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26"/>
  </p:notesMasterIdLst>
  <p:sldIdLst>
    <p:sldId id="275" r:id="rId7"/>
    <p:sldId id="276" r:id="rId8"/>
    <p:sldId id="277" r:id="rId9"/>
    <p:sldId id="279" r:id="rId10"/>
    <p:sldId id="278"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5382" autoAdjust="0"/>
  </p:normalViewPr>
  <p:slideViewPr>
    <p:cSldViewPr snapToGrid="0">
      <p:cViewPr varScale="1">
        <p:scale>
          <a:sx n="70" d="100"/>
          <a:sy n="70" d="100"/>
        </p:scale>
        <p:origin x="-80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18A28-B4D5-4834-95FF-7E49E6FDE7B2}" type="datetimeFigureOut">
              <a:rPr lang="en-GB" smtClean="0"/>
              <a:t>27/09/2017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96194-A270-41AE-87F1-D827CAD9C7D1}" type="slidenum">
              <a:rPr lang="en-GB" smtClean="0"/>
              <a:t>‹#›</a:t>
            </a:fld>
            <a:endParaRPr lang="en-GB"/>
          </a:p>
        </p:txBody>
      </p:sp>
    </p:spTree>
    <p:extLst>
      <p:ext uri="{BB962C8B-B14F-4D97-AF65-F5344CB8AC3E}">
        <p14:creationId xmlns:p14="http://schemas.microsoft.com/office/powerpoint/2010/main" val="169031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Simplified version of the AOs</a:t>
            </a:r>
          </a:p>
          <a:p>
            <a:r>
              <a:rPr lang="en-GB" dirty="0" smtClean="0"/>
              <a:t>AO2 is the ‘bread and butter’ of the specification.  Threads through everything</a:t>
            </a:r>
            <a:r>
              <a:rPr lang="en-GB" baseline="0" dirty="0" smtClean="0"/>
              <a:t> they write.  Focussed analysis rather than narrative is essential</a:t>
            </a:r>
            <a:endParaRPr lang="en-GB" dirty="0"/>
          </a:p>
        </p:txBody>
      </p:sp>
      <p:sp>
        <p:nvSpPr>
          <p:cNvPr id="4" name="Slide Number Placeholder 3"/>
          <p:cNvSpPr>
            <a:spLocks noGrp="1"/>
          </p:cNvSpPr>
          <p:nvPr>
            <p:ph type="sldNum" sz="quarter" idx="10"/>
          </p:nvPr>
        </p:nvSpPr>
        <p:spPr/>
        <p:txBody>
          <a:bodyPr/>
          <a:lstStyle/>
          <a:p>
            <a:fld id="{24E7319E-213C-4920-A16F-A5F14520856B}"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60395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2932286-A23A-4654-B13F-463CAAC4BF5D}"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335040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932286-A23A-4654-B13F-463CAAC4BF5D}"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189821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932286-A23A-4654-B13F-463CAAC4BF5D}"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2134188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4" name="Shape 24"/>
          <p:cNvSpPr>
            <a:spLocks noGrp="1"/>
          </p:cNvSpPr>
          <p:nvPr>
            <p:ph type="sldNum" sz="quarter" idx="2"/>
          </p:nvPr>
        </p:nvSpPr>
        <p:spPr>
          <a:xfrm>
            <a:off x="8610600" y="6356360"/>
            <a:ext cx="2743200" cy="365125"/>
          </a:xfrm>
          <a:prstGeom prst="rect">
            <a:avLst/>
          </a:prstGeom>
        </p:spPr>
        <p:txBody>
          <a:bodyPr/>
          <a:lstStyle/>
          <a:p>
            <a:pPr lvl="0"/>
            <a:fld id="{86CB4B4D-7CA3-9044-876B-883B54F8677D}" type="slidenum">
              <a:t>‹#›</a:t>
            </a:fld>
            <a:endParaRPr/>
          </a:p>
        </p:txBody>
      </p:sp>
      <p:sp>
        <p:nvSpPr>
          <p:cNvPr id="25" name="Shape 25"/>
          <p:cNvSpPr>
            <a:spLocks noGrp="1"/>
          </p:cNvSpPr>
          <p:nvPr>
            <p:ph type="body" idx="1"/>
          </p:nvPr>
        </p:nvSpPr>
        <p:spPr>
          <a:prstGeom prst="rect">
            <a:avLst/>
          </a:prstGeom>
        </p:spPr>
        <p:txBody>
          <a:bodyPr/>
          <a:lstStyle/>
          <a:p>
            <a:pPr lvl="0">
              <a:defRPr sz="1800"/>
            </a:pPr>
            <a:r>
              <a:rPr sz="3200"/>
              <a:t>TEITL | TITLE</a:t>
            </a:r>
          </a:p>
          <a:p>
            <a:pPr lvl="0">
              <a:defRPr sz="1800"/>
            </a:pPr>
            <a:r>
              <a:rPr sz="3200"/>
              <a:t>[GORFFENNAF | JULY 2014]</a:t>
            </a:r>
          </a:p>
        </p:txBody>
      </p:sp>
    </p:spTree>
    <p:extLst>
      <p:ext uri="{BB962C8B-B14F-4D97-AF65-F5344CB8AC3E}">
        <p14:creationId xmlns:p14="http://schemas.microsoft.com/office/powerpoint/2010/main" val="6552388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p:blipFill>
        <p:spPr>
          <a:xfrm>
            <a:off x="7233600" y="3048000"/>
            <a:ext cx="4348800" cy="2805414"/>
          </a:xfrm>
          <a:prstGeom prst="rect">
            <a:avLst/>
          </a:prstGeom>
        </p:spPr>
      </p:pic>
      <p:sp>
        <p:nvSpPr>
          <p:cNvPr id="7" name="Text Placeholder 17"/>
          <p:cNvSpPr>
            <a:spLocks noGrp="1"/>
          </p:cNvSpPr>
          <p:nvPr>
            <p:ph type="body" sz="quarter" idx="15" hasCustomPrompt="1"/>
          </p:nvPr>
        </p:nvSpPr>
        <p:spPr>
          <a:xfrm>
            <a:off x="649817" y="3094348"/>
            <a:ext cx="6491816"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smtClean="0">
                <a:solidFill>
                  <a:srgbClr val="5A5A59"/>
                </a:solidFill>
                <a:latin typeface="Bliss-Light"/>
                <a:cs typeface="Bliss-Light"/>
              </a:rPr>
              <a:t>Invellab</a:t>
            </a:r>
            <a:r>
              <a:rPr lang="en-GB" baseline="30000" dirty="0" smtClean="0">
                <a:solidFill>
                  <a:srgbClr val="5A5A59"/>
                </a:solidFill>
                <a:latin typeface="Bliss-Light"/>
                <a:cs typeface="Bliss-Light"/>
              </a:rPr>
              <a:t> id </a:t>
            </a:r>
            <a:r>
              <a:rPr lang="en-GB" baseline="30000" dirty="0" err="1" smtClean="0">
                <a:solidFill>
                  <a:srgbClr val="5A5A59"/>
                </a:solidFill>
                <a:latin typeface="Bliss-Light"/>
                <a:cs typeface="Bliss-Light"/>
              </a:rPr>
              <a:t>quiberumqui</a:t>
            </a:r>
            <a:r>
              <a:rPr lang="en-GB" baseline="30000" dirty="0" smtClean="0">
                <a:solidFill>
                  <a:srgbClr val="5A5A59"/>
                </a:solidFill>
                <a:latin typeface="Bliss-Light"/>
                <a:cs typeface="Bliss-Light"/>
              </a:rPr>
              <a:t> non </a:t>
            </a:r>
            <a:r>
              <a:rPr lang="en-GB" baseline="30000" dirty="0" err="1" smtClean="0">
                <a:solidFill>
                  <a:srgbClr val="5A5A59"/>
                </a:solidFill>
                <a:latin typeface="Bliss-Light"/>
                <a:cs typeface="Bliss-Light"/>
              </a:rPr>
              <a:t>rerovit</a:t>
            </a:r>
            <a:r>
              <a:rPr lang="en-GB" baseline="30000" dirty="0" smtClean="0">
                <a:solidFill>
                  <a:srgbClr val="5A5A59"/>
                </a:solidFill>
                <a:latin typeface="Bliss-Light"/>
                <a:cs typeface="Bliss-Light"/>
              </a:rPr>
              <a:t> era </a:t>
            </a:r>
            <a:r>
              <a:rPr lang="en-GB" baseline="30000" dirty="0" err="1" smtClean="0">
                <a:solidFill>
                  <a:srgbClr val="5A5A59"/>
                </a:solidFill>
                <a:latin typeface="Bliss-Light"/>
                <a:cs typeface="Bliss-Light"/>
              </a:rPr>
              <a:t>consequunt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accabor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epelicabo</a:t>
            </a:r>
            <a:r>
              <a:rPr lang="en-GB" baseline="30000" dirty="0" smtClean="0">
                <a:solidFill>
                  <a:srgbClr val="5A5A59"/>
                </a:solidFill>
                <a:latin typeface="Bliss-Light"/>
                <a:cs typeface="Bliss-Light"/>
              </a:rPr>
              <a:t>. Nam, id ex </a:t>
            </a:r>
            <a:r>
              <a:rPr lang="en-GB" baseline="30000" dirty="0" err="1" smtClean="0">
                <a:solidFill>
                  <a:srgbClr val="5A5A59"/>
                </a:solidFill>
                <a:latin typeface="Bliss-Light"/>
                <a:cs typeface="Bliss-Light"/>
              </a:rPr>
              <a:t>enis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alis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sunt</a:t>
            </a:r>
            <a:r>
              <a:rPr lang="en-GB" baseline="30000" dirty="0" smtClean="0">
                <a:solidFill>
                  <a:srgbClr val="5A5A59"/>
                </a:solidFill>
                <a:latin typeface="Bliss-Light"/>
                <a:cs typeface="Bliss-Light"/>
              </a:rPr>
              <a:t> pa non </a:t>
            </a:r>
            <a:r>
              <a:rPr lang="en-GB" baseline="30000" dirty="0" err="1" smtClean="0">
                <a:solidFill>
                  <a:srgbClr val="5A5A59"/>
                </a:solidFill>
                <a:latin typeface="Bliss-Light"/>
                <a:cs typeface="Bliss-Light"/>
              </a:rPr>
              <a:t>plaudam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rateseque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oditibusae</a:t>
            </a:r>
            <a:r>
              <a:rPr lang="en-GB" baseline="30000" dirty="0" smtClean="0">
                <a:solidFill>
                  <a:srgbClr val="5A5A59"/>
                </a:solidFill>
                <a:latin typeface="Bliss-Light"/>
                <a:cs typeface="Bliss-Light"/>
              </a:rPr>
              <a:t> is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eturem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ea</a:t>
            </a:r>
            <a:r>
              <a:rPr lang="en-GB" baseline="30000" dirty="0" smtClean="0">
                <a:solidFill>
                  <a:srgbClr val="5A5A59"/>
                </a:solidFill>
                <a:latin typeface="Bliss-Light"/>
                <a:cs typeface="Bliss-Light"/>
              </a:rPr>
              <a:t> dent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esed</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modis</a:t>
            </a:r>
            <a:r>
              <a:rPr lang="en-GB" baseline="30000" dirty="0" smtClean="0">
                <a:solidFill>
                  <a:srgbClr val="5A5A59"/>
                </a:solidFill>
                <a:latin typeface="Bliss-Light"/>
                <a:cs typeface="Bliss-Light"/>
              </a:rPr>
              <a:t> quam, quam, id </a:t>
            </a:r>
            <a:r>
              <a:rPr lang="en-GB" baseline="30000" dirty="0" err="1" smtClean="0">
                <a:solidFill>
                  <a:srgbClr val="5A5A59"/>
                </a:solidFill>
                <a:latin typeface="Bliss-Light"/>
                <a:cs typeface="Bliss-Light"/>
              </a:rPr>
              <a:t>modit</a:t>
            </a:r>
            <a:r>
              <a:rPr lang="en-GB" baseline="30000" dirty="0" smtClean="0">
                <a:solidFill>
                  <a:srgbClr val="5A5A59"/>
                </a:solidFill>
                <a:latin typeface="Bliss-Light"/>
                <a:cs typeface="Bliss-Light"/>
              </a:rPr>
              <a:t> mi, </a:t>
            </a:r>
            <a:r>
              <a:rPr lang="en-GB" baseline="30000" dirty="0" err="1" smtClean="0">
                <a:solidFill>
                  <a:srgbClr val="5A5A59"/>
                </a:solidFill>
                <a:latin typeface="Bliss-Light"/>
                <a:cs typeface="Bliss-Light"/>
              </a:rPr>
              <a:t>omnit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accusci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magnatur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solum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ullandi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oreium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eos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veligenim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reperatio</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doluptatem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voluptam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comnim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fugitat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iorecup</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tincti</a:t>
            </a:r>
            <a:r>
              <a:rPr lang="en-GB" baseline="30000" dirty="0" smtClean="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649819" y="1567656"/>
            <a:ext cx="11224684"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Teitl</a:t>
            </a:r>
            <a:r>
              <a:rPr lang="en-US" dirty="0" smtClean="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smtClean="0">
                <a:solidFill>
                  <a:srgbClr val="0096ED"/>
                </a:solidFill>
                <a:latin typeface="Gotham Rounded Book"/>
                <a:ea typeface="Times New Roman"/>
                <a:cs typeface="Gotham Rounded Book"/>
              </a:rPr>
              <a:t>Teitl</a:t>
            </a:r>
            <a:r>
              <a:rPr lang="en-US" sz="3200" kern="1100" spc="-50" dirty="0" smtClean="0">
                <a:solidFill>
                  <a:srgbClr val="0096ED"/>
                </a:solidFill>
                <a:latin typeface="Gotham Rounded Book"/>
                <a:ea typeface="Times New Roman"/>
                <a:cs typeface="Gotham Rounded Book"/>
              </a:rPr>
              <a:t> 2 | Title 2</a:t>
            </a:r>
            <a:endParaRPr lang="en-GB" dirty="0" smtClean="0"/>
          </a:p>
        </p:txBody>
      </p:sp>
    </p:spTree>
    <p:extLst>
      <p:ext uri="{BB962C8B-B14F-4D97-AF65-F5344CB8AC3E}">
        <p14:creationId xmlns:p14="http://schemas.microsoft.com/office/powerpoint/2010/main" val="2962007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2894129"/>
            <a:ext cx="109728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649819" y="1567656"/>
            <a:ext cx="11224684"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Teitl</a:t>
            </a:r>
            <a:r>
              <a:rPr lang="en-US" dirty="0" smtClean="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smtClean="0">
                <a:solidFill>
                  <a:srgbClr val="0096ED"/>
                </a:solidFill>
                <a:latin typeface="Gotham Rounded Book"/>
                <a:ea typeface="Times New Roman"/>
                <a:cs typeface="Gotham Rounded Book"/>
              </a:rPr>
              <a:t>Teitl</a:t>
            </a:r>
            <a:r>
              <a:rPr lang="en-US" sz="3200" kern="1100" spc="-50" dirty="0" smtClean="0">
                <a:solidFill>
                  <a:srgbClr val="0096ED"/>
                </a:solidFill>
                <a:latin typeface="Gotham Rounded Book"/>
                <a:ea typeface="Times New Roman"/>
                <a:cs typeface="Gotham Rounded Book"/>
              </a:rPr>
              <a:t> 2 | Title 2</a:t>
            </a:r>
            <a:endParaRPr lang="en-GB" dirty="0" smtClean="0"/>
          </a:p>
        </p:txBody>
      </p:sp>
    </p:spTree>
    <p:extLst>
      <p:ext uri="{BB962C8B-B14F-4D97-AF65-F5344CB8AC3E}">
        <p14:creationId xmlns:p14="http://schemas.microsoft.com/office/powerpoint/2010/main" val="203273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649819" y="1567656"/>
            <a:ext cx="11224684"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Teitl</a:t>
            </a:r>
            <a:r>
              <a:rPr lang="en-US" dirty="0" smtClean="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smtClean="0">
                <a:solidFill>
                  <a:srgbClr val="0096ED"/>
                </a:solidFill>
                <a:latin typeface="Gotham Rounded Book"/>
                <a:ea typeface="Times New Roman"/>
                <a:cs typeface="Gotham Rounded Book"/>
              </a:rPr>
              <a:t>Teitl</a:t>
            </a:r>
            <a:r>
              <a:rPr lang="en-US" sz="3200" kern="1100" spc="-50" dirty="0" smtClean="0">
                <a:solidFill>
                  <a:srgbClr val="0096ED"/>
                </a:solidFill>
                <a:latin typeface="Gotham Rounded Book"/>
                <a:ea typeface="Times New Roman"/>
                <a:cs typeface="Gotham Rounded Book"/>
              </a:rPr>
              <a:t> 2 | Title 2</a:t>
            </a:r>
            <a:endParaRPr lang="en-GB" dirty="0" smtClean="0"/>
          </a:p>
        </p:txBody>
      </p:sp>
      <p:sp>
        <p:nvSpPr>
          <p:cNvPr id="7" name="Text Placeholder 6"/>
          <p:cNvSpPr>
            <a:spLocks noGrp="1"/>
          </p:cNvSpPr>
          <p:nvPr>
            <p:ph type="body" sz="quarter" idx="17"/>
          </p:nvPr>
        </p:nvSpPr>
        <p:spPr>
          <a:xfrm>
            <a:off x="649819" y="3098809"/>
            <a:ext cx="5158316" cy="3306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6"/>
          <p:cNvSpPr>
            <a:spLocks noGrp="1"/>
          </p:cNvSpPr>
          <p:nvPr>
            <p:ph type="body" sz="quarter" idx="18"/>
          </p:nvPr>
        </p:nvSpPr>
        <p:spPr>
          <a:xfrm>
            <a:off x="6187019" y="3098809"/>
            <a:ext cx="5158316" cy="3306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760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649819" y="1567656"/>
            <a:ext cx="11224684"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Teitl</a:t>
            </a:r>
            <a:r>
              <a:rPr lang="en-US" dirty="0" smtClean="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smtClean="0">
                <a:solidFill>
                  <a:srgbClr val="0096ED"/>
                </a:solidFill>
                <a:latin typeface="Gotham Rounded Book"/>
                <a:ea typeface="Times New Roman"/>
                <a:cs typeface="Gotham Rounded Book"/>
              </a:rPr>
              <a:t>Teitl</a:t>
            </a:r>
            <a:r>
              <a:rPr lang="en-US" sz="3200" kern="1100" spc="-50" dirty="0" smtClean="0">
                <a:solidFill>
                  <a:srgbClr val="0096ED"/>
                </a:solidFill>
                <a:latin typeface="Gotham Rounded Book"/>
                <a:ea typeface="Times New Roman"/>
                <a:cs typeface="Gotham Rounded Book"/>
              </a:rPr>
              <a:t> 2 | Title 2</a:t>
            </a:r>
            <a:endParaRPr lang="en-GB" dirty="0" smtClean="0"/>
          </a:p>
        </p:txBody>
      </p:sp>
      <p:sp>
        <p:nvSpPr>
          <p:cNvPr id="3" name="Text Placeholder 2"/>
          <p:cNvSpPr>
            <a:spLocks noGrp="1"/>
          </p:cNvSpPr>
          <p:nvPr>
            <p:ph idx="1"/>
          </p:nvPr>
        </p:nvSpPr>
        <p:spPr>
          <a:xfrm>
            <a:off x="609600" y="2984501"/>
            <a:ext cx="10972800" cy="2781300"/>
          </a:xfrm>
          <a:prstGeom prst="rect">
            <a:avLst/>
          </a:prstGeom>
        </p:spPr>
        <p:txBody>
          <a:bodyPr vert="horz" lIns="91440" tIns="45720" rIns="91440" bIns="45720" rtlCol="0">
            <a:normAutofit/>
          </a:bodyPr>
          <a:lstStyle/>
          <a:p>
            <a:pPr lvl="0"/>
            <a:r>
              <a:rPr lang="en-US" smtClean="0"/>
              <a:t>Click to edit Master text styles</a:t>
            </a:r>
          </a:p>
        </p:txBody>
      </p:sp>
    </p:spTree>
    <p:extLst>
      <p:ext uri="{BB962C8B-B14F-4D97-AF65-F5344CB8AC3E}">
        <p14:creationId xmlns:p14="http://schemas.microsoft.com/office/powerpoint/2010/main" val="1246641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783247817"/>
              </p:ext>
            </p:extLst>
          </p:nvPr>
        </p:nvGraphicFramePr>
        <p:xfrm>
          <a:off x="739648" y="3238500"/>
          <a:ext cx="8759952" cy="2935326"/>
        </p:xfrm>
        <a:graphic>
          <a:graphicData uri="http://schemas.openxmlformats.org/drawingml/2006/table">
            <a:tbl>
              <a:tblPr firstRow="1" bandRow="1"/>
              <a:tblGrid>
                <a:gridCol w="4379976"/>
                <a:gridCol w="4379976"/>
              </a:tblGrid>
              <a:tr h="564486">
                <a:tc gridSpan="2">
                  <a:txBody>
                    <a:bodyPr/>
                    <a:lstStyle/>
                    <a:p>
                      <a:pPr>
                        <a:lnSpc>
                          <a:spcPct val="115000"/>
                        </a:lnSpc>
                        <a:spcAft>
                          <a:spcPts val="0"/>
                        </a:spcAft>
                      </a:pPr>
                      <a:r>
                        <a:rPr lang="en-GB" sz="1600" b="1" kern="1200" dirty="0" err="1" smtClean="0">
                          <a:solidFill>
                            <a:srgbClr val="FFFFFF"/>
                          </a:solidFill>
                          <a:effectLst/>
                          <a:latin typeface="Bliss-Light"/>
                          <a:ea typeface="Times New Roman"/>
                          <a:cs typeface="Arial"/>
                        </a:rPr>
                        <a:t>Pennawd</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ar</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gyfer</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tabl</a:t>
                      </a:r>
                      <a:r>
                        <a:rPr lang="en-GB" sz="1600" b="1" kern="1200" baseline="0" dirty="0" smtClean="0">
                          <a:solidFill>
                            <a:srgbClr val="FFFFFF"/>
                          </a:solidFill>
                          <a:effectLst/>
                          <a:latin typeface="Bliss-Light"/>
                          <a:ea typeface="Times New Roman"/>
                          <a:cs typeface="Arial"/>
                        </a:rPr>
                        <a:t> | </a:t>
                      </a:r>
                      <a:r>
                        <a:rPr lang="en-GB" sz="1600" b="1" kern="1200" dirty="0" smtClean="0">
                          <a:solidFill>
                            <a:srgbClr val="FFFFFF"/>
                          </a:solidFill>
                          <a:effectLst/>
                          <a:latin typeface="Bliss-Light"/>
                          <a:ea typeface="Times New Roman"/>
                          <a:cs typeface="Arial"/>
                        </a:rPr>
                        <a:t>Table </a:t>
                      </a:r>
                      <a:r>
                        <a:rPr lang="en-GB" sz="1600" b="1" kern="1200" dirty="0">
                          <a:solidFill>
                            <a:srgbClr val="FFFFFF"/>
                          </a:solidFill>
                          <a:effectLst/>
                          <a:latin typeface="Bliss-Light"/>
                          <a:ea typeface="Times New Roman"/>
                          <a:cs typeface="Arial"/>
                        </a:rPr>
                        <a:t>heading </a:t>
                      </a:r>
                      <a:endParaRPr lang="en-GB" sz="1100" dirty="0">
                        <a:effectLst/>
                        <a:latin typeface="Calibri"/>
                        <a:ea typeface="Calibri"/>
                        <a:cs typeface="Times New Roman"/>
                      </a:endParaRPr>
                    </a:p>
                  </a:txBody>
                  <a:tcPr marL="121920" marR="1219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tr>
              <a:tr h="635775">
                <a:tc>
                  <a:txBody>
                    <a:bodyPr/>
                    <a:lstStyle/>
                    <a:p>
                      <a:pPr>
                        <a:lnSpc>
                          <a:spcPct val="115000"/>
                        </a:lnSpc>
                        <a:spcAft>
                          <a:spcPts val="0"/>
                        </a:spcAft>
                      </a:pPr>
                      <a:r>
                        <a:rPr lang="en-US"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marL="121920" marR="1219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Calibri"/>
                          <a:cs typeface="Arial"/>
                        </a:rPr>
                        <a:t>This</a:t>
                      </a:r>
                      <a:r>
                        <a:rPr lang="en-US" sz="1400" kern="1200" baseline="0" dirty="0" smtClean="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US"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marL="121920" marR="1219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GB"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marL="121920" marR="1219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GB"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marL="121920" marR="1219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marL="121920" marR="121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bl>
          </a:graphicData>
        </a:graphic>
      </p:graphicFrame>
      <p:sp>
        <p:nvSpPr>
          <p:cNvPr id="4" name="Text Placeholder 15"/>
          <p:cNvSpPr>
            <a:spLocks noGrp="1"/>
          </p:cNvSpPr>
          <p:nvPr>
            <p:ph type="body" sz="quarter" idx="16" hasCustomPrompt="1"/>
          </p:nvPr>
        </p:nvSpPr>
        <p:spPr>
          <a:xfrm>
            <a:off x="649819" y="1567656"/>
            <a:ext cx="11224684"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Teitl</a:t>
            </a:r>
            <a:r>
              <a:rPr lang="en-US" dirty="0" smtClean="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smtClean="0">
                <a:solidFill>
                  <a:srgbClr val="0096ED"/>
                </a:solidFill>
                <a:latin typeface="Gotham Rounded Book"/>
                <a:ea typeface="Times New Roman"/>
                <a:cs typeface="Gotham Rounded Book"/>
              </a:rPr>
              <a:t>Teitl</a:t>
            </a:r>
            <a:r>
              <a:rPr lang="en-US" sz="3200" kern="1100" spc="-50" dirty="0" smtClean="0">
                <a:solidFill>
                  <a:srgbClr val="0096ED"/>
                </a:solidFill>
                <a:latin typeface="Gotham Rounded Book"/>
                <a:ea typeface="Times New Roman"/>
                <a:cs typeface="Gotham Rounded Book"/>
              </a:rPr>
              <a:t> 2 | Title 2</a:t>
            </a:r>
            <a:endParaRPr lang="en-GB" dirty="0" smtClean="0"/>
          </a:p>
        </p:txBody>
      </p:sp>
    </p:spTree>
    <p:extLst>
      <p:ext uri="{BB962C8B-B14F-4D97-AF65-F5344CB8AC3E}">
        <p14:creationId xmlns:p14="http://schemas.microsoft.com/office/powerpoint/2010/main" val="425341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9"/>
            <a:ext cx="2844800" cy="365125"/>
          </a:xfrm>
          <a:prstGeom prst="rect">
            <a:avLst/>
          </a:prstGeom>
        </p:spPr>
        <p:txBody>
          <a:bodyPr/>
          <a:lstStyle>
            <a:lvl1pPr>
              <a:defRPr/>
            </a:lvl1pPr>
          </a:lstStyle>
          <a:p>
            <a:pPr defTabSz="457200" fontAlgn="base">
              <a:spcBef>
                <a:spcPct val="0"/>
              </a:spcBef>
              <a:spcAft>
                <a:spcPct val="0"/>
              </a:spcAft>
            </a:pPr>
            <a:fld id="{20939B21-3098-4B97-BDC4-7DCDB44F921F}" type="datetimeFigureOut">
              <a:rPr lang="en-GB">
                <a:solidFill>
                  <a:prstClr val="black"/>
                </a:solidFill>
                <a:ea typeface="ＭＳ Ｐゴシック" pitchFamily="1" charset="-128"/>
              </a:rPr>
              <a:pPr defTabSz="457200" fontAlgn="base">
                <a:spcBef>
                  <a:spcPct val="0"/>
                </a:spcBef>
                <a:spcAft>
                  <a:spcPct val="0"/>
                </a:spcAft>
              </a:pPr>
              <a:t>27/09/2017</a:t>
            </a:fld>
            <a:endParaRPr lang="en-GB">
              <a:solidFill>
                <a:prstClr val="black"/>
              </a:solidFill>
              <a:ea typeface="ＭＳ Ｐゴシック" pitchFamily="1" charset="-128"/>
            </a:endParaRPr>
          </a:p>
        </p:txBody>
      </p:sp>
      <p:sp>
        <p:nvSpPr>
          <p:cNvPr id="3" name="Footer Placeholder 4"/>
          <p:cNvSpPr>
            <a:spLocks noGrp="1"/>
          </p:cNvSpPr>
          <p:nvPr>
            <p:ph type="ftr" sz="quarter" idx="11"/>
          </p:nvPr>
        </p:nvSpPr>
        <p:spPr>
          <a:xfrm>
            <a:off x="4165600" y="6356359"/>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ea typeface="ＭＳ Ｐゴシック" pitchFamily="1" charset="-128"/>
            </a:endParaRPr>
          </a:p>
        </p:txBody>
      </p:sp>
      <p:sp>
        <p:nvSpPr>
          <p:cNvPr id="4" name="Slide Number Placeholder 5"/>
          <p:cNvSpPr>
            <a:spLocks noGrp="1"/>
          </p:cNvSpPr>
          <p:nvPr>
            <p:ph type="sldNum" sz="quarter" idx="12"/>
          </p:nvPr>
        </p:nvSpPr>
        <p:spPr>
          <a:xfrm>
            <a:off x="8737600" y="6356359"/>
            <a:ext cx="2844800" cy="365125"/>
          </a:xfrm>
          <a:prstGeom prst="rect">
            <a:avLst/>
          </a:prstGeom>
        </p:spPr>
        <p:txBody>
          <a:bodyPr/>
          <a:lstStyle>
            <a:lvl1pPr>
              <a:defRPr/>
            </a:lvl1pPr>
          </a:lstStyle>
          <a:p>
            <a:pPr defTabSz="457200" fontAlgn="base">
              <a:spcBef>
                <a:spcPct val="0"/>
              </a:spcBef>
              <a:spcAft>
                <a:spcPct val="0"/>
              </a:spcAft>
            </a:pPr>
            <a:fld id="{784012CD-55BA-40C8-93AF-4E9A6F52F330}" type="slidenum">
              <a:rPr lang="en-GB">
                <a:solidFill>
                  <a:prstClr val="black"/>
                </a:solidFill>
                <a:ea typeface="ＭＳ Ｐゴシック" pitchFamily="1" charset="-128"/>
              </a:rPr>
              <a:pPr defTabSz="457200" fontAlgn="base">
                <a:spcBef>
                  <a:spcPct val="0"/>
                </a:spcBef>
                <a:spcAft>
                  <a:spcPct val="0"/>
                </a:spcAft>
              </a:pPr>
              <a:t>‹#›</a:t>
            </a:fld>
            <a:endParaRPr lang="en-GB">
              <a:solidFill>
                <a:prstClr val="black"/>
              </a:solidFill>
              <a:ea typeface="ＭＳ Ｐゴシック" pitchFamily="1" charset="-128"/>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781053" y="585788"/>
            <a:ext cx="11055843"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[GORFFENNAF | JULY 2014]</a:t>
            </a:r>
            <a:endPar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endParaRPr>
          </a:p>
        </p:txBody>
      </p:sp>
    </p:spTree>
    <p:extLst>
      <p:ext uri="{BB962C8B-B14F-4D97-AF65-F5344CB8AC3E}">
        <p14:creationId xmlns:p14="http://schemas.microsoft.com/office/powerpoint/2010/main" val="84157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4" name="Shape 24"/>
          <p:cNvSpPr>
            <a:spLocks noGrp="1"/>
          </p:cNvSpPr>
          <p:nvPr>
            <p:ph type="sldNum" sz="quarter" idx="2"/>
          </p:nvPr>
        </p:nvSpPr>
        <p:spPr>
          <a:xfrm>
            <a:off x="8610600" y="6356360"/>
            <a:ext cx="2743200" cy="365125"/>
          </a:xfrm>
          <a:prstGeom prst="rect">
            <a:avLst/>
          </a:prstGeom>
        </p:spPr>
        <p:txBody>
          <a:bodyPr/>
          <a:lstStyle/>
          <a:p>
            <a:pPr defTabSz="457200" fontAlgn="base">
              <a:spcBef>
                <a:spcPct val="0"/>
              </a:spcBef>
              <a:spcAft>
                <a:spcPct val="0"/>
              </a:spcAft>
            </a:pPr>
            <a:fld id="{86CB4B4D-7CA3-9044-876B-883B54F8677D}" type="slidenum">
              <a:rPr>
                <a:solidFill>
                  <a:prstClr val="black"/>
                </a:solidFill>
                <a:ea typeface="ＭＳ Ｐゴシック" pitchFamily="1" charset="-128"/>
              </a:rPr>
              <a:pPr defTabSz="457200" fontAlgn="base">
                <a:spcBef>
                  <a:spcPct val="0"/>
                </a:spcBef>
                <a:spcAft>
                  <a:spcPct val="0"/>
                </a:spcAft>
              </a:pPr>
              <a:t>‹#›</a:t>
            </a:fld>
            <a:endParaRPr>
              <a:solidFill>
                <a:prstClr val="black"/>
              </a:solidFill>
              <a:ea typeface="ＭＳ Ｐゴシック" pitchFamily="1" charset="-128"/>
            </a:endParaRPr>
          </a:p>
        </p:txBody>
      </p:sp>
      <p:sp>
        <p:nvSpPr>
          <p:cNvPr id="25" name="Shape 25"/>
          <p:cNvSpPr>
            <a:spLocks noGrp="1"/>
          </p:cNvSpPr>
          <p:nvPr>
            <p:ph type="body" idx="1"/>
          </p:nvPr>
        </p:nvSpPr>
        <p:spPr>
          <a:prstGeom prst="rect">
            <a:avLst/>
          </a:prstGeom>
        </p:spPr>
        <p:txBody>
          <a:bodyPr/>
          <a:lstStyle/>
          <a:p>
            <a:pPr lvl="0">
              <a:defRPr sz="1800"/>
            </a:pPr>
            <a:r>
              <a:rPr sz="3200"/>
              <a:t>TEITL | TITLE</a:t>
            </a:r>
          </a:p>
          <a:p>
            <a:pPr lvl="0">
              <a:defRPr sz="1800"/>
            </a:pPr>
            <a:r>
              <a:rPr sz="3200"/>
              <a:t>[GORFFENNAF | JULY 2014]</a:t>
            </a:r>
          </a:p>
        </p:txBody>
      </p:sp>
    </p:spTree>
    <p:extLst>
      <p:ext uri="{BB962C8B-B14F-4D97-AF65-F5344CB8AC3E}">
        <p14:creationId xmlns:p14="http://schemas.microsoft.com/office/powerpoint/2010/main" val="28883290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932286-A23A-4654-B13F-463CAAC4BF5D}"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188748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932286-A23A-4654-B13F-463CAAC4BF5D}"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258509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932286-A23A-4654-B13F-463CAAC4BF5D}"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281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2932286-A23A-4654-B13F-463CAAC4BF5D}" type="datetimeFigureOut">
              <a:rPr lang="en-GB" smtClean="0"/>
              <a:t>27/09/2017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288793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932286-A23A-4654-B13F-463CAAC4BF5D}" type="datetimeFigureOut">
              <a:rPr lang="en-GB" smtClean="0"/>
              <a:t>27/09/2017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97620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32286-A23A-4654-B13F-463CAAC4BF5D}" type="datetimeFigureOut">
              <a:rPr lang="en-GB" smtClean="0"/>
              <a:t>27/09/2017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175423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932286-A23A-4654-B13F-463CAAC4BF5D}"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308550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932286-A23A-4654-B13F-463CAAC4BF5D}"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5947-B68F-4EC3-BA4B-4FAB032E0CFD}" type="slidenum">
              <a:rPr lang="en-GB" smtClean="0"/>
              <a:t>‹#›</a:t>
            </a:fld>
            <a:endParaRPr lang="en-GB"/>
          </a:p>
        </p:txBody>
      </p:sp>
    </p:spTree>
    <p:extLst>
      <p:ext uri="{BB962C8B-B14F-4D97-AF65-F5344CB8AC3E}">
        <p14:creationId xmlns:p14="http://schemas.microsoft.com/office/powerpoint/2010/main" val="286774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32286-A23A-4654-B13F-463CAAC4BF5D}" type="datetimeFigureOut">
              <a:rPr lang="en-GB" smtClean="0"/>
              <a:t>27/09/2017</a:t>
            </a:fld>
            <a:endParaRPr lang="en-GB"/>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5947-B68F-4EC3-BA4B-4FAB032E0CFD}" type="slidenum">
              <a:rPr lang="en-GB" smtClean="0"/>
              <a:t>‹#›</a:t>
            </a:fld>
            <a:endParaRPr lang="en-GB"/>
          </a:p>
        </p:txBody>
      </p:sp>
    </p:spTree>
    <p:extLst>
      <p:ext uri="{BB962C8B-B14F-4D97-AF65-F5344CB8AC3E}">
        <p14:creationId xmlns:p14="http://schemas.microsoft.com/office/powerpoint/2010/main" val="219279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72" y="1920"/>
            <a:ext cx="12202975"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604112" y="1425576"/>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9" name="Text Placeholder 2"/>
          <p:cNvSpPr>
            <a:spLocks noGrp="1"/>
          </p:cNvSpPr>
          <p:nvPr>
            <p:ph type="body" idx="1"/>
          </p:nvPr>
        </p:nvSpPr>
        <p:spPr>
          <a:xfrm>
            <a:off x="609600" y="2984501"/>
            <a:ext cx="10972800" cy="2781300"/>
          </a:xfrm>
          <a:prstGeom prst="rect">
            <a:avLst/>
          </a:prstGeom>
        </p:spPr>
        <p:txBody>
          <a:bodyPr vert="horz" lIns="91440" tIns="45720" rIns="91440" bIns="45720" rtlCol="0">
            <a:normAutofit/>
          </a:bodyPr>
          <a:lstStyle/>
          <a:p>
            <a:pPr lvl="0"/>
            <a:r>
              <a:rPr lang="en-US" dirty="0" smtClean="0"/>
              <a:t>Click to edit Master text styles</a:t>
            </a:r>
          </a:p>
        </p:txBody>
      </p:sp>
    </p:spTree>
    <p:extLst>
      <p:ext uri="{BB962C8B-B14F-4D97-AF65-F5344CB8AC3E}">
        <p14:creationId xmlns:p14="http://schemas.microsoft.com/office/powerpoint/2010/main" val="19571494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3.png"/>
          <p:cNvPicPr/>
          <p:nvPr/>
        </p:nvPicPr>
        <p:blipFill>
          <a:blip r:embed="rId2">
            <a:extLst/>
          </a:blip>
          <a:stretch>
            <a:fillRect/>
          </a:stretch>
        </p:blipFill>
        <p:spPr>
          <a:xfrm>
            <a:off x="0" y="0"/>
            <a:ext cx="12192000" cy="6858000"/>
          </a:xfrm>
          <a:prstGeom prst="rect">
            <a:avLst/>
          </a:prstGeom>
          <a:ln w="12700">
            <a:miter lim="400000"/>
          </a:ln>
        </p:spPr>
      </p:pic>
      <p:pic>
        <p:nvPicPr>
          <p:cNvPr id="30" name="image4.jpeg" descr="Z:\Pictures\logos\WJEC_Logo_RGB.jpg"/>
          <p:cNvPicPr/>
          <p:nvPr/>
        </p:nvPicPr>
        <p:blipFill>
          <a:blip r:embed="rId3">
            <a:extLst/>
          </a:blip>
          <a:stretch>
            <a:fillRect/>
          </a:stretch>
        </p:blipFill>
        <p:spPr>
          <a:xfrm>
            <a:off x="194872" y="5928244"/>
            <a:ext cx="935656" cy="700999"/>
          </a:xfrm>
          <a:prstGeom prst="rect">
            <a:avLst/>
          </a:prstGeom>
          <a:ln w="12700">
            <a:miter lim="400000"/>
          </a:ln>
        </p:spPr>
      </p:pic>
      <p:sp>
        <p:nvSpPr>
          <p:cNvPr id="31" name="Shape 31"/>
          <p:cNvSpPr/>
          <p:nvPr/>
        </p:nvSpPr>
        <p:spPr>
          <a:xfrm>
            <a:off x="321733" y="382012"/>
            <a:ext cx="11463867" cy="304698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3900" spc="-30">
                <a:solidFill>
                  <a:srgbClr val="FFFFFF"/>
                </a:solidFill>
                <a:latin typeface="Gotham Rounded Book"/>
                <a:ea typeface="Gotham Rounded Book"/>
                <a:cs typeface="Gotham Rounded Book"/>
                <a:sym typeface="Gotham Rounded Book"/>
              </a:defRPr>
            </a:lvl1pPr>
          </a:lstStyle>
          <a:p>
            <a:r>
              <a:rPr lang="en-GB" sz="6000" dirty="0">
                <a:latin typeface="Arial" panose="020B0604020202020204" pitchFamily="34" charset="0"/>
                <a:cs typeface="Arial" panose="020B0604020202020204" pitchFamily="34" charset="0"/>
              </a:rPr>
              <a:t>WJEC GCE English Language and Literature</a:t>
            </a:r>
          </a:p>
          <a:p>
            <a:endParaRPr lang="en-GB" sz="6000" dirty="0">
              <a:latin typeface="Arial" panose="020B0604020202020204" pitchFamily="34" charset="0"/>
              <a:cs typeface="Arial" panose="020B0604020202020204" pitchFamily="34" charset="0"/>
            </a:endParaRPr>
          </a:p>
          <a:p>
            <a:r>
              <a:rPr lang="en-GB" sz="6000" b="1" dirty="0" smtClean="0">
                <a:latin typeface="Arial" panose="020B0604020202020204" pitchFamily="34" charset="0"/>
                <a:cs typeface="Arial" panose="020B0604020202020204" pitchFamily="34" charset="0"/>
              </a:rPr>
              <a:t>Unit </a:t>
            </a:r>
            <a:r>
              <a:rPr lang="en-GB" sz="6000" b="1" dirty="0" smtClean="0">
                <a:latin typeface="Arial" panose="020B0604020202020204" pitchFamily="34" charset="0"/>
                <a:cs typeface="Arial" panose="020B0604020202020204" pitchFamily="34" charset="0"/>
              </a:rPr>
              <a:t>4</a:t>
            </a:r>
            <a:endParaRPr lang="en-GB"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3142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582" y="1764413"/>
            <a:ext cx="11449319" cy="4997003"/>
          </a:xfrm>
        </p:spPr>
        <p:txBody>
          <a:bodyPr>
            <a:noAutofit/>
          </a:bodyPr>
          <a:lstStyle/>
          <a:p>
            <a:pPr lvl="0" defTabSz="914400" fontAlgn="auto">
              <a:lnSpc>
                <a:spcPct val="90000"/>
              </a:lnSpc>
              <a:spcBef>
                <a:spcPts val="1000"/>
              </a:spcBef>
              <a:spcAft>
                <a:spcPts val="0"/>
              </a:spcAft>
            </a:pPr>
            <a:r>
              <a:rPr lang="en-GB" sz="2300" u="sng" dirty="0">
                <a:solidFill>
                  <a:prstClr val="black"/>
                </a:solidFill>
                <a:latin typeface="Calibri" panose="020F0502020204030204"/>
                <a:ea typeface="+mn-ea"/>
                <a:cs typeface="+mn-cs"/>
              </a:rPr>
              <a:t>Example 3</a:t>
            </a:r>
          </a:p>
          <a:p>
            <a:pPr lvl="0" defTabSz="914400" fontAlgn="auto">
              <a:lnSpc>
                <a:spcPct val="90000"/>
              </a:lnSpc>
              <a:spcBef>
                <a:spcPts val="1000"/>
              </a:spcBef>
              <a:spcAft>
                <a:spcPts val="0"/>
              </a:spcAft>
            </a:pPr>
            <a:r>
              <a:rPr lang="en-GB" sz="2300" i="1" dirty="0">
                <a:solidFill>
                  <a:prstClr val="black"/>
                </a:solidFill>
                <a:latin typeface="Calibri" panose="020F0502020204030204"/>
                <a:ea typeface="+mn-ea"/>
                <a:cs typeface="+mn-cs"/>
              </a:rPr>
              <a:t>‘The </a:t>
            </a:r>
            <a:r>
              <a:rPr lang="en-GB" sz="2300" b="1" i="1" dirty="0">
                <a:solidFill>
                  <a:srgbClr val="FF0000"/>
                </a:solidFill>
                <a:latin typeface="Calibri" panose="020F0502020204030204"/>
                <a:ea typeface="+mn-ea"/>
                <a:cs typeface="+mn-cs"/>
              </a:rPr>
              <a:t>continuous prose</a:t>
            </a:r>
            <a:r>
              <a:rPr lang="en-GB" sz="2300" i="1" dirty="0">
                <a:solidFill>
                  <a:prstClr val="black"/>
                </a:solidFill>
                <a:latin typeface="Calibri" panose="020F0502020204030204"/>
                <a:ea typeface="+mn-ea"/>
                <a:cs typeface="+mn-cs"/>
              </a:rPr>
              <a:t>, the poem and Clinton’s speech</a:t>
            </a:r>
            <a:r>
              <a:rPr lang="en-GB" sz="2300" b="1" i="1" dirty="0">
                <a:solidFill>
                  <a:srgbClr val="7030A0"/>
                </a:solidFill>
                <a:latin typeface="Calibri" panose="020F0502020204030204"/>
                <a:ea typeface="+mn-ea"/>
                <a:cs typeface="+mn-cs"/>
              </a:rPr>
              <a:t> </a:t>
            </a:r>
            <a:r>
              <a:rPr lang="en-GB" sz="2300" b="1" i="1" u="sng" dirty="0">
                <a:solidFill>
                  <a:srgbClr val="7030A0"/>
                </a:solidFill>
                <a:latin typeface="Calibri" panose="020F0502020204030204"/>
                <a:ea typeface="+mn-ea"/>
                <a:cs typeface="+mn-cs"/>
              </a:rPr>
              <a:t>all</a:t>
            </a:r>
            <a:r>
              <a:rPr lang="en-GB" sz="2300" b="1" i="1" dirty="0">
                <a:solidFill>
                  <a:srgbClr val="7030A0"/>
                </a:solidFill>
                <a:latin typeface="Calibri" panose="020F0502020204030204"/>
                <a:ea typeface="+mn-ea"/>
                <a:cs typeface="+mn-cs"/>
              </a:rPr>
              <a:t> </a:t>
            </a:r>
            <a:r>
              <a:rPr lang="en-GB" sz="2300" i="1" dirty="0">
                <a:solidFill>
                  <a:prstClr val="black"/>
                </a:solidFill>
                <a:latin typeface="Calibri" panose="020F0502020204030204"/>
                <a:ea typeface="+mn-ea"/>
                <a:cs typeface="+mn-cs"/>
              </a:rPr>
              <a:t>highlight </a:t>
            </a:r>
            <a:r>
              <a:rPr lang="en-GB" sz="2300" b="1" i="1" dirty="0">
                <a:solidFill>
                  <a:srgbClr val="0070C0"/>
                </a:solidFill>
                <a:latin typeface="Calibri" panose="020F0502020204030204"/>
                <a:ea typeface="+mn-ea"/>
                <a:cs typeface="+mn-cs"/>
              </a:rPr>
              <a:t>both the strengths of women and the sexism they often endure.</a:t>
            </a:r>
            <a:r>
              <a:rPr lang="en-GB" sz="2300" i="1" dirty="0">
                <a:solidFill>
                  <a:prstClr val="black"/>
                </a:solidFill>
                <a:latin typeface="Calibri" panose="020F0502020204030204"/>
                <a:ea typeface="+mn-ea"/>
                <a:cs typeface="+mn-cs"/>
              </a:rPr>
              <a:t> The novel and the poem were</a:t>
            </a:r>
            <a:r>
              <a:rPr lang="en-GB" sz="2300" b="1" i="1" dirty="0">
                <a:solidFill>
                  <a:srgbClr val="00B050"/>
                </a:solidFill>
                <a:latin typeface="Calibri" panose="020F0502020204030204"/>
                <a:ea typeface="+mn-ea"/>
                <a:cs typeface="+mn-cs"/>
              </a:rPr>
              <a:t> </a:t>
            </a:r>
            <a:r>
              <a:rPr lang="en-GB" sz="2300" b="1" i="1" u="sng" dirty="0">
                <a:solidFill>
                  <a:srgbClr val="7030A0"/>
                </a:solidFill>
                <a:latin typeface="Calibri" panose="020F0502020204030204"/>
                <a:ea typeface="+mn-ea"/>
                <a:cs typeface="+mn-cs"/>
              </a:rPr>
              <a:t>both</a:t>
            </a:r>
            <a:r>
              <a:rPr lang="en-GB" sz="2300" b="1" i="1" dirty="0">
                <a:solidFill>
                  <a:srgbClr val="00B050"/>
                </a:solidFill>
                <a:latin typeface="Calibri" panose="020F0502020204030204"/>
                <a:ea typeface="+mn-ea"/>
                <a:cs typeface="+mn-cs"/>
              </a:rPr>
              <a:t> </a:t>
            </a:r>
            <a:r>
              <a:rPr lang="en-GB" sz="2300" i="1" dirty="0">
                <a:solidFill>
                  <a:prstClr val="black"/>
                </a:solidFill>
                <a:latin typeface="Calibri" panose="020F0502020204030204"/>
                <a:ea typeface="+mn-ea"/>
                <a:cs typeface="+mn-cs"/>
              </a:rPr>
              <a:t>produced in the 1800s or early 1900s, when women across the globe had very few constitutional rights. Although when Clinton was speaking </a:t>
            </a:r>
            <a:r>
              <a:rPr lang="en-GB" sz="2300" b="1" i="1" u="sng" dirty="0">
                <a:solidFill>
                  <a:srgbClr val="7030A0"/>
                </a:solidFill>
                <a:latin typeface="Calibri" panose="020F0502020204030204"/>
                <a:ea typeface="+mn-ea"/>
                <a:cs typeface="+mn-cs"/>
              </a:rPr>
              <a:t>much later </a:t>
            </a:r>
            <a:r>
              <a:rPr lang="en-GB" sz="2300" i="1" dirty="0">
                <a:solidFill>
                  <a:prstClr val="black"/>
                </a:solidFill>
                <a:latin typeface="Calibri" panose="020F0502020204030204"/>
                <a:ea typeface="+mn-ea"/>
                <a:cs typeface="+mn-cs"/>
              </a:rPr>
              <a:t>in 1995, the treatment of women had improved in many countries, prejudice and oppression were still rife in many others.’</a:t>
            </a:r>
          </a:p>
          <a:p>
            <a:pPr lvl="0" defTabSz="914400" fontAlgn="auto">
              <a:lnSpc>
                <a:spcPct val="90000"/>
              </a:lnSpc>
              <a:spcBef>
                <a:spcPts val="1000"/>
              </a:spcBef>
              <a:spcAft>
                <a:spcPts val="0"/>
              </a:spcAft>
            </a:pPr>
            <a:r>
              <a:rPr lang="en-GB" sz="2300" u="sng" dirty="0">
                <a:solidFill>
                  <a:prstClr val="black"/>
                </a:solidFill>
                <a:latin typeface="Calibri" panose="020F0502020204030204"/>
                <a:ea typeface="+mn-ea"/>
                <a:cs typeface="+mn-cs"/>
              </a:rPr>
              <a:t>Example 4</a:t>
            </a:r>
          </a:p>
          <a:p>
            <a:pPr lvl="0" defTabSz="914400" fontAlgn="auto">
              <a:lnSpc>
                <a:spcPct val="90000"/>
              </a:lnSpc>
              <a:spcBef>
                <a:spcPts val="1000"/>
              </a:spcBef>
              <a:spcAft>
                <a:spcPts val="0"/>
              </a:spcAft>
            </a:pPr>
            <a:r>
              <a:rPr lang="en-GB" sz="2300" i="1" dirty="0">
                <a:solidFill>
                  <a:prstClr val="black"/>
                </a:solidFill>
                <a:latin typeface="Calibri" panose="020F0502020204030204"/>
                <a:ea typeface="+mn-ea"/>
                <a:cs typeface="+mn-cs"/>
              </a:rPr>
              <a:t>‘ Text A presents the</a:t>
            </a:r>
            <a:r>
              <a:rPr lang="en-GB" sz="2300" b="1" i="1" dirty="0">
                <a:solidFill>
                  <a:srgbClr val="FF0000"/>
                </a:solidFill>
                <a:latin typeface="Calibri" panose="020F0502020204030204"/>
                <a:ea typeface="+mn-ea"/>
                <a:cs typeface="+mn-cs"/>
              </a:rPr>
              <a:t> protagonist </a:t>
            </a:r>
            <a:r>
              <a:rPr lang="en-GB" sz="2300" i="1" dirty="0">
                <a:solidFill>
                  <a:prstClr val="black"/>
                </a:solidFill>
                <a:latin typeface="Calibri" panose="020F0502020204030204"/>
                <a:ea typeface="+mn-ea"/>
                <a:cs typeface="+mn-cs"/>
              </a:rPr>
              <a:t>Becky and married women generally as both </a:t>
            </a:r>
            <a:r>
              <a:rPr lang="en-GB" sz="2300" b="1" i="1" dirty="0">
                <a:solidFill>
                  <a:srgbClr val="0070C0"/>
                </a:solidFill>
                <a:latin typeface="Calibri" panose="020F0502020204030204"/>
                <a:ea typeface="+mn-ea"/>
                <a:cs typeface="+mn-cs"/>
              </a:rPr>
              <a:t>submissive and manipulative</a:t>
            </a:r>
            <a:r>
              <a:rPr lang="en-GB" sz="2300" i="1" dirty="0">
                <a:solidFill>
                  <a:prstClr val="black"/>
                </a:solidFill>
                <a:latin typeface="Calibri" panose="020F0502020204030204"/>
                <a:ea typeface="+mn-ea"/>
                <a:cs typeface="+mn-cs"/>
              </a:rPr>
              <a:t>. This is partly a </a:t>
            </a:r>
            <a:r>
              <a:rPr lang="en-GB" sz="2300" b="1" i="1" dirty="0">
                <a:solidFill>
                  <a:srgbClr val="0070C0"/>
                </a:solidFill>
                <a:latin typeface="Calibri" panose="020F0502020204030204"/>
                <a:ea typeface="+mn-ea"/>
                <a:cs typeface="+mn-cs"/>
              </a:rPr>
              <a:t>humorous view </a:t>
            </a:r>
            <a:r>
              <a:rPr lang="en-GB" sz="2300" i="1" dirty="0">
                <a:solidFill>
                  <a:prstClr val="black"/>
                </a:solidFill>
                <a:latin typeface="Calibri" panose="020F0502020204030204"/>
                <a:ea typeface="+mn-ea"/>
                <a:cs typeface="+mn-cs"/>
              </a:rPr>
              <a:t>as the extract is from a satirical novel. Text B presents women in a </a:t>
            </a:r>
            <a:r>
              <a:rPr lang="en-GB" sz="2300" b="1" i="1" u="sng" dirty="0">
                <a:solidFill>
                  <a:srgbClr val="7030A0"/>
                </a:solidFill>
                <a:latin typeface="Calibri" panose="020F0502020204030204"/>
                <a:ea typeface="+mn-ea"/>
                <a:cs typeface="+mn-cs"/>
              </a:rPr>
              <a:t>more assertive </a:t>
            </a:r>
            <a:r>
              <a:rPr lang="en-GB" sz="2300" i="1" dirty="0">
                <a:solidFill>
                  <a:prstClr val="black"/>
                </a:solidFill>
                <a:latin typeface="Calibri" panose="020F0502020204030204"/>
                <a:ea typeface="+mn-ea"/>
                <a:cs typeface="+mn-cs"/>
              </a:rPr>
              <a:t>manner, although </a:t>
            </a:r>
            <a:r>
              <a:rPr lang="en-GB" sz="2300" b="1" i="1" u="sng" dirty="0">
                <a:solidFill>
                  <a:srgbClr val="7030A0"/>
                </a:solidFill>
                <a:latin typeface="Calibri" panose="020F0502020204030204"/>
                <a:ea typeface="+mn-ea"/>
                <a:cs typeface="+mn-cs"/>
              </a:rPr>
              <a:t>again</a:t>
            </a:r>
            <a:r>
              <a:rPr lang="en-GB" sz="2300" i="1" dirty="0">
                <a:solidFill>
                  <a:prstClr val="black"/>
                </a:solidFill>
                <a:latin typeface="Calibri" panose="020F0502020204030204"/>
                <a:ea typeface="+mn-ea"/>
                <a:cs typeface="+mn-cs"/>
              </a:rPr>
              <a:t> within a domestic setting, as the </a:t>
            </a:r>
            <a:r>
              <a:rPr lang="en-GB" sz="2300" b="1" i="1" dirty="0">
                <a:solidFill>
                  <a:srgbClr val="0070C0"/>
                </a:solidFill>
                <a:latin typeface="Calibri" panose="020F0502020204030204"/>
                <a:ea typeface="+mn-ea"/>
                <a:cs typeface="+mn-cs"/>
              </a:rPr>
              <a:t>foundations of a functioning household and family.</a:t>
            </a:r>
            <a:r>
              <a:rPr lang="en-GB" sz="2300" i="1" dirty="0">
                <a:solidFill>
                  <a:prstClr val="black"/>
                </a:solidFill>
                <a:latin typeface="Calibri" panose="020F0502020204030204"/>
                <a:ea typeface="+mn-ea"/>
                <a:cs typeface="+mn-cs"/>
              </a:rPr>
              <a:t> Text C</a:t>
            </a:r>
            <a:r>
              <a:rPr lang="en-GB" sz="2300" b="1" i="1" dirty="0">
                <a:solidFill>
                  <a:srgbClr val="00B050"/>
                </a:solidFill>
                <a:latin typeface="Calibri" panose="020F0502020204030204"/>
                <a:ea typeface="+mn-ea"/>
                <a:cs typeface="+mn-cs"/>
              </a:rPr>
              <a:t> </a:t>
            </a:r>
            <a:r>
              <a:rPr lang="en-GB" sz="2300" b="1" i="1" u="sng" dirty="0">
                <a:solidFill>
                  <a:srgbClr val="7030A0"/>
                </a:solidFill>
                <a:latin typeface="Calibri" panose="020F0502020204030204"/>
                <a:ea typeface="+mn-ea"/>
                <a:cs typeface="+mn-cs"/>
              </a:rPr>
              <a:t>also</a:t>
            </a:r>
            <a:r>
              <a:rPr lang="en-GB" sz="2300" b="1" i="1" dirty="0">
                <a:solidFill>
                  <a:srgbClr val="00B050"/>
                </a:solidFill>
                <a:latin typeface="Calibri" panose="020F0502020204030204"/>
                <a:ea typeface="+mn-ea"/>
                <a:cs typeface="+mn-cs"/>
              </a:rPr>
              <a:t> </a:t>
            </a:r>
            <a:r>
              <a:rPr lang="en-GB" sz="2300" i="1" dirty="0">
                <a:solidFill>
                  <a:prstClr val="black"/>
                </a:solidFill>
                <a:latin typeface="Calibri" panose="020F0502020204030204"/>
                <a:ea typeface="+mn-ea"/>
                <a:cs typeface="+mn-cs"/>
              </a:rPr>
              <a:t>expresses the </a:t>
            </a:r>
            <a:r>
              <a:rPr lang="en-GB" sz="2300" b="1" i="1" dirty="0">
                <a:solidFill>
                  <a:srgbClr val="0070C0"/>
                </a:solidFill>
                <a:latin typeface="Calibri" panose="020F0502020204030204"/>
                <a:ea typeface="+mn-ea"/>
                <a:cs typeface="+mn-cs"/>
              </a:rPr>
              <a:t>importance</a:t>
            </a:r>
            <a:r>
              <a:rPr lang="en-GB" sz="2300" i="1" dirty="0">
                <a:solidFill>
                  <a:prstClr val="black"/>
                </a:solidFill>
                <a:latin typeface="Calibri" panose="020F0502020204030204"/>
                <a:ea typeface="+mn-ea"/>
                <a:cs typeface="+mn-cs"/>
              </a:rPr>
              <a:t> of women, emphasising their contributions </a:t>
            </a:r>
            <a:r>
              <a:rPr lang="en-GB" sz="2300" b="1" i="1" dirty="0">
                <a:solidFill>
                  <a:srgbClr val="0070C0"/>
                </a:solidFill>
                <a:latin typeface="Calibri" panose="020F0502020204030204"/>
                <a:ea typeface="+mn-ea"/>
                <a:cs typeface="+mn-cs"/>
              </a:rPr>
              <a:t>both in and beyond the domestic sphere</a:t>
            </a:r>
            <a:r>
              <a:rPr lang="en-GB" sz="2300" i="1" dirty="0">
                <a:solidFill>
                  <a:prstClr val="black"/>
                </a:solidFill>
                <a:latin typeface="Calibri" panose="020F0502020204030204"/>
                <a:ea typeface="+mn-ea"/>
                <a:cs typeface="+mn-cs"/>
              </a:rPr>
              <a:t>. As the First Lady of America and a strong feminist, Hillary Clinton focusses on the </a:t>
            </a:r>
            <a:r>
              <a:rPr lang="en-GB" sz="2300" b="1" i="1" dirty="0">
                <a:solidFill>
                  <a:srgbClr val="0070C0"/>
                </a:solidFill>
                <a:latin typeface="Calibri" panose="020F0502020204030204"/>
                <a:ea typeface="+mn-ea"/>
                <a:cs typeface="+mn-cs"/>
              </a:rPr>
              <a:t>oppressive nature of societies </a:t>
            </a:r>
            <a:r>
              <a:rPr lang="en-GB" sz="2300" i="1" dirty="0">
                <a:solidFill>
                  <a:prstClr val="black"/>
                </a:solidFill>
                <a:latin typeface="Calibri" panose="020F0502020204030204"/>
                <a:ea typeface="+mn-ea"/>
                <a:cs typeface="+mn-cs"/>
              </a:rPr>
              <a:t>which deny women the same rights and opportunities as men.’</a:t>
            </a:r>
            <a:endParaRPr lang="en-GB" sz="2300" i="1" dirty="0">
              <a:solidFill>
                <a:prstClr val="black"/>
              </a:solidFill>
              <a:latin typeface="Calibri" panose="020F0502020204030204"/>
              <a:ea typeface="+mn-ea"/>
              <a:cs typeface="+mn-cs"/>
            </a:endParaRPr>
          </a:p>
        </p:txBody>
      </p:sp>
      <p:sp>
        <p:nvSpPr>
          <p:cNvPr id="3" name="Text Placeholder 2"/>
          <p:cNvSpPr>
            <a:spLocks noGrp="1"/>
          </p:cNvSpPr>
          <p:nvPr>
            <p:ph type="body" sz="quarter" idx="16"/>
          </p:nvPr>
        </p:nvSpPr>
        <p:spPr>
          <a:xfrm>
            <a:off x="206063" y="1284320"/>
            <a:ext cx="11410864" cy="621752"/>
          </a:xfrm>
        </p:spPr>
        <p:txBody>
          <a:bodyPr>
            <a:normAutofit/>
          </a:bodyPr>
          <a:lstStyle/>
          <a:p>
            <a:r>
              <a:rPr lang="en-GB" sz="2800" dirty="0"/>
              <a:t>Diving in   </a:t>
            </a:r>
            <a:r>
              <a:rPr lang="en-GB" sz="2800" dirty="0">
                <a:solidFill>
                  <a:srgbClr val="FF0000"/>
                </a:solidFill>
              </a:rPr>
              <a:t>AO1   </a:t>
            </a:r>
            <a:r>
              <a:rPr lang="en-GB" sz="2800" dirty="0"/>
              <a:t>AO2   </a:t>
            </a:r>
            <a:r>
              <a:rPr lang="en-GB" sz="2800" u="sng" dirty="0">
                <a:solidFill>
                  <a:srgbClr val="7030A0"/>
                </a:solidFill>
              </a:rPr>
              <a:t>AO4</a:t>
            </a:r>
            <a:endParaRPr lang="en-GB" sz="2800" dirty="0"/>
          </a:p>
        </p:txBody>
      </p:sp>
    </p:spTree>
    <p:extLst>
      <p:ext uri="{BB962C8B-B14F-4D97-AF65-F5344CB8AC3E}">
        <p14:creationId xmlns:p14="http://schemas.microsoft.com/office/powerpoint/2010/main" val="245997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825" y="2009104"/>
            <a:ext cx="11449319" cy="4468970"/>
          </a:xfrm>
        </p:spPr>
        <p:txBody>
          <a:bodyPr>
            <a:noAutofit/>
          </a:bodyPr>
          <a:lstStyle/>
          <a:p>
            <a:pPr lvl="0" defTabSz="914400" fontAlgn="auto">
              <a:lnSpc>
                <a:spcPct val="90000"/>
              </a:lnSpc>
              <a:spcBef>
                <a:spcPts val="1000"/>
              </a:spcBef>
              <a:spcAft>
                <a:spcPts val="0"/>
              </a:spcAft>
            </a:pPr>
            <a:r>
              <a:rPr lang="en-GB" i="1" dirty="0" smtClean="0">
                <a:solidFill>
                  <a:prstClr val="black"/>
                </a:solidFill>
                <a:latin typeface="Calibri" panose="020F0502020204030204"/>
                <a:ea typeface="+mn-ea"/>
                <a:cs typeface="+mn-cs"/>
              </a:rPr>
              <a:t>‘</a:t>
            </a:r>
            <a:r>
              <a:rPr lang="en-GB" i="1" dirty="0">
                <a:solidFill>
                  <a:prstClr val="black"/>
                </a:solidFill>
                <a:latin typeface="Calibri" panose="020F0502020204030204"/>
                <a:ea typeface="+mn-ea"/>
                <a:cs typeface="+mn-cs"/>
              </a:rPr>
              <a:t>Some candidates had obviously been advised to use a systematic framework approach. The framework is </a:t>
            </a:r>
            <a:r>
              <a:rPr lang="en-GB" b="1" i="1" dirty="0">
                <a:solidFill>
                  <a:srgbClr val="7030A0"/>
                </a:solidFill>
                <a:latin typeface="Calibri" panose="020F0502020204030204"/>
                <a:ea typeface="+mn-ea"/>
                <a:cs typeface="+mn-cs"/>
              </a:rPr>
              <a:t>a useful device to remind candidates of the range of features they should aim to cover </a:t>
            </a:r>
            <a:r>
              <a:rPr lang="en-GB" i="1" dirty="0">
                <a:solidFill>
                  <a:prstClr val="black"/>
                </a:solidFill>
                <a:latin typeface="Calibri" panose="020F0502020204030204"/>
                <a:ea typeface="+mn-ea"/>
                <a:cs typeface="+mn-cs"/>
              </a:rPr>
              <a:t>but using it as an essay plan can result in the identification of purpose, audience, structure, form, lexis and syntax without referring to meaning’</a:t>
            </a:r>
          </a:p>
          <a:p>
            <a:pPr lvl="0" defTabSz="914400" fontAlgn="auto">
              <a:lnSpc>
                <a:spcPct val="90000"/>
              </a:lnSpc>
              <a:spcBef>
                <a:spcPts val="1000"/>
              </a:spcBef>
              <a:spcAft>
                <a:spcPts val="0"/>
              </a:spcAft>
            </a:pPr>
            <a:r>
              <a:rPr lang="en-GB" dirty="0">
                <a:solidFill>
                  <a:prstClr val="black"/>
                </a:solidFill>
                <a:latin typeface="Calibri" panose="020F0502020204030204"/>
                <a:ea typeface="+mn-ea"/>
                <a:cs typeface="+mn-cs"/>
              </a:rPr>
              <a:t>See example 5</a:t>
            </a:r>
          </a:p>
          <a:p>
            <a:pPr lvl="0" defTabSz="914400" fontAlgn="auto">
              <a:lnSpc>
                <a:spcPct val="90000"/>
              </a:lnSpc>
              <a:spcBef>
                <a:spcPts val="1000"/>
              </a:spcBef>
              <a:spcAft>
                <a:spcPts val="0"/>
              </a:spcAft>
            </a:pPr>
            <a:r>
              <a:rPr lang="en-GB" sz="2800" u="sng" dirty="0">
                <a:solidFill>
                  <a:prstClr val="black"/>
                </a:solidFill>
                <a:latin typeface="Calibri" panose="020F0502020204030204"/>
                <a:ea typeface="+mn-ea"/>
                <a:cs typeface="+mn-cs"/>
              </a:rPr>
              <a:t>Example 5</a:t>
            </a:r>
            <a:endParaRPr lang="en-GB" sz="2800" dirty="0">
              <a:solidFill>
                <a:prstClr val="black"/>
              </a:solidFill>
              <a:latin typeface="Calibri" panose="020F0502020204030204"/>
              <a:ea typeface="+mn-ea"/>
              <a:cs typeface="+mn-cs"/>
            </a:endParaRPr>
          </a:p>
          <a:p>
            <a:pPr lvl="0" defTabSz="914400" fontAlgn="auto">
              <a:lnSpc>
                <a:spcPct val="90000"/>
              </a:lnSpc>
              <a:spcBef>
                <a:spcPts val="1000"/>
              </a:spcBef>
              <a:spcAft>
                <a:spcPts val="0"/>
              </a:spcAft>
            </a:pPr>
            <a:r>
              <a:rPr lang="en-GB" sz="2800" dirty="0">
                <a:solidFill>
                  <a:prstClr val="black"/>
                </a:solidFill>
                <a:latin typeface="Calibri" panose="020F0502020204030204"/>
                <a:ea typeface="+mn-ea"/>
                <a:cs typeface="+mn-cs"/>
              </a:rPr>
              <a:t>‘</a:t>
            </a:r>
            <a:r>
              <a:rPr lang="en-GB" sz="2800" i="1" dirty="0">
                <a:solidFill>
                  <a:prstClr val="black"/>
                </a:solidFill>
                <a:latin typeface="Calibri" panose="020F0502020204030204"/>
                <a:ea typeface="+mn-ea"/>
                <a:cs typeface="+mn-cs"/>
              </a:rPr>
              <a:t>Text A is written in three paragraphs of continuous prose, with direct speech from the Captain and to show the thoughts of his wife. Text B has six quatrains, mostly with alternate rhyme and iambic tetrameter rhythm. Hillary Clinton in Text C uses stressed syllables to emphasise important points and varies her intonation to suggest </a:t>
            </a:r>
            <a:r>
              <a:rPr lang="en-GB" sz="2800" i="1" dirty="0" smtClean="0">
                <a:solidFill>
                  <a:prstClr val="black"/>
                </a:solidFill>
                <a:latin typeface="Calibri" panose="020F0502020204030204"/>
                <a:ea typeface="+mn-ea"/>
                <a:cs typeface="+mn-cs"/>
              </a:rPr>
              <a:t>her </a:t>
            </a:r>
            <a:r>
              <a:rPr lang="en-GB" sz="2800" i="1" dirty="0">
                <a:solidFill>
                  <a:prstClr val="black"/>
                </a:solidFill>
                <a:latin typeface="Calibri" panose="020F0502020204030204"/>
                <a:ea typeface="+mn-ea"/>
                <a:cs typeface="+mn-cs"/>
              </a:rPr>
              <a:t>attitude to the topic.’</a:t>
            </a:r>
            <a:endParaRPr lang="en-GB" sz="2800" dirty="0">
              <a:solidFill>
                <a:prstClr val="black"/>
              </a:solidFill>
              <a:latin typeface="Calibri" panose="020F0502020204030204"/>
              <a:ea typeface="+mn-ea"/>
              <a:cs typeface="+mn-cs"/>
            </a:endParaRPr>
          </a:p>
        </p:txBody>
      </p:sp>
      <p:sp>
        <p:nvSpPr>
          <p:cNvPr id="3" name="Text Placeholder 2"/>
          <p:cNvSpPr>
            <a:spLocks noGrp="1"/>
          </p:cNvSpPr>
          <p:nvPr>
            <p:ph type="body" sz="quarter" idx="16"/>
          </p:nvPr>
        </p:nvSpPr>
        <p:spPr>
          <a:xfrm>
            <a:off x="206063" y="1284320"/>
            <a:ext cx="11410864" cy="621752"/>
          </a:xfrm>
        </p:spPr>
        <p:txBody>
          <a:bodyPr>
            <a:normAutofit/>
          </a:bodyPr>
          <a:lstStyle/>
          <a:p>
            <a:r>
              <a:rPr lang="en-GB" dirty="0"/>
              <a:t>Using the framework</a:t>
            </a:r>
            <a:endParaRPr lang="en-GB" dirty="0"/>
          </a:p>
        </p:txBody>
      </p:sp>
    </p:spTree>
    <p:extLst>
      <p:ext uri="{BB962C8B-B14F-4D97-AF65-F5344CB8AC3E}">
        <p14:creationId xmlns:p14="http://schemas.microsoft.com/office/powerpoint/2010/main" val="24996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825" y="2009104"/>
            <a:ext cx="11449319" cy="4468970"/>
          </a:xfrm>
        </p:spPr>
        <p:txBody>
          <a:bodyPr>
            <a:noAutofit/>
          </a:bodyPr>
          <a:lstStyle/>
          <a:p>
            <a:pPr marL="228600" lvl="0" indent="-228600" defTabSz="914400" fontAlgn="auto">
              <a:lnSpc>
                <a:spcPct val="90000"/>
              </a:lnSpc>
              <a:spcBef>
                <a:spcPts val="1000"/>
              </a:spcBef>
              <a:spcAft>
                <a:spcPts val="0"/>
              </a:spcAft>
              <a:buFont typeface="Arial" panose="020B0604020202020204" pitchFamily="34" charset="0"/>
              <a:buChar char="•"/>
            </a:pPr>
            <a:r>
              <a:rPr lang="en-GB" sz="2800" dirty="0">
                <a:solidFill>
                  <a:prstClr val="black"/>
                </a:solidFill>
                <a:latin typeface="Calibri" panose="020F0502020204030204"/>
                <a:ea typeface="+mn-ea"/>
                <a:cs typeface="+mn-cs"/>
              </a:rPr>
              <a:t>Timed practice is strongly recommended.</a:t>
            </a:r>
          </a:p>
          <a:p>
            <a:pPr marL="228600" lvl="0" indent="-228600" defTabSz="914400" fontAlgn="auto">
              <a:lnSpc>
                <a:spcPct val="90000"/>
              </a:lnSpc>
              <a:spcBef>
                <a:spcPts val="1000"/>
              </a:spcBef>
              <a:spcAft>
                <a:spcPts val="0"/>
              </a:spcAft>
              <a:buFont typeface="Arial" panose="020B0604020202020204" pitchFamily="34" charset="0"/>
              <a:buChar char="•"/>
            </a:pPr>
            <a:endParaRPr lang="en-GB" sz="2800" dirty="0">
              <a:solidFill>
                <a:prstClr val="black"/>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en-GB" sz="2800" dirty="0">
                <a:solidFill>
                  <a:prstClr val="black"/>
                </a:solidFill>
                <a:latin typeface="Calibri" panose="020F0502020204030204"/>
                <a:ea typeface="+mn-ea"/>
                <a:cs typeface="+mn-cs"/>
              </a:rPr>
              <a:t>Careful and thorough reading of the texts must be the first priority.</a:t>
            </a:r>
          </a:p>
          <a:p>
            <a:pPr marL="228600" lvl="0" indent="-228600" defTabSz="914400" fontAlgn="auto">
              <a:lnSpc>
                <a:spcPct val="90000"/>
              </a:lnSpc>
              <a:spcBef>
                <a:spcPts val="1000"/>
              </a:spcBef>
              <a:spcAft>
                <a:spcPts val="0"/>
              </a:spcAft>
              <a:buFont typeface="Arial" panose="020B0604020202020204" pitchFamily="34" charset="0"/>
              <a:buChar char="•"/>
            </a:pPr>
            <a:endParaRPr lang="en-GB" sz="2800" dirty="0">
              <a:solidFill>
                <a:prstClr val="black"/>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en-GB" sz="2800" dirty="0">
                <a:solidFill>
                  <a:prstClr val="black"/>
                </a:solidFill>
                <a:latin typeface="Calibri" panose="020F0502020204030204"/>
                <a:ea typeface="+mn-ea"/>
                <a:cs typeface="+mn-cs"/>
              </a:rPr>
              <a:t>Practise introductions. Dissuade candidates from writing out the text descriptors or repeating the question.</a:t>
            </a:r>
          </a:p>
          <a:p>
            <a:pPr marL="228600" lvl="0" indent="-228600" defTabSz="914400" fontAlgn="auto">
              <a:lnSpc>
                <a:spcPct val="90000"/>
              </a:lnSpc>
              <a:spcBef>
                <a:spcPts val="1000"/>
              </a:spcBef>
              <a:spcAft>
                <a:spcPts val="0"/>
              </a:spcAft>
              <a:buFont typeface="Arial" panose="020B0604020202020204" pitchFamily="34" charset="0"/>
              <a:buChar char="•"/>
            </a:pPr>
            <a:endParaRPr lang="en-GB" sz="2800" dirty="0">
              <a:solidFill>
                <a:prstClr val="black"/>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en-GB" sz="2800" dirty="0">
                <a:solidFill>
                  <a:prstClr val="black"/>
                </a:solidFill>
                <a:latin typeface="Calibri" panose="020F0502020204030204"/>
                <a:ea typeface="+mn-ea"/>
                <a:cs typeface="+mn-cs"/>
              </a:rPr>
              <a:t>Encourage organisation based on linking texts through content, meanings, attitudes, contexts and genres.</a:t>
            </a:r>
            <a:endParaRPr lang="en-GB" sz="2800" dirty="0">
              <a:solidFill>
                <a:prstClr val="black"/>
              </a:solidFill>
              <a:latin typeface="Calibri" panose="020F0502020204030204"/>
              <a:ea typeface="+mn-ea"/>
              <a:cs typeface="+mn-cs"/>
            </a:endParaRPr>
          </a:p>
        </p:txBody>
      </p:sp>
      <p:sp>
        <p:nvSpPr>
          <p:cNvPr id="3" name="Text Placeholder 2"/>
          <p:cNvSpPr>
            <a:spLocks noGrp="1"/>
          </p:cNvSpPr>
          <p:nvPr>
            <p:ph type="body" sz="quarter" idx="16"/>
          </p:nvPr>
        </p:nvSpPr>
        <p:spPr>
          <a:xfrm>
            <a:off x="206063" y="1284320"/>
            <a:ext cx="11410864" cy="621752"/>
          </a:xfrm>
        </p:spPr>
        <p:txBody>
          <a:bodyPr>
            <a:normAutofit/>
          </a:bodyPr>
          <a:lstStyle/>
          <a:p>
            <a:r>
              <a:rPr lang="en-GB" b="1" dirty="0"/>
              <a:t>Summary of advice for Section A</a:t>
            </a:r>
            <a:endParaRPr lang="en-GB" dirty="0"/>
          </a:p>
        </p:txBody>
      </p:sp>
    </p:spTree>
    <p:extLst>
      <p:ext uri="{BB962C8B-B14F-4D97-AF65-F5344CB8AC3E}">
        <p14:creationId xmlns:p14="http://schemas.microsoft.com/office/powerpoint/2010/main" val="367680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825" y="2009104"/>
            <a:ext cx="11449319" cy="4468970"/>
          </a:xfrm>
        </p:spPr>
        <p:txBody>
          <a:bodyPr>
            <a:noAutofit/>
          </a:bodyPr>
          <a:lstStyle/>
          <a:p>
            <a:pPr lvl="0" defTabSz="914400" fontAlgn="auto">
              <a:lnSpc>
                <a:spcPct val="90000"/>
              </a:lnSpc>
              <a:spcBef>
                <a:spcPts val="1000"/>
              </a:spcBef>
              <a:spcAft>
                <a:spcPts val="0"/>
              </a:spcAft>
            </a:pPr>
            <a:r>
              <a:rPr lang="en-GB" sz="3200" dirty="0">
                <a:solidFill>
                  <a:srgbClr val="FF0000"/>
                </a:solidFill>
                <a:latin typeface="Calibri" panose="020F0502020204030204"/>
                <a:ea typeface="+mn-ea"/>
                <a:cs typeface="+mn-cs"/>
              </a:rPr>
              <a:t>AO1 : 15 marks</a:t>
            </a:r>
          </a:p>
          <a:p>
            <a:pPr lvl="0" defTabSz="914400" fontAlgn="auto">
              <a:lnSpc>
                <a:spcPct val="90000"/>
              </a:lnSpc>
              <a:spcBef>
                <a:spcPts val="1000"/>
              </a:spcBef>
              <a:spcAft>
                <a:spcPts val="0"/>
              </a:spcAft>
            </a:pPr>
            <a:r>
              <a:rPr lang="en-GB" sz="3200" dirty="0">
                <a:solidFill>
                  <a:srgbClr val="0070C0"/>
                </a:solidFill>
                <a:latin typeface="Calibri" panose="020F0502020204030204"/>
                <a:ea typeface="+mn-ea"/>
                <a:cs typeface="+mn-cs"/>
              </a:rPr>
              <a:t>AO2 : 15 marks</a:t>
            </a:r>
          </a:p>
          <a:p>
            <a:pPr lvl="0" defTabSz="914400" fontAlgn="auto">
              <a:lnSpc>
                <a:spcPct val="90000"/>
              </a:lnSpc>
              <a:spcBef>
                <a:spcPts val="1000"/>
              </a:spcBef>
              <a:spcAft>
                <a:spcPts val="0"/>
              </a:spcAft>
            </a:pPr>
            <a:r>
              <a:rPr lang="en-GB" sz="3200" b="1" dirty="0">
                <a:solidFill>
                  <a:srgbClr val="00B050"/>
                </a:solidFill>
                <a:latin typeface="Calibri" panose="020F0502020204030204"/>
                <a:ea typeface="+mn-ea"/>
                <a:cs typeface="+mn-cs"/>
              </a:rPr>
              <a:t>AO3 : 30 marks</a:t>
            </a:r>
          </a:p>
          <a:p>
            <a:pPr lvl="0" defTabSz="914400" fontAlgn="auto">
              <a:lnSpc>
                <a:spcPct val="90000"/>
              </a:lnSpc>
              <a:spcBef>
                <a:spcPts val="1000"/>
              </a:spcBef>
              <a:spcAft>
                <a:spcPts val="0"/>
              </a:spcAft>
            </a:pPr>
            <a:r>
              <a:rPr lang="en-GB" sz="3200" b="1" dirty="0">
                <a:solidFill>
                  <a:srgbClr val="00B050"/>
                </a:solidFill>
                <a:latin typeface="Calibri" panose="020F0502020204030204"/>
                <a:ea typeface="+mn-ea"/>
                <a:cs typeface="+mn-cs"/>
              </a:rPr>
              <a:t>   </a:t>
            </a:r>
            <a:r>
              <a:rPr lang="en-GB" sz="2800" b="1" dirty="0">
                <a:solidFill>
                  <a:srgbClr val="00B050"/>
                </a:solidFill>
                <a:latin typeface="Calibri" panose="020F0502020204030204"/>
                <a:ea typeface="+mn-ea"/>
                <a:cs typeface="+mn-cs"/>
              </a:rPr>
              <a:t>Demonstrate the significance and influence of the contexts in which</a:t>
            </a:r>
          </a:p>
          <a:p>
            <a:pPr lvl="0" defTabSz="914400" fontAlgn="auto">
              <a:lnSpc>
                <a:spcPct val="90000"/>
              </a:lnSpc>
              <a:spcBef>
                <a:spcPts val="1000"/>
              </a:spcBef>
              <a:spcAft>
                <a:spcPts val="0"/>
              </a:spcAft>
            </a:pPr>
            <a:r>
              <a:rPr lang="en-GB" sz="2800" b="1" dirty="0">
                <a:solidFill>
                  <a:srgbClr val="00B050"/>
                </a:solidFill>
                <a:latin typeface="Calibri" panose="020F0502020204030204"/>
                <a:ea typeface="+mn-ea"/>
                <a:cs typeface="+mn-cs"/>
              </a:rPr>
              <a:t>    the texts are produced and received </a:t>
            </a:r>
          </a:p>
          <a:p>
            <a:pPr lvl="0" defTabSz="914400" fontAlgn="auto">
              <a:lnSpc>
                <a:spcPct val="90000"/>
              </a:lnSpc>
              <a:spcBef>
                <a:spcPts val="1000"/>
              </a:spcBef>
              <a:spcAft>
                <a:spcPts val="0"/>
              </a:spcAft>
            </a:pPr>
            <a:endParaRPr lang="en-GB" sz="1100" dirty="0">
              <a:solidFill>
                <a:srgbClr val="00B050"/>
              </a:solidFill>
              <a:latin typeface="Calibri" panose="020F0502020204030204"/>
              <a:ea typeface="+mn-ea"/>
              <a:cs typeface="+mn-cs"/>
            </a:endParaRPr>
          </a:p>
          <a:p>
            <a:pPr lvl="0" defTabSz="914400" fontAlgn="auto">
              <a:lnSpc>
                <a:spcPct val="90000"/>
              </a:lnSpc>
              <a:spcBef>
                <a:spcPts val="1000"/>
              </a:spcBef>
              <a:spcAft>
                <a:spcPts val="0"/>
              </a:spcAft>
            </a:pPr>
            <a:r>
              <a:rPr lang="en-GB" sz="2800" dirty="0">
                <a:solidFill>
                  <a:prstClr val="black"/>
                </a:solidFill>
                <a:latin typeface="Calibri" panose="020F0502020204030204"/>
                <a:ea typeface="+mn-ea"/>
                <a:cs typeface="+mn-cs"/>
              </a:rPr>
              <a:t>Key issues from Unit 4 report</a:t>
            </a:r>
          </a:p>
          <a:p>
            <a:pPr marL="228600" lvl="0" indent="-228600" defTabSz="914400" fontAlgn="auto">
              <a:lnSpc>
                <a:spcPct val="90000"/>
              </a:lnSpc>
              <a:spcBef>
                <a:spcPts val="1000"/>
              </a:spcBef>
              <a:spcAft>
                <a:spcPts val="0"/>
              </a:spcAft>
              <a:buFont typeface="Arial" panose="020B0604020202020204" pitchFamily="34" charset="0"/>
              <a:buChar char="•"/>
            </a:pPr>
            <a:r>
              <a:rPr lang="en-GB" sz="2800" dirty="0">
                <a:solidFill>
                  <a:prstClr val="black"/>
                </a:solidFill>
                <a:latin typeface="Calibri" panose="020F0502020204030204"/>
                <a:ea typeface="+mn-ea"/>
                <a:cs typeface="+mn-cs"/>
              </a:rPr>
              <a:t>Range and integration of contextual factors  (</a:t>
            </a:r>
            <a:r>
              <a:rPr lang="en-GB" sz="2800" dirty="0">
                <a:solidFill>
                  <a:srgbClr val="00B050"/>
                </a:solidFill>
                <a:latin typeface="Calibri" panose="020F0502020204030204"/>
                <a:ea typeface="+mn-ea"/>
                <a:cs typeface="+mn-cs"/>
              </a:rPr>
              <a:t>AO3</a:t>
            </a:r>
            <a:r>
              <a:rPr lang="en-GB" sz="2800" dirty="0">
                <a:solidFill>
                  <a:prstClr val="black"/>
                </a:solidFill>
                <a:latin typeface="Calibri" panose="020F0502020204030204"/>
                <a:ea typeface="+mn-ea"/>
                <a:cs typeface="+mn-cs"/>
              </a:rPr>
              <a:t>)</a:t>
            </a:r>
            <a:endParaRPr lang="en-GB" sz="2800" dirty="0">
              <a:solidFill>
                <a:srgbClr val="00B050"/>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en-GB" sz="2800" dirty="0">
                <a:solidFill>
                  <a:prstClr val="black"/>
                </a:solidFill>
                <a:latin typeface="Calibri" panose="020F0502020204030204"/>
                <a:ea typeface="+mn-ea"/>
                <a:cs typeface="+mn-cs"/>
              </a:rPr>
              <a:t>Using the ‘open book’ (</a:t>
            </a:r>
            <a:r>
              <a:rPr lang="en-GB" sz="2800" dirty="0">
                <a:solidFill>
                  <a:srgbClr val="0070C0"/>
                </a:solidFill>
                <a:latin typeface="Calibri" panose="020F0502020204030204"/>
                <a:ea typeface="+mn-ea"/>
                <a:cs typeface="+mn-cs"/>
              </a:rPr>
              <a:t>AO2</a:t>
            </a:r>
            <a:r>
              <a:rPr lang="en-GB" sz="2800" dirty="0">
                <a:solidFill>
                  <a:prstClr val="black"/>
                </a:solidFill>
                <a:latin typeface="Calibri" panose="020F0502020204030204"/>
                <a:ea typeface="+mn-ea"/>
                <a:cs typeface="+mn-cs"/>
              </a:rPr>
              <a:t>)</a:t>
            </a:r>
            <a:endParaRPr lang="en-GB" sz="2800" dirty="0">
              <a:solidFill>
                <a:prstClr val="black"/>
              </a:solidFill>
              <a:latin typeface="Calibri" panose="020F0502020204030204"/>
              <a:ea typeface="+mn-ea"/>
              <a:cs typeface="+mn-cs"/>
            </a:endParaRPr>
          </a:p>
        </p:txBody>
      </p:sp>
      <p:sp>
        <p:nvSpPr>
          <p:cNvPr id="3" name="Text Placeholder 2"/>
          <p:cNvSpPr>
            <a:spLocks noGrp="1"/>
          </p:cNvSpPr>
          <p:nvPr>
            <p:ph type="body" sz="quarter" idx="16"/>
          </p:nvPr>
        </p:nvSpPr>
        <p:spPr>
          <a:xfrm>
            <a:off x="206063" y="1284320"/>
            <a:ext cx="11410864" cy="621752"/>
          </a:xfrm>
        </p:spPr>
        <p:txBody>
          <a:bodyPr>
            <a:normAutofit/>
          </a:bodyPr>
          <a:lstStyle/>
          <a:p>
            <a:r>
              <a:rPr lang="en-GB" b="1" dirty="0"/>
              <a:t>Section </a:t>
            </a:r>
            <a:r>
              <a:rPr lang="en-GB" b="1" dirty="0" smtClean="0"/>
              <a:t>B: </a:t>
            </a:r>
            <a:r>
              <a:rPr lang="en-GB" b="1" dirty="0"/>
              <a:t>Prose study</a:t>
            </a:r>
            <a:endParaRPr lang="en-GB" dirty="0"/>
          </a:p>
        </p:txBody>
      </p:sp>
    </p:spTree>
    <p:extLst>
      <p:ext uri="{BB962C8B-B14F-4D97-AF65-F5344CB8AC3E}">
        <p14:creationId xmlns:p14="http://schemas.microsoft.com/office/powerpoint/2010/main" val="11441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855" y="1400232"/>
            <a:ext cx="11501015" cy="660389"/>
          </a:xfrm>
        </p:spPr>
        <p:txBody>
          <a:bodyPr>
            <a:normAutofit/>
          </a:bodyPr>
          <a:lstStyle/>
          <a:p>
            <a:r>
              <a:rPr lang="en-GB" b="1" dirty="0"/>
              <a:t>C</a:t>
            </a:r>
            <a:r>
              <a:rPr lang="en-GB" b="1" dirty="0" smtClean="0"/>
              <a:t>hoices</a:t>
            </a:r>
            <a:endParaRPr lang="en-GB" dirty="0"/>
          </a:p>
        </p:txBody>
      </p:sp>
      <p:sp>
        <p:nvSpPr>
          <p:cNvPr id="2" name="Content Placeholder 1"/>
          <p:cNvSpPr>
            <a:spLocks noGrp="1"/>
          </p:cNvSpPr>
          <p:nvPr>
            <p:ph type="body" sz="quarter" idx="17"/>
          </p:nvPr>
        </p:nvSpPr>
        <p:spPr>
          <a:xfrm>
            <a:off x="521031" y="2107131"/>
            <a:ext cx="5158316" cy="3306763"/>
          </a:xfrm>
        </p:spPr>
        <p:txBody>
          <a:bodyPr>
            <a:noAutofit/>
          </a:bodyPr>
          <a:lstStyle/>
          <a:p>
            <a:pPr defTabSz="914400" fontAlgn="auto">
              <a:lnSpc>
                <a:spcPct val="90000"/>
              </a:lnSpc>
              <a:spcBef>
                <a:spcPts val="1000"/>
              </a:spcBef>
              <a:spcAft>
                <a:spcPts val="0"/>
              </a:spcAft>
            </a:pPr>
            <a:r>
              <a:rPr lang="en-GB" sz="2800" b="1" dirty="0" smtClean="0">
                <a:solidFill>
                  <a:prstClr val="black"/>
                </a:solidFill>
              </a:rPr>
              <a:t>Novels in </a:t>
            </a:r>
            <a:r>
              <a:rPr lang="en-GB" sz="2800" b="1" dirty="0">
                <a:solidFill>
                  <a:prstClr val="black"/>
                </a:solidFill>
              </a:rPr>
              <a:t>order of popularity:</a:t>
            </a:r>
          </a:p>
          <a:p>
            <a:pPr lvl="0" defTabSz="914400" fontAlgn="auto">
              <a:lnSpc>
                <a:spcPct val="90000"/>
              </a:lnSpc>
              <a:spcBef>
                <a:spcPts val="1000"/>
              </a:spcBef>
              <a:spcAft>
                <a:spcPts val="0"/>
              </a:spcAft>
            </a:pPr>
            <a:r>
              <a:rPr lang="en-GB" sz="2600" i="1" dirty="0" smtClean="0">
                <a:solidFill>
                  <a:prstClr val="black"/>
                </a:solidFill>
                <a:ea typeface="+mn-ea"/>
              </a:rPr>
              <a:t>The </a:t>
            </a:r>
            <a:r>
              <a:rPr lang="en-GB" sz="2600" i="1" dirty="0" err="1">
                <a:solidFill>
                  <a:prstClr val="black"/>
                </a:solidFill>
                <a:ea typeface="+mn-ea"/>
              </a:rPr>
              <a:t>Color</a:t>
            </a:r>
            <a:r>
              <a:rPr lang="en-GB" sz="2600" i="1" dirty="0">
                <a:solidFill>
                  <a:prstClr val="black"/>
                </a:solidFill>
                <a:ea typeface="+mn-ea"/>
              </a:rPr>
              <a:t> Purple</a:t>
            </a:r>
          </a:p>
          <a:p>
            <a:pPr lvl="0" defTabSz="914400" fontAlgn="auto">
              <a:lnSpc>
                <a:spcPct val="90000"/>
              </a:lnSpc>
              <a:spcBef>
                <a:spcPts val="1000"/>
              </a:spcBef>
              <a:spcAft>
                <a:spcPts val="0"/>
              </a:spcAft>
            </a:pPr>
            <a:r>
              <a:rPr lang="en-GB" sz="2600" i="1" dirty="0">
                <a:solidFill>
                  <a:prstClr val="black"/>
                </a:solidFill>
                <a:ea typeface="+mn-ea"/>
              </a:rPr>
              <a:t>The Handmaid’s Tale</a:t>
            </a:r>
          </a:p>
          <a:p>
            <a:pPr lvl="0" defTabSz="914400" fontAlgn="auto">
              <a:lnSpc>
                <a:spcPct val="90000"/>
              </a:lnSpc>
              <a:spcBef>
                <a:spcPts val="1000"/>
              </a:spcBef>
              <a:spcAft>
                <a:spcPts val="0"/>
              </a:spcAft>
            </a:pPr>
            <a:r>
              <a:rPr lang="en-GB" sz="2600" i="1" dirty="0">
                <a:solidFill>
                  <a:prstClr val="black"/>
                </a:solidFill>
                <a:ea typeface="+mn-ea"/>
              </a:rPr>
              <a:t>Tess of the D’Urbervilles</a:t>
            </a:r>
          </a:p>
          <a:p>
            <a:pPr lvl="0" defTabSz="914400" fontAlgn="auto">
              <a:lnSpc>
                <a:spcPct val="90000"/>
              </a:lnSpc>
              <a:spcBef>
                <a:spcPts val="1000"/>
              </a:spcBef>
              <a:spcAft>
                <a:spcPts val="0"/>
              </a:spcAft>
            </a:pPr>
            <a:r>
              <a:rPr lang="en-GB" sz="2600" i="1" dirty="0">
                <a:solidFill>
                  <a:prstClr val="black"/>
                </a:solidFill>
                <a:ea typeface="+mn-ea"/>
              </a:rPr>
              <a:t>Great Expectations</a:t>
            </a:r>
          </a:p>
          <a:p>
            <a:pPr lvl="0" defTabSz="914400" fontAlgn="auto">
              <a:lnSpc>
                <a:spcPct val="90000"/>
              </a:lnSpc>
              <a:spcBef>
                <a:spcPts val="1000"/>
              </a:spcBef>
              <a:spcAft>
                <a:spcPts val="0"/>
              </a:spcAft>
            </a:pPr>
            <a:r>
              <a:rPr lang="en-GB" sz="2600" i="1" dirty="0">
                <a:solidFill>
                  <a:prstClr val="black"/>
                </a:solidFill>
                <a:ea typeface="+mn-ea"/>
              </a:rPr>
              <a:t>Emma</a:t>
            </a:r>
          </a:p>
          <a:p>
            <a:pPr lvl="0" defTabSz="914400" fontAlgn="auto">
              <a:lnSpc>
                <a:spcPct val="90000"/>
              </a:lnSpc>
              <a:spcBef>
                <a:spcPts val="1000"/>
              </a:spcBef>
              <a:spcAft>
                <a:spcPts val="0"/>
              </a:spcAft>
            </a:pPr>
            <a:endParaRPr lang="en-GB" sz="2600" i="1" dirty="0">
              <a:solidFill>
                <a:prstClr val="black"/>
              </a:solidFill>
              <a:ea typeface="+mn-ea"/>
            </a:endParaRPr>
          </a:p>
        </p:txBody>
      </p:sp>
      <p:sp>
        <p:nvSpPr>
          <p:cNvPr id="4" name="Text Placeholder 3"/>
          <p:cNvSpPr>
            <a:spLocks noGrp="1"/>
          </p:cNvSpPr>
          <p:nvPr>
            <p:ph type="body" sz="quarter" idx="18"/>
          </p:nvPr>
        </p:nvSpPr>
        <p:spPr>
          <a:xfrm>
            <a:off x="5993837" y="2158652"/>
            <a:ext cx="5828971" cy="4461097"/>
          </a:xfrm>
        </p:spPr>
        <p:txBody>
          <a:bodyPr>
            <a:normAutofit lnSpcReduction="10000"/>
          </a:bodyPr>
          <a:lstStyle/>
          <a:p>
            <a:pPr lvl="0" defTabSz="914400" fontAlgn="auto">
              <a:lnSpc>
                <a:spcPct val="90000"/>
              </a:lnSpc>
              <a:spcBef>
                <a:spcPts val="1000"/>
              </a:spcBef>
              <a:spcAft>
                <a:spcPts val="0"/>
              </a:spcAft>
            </a:pPr>
            <a:r>
              <a:rPr lang="en-GB" sz="2800" b="1" dirty="0">
                <a:solidFill>
                  <a:prstClr val="black"/>
                </a:solidFill>
                <a:ea typeface="+mn-ea"/>
              </a:rPr>
              <a:t>2017 questions in order of popularity:</a:t>
            </a:r>
          </a:p>
          <a:p>
            <a:pPr lvl="0" defTabSz="914400" fontAlgn="auto">
              <a:lnSpc>
                <a:spcPct val="90000"/>
              </a:lnSpc>
              <a:spcBef>
                <a:spcPts val="1000"/>
              </a:spcBef>
              <a:spcAft>
                <a:spcPts val="0"/>
              </a:spcAft>
            </a:pPr>
            <a:r>
              <a:rPr lang="en-GB" sz="2800" dirty="0">
                <a:solidFill>
                  <a:prstClr val="black"/>
                </a:solidFill>
                <a:ea typeface="+mn-ea"/>
              </a:rPr>
              <a:t>the causes and presentation of suffering</a:t>
            </a:r>
          </a:p>
          <a:p>
            <a:pPr lvl="0" defTabSz="914400" fontAlgn="auto">
              <a:lnSpc>
                <a:spcPct val="90000"/>
              </a:lnSpc>
              <a:spcBef>
                <a:spcPts val="1000"/>
              </a:spcBef>
              <a:spcAft>
                <a:spcPts val="0"/>
              </a:spcAft>
            </a:pPr>
            <a:r>
              <a:rPr lang="en-GB" sz="2800" dirty="0">
                <a:solidFill>
                  <a:prstClr val="black"/>
                </a:solidFill>
                <a:ea typeface="+mn-ea"/>
              </a:rPr>
              <a:t>the main character’s relationships with other characters</a:t>
            </a:r>
          </a:p>
          <a:p>
            <a:pPr lvl="0" defTabSz="914400" fontAlgn="auto">
              <a:lnSpc>
                <a:spcPct val="90000"/>
              </a:lnSpc>
              <a:spcBef>
                <a:spcPts val="1000"/>
              </a:spcBef>
              <a:spcAft>
                <a:spcPts val="0"/>
              </a:spcAft>
            </a:pPr>
            <a:r>
              <a:rPr lang="en-GB" sz="2800" dirty="0">
                <a:solidFill>
                  <a:prstClr val="black"/>
                </a:solidFill>
                <a:ea typeface="+mn-ea"/>
              </a:rPr>
              <a:t>education and learning</a:t>
            </a:r>
          </a:p>
          <a:p>
            <a:pPr lvl="0" defTabSz="914400" fontAlgn="auto">
              <a:lnSpc>
                <a:spcPct val="90000"/>
              </a:lnSpc>
              <a:spcBef>
                <a:spcPts val="1000"/>
              </a:spcBef>
              <a:spcAft>
                <a:spcPts val="0"/>
              </a:spcAft>
            </a:pPr>
            <a:r>
              <a:rPr lang="en-GB" sz="2800" dirty="0">
                <a:solidFill>
                  <a:prstClr val="black"/>
                </a:solidFill>
                <a:ea typeface="+mn-ea"/>
              </a:rPr>
              <a:t>themes and issues established in the opening</a:t>
            </a:r>
          </a:p>
          <a:p>
            <a:pPr lvl="0" defTabSz="914400" fontAlgn="auto">
              <a:lnSpc>
                <a:spcPct val="90000"/>
              </a:lnSpc>
              <a:spcBef>
                <a:spcPts val="1000"/>
              </a:spcBef>
              <a:spcAft>
                <a:spcPts val="0"/>
              </a:spcAft>
            </a:pPr>
            <a:r>
              <a:rPr lang="en-GB" sz="2800" dirty="0">
                <a:solidFill>
                  <a:prstClr val="black"/>
                </a:solidFill>
                <a:ea typeface="+mn-ea"/>
              </a:rPr>
              <a:t>houses and homes</a:t>
            </a:r>
          </a:p>
          <a:p>
            <a:endParaRPr lang="en-GB" dirty="0"/>
          </a:p>
        </p:txBody>
      </p:sp>
    </p:spTree>
    <p:extLst>
      <p:ext uri="{BB962C8B-B14F-4D97-AF65-F5344CB8AC3E}">
        <p14:creationId xmlns:p14="http://schemas.microsoft.com/office/powerpoint/2010/main" val="29359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06063" y="1284320"/>
            <a:ext cx="11410864" cy="621752"/>
          </a:xfrm>
        </p:spPr>
        <p:txBody>
          <a:bodyPr>
            <a:normAutofit/>
          </a:bodyPr>
          <a:lstStyle/>
          <a:p>
            <a:r>
              <a:rPr lang="en-GB" b="1" dirty="0"/>
              <a:t>REPORT (AO3)</a:t>
            </a:r>
            <a:endParaRPr lang="en-GB" dirty="0"/>
          </a:p>
        </p:txBody>
      </p:sp>
      <p:sp>
        <p:nvSpPr>
          <p:cNvPr id="7" name="Content Placeholder 2"/>
          <p:cNvSpPr txBox="1">
            <a:spLocks/>
          </p:cNvSpPr>
          <p:nvPr/>
        </p:nvSpPr>
        <p:spPr>
          <a:xfrm>
            <a:off x="310170" y="1793904"/>
            <a:ext cx="11319457" cy="4864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r>
              <a:rPr kumimoji="0" lang="en-GB" sz="2800" b="1" i="1" u="none" strike="noStrike" kern="1200" cap="none" spc="0" normalizeH="0" baseline="0" noProof="0" dirty="0" smtClean="0">
                <a:ln>
                  <a:noFill/>
                </a:ln>
                <a:solidFill>
                  <a:srgbClr val="00B050"/>
                </a:solidFill>
                <a:effectLst/>
                <a:uLnTx/>
                <a:uFillTx/>
                <a:latin typeface="Calibri" panose="020F0502020204030204"/>
                <a:ea typeface="+mn-ea"/>
                <a:cs typeface="+mn-cs"/>
              </a:rPr>
              <a:t>Including a range of contextual factors (AO3) was essential for a respectable mark on Section B. </a:t>
            </a:r>
            <a:r>
              <a:rPr kumimoji="0" lang="en-GB" sz="28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Clearly, in some centres, this had been impressed upon candidates and reinforced until every response had at least some basic reference to context and the </a:t>
            </a:r>
            <a:r>
              <a:rPr kumimoji="0" lang="en-GB" sz="2800" b="1" i="1" u="none" strike="noStrike" kern="1200" cap="none" spc="0" normalizeH="0" baseline="0" noProof="0" dirty="0" smtClean="0">
                <a:ln>
                  <a:noFill/>
                </a:ln>
                <a:solidFill>
                  <a:srgbClr val="00B050"/>
                </a:solidFill>
                <a:effectLst/>
                <a:uLnTx/>
                <a:uFillTx/>
                <a:latin typeface="Calibri" panose="020F0502020204030204"/>
                <a:ea typeface="+mn-ea"/>
                <a:cs typeface="+mn-cs"/>
              </a:rPr>
              <a:t>strongest featured integrated informed evaluation at every stage of the response.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In a few centres, only one or two mentioned any contextual factors at all. Overlooking the context altogether meant that even if they wrote and analysed well they could not possibly gain more than half marks.’ A candidate achieving a secure band 4 for AO1 and AO2 would end up with a disappointing 22/60.’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1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 list of starting points for context appears in the AO3 section of the mark scheme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514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06063" y="1284320"/>
            <a:ext cx="11410864" cy="621752"/>
          </a:xfrm>
        </p:spPr>
        <p:txBody>
          <a:bodyPr>
            <a:normAutofit/>
          </a:bodyPr>
          <a:lstStyle/>
          <a:p>
            <a:r>
              <a:rPr lang="en-GB" b="1" dirty="0"/>
              <a:t>Starting points for each novel</a:t>
            </a:r>
            <a:endParaRPr lang="en-GB" dirty="0"/>
          </a:p>
        </p:txBody>
      </p:sp>
      <p:sp>
        <p:nvSpPr>
          <p:cNvPr id="7" name="Content Placeholder 2"/>
          <p:cNvSpPr txBox="1">
            <a:spLocks/>
          </p:cNvSpPr>
          <p:nvPr/>
        </p:nvSpPr>
        <p:spPr>
          <a:xfrm>
            <a:off x="310169" y="1931839"/>
            <a:ext cx="11319457" cy="45977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These appear in the Mark Scheme. See </a:t>
            </a:r>
            <a:r>
              <a:rPr lang="en-GB" sz="2400" dirty="0" smtClean="0"/>
              <a:t>Resources. For </a:t>
            </a:r>
            <a:r>
              <a:rPr lang="en-GB" sz="2400" dirty="0"/>
              <a:t>example, for </a:t>
            </a:r>
            <a:r>
              <a:rPr lang="en-GB" sz="2400" i="1" dirty="0"/>
              <a:t>The </a:t>
            </a:r>
            <a:r>
              <a:rPr lang="en-GB" sz="2400" i="1" dirty="0" err="1"/>
              <a:t>Color</a:t>
            </a:r>
            <a:r>
              <a:rPr lang="en-GB" sz="2400" i="1" dirty="0"/>
              <a:t> Purple: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207157168"/>
              </p:ext>
            </p:extLst>
          </p:nvPr>
        </p:nvGraphicFramePr>
        <p:xfrm>
          <a:off x="1506827" y="2369714"/>
          <a:ext cx="8474300" cy="4352544"/>
        </p:xfrm>
        <a:graphic>
          <a:graphicData uri="http://schemas.openxmlformats.org/drawingml/2006/table">
            <a:tbl>
              <a:tblPr firstRow="1" firstCol="1" bandRow="1"/>
              <a:tblGrid>
                <a:gridCol w="864713">
                  <a:extLst>
                    <a:ext uri="{9D8B030D-6E8A-4147-A177-3AD203B41FA5}">
                      <a16:colId xmlns:a16="http://schemas.microsoft.com/office/drawing/2014/main" xmlns="" val="4071167811"/>
                    </a:ext>
                  </a:extLst>
                </a:gridCol>
                <a:gridCol w="7609587">
                  <a:extLst>
                    <a:ext uri="{9D8B030D-6E8A-4147-A177-3AD203B41FA5}">
                      <a16:colId xmlns:a16="http://schemas.microsoft.com/office/drawing/2014/main" xmlns="" val="2973614383"/>
                    </a:ext>
                  </a:extLst>
                </a:gridCol>
              </a:tblGrid>
              <a:tr h="4159874">
                <a:tc>
                  <a:txBody>
                    <a:bodyPr/>
                    <a:lstStyle/>
                    <a:p>
                      <a:pPr algn="ctr">
                        <a:lnSpc>
                          <a:spcPct val="105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AO3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All valid contextual comments, when used relevantly, should be rewarded.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Key contextual points include: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early 20</a:t>
                      </a:r>
                      <a:r>
                        <a:rPr lang="en-GB" sz="16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GB" sz="1600" dirty="0">
                          <a:effectLst/>
                          <a:latin typeface="Arial" panose="020B0604020202020204" pitchFamily="34" charset="0"/>
                          <a:ea typeface="Calibri" panose="020F0502020204030204" pitchFamily="34" charset="0"/>
                          <a:cs typeface="Times New Roman" panose="02020603050405020304" pitchFamily="18" charset="0"/>
                        </a:rPr>
                        <a:t> century contexts in America and Africa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gender roles and patriarchal power e.g. land ownership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racial prejudice and inequality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position of black women in America and Africa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role of Christian faith e.g. in missionary work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absence of much human rights legislation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Walker’s background and work, especially as a civil rights activist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her ‘womanist’ and pantheist beliefs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hostile critical reception from black men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reference to audience responses in the 1980s or later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any relevant critical readings.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530300"/>
                  </a:ext>
                </a:extLst>
              </a:tr>
            </a:tbl>
          </a:graphicData>
        </a:graphic>
      </p:graphicFrame>
    </p:spTree>
    <p:extLst>
      <p:ext uri="{BB962C8B-B14F-4D97-AF65-F5344CB8AC3E}">
        <p14:creationId xmlns:p14="http://schemas.microsoft.com/office/powerpoint/2010/main" val="2903422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06063" y="1284320"/>
            <a:ext cx="11410864" cy="621752"/>
          </a:xfrm>
        </p:spPr>
        <p:txBody>
          <a:bodyPr>
            <a:normAutofit/>
          </a:bodyPr>
          <a:lstStyle/>
          <a:p>
            <a:r>
              <a:rPr lang="en-GB" b="1" dirty="0"/>
              <a:t>Teaching Context: sharing good practice</a:t>
            </a:r>
            <a:endParaRPr lang="en-GB" dirty="0"/>
          </a:p>
        </p:txBody>
      </p:sp>
      <p:sp>
        <p:nvSpPr>
          <p:cNvPr id="4" name="Content Placeholder 2"/>
          <p:cNvSpPr txBox="1">
            <a:spLocks/>
          </p:cNvSpPr>
          <p:nvPr/>
        </p:nvSpPr>
        <p:spPr>
          <a:xfrm>
            <a:off x="374561" y="1779160"/>
            <a:ext cx="11654307" cy="564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Choose a novel you teach, have taught, will teach or know well: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u="none" strike="noStrike" kern="1200" cap="none" spc="0" normalizeH="0" baseline="0" noProof="0" dirty="0" smtClean="0">
                <a:ln>
                  <a:noFill/>
                </a:ln>
                <a:solidFill>
                  <a:srgbClr val="00B050"/>
                </a:solidFill>
                <a:effectLst/>
                <a:uLnTx/>
                <a:uFillTx/>
                <a:latin typeface="Calibri" panose="020F0502020204030204"/>
                <a:ea typeface="+mn-ea"/>
                <a:cs typeface="+mn-cs"/>
              </a:rPr>
              <a:t>TASK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Choose or invent two or three practical ideas for teaching context for this novel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Focus on teaching and learning rather than content - </a:t>
            </a:r>
            <a:r>
              <a:rPr kumimoji="0" lang="en-GB" sz="24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HOW </a:t>
            </a: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rather than </a:t>
            </a:r>
            <a:r>
              <a:rPr kumimoji="0" lang="en-GB" sz="24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WHAT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Many of these ideas should work for any literary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smtClean="0">
              <a:ln>
                <a:noFill/>
              </a:ln>
              <a:solidFill>
                <a:srgbClr val="00B05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rgbClr val="00B050"/>
                </a:solidFill>
                <a:effectLst/>
                <a:uLnTx/>
                <a:uFillTx/>
                <a:latin typeface="Calibri" panose="020F0502020204030204"/>
                <a:ea typeface="+mn-ea"/>
                <a:cs typeface="+mn-cs"/>
              </a:rPr>
              <a:t>My examples are. .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the start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Student presentations on important topics (excluding biography)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For revision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Mini-whiteboard quiz on the writer’s life; cloze exercise on key facts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46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06063" y="1284320"/>
            <a:ext cx="11410864" cy="621752"/>
          </a:xfrm>
        </p:spPr>
        <p:txBody>
          <a:bodyPr>
            <a:normAutofit/>
          </a:bodyPr>
          <a:lstStyle/>
          <a:p>
            <a:r>
              <a:rPr lang="en-GB" b="1" dirty="0"/>
              <a:t>Summary of advice for Section B AO3</a:t>
            </a:r>
            <a:endParaRPr lang="en-GB" dirty="0"/>
          </a:p>
        </p:txBody>
      </p:sp>
      <p:sp>
        <p:nvSpPr>
          <p:cNvPr id="4" name="Content Placeholder 2"/>
          <p:cNvSpPr txBox="1">
            <a:spLocks/>
          </p:cNvSpPr>
          <p:nvPr/>
        </p:nvSpPr>
        <p:spPr>
          <a:xfrm>
            <a:off x="258653" y="1985214"/>
            <a:ext cx="11654307" cy="4333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dirty="0">
                <a:solidFill>
                  <a:prstClr val="black"/>
                </a:solidFill>
              </a:rPr>
              <a:t>Make sure that students are thoroughly conversant with the AO weightings. </a:t>
            </a:r>
          </a:p>
          <a:p>
            <a:pPr lvl="0"/>
            <a:r>
              <a:rPr lang="en-GB" dirty="0">
                <a:solidFill>
                  <a:prstClr val="black"/>
                </a:solidFill>
              </a:rPr>
              <a:t> Introduce contextual topics alongside the teaching of the text.</a:t>
            </a:r>
          </a:p>
          <a:p>
            <a:pPr lvl="0"/>
            <a:r>
              <a:rPr lang="en-GB" dirty="0">
                <a:solidFill>
                  <a:prstClr val="black"/>
                </a:solidFill>
              </a:rPr>
              <a:t> Ensure that knowledge of dates is accurate. ‘When it was written’ or ‘in that time’ will not do. </a:t>
            </a:r>
          </a:p>
          <a:p>
            <a:pPr lvl="0"/>
            <a:r>
              <a:rPr lang="en-GB" dirty="0">
                <a:solidFill>
                  <a:prstClr val="black"/>
                </a:solidFill>
              </a:rPr>
              <a:t>The contextual material has to be learned and candidates should be reminded of its importance, preferably through having practice essays AO marked.</a:t>
            </a:r>
          </a:p>
          <a:p>
            <a:pPr lvl="0"/>
            <a:r>
              <a:rPr lang="en-GB" dirty="0">
                <a:solidFill>
                  <a:prstClr val="black"/>
                </a:solidFill>
              </a:rPr>
              <a:t>Insist on introductions which link the topic with at least one contextual factor.</a:t>
            </a:r>
          </a:p>
          <a:p>
            <a:pPr lvl="0"/>
            <a:r>
              <a:rPr lang="en-GB" dirty="0">
                <a:solidFill>
                  <a:prstClr val="black"/>
                </a:solidFill>
              </a:rPr>
              <a:t>Practise integrating different contextual factors with the analysis of key episodes in the novel</a:t>
            </a:r>
            <a:r>
              <a:rPr lang="en-GB" dirty="0" smtClean="0">
                <a:solidFill>
                  <a:prstClr val="black"/>
                </a:solidFill>
              </a:rPr>
              <a:t>.</a:t>
            </a:r>
            <a:endPar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105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3.png"/>
          <p:cNvPicPr/>
          <p:nvPr/>
        </p:nvPicPr>
        <p:blipFill>
          <a:blip r:embed="rId2">
            <a:extLst/>
          </a:blip>
          <a:stretch>
            <a:fillRect/>
          </a:stretch>
        </p:blipFill>
        <p:spPr>
          <a:xfrm>
            <a:off x="0" y="0"/>
            <a:ext cx="12192000" cy="6858000"/>
          </a:xfrm>
          <a:prstGeom prst="rect">
            <a:avLst/>
          </a:prstGeom>
          <a:ln w="12700">
            <a:miter lim="400000"/>
          </a:ln>
        </p:spPr>
      </p:pic>
      <p:sp>
        <p:nvSpPr>
          <p:cNvPr id="79" name="Shape 79"/>
          <p:cNvSpPr/>
          <p:nvPr/>
        </p:nvSpPr>
        <p:spPr>
          <a:xfrm>
            <a:off x="371650" y="352806"/>
            <a:ext cx="11689724" cy="6340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44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sz="4400" spc="-30">
                <a:solidFill>
                  <a:srgbClr val="FFFFFF"/>
                </a:solidFill>
              </a:rPr>
              <a:t>Cwestiynau? | Any Questions?</a:t>
            </a:r>
          </a:p>
        </p:txBody>
      </p:sp>
      <p:sp>
        <p:nvSpPr>
          <p:cNvPr id="80" name="Shape 80"/>
          <p:cNvSpPr/>
          <p:nvPr/>
        </p:nvSpPr>
        <p:spPr>
          <a:xfrm>
            <a:off x="371649" y="1303204"/>
            <a:ext cx="4886921" cy="39087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a:solidFill>
                  <a:srgbClr val="FFFFFF"/>
                </a:solidFill>
                <a:latin typeface="Gotham Rounded Book"/>
                <a:ea typeface="Gotham Rounded Book"/>
                <a:cs typeface="Gotham Rounded Book"/>
                <a:sym typeface="Gotham Rounded Book"/>
              </a:rPr>
              <a:t>Cysylltwch â’n Swyddogion Pwnc arbenigol a thîm cefnogaeth weinyddol eich pwnc os oes gennych unrhyw gwestiynau.</a:t>
            </a:r>
          </a:p>
          <a:p>
            <a:pPr lvl="0"/>
            <a:endParaRPr>
              <a:solidFill>
                <a:srgbClr val="FFFFFF"/>
              </a:solidFill>
              <a:latin typeface="Gotham Rounded Book"/>
              <a:ea typeface="Gotham Rounded Book"/>
              <a:cs typeface="Gotham Rounded Book"/>
              <a:sym typeface="Gotham Rounded Book"/>
            </a:endParaRPr>
          </a:p>
          <a:p>
            <a:pPr lvl="0"/>
            <a:endParaRPr>
              <a:solidFill>
                <a:srgbClr val="FFFFFF"/>
              </a:solidFill>
              <a:latin typeface="Gotham Rounded Book"/>
              <a:ea typeface="Gotham Rounded Book"/>
              <a:cs typeface="Gotham Rounded Book"/>
              <a:sym typeface="Gotham Rounded Book"/>
            </a:endParaRPr>
          </a:p>
          <a:p>
            <a:pPr lvl="0"/>
            <a:r>
              <a:rPr sz="2000" spc="-50">
                <a:solidFill>
                  <a:srgbClr val="FFFFFF"/>
                </a:solidFill>
                <a:latin typeface="Gotham Rounded Book"/>
                <a:ea typeface="Gotham Rounded Book"/>
                <a:cs typeface="Gotham Rounded Book"/>
                <a:sym typeface="Gotham Rounded Book"/>
              </a:rPr>
              <a:t>gceenglish@wjec.co.uk</a:t>
            </a:r>
          </a:p>
          <a:p>
            <a:pPr lvl="0"/>
            <a:endParaRPr sz="2000" spc="-50">
              <a:solidFill>
                <a:srgbClr val="FFFFFF"/>
              </a:solidFill>
              <a:latin typeface="Gotham Rounded Book"/>
              <a:ea typeface="Gotham Rounded Book"/>
              <a:cs typeface="Gotham Rounded Book"/>
              <a:sym typeface="Gotham Rounded Book"/>
            </a:endParaRPr>
          </a:p>
          <a:p>
            <a:pPr lvl="0"/>
            <a:r>
              <a:rPr sz="2000" spc="-50">
                <a:latin typeface="Gotham Rounded Book"/>
                <a:ea typeface="Gotham Rounded Book"/>
                <a:cs typeface="Gotham Rounded Book"/>
                <a:sym typeface="Gotham Rounded Book"/>
              </a:rPr>
              <a:t>@wjec_cbac</a:t>
            </a:r>
          </a:p>
          <a:p>
            <a:pPr lvl="0"/>
            <a:r>
              <a:rPr sz="2000" spc="-50">
                <a:latin typeface="Gotham Rounded Book"/>
                <a:ea typeface="Gotham Rounded Book"/>
                <a:cs typeface="Gotham Rounded Book"/>
                <a:sym typeface="Gotham Rounded Book"/>
              </a:rPr>
              <a:t>@cbac_wjec</a:t>
            </a:r>
          </a:p>
          <a:p>
            <a:pPr lvl="0"/>
            <a:endParaRPr sz="2000" spc="-50">
              <a:solidFill>
                <a:srgbClr val="F7B385"/>
              </a:solidFill>
              <a:latin typeface="Gotham Rounded Book"/>
              <a:ea typeface="Gotham Rounded Book"/>
              <a:cs typeface="Gotham Rounded Book"/>
              <a:sym typeface="Gotham Rounded Book"/>
            </a:endParaRPr>
          </a:p>
          <a:p>
            <a:pPr lvl="0"/>
            <a:r>
              <a:rPr sz="2000" spc="-50">
                <a:latin typeface="Gotham Rounded Book"/>
                <a:ea typeface="Gotham Rounded Book"/>
                <a:cs typeface="Gotham Rounded Book"/>
                <a:sym typeface="Gotham Rounded Book"/>
              </a:rPr>
              <a:t>cbac.co.uk</a:t>
            </a:r>
          </a:p>
          <a:p>
            <a:pPr lvl="0"/>
            <a:r>
              <a:rPr sz="2000" spc="-50">
                <a:latin typeface="Gotham Rounded Book"/>
                <a:ea typeface="Gotham Rounded Book"/>
                <a:cs typeface="Gotham Rounded Book"/>
                <a:sym typeface="Gotham Rounded Book"/>
              </a:rPr>
              <a:t>wjec.co.uk</a:t>
            </a:r>
          </a:p>
        </p:txBody>
      </p:sp>
      <p:sp>
        <p:nvSpPr>
          <p:cNvPr id="81" name="Shape 81"/>
          <p:cNvSpPr/>
          <p:nvPr/>
        </p:nvSpPr>
        <p:spPr>
          <a:xfrm>
            <a:off x="5902037" y="1303204"/>
            <a:ext cx="5472547"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FF"/>
                </a:solidFill>
                <a:latin typeface="Gotham Rounded Book"/>
                <a:ea typeface="Gotham Rounded Book"/>
                <a:cs typeface="Gotham Rounded Book"/>
                <a:sym typeface="Gotham Rounded Book"/>
              </a:defRPr>
            </a:lvl1pPr>
          </a:lstStyle>
          <a:p>
            <a:pPr lvl="0">
              <a:defRPr>
                <a:solidFill>
                  <a:srgbClr val="000000"/>
                </a:solidFill>
              </a:defRPr>
            </a:pPr>
            <a:r>
              <a:rPr>
                <a:solidFill>
                  <a:srgbClr val="FFFFFF"/>
                </a:solidFill>
              </a:rPr>
              <a:t>Contact our specialist Subject Officers and administrative support team for your subject with any queries.  </a:t>
            </a:r>
          </a:p>
        </p:txBody>
      </p:sp>
      <p:pic>
        <p:nvPicPr>
          <p:cNvPr id="82" name="image4.jpeg" descr="Z:\Pictures\logos\WJEC_Logo_RGB.jpg"/>
          <p:cNvPicPr/>
          <p:nvPr/>
        </p:nvPicPr>
        <p:blipFill>
          <a:blip r:embed="rId3">
            <a:extLst/>
          </a:blip>
          <a:stretch>
            <a:fillRect/>
          </a:stretch>
        </p:blipFill>
        <p:spPr>
          <a:xfrm>
            <a:off x="181358" y="5829300"/>
            <a:ext cx="1067705" cy="799932"/>
          </a:xfrm>
          <a:prstGeom prst="rect">
            <a:avLst/>
          </a:prstGeom>
          <a:ln w="12700">
            <a:miter lim="400000"/>
          </a:ln>
        </p:spPr>
      </p:pic>
    </p:spTree>
    <p:extLst>
      <p:ext uri="{BB962C8B-B14F-4D97-AF65-F5344CB8AC3E}">
        <p14:creationId xmlns:p14="http://schemas.microsoft.com/office/powerpoint/2010/main" val="237637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178" y="1957591"/>
            <a:ext cx="11174569" cy="3833725"/>
          </a:xfrm>
        </p:spPr>
        <p:txBody>
          <a:bodyPr>
            <a:noAutofit/>
          </a:bodyPr>
          <a:lstStyle/>
          <a:p>
            <a:pPr lvl="0" defTabSz="914400" fontAlgn="auto">
              <a:lnSpc>
                <a:spcPct val="90000"/>
              </a:lnSpc>
              <a:spcBef>
                <a:spcPts val="1000"/>
              </a:spcBef>
              <a:spcAft>
                <a:spcPts val="0"/>
              </a:spcAft>
            </a:pPr>
            <a:r>
              <a:rPr lang="en-GB" sz="2800" u="sng" dirty="0">
                <a:solidFill>
                  <a:prstClr val="black"/>
                </a:solidFill>
                <a:latin typeface="Calibri" panose="020F0502020204030204"/>
                <a:ea typeface="+mn-ea"/>
                <a:cs typeface="+mn-cs"/>
              </a:rPr>
              <a:t>Section A</a:t>
            </a:r>
            <a:r>
              <a:rPr lang="en-GB" sz="2800" dirty="0">
                <a:solidFill>
                  <a:prstClr val="black"/>
                </a:solidFill>
                <a:latin typeface="Calibri" panose="020F0502020204030204"/>
                <a:ea typeface="+mn-ea"/>
                <a:cs typeface="+mn-cs"/>
              </a:rPr>
              <a:t>: </a:t>
            </a:r>
            <a:r>
              <a:rPr lang="en-GB" sz="2800" b="1" dirty="0">
                <a:solidFill>
                  <a:prstClr val="black"/>
                </a:solidFill>
                <a:latin typeface="Calibri" panose="020F0502020204030204"/>
                <a:ea typeface="+mn-ea"/>
                <a:cs typeface="+mn-cs"/>
              </a:rPr>
              <a:t>Comparative analysis of unseen texts </a:t>
            </a:r>
            <a:r>
              <a:rPr lang="en-GB" sz="2800" dirty="0">
                <a:solidFill>
                  <a:prstClr val="black"/>
                </a:solidFill>
                <a:latin typeface="Calibri" panose="020F0502020204030204"/>
                <a:ea typeface="+mn-ea"/>
                <a:cs typeface="+mn-cs"/>
              </a:rPr>
              <a:t>(60 marks)</a:t>
            </a:r>
          </a:p>
          <a:p>
            <a:pPr marL="342900" lvl="0" indent="-3429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The question will include a shared theme or topic </a:t>
            </a:r>
            <a:r>
              <a:rPr lang="en-GB" dirty="0" smtClean="0">
                <a:solidFill>
                  <a:prstClr val="black"/>
                </a:solidFill>
                <a:latin typeface="Calibri" panose="020F0502020204030204"/>
                <a:ea typeface="+mn-ea"/>
                <a:cs typeface="+mn-cs"/>
              </a:rPr>
              <a:t>e.g. </a:t>
            </a:r>
            <a:r>
              <a:rPr lang="en-GB" dirty="0">
                <a:solidFill>
                  <a:prstClr val="black"/>
                </a:solidFill>
                <a:latin typeface="Calibri" panose="020F0502020204030204"/>
                <a:ea typeface="+mn-ea"/>
                <a:cs typeface="+mn-cs"/>
              </a:rPr>
              <a:t>in </a:t>
            </a:r>
            <a:r>
              <a:rPr lang="en-GB" dirty="0" smtClean="0">
                <a:solidFill>
                  <a:prstClr val="black"/>
                </a:solidFill>
                <a:latin typeface="Calibri" panose="020F0502020204030204"/>
                <a:ea typeface="+mn-ea"/>
                <a:cs typeface="+mn-cs"/>
              </a:rPr>
              <a:t>2017: </a:t>
            </a:r>
          </a:p>
          <a:p>
            <a:pPr marL="457200" lvl="1" indent="0" defTabSz="914400" fontAlgn="auto">
              <a:lnSpc>
                <a:spcPct val="90000"/>
              </a:lnSpc>
              <a:spcBef>
                <a:spcPts val="1000"/>
              </a:spcBef>
              <a:spcAft>
                <a:spcPts val="0"/>
              </a:spcAft>
              <a:buNone/>
            </a:pPr>
            <a:r>
              <a:rPr lang="en-GB" sz="2400" i="1" dirty="0" smtClean="0">
                <a:solidFill>
                  <a:prstClr val="black"/>
                </a:solidFill>
                <a:latin typeface="Calibri" panose="020F0502020204030204"/>
                <a:ea typeface="+mn-ea"/>
                <a:cs typeface="+mn-cs"/>
              </a:rPr>
              <a:t>Compare </a:t>
            </a:r>
            <a:r>
              <a:rPr lang="en-GB" sz="2400" i="1" dirty="0">
                <a:solidFill>
                  <a:prstClr val="black"/>
                </a:solidFill>
                <a:latin typeface="Calibri" panose="020F0502020204030204"/>
                <a:ea typeface="+mn-ea"/>
                <a:cs typeface="+mn-cs"/>
              </a:rPr>
              <a:t>and contrast the presentation of women in Texts A-C</a:t>
            </a:r>
          </a:p>
          <a:p>
            <a:pPr marL="342900" lvl="0" indent="-3429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One text will be a poem. One text will be spoken and transcribed</a:t>
            </a:r>
          </a:p>
          <a:p>
            <a:pPr lvl="0" defTabSz="914400" fontAlgn="auto">
              <a:lnSpc>
                <a:spcPct val="90000"/>
              </a:lnSpc>
              <a:spcBef>
                <a:spcPts val="1000"/>
              </a:spcBef>
              <a:spcAft>
                <a:spcPts val="0"/>
              </a:spcAft>
            </a:pPr>
            <a:r>
              <a:rPr lang="en-GB" dirty="0">
                <a:solidFill>
                  <a:prstClr val="black"/>
                </a:solidFill>
                <a:latin typeface="Calibri" panose="020F0502020204030204"/>
                <a:ea typeface="+mn-ea"/>
                <a:cs typeface="+mn-cs"/>
              </a:rPr>
              <a:t>One hour   </a:t>
            </a:r>
            <a:r>
              <a:rPr lang="en-GB" dirty="0">
                <a:solidFill>
                  <a:srgbClr val="FF0000"/>
                </a:solidFill>
                <a:latin typeface="Calibri" panose="020F0502020204030204"/>
                <a:ea typeface="+mn-ea"/>
                <a:cs typeface="+mn-cs"/>
              </a:rPr>
              <a:t>AO1 : 15 marks     </a:t>
            </a:r>
            <a:r>
              <a:rPr lang="en-GB" dirty="0">
                <a:solidFill>
                  <a:srgbClr val="0070C0"/>
                </a:solidFill>
                <a:latin typeface="Calibri" panose="020F0502020204030204"/>
                <a:ea typeface="+mn-ea"/>
                <a:cs typeface="+mn-cs"/>
              </a:rPr>
              <a:t>AO2 : 15 marks    </a:t>
            </a:r>
            <a:r>
              <a:rPr lang="en-GB" b="1" dirty="0">
                <a:solidFill>
                  <a:srgbClr val="7030A0"/>
                </a:solidFill>
                <a:latin typeface="Calibri" panose="020F0502020204030204"/>
                <a:ea typeface="+mn-ea"/>
                <a:cs typeface="+mn-cs"/>
              </a:rPr>
              <a:t>AO4 : 30 marks</a:t>
            </a:r>
          </a:p>
          <a:p>
            <a:pPr lvl="0" defTabSz="914400" fontAlgn="auto">
              <a:lnSpc>
                <a:spcPct val="90000"/>
              </a:lnSpc>
              <a:spcBef>
                <a:spcPts val="1000"/>
              </a:spcBef>
              <a:spcAft>
                <a:spcPts val="0"/>
              </a:spcAft>
            </a:pPr>
            <a:endParaRPr lang="en-GB" sz="1200" dirty="0">
              <a:solidFill>
                <a:prstClr val="black"/>
              </a:solidFill>
              <a:latin typeface="Calibri" panose="020F0502020204030204"/>
              <a:ea typeface="+mn-ea"/>
              <a:cs typeface="+mn-cs"/>
            </a:endParaRPr>
          </a:p>
          <a:p>
            <a:pPr lvl="0" defTabSz="914400" fontAlgn="auto">
              <a:lnSpc>
                <a:spcPct val="90000"/>
              </a:lnSpc>
              <a:spcBef>
                <a:spcPts val="1000"/>
              </a:spcBef>
              <a:spcAft>
                <a:spcPts val="0"/>
              </a:spcAft>
            </a:pPr>
            <a:r>
              <a:rPr lang="en-GB" sz="2800" u="sng" dirty="0">
                <a:solidFill>
                  <a:prstClr val="black"/>
                </a:solidFill>
                <a:latin typeface="Calibri" panose="020F0502020204030204"/>
                <a:ea typeface="+mn-ea"/>
                <a:cs typeface="+mn-cs"/>
              </a:rPr>
              <a:t>Section B</a:t>
            </a:r>
            <a:r>
              <a:rPr lang="en-GB" sz="2800" dirty="0">
                <a:solidFill>
                  <a:prstClr val="black"/>
                </a:solidFill>
                <a:latin typeface="Calibri" panose="020F0502020204030204"/>
                <a:ea typeface="+mn-ea"/>
                <a:cs typeface="+mn-cs"/>
              </a:rPr>
              <a:t>: </a:t>
            </a:r>
            <a:r>
              <a:rPr lang="en-GB" sz="2800" b="1" dirty="0">
                <a:solidFill>
                  <a:prstClr val="black"/>
                </a:solidFill>
                <a:latin typeface="Calibri" panose="020F0502020204030204"/>
                <a:ea typeface="+mn-ea"/>
                <a:cs typeface="+mn-cs"/>
              </a:rPr>
              <a:t>Prose study </a:t>
            </a:r>
            <a:r>
              <a:rPr lang="en-GB" sz="2800" dirty="0">
                <a:solidFill>
                  <a:prstClr val="black"/>
                </a:solidFill>
                <a:latin typeface="Calibri" panose="020F0502020204030204"/>
                <a:ea typeface="+mn-ea"/>
                <a:cs typeface="+mn-cs"/>
              </a:rPr>
              <a:t>(open book) (60 marks)</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One essay from a choice of 5 questions</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Questions will cover themes, relationships and techniques</a:t>
            </a:r>
          </a:p>
          <a:p>
            <a:pPr lvl="0" defTabSz="914400" fontAlgn="auto">
              <a:lnSpc>
                <a:spcPct val="90000"/>
              </a:lnSpc>
              <a:spcBef>
                <a:spcPts val="1000"/>
              </a:spcBef>
              <a:spcAft>
                <a:spcPts val="0"/>
              </a:spcAft>
            </a:pPr>
            <a:r>
              <a:rPr lang="en-GB" dirty="0">
                <a:solidFill>
                  <a:prstClr val="black"/>
                </a:solidFill>
                <a:latin typeface="Calibri" panose="020F0502020204030204"/>
                <a:ea typeface="+mn-ea"/>
                <a:cs typeface="+mn-cs"/>
              </a:rPr>
              <a:t>One hour  </a:t>
            </a:r>
            <a:r>
              <a:rPr lang="en-GB" dirty="0">
                <a:solidFill>
                  <a:srgbClr val="FF0000"/>
                </a:solidFill>
                <a:latin typeface="Calibri" panose="020F0502020204030204"/>
                <a:ea typeface="+mn-ea"/>
                <a:cs typeface="+mn-cs"/>
              </a:rPr>
              <a:t>AO1 : 15 marks     </a:t>
            </a:r>
            <a:r>
              <a:rPr lang="en-GB" dirty="0">
                <a:solidFill>
                  <a:srgbClr val="0070C0"/>
                </a:solidFill>
                <a:latin typeface="Calibri" panose="020F0502020204030204"/>
                <a:ea typeface="+mn-ea"/>
                <a:cs typeface="+mn-cs"/>
              </a:rPr>
              <a:t>AO2 : 15 marks    </a:t>
            </a:r>
            <a:r>
              <a:rPr lang="en-GB" b="1" dirty="0">
                <a:solidFill>
                  <a:srgbClr val="00B050"/>
                </a:solidFill>
                <a:latin typeface="Calibri" panose="020F0502020204030204"/>
                <a:ea typeface="+mn-ea"/>
                <a:cs typeface="+mn-cs"/>
              </a:rPr>
              <a:t>AO3 : 30 marks</a:t>
            </a:r>
            <a:endParaRPr lang="en-GB" b="1" dirty="0">
              <a:solidFill>
                <a:srgbClr val="00B050"/>
              </a:solidFill>
              <a:latin typeface="Calibri" panose="020F0502020204030204"/>
              <a:ea typeface="+mn-ea"/>
              <a:cs typeface="+mn-cs"/>
            </a:endParaRPr>
          </a:p>
        </p:txBody>
      </p:sp>
      <p:sp>
        <p:nvSpPr>
          <p:cNvPr id="3" name="Text Placeholder 2"/>
          <p:cNvSpPr>
            <a:spLocks noGrp="1"/>
          </p:cNvSpPr>
          <p:nvPr>
            <p:ph type="body" sz="quarter" idx="16"/>
          </p:nvPr>
        </p:nvSpPr>
        <p:spPr>
          <a:xfrm>
            <a:off x="392243" y="1361594"/>
            <a:ext cx="11224684" cy="621752"/>
          </a:xfrm>
        </p:spPr>
        <p:txBody>
          <a:bodyPr>
            <a:normAutofit/>
          </a:bodyPr>
          <a:lstStyle/>
          <a:p>
            <a:r>
              <a:rPr lang="en-GB" dirty="0"/>
              <a:t>Overview of Unit</a:t>
            </a:r>
          </a:p>
        </p:txBody>
      </p:sp>
    </p:spTree>
    <p:extLst>
      <p:ext uri="{BB962C8B-B14F-4D97-AF65-F5344CB8AC3E}">
        <p14:creationId xmlns:p14="http://schemas.microsoft.com/office/powerpoint/2010/main" val="38677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178" y="1957591"/>
            <a:ext cx="11174569" cy="3833725"/>
          </a:xfrm>
        </p:spPr>
        <p:txBody>
          <a:bodyPr>
            <a:noAutofit/>
          </a:bodyPr>
          <a:lstStyle/>
          <a:p>
            <a:pPr lvl="0" defTabSz="914400" fontAlgn="auto">
              <a:lnSpc>
                <a:spcPct val="90000"/>
              </a:lnSpc>
              <a:spcBef>
                <a:spcPts val="1000"/>
              </a:spcBef>
              <a:spcAft>
                <a:spcPts val="0"/>
              </a:spcAft>
            </a:pPr>
            <a:r>
              <a:rPr lang="en-GB" sz="2800" u="sng" dirty="0">
                <a:solidFill>
                  <a:prstClr val="black"/>
                </a:solidFill>
                <a:latin typeface="Calibri" panose="020F0502020204030204"/>
                <a:ea typeface="+mn-ea"/>
                <a:cs typeface="+mn-cs"/>
              </a:rPr>
              <a:t>Section A </a:t>
            </a:r>
            <a:r>
              <a:rPr lang="en-GB" sz="2800" dirty="0">
                <a:solidFill>
                  <a:prstClr val="black"/>
                </a:solidFill>
                <a:latin typeface="Calibri" panose="020F0502020204030204"/>
                <a:ea typeface="+mn-ea"/>
                <a:cs typeface="+mn-cs"/>
              </a:rPr>
              <a:t>  Unseen texts</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Organisation of the response (</a:t>
            </a:r>
            <a:r>
              <a:rPr lang="en-GB" dirty="0">
                <a:solidFill>
                  <a:srgbClr val="FF0000"/>
                </a:solidFill>
                <a:latin typeface="Calibri" panose="020F0502020204030204"/>
                <a:ea typeface="+mn-ea"/>
                <a:cs typeface="+mn-cs"/>
              </a:rPr>
              <a:t>AO1  </a:t>
            </a:r>
            <a:r>
              <a:rPr lang="en-GB" dirty="0">
                <a:solidFill>
                  <a:srgbClr val="7030A0"/>
                </a:solidFill>
                <a:latin typeface="Calibri" panose="020F0502020204030204"/>
                <a:ea typeface="+mn-ea"/>
                <a:cs typeface="+mn-cs"/>
              </a:rPr>
              <a:t>AO4</a:t>
            </a:r>
            <a:r>
              <a:rPr lang="en-GB" dirty="0">
                <a:solidFill>
                  <a:prstClr val="black"/>
                </a:solidFill>
                <a:latin typeface="Calibri" panose="020F0502020204030204"/>
                <a:ea typeface="+mn-ea"/>
                <a:cs typeface="+mn-cs"/>
              </a:rPr>
              <a:t>)</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Quality of introductions and conclusions (</a:t>
            </a:r>
            <a:r>
              <a:rPr lang="en-GB" dirty="0">
                <a:solidFill>
                  <a:srgbClr val="FF0000"/>
                </a:solidFill>
                <a:latin typeface="Calibri" panose="020F0502020204030204"/>
                <a:ea typeface="+mn-ea"/>
                <a:cs typeface="+mn-cs"/>
              </a:rPr>
              <a:t>AO1  </a:t>
            </a:r>
            <a:r>
              <a:rPr lang="en-GB" dirty="0">
                <a:solidFill>
                  <a:srgbClr val="7030A0"/>
                </a:solidFill>
                <a:latin typeface="Calibri" panose="020F0502020204030204"/>
                <a:ea typeface="+mn-ea"/>
                <a:cs typeface="+mn-cs"/>
              </a:rPr>
              <a:t>AO4</a:t>
            </a:r>
            <a:r>
              <a:rPr lang="en-GB" dirty="0">
                <a:solidFill>
                  <a:prstClr val="black"/>
                </a:solidFill>
                <a:latin typeface="Calibri" panose="020F0502020204030204"/>
                <a:ea typeface="+mn-ea"/>
                <a:cs typeface="+mn-cs"/>
              </a:rPr>
              <a:t>)</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Developing links  (</a:t>
            </a:r>
            <a:r>
              <a:rPr lang="en-GB" dirty="0">
                <a:solidFill>
                  <a:srgbClr val="7030A0"/>
                </a:solidFill>
                <a:latin typeface="Calibri" panose="020F0502020204030204"/>
                <a:ea typeface="+mn-ea"/>
                <a:cs typeface="+mn-cs"/>
              </a:rPr>
              <a:t>AO4</a:t>
            </a:r>
            <a:r>
              <a:rPr lang="en-GB" dirty="0">
                <a:solidFill>
                  <a:prstClr val="black"/>
                </a:solidFill>
                <a:latin typeface="Calibri" panose="020F0502020204030204"/>
                <a:ea typeface="+mn-ea"/>
                <a:cs typeface="+mn-cs"/>
              </a:rPr>
              <a:t>)</a:t>
            </a:r>
            <a:endParaRPr lang="en-GB" dirty="0">
              <a:solidFill>
                <a:srgbClr val="7030A0"/>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Range of analytical approaches (</a:t>
            </a:r>
            <a:r>
              <a:rPr lang="en-GB" dirty="0">
                <a:solidFill>
                  <a:srgbClr val="FF0000"/>
                </a:solidFill>
                <a:latin typeface="Calibri" panose="020F0502020204030204"/>
                <a:ea typeface="+mn-ea"/>
                <a:cs typeface="+mn-cs"/>
              </a:rPr>
              <a:t>AO1  </a:t>
            </a:r>
            <a:r>
              <a:rPr lang="en-GB" dirty="0">
                <a:solidFill>
                  <a:srgbClr val="0070C0"/>
                </a:solidFill>
                <a:latin typeface="Calibri" panose="020F0502020204030204"/>
                <a:ea typeface="+mn-ea"/>
                <a:cs typeface="+mn-cs"/>
              </a:rPr>
              <a:t>AO2)</a:t>
            </a:r>
            <a:endParaRPr lang="en-GB" dirty="0">
              <a:solidFill>
                <a:prstClr val="black"/>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endParaRPr lang="en-GB" sz="400" dirty="0">
              <a:solidFill>
                <a:prstClr val="black"/>
              </a:solidFill>
              <a:latin typeface="Calibri" panose="020F0502020204030204"/>
              <a:ea typeface="+mn-ea"/>
              <a:cs typeface="+mn-cs"/>
            </a:endParaRPr>
          </a:p>
          <a:p>
            <a:pPr lvl="0" defTabSz="914400" fontAlgn="auto">
              <a:lnSpc>
                <a:spcPct val="90000"/>
              </a:lnSpc>
              <a:spcBef>
                <a:spcPts val="1000"/>
              </a:spcBef>
              <a:spcAft>
                <a:spcPts val="0"/>
              </a:spcAft>
            </a:pPr>
            <a:r>
              <a:rPr lang="en-GB" sz="2800" u="sng" dirty="0">
                <a:solidFill>
                  <a:prstClr val="black"/>
                </a:solidFill>
                <a:latin typeface="Calibri" panose="020F0502020204030204"/>
                <a:ea typeface="+mn-ea"/>
                <a:cs typeface="+mn-cs"/>
              </a:rPr>
              <a:t>Section B </a:t>
            </a:r>
            <a:r>
              <a:rPr lang="en-GB" sz="2800" dirty="0">
                <a:solidFill>
                  <a:prstClr val="black"/>
                </a:solidFill>
                <a:latin typeface="Calibri" panose="020F0502020204030204"/>
                <a:ea typeface="+mn-ea"/>
                <a:cs typeface="+mn-cs"/>
              </a:rPr>
              <a:t>  Prose study</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Range and integration of contextual factors  (</a:t>
            </a:r>
            <a:r>
              <a:rPr lang="en-GB" dirty="0">
                <a:solidFill>
                  <a:srgbClr val="00B050"/>
                </a:solidFill>
                <a:latin typeface="Calibri" panose="020F0502020204030204"/>
                <a:ea typeface="+mn-ea"/>
                <a:cs typeface="+mn-cs"/>
              </a:rPr>
              <a:t>AO3</a:t>
            </a:r>
            <a:r>
              <a:rPr lang="en-GB" dirty="0">
                <a:solidFill>
                  <a:prstClr val="black"/>
                </a:solidFill>
                <a:latin typeface="Calibri" panose="020F0502020204030204"/>
                <a:ea typeface="+mn-ea"/>
                <a:cs typeface="+mn-cs"/>
              </a:rPr>
              <a:t>)</a:t>
            </a:r>
            <a:endParaRPr lang="en-GB" dirty="0">
              <a:solidFill>
                <a:srgbClr val="00B050"/>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Using the ‘open book’ (</a:t>
            </a:r>
            <a:r>
              <a:rPr lang="en-GB" dirty="0">
                <a:solidFill>
                  <a:srgbClr val="0070C0"/>
                </a:solidFill>
                <a:latin typeface="Calibri" panose="020F0502020204030204"/>
                <a:ea typeface="+mn-ea"/>
                <a:cs typeface="+mn-cs"/>
              </a:rPr>
              <a:t>AO2</a:t>
            </a:r>
            <a:r>
              <a:rPr lang="en-GB" dirty="0">
                <a:solidFill>
                  <a:prstClr val="black"/>
                </a:solidFill>
                <a:latin typeface="Calibri" panose="020F0502020204030204"/>
                <a:ea typeface="+mn-ea"/>
                <a:cs typeface="+mn-cs"/>
              </a:rPr>
              <a:t>)</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Selection of episodes for close analysis (</a:t>
            </a:r>
            <a:r>
              <a:rPr lang="en-GB" dirty="0">
                <a:solidFill>
                  <a:srgbClr val="FF0000"/>
                </a:solidFill>
                <a:latin typeface="Calibri" panose="020F0502020204030204"/>
                <a:ea typeface="+mn-ea"/>
                <a:cs typeface="+mn-cs"/>
              </a:rPr>
              <a:t>AO1  </a:t>
            </a:r>
            <a:r>
              <a:rPr lang="en-GB" dirty="0">
                <a:solidFill>
                  <a:srgbClr val="0070C0"/>
                </a:solidFill>
                <a:latin typeface="Calibri" panose="020F0502020204030204"/>
                <a:ea typeface="+mn-ea"/>
                <a:cs typeface="+mn-cs"/>
              </a:rPr>
              <a:t>AO2</a:t>
            </a:r>
            <a:r>
              <a:rPr lang="en-GB" dirty="0">
                <a:solidFill>
                  <a:prstClr val="black"/>
                </a:solidFill>
                <a:latin typeface="Calibri" panose="020F0502020204030204"/>
                <a:ea typeface="+mn-ea"/>
                <a:cs typeface="+mn-cs"/>
              </a:rPr>
              <a:t>)</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Range of approaches – linguistic </a:t>
            </a:r>
            <a:r>
              <a:rPr lang="en-GB" i="1" dirty="0">
                <a:solidFill>
                  <a:prstClr val="black"/>
                </a:solidFill>
                <a:latin typeface="Calibri" panose="020F0502020204030204"/>
                <a:ea typeface="+mn-ea"/>
                <a:cs typeface="+mn-cs"/>
              </a:rPr>
              <a:t>and </a:t>
            </a:r>
            <a:r>
              <a:rPr lang="en-GB" dirty="0">
                <a:solidFill>
                  <a:prstClr val="black"/>
                </a:solidFill>
                <a:latin typeface="Calibri" panose="020F0502020204030204"/>
                <a:ea typeface="+mn-ea"/>
                <a:cs typeface="+mn-cs"/>
              </a:rPr>
              <a:t>literary (</a:t>
            </a:r>
            <a:r>
              <a:rPr lang="en-GB" dirty="0">
                <a:solidFill>
                  <a:srgbClr val="FF0000"/>
                </a:solidFill>
                <a:latin typeface="Calibri" panose="020F0502020204030204"/>
                <a:ea typeface="+mn-ea"/>
                <a:cs typeface="+mn-cs"/>
              </a:rPr>
              <a:t>AO1  </a:t>
            </a:r>
            <a:r>
              <a:rPr lang="en-GB" dirty="0">
                <a:solidFill>
                  <a:srgbClr val="0070C0"/>
                </a:solidFill>
                <a:latin typeface="Calibri" panose="020F0502020204030204"/>
                <a:ea typeface="+mn-ea"/>
                <a:cs typeface="+mn-cs"/>
              </a:rPr>
              <a:t>AO2</a:t>
            </a:r>
            <a:r>
              <a:rPr lang="en-GB" dirty="0">
                <a:solidFill>
                  <a:prstClr val="black"/>
                </a:solidFill>
                <a:latin typeface="Calibri" panose="020F0502020204030204"/>
                <a:ea typeface="+mn-ea"/>
                <a:cs typeface="+mn-cs"/>
              </a:rPr>
              <a:t>)</a:t>
            </a:r>
            <a:endParaRPr lang="en-GB" dirty="0">
              <a:solidFill>
                <a:prstClr val="black"/>
              </a:solidFill>
              <a:latin typeface="Calibri" panose="020F0502020204030204"/>
              <a:ea typeface="+mn-ea"/>
              <a:cs typeface="+mn-cs"/>
            </a:endParaRPr>
          </a:p>
        </p:txBody>
      </p:sp>
      <p:sp>
        <p:nvSpPr>
          <p:cNvPr id="3" name="Text Placeholder 2"/>
          <p:cNvSpPr>
            <a:spLocks noGrp="1"/>
          </p:cNvSpPr>
          <p:nvPr>
            <p:ph type="body" sz="quarter" idx="16"/>
          </p:nvPr>
        </p:nvSpPr>
        <p:spPr>
          <a:xfrm>
            <a:off x="392243" y="1361594"/>
            <a:ext cx="11224684" cy="621752"/>
          </a:xfrm>
        </p:spPr>
        <p:txBody>
          <a:bodyPr>
            <a:normAutofit/>
          </a:bodyPr>
          <a:lstStyle/>
          <a:p>
            <a:r>
              <a:rPr lang="en-GB" dirty="0"/>
              <a:t>Key issues from Unit 4 report</a:t>
            </a:r>
            <a:endParaRPr lang="en-GB" dirty="0"/>
          </a:p>
        </p:txBody>
      </p:sp>
    </p:spTree>
    <p:extLst>
      <p:ext uri="{BB962C8B-B14F-4D97-AF65-F5344CB8AC3E}">
        <p14:creationId xmlns:p14="http://schemas.microsoft.com/office/powerpoint/2010/main" val="296293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178" y="1957591"/>
            <a:ext cx="11174569" cy="3833725"/>
          </a:xfrm>
        </p:spPr>
        <p:txBody>
          <a:bodyPr>
            <a:noAutofit/>
          </a:bodyPr>
          <a:lstStyle/>
          <a:p>
            <a:pPr lvl="0" defTabSz="914400" fontAlgn="auto">
              <a:lnSpc>
                <a:spcPct val="90000"/>
              </a:lnSpc>
              <a:spcBef>
                <a:spcPts val="1000"/>
              </a:spcBef>
              <a:spcAft>
                <a:spcPts val="0"/>
              </a:spcAft>
            </a:pPr>
            <a:r>
              <a:rPr lang="en-GB" sz="2800" u="sng" dirty="0">
                <a:solidFill>
                  <a:prstClr val="black"/>
                </a:solidFill>
                <a:latin typeface="Calibri" panose="020F0502020204030204"/>
                <a:ea typeface="+mn-ea"/>
                <a:cs typeface="+mn-cs"/>
              </a:rPr>
              <a:t>Section A </a:t>
            </a:r>
            <a:r>
              <a:rPr lang="en-GB" sz="2800" dirty="0">
                <a:solidFill>
                  <a:prstClr val="black"/>
                </a:solidFill>
                <a:latin typeface="Calibri" panose="020F0502020204030204"/>
                <a:ea typeface="+mn-ea"/>
                <a:cs typeface="+mn-cs"/>
              </a:rPr>
              <a:t>  Unseen texts</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Organisation of the response (</a:t>
            </a:r>
            <a:r>
              <a:rPr lang="en-GB" dirty="0">
                <a:solidFill>
                  <a:srgbClr val="FF0000"/>
                </a:solidFill>
                <a:latin typeface="Calibri" panose="020F0502020204030204"/>
                <a:ea typeface="+mn-ea"/>
                <a:cs typeface="+mn-cs"/>
              </a:rPr>
              <a:t>AO1  </a:t>
            </a:r>
            <a:r>
              <a:rPr lang="en-GB" dirty="0">
                <a:solidFill>
                  <a:srgbClr val="7030A0"/>
                </a:solidFill>
                <a:latin typeface="Calibri" panose="020F0502020204030204"/>
                <a:ea typeface="+mn-ea"/>
                <a:cs typeface="+mn-cs"/>
              </a:rPr>
              <a:t>AO4</a:t>
            </a:r>
            <a:r>
              <a:rPr lang="en-GB" dirty="0">
                <a:solidFill>
                  <a:prstClr val="black"/>
                </a:solidFill>
                <a:latin typeface="Calibri" panose="020F0502020204030204"/>
                <a:ea typeface="+mn-ea"/>
                <a:cs typeface="+mn-cs"/>
              </a:rPr>
              <a:t>)</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Quality of introductions and conclusions (</a:t>
            </a:r>
            <a:r>
              <a:rPr lang="en-GB" dirty="0">
                <a:solidFill>
                  <a:srgbClr val="FF0000"/>
                </a:solidFill>
                <a:latin typeface="Calibri" panose="020F0502020204030204"/>
                <a:ea typeface="+mn-ea"/>
                <a:cs typeface="+mn-cs"/>
              </a:rPr>
              <a:t>AO1  </a:t>
            </a:r>
            <a:r>
              <a:rPr lang="en-GB" dirty="0">
                <a:solidFill>
                  <a:srgbClr val="7030A0"/>
                </a:solidFill>
                <a:latin typeface="Calibri" panose="020F0502020204030204"/>
                <a:ea typeface="+mn-ea"/>
                <a:cs typeface="+mn-cs"/>
              </a:rPr>
              <a:t>AO4</a:t>
            </a:r>
            <a:r>
              <a:rPr lang="en-GB" dirty="0">
                <a:solidFill>
                  <a:prstClr val="black"/>
                </a:solidFill>
                <a:latin typeface="Calibri" panose="020F0502020204030204"/>
                <a:ea typeface="+mn-ea"/>
                <a:cs typeface="+mn-cs"/>
              </a:rPr>
              <a:t>)</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Developing links  (</a:t>
            </a:r>
            <a:r>
              <a:rPr lang="en-GB" dirty="0">
                <a:solidFill>
                  <a:srgbClr val="7030A0"/>
                </a:solidFill>
                <a:latin typeface="Calibri" panose="020F0502020204030204"/>
                <a:ea typeface="+mn-ea"/>
                <a:cs typeface="+mn-cs"/>
              </a:rPr>
              <a:t>AO4</a:t>
            </a:r>
            <a:r>
              <a:rPr lang="en-GB" dirty="0">
                <a:solidFill>
                  <a:prstClr val="black"/>
                </a:solidFill>
                <a:latin typeface="Calibri" panose="020F0502020204030204"/>
                <a:ea typeface="+mn-ea"/>
                <a:cs typeface="+mn-cs"/>
              </a:rPr>
              <a:t>)</a:t>
            </a:r>
            <a:endParaRPr lang="en-GB" dirty="0">
              <a:solidFill>
                <a:srgbClr val="7030A0"/>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Range of analytical approaches (</a:t>
            </a:r>
            <a:r>
              <a:rPr lang="en-GB" dirty="0">
                <a:solidFill>
                  <a:srgbClr val="FF0000"/>
                </a:solidFill>
                <a:latin typeface="Calibri" panose="020F0502020204030204"/>
                <a:ea typeface="+mn-ea"/>
                <a:cs typeface="+mn-cs"/>
              </a:rPr>
              <a:t>AO1  </a:t>
            </a:r>
            <a:r>
              <a:rPr lang="en-GB" dirty="0">
                <a:solidFill>
                  <a:srgbClr val="0070C0"/>
                </a:solidFill>
                <a:latin typeface="Calibri" panose="020F0502020204030204"/>
                <a:ea typeface="+mn-ea"/>
                <a:cs typeface="+mn-cs"/>
              </a:rPr>
              <a:t>AO2)</a:t>
            </a:r>
            <a:endParaRPr lang="en-GB" dirty="0">
              <a:solidFill>
                <a:prstClr val="black"/>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endParaRPr lang="en-GB" sz="400" dirty="0">
              <a:solidFill>
                <a:prstClr val="black"/>
              </a:solidFill>
              <a:latin typeface="Calibri" panose="020F0502020204030204"/>
              <a:ea typeface="+mn-ea"/>
              <a:cs typeface="+mn-cs"/>
            </a:endParaRPr>
          </a:p>
          <a:p>
            <a:pPr lvl="0" defTabSz="914400" fontAlgn="auto">
              <a:lnSpc>
                <a:spcPct val="90000"/>
              </a:lnSpc>
              <a:spcBef>
                <a:spcPts val="1000"/>
              </a:spcBef>
              <a:spcAft>
                <a:spcPts val="0"/>
              </a:spcAft>
            </a:pPr>
            <a:r>
              <a:rPr lang="en-GB" sz="2800" u="sng" dirty="0">
                <a:solidFill>
                  <a:prstClr val="black"/>
                </a:solidFill>
                <a:latin typeface="Calibri" panose="020F0502020204030204"/>
                <a:ea typeface="+mn-ea"/>
                <a:cs typeface="+mn-cs"/>
              </a:rPr>
              <a:t>Section B </a:t>
            </a:r>
            <a:r>
              <a:rPr lang="en-GB" sz="2800" dirty="0">
                <a:solidFill>
                  <a:prstClr val="black"/>
                </a:solidFill>
                <a:latin typeface="Calibri" panose="020F0502020204030204"/>
                <a:ea typeface="+mn-ea"/>
                <a:cs typeface="+mn-cs"/>
              </a:rPr>
              <a:t>  Prose study</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Range and integration of contextual factors  (</a:t>
            </a:r>
            <a:r>
              <a:rPr lang="en-GB" dirty="0">
                <a:solidFill>
                  <a:srgbClr val="00B050"/>
                </a:solidFill>
                <a:latin typeface="Calibri" panose="020F0502020204030204"/>
                <a:ea typeface="+mn-ea"/>
                <a:cs typeface="+mn-cs"/>
              </a:rPr>
              <a:t>AO3</a:t>
            </a:r>
            <a:r>
              <a:rPr lang="en-GB" dirty="0">
                <a:solidFill>
                  <a:prstClr val="black"/>
                </a:solidFill>
                <a:latin typeface="Calibri" panose="020F0502020204030204"/>
                <a:ea typeface="+mn-ea"/>
                <a:cs typeface="+mn-cs"/>
              </a:rPr>
              <a:t>)</a:t>
            </a:r>
            <a:endParaRPr lang="en-GB" dirty="0">
              <a:solidFill>
                <a:srgbClr val="00B050"/>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Using the ‘open book’ (</a:t>
            </a:r>
            <a:r>
              <a:rPr lang="en-GB" dirty="0">
                <a:solidFill>
                  <a:srgbClr val="0070C0"/>
                </a:solidFill>
                <a:latin typeface="Calibri" panose="020F0502020204030204"/>
                <a:ea typeface="+mn-ea"/>
                <a:cs typeface="+mn-cs"/>
              </a:rPr>
              <a:t>AO2</a:t>
            </a:r>
            <a:r>
              <a:rPr lang="en-GB" dirty="0">
                <a:solidFill>
                  <a:prstClr val="black"/>
                </a:solidFill>
                <a:latin typeface="Calibri" panose="020F0502020204030204"/>
                <a:ea typeface="+mn-ea"/>
                <a:cs typeface="+mn-cs"/>
              </a:rPr>
              <a:t>)</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Selection of episodes for close analysis (</a:t>
            </a:r>
            <a:r>
              <a:rPr lang="en-GB" dirty="0">
                <a:solidFill>
                  <a:srgbClr val="FF0000"/>
                </a:solidFill>
                <a:latin typeface="Calibri" panose="020F0502020204030204"/>
                <a:ea typeface="+mn-ea"/>
                <a:cs typeface="+mn-cs"/>
              </a:rPr>
              <a:t>AO1  </a:t>
            </a:r>
            <a:r>
              <a:rPr lang="en-GB" dirty="0">
                <a:solidFill>
                  <a:srgbClr val="0070C0"/>
                </a:solidFill>
                <a:latin typeface="Calibri" panose="020F0502020204030204"/>
                <a:ea typeface="+mn-ea"/>
                <a:cs typeface="+mn-cs"/>
              </a:rPr>
              <a:t>AO2</a:t>
            </a:r>
            <a:r>
              <a:rPr lang="en-GB" dirty="0">
                <a:solidFill>
                  <a:prstClr val="black"/>
                </a:solidFill>
                <a:latin typeface="Calibri" panose="020F0502020204030204"/>
                <a:ea typeface="+mn-ea"/>
                <a:cs typeface="+mn-cs"/>
              </a:rPr>
              <a:t>)</a:t>
            </a:r>
          </a:p>
          <a:p>
            <a:pPr marL="228600" lvl="0" indent="-228600" defTabSz="914400" fontAlgn="auto">
              <a:lnSpc>
                <a:spcPct val="90000"/>
              </a:lnSpc>
              <a:spcBef>
                <a:spcPts val="1000"/>
              </a:spcBef>
              <a:spcAft>
                <a:spcPts val="0"/>
              </a:spcAft>
              <a:buFont typeface="Arial" panose="020B0604020202020204" pitchFamily="34" charset="0"/>
              <a:buChar char="•"/>
            </a:pPr>
            <a:r>
              <a:rPr lang="en-GB" dirty="0">
                <a:solidFill>
                  <a:prstClr val="black"/>
                </a:solidFill>
                <a:latin typeface="Calibri" panose="020F0502020204030204"/>
                <a:ea typeface="+mn-ea"/>
                <a:cs typeface="+mn-cs"/>
              </a:rPr>
              <a:t>Range of approaches – linguistic </a:t>
            </a:r>
            <a:r>
              <a:rPr lang="en-GB" i="1" dirty="0">
                <a:solidFill>
                  <a:prstClr val="black"/>
                </a:solidFill>
                <a:latin typeface="Calibri" panose="020F0502020204030204"/>
                <a:ea typeface="+mn-ea"/>
                <a:cs typeface="+mn-cs"/>
              </a:rPr>
              <a:t>and </a:t>
            </a:r>
            <a:r>
              <a:rPr lang="en-GB" dirty="0">
                <a:solidFill>
                  <a:prstClr val="black"/>
                </a:solidFill>
                <a:latin typeface="Calibri" panose="020F0502020204030204"/>
                <a:ea typeface="+mn-ea"/>
                <a:cs typeface="+mn-cs"/>
              </a:rPr>
              <a:t>literary (</a:t>
            </a:r>
            <a:r>
              <a:rPr lang="en-GB" dirty="0">
                <a:solidFill>
                  <a:srgbClr val="FF0000"/>
                </a:solidFill>
                <a:latin typeface="Calibri" panose="020F0502020204030204"/>
                <a:ea typeface="+mn-ea"/>
                <a:cs typeface="+mn-cs"/>
              </a:rPr>
              <a:t>AO1  </a:t>
            </a:r>
            <a:r>
              <a:rPr lang="en-GB" dirty="0">
                <a:solidFill>
                  <a:srgbClr val="0070C0"/>
                </a:solidFill>
                <a:latin typeface="Calibri" panose="020F0502020204030204"/>
                <a:ea typeface="+mn-ea"/>
                <a:cs typeface="+mn-cs"/>
              </a:rPr>
              <a:t>AO2</a:t>
            </a:r>
            <a:r>
              <a:rPr lang="en-GB" dirty="0">
                <a:solidFill>
                  <a:prstClr val="black"/>
                </a:solidFill>
                <a:latin typeface="Calibri" panose="020F0502020204030204"/>
                <a:ea typeface="+mn-ea"/>
                <a:cs typeface="+mn-cs"/>
              </a:rPr>
              <a:t>)</a:t>
            </a:r>
            <a:endParaRPr lang="en-GB" dirty="0">
              <a:solidFill>
                <a:prstClr val="black"/>
              </a:solidFill>
              <a:latin typeface="Calibri" panose="020F0502020204030204"/>
              <a:ea typeface="+mn-ea"/>
              <a:cs typeface="+mn-cs"/>
            </a:endParaRPr>
          </a:p>
        </p:txBody>
      </p:sp>
      <p:sp>
        <p:nvSpPr>
          <p:cNvPr id="3" name="Text Placeholder 2"/>
          <p:cNvSpPr>
            <a:spLocks noGrp="1"/>
          </p:cNvSpPr>
          <p:nvPr>
            <p:ph type="body" sz="quarter" idx="16"/>
          </p:nvPr>
        </p:nvSpPr>
        <p:spPr>
          <a:xfrm>
            <a:off x="392243" y="1361594"/>
            <a:ext cx="11224684" cy="621752"/>
          </a:xfrm>
        </p:spPr>
        <p:txBody>
          <a:bodyPr>
            <a:normAutofit/>
          </a:bodyPr>
          <a:lstStyle/>
          <a:p>
            <a:r>
              <a:rPr lang="en-GB" dirty="0"/>
              <a:t>Key issues from Unit 4 report</a:t>
            </a:r>
            <a:endParaRPr lang="en-GB" dirty="0"/>
          </a:p>
        </p:txBody>
      </p:sp>
    </p:spTree>
    <p:extLst>
      <p:ext uri="{BB962C8B-B14F-4D97-AF65-F5344CB8AC3E}">
        <p14:creationId xmlns:p14="http://schemas.microsoft.com/office/powerpoint/2010/main" val="111449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582" y="1764411"/>
            <a:ext cx="11449319" cy="4855337"/>
          </a:xfrm>
        </p:spPr>
        <p:txBody>
          <a:bodyPr>
            <a:noAutofit/>
          </a:bodyPr>
          <a:lstStyle/>
          <a:p>
            <a:pPr lvl="0" defTabSz="914400" fontAlgn="auto">
              <a:lnSpc>
                <a:spcPct val="90000"/>
              </a:lnSpc>
              <a:spcBef>
                <a:spcPts val="1000"/>
              </a:spcBef>
              <a:spcAft>
                <a:spcPts val="0"/>
              </a:spcAft>
            </a:pPr>
            <a:r>
              <a:rPr lang="en-GB" sz="2800" dirty="0">
                <a:solidFill>
                  <a:srgbClr val="7030A0"/>
                </a:solidFill>
                <a:latin typeface="Calibri" panose="020F0502020204030204"/>
                <a:ea typeface="+mn-ea"/>
                <a:cs typeface="+mn-cs"/>
              </a:rPr>
              <a:t>AO4 : 30 marks        Explore connections across texts</a:t>
            </a:r>
          </a:p>
          <a:p>
            <a:pPr marL="228600" lvl="0" indent="-228600" defTabSz="914400" fontAlgn="auto">
              <a:lnSpc>
                <a:spcPct val="90000"/>
              </a:lnSpc>
              <a:spcBef>
                <a:spcPts val="1000"/>
              </a:spcBef>
              <a:spcAft>
                <a:spcPts val="0"/>
              </a:spcAft>
              <a:buFont typeface="Arial" panose="020B0604020202020204" pitchFamily="34" charset="0"/>
              <a:buChar char="•"/>
            </a:pPr>
            <a:r>
              <a:rPr lang="en-GB" sz="2800" b="1" dirty="0">
                <a:solidFill>
                  <a:prstClr val="black"/>
                </a:solidFill>
                <a:latin typeface="Calibri" panose="020F0502020204030204"/>
                <a:ea typeface="+mn-ea"/>
                <a:cs typeface="+mn-cs"/>
              </a:rPr>
              <a:t>Organisation </a:t>
            </a:r>
            <a:r>
              <a:rPr lang="en-GB" sz="2800" dirty="0">
                <a:solidFill>
                  <a:prstClr val="black"/>
                </a:solidFill>
                <a:latin typeface="Calibri" panose="020F0502020204030204"/>
                <a:ea typeface="+mn-ea"/>
                <a:cs typeface="+mn-cs"/>
              </a:rPr>
              <a:t>of the response (</a:t>
            </a:r>
            <a:r>
              <a:rPr lang="en-GB" sz="2800" dirty="0">
                <a:solidFill>
                  <a:srgbClr val="FF0000"/>
                </a:solidFill>
                <a:latin typeface="Calibri" panose="020F0502020204030204"/>
                <a:ea typeface="+mn-ea"/>
                <a:cs typeface="+mn-cs"/>
              </a:rPr>
              <a:t>AO1  </a:t>
            </a:r>
            <a:r>
              <a:rPr lang="en-GB" sz="2800" dirty="0">
                <a:solidFill>
                  <a:srgbClr val="7030A0"/>
                </a:solidFill>
                <a:latin typeface="Calibri" panose="020F0502020204030204"/>
                <a:ea typeface="+mn-ea"/>
                <a:cs typeface="+mn-cs"/>
              </a:rPr>
              <a:t>AO4</a:t>
            </a:r>
            <a:r>
              <a:rPr lang="en-GB" sz="2800" dirty="0">
                <a:solidFill>
                  <a:prstClr val="black"/>
                </a:solidFill>
                <a:latin typeface="Calibri" panose="020F0502020204030204"/>
                <a:ea typeface="+mn-ea"/>
                <a:cs typeface="+mn-cs"/>
              </a:rPr>
              <a:t>)</a:t>
            </a:r>
          </a:p>
          <a:p>
            <a:pPr marL="228600" lvl="0" indent="-228600" defTabSz="914400" fontAlgn="auto">
              <a:lnSpc>
                <a:spcPct val="90000"/>
              </a:lnSpc>
              <a:spcBef>
                <a:spcPts val="1000"/>
              </a:spcBef>
              <a:spcAft>
                <a:spcPts val="0"/>
              </a:spcAft>
              <a:buFont typeface="Arial" panose="020B0604020202020204" pitchFamily="34" charset="0"/>
              <a:buChar char="•"/>
            </a:pPr>
            <a:r>
              <a:rPr lang="en-GB" sz="2800" dirty="0">
                <a:solidFill>
                  <a:prstClr val="black"/>
                </a:solidFill>
                <a:latin typeface="Calibri" panose="020F0502020204030204"/>
                <a:ea typeface="+mn-ea"/>
                <a:cs typeface="+mn-cs"/>
              </a:rPr>
              <a:t>Quality of </a:t>
            </a:r>
            <a:r>
              <a:rPr lang="en-GB" sz="2800" b="1" dirty="0">
                <a:solidFill>
                  <a:prstClr val="black"/>
                </a:solidFill>
                <a:latin typeface="Calibri" panose="020F0502020204030204"/>
                <a:ea typeface="+mn-ea"/>
                <a:cs typeface="+mn-cs"/>
              </a:rPr>
              <a:t>introductions and conclusions </a:t>
            </a:r>
            <a:r>
              <a:rPr lang="en-GB" sz="2800" dirty="0">
                <a:solidFill>
                  <a:prstClr val="black"/>
                </a:solidFill>
                <a:latin typeface="Calibri" panose="020F0502020204030204"/>
                <a:ea typeface="+mn-ea"/>
                <a:cs typeface="+mn-cs"/>
              </a:rPr>
              <a:t>(</a:t>
            </a:r>
            <a:r>
              <a:rPr lang="en-GB" sz="2800" dirty="0">
                <a:solidFill>
                  <a:srgbClr val="FF0000"/>
                </a:solidFill>
                <a:latin typeface="Calibri" panose="020F0502020204030204"/>
                <a:ea typeface="+mn-ea"/>
                <a:cs typeface="+mn-cs"/>
              </a:rPr>
              <a:t>AO1  </a:t>
            </a:r>
            <a:r>
              <a:rPr lang="en-GB" sz="2800" dirty="0">
                <a:solidFill>
                  <a:srgbClr val="7030A0"/>
                </a:solidFill>
                <a:latin typeface="Calibri" panose="020F0502020204030204"/>
                <a:ea typeface="+mn-ea"/>
                <a:cs typeface="+mn-cs"/>
              </a:rPr>
              <a:t>AO4</a:t>
            </a:r>
            <a:r>
              <a:rPr lang="en-GB" sz="2800" dirty="0">
                <a:solidFill>
                  <a:prstClr val="black"/>
                </a:solidFill>
                <a:latin typeface="Calibri" panose="020F0502020204030204"/>
                <a:ea typeface="+mn-ea"/>
                <a:cs typeface="+mn-cs"/>
              </a:rPr>
              <a:t>)</a:t>
            </a:r>
          </a:p>
          <a:p>
            <a:pPr marL="228600" lvl="0" indent="-228600" defTabSz="914400" fontAlgn="auto">
              <a:lnSpc>
                <a:spcPct val="90000"/>
              </a:lnSpc>
              <a:spcBef>
                <a:spcPts val="1000"/>
              </a:spcBef>
              <a:spcAft>
                <a:spcPts val="0"/>
              </a:spcAft>
              <a:buFont typeface="Arial" panose="020B0604020202020204" pitchFamily="34" charset="0"/>
              <a:buChar char="•"/>
            </a:pPr>
            <a:r>
              <a:rPr lang="en-GB" sz="2800" b="1" dirty="0">
                <a:solidFill>
                  <a:prstClr val="black"/>
                </a:solidFill>
                <a:latin typeface="Calibri" panose="020F0502020204030204"/>
                <a:ea typeface="+mn-ea"/>
                <a:cs typeface="+mn-cs"/>
              </a:rPr>
              <a:t>Developing links  </a:t>
            </a:r>
            <a:r>
              <a:rPr lang="en-GB" sz="2800" dirty="0">
                <a:solidFill>
                  <a:prstClr val="black"/>
                </a:solidFill>
                <a:latin typeface="Calibri" panose="020F0502020204030204"/>
                <a:ea typeface="+mn-ea"/>
                <a:cs typeface="+mn-cs"/>
              </a:rPr>
              <a:t>(</a:t>
            </a:r>
            <a:r>
              <a:rPr lang="en-GB" sz="2800" dirty="0">
                <a:solidFill>
                  <a:srgbClr val="7030A0"/>
                </a:solidFill>
                <a:latin typeface="Calibri" panose="020F0502020204030204"/>
                <a:ea typeface="+mn-ea"/>
                <a:cs typeface="+mn-cs"/>
              </a:rPr>
              <a:t>AO4</a:t>
            </a:r>
            <a:r>
              <a:rPr lang="en-GB" sz="2800" dirty="0">
                <a:solidFill>
                  <a:prstClr val="black"/>
                </a:solidFill>
                <a:latin typeface="Calibri" panose="020F0502020204030204"/>
                <a:ea typeface="+mn-ea"/>
                <a:cs typeface="+mn-cs"/>
              </a:rPr>
              <a:t>)</a:t>
            </a:r>
          </a:p>
          <a:p>
            <a:pPr lvl="0" defTabSz="914400" fontAlgn="auto">
              <a:lnSpc>
                <a:spcPct val="90000"/>
              </a:lnSpc>
              <a:spcBef>
                <a:spcPts val="1000"/>
              </a:spcBef>
              <a:spcAft>
                <a:spcPts val="0"/>
              </a:spcAft>
            </a:pPr>
            <a:endParaRPr lang="en-GB" sz="400" i="1" dirty="0">
              <a:solidFill>
                <a:srgbClr val="7030A0"/>
              </a:solidFill>
              <a:latin typeface="Calibri" panose="020F0502020204030204"/>
              <a:ea typeface="+mn-ea"/>
              <a:cs typeface="+mn-cs"/>
            </a:endParaRPr>
          </a:p>
          <a:p>
            <a:pPr lvl="0" defTabSz="914400" fontAlgn="auto">
              <a:lnSpc>
                <a:spcPct val="90000"/>
              </a:lnSpc>
              <a:spcBef>
                <a:spcPts val="1000"/>
              </a:spcBef>
              <a:spcAft>
                <a:spcPts val="0"/>
              </a:spcAft>
            </a:pPr>
            <a:r>
              <a:rPr lang="en-GB" sz="2800" i="1" dirty="0">
                <a:solidFill>
                  <a:srgbClr val="7030A0"/>
                </a:solidFill>
                <a:latin typeface="Calibri" panose="020F0502020204030204"/>
                <a:ea typeface="+mn-ea"/>
                <a:cs typeface="+mn-cs"/>
              </a:rPr>
              <a:t>KEY ADVICE:</a:t>
            </a:r>
          </a:p>
          <a:p>
            <a:pPr lvl="0" defTabSz="914400" fontAlgn="auto">
              <a:lnSpc>
                <a:spcPct val="90000"/>
              </a:lnSpc>
              <a:spcBef>
                <a:spcPts val="1000"/>
              </a:spcBef>
              <a:spcAft>
                <a:spcPts val="0"/>
              </a:spcAft>
            </a:pPr>
            <a:r>
              <a:rPr lang="en-GB" sz="2800" b="1" i="1" dirty="0">
                <a:solidFill>
                  <a:prstClr val="black"/>
                </a:solidFill>
                <a:latin typeface="Calibri" panose="020F0502020204030204"/>
                <a:ea typeface="+mn-ea"/>
                <a:cs typeface="+mn-cs"/>
              </a:rPr>
              <a:t>Answer the question</a:t>
            </a:r>
          </a:p>
          <a:p>
            <a:pPr lvl="0" defTabSz="914400" fontAlgn="auto">
              <a:lnSpc>
                <a:spcPct val="90000"/>
              </a:lnSpc>
              <a:spcBef>
                <a:spcPts val="1000"/>
              </a:spcBef>
              <a:spcAft>
                <a:spcPts val="0"/>
              </a:spcAft>
            </a:pPr>
            <a:r>
              <a:rPr lang="en-GB" dirty="0">
                <a:solidFill>
                  <a:prstClr val="black"/>
                </a:solidFill>
                <a:latin typeface="Calibri" panose="020F0502020204030204"/>
                <a:ea typeface="+mn-ea"/>
                <a:cs typeface="+mn-cs"/>
              </a:rPr>
              <a:t>Summer 2017: </a:t>
            </a:r>
            <a:r>
              <a:rPr lang="en-GB" i="1" u="sng" dirty="0">
                <a:solidFill>
                  <a:prstClr val="black"/>
                </a:solidFill>
                <a:latin typeface="Calibri" panose="020F0502020204030204"/>
                <a:ea typeface="+mn-ea"/>
                <a:cs typeface="+mn-cs"/>
              </a:rPr>
              <a:t>Compare and contrast </a:t>
            </a:r>
            <a:r>
              <a:rPr lang="en-GB" i="1" dirty="0">
                <a:solidFill>
                  <a:prstClr val="black"/>
                </a:solidFill>
                <a:latin typeface="Calibri" panose="020F0502020204030204"/>
                <a:ea typeface="+mn-ea"/>
                <a:cs typeface="+mn-cs"/>
              </a:rPr>
              <a:t>the presentation of </a:t>
            </a:r>
            <a:r>
              <a:rPr lang="en-GB" i="1" u="sng" dirty="0">
                <a:solidFill>
                  <a:prstClr val="black"/>
                </a:solidFill>
                <a:latin typeface="Calibri" panose="020F0502020204030204"/>
                <a:ea typeface="+mn-ea"/>
                <a:cs typeface="+mn-cs"/>
              </a:rPr>
              <a:t>women</a:t>
            </a:r>
            <a:r>
              <a:rPr lang="en-GB" i="1" dirty="0">
                <a:solidFill>
                  <a:prstClr val="black"/>
                </a:solidFill>
                <a:latin typeface="Calibri" panose="020F0502020204030204"/>
                <a:ea typeface="+mn-ea"/>
                <a:cs typeface="+mn-cs"/>
              </a:rPr>
              <a:t> in Texts A-C</a:t>
            </a:r>
          </a:p>
          <a:p>
            <a:pPr lvl="0" defTabSz="914400" fontAlgn="auto">
              <a:lnSpc>
                <a:spcPct val="90000"/>
              </a:lnSpc>
              <a:spcBef>
                <a:spcPts val="1000"/>
              </a:spcBef>
              <a:spcAft>
                <a:spcPts val="0"/>
              </a:spcAft>
            </a:pPr>
            <a:r>
              <a:rPr lang="en-GB" b="1" dirty="0">
                <a:solidFill>
                  <a:prstClr val="black"/>
                </a:solidFill>
                <a:latin typeface="Calibri" panose="020F0502020204030204"/>
                <a:ea typeface="+mn-ea"/>
                <a:cs typeface="+mn-cs"/>
              </a:rPr>
              <a:t>Text A: </a:t>
            </a:r>
            <a:r>
              <a:rPr lang="en-GB" dirty="0">
                <a:solidFill>
                  <a:prstClr val="black"/>
                </a:solidFill>
                <a:latin typeface="Calibri" panose="020F0502020204030204"/>
                <a:ea typeface="+mn-ea"/>
                <a:cs typeface="+mn-cs"/>
              </a:rPr>
              <a:t>extract from </a:t>
            </a:r>
            <a:r>
              <a:rPr lang="en-GB" i="1" dirty="0">
                <a:solidFill>
                  <a:prstClr val="black"/>
                </a:solidFill>
                <a:latin typeface="Calibri" panose="020F0502020204030204"/>
                <a:ea typeface="+mn-ea"/>
                <a:cs typeface="+mn-cs"/>
              </a:rPr>
              <a:t>Vanity Fair </a:t>
            </a:r>
          </a:p>
          <a:p>
            <a:pPr lvl="0" defTabSz="914400" fontAlgn="auto">
              <a:lnSpc>
                <a:spcPct val="90000"/>
              </a:lnSpc>
              <a:spcBef>
                <a:spcPts val="1000"/>
              </a:spcBef>
              <a:spcAft>
                <a:spcPts val="0"/>
              </a:spcAft>
            </a:pPr>
            <a:r>
              <a:rPr lang="en-GB" b="1" dirty="0">
                <a:solidFill>
                  <a:prstClr val="black"/>
                </a:solidFill>
                <a:latin typeface="Calibri" panose="020F0502020204030204"/>
                <a:ea typeface="+mn-ea"/>
                <a:cs typeface="+mn-cs"/>
              </a:rPr>
              <a:t>Text B: </a:t>
            </a:r>
            <a:r>
              <a:rPr lang="en-GB" dirty="0">
                <a:solidFill>
                  <a:prstClr val="black"/>
                </a:solidFill>
                <a:latin typeface="Calibri" panose="020F0502020204030204"/>
                <a:ea typeface="+mn-ea"/>
                <a:cs typeface="+mn-cs"/>
              </a:rPr>
              <a:t>the poem ‘Any Woman’</a:t>
            </a:r>
            <a:r>
              <a:rPr lang="en-GB" i="1" dirty="0">
                <a:solidFill>
                  <a:prstClr val="black"/>
                </a:solidFill>
                <a:latin typeface="Calibri" panose="020F0502020204030204"/>
                <a:ea typeface="+mn-ea"/>
                <a:cs typeface="+mn-cs"/>
              </a:rPr>
              <a:t> </a:t>
            </a:r>
          </a:p>
          <a:p>
            <a:pPr lvl="0" defTabSz="914400" fontAlgn="auto">
              <a:lnSpc>
                <a:spcPct val="90000"/>
              </a:lnSpc>
              <a:spcBef>
                <a:spcPts val="1000"/>
              </a:spcBef>
              <a:spcAft>
                <a:spcPts val="0"/>
              </a:spcAft>
            </a:pPr>
            <a:r>
              <a:rPr lang="en-GB" b="1" dirty="0">
                <a:solidFill>
                  <a:prstClr val="black"/>
                </a:solidFill>
                <a:latin typeface="Calibri" panose="020F0502020204030204"/>
                <a:ea typeface="+mn-ea"/>
                <a:cs typeface="+mn-cs"/>
              </a:rPr>
              <a:t>Text C: </a:t>
            </a:r>
            <a:r>
              <a:rPr lang="en-GB" dirty="0">
                <a:solidFill>
                  <a:prstClr val="black"/>
                </a:solidFill>
                <a:latin typeface="Calibri" panose="020F0502020204030204"/>
                <a:ea typeface="+mn-ea"/>
                <a:cs typeface="+mn-cs"/>
              </a:rPr>
              <a:t>speech by Hillary Clinton</a:t>
            </a:r>
            <a:endParaRPr lang="en-GB" dirty="0">
              <a:solidFill>
                <a:prstClr val="black"/>
              </a:solidFill>
              <a:latin typeface="Calibri" panose="020F0502020204030204"/>
              <a:ea typeface="+mn-ea"/>
              <a:cs typeface="+mn-cs"/>
            </a:endParaRPr>
          </a:p>
        </p:txBody>
      </p:sp>
      <p:sp>
        <p:nvSpPr>
          <p:cNvPr id="3" name="Text Placeholder 2"/>
          <p:cNvSpPr>
            <a:spLocks noGrp="1"/>
          </p:cNvSpPr>
          <p:nvPr>
            <p:ph type="body" sz="quarter" idx="16"/>
          </p:nvPr>
        </p:nvSpPr>
        <p:spPr>
          <a:xfrm>
            <a:off x="206063" y="1284320"/>
            <a:ext cx="11410864" cy="621752"/>
          </a:xfrm>
        </p:spPr>
        <p:txBody>
          <a:bodyPr>
            <a:normAutofit/>
          </a:bodyPr>
          <a:lstStyle/>
          <a:p>
            <a:r>
              <a:rPr lang="en-GB" sz="2800" dirty="0"/>
              <a:t>Section </a:t>
            </a:r>
            <a:r>
              <a:rPr lang="en-GB" sz="2800" dirty="0" smtClean="0"/>
              <a:t>A: </a:t>
            </a:r>
            <a:r>
              <a:rPr lang="en-GB" sz="2800" dirty="0"/>
              <a:t>Unseen texts</a:t>
            </a:r>
            <a:endParaRPr lang="en-GB" sz="2800" dirty="0"/>
          </a:p>
        </p:txBody>
      </p:sp>
    </p:spTree>
    <p:extLst>
      <p:ext uri="{BB962C8B-B14F-4D97-AF65-F5344CB8AC3E}">
        <p14:creationId xmlns:p14="http://schemas.microsoft.com/office/powerpoint/2010/main" val="109195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92243" y="1361594"/>
            <a:ext cx="11224684" cy="621752"/>
          </a:xfrm>
        </p:spPr>
        <p:txBody>
          <a:bodyPr>
            <a:normAutofit/>
          </a:bodyPr>
          <a:lstStyle/>
          <a:p>
            <a:r>
              <a:rPr lang="en-GB" dirty="0"/>
              <a:t>Planning and question focus</a:t>
            </a:r>
            <a:endParaRPr lang="en-GB" dirty="0"/>
          </a:p>
        </p:txBody>
      </p:sp>
      <p:sp>
        <p:nvSpPr>
          <p:cNvPr id="4" name="Content Placeholder 2"/>
          <p:cNvSpPr txBox="1">
            <a:spLocks/>
          </p:cNvSpPr>
          <p:nvPr/>
        </p:nvSpPr>
        <p:spPr>
          <a:xfrm>
            <a:off x="540918" y="1635617"/>
            <a:ext cx="11217497" cy="497124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similarities </a:t>
            </a:r>
            <a:r>
              <a:rPr kumimoji="0" lang="en-GB" sz="2000" b="0" i="0" u="sng" strike="noStrike" kern="1200" cap="none" spc="0" normalizeH="0" baseline="0" noProof="0" dirty="0" smtClean="0">
                <a:ln>
                  <a:noFill/>
                </a:ln>
                <a:solidFill>
                  <a:sysClr val="windowText" lastClr="000000"/>
                </a:solidFill>
                <a:effectLst/>
                <a:uLnTx/>
                <a:uFillTx/>
                <a:latin typeface="Calibri" panose="020F0502020204030204"/>
                <a:ea typeface="+mn-ea"/>
                <a:cs typeface="+mn-cs"/>
              </a:rPr>
              <a:t>and</a:t>
            </a: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differences                     spelling!</a:t>
            </a:r>
            <a:endPar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common themes?                     CONTENT  ATTITUDES                 woman (s) women (</a:t>
            </a:r>
            <a:r>
              <a:rPr kumimoji="0" lang="en-GB" sz="20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pl</a:t>
            </a: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TONE</a:t>
            </a:r>
            <a:endPar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Compare and contrast the presentation of women in Texts A-C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how shown?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important differences                  choose </a:t>
            </a:r>
            <a:r>
              <a:rPr kumimoji="0" lang="en-GB" sz="20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e.g.s</a:t>
            </a: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for close analysis             individually or collectively?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why do they differ?</a:t>
            </a:r>
            <a:r>
              <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to explore links                                       in what roles/relationships?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where? when?</a:t>
            </a:r>
            <a:r>
              <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GENRE  VIEWPOINT  TIME                                                        power and control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PURPOSES  AUDIENCES</a:t>
            </a:r>
            <a:endParaRPr kumimoji="0" lang="en-GB"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5" name="Straight Connector 4"/>
          <p:cNvCxnSpPr/>
          <p:nvPr/>
        </p:nvCxnSpPr>
        <p:spPr>
          <a:xfrm>
            <a:off x="1519704" y="2746378"/>
            <a:ext cx="473533" cy="804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55239" y="2487681"/>
            <a:ext cx="541756" cy="1118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93242" y="5138582"/>
            <a:ext cx="693967" cy="402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69789" y="3954137"/>
            <a:ext cx="957331" cy="456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06012" y="3856012"/>
            <a:ext cx="425845" cy="196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96256" y="2725844"/>
            <a:ext cx="473533" cy="8048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46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582" y="1764411"/>
            <a:ext cx="11449319" cy="4855337"/>
          </a:xfrm>
        </p:spPr>
        <p:txBody>
          <a:bodyPr>
            <a:noAutofit/>
          </a:bodyPr>
          <a:lstStyle/>
          <a:p>
            <a:pPr lvl="0" defTabSz="914400" fontAlgn="auto">
              <a:lnSpc>
                <a:spcPct val="100000"/>
              </a:lnSpc>
              <a:spcBef>
                <a:spcPts val="0"/>
              </a:spcBef>
              <a:spcAft>
                <a:spcPts val="0"/>
              </a:spcAft>
            </a:pPr>
            <a:r>
              <a:rPr lang="en-GB" sz="2800" i="1" dirty="0" smtClean="0">
                <a:solidFill>
                  <a:prstClr val="black"/>
                </a:solidFill>
                <a:latin typeface="Calibri" panose="020F0502020204030204"/>
                <a:ea typeface="+mn-ea"/>
                <a:cs typeface="+mn-cs"/>
              </a:rPr>
              <a:t>REPORT</a:t>
            </a:r>
            <a:endParaRPr lang="en-GB" sz="1050" i="1" dirty="0">
              <a:solidFill>
                <a:prstClr val="black"/>
              </a:solidFill>
              <a:latin typeface="Calibri" panose="020F0502020204030204"/>
              <a:ea typeface="+mn-ea"/>
              <a:cs typeface="+mn-cs"/>
            </a:endParaRPr>
          </a:p>
          <a:p>
            <a:pPr marL="228600" lvl="0" indent="-228600" defTabSz="914400" fontAlgn="auto">
              <a:lnSpc>
                <a:spcPct val="100000"/>
              </a:lnSpc>
              <a:spcBef>
                <a:spcPts val="0"/>
              </a:spcBef>
              <a:spcAft>
                <a:spcPts val="0"/>
              </a:spcAft>
              <a:buFont typeface="Arial" panose="020B0604020202020204" pitchFamily="34" charset="0"/>
              <a:buChar char="•"/>
            </a:pPr>
            <a:r>
              <a:rPr lang="en-GB" i="1" dirty="0">
                <a:solidFill>
                  <a:prstClr val="black"/>
                </a:solidFill>
                <a:latin typeface="Calibri" panose="020F0502020204030204"/>
                <a:ea typeface="+mn-ea"/>
                <a:cs typeface="+mn-cs"/>
              </a:rPr>
              <a:t>‘. . .keys to success on AO4 are: </a:t>
            </a:r>
            <a:r>
              <a:rPr lang="en-GB" b="1" i="1" dirty="0">
                <a:solidFill>
                  <a:srgbClr val="7030A0"/>
                </a:solidFill>
                <a:latin typeface="Calibri" panose="020F0502020204030204"/>
                <a:ea typeface="+mn-ea"/>
                <a:cs typeface="+mn-cs"/>
              </a:rPr>
              <a:t>careful reading, firm question focus, prioritising meanings and organising the essay around connections</a:t>
            </a:r>
            <a:r>
              <a:rPr lang="en-GB" i="1" dirty="0">
                <a:solidFill>
                  <a:prstClr val="black"/>
                </a:solidFill>
                <a:latin typeface="Calibri" panose="020F0502020204030204"/>
                <a:ea typeface="+mn-ea"/>
                <a:cs typeface="+mn-cs"/>
              </a:rPr>
              <a:t>. Some candidates try too hard to find similarities, when differences and distinctions might be easier and more convincing to explore.’ </a:t>
            </a:r>
          </a:p>
          <a:p>
            <a:pPr lvl="0" defTabSz="914400" fontAlgn="auto">
              <a:lnSpc>
                <a:spcPct val="100000"/>
              </a:lnSpc>
              <a:spcBef>
                <a:spcPts val="0"/>
              </a:spcBef>
              <a:spcAft>
                <a:spcPts val="0"/>
              </a:spcAft>
            </a:pPr>
            <a:endParaRPr lang="en-GB" sz="900" i="1" dirty="0">
              <a:solidFill>
                <a:prstClr val="black"/>
              </a:solidFill>
              <a:latin typeface="Calibri" panose="020F0502020204030204"/>
              <a:ea typeface="+mn-ea"/>
              <a:cs typeface="+mn-cs"/>
            </a:endParaRPr>
          </a:p>
          <a:p>
            <a:pPr marL="228600" lvl="0" indent="-228600" defTabSz="914400" fontAlgn="auto">
              <a:lnSpc>
                <a:spcPct val="100000"/>
              </a:lnSpc>
              <a:spcBef>
                <a:spcPts val="0"/>
              </a:spcBef>
              <a:spcAft>
                <a:spcPts val="0"/>
              </a:spcAft>
              <a:buFont typeface="Arial" panose="020B0604020202020204" pitchFamily="34" charset="0"/>
              <a:buChar char="•"/>
            </a:pPr>
            <a:r>
              <a:rPr lang="en-GB" i="1" dirty="0">
                <a:solidFill>
                  <a:prstClr val="black"/>
                </a:solidFill>
                <a:latin typeface="Calibri" panose="020F0502020204030204"/>
                <a:ea typeface="+mn-ea"/>
                <a:cs typeface="+mn-cs"/>
              </a:rPr>
              <a:t>‘Using </a:t>
            </a:r>
            <a:r>
              <a:rPr lang="en-GB" b="1" i="1" dirty="0">
                <a:solidFill>
                  <a:srgbClr val="7030A0"/>
                </a:solidFill>
                <a:latin typeface="Calibri" panose="020F0502020204030204"/>
                <a:ea typeface="+mn-ea"/>
                <a:cs typeface="+mn-cs"/>
              </a:rPr>
              <a:t>connections between texts as an organising principle </a:t>
            </a:r>
            <a:r>
              <a:rPr lang="en-GB" i="1" dirty="0">
                <a:solidFill>
                  <a:prstClr val="black"/>
                </a:solidFill>
                <a:latin typeface="Calibri" panose="020F0502020204030204"/>
                <a:ea typeface="+mn-ea"/>
                <a:cs typeface="+mn-cs"/>
              </a:rPr>
              <a:t>is recommended. Allowing </a:t>
            </a:r>
            <a:r>
              <a:rPr lang="en-GB" b="1" i="1" dirty="0">
                <a:solidFill>
                  <a:srgbClr val="7030A0"/>
                </a:solidFill>
                <a:latin typeface="Calibri" panose="020F0502020204030204"/>
                <a:ea typeface="+mn-ea"/>
                <a:cs typeface="+mn-cs"/>
              </a:rPr>
              <a:t>10-15 minutes for reading and annotation </a:t>
            </a:r>
            <a:r>
              <a:rPr lang="en-GB" i="1" dirty="0">
                <a:solidFill>
                  <a:prstClr val="black"/>
                </a:solidFill>
                <a:latin typeface="Calibri" panose="020F0502020204030204"/>
                <a:ea typeface="+mn-ea"/>
                <a:cs typeface="+mn-cs"/>
              </a:rPr>
              <a:t>will help connections to emerge. Responses built around similarities and differences are the most successful, since they are organised to address the comparative element.’</a:t>
            </a:r>
          </a:p>
          <a:p>
            <a:pPr lvl="0" defTabSz="914400" fontAlgn="auto">
              <a:lnSpc>
                <a:spcPct val="100000"/>
              </a:lnSpc>
              <a:spcBef>
                <a:spcPts val="0"/>
              </a:spcBef>
              <a:spcAft>
                <a:spcPts val="0"/>
              </a:spcAft>
            </a:pPr>
            <a:endParaRPr lang="en-GB" sz="900" i="1" dirty="0">
              <a:solidFill>
                <a:prstClr val="black"/>
              </a:solidFill>
              <a:latin typeface="Calibri" panose="020F0502020204030204"/>
              <a:ea typeface="+mn-ea"/>
              <a:cs typeface="+mn-cs"/>
            </a:endParaRPr>
          </a:p>
          <a:p>
            <a:pPr marL="228600" lvl="0" indent="-228600" defTabSz="914400" fontAlgn="auto">
              <a:lnSpc>
                <a:spcPct val="100000"/>
              </a:lnSpc>
              <a:spcBef>
                <a:spcPts val="0"/>
              </a:spcBef>
              <a:spcAft>
                <a:spcPts val="0"/>
              </a:spcAft>
              <a:buFont typeface="Arial" panose="020B0604020202020204" pitchFamily="34" charset="0"/>
              <a:buChar char="•"/>
            </a:pPr>
            <a:r>
              <a:rPr lang="en-GB" i="1" dirty="0">
                <a:solidFill>
                  <a:prstClr val="black"/>
                </a:solidFill>
                <a:latin typeface="Calibri" panose="020F0502020204030204"/>
                <a:ea typeface="+mn-ea"/>
                <a:cs typeface="+mn-cs"/>
              </a:rPr>
              <a:t>‘Showing understanding of the influence of </a:t>
            </a:r>
            <a:r>
              <a:rPr lang="en-GB" b="1" i="1" dirty="0">
                <a:solidFill>
                  <a:srgbClr val="7030A0"/>
                </a:solidFill>
                <a:latin typeface="Calibri" panose="020F0502020204030204"/>
                <a:ea typeface="+mn-ea"/>
                <a:cs typeface="+mn-cs"/>
              </a:rPr>
              <a:t>contextual factors </a:t>
            </a:r>
            <a:r>
              <a:rPr lang="en-GB" i="1" dirty="0">
                <a:solidFill>
                  <a:prstClr val="black"/>
                </a:solidFill>
                <a:latin typeface="Calibri" panose="020F0502020204030204"/>
                <a:ea typeface="+mn-ea"/>
                <a:cs typeface="+mn-cs"/>
              </a:rPr>
              <a:t>is not rewarded separately on Section A. Nevertheless, they are important. As long as contextual comment is part of a comparison it will gain credit.’</a:t>
            </a:r>
            <a:endParaRPr lang="en-GB" i="1" dirty="0">
              <a:solidFill>
                <a:prstClr val="black"/>
              </a:solidFill>
              <a:latin typeface="Calibri" panose="020F0502020204030204"/>
              <a:ea typeface="+mn-ea"/>
              <a:cs typeface="+mn-cs"/>
            </a:endParaRPr>
          </a:p>
        </p:txBody>
      </p:sp>
      <p:sp>
        <p:nvSpPr>
          <p:cNvPr id="3" name="Text Placeholder 2"/>
          <p:cNvSpPr>
            <a:spLocks noGrp="1"/>
          </p:cNvSpPr>
          <p:nvPr>
            <p:ph type="body" sz="quarter" idx="16"/>
          </p:nvPr>
        </p:nvSpPr>
        <p:spPr>
          <a:xfrm>
            <a:off x="206063" y="1284320"/>
            <a:ext cx="11410864" cy="621752"/>
          </a:xfrm>
        </p:spPr>
        <p:txBody>
          <a:bodyPr>
            <a:normAutofit/>
          </a:bodyPr>
          <a:lstStyle/>
          <a:p>
            <a:r>
              <a:rPr lang="en-GB" sz="2800" dirty="0"/>
              <a:t>Compare and contrast the presentation of women in Texts A-C</a:t>
            </a:r>
            <a:endParaRPr lang="en-GB" sz="2800" dirty="0"/>
          </a:p>
        </p:txBody>
      </p:sp>
    </p:spTree>
    <p:extLst>
      <p:ext uri="{BB962C8B-B14F-4D97-AF65-F5344CB8AC3E}">
        <p14:creationId xmlns:p14="http://schemas.microsoft.com/office/powerpoint/2010/main" val="388312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582" y="1764411"/>
            <a:ext cx="11449319" cy="4855337"/>
          </a:xfrm>
        </p:spPr>
        <p:txBody>
          <a:bodyPr>
            <a:noAutofit/>
          </a:bodyPr>
          <a:lstStyle/>
          <a:p>
            <a:pPr lvl="0" defTabSz="914400" fontAlgn="auto">
              <a:lnSpc>
                <a:spcPct val="100000"/>
              </a:lnSpc>
              <a:spcBef>
                <a:spcPts val="0"/>
              </a:spcBef>
              <a:spcAft>
                <a:spcPts val="0"/>
              </a:spcAft>
            </a:pPr>
            <a:r>
              <a:rPr lang="en-GB" sz="2800" i="1" dirty="0">
                <a:solidFill>
                  <a:prstClr val="black"/>
                </a:solidFill>
                <a:latin typeface="Calibri" panose="020F0502020204030204"/>
                <a:ea typeface="+mn-ea"/>
                <a:cs typeface="+mn-cs"/>
              </a:rPr>
              <a:t>REPORT (AO4)</a:t>
            </a:r>
          </a:p>
          <a:p>
            <a:pPr lvl="0" defTabSz="914400" fontAlgn="auto">
              <a:lnSpc>
                <a:spcPct val="100000"/>
              </a:lnSpc>
              <a:spcBef>
                <a:spcPts val="0"/>
              </a:spcBef>
              <a:spcAft>
                <a:spcPts val="0"/>
              </a:spcAft>
            </a:pPr>
            <a:endParaRPr lang="en-GB" sz="1050" i="1" dirty="0">
              <a:solidFill>
                <a:prstClr val="black"/>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en-GB" sz="2800" i="1" dirty="0">
                <a:solidFill>
                  <a:prstClr val="black"/>
                </a:solidFill>
                <a:latin typeface="Calibri" panose="020F0502020204030204"/>
                <a:ea typeface="+mn-ea"/>
                <a:cs typeface="+mn-cs"/>
              </a:rPr>
              <a:t>‘Successful introductions always show evidence of thorough reading, focus on the question set and start to address the comparative element of the question in a meaningful way.’ </a:t>
            </a:r>
          </a:p>
          <a:p>
            <a:pPr lvl="0" defTabSz="914400" fontAlgn="auto">
              <a:lnSpc>
                <a:spcPct val="90000"/>
              </a:lnSpc>
              <a:spcBef>
                <a:spcPts val="1000"/>
              </a:spcBef>
              <a:spcAft>
                <a:spcPts val="0"/>
              </a:spcAft>
            </a:pPr>
            <a:endParaRPr lang="en-GB" sz="2800" i="1" dirty="0">
              <a:solidFill>
                <a:prstClr val="black"/>
              </a:solidFill>
              <a:latin typeface="Calibri" panose="020F0502020204030204"/>
              <a:ea typeface="+mn-ea"/>
              <a:cs typeface="+mn-cs"/>
            </a:endParaRPr>
          </a:p>
          <a:p>
            <a:pPr marL="228600" lvl="0" indent="-228600" defTabSz="914400" fontAlgn="auto">
              <a:lnSpc>
                <a:spcPct val="90000"/>
              </a:lnSpc>
              <a:spcBef>
                <a:spcPts val="1000"/>
              </a:spcBef>
              <a:spcAft>
                <a:spcPts val="0"/>
              </a:spcAft>
              <a:buFont typeface="Arial" panose="020B0604020202020204" pitchFamily="34" charset="0"/>
              <a:buChar char="•"/>
            </a:pPr>
            <a:r>
              <a:rPr lang="en-GB" sz="2800" i="1" dirty="0">
                <a:solidFill>
                  <a:prstClr val="black"/>
                </a:solidFill>
                <a:latin typeface="Calibri" panose="020F0502020204030204"/>
                <a:ea typeface="+mn-ea"/>
                <a:cs typeface="+mn-cs"/>
              </a:rPr>
              <a:t>‘At the bottom of the range, some candidates appeared to have embarked on writing before reading the texts carefully or considering the possible range of connections between them.’</a:t>
            </a:r>
          </a:p>
          <a:p>
            <a:pPr lvl="0" defTabSz="914400" fontAlgn="auto">
              <a:lnSpc>
                <a:spcPct val="90000"/>
              </a:lnSpc>
              <a:spcBef>
                <a:spcPts val="1000"/>
              </a:spcBef>
              <a:spcAft>
                <a:spcPts val="0"/>
              </a:spcAft>
            </a:pPr>
            <a:endParaRPr lang="en-GB" sz="2800" dirty="0">
              <a:solidFill>
                <a:prstClr val="black"/>
              </a:solidFill>
              <a:latin typeface="Calibri" panose="020F0502020204030204"/>
              <a:ea typeface="+mn-ea"/>
              <a:cs typeface="+mn-cs"/>
            </a:endParaRPr>
          </a:p>
          <a:p>
            <a:pPr lvl="0" defTabSz="914400" fontAlgn="auto">
              <a:lnSpc>
                <a:spcPct val="90000"/>
              </a:lnSpc>
              <a:spcBef>
                <a:spcPts val="1000"/>
              </a:spcBef>
              <a:spcAft>
                <a:spcPts val="0"/>
              </a:spcAft>
            </a:pPr>
            <a:r>
              <a:rPr lang="en-GB" sz="2800" dirty="0">
                <a:solidFill>
                  <a:prstClr val="black"/>
                </a:solidFill>
                <a:latin typeface="Calibri" panose="020F0502020204030204"/>
                <a:ea typeface="+mn-ea"/>
                <a:cs typeface="+mn-cs"/>
              </a:rPr>
              <a:t>See Examples 1 and 2</a:t>
            </a:r>
            <a:endParaRPr lang="en-GB" sz="2800" dirty="0">
              <a:solidFill>
                <a:prstClr val="black"/>
              </a:solidFill>
              <a:latin typeface="Calibri" panose="020F0502020204030204"/>
              <a:ea typeface="+mn-ea"/>
              <a:cs typeface="+mn-cs"/>
            </a:endParaRPr>
          </a:p>
        </p:txBody>
      </p:sp>
      <p:sp>
        <p:nvSpPr>
          <p:cNvPr id="3" name="Text Placeholder 2"/>
          <p:cNvSpPr>
            <a:spLocks noGrp="1"/>
          </p:cNvSpPr>
          <p:nvPr>
            <p:ph type="body" sz="quarter" idx="16"/>
          </p:nvPr>
        </p:nvSpPr>
        <p:spPr>
          <a:xfrm>
            <a:off x="206063" y="1284320"/>
            <a:ext cx="11410864" cy="621752"/>
          </a:xfrm>
        </p:spPr>
        <p:txBody>
          <a:bodyPr>
            <a:normAutofit/>
          </a:bodyPr>
          <a:lstStyle/>
          <a:p>
            <a:r>
              <a:rPr lang="en-GB" sz="2800" dirty="0"/>
              <a:t>Getting started</a:t>
            </a:r>
            <a:endParaRPr lang="en-GB" sz="2800" dirty="0"/>
          </a:p>
        </p:txBody>
      </p:sp>
    </p:spTree>
    <p:extLst>
      <p:ext uri="{BB962C8B-B14F-4D97-AF65-F5344CB8AC3E}">
        <p14:creationId xmlns:p14="http://schemas.microsoft.com/office/powerpoint/2010/main" val="23146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582" y="1764411"/>
            <a:ext cx="11449319" cy="4855337"/>
          </a:xfrm>
        </p:spPr>
        <p:txBody>
          <a:bodyPr>
            <a:noAutofit/>
          </a:bodyPr>
          <a:lstStyle/>
          <a:p>
            <a:pPr lvl="0" defTabSz="914400" fontAlgn="auto">
              <a:lnSpc>
                <a:spcPct val="100000"/>
              </a:lnSpc>
              <a:spcBef>
                <a:spcPts val="0"/>
              </a:spcBef>
              <a:spcAft>
                <a:spcPts val="0"/>
              </a:spcAft>
            </a:pPr>
            <a:r>
              <a:rPr lang="en-GB" dirty="0" smtClean="0">
                <a:solidFill>
                  <a:prstClr val="black"/>
                </a:solidFill>
                <a:latin typeface="Calibri" panose="020F0502020204030204"/>
                <a:ea typeface="+mn-ea"/>
                <a:cs typeface="+mn-cs"/>
              </a:rPr>
              <a:t>Very </a:t>
            </a:r>
            <a:r>
              <a:rPr lang="en-GB" dirty="0">
                <a:solidFill>
                  <a:prstClr val="black"/>
                </a:solidFill>
                <a:latin typeface="Calibri" panose="020F0502020204030204"/>
                <a:ea typeface="+mn-ea"/>
                <a:cs typeface="+mn-cs"/>
              </a:rPr>
              <a:t>generalised openings are </a:t>
            </a:r>
            <a:r>
              <a:rPr lang="en-GB" dirty="0" smtClean="0">
                <a:solidFill>
                  <a:prstClr val="black"/>
                </a:solidFill>
                <a:latin typeface="Calibri" panose="020F0502020204030204"/>
                <a:ea typeface="+mn-ea"/>
                <a:cs typeface="+mn-cs"/>
              </a:rPr>
              <a:t>unhelpful</a:t>
            </a:r>
          </a:p>
          <a:p>
            <a:pPr lvl="0" defTabSz="914400" fontAlgn="auto">
              <a:lnSpc>
                <a:spcPct val="100000"/>
              </a:lnSpc>
              <a:spcBef>
                <a:spcPts val="0"/>
              </a:spcBef>
              <a:spcAft>
                <a:spcPts val="0"/>
              </a:spcAft>
            </a:pPr>
            <a:endParaRPr lang="en-GB" dirty="0">
              <a:solidFill>
                <a:prstClr val="black"/>
              </a:solidFill>
              <a:latin typeface="Calibri" panose="020F0502020204030204"/>
              <a:ea typeface="+mn-ea"/>
              <a:cs typeface="+mn-cs"/>
            </a:endParaRPr>
          </a:p>
          <a:p>
            <a:pPr lvl="0" defTabSz="914400" fontAlgn="auto">
              <a:lnSpc>
                <a:spcPct val="100000"/>
              </a:lnSpc>
              <a:spcBef>
                <a:spcPts val="0"/>
              </a:spcBef>
              <a:spcAft>
                <a:spcPts val="0"/>
              </a:spcAft>
            </a:pPr>
            <a:r>
              <a:rPr lang="en-GB" u="sng" dirty="0">
                <a:solidFill>
                  <a:prstClr val="black"/>
                </a:solidFill>
                <a:latin typeface="Calibri" panose="020F0502020204030204"/>
                <a:ea typeface="+mn-ea"/>
                <a:cs typeface="+mn-cs"/>
              </a:rPr>
              <a:t>Example 1</a:t>
            </a:r>
          </a:p>
          <a:p>
            <a:pPr lvl="0" defTabSz="914400" fontAlgn="auto">
              <a:lnSpc>
                <a:spcPct val="100000"/>
              </a:lnSpc>
              <a:spcBef>
                <a:spcPts val="0"/>
              </a:spcBef>
              <a:spcAft>
                <a:spcPts val="0"/>
              </a:spcAft>
            </a:pPr>
            <a:r>
              <a:rPr lang="en-GB" dirty="0" smtClean="0">
                <a:solidFill>
                  <a:prstClr val="black"/>
                </a:solidFill>
                <a:latin typeface="Calibri" panose="020F0502020204030204"/>
                <a:ea typeface="+mn-ea"/>
                <a:cs typeface="+mn-cs"/>
              </a:rPr>
              <a:t>‘</a:t>
            </a:r>
            <a:r>
              <a:rPr lang="en-GB" i="1" dirty="0">
                <a:solidFill>
                  <a:prstClr val="black"/>
                </a:solidFill>
                <a:latin typeface="Calibri" panose="020F0502020204030204"/>
                <a:ea typeface="+mn-ea"/>
                <a:cs typeface="+mn-cs"/>
              </a:rPr>
              <a:t>The three texts all have the theme of women in common and use linguistic and literary techniques to convey their ideas. There are some similarities between their views but also some differences, which might be because they were written for different purposes and audiences’.</a:t>
            </a:r>
            <a:r>
              <a:rPr lang="en-GB" dirty="0">
                <a:solidFill>
                  <a:prstClr val="black"/>
                </a:solidFill>
                <a:latin typeface="Calibri" panose="020F0502020204030204"/>
                <a:ea typeface="+mn-ea"/>
                <a:cs typeface="+mn-cs"/>
              </a:rPr>
              <a:t> </a:t>
            </a:r>
            <a:endParaRPr lang="en-GB" dirty="0" smtClean="0">
              <a:solidFill>
                <a:prstClr val="black"/>
              </a:solidFill>
              <a:latin typeface="Calibri" panose="020F0502020204030204"/>
              <a:ea typeface="+mn-ea"/>
              <a:cs typeface="+mn-cs"/>
            </a:endParaRPr>
          </a:p>
          <a:p>
            <a:pPr lvl="0" defTabSz="914400" fontAlgn="auto">
              <a:lnSpc>
                <a:spcPct val="100000"/>
              </a:lnSpc>
              <a:spcBef>
                <a:spcPts val="0"/>
              </a:spcBef>
              <a:spcAft>
                <a:spcPts val="0"/>
              </a:spcAft>
            </a:pPr>
            <a:endParaRPr lang="en-GB" dirty="0">
              <a:solidFill>
                <a:prstClr val="black"/>
              </a:solidFill>
              <a:latin typeface="Calibri" panose="020F0502020204030204"/>
              <a:ea typeface="+mn-ea"/>
              <a:cs typeface="+mn-cs"/>
            </a:endParaRPr>
          </a:p>
          <a:p>
            <a:pPr lvl="0" defTabSz="914400" fontAlgn="auto">
              <a:lnSpc>
                <a:spcPct val="100000"/>
              </a:lnSpc>
              <a:spcBef>
                <a:spcPts val="0"/>
              </a:spcBef>
              <a:spcAft>
                <a:spcPts val="0"/>
              </a:spcAft>
            </a:pPr>
            <a:r>
              <a:rPr lang="en-GB" u="sng" dirty="0">
                <a:solidFill>
                  <a:prstClr val="black"/>
                </a:solidFill>
                <a:latin typeface="Calibri" panose="020F0502020204030204"/>
                <a:ea typeface="+mn-ea"/>
                <a:cs typeface="+mn-cs"/>
              </a:rPr>
              <a:t>Example 2</a:t>
            </a:r>
          </a:p>
          <a:p>
            <a:pPr lvl="0" defTabSz="914400" fontAlgn="auto">
              <a:lnSpc>
                <a:spcPct val="100000"/>
              </a:lnSpc>
              <a:spcBef>
                <a:spcPts val="0"/>
              </a:spcBef>
              <a:spcAft>
                <a:spcPts val="0"/>
              </a:spcAft>
            </a:pPr>
            <a:r>
              <a:rPr lang="en-GB" dirty="0" smtClean="0">
                <a:solidFill>
                  <a:prstClr val="black"/>
                </a:solidFill>
                <a:latin typeface="Calibri" panose="020F0502020204030204"/>
                <a:ea typeface="+mn-ea"/>
                <a:cs typeface="+mn-cs"/>
              </a:rPr>
              <a:t>e.g. ‘</a:t>
            </a:r>
            <a:r>
              <a:rPr lang="en-GB" i="1" dirty="0" smtClean="0">
                <a:solidFill>
                  <a:prstClr val="black"/>
                </a:solidFill>
                <a:latin typeface="Calibri" panose="020F0502020204030204"/>
                <a:ea typeface="+mn-ea"/>
                <a:cs typeface="+mn-cs"/>
              </a:rPr>
              <a:t>In texts A, B and C women are presented in both </a:t>
            </a:r>
            <a:r>
              <a:rPr lang="en-GB" i="1" dirty="0" err="1" smtClean="0">
                <a:solidFill>
                  <a:prstClr val="black"/>
                </a:solidFill>
                <a:latin typeface="Calibri" panose="020F0502020204030204"/>
                <a:ea typeface="+mn-ea"/>
                <a:cs typeface="+mn-cs"/>
              </a:rPr>
              <a:t>simular</a:t>
            </a:r>
            <a:r>
              <a:rPr lang="en-GB" i="1" dirty="0" smtClean="0">
                <a:solidFill>
                  <a:prstClr val="black"/>
                </a:solidFill>
                <a:latin typeface="Calibri" panose="020F0502020204030204"/>
                <a:ea typeface="+mn-ea"/>
                <a:cs typeface="+mn-cs"/>
              </a:rPr>
              <a:t> and different ways, these may be either positive or negative depending on the writers </a:t>
            </a:r>
            <a:r>
              <a:rPr lang="en-GB" i="1" dirty="0" err="1" smtClean="0">
                <a:solidFill>
                  <a:prstClr val="black"/>
                </a:solidFill>
                <a:latin typeface="Calibri" panose="020F0502020204030204"/>
                <a:ea typeface="+mn-ea"/>
                <a:cs typeface="+mn-cs"/>
              </a:rPr>
              <a:t>veiws</a:t>
            </a:r>
            <a:r>
              <a:rPr lang="en-GB" i="1" dirty="0" smtClean="0">
                <a:solidFill>
                  <a:prstClr val="black"/>
                </a:solidFill>
                <a:latin typeface="Calibri" panose="020F0502020204030204"/>
                <a:ea typeface="+mn-ea"/>
                <a:cs typeface="+mn-cs"/>
              </a:rPr>
              <a:t> and  opinions.’</a:t>
            </a:r>
          </a:p>
          <a:p>
            <a:pPr lvl="0" defTabSz="914400" fontAlgn="auto">
              <a:lnSpc>
                <a:spcPct val="100000"/>
              </a:lnSpc>
              <a:spcBef>
                <a:spcPts val="0"/>
              </a:spcBef>
              <a:spcAft>
                <a:spcPts val="0"/>
              </a:spcAft>
            </a:pPr>
            <a:endParaRPr lang="en-GB" i="1" dirty="0" smtClean="0">
              <a:solidFill>
                <a:prstClr val="black"/>
              </a:solidFill>
              <a:latin typeface="Calibri" panose="020F0502020204030204"/>
              <a:ea typeface="+mn-ea"/>
              <a:cs typeface="+mn-cs"/>
            </a:endParaRPr>
          </a:p>
          <a:p>
            <a:pPr lvl="0" defTabSz="914400" fontAlgn="auto">
              <a:lnSpc>
                <a:spcPct val="100000"/>
              </a:lnSpc>
              <a:spcBef>
                <a:spcPts val="0"/>
              </a:spcBef>
              <a:spcAft>
                <a:spcPts val="0"/>
              </a:spcAft>
            </a:pPr>
            <a:r>
              <a:rPr lang="en-GB" dirty="0" smtClean="0">
                <a:solidFill>
                  <a:prstClr val="black"/>
                </a:solidFill>
                <a:latin typeface="Calibri" panose="020F0502020204030204"/>
                <a:ea typeface="+mn-ea"/>
                <a:cs typeface="+mn-cs"/>
              </a:rPr>
              <a:t>Now </a:t>
            </a:r>
            <a:r>
              <a:rPr lang="en-GB" dirty="0">
                <a:solidFill>
                  <a:prstClr val="black"/>
                </a:solidFill>
                <a:latin typeface="Calibri" panose="020F0502020204030204"/>
                <a:ea typeface="+mn-ea"/>
                <a:cs typeface="+mn-cs"/>
              </a:rPr>
              <a:t>see examples 3 and 4</a:t>
            </a:r>
            <a:endParaRPr lang="en-GB" dirty="0">
              <a:solidFill>
                <a:prstClr val="black"/>
              </a:solidFill>
              <a:latin typeface="Calibri" panose="020F0502020204030204"/>
              <a:ea typeface="+mn-ea"/>
              <a:cs typeface="+mn-cs"/>
            </a:endParaRPr>
          </a:p>
        </p:txBody>
      </p:sp>
      <p:sp>
        <p:nvSpPr>
          <p:cNvPr id="3" name="Text Placeholder 2"/>
          <p:cNvSpPr>
            <a:spLocks noGrp="1"/>
          </p:cNvSpPr>
          <p:nvPr>
            <p:ph type="body" sz="quarter" idx="16"/>
          </p:nvPr>
        </p:nvSpPr>
        <p:spPr>
          <a:xfrm>
            <a:off x="206063" y="1284320"/>
            <a:ext cx="11410864" cy="621752"/>
          </a:xfrm>
        </p:spPr>
        <p:txBody>
          <a:bodyPr>
            <a:normAutofit/>
          </a:bodyPr>
          <a:lstStyle/>
          <a:p>
            <a:r>
              <a:rPr lang="en-GB" sz="2800" dirty="0"/>
              <a:t>Treading water</a:t>
            </a:r>
            <a:endParaRPr lang="en-GB" sz="2800" dirty="0"/>
          </a:p>
        </p:txBody>
      </p:sp>
    </p:spTree>
    <p:extLst>
      <p:ext uri="{BB962C8B-B14F-4D97-AF65-F5344CB8AC3E}">
        <p14:creationId xmlns:p14="http://schemas.microsoft.com/office/powerpoint/2010/main" val="2489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JEC PowerPoint Template (Bilingual- Wales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033d4c-53f7-4655-8cf6-8161ad0c09ed" ContentTypeId="0x0101003DB520055EDDB440B1956AA9AA49CCC9" PreviousValue="false"/>
</file>

<file path=customXml/item3.xml><?xml version="1.0" encoding="utf-8"?>
<ct:contentTypeSchema xmlns:ct="http://schemas.microsoft.com/office/2006/metadata/contentType" xmlns:ma="http://schemas.microsoft.com/office/2006/metadata/properties/metaAttributes" ct:_="" ma:_="" ma:contentTypeName="Report" ma:contentTypeID="0x0101003DB520055EDDB440B1956AA9AA49CCC900676E742026C1384EA912890F1B0185A2" ma:contentTypeVersion="3" ma:contentTypeDescription="" ma:contentTypeScope="" ma:versionID="1599fd29a57b8d93314c6853f624cb1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dff4527cc6bb46c5bb4876f058b868cb"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Props1.xml><?xml version="1.0" encoding="utf-8"?>
<ds:datastoreItem xmlns:ds="http://schemas.openxmlformats.org/officeDocument/2006/customXml" ds:itemID="{C224617E-7760-4B86-9F25-0798C5C0F118}"/>
</file>

<file path=customXml/itemProps2.xml><?xml version="1.0" encoding="utf-8"?>
<ds:datastoreItem xmlns:ds="http://schemas.openxmlformats.org/officeDocument/2006/customXml" ds:itemID="{38F2DB2F-195F-4C9C-ADD9-36279A756D90}"/>
</file>

<file path=customXml/itemProps3.xml><?xml version="1.0" encoding="utf-8"?>
<ds:datastoreItem xmlns:ds="http://schemas.openxmlformats.org/officeDocument/2006/customXml" ds:itemID="{5A8C33D2-AAD2-44DB-B1BF-C97E69897232}"/>
</file>

<file path=customXml/itemProps4.xml><?xml version="1.0" encoding="utf-8"?>
<ds:datastoreItem xmlns:ds="http://schemas.openxmlformats.org/officeDocument/2006/customXml" ds:itemID="{E1C17789-DD5E-4E39-84A3-6F2AFF0FAFB7}"/>
</file>

<file path=docProps/app.xml><?xml version="1.0" encoding="utf-8"?>
<Properties xmlns="http://schemas.openxmlformats.org/officeDocument/2006/extended-properties" xmlns:vt="http://schemas.openxmlformats.org/officeDocument/2006/docPropsVTypes">
  <TotalTime>916</TotalTime>
  <Words>2193</Words>
  <Application>Microsoft Office PowerPoint</Application>
  <PresentationFormat>Custom</PresentationFormat>
  <Paragraphs>236</Paragraphs>
  <Slides>19</Slides>
  <Notes>17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WJEC PowerPoint Template (Bilingual- Wales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WJEC GCE English Language and Literature</dc:title>
  <dc:creator>jan mably</dc:creator>
  <cp:lastModifiedBy>WJEC</cp:lastModifiedBy>
  <cp:revision>62</cp:revision>
  <dcterms:created xsi:type="dcterms:W3CDTF">2017-09-06T08:10:16Z</dcterms:created>
  <dcterms:modified xsi:type="dcterms:W3CDTF">2017-09-27T23:19:11Z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0x0101003DB520055EDDB440B1956AA9AA49CCC900676E742026C1384EA912890F1B0185A2</vt:lpwstr>
  </property>
  <property fmtid="{D5CDD505-2E9C-101B-9397-08002B2CF9AE}" pid="3" name="WJEC_x0020_Audiences">
    <vt:lpwstr/>
  </property>
  <property fmtid="{D5CDD505-2E9C-101B-9397-08002B2CF9AE}" pid="4" name="WJEC_x0020_Department">
    <vt:lpwstr/>
  </property>
  <property fmtid="{D5CDD505-2E9C-101B-9397-08002B2CF9AE}" pid="5" name="WJEC Department">
    <vt:lpwstr/>
  </property>
  <property fmtid="{D5CDD505-2E9C-101B-9397-08002B2CF9AE}" pid="6" name="WJEC Audiences">
    <vt:lpwstr/>
  </property>
</Properties>
</file>