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265" r:id="rId6"/>
    <p:sldId id="262" r:id="rId7"/>
    <p:sldId id="260" r:id="rId8"/>
    <p:sldId id="259" r:id="rId9"/>
    <p:sldId id="263" r:id="rId10"/>
    <p:sldId id="273" r:id="rId11"/>
    <p:sldId id="275" r:id="rId12"/>
    <p:sldId id="276" r:id="rId13"/>
    <p:sldId id="284" r:id="rId14"/>
    <p:sldId id="278" r:id="rId15"/>
    <p:sldId id="279" r:id="rId16"/>
    <p:sldId id="280" r:id="rId17"/>
    <p:sldId id="281" r:id="rId18"/>
    <p:sldId id="282" r:id="rId19"/>
    <p:sldId id="270" r:id="rId20"/>
    <p:sldId id="271" r:id="rId2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4709F-7B92-4904-980E-C27FFADFC1BF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7319E-213C-4920-A16F-A5F14520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7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57500"/>
            <a:ext cx="4889500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Gotham Rounded Book"/>
                <a:cs typeface="Gotham Rounded Book"/>
              </a:rPr>
              <a:t>Subheading</a:t>
            </a:r>
          </a:p>
          <a:p>
            <a:endParaRPr lang="en-GB" baseline="30000" dirty="0">
              <a:solidFill>
                <a:schemeClr val="tx1">
                  <a:lumMod val="50000"/>
                  <a:lumOff val="50000"/>
                </a:schemeClr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</p:txBody>
      </p:sp>
      <p:pic>
        <p:nvPicPr>
          <p:cNvPr id="9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425200" y="3048000"/>
            <a:ext cx="3261600" cy="2805414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660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0"/>
            <a:ext cx="8229600" cy="323204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5A5A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5A5A59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5A5A59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3C0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Text Placeholder 15"/>
          <p:cNvSpPr txBox="1">
            <a:spLocks/>
          </p:cNvSpPr>
          <p:nvPr userDrawn="1"/>
        </p:nvSpPr>
        <p:spPr>
          <a:xfrm>
            <a:off x="354940" y="1580356"/>
            <a:ext cx="8418513" cy="118824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Title 1</a:t>
            </a:r>
          </a:p>
          <a:p>
            <a:pPr>
              <a:defRPr/>
            </a:pPr>
            <a:r>
              <a:rPr lang="en-US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819400"/>
            <a:ext cx="4038600" cy="3306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quam.”</a:t>
            </a: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819400"/>
            <a:ext cx="4038600" cy="3306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quam.”</a:t>
            </a: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</p:txBody>
      </p:sp>
      <p:sp>
        <p:nvSpPr>
          <p:cNvPr id="5" name="Text Placeholder 15"/>
          <p:cNvSpPr txBox="1">
            <a:spLocks/>
          </p:cNvSpPr>
          <p:nvPr userDrawn="1"/>
        </p:nvSpPr>
        <p:spPr>
          <a:xfrm>
            <a:off x="354940" y="1580356"/>
            <a:ext cx="8418513" cy="118824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Title 1</a:t>
            </a:r>
          </a:p>
          <a:p>
            <a:pPr>
              <a:defRPr/>
            </a:pPr>
            <a:r>
              <a:rPr lang="en-US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660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660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88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89501078"/>
              </p:ext>
            </p:extLst>
          </p:nvPr>
        </p:nvGraphicFramePr>
        <p:xfrm>
          <a:off x="554736" y="2997200"/>
          <a:ext cx="6569964" cy="2935326"/>
        </p:xfrm>
        <a:graphic>
          <a:graphicData uri="http://schemas.openxmlformats.org/drawingml/2006/table">
            <a:tbl>
              <a:tblPr firstRow="1" bandRow="1"/>
              <a:tblGrid>
                <a:gridCol w="3284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4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48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Pennawd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gyfer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tabl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| </a:t>
                      </a: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Table heading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Calibri"/>
                          <a:cs typeface="Arial"/>
                        </a:rPr>
                        <a:t>This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Calibri"/>
                          <a:cs typeface="Arial"/>
                        </a:rPr>
                        <a:t> is an example of how a primary table should look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660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Title 2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3084" y="1425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4501"/>
            <a:ext cx="8229600" cy="2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3" r:id="rId4"/>
    <p:sldLayoutId id="2147483661" r:id="rId5"/>
    <p:sldLayoutId id="2147483654" r:id="rId6"/>
    <p:sldLayoutId id="2147483655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Arial" panose="020B0604020202020204" pitchFamily="34" charset="0"/>
          <a:ea typeface="ＭＳ Ｐゴシック" pitchFamily="1" charset="-128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ＭＳ Ｐゴシック" pitchFamily="1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wjec.co.uk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jec.co.uk/shop/" TargetMode="External"/><Relationship Id="rId5" Type="http://schemas.openxmlformats.org/officeDocument/2006/relationships/hyperlink" Target="http://oer.wjec.co.uk/" TargetMode="External"/><Relationship Id="rId4" Type="http://schemas.openxmlformats.org/officeDocument/2006/relationships/hyperlink" Target="http://resources.eduqas.co.uk/Pages/ResourceSingle.aspx?rIid=64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738" y="1098550"/>
            <a:ext cx="810761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WJEC AS/ A </a:t>
            </a:r>
            <a:r>
              <a:rPr lang="en-US" sz="4400" kern="1100" spc="-3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LEVEL ENGLISH LITERATURE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4400" kern="1100" spc="-3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AUTUMN 2016</a:t>
            </a:r>
          </a:p>
        </p:txBody>
      </p:sp>
      <p:pic>
        <p:nvPicPr>
          <p:cNvPr id="5" name="Picture 4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5" y="5928233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57200" y="1466056"/>
            <a:ext cx="8418513" cy="599051"/>
          </a:xfrm>
        </p:spPr>
        <p:txBody>
          <a:bodyPr/>
          <a:lstStyle/>
          <a:p>
            <a:r>
              <a:rPr lang="en-GB" dirty="0"/>
              <a:t>Prose Study Administration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2065107"/>
            <a:ext cx="841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Reminder of last year’s suggestion for management of </a:t>
            </a:r>
            <a:r>
              <a:rPr lang="en-GB" sz="2000" b="1" dirty="0" smtClean="0">
                <a:latin typeface="Arial" charset="0"/>
                <a:ea typeface="Arial" charset="0"/>
                <a:cs typeface="Arial" charset="0"/>
              </a:rPr>
              <a:t>process</a:t>
            </a:r>
          </a:p>
          <a:p>
            <a:endParaRPr lang="en-GB" sz="20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Stage 1 agree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Stage 2 ask for single side showing essay design – feedback on content and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Stage 3 ask for sample of substantial paragraph – feedback on expression and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Stage 4 ask for draft of essay in light of comments above and feedback on final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Stage 5 ask for final version of essay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Retain electronic paper trail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Stage 6 – mark using assessment grid and if possible cross-moderate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Some new documents are being prepared to support your work and there should be news of these soon.</a:t>
            </a:r>
          </a:p>
        </p:txBody>
      </p:sp>
    </p:spTree>
    <p:extLst>
      <p:ext uri="{BB962C8B-B14F-4D97-AF65-F5344CB8AC3E}">
        <p14:creationId xmlns:p14="http://schemas.microsoft.com/office/powerpoint/2010/main" val="39202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57199" y="1457325"/>
            <a:ext cx="8418513" cy="1247775"/>
          </a:xfrm>
        </p:spPr>
        <p:txBody>
          <a:bodyPr/>
          <a:lstStyle/>
          <a:p>
            <a:r>
              <a:rPr lang="en-GB" dirty="0"/>
              <a:t>Unit 3 Section B</a:t>
            </a:r>
          </a:p>
          <a:p>
            <a:r>
              <a:rPr lang="en-GB" dirty="0"/>
              <a:t>Close Analysis and Comparison of Poems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524018" y="2720999"/>
            <a:ext cx="81437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AO1 15/60; AO2 15/60; AO4 30/60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compulsory poem and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chosen from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Poems may come from any period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Remind ourselves of illuminating comparisons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 is upon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critical analysis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weighting of marks shows that a good deal of that critical analysis must be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part of the process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comparison</a:t>
            </a:r>
          </a:p>
        </p:txBody>
      </p:sp>
    </p:spTree>
    <p:extLst>
      <p:ext uri="{BB962C8B-B14F-4D97-AF65-F5344CB8AC3E}">
        <p14:creationId xmlns:p14="http://schemas.microsoft.com/office/powerpoint/2010/main" val="21047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Unit 3 Section B</a:t>
            </a:r>
          </a:p>
          <a:p>
            <a:r>
              <a:rPr lang="en-GB" dirty="0"/>
              <a:t>Close Analysis and Comparison of Poems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0075" y="2857500"/>
            <a:ext cx="77247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 the booklet, remind yourselves of  </a:t>
            </a:r>
            <a:r>
              <a:rPr lang="en-GB" sz="2400" i="1" dirty="0">
                <a:latin typeface="Arial" charset="0"/>
                <a:ea typeface="Arial" charset="0"/>
                <a:cs typeface="Arial" charset="0"/>
              </a:rPr>
              <a:t>Valentine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GB" sz="2400" i="1" dirty="0">
                <a:latin typeface="Arial" charset="0"/>
                <a:ea typeface="Arial" charset="0"/>
                <a:cs typeface="Arial" charset="0"/>
              </a:rPr>
              <a:t>Sea </a:t>
            </a:r>
            <a:r>
              <a:rPr lang="en-GB" sz="2400" i="1" dirty="0" smtClean="0">
                <a:latin typeface="Arial" charset="0"/>
                <a:ea typeface="Arial" charset="0"/>
                <a:cs typeface="Arial" charset="0"/>
              </a:rPr>
              <a:t>Holly</a:t>
            </a:r>
            <a:endParaRPr lang="en-GB" sz="2400" i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Discussion: in what ways might one poem illuminate the other?</a:t>
            </a:r>
          </a:p>
        </p:txBody>
      </p:sp>
    </p:spTree>
    <p:extLst>
      <p:ext uri="{BB962C8B-B14F-4D97-AF65-F5344CB8AC3E}">
        <p14:creationId xmlns:p14="http://schemas.microsoft.com/office/powerpoint/2010/main" val="21241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14326" y="1466056"/>
            <a:ext cx="8734424" cy="629444"/>
          </a:xfrm>
        </p:spPr>
        <p:txBody>
          <a:bodyPr>
            <a:normAutofit/>
          </a:bodyPr>
          <a:lstStyle/>
          <a:p>
            <a:r>
              <a:rPr lang="en-GB" dirty="0" smtClean="0"/>
              <a:t>Approaches</a:t>
            </a:r>
            <a:endParaRPr lang="en-GB" sz="2400" dirty="0"/>
          </a:p>
          <a:p>
            <a:pPr algn="ctr"/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7675" y="2095500"/>
            <a:ext cx="81915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tasks have a thematic focus, the candidate will need to show HOW the theme has been presented in order to avoid a descriptive approach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Poets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’ attitudes might be compared through language choices  - e.g. harsh or soft in the  SAMs example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Key images  might be compared e.g. how do the poets use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birds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poem A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poem B to compare love and love’s effects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Compare the development of the theme (structure); beginnings and endings; changes in attitude and tone in the course of poems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Consider formal differences and their contribution to the poems’ effects –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compare the regular pattern and rhymes of Poem A with the very different form of 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4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57200" y="1466056"/>
            <a:ext cx="8418513" cy="54371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219325"/>
            <a:ext cx="76009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Points for clarification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Contributions to online exemplar materials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Thank you for your hard work and 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attention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040" y="1678596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RESOURCES FOR TEACHERS</a:t>
            </a:r>
            <a:endParaRPr lang="en-GB" sz="3200" cap="all" dirty="0">
              <a:solidFill>
                <a:srgbClr val="82BC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184" y="2391290"/>
            <a:ext cx="417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Supporting teaching and learning</a:t>
            </a:r>
          </a:p>
        </p:txBody>
      </p:sp>
      <p:pic>
        <p:nvPicPr>
          <p:cNvPr id="1026" name="Picture 2" descr="C:\Users\hopkil\AppData\Local\Microsoft\Windows\Temporary Internet Files\Content.Outlook\6CFMHS5N\placei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64" y="1756729"/>
            <a:ext cx="1994697" cy="14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631" y="3058788"/>
            <a:ext cx="783425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Arial" charset="0"/>
                <a:ea typeface="Arial" charset="0"/>
                <a:cs typeface="Arial" charset="0"/>
              </a:rPr>
              <a:t>wjec.co.uk</a:t>
            </a: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/qualifications/</a:t>
            </a:r>
            <a:r>
              <a:rPr lang="en-GB" sz="1600" dirty="0" err="1" smtClean="0">
                <a:latin typeface="Arial" charset="0"/>
                <a:ea typeface="Arial" charset="0"/>
                <a:cs typeface="Arial" charset="0"/>
              </a:rPr>
              <a:t>english</a:t>
            </a:r>
            <a:endParaRPr lang="en-GB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latin typeface="Arial" charset="0"/>
                <a:ea typeface="Arial" charset="0"/>
                <a:cs typeface="Arial" charset="0"/>
              </a:rPr>
              <a:t>Free subject specific resources available for all to download from our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resources.wjec.co.uk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latin typeface="Arial" charset="0"/>
                <a:ea typeface="Arial" charset="0"/>
                <a:cs typeface="Arial" charset="0"/>
              </a:rPr>
              <a:t>Free digital resources to support the teaching and learning of a broad range of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Unseen poetry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  <a:hlinkClick r:id="rId5"/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oer.wjec.co.uk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latin typeface="Arial" charset="0"/>
                <a:ea typeface="Arial" charset="0"/>
                <a:cs typeface="Arial" charset="0"/>
              </a:rPr>
              <a:t>Our free Online Exam Review allows teachers to analyse item level data, critically assess sample question papers and receive examiner feedback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  <a:hlinkClick r:id="rId6"/>
            </a:endParaRP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wjec.co.uk/shop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latin typeface="Arial" charset="0"/>
                <a:ea typeface="Arial" charset="0"/>
                <a:cs typeface="Arial" charset="0"/>
              </a:rPr>
              <a:t>A vast range of educational resources, specifications, past papers and mark schemes to support the teaching and learning of subjects offered by WJEC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46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737" y="790199"/>
            <a:ext cx="810761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Any</a:t>
            </a: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 </a:t>
            </a:r>
            <a:r>
              <a:rPr lang="en-US" sz="4400" kern="1100" spc="-3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740" y="1686840"/>
            <a:ext cx="39053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 our specialist Subject Officers and administrative support team for your subject with any queries.  </a:t>
            </a:r>
          </a:p>
          <a:p>
            <a:endParaRPr lang="en-US" sz="2000" kern="1100" spc="-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kern="1100" spc="-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your.email@wjec.co.uk</a:t>
            </a:r>
          </a:p>
          <a:p>
            <a:endParaRPr lang="en-US" sz="2000" kern="1100" spc="-5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kern="1100" spc="-50" dirty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000" kern="1100" spc="-50" dirty="0" err="1">
                <a:latin typeface="Arial" charset="0"/>
                <a:ea typeface="Arial" charset="0"/>
                <a:cs typeface="Arial" charset="0"/>
              </a:rPr>
              <a:t>wjec_cbac</a:t>
            </a:r>
            <a:endParaRPr lang="en-US" sz="2000" kern="1100" spc="-5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kern="1100" spc="-5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kern="1100" spc="-50" dirty="0">
                <a:latin typeface="Arial" charset="0"/>
                <a:ea typeface="Arial" charset="0"/>
                <a:cs typeface="Arial" charset="0"/>
              </a:rPr>
              <a:t>wjec.co.uk</a:t>
            </a:r>
          </a:p>
          <a:p>
            <a:endParaRPr lang="en-US" sz="2000" kern="1100" spc="-50" dirty="0">
              <a:solidFill>
                <a:srgbClr val="F7B385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4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3" y="5948009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05" y="268979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US" dirty="0" smtClean="0">
                <a:solidFill>
                  <a:srgbClr val="5A5A59"/>
                </a:solidFill>
                <a:latin typeface="Gotham Rounded Book"/>
                <a:cs typeface="Gotham Rounded Book"/>
              </a:rPr>
              <a:t>Teaching </a:t>
            </a:r>
            <a:r>
              <a:rPr lang="en-US" dirty="0">
                <a:solidFill>
                  <a:srgbClr val="5A5A59"/>
                </a:solidFill>
                <a:latin typeface="Gotham Rounded Book"/>
                <a:cs typeface="Gotham Rounded Book"/>
              </a:rPr>
              <a:t>colleagues are invited to submit examples of work in progress for inclusion in resources. A maximum of three pieces representing a range of achievement would be welcome.  Senior examiners will feed back on assessment.</a:t>
            </a:r>
            <a:endParaRPr lang="en-US" dirty="0"/>
          </a:p>
          <a:p>
            <a:pPr>
              <a:lnSpc>
                <a:spcPct val="150000"/>
              </a:lnSpc>
            </a:pP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rbis-42-53088181_bandw.jpg"/>
          <p:cNvPicPr preferRelativeResize="0"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412390" y="3023697"/>
            <a:ext cx="3261600" cy="2805414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/>
          <p:cNvSpPr txBox="1">
            <a:spLocks/>
          </p:cNvSpPr>
          <p:nvPr/>
        </p:nvSpPr>
        <p:spPr>
          <a:xfrm>
            <a:off x="354940" y="1580356"/>
            <a:ext cx="8418513" cy="118824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45431" y="1820267"/>
            <a:ext cx="8418513" cy="708422"/>
          </a:xfrm>
        </p:spPr>
        <p:txBody>
          <a:bodyPr/>
          <a:lstStyle/>
          <a:p>
            <a:r>
              <a:rPr lang="en-GB" dirty="0" smtClean="0"/>
              <a:t>Exemplar Material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57200" y="1466056"/>
            <a:ext cx="8418513" cy="5041276"/>
          </a:xfrm>
        </p:spPr>
        <p:txBody>
          <a:bodyPr>
            <a:normAutofit fontScale="92500"/>
          </a:bodyPr>
          <a:lstStyle/>
          <a:p>
            <a:r>
              <a:rPr lang="en-GB" sz="3500" dirty="0" smtClean="0"/>
              <a:t>Overview</a:t>
            </a:r>
          </a:p>
          <a:p>
            <a:endParaRPr lang="en-GB" sz="800" dirty="0" smtClean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Report on </a:t>
            </a:r>
            <a:r>
              <a:rPr lang="en-GB" sz="2800" dirty="0" smtClean="0">
                <a:solidFill>
                  <a:schemeClr val="tx1"/>
                </a:solidFill>
              </a:rPr>
              <a:t>key </a:t>
            </a:r>
            <a:r>
              <a:rPr lang="en-GB" sz="2800" dirty="0" smtClean="0">
                <a:solidFill>
                  <a:schemeClr val="tx1"/>
                </a:solidFill>
              </a:rPr>
              <a:t>issues from 2016 AS exams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Approaches to short answer questions at A level in light of AS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Making best use of context in longer essay responses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Developing valid connections into illuminating links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Successful integration of other readings into longer essays.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4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5"/>
          <p:cNvSpPr txBox="1">
            <a:spLocks/>
          </p:cNvSpPr>
          <p:nvPr/>
        </p:nvSpPr>
        <p:spPr>
          <a:xfrm>
            <a:off x="354940" y="1580356"/>
            <a:ext cx="8418513" cy="118824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76859" y="1945878"/>
            <a:ext cx="878204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Poetry Unit 3 Section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AO1 (5 Marks)  / AO2 (10 Marks)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20 minute task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Key issues covered last year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Skills of close analysis introduced in both AS Units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AO1 work needs to demonstrate: creative engagement; accuracy; organisation; appropriate terminology and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academic register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AO2 work must offer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supported analysis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rather than description or commentary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3965" y="1285404"/>
            <a:ext cx="8599488" cy="1188244"/>
          </a:xfrm>
        </p:spPr>
        <p:txBody>
          <a:bodyPr/>
          <a:lstStyle/>
          <a:p>
            <a:r>
              <a:rPr lang="en-GB" dirty="0" smtClean="0"/>
              <a:t>Unit 3: Short Answer Tasks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/>
          <p:cNvSpPr txBox="1">
            <a:spLocks/>
          </p:cNvSpPr>
          <p:nvPr/>
        </p:nvSpPr>
        <p:spPr>
          <a:xfrm>
            <a:off x="354940" y="1580356"/>
            <a:ext cx="8418513" cy="118824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kern="1200" baseline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6700" y="2309485"/>
            <a:ext cx="6915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from Unit 2 Section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39" y="3076575"/>
            <a:ext cx="784608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Unit 2 Section A asks for a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45 minute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essay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AO1:5/15 marks; AO2:10/15 marks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this Unit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candidates are advised to spend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Implications for approach?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Practice and coaching in succinct, focused writing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absolutely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essential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61926" y="1466056"/>
            <a:ext cx="8713788" cy="57229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Unit 3 Section A part (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5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23850" y="1466056"/>
            <a:ext cx="8551863" cy="686594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Lucida Handwriting" charset="0"/>
              </a:rPr>
              <a:t>AO3: Effective Approaches</a:t>
            </a:r>
            <a:endParaRPr lang="en-US" dirty="0">
              <a:ea typeface="Lucida Handwriting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850" y="2192948"/>
            <a:ext cx="84201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Reference to contextual material is a significant element of Unit 3 (Section B), Unit 4 (Section B) and Unit 5 (Prose Study)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On each Unit AO3 is heavily weighted: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Unit 3 (30/45)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; Unit 4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(30/75);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Unit 5 (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30/120)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Candidates must be clear about what is being tested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 is NOT knowledge per se, but the ability to integrate relevant contextual material into literary analysis in the light of any given task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TASK-TEXT-CONTEXT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remains the key mantra.</a:t>
            </a:r>
          </a:p>
        </p:txBody>
      </p:sp>
    </p:spTree>
    <p:extLst>
      <p:ext uri="{BB962C8B-B14F-4D97-AF65-F5344CB8AC3E}">
        <p14:creationId xmlns:p14="http://schemas.microsoft.com/office/powerpoint/2010/main" val="1281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AO5 Approaches and Expectations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143126"/>
            <a:ext cx="81914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Applies to Unit 4 Section B (15/75) and Unit 5 Prose Study (15/120 marks)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Building upon skills used in AS Unit 1 Sections A and B; Unit 2 Section B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Guidance currently available for both examination and non-examination units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Non-examination work: “Use accurately quotations from and references to texts and sources.”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Quality of sources</a:t>
            </a:r>
          </a:p>
        </p:txBody>
      </p:sp>
    </p:spTree>
    <p:extLst>
      <p:ext uri="{BB962C8B-B14F-4D97-AF65-F5344CB8AC3E}">
        <p14:creationId xmlns:p14="http://schemas.microsoft.com/office/powerpoint/2010/main" val="26796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57200" y="1466056"/>
            <a:ext cx="8418513" cy="696119"/>
          </a:xfrm>
        </p:spPr>
        <p:txBody>
          <a:bodyPr/>
          <a:lstStyle/>
          <a:p>
            <a:r>
              <a:rPr lang="en-GB" dirty="0"/>
              <a:t>AO4 Making Connections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876" y="2162175"/>
            <a:ext cx="8143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Skills introduced and established at AS Unit 2 Section B with the comparison of works by two poets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AS responses often simple/undeveloped/descriptive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Discussion of material “from valid to illuminating” in booklet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charset="0"/>
                <a:ea typeface="Arial" charset="0"/>
                <a:cs typeface="Arial" charset="0"/>
              </a:rPr>
              <a:t>Application of skills to Unit 3 Section B (30/60 marks) and Unit 5 (15/120 marks)</a:t>
            </a:r>
          </a:p>
        </p:txBody>
      </p:sp>
    </p:spTree>
    <p:extLst>
      <p:ext uri="{BB962C8B-B14F-4D97-AF65-F5344CB8AC3E}">
        <p14:creationId xmlns:p14="http://schemas.microsoft.com/office/powerpoint/2010/main" val="7724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199" y="2149018"/>
            <a:ext cx="831693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Candidates must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first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consider the focus of connections in the question/task framework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avoid discussing the poems/prose texts separately while discussing connections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explore connections where relevant to the question between characters, contexts, language, poetic/prose techniques and different interpretations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show engagement with any relevant differences as well as similarities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key positive descriptors for A04 in the assessment grid re connections: </a:t>
            </a:r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valid, clear, appropriate, sound, secure, purposeful, productive, illuminating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7201" y="1351756"/>
            <a:ext cx="8316930" cy="5271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Making Connections Count (AO5)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JEC PowerPoint Template (England- English onl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PD Material" ma:contentTypeID="0x0101005FE35CA445950244A081D16B85E029A500298E42FCD5188646B1BCBDC8C9F29872" ma:contentTypeVersion="3" ma:contentTypeDescription="" ma:contentTypeScope="" ma:versionID="7650e36456f74c4a519b33f889331da5">
  <xsd:schema xmlns:xsd="http://www.w3.org/2001/XMLSchema" xmlns:xs="http://www.w3.org/2001/XMLSchema" xmlns:p="http://schemas.microsoft.com/office/2006/metadata/properties" xmlns:ns1="http://schemas.microsoft.com/sharepoint/v3" xmlns:ns3="2f2f9355-f80e-4d7b-937a-0c27cfa03643" targetNamespace="http://schemas.microsoft.com/office/2006/metadata/properties" ma:root="true" ma:fieldsID="7bfcfbad420648c1c0faaf1d287212ab" ns1:_="" ns3:_="">
    <xsd:import namespace="http://schemas.microsoft.com/sharepoint/v3"/>
    <xsd:import namespace="2f2f9355-f80e-4d7b-937a-0c27cfa03643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3:WJEC_x0020_Subject_x0020_Code" minOccurs="0"/>
                <xsd:element ref="ns3:WJEC_x0020_Language" minOccurs="0"/>
                <xsd:element ref="ns3:WJEC_x0020_Available_x0020_Online" minOccurs="0"/>
                <xsd:element ref="ns1:PublishingStartDate" minOccurs="0"/>
                <xsd:element ref="ns1:PublishingExpirationDate" minOccurs="0"/>
                <xsd:element ref="ns3:WJEC_x0020_Secure_x0020_Scheduling_x0020_Start_x0020_Date" minOccurs="0"/>
                <xsd:element ref="ns3:WJEC_x0020_Secured_x0020_Scheduling_x0020_End_x0020_Date" minOccurs="0"/>
                <xsd:element ref="ns3:TaxCatchAllLabel" minOccurs="0"/>
                <xsd:element ref="ns3:aa87a6a0bdfe4bfb97a25745bc8270e2" minOccurs="0"/>
                <xsd:element ref="ns3:bd6821cb7d3c4b4ab1e70668a679dc90" minOccurs="0"/>
                <xsd:element ref="ns3:TaxCatchAll" minOccurs="0"/>
                <xsd:element ref="ns3:k48d8005054a4dd09ad49b7c837f0781" minOccurs="0"/>
                <xsd:element ref="ns3:i2be6ccaef284b9d8cadff396f0db8d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3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f9355-f80e-4d7b-937a-0c27cfa03643" elementFormDefault="qualified">
    <xsd:import namespace="http://schemas.microsoft.com/office/2006/documentManagement/types"/>
    <xsd:import namespace="http://schemas.microsoft.com/office/infopath/2007/PartnerControls"/>
    <xsd:element name="WJEC_x0020_Subject_x0020_Code" ma:index="7" nillable="true" ma:displayName="WJEC Subject Code" ma:internalName="WJEC_x0020_Subject_x0020_Code">
      <xsd:simpleType>
        <xsd:restriction base="dms:Text">
          <xsd:maxLength value="64"/>
        </xsd:restriction>
      </xsd:simpleType>
    </xsd:element>
    <xsd:element name="WJEC_x0020_Language" ma:index="8" nillable="true" ma:displayName="WJEC Language" ma:default="English" ma:internalName="WJEC_x0020_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Welsh"/>
                  </xsd:restriction>
                </xsd:simpleType>
              </xsd:element>
            </xsd:sequence>
          </xsd:extension>
        </xsd:complexContent>
      </xsd:complexType>
    </xsd:element>
    <xsd:element name="WJEC_x0020_Available_x0020_Online" ma:index="9" nillable="true" ma:displayName="WJEC Available Online" ma:default="0" ma:internalName="WJEC_x0020_Available_x0020_Online">
      <xsd:simpleType>
        <xsd:restriction base="dms:Boolean"/>
      </xsd:simpleType>
    </xsd:element>
    <xsd:element name="WJEC_x0020_Secure_x0020_Scheduling_x0020_Start_x0020_Date" ma:index="12" nillable="true" ma:displayName="WJEC Secure Scheduling Start Date" ma:format="DateTime" ma:internalName="WJEC_x0020_Secure_x0020_Scheduling_x0020_Start_x0020_Date">
      <xsd:simpleType>
        <xsd:restriction base="dms:DateTime"/>
      </xsd:simpleType>
    </xsd:element>
    <xsd:element name="WJEC_x0020_Secured_x0020_Scheduling_x0020_End_x0020_Date" ma:index="13" nillable="true" ma:displayName="WJEC Secure Scheduling End Date" ma:format="DateTime" ma:internalName="WJEC_x0020_Secured_x0020_Scheduling_x0020_End_x0020_Date">
      <xsd:simpleType>
        <xsd:restriction base="dms:DateTime"/>
      </xsd:simpleType>
    </xsd:element>
    <xsd:element name="TaxCatchAllLabel" ma:index="15" nillable="true" ma:displayName="Taxonomy Catch All Column1" ma:hidden="true" ma:list="{0729da46-0308-4dd4-bc10-948bb8b78bdd}" ma:internalName="TaxCatchAllLabel" ma:readOnly="true" ma:showField="CatchAllDataLabel" ma:web="80fa5a14-001d-49fc-a373-148672bd42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a87a6a0bdfe4bfb97a25745bc8270e2" ma:index="17" nillable="true" ma:taxonomy="true" ma:internalName="aa87a6a0bdfe4bfb97a25745bc8270e2" ma:taxonomyFieldName="WJEC_x0020_Department" ma:displayName="WJEC Department" ma:default="" ma:fieldId="{aa87a6a0-bdfe-4bfb-97a2-5745bc8270e2}" ma:taxonomyMulti="true" ma:sspId="e1033d4c-53f7-4655-8cf6-8161ad0c09ed" ma:termSetId="076cd7ee-ac20-4cd2-af1f-bceb730fad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6821cb7d3c4b4ab1e70668a679dc90" ma:index="20" nillable="true" ma:taxonomy="true" ma:internalName="bd6821cb7d3c4b4ab1e70668a679dc90" ma:taxonomyFieldName="Level" ma:displayName="WJEC Level" ma:default="" ma:fieldId="{bd6821cb-7d3c-4b4a-b1e7-0668a679dc90}" ma:sspId="e1033d4c-53f7-4655-8cf6-8161ad0c09ed" ma:termSetId="fa8f317e-b53d-4085-af76-4ea65a528b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0729da46-0308-4dd4-bc10-948bb8b78bdd}" ma:internalName="TaxCatchAll" ma:showField="CatchAllData" ma:web="80fa5a14-001d-49fc-a373-148672bd42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8d8005054a4dd09ad49b7c837f0781" ma:index="23" nillable="true" ma:taxonomy="true" ma:internalName="k48d8005054a4dd09ad49b7c837f0781" ma:taxonomyFieldName="WJEC_x0020_Audiences" ma:displayName="WJEC Audiences" ma:default="" ma:fieldId="{448d8005-054a-4dd0-9ad4-9b7c837f0781}" ma:taxonomyMulti="true" ma:sspId="e1033d4c-53f7-4655-8cf6-8161ad0c09ed" ma:termSetId="b89074ec-3517-46a7-9614-0eff054342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be6ccaef284b9d8cadff396f0db8d6" ma:index="24" nillable="true" ma:taxonomy="true" ma:internalName="i2be6ccaef284b9d8cadff396f0db8d6" ma:taxonomyFieldName="WJEC_x0020_Subject" ma:displayName="WJEC Subject" ma:default="" ma:fieldId="{22be6cca-ef28-4b9d-8cad-ff396f0db8d6}" ma:sspId="e1033d4c-53f7-4655-8cf6-8161ad0c09ed" ma:termSetId="8c3126d1-d4d2-41e8-bc2c-f4f0690100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48d8005054a4dd09ad49b7c837f0781 xmlns="2f2f9355-f80e-4d7b-937a-0c27cfa03643">
      <Terms xmlns="http://schemas.microsoft.com/office/infopath/2007/PartnerControls"/>
    </k48d8005054a4dd09ad49b7c837f0781>
    <WJEC_x0020_Language xmlns="2f2f9355-f80e-4d7b-937a-0c27cfa03643">
      <Value>English</Value>
    </WJEC_x0020_Language>
    <WJEC_x0020_Available_x0020_Online xmlns="2f2f9355-f80e-4d7b-937a-0c27cfa03643">false</WJEC_x0020_Available_x0020_Online>
    <WJEC_x0020_Secure_x0020_Scheduling_x0020_Start_x0020_Date xmlns="2f2f9355-f80e-4d7b-937a-0c27cfa03643" xsi:nil="true"/>
    <i2be6ccaef284b9d8cadff396f0db8d6 xmlns="2f2f9355-f80e-4d7b-937a-0c27cfa03643">
      <Terms xmlns="http://schemas.microsoft.com/office/infopath/2007/PartnerControls"/>
    </i2be6ccaef284b9d8cadff396f0db8d6>
    <TaxCatchAll xmlns="2f2f9355-f80e-4d7b-937a-0c27cfa03643"/>
    <bd6821cb7d3c4b4ab1e70668a679dc90 xmlns="2f2f9355-f80e-4d7b-937a-0c27cfa03643">
      <Terms xmlns="http://schemas.microsoft.com/office/infopath/2007/PartnerControls"/>
    </bd6821cb7d3c4b4ab1e70668a679dc90>
    <RoutingRuleDescription xmlns="http://schemas.microsoft.com/sharepoint/v3" xsi:nil="true"/>
    <PublishingExpirationDate xmlns="http://schemas.microsoft.com/sharepoint/v3" xsi:nil="true"/>
    <WJEC_x0020_Subject_x0020_Code xmlns="2f2f9355-f80e-4d7b-937a-0c27cfa03643" xsi:nil="true"/>
    <PublishingStartDate xmlns="http://schemas.microsoft.com/sharepoint/v3" xsi:nil="true"/>
    <WJEC_x0020_Secured_x0020_Scheduling_x0020_End_x0020_Date xmlns="2f2f9355-f80e-4d7b-937a-0c27cfa03643" xsi:nil="true"/>
    <aa87a6a0bdfe4bfb97a25745bc8270e2 xmlns="2f2f9355-f80e-4d7b-937a-0c27cfa03643">
      <Terms xmlns="http://schemas.microsoft.com/office/infopath/2007/PartnerControls"/>
    </aa87a6a0bdfe4bfb97a25745bc8270e2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e1033d4c-53f7-4655-8cf6-8161ad0c09ed" ContentTypeId="0x0101005FE35CA445950244A081D16B85E029A5" PreviousValue="false"/>
</file>

<file path=customXml/itemProps1.xml><?xml version="1.0" encoding="utf-8"?>
<ds:datastoreItem xmlns:ds="http://schemas.openxmlformats.org/officeDocument/2006/customXml" ds:itemID="{9937AE6A-3E54-40D4-B863-5637C8ABEC2F}"/>
</file>

<file path=customXml/itemProps2.xml><?xml version="1.0" encoding="utf-8"?>
<ds:datastoreItem xmlns:ds="http://schemas.openxmlformats.org/officeDocument/2006/customXml" ds:itemID="{D0DE5532-076C-4333-94CD-BB9A7BAC216D}"/>
</file>

<file path=customXml/itemProps3.xml><?xml version="1.0" encoding="utf-8"?>
<ds:datastoreItem xmlns:ds="http://schemas.openxmlformats.org/officeDocument/2006/customXml" ds:itemID="{3755E1BF-89EC-40F0-9404-E5B90B765E75}"/>
</file>

<file path=customXml/itemProps4.xml><?xml version="1.0" encoding="utf-8"?>
<ds:datastoreItem xmlns:ds="http://schemas.openxmlformats.org/officeDocument/2006/customXml" ds:itemID="{CC4D9571-A7BD-44FF-BE65-B9C4C0F440EE}"/>
</file>

<file path=docProps/app.xml><?xml version="1.0" encoding="utf-8"?>
<Properties xmlns="http://schemas.openxmlformats.org/officeDocument/2006/extended-properties" xmlns:vt="http://schemas.openxmlformats.org/officeDocument/2006/docPropsVTypes">
  <Template>WJEC Powerpoint Presentation Template (England - English only)</Template>
  <TotalTime>583</TotalTime>
  <Words>908</Words>
  <Application>Microsoft Office PowerPoint</Application>
  <PresentationFormat>On-screen Show (4:3)</PresentationFormat>
  <Paragraphs>109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WJEC PowerPoint Template (England- English only)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cerys preece</dc:creator>
  <cp:lastModifiedBy>WJEC</cp:lastModifiedBy>
  <cp:revision>32</cp:revision>
  <cp:lastPrinted>2016-11-04T12:21:22Z</cp:lastPrinted>
  <dcterms:created xsi:type="dcterms:W3CDTF">2016-10-06T11:57:10Z</dcterms:created>
  <dcterms:modified xsi:type="dcterms:W3CDTF">2016-11-09T16:23:56Z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0x0101005FE35CA445950244A081D16B85E029A500298E42FCD5188646B1BCBDC8C9F29872</vt:lpwstr>
  </property>
  <property fmtid="{D5CDD505-2E9C-101B-9397-08002B2CF9AE}" pid="3" name="WJEC_x0020_Department">
    <vt:lpwstr/>
  </property>
  <property fmtid="{D5CDD505-2E9C-101B-9397-08002B2CF9AE}" pid="4" name="WJEC_x0020_Audiences">
    <vt:lpwstr/>
  </property>
  <property fmtid="{D5CDD505-2E9C-101B-9397-08002B2CF9AE}" pid="5" name="WJEC Department">
    <vt:lpwstr/>
  </property>
  <property fmtid="{D5CDD505-2E9C-101B-9397-08002B2CF9AE}" pid="6" name="WJEC Audiences">
    <vt:lpwstr/>
  </property>
</Properties>
</file>