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96" r:id="rId6"/>
    <p:sldId id="299" r:id="rId7"/>
    <p:sldId id="267" r:id="rId8"/>
    <p:sldId id="302" r:id="rId9"/>
    <p:sldId id="303" r:id="rId10"/>
    <p:sldId id="304" r:id="rId11"/>
    <p:sldId id="301" r:id="rId12"/>
    <p:sldId id="305" r:id="rId13"/>
    <p:sldId id="306" r:id="rId14"/>
    <p:sldId id="307" r:id="rId15"/>
    <p:sldId id="298" r:id="rId16"/>
    <p:sldId id="297" r:id="rId17"/>
    <p:sldId id="300" r:id="rId18"/>
  </p:sldIdLst>
  <p:sldSz cx="9144000" cy="6858000" type="screen4x3"/>
  <p:notesSz cx="6794500"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4F4FDF-6624-4756-812D-30E27FDB3D00}" v="355" dt="2019-09-03T08:01:51.211"/>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90" autoAdjust="0"/>
    <p:restoredTop sz="94628" autoAdjust="0"/>
  </p:normalViewPr>
  <p:slideViewPr>
    <p:cSldViewPr snapToGrid="0" snapToObjects="1">
      <p:cViewPr varScale="1">
        <p:scale>
          <a:sx n="92" d="100"/>
          <a:sy n="92" d="100"/>
        </p:scale>
        <p:origin x="6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cock, Kirsten" userId="aca797bc-42d0-4455-ac3c-3baca35f621b" providerId="ADAL" clId="{9E929EEA-B76C-4ADD-86AD-12EAFC920786}"/>
    <pc:docChg chg="undo custSel addSld delSld modSld sldOrd">
      <pc:chgData name="Wilcock, Kirsten" userId="aca797bc-42d0-4455-ac3c-3baca35f621b" providerId="ADAL" clId="{9E929EEA-B76C-4ADD-86AD-12EAFC920786}" dt="2019-08-19T12:02:07.858" v="391"/>
      <pc:docMkLst>
        <pc:docMk/>
      </pc:docMkLst>
      <pc:sldChg chg="modSp">
        <pc:chgData name="Wilcock, Kirsten" userId="aca797bc-42d0-4455-ac3c-3baca35f621b" providerId="ADAL" clId="{9E929EEA-B76C-4ADD-86AD-12EAFC920786}" dt="2019-08-19T10:27:21.494" v="7" actId="20577"/>
        <pc:sldMkLst>
          <pc:docMk/>
          <pc:sldMk cId="2114537626" sldId="256"/>
        </pc:sldMkLst>
        <pc:spChg chg="mod">
          <ac:chgData name="Wilcock, Kirsten" userId="aca797bc-42d0-4455-ac3c-3baca35f621b" providerId="ADAL" clId="{9E929EEA-B76C-4ADD-86AD-12EAFC920786}" dt="2019-08-19T10:27:21.494" v="7" actId="20577"/>
          <ac:spMkLst>
            <pc:docMk/>
            <pc:sldMk cId="2114537626" sldId="256"/>
            <ac:spMk id="4" creationId="{00000000-0000-0000-0000-000000000000}"/>
          </ac:spMkLst>
        </pc:spChg>
      </pc:sldChg>
      <pc:sldChg chg="delSp modSp delAnim modAnim modNotesTx">
        <pc:chgData name="Wilcock, Kirsten" userId="aca797bc-42d0-4455-ac3c-3baca35f621b" providerId="ADAL" clId="{9E929EEA-B76C-4ADD-86AD-12EAFC920786}" dt="2019-08-19T12:01:55.616" v="388" actId="20577"/>
        <pc:sldMkLst>
          <pc:docMk/>
          <pc:sldMk cId="3776567831" sldId="267"/>
        </pc:sldMkLst>
        <pc:spChg chg="del">
          <ac:chgData name="Wilcock, Kirsten" userId="aca797bc-42d0-4455-ac3c-3baca35f621b" providerId="ADAL" clId="{9E929EEA-B76C-4ADD-86AD-12EAFC920786}" dt="2019-08-19T10:55:43.732" v="11" actId="478"/>
          <ac:spMkLst>
            <pc:docMk/>
            <pc:sldMk cId="3776567831" sldId="267"/>
            <ac:spMk id="2" creationId="{00000000-0000-0000-0000-000000000000}"/>
          </ac:spMkLst>
        </pc:spChg>
        <pc:spChg chg="del mod">
          <ac:chgData name="Wilcock, Kirsten" userId="aca797bc-42d0-4455-ac3c-3baca35f621b" providerId="ADAL" clId="{9E929EEA-B76C-4ADD-86AD-12EAFC920786}" dt="2019-08-19T10:59:58.704" v="154" actId="478"/>
          <ac:spMkLst>
            <pc:docMk/>
            <pc:sldMk cId="3776567831" sldId="267"/>
            <ac:spMk id="3" creationId="{00000000-0000-0000-0000-000000000000}"/>
          </ac:spMkLst>
        </pc:spChg>
        <pc:spChg chg="mod">
          <ac:chgData name="Wilcock, Kirsten" userId="aca797bc-42d0-4455-ac3c-3baca35f621b" providerId="ADAL" clId="{9E929EEA-B76C-4ADD-86AD-12EAFC920786}" dt="2019-08-19T12:01:55.616" v="388" actId="20577"/>
          <ac:spMkLst>
            <pc:docMk/>
            <pc:sldMk cId="3776567831" sldId="267"/>
            <ac:spMk id="4" creationId="{00000000-0000-0000-0000-000000000000}"/>
          </ac:spMkLst>
        </pc:spChg>
      </pc:sldChg>
      <pc:sldChg chg="modNotesTx">
        <pc:chgData name="Wilcock, Kirsten" userId="aca797bc-42d0-4455-ac3c-3baca35f621b" providerId="ADAL" clId="{9E929EEA-B76C-4ADD-86AD-12EAFC920786}" dt="2019-08-19T10:55:13.753" v="8" actId="20577"/>
        <pc:sldMkLst>
          <pc:docMk/>
          <pc:sldMk cId="4147640204" sldId="296"/>
        </pc:sldMkLst>
      </pc:sldChg>
      <pc:sldChg chg="modNotesTx">
        <pc:chgData name="Wilcock, Kirsten" userId="aca797bc-42d0-4455-ac3c-3baca35f621b" providerId="ADAL" clId="{9E929EEA-B76C-4ADD-86AD-12EAFC920786}" dt="2019-08-19T10:55:17.793" v="9" actId="20577"/>
        <pc:sldMkLst>
          <pc:docMk/>
          <pc:sldMk cId="3073608590" sldId="299"/>
        </pc:sldMkLst>
      </pc:sldChg>
      <pc:sldChg chg="modSp add modNotesTx">
        <pc:chgData name="Wilcock, Kirsten" userId="aca797bc-42d0-4455-ac3c-3baca35f621b" providerId="ADAL" clId="{9E929EEA-B76C-4ADD-86AD-12EAFC920786}" dt="2019-08-19T12:02:07.858" v="391"/>
        <pc:sldMkLst>
          <pc:docMk/>
          <pc:sldMk cId="4195544427" sldId="301"/>
        </pc:sldMkLst>
        <pc:spChg chg="mod">
          <ac:chgData name="Wilcock, Kirsten" userId="aca797bc-42d0-4455-ac3c-3baca35f621b" providerId="ADAL" clId="{9E929EEA-B76C-4ADD-86AD-12EAFC920786}" dt="2019-08-19T12:02:07.858" v="391"/>
          <ac:spMkLst>
            <pc:docMk/>
            <pc:sldMk cId="4195544427" sldId="301"/>
            <ac:spMk id="4" creationId="{00000000-0000-0000-0000-000000000000}"/>
          </ac:spMkLst>
        </pc:spChg>
      </pc:sldChg>
      <pc:sldChg chg="modSp add">
        <pc:chgData name="Wilcock, Kirsten" userId="aca797bc-42d0-4455-ac3c-3baca35f621b" providerId="ADAL" clId="{9E929EEA-B76C-4ADD-86AD-12EAFC920786}" dt="2019-08-19T11:59:31.334" v="289" actId="255"/>
        <pc:sldMkLst>
          <pc:docMk/>
          <pc:sldMk cId="3414535930" sldId="302"/>
        </pc:sldMkLst>
        <pc:spChg chg="mod">
          <ac:chgData name="Wilcock, Kirsten" userId="aca797bc-42d0-4455-ac3c-3baca35f621b" providerId="ADAL" clId="{9E929EEA-B76C-4ADD-86AD-12EAFC920786}" dt="2019-08-19T11:59:31.334" v="289" actId="255"/>
          <ac:spMkLst>
            <pc:docMk/>
            <pc:sldMk cId="3414535930" sldId="302"/>
            <ac:spMk id="4" creationId="{00000000-0000-0000-0000-000000000000}"/>
          </ac:spMkLst>
        </pc:spChg>
      </pc:sldChg>
      <pc:sldChg chg="modSp add">
        <pc:chgData name="Wilcock, Kirsten" userId="aca797bc-42d0-4455-ac3c-3baca35f621b" providerId="ADAL" clId="{9E929EEA-B76C-4ADD-86AD-12EAFC920786}" dt="2019-08-19T11:59:57.436" v="295" actId="20577"/>
        <pc:sldMkLst>
          <pc:docMk/>
          <pc:sldMk cId="2915396949" sldId="303"/>
        </pc:sldMkLst>
        <pc:spChg chg="mod">
          <ac:chgData name="Wilcock, Kirsten" userId="aca797bc-42d0-4455-ac3c-3baca35f621b" providerId="ADAL" clId="{9E929EEA-B76C-4ADD-86AD-12EAFC920786}" dt="2019-08-19T11:59:57.436" v="295" actId="20577"/>
          <ac:spMkLst>
            <pc:docMk/>
            <pc:sldMk cId="2915396949" sldId="303"/>
            <ac:spMk id="4" creationId="{00000000-0000-0000-0000-000000000000}"/>
          </ac:spMkLst>
        </pc:spChg>
      </pc:sldChg>
      <pc:sldChg chg="modSp add">
        <pc:chgData name="Wilcock, Kirsten" userId="aca797bc-42d0-4455-ac3c-3baca35f621b" providerId="ADAL" clId="{9E929EEA-B76C-4ADD-86AD-12EAFC920786}" dt="2019-08-19T12:00:25.828" v="301" actId="20577"/>
        <pc:sldMkLst>
          <pc:docMk/>
          <pc:sldMk cId="4006193401" sldId="304"/>
        </pc:sldMkLst>
        <pc:spChg chg="mod">
          <ac:chgData name="Wilcock, Kirsten" userId="aca797bc-42d0-4455-ac3c-3baca35f621b" providerId="ADAL" clId="{9E929EEA-B76C-4ADD-86AD-12EAFC920786}" dt="2019-08-19T12:00:25.828" v="301" actId="20577"/>
          <ac:spMkLst>
            <pc:docMk/>
            <pc:sldMk cId="4006193401" sldId="304"/>
            <ac:spMk id="4" creationId="{00000000-0000-0000-0000-000000000000}"/>
          </ac:spMkLst>
        </pc:spChg>
      </pc:sldChg>
      <pc:sldChg chg="modSp add ord">
        <pc:chgData name="Wilcock, Kirsten" userId="aca797bc-42d0-4455-ac3c-3baca35f621b" providerId="ADAL" clId="{9E929EEA-B76C-4ADD-86AD-12EAFC920786}" dt="2019-08-19T12:00:49.185" v="306" actId="255"/>
        <pc:sldMkLst>
          <pc:docMk/>
          <pc:sldMk cId="2900006697" sldId="305"/>
        </pc:sldMkLst>
        <pc:spChg chg="mod">
          <ac:chgData name="Wilcock, Kirsten" userId="aca797bc-42d0-4455-ac3c-3baca35f621b" providerId="ADAL" clId="{9E929EEA-B76C-4ADD-86AD-12EAFC920786}" dt="2019-08-19T12:00:49.185" v="306" actId="255"/>
          <ac:spMkLst>
            <pc:docMk/>
            <pc:sldMk cId="2900006697" sldId="305"/>
            <ac:spMk id="4" creationId="{00000000-0000-0000-0000-000000000000}"/>
          </ac:spMkLst>
        </pc:spChg>
      </pc:sldChg>
      <pc:sldChg chg="modSp add">
        <pc:chgData name="Wilcock, Kirsten" userId="aca797bc-42d0-4455-ac3c-3baca35f621b" providerId="ADAL" clId="{9E929EEA-B76C-4ADD-86AD-12EAFC920786}" dt="2019-08-19T12:01:06.501" v="308" actId="255"/>
        <pc:sldMkLst>
          <pc:docMk/>
          <pc:sldMk cId="2652377976" sldId="306"/>
        </pc:sldMkLst>
        <pc:spChg chg="mod">
          <ac:chgData name="Wilcock, Kirsten" userId="aca797bc-42d0-4455-ac3c-3baca35f621b" providerId="ADAL" clId="{9E929EEA-B76C-4ADD-86AD-12EAFC920786}" dt="2019-08-19T12:01:06.501" v="308" actId="255"/>
          <ac:spMkLst>
            <pc:docMk/>
            <pc:sldMk cId="2652377976" sldId="306"/>
            <ac:spMk id="4" creationId="{00000000-0000-0000-0000-000000000000}"/>
          </ac:spMkLst>
        </pc:spChg>
      </pc:sldChg>
      <pc:sldChg chg="modSp add">
        <pc:chgData name="Wilcock, Kirsten" userId="aca797bc-42d0-4455-ac3c-3baca35f621b" providerId="ADAL" clId="{9E929EEA-B76C-4ADD-86AD-12EAFC920786}" dt="2019-08-19T12:01:27.972" v="313" actId="255"/>
        <pc:sldMkLst>
          <pc:docMk/>
          <pc:sldMk cId="550624098" sldId="307"/>
        </pc:sldMkLst>
        <pc:spChg chg="mod">
          <ac:chgData name="Wilcock, Kirsten" userId="aca797bc-42d0-4455-ac3c-3baca35f621b" providerId="ADAL" clId="{9E929EEA-B76C-4ADD-86AD-12EAFC920786}" dt="2019-08-19T12:01:27.972" v="313" actId="255"/>
          <ac:spMkLst>
            <pc:docMk/>
            <pc:sldMk cId="550624098" sldId="307"/>
            <ac:spMk id="4" creationId="{00000000-0000-0000-0000-000000000000}"/>
          </ac:spMkLst>
        </pc:spChg>
      </pc:sldChg>
    </pc:docChg>
  </pc:docChgLst>
  <pc:docChgLst>
    <pc:chgData name="Wilcock, Kirsten" userId="aca797bc-42d0-4455-ac3c-3baca35f621b" providerId="ADAL" clId="{514F4FDF-6624-4756-812D-30E27FDB3D00}"/>
    <pc:docChg chg="modSld modNotesMaster">
      <pc:chgData name="Wilcock, Kirsten" userId="aca797bc-42d0-4455-ac3c-3baca35f621b" providerId="ADAL" clId="{514F4FDF-6624-4756-812D-30E27FDB3D00}" dt="2019-09-03T08:01:51.211" v="2"/>
      <pc:docMkLst>
        <pc:docMk/>
      </pc:docMkLst>
      <pc:sldChg chg="modSp modAnim">
        <pc:chgData name="Wilcock, Kirsten" userId="aca797bc-42d0-4455-ac3c-3baca35f621b" providerId="ADAL" clId="{514F4FDF-6624-4756-812D-30E27FDB3D00}" dt="2019-08-19T12:44:36.909" v="1"/>
        <pc:sldMkLst>
          <pc:docMk/>
          <pc:sldMk cId="3776567831" sldId="267"/>
        </pc:sldMkLst>
        <pc:spChg chg="mod">
          <ac:chgData name="Wilcock, Kirsten" userId="aca797bc-42d0-4455-ac3c-3baca35f621b" providerId="ADAL" clId="{514F4FDF-6624-4756-812D-30E27FDB3D00}" dt="2019-08-19T12:44:36.909" v="1"/>
          <ac:spMkLst>
            <pc:docMk/>
            <pc:sldMk cId="3776567831" sldId="267"/>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024" cy="49696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7890" y="0"/>
            <a:ext cx="2945024" cy="496967"/>
          </a:xfrm>
          <a:prstGeom prst="rect">
            <a:avLst/>
          </a:prstGeom>
        </p:spPr>
        <p:txBody>
          <a:bodyPr vert="horz" lIns="91440" tIns="45720" rIns="91440" bIns="45720" rtlCol="0"/>
          <a:lstStyle>
            <a:lvl1pPr algn="r">
              <a:defRPr sz="1200"/>
            </a:lvl1pPr>
          </a:lstStyle>
          <a:p>
            <a:fld id="{91333581-9709-4744-951C-ACEFFD2B2182}" type="datetimeFigureOut">
              <a:rPr lang="en-GB" smtClean="0"/>
              <a:t>03/09/2019</a:t>
            </a:fld>
            <a:endParaRPr lang="en-GB"/>
          </a:p>
        </p:txBody>
      </p:sp>
      <p:sp>
        <p:nvSpPr>
          <p:cNvPr id="4" name="Slide Image Placeholder 3"/>
          <p:cNvSpPr>
            <a:spLocks noGrp="1" noRot="1" noChangeAspect="1"/>
          </p:cNvSpPr>
          <p:nvPr>
            <p:ph type="sldImg" idx="2"/>
          </p:nvPr>
        </p:nvSpPr>
        <p:spPr>
          <a:xfrm>
            <a:off x="915988"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133" y="4717218"/>
            <a:ext cx="5436235" cy="446794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259"/>
            <a:ext cx="2945024" cy="49696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7890" y="9431259"/>
            <a:ext cx="2945024" cy="496967"/>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t>2</a:t>
            </a:fld>
            <a:endParaRPr lang="en-GB"/>
          </a:p>
        </p:txBody>
      </p:sp>
    </p:spTree>
    <p:extLst>
      <p:ext uri="{BB962C8B-B14F-4D97-AF65-F5344CB8AC3E}">
        <p14:creationId xmlns:p14="http://schemas.microsoft.com/office/powerpoint/2010/main" val="1275172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C, B and A.</a:t>
            </a:r>
          </a:p>
        </p:txBody>
      </p:sp>
      <p:sp>
        <p:nvSpPr>
          <p:cNvPr id="4" name="Slide Number Placeholder 3"/>
          <p:cNvSpPr>
            <a:spLocks noGrp="1"/>
          </p:cNvSpPr>
          <p:nvPr>
            <p:ph type="sldNum" sz="quarter" idx="5"/>
          </p:nvPr>
        </p:nvSpPr>
        <p:spPr/>
        <p:txBody>
          <a:bodyPr/>
          <a:lstStyle/>
          <a:p>
            <a:pPr>
              <a:defRPr/>
            </a:pPr>
            <a:fld id="{0A9304FE-5D85-4392-BCDF-AA3526382F11}" type="slidenum">
              <a:rPr lang="en-GB" smtClean="0"/>
              <a:pPr>
                <a:defRPr/>
              </a:pPr>
              <a:t>11</a:t>
            </a:fld>
            <a:endParaRPr lang="en-GB"/>
          </a:p>
        </p:txBody>
      </p:sp>
    </p:spTree>
    <p:extLst>
      <p:ext uri="{BB962C8B-B14F-4D97-AF65-F5344CB8AC3E}">
        <p14:creationId xmlns:p14="http://schemas.microsoft.com/office/powerpoint/2010/main" val="3632698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t>3</a:t>
            </a:fld>
            <a:endParaRPr lang="en-GB"/>
          </a:p>
        </p:txBody>
      </p:sp>
    </p:spTree>
    <p:extLst>
      <p:ext uri="{BB962C8B-B14F-4D97-AF65-F5344CB8AC3E}">
        <p14:creationId xmlns:p14="http://schemas.microsoft.com/office/powerpoint/2010/main" val="1275172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A, C and B</a:t>
            </a:r>
          </a:p>
        </p:txBody>
      </p:sp>
      <p:sp>
        <p:nvSpPr>
          <p:cNvPr id="4" name="Slide Number Placeholder 3"/>
          <p:cNvSpPr>
            <a:spLocks noGrp="1"/>
          </p:cNvSpPr>
          <p:nvPr>
            <p:ph type="sldNum" sz="quarter" idx="5"/>
          </p:nvPr>
        </p:nvSpPr>
        <p:spPr/>
        <p:txBody>
          <a:bodyPr/>
          <a:lstStyle/>
          <a:p>
            <a:pPr>
              <a:defRPr/>
            </a:pPr>
            <a:fld id="{0A9304FE-5D85-4392-BCDF-AA3526382F11}"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A, C and B</a:t>
            </a:r>
          </a:p>
        </p:txBody>
      </p:sp>
      <p:sp>
        <p:nvSpPr>
          <p:cNvPr id="4" name="Slide Number Placeholder 3"/>
          <p:cNvSpPr>
            <a:spLocks noGrp="1"/>
          </p:cNvSpPr>
          <p:nvPr>
            <p:ph type="sldNum" sz="quarter" idx="5"/>
          </p:nvPr>
        </p:nvSpPr>
        <p:spPr/>
        <p:txBody>
          <a:bodyPr/>
          <a:lstStyle/>
          <a:p>
            <a:pPr>
              <a:defRPr/>
            </a:pPr>
            <a:fld id="{0A9304FE-5D85-4392-BCDF-AA3526382F11}" type="slidenum">
              <a:rPr lang="en-GB" smtClean="0"/>
              <a:pPr>
                <a:defRPr/>
              </a:pPr>
              <a:t>5</a:t>
            </a:fld>
            <a:endParaRPr lang="en-GB"/>
          </a:p>
        </p:txBody>
      </p:sp>
    </p:spTree>
    <p:extLst>
      <p:ext uri="{BB962C8B-B14F-4D97-AF65-F5344CB8AC3E}">
        <p14:creationId xmlns:p14="http://schemas.microsoft.com/office/powerpoint/2010/main" val="2816323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A, C and B</a:t>
            </a:r>
          </a:p>
        </p:txBody>
      </p:sp>
      <p:sp>
        <p:nvSpPr>
          <p:cNvPr id="4" name="Slide Number Placeholder 3"/>
          <p:cNvSpPr>
            <a:spLocks noGrp="1"/>
          </p:cNvSpPr>
          <p:nvPr>
            <p:ph type="sldNum" sz="quarter" idx="5"/>
          </p:nvPr>
        </p:nvSpPr>
        <p:spPr/>
        <p:txBody>
          <a:bodyPr/>
          <a:lstStyle/>
          <a:p>
            <a:pPr>
              <a:defRPr/>
            </a:pPr>
            <a:fld id="{0A9304FE-5D85-4392-BCDF-AA3526382F11}" type="slidenum">
              <a:rPr lang="en-GB" smtClean="0"/>
              <a:pPr>
                <a:defRPr/>
              </a:pPr>
              <a:t>6</a:t>
            </a:fld>
            <a:endParaRPr lang="en-GB"/>
          </a:p>
        </p:txBody>
      </p:sp>
    </p:spTree>
    <p:extLst>
      <p:ext uri="{BB962C8B-B14F-4D97-AF65-F5344CB8AC3E}">
        <p14:creationId xmlns:p14="http://schemas.microsoft.com/office/powerpoint/2010/main" val="1362685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A, C and B</a:t>
            </a:r>
          </a:p>
        </p:txBody>
      </p:sp>
      <p:sp>
        <p:nvSpPr>
          <p:cNvPr id="4" name="Slide Number Placeholder 3"/>
          <p:cNvSpPr>
            <a:spLocks noGrp="1"/>
          </p:cNvSpPr>
          <p:nvPr>
            <p:ph type="sldNum" sz="quarter" idx="5"/>
          </p:nvPr>
        </p:nvSpPr>
        <p:spPr/>
        <p:txBody>
          <a:bodyPr/>
          <a:lstStyle/>
          <a:p>
            <a:pPr>
              <a:defRPr/>
            </a:pPr>
            <a:fld id="{0A9304FE-5D85-4392-BCDF-AA3526382F11}" type="slidenum">
              <a:rPr lang="en-GB" smtClean="0"/>
              <a:pPr>
                <a:defRPr/>
              </a:pPr>
              <a:t>7</a:t>
            </a:fld>
            <a:endParaRPr lang="en-GB"/>
          </a:p>
        </p:txBody>
      </p:sp>
    </p:spTree>
    <p:extLst>
      <p:ext uri="{BB962C8B-B14F-4D97-AF65-F5344CB8AC3E}">
        <p14:creationId xmlns:p14="http://schemas.microsoft.com/office/powerpoint/2010/main" val="2108824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C, B and A.</a:t>
            </a:r>
          </a:p>
        </p:txBody>
      </p:sp>
      <p:sp>
        <p:nvSpPr>
          <p:cNvPr id="4" name="Slide Number Placeholder 3"/>
          <p:cNvSpPr>
            <a:spLocks noGrp="1"/>
          </p:cNvSpPr>
          <p:nvPr>
            <p:ph type="sldNum" sz="quarter" idx="5"/>
          </p:nvPr>
        </p:nvSpPr>
        <p:spPr/>
        <p:txBody>
          <a:bodyPr/>
          <a:lstStyle/>
          <a:p>
            <a:pPr>
              <a:defRPr/>
            </a:pPr>
            <a:fld id="{0A9304FE-5D85-4392-BCDF-AA3526382F11}" type="slidenum">
              <a:rPr lang="en-GB" smtClean="0"/>
              <a:pPr>
                <a:defRPr/>
              </a:pPr>
              <a:t>8</a:t>
            </a:fld>
            <a:endParaRPr lang="en-GB"/>
          </a:p>
        </p:txBody>
      </p:sp>
    </p:spTree>
    <p:extLst>
      <p:ext uri="{BB962C8B-B14F-4D97-AF65-F5344CB8AC3E}">
        <p14:creationId xmlns:p14="http://schemas.microsoft.com/office/powerpoint/2010/main" val="3626284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C, B and A.</a:t>
            </a:r>
          </a:p>
        </p:txBody>
      </p:sp>
      <p:sp>
        <p:nvSpPr>
          <p:cNvPr id="4" name="Slide Number Placeholder 3"/>
          <p:cNvSpPr>
            <a:spLocks noGrp="1"/>
          </p:cNvSpPr>
          <p:nvPr>
            <p:ph type="sldNum" sz="quarter" idx="5"/>
          </p:nvPr>
        </p:nvSpPr>
        <p:spPr/>
        <p:txBody>
          <a:bodyPr/>
          <a:lstStyle/>
          <a:p>
            <a:pPr>
              <a:defRPr/>
            </a:pPr>
            <a:fld id="{0A9304FE-5D85-4392-BCDF-AA3526382F11}" type="slidenum">
              <a:rPr lang="en-GB" smtClean="0"/>
              <a:pPr>
                <a:defRPr/>
              </a:pPr>
              <a:t>9</a:t>
            </a:fld>
            <a:endParaRPr lang="en-GB"/>
          </a:p>
        </p:txBody>
      </p:sp>
    </p:spTree>
    <p:extLst>
      <p:ext uri="{BB962C8B-B14F-4D97-AF65-F5344CB8AC3E}">
        <p14:creationId xmlns:p14="http://schemas.microsoft.com/office/powerpoint/2010/main" val="3099672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C, B and A.</a:t>
            </a:r>
          </a:p>
        </p:txBody>
      </p:sp>
      <p:sp>
        <p:nvSpPr>
          <p:cNvPr id="4" name="Slide Number Placeholder 3"/>
          <p:cNvSpPr>
            <a:spLocks noGrp="1"/>
          </p:cNvSpPr>
          <p:nvPr>
            <p:ph type="sldNum" sz="quarter" idx="5"/>
          </p:nvPr>
        </p:nvSpPr>
        <p:spPr/>
        <p:txBody>
          <a:bodyPr/>
          <a:lstStyle/>
          <a:p>
            <a:pPr>
              <a:defRPr/>
            </a:pPr>
            <a:fld id="{0A9304FE-5D85-4392-BCDF-AA3526382F11}" type="slidenum">
              <a:rPr lang="en-GB" smtClean="0"/>
              <a:pPr>
                <a:defRPr/>
              </a:pPr>
              <a:t>10</a:t>
            </a:fld>
            <a:endParaRPr lang="en-GB"/>
          </a:p>
        </p:txBody>
      </p:sp>
    </p:spTree>
    <p:extLst>
      <p:ext uri="{BB962C8B-B14F-4D97-AF65-F5344CB8AC3E}">
        <p14:creationId xmlns:p14="http://schemas.microsoft.com/office/powerpoint/2010/main" val="33205284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113332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Comparison">
    <p:spTree>
      <p:nvGrpSpPr>
        <p:cNvPr id="1" name=""/>
        <p:cNvGrpSpPr/>
        <p:nvPr/>
      </p:nvGrpSpPr>
      <p:grpSpPr>
        <a:xfrm>
          <a:off x="0" y="0"/>
          <a:ext cx="0" cy="0"/>
          <a:chOff x="0" y="0"/>
          <a:chExt cx="0" cy="0"/>
        </a:xfrm>
      </p:grpSpPr>
      <p:sp>
        <p:nvSpPr>
          <p:cNvPr id="2" name="Text Placeholder 15"/>
          <p:cNvSpPr>
            <a:spLocks noGrp="1"/>
          </p:cNvSpPr>
          <p:nvPr>
            <p:ph type="body" sz="quarter" idx="16"/>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r>
              <a:rPr lang="en-US"/>
              <a:t>Click to edit Master text styles</a:t>
            </a:r>
          </a:p>
          <a:p>
            <a:pPr lvl="1"/>
            <a:r>
              <a:rPr lang="en-US"/>
              <a:t>Second level</a:t>
            </a:r>
          </a:p>
        </p:txBody>
      </p:sp>
      <p:sp>
        <p:nvSpPr>
          <p:cNvPr id="3" name="Text Placeholder 2"/>
          <p:cNvSpPr>
            <a:spLocks noGrp="1"/>
          </p:cNvSpPr>
          <p:nvPr>
            <p:ph idx="1"/>
          </p:nvPr>
        </p:nvSpPr>
        <p:spPr>
          <a:xfrm>
            <a:off x="457200" y="2984501"/>
            <a:ext cx="8229600" cy="2781300"/>
          </a:xfrm>
          <a:prstGeom prst="rect">
            <a:avLst/>
          </a:prstGeom>
        </p:spPr>
        <p:txBody>
          <a:bodyPr rtlCol="0">
            <a:normAutofit/>
          </a:bodyPr>
          <a:lstStyle/>
          <a:p>
            <a:pPr lvl="0"/>
            <a:r>
              <a:rPr lang="en-US"/>
              <a:t>Click to edit Master text styles</a:t>
            </a:r>
          </a:p>
        </p:txBody>
      </p:sp>
    </p:spTree>
    <p:extLst>
      <p:ext uri="{BB962C8B-B14F-4D97-AF65-F5344CB8AC3E}">
        <p14:creationId xmlns:p14="http://schemas.microsoft.com/office/powerpoint/2010/main" val="2904744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a:t>Arial font size 28</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 id="2147483666" r:id="rId10"/>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wjecservices.co.uk/login.asp"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25404" y="1007222"/>
            <a:ext cx="8669214" cy="1200837"/>
          </a:xfrm>
        </p:spPr>
        <p:txBody>
          <a:bodyPr/>
          <a:lstStyle/>
          <a:p>
            <a:pPr eaLnBrk="0" hangingPunct="0">
              <a:defRPr/>
            </a:pPr>
            <a:r>
              <a:rPr lang="en-GB" sz="3200" cap="all" dirty="0">
                <a:latin typeface="Gotham Rounded Book"/>
                <a:ea typeface="Times New Roman"/>
                <a:cs typeface="Times New Roman"/>
              </a:rPr>
              <a:t>Non-examination Assessment </a:t>
            </a:r>
            <a:endParaRPr lang="en-GB" sz="3200" dirty="0"/>
          </a:p>
        </p:txBody>
      </p:sp>
      <p:sp>
        <p:nvSpPr>
          <p:cNvPr id="3" name="Text Placeholder 2"/>
          <p:cNvSpPr>
            <a:spLocks noGrp="1"/>
          </p:cNvSpPr>
          <p:nvPr>
            <p:ph type="body" sz="quarter" idx="11"/>
          </p:nvPr>
        </p:nvSpPr>
        <p:spPr>
          <a:xfrm>
            <a:off x="284777" y="1996303"/>
            <a:ext cx="8137327" cy="1011529"/>
          </a:xfrm>
        </p:spPr>
        <p:txBody>
          <a:bodyPr/>
          <a:lstStyle/>
          <a:p>
            <a:r>
              <a:rPr lang="en-GB" dirty="0"/>
              <a:t>Language and Identity</a:t>
            </a:r>
          </a:p>
        </p:txBody>
      </p:sp>
      <p:sp>
        <p:nvSpPr>
          <p:cNvPr id="4" name="Text Placeholder 3"/>
          <p:cNvSpPr>
            <a:spLocks noGrp="1"/>
          </p:cNvSpPr>
          <p:nvPr>
            <p:ph type="body" sz="quarter" idx="12"/>
          </p:nvPr>
        </p:nvSpPr>
        <p:spPr>
          <a:solidFill>
            <a:schemeClr val="bg1">
              <a:alpha val="0"/>
            </a:schemeClr>
          </a:solidFill>
        </p:spPr>
        <p:txBody>
          <a:bodyPr/>
          <a:lstStyle/>
          <a:p>
            <a:r>
              <a:rPr lang="en-GB" dirty="0"/>
              <a:t>CPD Autumn 2019-20</a:t>
            </a:r>
          </a:p>
          <a:p>
            <a:endParaRPr lang="en-GB" dirty="0"/>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7704" y="1094076"/>
            <a:ext cx="8468591" cy="5693866"/>
          </a:xfrm>
          <a:prstGeom prst="rect">
            <a:avLst/>
          </a:prstGeom>
          <a:noFill/>
        </p:spPr>
        <p:txBody>
          <a:bodyPr wrap="square">
            <a:spAutoFit/>
          </a:bodyPr>
          <a:lstStyle/>
          <a:p>
            <a:pPr>
              <a:defRPr/>
            </a:pPr>
            <a:r>
              <a:rPr lang="en-US" sz="2400" b="1" dirty="0">
                <a:solidFill>
                  <a:schemeClr val="tx1">
                    <a:lumMod val="65000"/>
                    <a:lumOff val="35000"/>
                  </a:schemeClr>
                </a:solidFill>
              </a:rPr>
              <a:t>Candidate B: Activity 2</a:t>
            </a:r>
          </a:p>
          <a:p>
            <a:pPr>
              <a:defRPr/>
            </a:pPr>
            <a:r>
              <a:rPr lang="en-US" sz="2000" dirty="0">
                <a:solidFill>
                  <a:schemeClr val="tx1">
                    <a:lumMod val="65000"/>
                    <a:lumOff val="35000"/>
                  </a:schemeClr>
                </a:solidFill>
              </a:rPr>
              <a:t>It is important to consider how Rapunzel talks to herself, the first being “When will my life begin?”  This rhetorical question, which is also the title of her song, is very poignant to an audience.  It suggests that Rapunzel feels as though she hasn’t had a life, and won’t until she leaves her tower, which creates sadness for the audience.  It further implies </a:t>
            </a:r>
            <a:r>
              <a:rPr lang="en-US" sz="2000" dirty="0" err="1">
                <a:solidFill>
                  <a:schemeClr val="tx1">
                    <a:lumMod val="65000"/>
                    <a:lumOff val="35000"/>
                  </a:schemeClr>
                </a:solidFill>
              </a:rPr>
              <a:t>Gothel’s</a:t>
            </a:r>
            <a:r>
              <a:rPr lang="en-US" sz="2000" dirty="0">
                <a:solidFill>
                  <a:schemeClr val="tx1">
                    <a:lumMod val="65000"/>
                    <a:lumOff val="35000"/>
                  </a:schemeClr>
                </a:solidFill>
              </a:rPr>
              <a:t> dominance, which links the Rapunzel’s other declarative statement; “Mother might just let me go.” The emotive language used here isn’t as shocking as some of </a:t>
            </a:r>
            <a:r>
              <a:rPr lang="en-US" sz="2000" dirty="0" err="1">
                <a:solidFill>
                  <a:schemeClr val="tx1">
                    <a:lumMod val="65000"/>
                    <a:lumOff val="35000"/>
                  </a:schemeClr>
                </a:solidFill>
              </a:rPr>
              <a:t>Gothel’s</a:t>
            </a:r>
            <a:r>
              <a:rPr lang="en-US" sz="2000" dirty="0">
                <a:solidFill>
                  <a:schemeClr val="tx1">
                    <a:lumMod val="65000"/>
                    <a:lumOff val="35000"/>
                  </a:schemeClr>
                </a:solidFill>
              </a:rPr>
              <a:t> statements, but it is prolonging the pain that Rapunzel feels and is expressing to the audience.  She clearly isn’t asking for much, and the imperative ‘let me’ has connotations of pleading and desperation.  It is clear that </a:t>
            </a:r>
            <a:r>
              <a:rPr lang="en-US" sz="2000" dirty="0" err="1">
                <a:solidFill>
                  <a:schemeClr val="tx1">
                    <a:lumMod val="65000"/>
                    <a:lumOff val="35000"/>
                  </a:schemeClr>
                </a:solidFill>
              </a:rPr>
              <a:t>Gothel</a:t>
            </a:r>
            <a:r>
              <a:rPr lang="en-US" sz="2000" dirty="0">
                <a:solidFill>
                  <a:schemeClr val="tx1">
                    <a:lumMod val="65000"/>
                    <a:lumOff val="35000"/>
                  </a:schemeClr>
                </a:solidFill>
              </a:rPr>
              <a:t> is still in control.  Finally, Rapunzel is referred to as “Their lost princess.” The possessive determiner ‘their’ is heavily indicating that Rapunzel is not her own being; she belongs to other people.  This may form a basis for the argument that Rapunzel lacks her own identity; this was also touched upon when </a:t>
            </a:r>
            <a:r>
              <a:rPr lang="en-US" sz="2000" dirty="0" err="1">
                <a:solidFill>
                  <a:schemeClr val="tx1">
                    <a:lumMod val="65000"/>
                    <a:lumOff val="35000"/>
                  </a:schemeClr>
                </a:solidFill>
              </a:rPr>
              <a:t>analysing</a:t>
            </a:r>
            <a:r>
              <a:rPr lang="en-US" sz="2000" dirty="0">
                <a:solidFill>
                  <a:schemeClr val="tx1">
                    <a:lumMod val="65000"/>
                    <a:lumOff val="35000"/>
                  </a:schemeClr>
                </a:solidFill>
              </a:rPr>
              <a:t> the semantic fields of informal nouns used towards her.  The pre-modifying adjective ‘lost’ also links back to the implications that Rapunzel is too weak to make her own decisions and defend herself.</a:t>
            </a:r>
          </a:p>
        </p:txBody>
      </p:sp>
    </p:spTree>
    <p:extLst>
      <p:ext uri="{BB962C8B-B14F-4D97-AF65-F5344CB8AC3E}">
        <p14:creationId xmlns:p14="http://schemas.microsoft.com/office/powerpoint/2010/main" val="2652377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7704" y="1094076"/>
            <a:ext cx="8468591" cy="5724644"/>
          </a:xfrm>
          <a:prstGeom prst="rect">
            <a:avLst/>
          </a:prstGeom>
          <a:noFill/>
        </p:spPr>
        <p:txBody>
          <a:bodyPr wrap="square">
            <a:spAutoFit/>
          </a:bodyPr>
          <a:lstStyle/>
          <a:p>
            <a:pPr>
              <a:defRPr/>
            </a:pPr>
            <a:r>
              <a:rPr lang="en-US" sz="2400" b="1" dirty="0">
                <a:solidFill>
                  <a:schemeClr val="tx1">
                    <a:lumMod val="65000"/>
                    <a:lumOff val="35000"/>
                  </a:schemeClr>
                </a:solidFill>
              </a:rPr>
              <a:t>Candidate C: Activity 2</a:t>
            </a:r>
          </a:p>
          <a:p>
            <a:pPr>
              <a:defRPr/>
            </a:pPr>
            <a:r>
              <a:rPr lang="en-US" dirty="0">
                <a:solidFill>
                  <a:schemeClr val="tx1">
                    <a:lumMod val="65000"/>
                    <a:lumOff val="35000"/>
                  </a:schemeClr>
                </a:solidFill>
              </a:rPr>
              <a:t>The aim of my investigation was to test whether the linguistic theories of Lakoff, Tannen and Brown &amp; Levinson are accurate with reference to gender conversations and single gendered female conversations taking place in the Apprentice.  After viewing a limited number of clips, most of the characteristics of the women on The Apprentice are not those predicted by the theories.  The differences between the language of men and women are not as easy to identify as the Theorists are proposing the language adopted by the women features a more ‘manlier’ trait than proposed by the women and they are not afraid to threaten face.  This may be because these women are highly self-motivated and confident and do not see themselves as being inferior to men.  Do this year’s contestants have linguistic traits due to watching competitors on previous series? Also, with the circumstances, and the genre being a game show it is a highly competitive, the women are willing to do whatever they need to adjust their language in order to win the competition.  It may also be the case that linguistic norms within society have changed over the decades since the theories were produced.  However, if I looked at an average conversation between a man and woman on the street based on my personal experience, I think that findings may be very different.  As a final thought it may be worth considering whether Television shows like the Apprentice are creating linguistic changes in society?  Do some viewers think these are the linguistic traits you should have in everyday life and are therefore seen as the ‘norm’?</a:t>
            </a:r>
          </a:p>
        </p:txBody>
      </p:sp>
    </p:spTree>
    <p:extLst>
      <p:ext uri="{BB962C8B-B14F-4D97-AF65-F5344CB8AC3E}">
        <p14:creationId xmlns:p14="http://schemas.microsoft.com/office/powerpoint/2010/main" val="5506240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732782"/>
          </a:xfrm>
        </p:spPr>
        <p:txBody>
          <a:bodyPr/>
          <a:lstStyle/>
          <a:p>
            <a:r>
              <a:rPr lang="en-GB" sz="2400" cap="all" dirty="0">
                <a:solidFill>
                  <a:schemeClr val="tx1">
                    <a:lumMod val="50000"/>
                    <a:lumOff val="50000"/>
                  </a:schemeClr>
                </a:solidFill>
                <a:latin typeface="Gotham Rounded Book"/>
                <a:ea typeface="Times New Roman"/>
                <a:cs typeface="Times New Roman"/>
              </a:rPr>
              <a:t>Characteristics of successful responses:</a:t>
            </a:r>
          </a:p>
          <a:p>
            <a:endParaRPr lang="en-GB" dirty="0"/>
          </a:p>
        </p:txBody>
      </p:sp>
      <p:sp>
        <p:nvSpPr>
          <p:cNvPr id="3" name="Content Placeholder 2"/>
          <p:cNvSpPr>
            <a:spLocks noGrp="1"/>
          </p:cNvSpPr>
          <p:nvPr>
            <p:ph idx="1"/>
          </p:nvPr>
        </p:nvSpPr>
        <p:spPr>
          <a:xfrm>
            <a:off x="381485" y="1918502"/>
            <a:ext cx="8686801" cy="3327266"/>
          </a:xfrm>
        </p:spPr>
        <p:txBody>
          <a:bodyPr>
            <a:noAutofit/>
          </a:bodyPr>
          <a:lstStyle/>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clear focus on language and identity</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range of sustained apt terminology</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well organised study with topic sentences used throughout</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well-embedded linguistic theory used to inform the investigation</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an understanding of how contextual factors are associated with the construction of meaning</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familiarity with the assessment objectives and their descriptors.</a:t>
            </a:r>
          </a:p>
        </p:txBody>
      </p:sp>
      <p:sp>
        <p:nvSpPr>
          <p:cNvPr id="5" name="Content Placeholder 2"/>
          <p:cNvSpPr txBox="1">
            <a:spLocks/>
          </p:cNvSpPr>
          <p:nvPr/>
        </p:nvSpPr>
        <p:spPr>
          <a:xfrm>
            <a:off x="381485" y="5457792"/>
            <a:ext cx="8521883" cy="1240054"/>
          </a:xfrm>
          <a:prstGeom prst="rect">
            <a:avLst/>
          </a:prstGeom>
        </p:spPr>
        <p:txBody>
          <a:bodyPr vert="horz" lIns="91440" tIns="45720" rIns="91440" bIns="45720" rtlCol="0">
            <a:normAutofit fontScale="92500"/>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82562"/>
            <a:r>
              <a:rPr lang="en-GB" sz="3400" dirty="0">
                <a:solidFill>
                  <a:schemeClr val="tx1">
                    <a:lumMod val="65000"/>
                    <a:lumOff val="35000"/>
                  </a:schemeClr>
                </a:solidFill>
                <a:latin typeface="+mn-lt"/>
                <a:cs typeface="+mn-cs"/>
              </a:rPr>
              <a:t>How can you prepare students to demonstrate these skills/knowledge in their NEA investigations?</a:t>
            </a:r>
          </a:p>
        </p:txBody>
      </p:sp>
    </p:spTree>
    <p:extLst>
      <p:ext uri="{BB962C8B-B14F-4D97-AF65-F5344CB8AC3E}">
        <p14:creationId xmlns:p14="http://schemas.microsoft.com/office/powerpoint/2010/main" val="109250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childTnLst>
                                </p:cTn>
                              </p:par>
                            </p:childTnLst>
                          </p:cTn>
                        </p:par>
                        <p:par>
                          <p:cTn id="38" fill="hold">
                            <p:stCondLst>
                              <p:cond delay="1000"/>
                            </p:stCondLst>
                            <p:childTnLst>
                              <p:par>
                                <p:cTn id="39" presetID="10" presetClass="entr" presetSubtype="0"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723157"/>
          </a:xfrm>
        </p:spPr>
        <p:txBody>
          <a:bodyPr/>
          <a:lstStyle/>
          <a:p>
            <a:r>
              <a:rPr lang="en-GB" sz="2800" cap="all" dirty="0">
                <a:solidFill>
                  <a:schemeClr val="tx1">
                    <a:lumMod val="50000"/>
                    <a:lumOff val="50000"/>
                  </a:schemeClr>
                </a:solidFill>
                <a:latin typeface="Gotham Rounded Book"/>
                <a:ea typeface="Times New Roman"/>
                <a:cs typeface="Times New Roman"/>
              </a:rPr>
              <a:t>Areas for improvement:</a:t>
            </a:r>
          </a:p>
        </p:txBody>
      </p:sp>
      <p:sp>
        <p:nvSpPr>
          <p:cNvPr id="3" name="Content Placeholder 2"/>
          <p:cNvSpPr>
            <a:spLocks noGrp="1"/>
          </p:cNvSpPr>
          <p:nvPr>
            <p:ph idx="1"/>
          </p:nvPr>
        </p:nvSpPr>
        <p:spPr>
          <a:xfrm>
            <a:off x="457200" y="1887221"/>
            <a:ext cx="8229600" cy="2781300"/>
          </a:xfrm>
        </p:spPr>
        <p:txBody>
          <a:bodyPr>
            <a:noAutofit/>
          </a:bodyPr>
          <a:lstStyle/>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a knowledge of genre</a:t>
            </a:r>
          </a:p>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a clearly defined hypothesis closely linked to language and identity</a:t>
            </a:r>
          </a:p>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the selection of concepts and issues relevant to the investigation</a:t>
            </a:r>
          </a:p>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analysis of data rather than description</a:t>
            </a:r>
          </a:p>
          <a:p>
            <a:pPr marL="457200" indent="-274638">
              <a:buFont typeface="Arial" panose="020B0604020202020204" pitchFamily="34" charset="0"/>
              <a:buChar char="•"/>
            </a:pPr>
            <a:r>
              <a:rPr lang="en-GB" sz="2400" dirty="0">
                <a:solidFill>
                  <a:schemeClr val="tx1">
                    <a:lumMod val="65000"/>
                    <a:lumOff val="35000"/>
                  </a:schemeClr>
                </a:solidFill>
                <a:latin typeface="+mn-lt"/>
                <a:cs typeface="+mn-cs"/>
              </a:rPr>
              <a:t>the use of data that provides enough breadth and depth for an A level investigation.</a:t>
            </a:r>
          </a:p>
        </p:txBody>
      </p:sp>
      <p:sp>
        <p:nvSpPr>
          <p:cNvPr id="5" name="Content Placeholder 2"/>
          <p:cNvSpPr txBox="1">
            <a:spLocks/>
          </p:cNvSpPr>
          <p:nvPr/>
        </p:nvSpPr>
        <p:spPr>
          <a:xfrm>
            <a:off x="457200" y="5246036"/>
            <a:ext cx="8229600" cy="124005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3400" dirty="0">
                <a:solidFill>
                  <a:schemeClr val="tx1">
                    <a:lumMod val="65000"/>
                    <a:lumOff val="35000"/>
                  </a:schemeClr>
                </a:solidFill>
                <a:latin typeface="+mn-lt"/>
                <a:cs typeface="+mn-cs"/>
              </a:rPr>
              <a:t>How can you support students in addressing some/all of these areas of weakness?</a:t>
            </a:r>
          </a:p>
        </p:txBody>
      </p:sp>
    </p:spTree>
    <p:extLst>
      <p:ext uri="{BB962C8B-B14F-4D97-AF65-F5344CB8AC3E}">
        <p14:creationId xmlns:p14="http://schemas.microsoft.com/office/powerpoint/2010/main" val="230768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723157"/>
          </a:xfrm>
        </p:spPr>
        <p:txBody>
          <a:bodyPr/>
          <a:lstStyle/>
          <a:p>
            <a:r>
              <a:rPr lang="en-GB" sz="2800" cap="all" dirty="0">
                <a:solidFill>
                  <a:schemeClr val="tx1">
                    <a:lumMod val="50000"/>
                    <a:lumOff val="50000"/>
                  </a:schemeClr>
                </a:solidFill>
                <a:latin typeface="Gotham Rounded Book"/>
                <a:ea typeface="Times New Roman"/>
                <a:cs typeface="Times New Roman"/>
              </a:rPr>
              <a:t>Standardising material</a:t>
            </a:r>
          </a:p>
        </p:txBody>
      </p:sp>
      <p:sp>
        <p:nvSpPr>
          <p:cNvPr id="3" name="Content Placeholder 2"/>
          <p:cNvSpPr>
            <a:spLocks noGrp="1"/>
          </p:cNvSpPr>
          <p:nvPr>
            <p:ph idx="1"/>
          </p:nvPr>
        </p:nvSpPr>
        <p:spPr>
          <a:xfrm>
            <a:off x="457200" y="1887221"/>
            <a:ext cx="8229600" cy="1741503"/>
          </a:xfrm>
        </p:spPr>
        <p:txBody>
          <a:bodyPr>
            <a:noAutofit/>
          </a:bodyPr>
          <a:lstStyle/>
          <a:p>
            <a:r>
              <a:rPr lang="en-GB" sz="2400" dirty="0">
                <a:solidFill>
                  <a:schemeClr val="tx1">
                    <a:lumMod val="65000"/>
                    <a:lumOff val="35000"/>
                  </a:schemeClr>
                </a:solidFill>
                <a:latin typeface="+mn-lt"/>
                <a:cs typeface="+mn-cs"/>
              </a:rPr>
              <a:t>A series of short training videos are available on the </a:t>
            </a:r>
            <a:r>
              <a:rPr lang="en-GB" sz="2400" dirty="0">
                <a:solidFill>
                  <a:schemeClr val="tx1">
                    <a:lumMod val="65000"/>
                    <a:lumOff val="35000"/>
                  </a:schemeClr>
                </a:solidFill>
                <a:latin typeface="+mn-lt"/>
                <a:cs typeface="+mn-cs"/>
                <a:hlinkClick r:id="rId2"/>
              </a:rPr>
              <a:t>WJEC secure website</a:t>
            </a:r>
            <a:r>
              <a:rPr lang="en-GB" sz="2400" dirty="0">
                <a:solidFill>
                  <a:schemeClr val="tx1">
                    <a:lumMod val="65000"/>
                    <a:lumOff val="35000"/>
                  </a:schemeClr>
                </a:solidFill>
                <a:latin typeface="+mn-lt"/>
                <a:cs typeface="+mn-cs"/>
              </a:rPr>
              <a:t> for teachers, which cover a range of different levels of response to the NEA investigation for A level English Language.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581" y="3126180"/>
            <a:ext cx="7666521" cy="35046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579191" y="5854147"/>
            <a:ext cx="2561576" cy="318052"/>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4352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1000"/>
                                        <p:tgtEl>
                                          <p:spTgt spid="1026"/>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549902"/>
          </a:xfrm>
        </p:spPr>
        <p:txBody>
          <a:bodyPr/>
          <a:lstStyle/>
          <a:p>
            <a:r>
              <a:rPr lang="en-GB" sz="2400" cap="all" dirty="0">
                <a:solidFill>
                  <a:schemeClr val="tx1">
                    <a:lumMod val="50000"/>
                    <a:lumOff val="50000"/>
                  </a:schemeClr>
                </a:solidFill>
                <a:latin typeface="Gotham Rounded Book"/>
                <a:ea typeface="Times New Roman"/>
                <a:cs typeface="Times New Roman"/>
              </a:rPr>
              <a:t>Overview</a:t>
            </a:r>
          </a:p>
        </p:txBody>
      </p:sp>
      <p:sp>
        <p:nvSpPr>
          <p:cNvPr id="3" name="Content Placeholder 2"/>
          <p:cNvSpPr>
            <a:spLocks noGrp="1"/>
          </p:cNvSpPr>
          <p:nvPr>
            <p:ph idx="1"/>
          </p:nvPr>
        </p:nvSpPr>
        <p:spPr>
          <a:xfrm>
            <a:off x="381485" y="1918502"/>
            <a:ext cx="8686801" cy="4412724"/>
          </a:xfrm>
        </p:spPr>
        <p:txBody>
          <a:bodyPr>
            <a:noAutofit/>
          </a:bodyPr>
          <a:lstStyle/>
          <a:p>
            <a:r>
              <a:rPr lang="en-GB" sz="2400" dirty="0">
                <a:solidFill>
                  <a:schemeClr val="tx1">
                    <a:lumMod val="65000"/>
                    <a:lumOff val="35000"/>
                  </a:schemeClr>
                </a:solidFill>
                <a:latin typeface="+mn-lt"/>
                <a:cs typeface="+mn-cs"/>
              </a:rPr>
              <a:t>At a basic level, the investigation should include:</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brief introduction to the area of study under scrutiny</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brief introduction to the hypothesis to be tested</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brief explanation of the methodology</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the main body of the investigation as an analysis into the sense of identity, including:</a:t>
            </a:r>
          </a:p>
          <a:p>
            <a:r>
              <a:rPr lang="en-GB" sz="2400" dirty="0">
                <a:solidFill>
                  <a:schemeClr val="tx1">
                    <a:lumMod val="65000"/>
                    <a:lumOff val="35000"/>
                  </a:schemeClr>
                </a:solidFill>
                <a:latin typeface="+mn-lt"/>
                <a:cs typeface="+mn-cs"/>
              </a:rPr>
              <a:t>		o selection and use of knowledge to argue a case</a:t>
            </a:r>
          </a:p>
          <a:p>
            <a:r>
              <a:rPr lang="en-GB" sz="2400" dirty="0">
                <a:solidFill>
                  <a:schemeClr val="tx1">
                    <a:lumMod val="65000"/>
                    <a:lumOff val="35000"/>
                  </a:schemeClr>
                </a:solidFill>
                <a:latin typeface="+mn-lt"/>
                <a:cs typeface="+mn-cs"/>
              </a:rPr>
              <a:t>		o interrogation of data to support the argument</a:t>
            </a:r>
          </a:p>
          <a:p>
            <a:pPr marL="457200" indent="-457200">
              <a:buFont typeface="Arial" panose="020B0604020202020204" pitchFamily="34" charset="0"/>
              <a:buChar char="•"/>
            </a:pPr>
            <a:r>
              <a:rPr lang="en-GB" sz="2400" dirty="0">
                <a:solidFill>
                  <a:schemeClr val="tx1">
                    <a:lumMod val="65000"/>
                    <a:lumOff val="35000"/>
                  </a:schemeClr>
                </a:solidFill>
                <a:latin typeface="+mn-lt"/>
                <a:cs typeface="+mn-cs"/>
              </a:rPr>
              <a:t>a conclusion about the ways in which language is used to create and communicate a sense of identity.</a:t>
            </a:r>
          </a:p>
        </p:txBody>
      </p:sp>
    </p:spTree>
    <p:extLst>
      <p:ext uri="{BB962C8B-B14F-4D97-AF65-F5344CB8AC3E}">
        <p14:creationId xmlns:p14="http://schemas.microsoft.com/office/powerpoint/2010/main" val="414764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childTnLst>
                                </p:cTn>
                              </p:par>
                            </p:childTnLst>
                          </p:cTn>
                        </p:par>
                        <p:par>
                          <p:cTn id="32" fill="hold">
                            <p:stCondLst>
                              <p:cond delay="7000"/>
                            </p:stCondLst>
                            <p:childTnLst>
                              <p:par>
                                <p:cTn id="33" presetID="10"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childTnLst>
                                </p:cTn>
                              </p:par>
                            </p:childTnLst>
                          </p:cTn>
                        </p:par>
                        <p:par>
                          <p:cTn id="36" fill="hold">
                            <p:stCondLst>
                              <p:cond delay="8000"/>
                            </p:stCondLst>
                            <p:childTnLst>
                              <p:par>
                                <p:cTn id="37" presetID="10" presetClass="entr" presetSubtype="0"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381485" y="1163395"/>
            <a:ext cx="8418513" cy="549902"/>
          </a:xfrm>
        </p:spPr>
        <p:txBody>
          <a:bodyPr/>
          <a:lstStyle/>
          <a:p>
            <a:r>
              <a:rPr lang="en-GB" sz="2400" cap="all" dirty="0">
                <a:solidFill>
                  <a:schemeClr val="tx1">
                    <a:lumMod val="50000"/>
                    <a:lumOff val="50000"/>
                  </a:schemeClr>
                </a:solidFill>
                <a:latin typeface="Gotham Rounded Book"/>
                <a:ea typeface="Times New Roman"/>
                <a:cs typeface="Times New Roman"/>
              </a:rPr>
              <a:t>Developing a Title:</a:t>
            </a:r>
          </a:p>
        </p:txBody>
      </p:sp>
      <p:sp>
        <p:nvSpPr>
          <p:cNvPr id="3" name="Content Placeholder 2"/>
          <p:cNvSpPr>
            <a:spLocks noGrp="1"/>
          </p:cNvSpPr>
          <p:nvPr>
            <p:ph idx="1"/>
          </p:nvPr>
        </p:nvSpPr>
        <p:spPr>
          <a:xfrm>
            <a:off x="381486" y="1918502"/>
            <a:ext cx="8493008" cy="3327266"/>
          </a:xfrm>
        </p:spPr>
        <p:txBody>
          <a:bodyPr>
            <a:noAutofit/>
          </a:bodyPr>
          <a:lstStyle/>
          <a:p>
            <a:pPr marL="342900" indent="-342900">
              <a:buFont typeface="Arial" panose="020B0604020202020204" pitchFamily="34" charset="0"/>
              <a:buChar char="•"/>
            </a:pPr>
            <a:r>
              <a:rPr lang="en-GB" sz="2400" dirty="0">
                <a:solidFill>
                  <a:schemeClr val="tx1">
                    <a:lumMod val="65000"/>
                    <a:lumOff val="35000"/>
                  </a:schemeClr>
                </a:solidFill>
                <a:latin typeface="+mn-lt"/>
                <a:cs typeface="+mn-cs"/>
              </a:rPr>
              <a:t>Use of 'investigate and analyse' and 'using relevant data‘? </a:t>
            </a:r>
          </a:p>
          <a:p>
            <a:pPr marL="342900" indent="-342900">
              <a:buFont typeface="Arial" panose="020B0604020202020204" pitchFamily="34" charset="0"/>
              <a:buChar char="•"/>
            </a:pPr>
            <a:r>
              <a:rPr lang="en-GB" sz="2400" dirty="0">
                <a:solidFill>
                  <a:schemeClr val="tx1">
                    <a:lumMod val="65000"/>
                    <a:lumOff val="35000"/>
                  </a:schemeClr>
                </a:solidFill>
                <a:latin typeface="+mn-lt"/>
                <a:cs typeface="+mn-cs"/>
              </a:rPr>
              <a:t>Link between language and identity, and the chosen language area?</a:t>
            </a:r>
          </a:p>
          <a:p>
            <a:pPr marL="342900" indent="-342900">
              <a:buFont typeface="Arial" panose="020B0604020202020204" pitchFamily="34" charset="0"/>
              <a:buChar char="•"/>
            </a:pPr>
            <a:r>
              <a:rPr lang="en-GB" sz="2400" dirty="0">
                <a:solidFill>
                  <a:schemeClr val="tx1">
                    <a:lumMod val="65000"/>
                    <a:lumOff val="35000"/>
                  </a:schemeClr>
                </a:solidFill>
                <a:latin typeface="+mn-lt"/>
                <a:cs typeface="+mn-cs"/>
              </a:rPr>
              <a:t>Include a strong hypothesis to help candidates develop a line of argument?</a:t>
            </a:r>
          </a:p>
          <a:p>
            <a:endParaRPr lang="en-GB" sz="2400" dirty="0">
              <a:solidFill>
                <a:schemeClr val="tx1">
                  <a:lumMod val="65000"/>
                  <a:lumOff val="35000"/>
                </a:schemeClr>
              </a:solidFill>
              <a:latin typeface="+mn-lt"/>
              <a:cs typeface="+mn-cs"/>
            </a:endParaRPr>
          </a:p>
          <a:p>
            <a:r>
              <a:rPr lang="en-GB" sz="2400" dirty="0">
                <a:solidFill>
                  <a:schemeClr val="tx1">
                    <a:lumMod val="65000"/>
                    <a:lumOff val="35000"/>
                  </a:schemeClr>
                </a:solidFill>
                <a:latin typeface="+mn-lt"/>
                <a:cs typeface="+mn-cs"/>
              </a:rPr>
              <a:t>The focus of the investigation may alter slightly as the learner explores the issues/concepts and data in greater depth.</a:t>
            </a:r>
          </a:p>
        </p:txBody>
      </p:sp>
    </p:spTree>
    <p:extLst>
      <p:ext uri="{BB962C8B-B14F-4D97-AF65-F5344CB8AC3E}">
        <p14:creationId xmlns:p14="http://schemas.microsoft.com/office/powerpoint/2010/main" val="307360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9154" y="1717531"/>
            <a:ext cx="8146473" cy="3416320"/>
          </a:xfrm>
          <a:prstGeom prst="rect">
            <a:avLst/>
          </a:prstGeom>
          <a:noFill/>
        </p:spPr>
        <p:txBody>
          <a:bodyPr wrap="square">
            <a:spAutoFit/>
          </a:bodyPr>
          <a:lstStyle/>
          <a:p>
            <a:pPr>
              <a:defRPr/>
            </a:pPr>
            <a:r>
              <a:rPr lang="en-US" sz="2400" b="1" dirty="0">
                <a:solidFill>
                  <a:schemeClr val="tx1">
                    <a:lumMod val="65000"/>
                    <a:lumOff val="35000"/>
                  </a:schemeClr>
                </a:solidFill>
              </a:rPr>
              <a:t>Activity 1: Read the three extracts taken from NEA investigations: Candidate A, Candidate B and Candidate C.</a:t>
            </a:r>
          </a:p>
          <a:p>
            <a:pPr>
              <a:defRPr/>
            </a:pPr>
            <a:endParaRPr lang="en-US" sz="2400" dirty="0">
              <a:solidFill>
                <a:schemeClr val="tx1">
                  <a:lumMod val="65000"/>
                  <a:lumOff val="35000"/>
                </a:schemeClr>
              </a:solidFill>
            </a:endParaRPr>
          </a:p>
          <a:p>
            <a:pPr>
              <a:defRPr/>
            </a:pPr>
            <a:r>
              <a:rPr lang="en-US" sz="2400" dirty="0">
                <a:solidFill>
                  <a:schemeClr val="tx1">
                    <a:lumMod val="65000"/>
                    <a:lumOff val="35000"/>
                  </a:schemeClr>
                </a:solidFill>
              </a:rPr>
              <a:t>With your partner rank order the candidates from best to worst as to which offers the best understanding of contextual factors linked to language choices and the construction of meaning?</a:t>
            </a:r>
          </a:p>
          <a:p>
            <a:pPr>
              <a:defRPr/>
            </a:pPr>
            <a:endParaRPr lang="en-US" sz="2400" dirty="0">
              <a:solidFill>
                <a:schemeClr val="tx1">
                  <a:lumMod val="65000"/>
                  <a:lumOff val="35000"/>
                </a:schemeClr>
              </a:solidFill>
            </a:endParaRPr>
          </a:p>
          <a:p>
            <a:pPr>
              <a:defRPr/>
            </a:pPr>
            <a:r>
              <a:rPr lang="en-US" sz="2400" dirty="0">
                <a:solidFill>
                  <a:schemeClr val="tx1">
                    <a:lumMod val="65000"/>
                    <a:lumOff val="35000"/>
                  </a:schemeClr>
                </a:solidFill>
              </a:rPr>
              <a:t>Explain the features that make each one better or worse than the others.</a:t>
            </a:r>
            <a:endParaRPr lang="en-GB" sz="2400" dirty="0">
              <a:solidFill>
                <a:schemeClr val="tx1">
                  <a:lumMod val="65000"/>
                  <a:lumOff val="35000"/>
                </a:schemeClr>
              </a:solidFill>
            </a:endParaRPr>
          </a:p>
        </p:txBody>
      </p:sp>
    </p:spTree>
    <p:extLst>
      <p:ext uri="{BB962C8B-B14F-4D97-AF65-F5344CB8AC3E}">
        <p14:creationId xmlns:p14="http://schemas.microsoft.com/office/powerpoint/2010/main" val="37765678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7704" y="1094076"/>
            <a:ext cx="8468591" cy="5632311"/>
          </a:xfrm>
          <a:prstGeom prst="rect">
            <a:avLst/>
          </a:prstGeom>
          <a:noFill/>
        </p:spPr>
        <p:txBody>
          <a:bodyPr wrap="square">
            <a:spAutoFit/>
          </a:bodyPr>
          <a:lstStyle/>
          <a:p>
            <a:pPr>
              <a:defRPr/>
            </a:pPr>
            <a:r>
              <a:rPr lang="en-US" sz="2400" b="1" dirty="0">
                <a:solidFill>
                  <a:schemeClr val="tx1">
                    <a:lumMod val="65000"/>
                    <a:lumOff val="35000"/>
                  </a:schemeClr>
                </a:solidFill>
              </a:rPr>
              <a:t>Candidate A: Activity 1</a:t>
            </a:r>
          </a:p>
          <a:p>
            <a:pPr>
              <a:defRPr/>
            </a:pPr>
            <a:r>
              <a:rPr lang="en-US" sz="1600" dirty="0">
                <a:solidFill>
                  <a:schemeClr val="tx1">
                    <a:lumMod val="65000"/>
                    <a:lumOff val="35000"/>
                  </a:schemeClr>
                </a:solidFill>
              </a:rPr>
              <a:t>The use of the interrogative ‘WHY ARE YOU STILL TALKING?’ in the first transcript in an example of the bald on record as the participant is being direct and doing nothing to avoid face.  The speaker is also flouting Leech’s agreement maxim as they are not </a:t>
            </a:r>
            <a:r>
              <a:rPr lang="en-US" sz="1600" dirty="0" err="1">
                <a:solidFill>
                  <a:schemeClr val="tx1">
                    <a:lumMod val="65000"/>
                    <a:lumOff val="35000"/>
                  </a:schemeClr>
                </a:solidFill>
              </a:rPr>
              <a:t>maximising</a:t>
            </a:r>
            <a:r>
              <a:rPr lang="en-US" sz="1600" dirty="0">
                <a:solidFill>
                  <a:schemeClr val="tx1">
                    <a:lumMod val="65000"/>
                    <a:lumOff val="35000"/>
                  </a:schemeClr>
                </a:solidFill>
              </a:rPr>
              <a:t> agreement between self and other, due to the combative premise.  Therefore, the prosody of women can be very aggressive.  However, the women don’t always use Fact Threatening Acts towards each other as you can in the first transcript even though there are three women involved in the conversation there is only two of them arguing and the other is trying to save face by using the declarative ‘let’s stay calm’.  Women also try to save face with the use of the adjective ‘sorry.’  In the case of apologizing, it may be impossible for others to know how sincere the speaker is, especially within this competitive context.  Therefore, there is no assurance that the apologetic attitude will last.  ‘I would like to bring back Sarah Sorry’ is also an example of negative politeness as the speaker has </a:t>
            </a:r>
            <a:r>
              <a:rPr lang="en-US" sz="1600" dirty="0" err="1">
                <a:solidFill>
                  <a:schemeClr val="tx1">
                    <a:lumMod val="65000"/>
                    <a:lumOff val="35000"/>
                  </a:schemeClr>
                </a:solidFill>
              </a:rPr>
              <a:t>recognised</a:t>
            </a:r>
            <a:r>
              <a:rPr lang="en-US" sz="1600" dirty="0">
                <a:solidFill>
                  <a:schemeClr val="tx1">
                    <a:lumMod val="65000"/>
                    <a:lumOff val="35000"/>
                  </a:schemeClr>
                </a:solidFill>
              </a:rPr>
              <a:t> that she is imposing on Sarah so uses the polite interjection ‘sorry’ to </a:t>
            </a:r>
            <a:r>
              <a:rPr lang="en-US" sz="1600" dirty="0" err="1">
                <a:solidFill>
                  <a:schemeClr val="tx1">
                    <a:lumMod val="65000"/>
                    <a:lumOff val="35000"/>
                  </a:schemeClr>
                </a:solidFill>
              </a:rPr>
              <a:t>minimise</a:t>
            </a:r>
            <a:r>
              <a:rPr lang="en-US" sz="1600" dirty="0">
                <a:solidFill>
                  <a:schemeClr val="tx1">
                    <a:lumMod val="65000"/>
                    <a:lumOff val="35000"/>
                  </a:schemeClr>
                </a:solidFill>
              </a:rPr>
              <a:t> the imposition.  This can also be applied to men’s use of the language as in the fourth transcript Tom says, ‘Jasmine please, can you just.’  This is because Jasmin is trying to dominate the situation and exert power which may be because she is in a minority and therefore feels her position on the show is vulnerable.  The use of hedging used by the women is also way of avoiding conflict with their negative face.  In these transcripts.  There are no examples of the contestants using positive politeness due to the purpose of the show being entertaining and if everyone on the show got along with each other the show would be highly unentertaining.  It is a show that involves the contestants being independent and therefore they concentrate on praising themselves, rather than other.  The use of the declarative sentence ‘I was left to pick up the pieces’ supports this.</a:t>
            </a:r>
          </a:p>
        </p:txBody>
      </p:sp>
    </p:spTree>
    <p:extLst>
      <p:ext uri="{BB962C8B-B14F-4D97-AF65-F5344CB8AC3E}">
        <p14:creationId xmlns:p14="http://schemas.microsoft.com/office/powerpoint/2010/main" val="34145359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7704" y="1094076"/>
            <a:ext cx="8468591" cy="4832092"/>
          </a:xfrm>
          <a:prstGeom prst="rect">
            <a:avLst/>
          </a:prstGeom>
          <a:noFill/>
        </p:spPr>
        <p:txBody>
          <a:bodyPr wrap="square">
            <a:spAutoFit/>
          </a:bodyPr>
          <a:lstStyle/>
          <a:p>
            <a:pPr>
              <a:defRPr/>
            </a:pPr>
            <a:r>
              <a:rPr lang="en-US" sz="2400" b="1" dirty="0">
                <a:solidFill>
                  <a:schemeClr val="tx1">
                    <a:lumMod val="65000"/>
                    <a:lumOff val="35000"/>
                  </a:schemeClr>
                </a:solidFill>
              </a:rPr>
              <a:t>Candidate B: Activity 1</a:t>
            </a:r>
          </a:p>
          <a:p>
            <a:pPr>
              <a:defRPr/>
            </a:pPr>
            <a:endParaRPr lang="en-US" sz="2400" b="1" dirty="0">
              <a:solidFill>
                <a:schemeClr val="tx1">
                  <a:lumMod val="65000"/>
                  <a:lumOff val="35000"/>
                </a:schemeClr>
              </a:solidFill>
            </a:endParaRPr>
          </a:p>
          <a:p>
            <a:pPr>
              <a:defRPr/>
            </a:pPr>
            <a:r>
              <a:rPr lang="en-US" sz="2000" dirty="0">
                <a:solidFill>
                  <a:schemeClr val="tx1">
                    <a:lumMod val="65000"/>
                    <a:lumOff val="35000"/>
                  </a:schemeClr>
                </a:solidFill>
              </a:rPr>
              <a:t>For the conversation with my dad, I can immediately tell a difference in my own use of punctuation.  I use less punctuation in this conversation, but this may also be since I did not need to necessarily use too much.  For instance, I asked my dad if I could borrow money off him, “cheers, and can I tax like 20 quid cos it’s a meal” which includes the comma after the initial cheers.  Also, I should have used a question mark at the end of the message, as it is more of a statement in this form than a question.  Another example is the use of apostrophes, as I did not use apostrophes in my chat with Kian, whereas I have done in my conversation with my dad.  For example, I say “I’m getting the bus home with Sam and </a:t>
            </a:r>
            <a:r>
              <a:rPr lang="en-US" sz="2000" dirty="0" err="1">
                <a:solidFill>
                  <a:schemeClr val="tx1">
                    <a:lumMod val="65000"/>
                    <a:lumOff val="35000"/>
                  </a:schemeClr>
                </a:solidFill>
              </a:rPr>
              <a:t>Conor</a:t>
            </a:r>
            <a:r>
              <a:rPr lang="en-US" sz="2000" dirty="0">
                <a:solidFill>
                  <a:schemeClr val="tx1">
                    <a:lumMod val="65000"/>
                    <a:lumOff val="35000"/>
                  </a:schemeClr>
                </a:solidFill>
              </a:rPr>
              <a:t>”, which is more formal than saying it without the apostrophe and the </a:t>
            </a:r>
            <a:r>
              <a:rPr lang="en-US" sz="2000" dirty="0" err="1">
                <a:solidFill>
                  <a:schemeClr val="tx1">
                    <a:lumMod val="65000"/>
                    <a:lumOff val="35000"/>
                  </a:schemeClr>
                </a:solidFill>
              </a:rPr>
              <a:t>capitalisation</a:t>
            </a:r>
            <a:r>
              <a:rPr lang="en-US" sz="2000" dirty="0">
                <a:solidFill>
                  <a:schemeClr val="tx1">
                    <a:lumMod val="65000"/>
                    <a:lumOff val="35000"/>
                  </a:schemeClr>
                </a:solidFill>
              </a:rPr>
              <a:t> of my friend’s names.  In this conversation, I feel my sentence structures are partly better and are also more fluid, as I was rarely using one-word sentences, and I was construction longer messages also.</a:t>
            </a:r>
          </a:p>
        </p:txBody>
      </p:sp>
    </p:spTree>
    <p:extLst>
      <p:ext uri="{BB962C8B-B14F-4D97-AF65-F5344CB8AC3E}">
        <p14:creationId xmlns:p14="http://schemas.microsoft.com/office/powerpoint/2010/main" val="29153969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7704" y="1094076"/>
            <a:ext cx="8468591" cy="5509200"/>
          </a:xfrm>
          <a:prstGeom prst="rect">
            <a:avLst/>
          </a:prstGeom>
          <a:noFill/>
        </p:spPr>
        <p:txBody>
          <a:bodyPr wrap="square">
            <a:spAutoFit/>
          </a:bodyPr>
          <a:lstStyle/>
          <a:p>
            <a:pPr>
              <a:defRPr/>
            </a:pPr>
            <a:r>
              <a:rPr lang="en-US" sz="2400" b="1" dirty="0">
                <a:solidFill>
                  <a:schemeClr val="tx1">
                    <a:lumMod val="65000"/>
                    <a:lumOff val="35000"/>
                  </a:schemeClr>
                </a:solidFill>
              </a:rPr>
              <a:t>Candidate C: Activity 1</a:t>
            </a:r>
          </a:p>
          <a:p>
            <a:pPr>
              <a:defRPr/>
            </a:pPr>
            <a:endParaRPr lang="en-US" sz="2400" b="1" dirty="0">
              <a:solidFill>
                <a:schemeClr val="tx1">
                  <a:lumMod val="65000"/>
                  <a:lumOff val="35000"/>
                </a:schemeClr>
              </a:solidFill>
            </a:endParaRPr>
          </a:p>
          <a:p>
            <a:pPr>
              <a:defRPr/>
            </a:pPr>
            <a:r>
              <a:rPr lang="en-US" sz="1600" dirty="0">
                <a:solidFill>
                  <a:schemeClr val="tx1">
                    <a:lumMod val="65000"/>
                    <a:lumOff val="35000"/>
                  </a:schemeClr>
                </a:solidFill>
              </a:rPr>
              <a:t>Throughout the transcript of Tangled the semantic field of plants was evident.  Mother </a:t>
            </a:r>
            <a:r>
              <a:rPr lang="en-US" sz="1600" dirty="0" err="1">
                <a:solidFill>
                  <a:schemeClr val="tx1">
                    <a:lumMod val="65000"/>
                    <a:lumOff val="35000"/>
                  </a:schemeClr>
                </a:solidFill>
              </a:rPr>
              <a:t>Gothel</a:t>
            </a:r>
            <a:r>
              <a:rPr lang="en-US" sz="1600" dirty="0">
                <a:solidFill>
                  <a:schemeClr val="tx1">
                    <a:lumMod val="65000"/>
                    <a:lumOff val="35000"/>
                  </a:schemeClr>
                </a:solidFill>
              </a:rPr>
              <a:t>, the antagonist of the story, often uses common concrete nouns such as ‘flower’, ‘petal’ and ‘sapling’ when addressing her daughter.  The fact that </a:t>
            </a:r>
            <a:r>
              <a:rPr lang="en-US" sz="1600" dirty="0" err="1">
                <a:solidFill>
                  <a:schemeClr val="tx1">
                    <a:lumMod val="65000"/>
                    <a:lumOff val="35000"/>
                  </a:schemeClr>
                </a:solidFill>
              </a:rPr>
              <a:t>Gothel</a:t>
            </a:r>
            <a:r>
              <a:rPr lang="en-US" sz="1600" dirty="0">
                <a:solidFill>
                  <a:schemeClr val="tx1">
                    <a:lumMod val="65000"/>
                    <a:lumOff val="35000"/>
                  </a:schemeClr>
                </a:solidFill>
              </a:rPr>
              <a:t> has been so delicate in her phrasing shows the audience that she should hold a low opinion of Rapunzel, and this is highlighted through the lack of using her given name.  It suggests the stereotypical characteristic of vulnerability that most female characters can be seen to possess.  The connotations of the floral names she uses imply that Rapunzel is weak and frail, and perhaps her only purpose is to look pretty, reinforced by John Berger’s claim that “Men look, women appear” (1972, Ways Of Seeing).  Flowers are often valued for their aesthetics, and not much else, so this could represent how </a:t>
            </a:r>
            <a:r>
              <a:rPr lang="en-US" sz="1600" dirty="0" err="1">
                <a:solidFill>
                  <a:schemeClr val="tx1">
                    <a:lumMod val="65000"/>
                    <a:lumOff val="35000"/>
                  </a:schemeClr>
                </a:solidFill>
              </a:rPr>
              <a:t>Gothel</a:t>
            </a:r>
            <a:r>
              <a:rPr lang="en-US" sz="1600" dirty="0">
                <a:solidFill>
                  <a:schemeClr val="tx1">
                    <a:lumMod val="65000"/>
                    <a:lumOff val="35000"/>
                  </a:schemeClr>
                </a:solidFill>
              </a:rPr>
              <a:t> views Rapunzel.  This seems like a common theme for </a:t>
            </a:r>
            <a:r>
              <a:rPr lang="en-US" sz="1600" dirty="0" err="1">
                <a:solidFill>
                  <a:schemeClr val="tx1">
                    <a:lumMod val="65000"/>
                    <a:lumOff val="35000"/>
                  </a:schemeClr>
                </a:solidFill>
              </a:rPr>
              <a:t>Gothel</a:t>
            </a:r>
            <a:r>
              <a:rPr lang="en-US" sz="1600" dirty="0">
                <a:solidFill>
                  <a:schemeClr val="tx1">
                    <a:lumMod val="65000"/>
                    <a:lumOff val="35000"/>
                  </a:schemeClr>
                </a:solidFill>
              </a:rPr>
              <a:t>, as she also uses the noun ‘darling’ frequently in a </a:t>
            </a:r>
            <a:r>
              <a:rPr lang="en-US" sz="1600" dirty="0" err="1">
                <a:solidFill>
                  <a:schemeClr val="tx1">
                    <a:lumMod val="65000"/>
                    <a:lumOff val="35000"/>
                  </a:schemeClr>
                </a:solidFill>
              </a:rPr>
              <a:t>patronising</a:t>
            </a:r>
            <a:r>
              <a:rPr lang="en-US" sz="1600" dirty="0">
                <a:solidFill>
                  <a:schemeClr val="tx1">
                    <a:lumMod val="65000"/>
                    <a:lumOff val="35000"/>
                  </a:schemeClr>
                </a:solidFill>
              </a:rPr>
              <a:t> tone.  This indicates that </a:t>
            </a:r>
            <a:r>
              <a:rPr lang="en-US" sz="1600" dirty="0" err="1">
                <a:solidFill>
                  <a:schemeClr val="tx1">
                    <a:lumMod val="65000"/>
                    <a:lumOff val="35000"/>
                  </a:schemeClr>
                </a:solidFill>
              </a:rPr>
              <a:t>Gothel</a:t>
            </a:r>
            <a:r>
              <a:rPr lang="en-US" sz="1600" dirty="0">
                <a:solidFill>
                  <a:schemeClr val="tx1">
                    <a:lumMod val="65000"/>
                    <a:lumOff val="35000"/>
                  </a:schemeClr>
                </a:solidFill>
              </a:rPr>
              <a:t> has a lot of power over her daughter, and is very dominant in these terms.  It is apparent from simply a few names used that </a:t>
            </a:r>
            <a:r>
              <a:rPr lang="en-US" sz="1600" dirty="0" err="1">
                <a:solidFill>
                  <a:schemeClr val="tx1">
                    <a:lumMod val="65000"/>
                    <a:lumOff val="35000"/>
                  </a:schemeClr>
                </a:solidFill>
              </a:rPr>
              <a:t>Gothel</a:t>
            </a:r>
            <a:r>
              <a:rPr lang="en-US" sz="1600" dirty="0">
                <a:solidFill>
                  <a:schemeClr val="tx1">
                    <a:lumMod val="65000"/>
                    <a:lumOff val="35000"/>
                  </a:schemeClr>
                </a:solidFill>
              </a:rPr>
              <a:t> is the superior character, which sets the tone for the film.  This is interesting, as </a:t>
            </a:r>
            <a:r>
              <a:rPr lang="en-US" sz="1600" dirty="0" err="1">
                <a:solidFill>
                  <a:schemeClr val="tx1">
                    <a:lumMod val="65000"/>
                    <a:lumOff val="35000"/>
                  </a:schemeClr>
                </a:solidFill>
              </a:rPr>
              <a:t>Gothel</a:t>
            </a:r>
            <a:r>
              <a:rPr lang="en-US" sz="1600" dirty="0">
                <a:solidFill>
                  <a:schemeClr val="tx1">
                    <a:lumMod val="65000"/>
                    <a:lumOff val="35000"/>
                  </a:schemeClr>
                </a:solidFill>
              </a:rPr>
              <a:t> is also a female character; so immediately it could be assumed that both characters would be treated in such a way.  </a:t>
            </a:r>
            <a:r>
              <a:rPr lang="en-US" sz="1600" dirty="0" err="1">
                <a:solidFill>
                  <a:schemeClr val="tx1">
                    <a:lumMod val="65000"/>
                    <a:lumOff val="35000"/>
                  </a:schemeClr>
                </a:solidFill>
              </a:rPr>
              <a:t>Gothel</a:t>
            </a:r>
            <a:r>
              <a:rPr lang="en-US" sz="1600" dirty="0">
                <a:solidFill>
                  <a:schemeClr val="tx1">
                    <a:lumMod val="65000"/>
                    <a:lumOff val="35000"/>
                  </a:schemeClr>
                </a:solidFill>
              </a:rPr>
              <a:t>, however, holds the conventional factors of her character archetype, and, as the antagonist of this story, she uses her language in such a way that she becomes the more dominant female.  Despite the fact that she is turning eighteen years old in the film, her mother still does not accept that Rapunzel wants to become more independent, and stray from the elegant characteristics she seemingly possesses.</a:t>
            </a:r>
          </a:p>
        </p:txBody>
      </p:sp>
    </p:spTree>
    <p:extLst>
      <p:ext uri="{BB962C8B-B14F-4D97-AF65-F5344CB8AC3E}">
        <p14:creationId xmlns:p14="http://schemas.microsoft.com/office/powerpoint/2010/main" val="40061934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9154" y="1717531"/>
            <a:ext cx="8146473" cy="3416320"/>
          </a:xfrm>
          <a:prstGeom prst="rect">
            <a:avLst/>
          </a:prstGeom>
          <a:noFill/>
        </p:spPr>
        <p:txBody>
          <a:bodyPr wrap="square">
            <a:spAutoFit/>
          </a:bodyPr>
          <a:lstStyle/>
          <a:p>
            <a:pPr>
              <a:defRPr/>
            </a:pPr>
            <a:r>
              <a:rPr lang="en-US" sz="2400" b="1" dirty="0">
                <a:solidFill>
                  <a:schemeClr val="tx1">
                    <a:lumMod val="65000"/>
                    <a:lumOff val="35000"/>
                  </a:schemeClr>
                </a:solidFill>
              </a:rPr>
              <a:t>Activity 2: Read the three extracts taken from NEA investigations: Candidate A, Candidate B and Candidate C.</a:t>
            </a:r>
          </a:p>
          <a:p>
            <a:pPr>
              <a:defRPr/>
            </a:pPr>
            <a:endParaRPr lang="en-US" sz="2400" b="1" dirty="0">
              <a:solidFill>
                <a:schemeClr val="tx1">
                  <a:lumMod val="65000"/>
                  <a:lumOff val="35000"/>
                </a:schemeClr>
              </a:solidFill>
            </a:endParaRPr>
          </a:p>
          <a:p>
            <a:pPr>
              <a:defRPr/>
            </a:pPr>
            <a:r>
              <a:rPr lang="en-US" sz="2400" dirty="0">
                <a:solidFill>
                  <a:schemeClr val="tx1">
                    <a:lumMod val="65000"/>
                    <a:lumOff val="35000"/>
                  </a:schemeClr>
                </a:solidFill>
              </a:rPr>
              <a:t>Rank order the candidates from best to worst as to which offers the most focused overview of an element of their investigation.</a:t>
            </a:r>
          </a:p>
          <a:p>
            <a:pPr>
              <a:defRPr/>
            </a:pPr>
            <a:endParaRPr lang="en-US" sz="2400" dirty="0">
              <a:solidFill>
                <a:schemeClr val="tx1">
                  <a:lumMod val="65000"/>
                  <a:lumOff val="35000"/>
                </a:schemeClr>
              </a:solidFill>
            </a:endParaRPr>
          </a:p>
          <a:p>
            <a:pPr>
              <a:defRPr/>
            </a:pPr>
            <a:r>
              <a:rPr lang="en-US" sz="2400">
                <a:solidFill>
                  <a:schemeClr val="tx1">
                    <a:lumMod val="65000"/>
                    <a:lumOff val="35000"/>
                  </a:schemeClr>
                </a:solidFill>
              </a:rPr>
              <a:t>Explain the features that make each one better or worse than the others.</a:t>
            </a:r>
          </a:p>
          <a:p>
            <a:pPr>
              <a:defRPr/>
            </a:pPr>
            <a:endParaRPr lang="en-US" sz="2400" dirty="0">
              <a:solidFill>
                <a:schemeClr val="tx1">
                  <a:lumMod val="65000"/>
                  <a:lumOff val="35000"/>
                </a:schemeClr>
              </a:solidFill>
            </a:endParaRPr>
          </a:p>
        </p:txBody>
      </p:sp>
    </p:spTree>
    <p:extLst>
      <p:ext uri="{BB962C8B-B14F-4D97-AF65-F5344CB8AC3E}">
        <p14:creationId xmlns:p14="http://schemas.microsoft.com/office/powerpoint/2010/main" val="41955444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7704" y="1094076"/>
            <a:ext cx="8468591" cy="5601533"/>
          </a:xfrm>
          <a:prstGeom prst="rect">
            <a:avLst/>
          </a:prstGeom>
          <a:noFill/>
        </p:spPr>
        <p:txBody>
          <a:bodyPr wrap="square">
            <a:spAutoFit/>
          </a:bodyPr>
          <a:lstStyle/>
          <a:p>
            <a:pPr>
              <a:defRPr/>
            </a:pPr>
            <a:r>
              <a:rPr lang="en-US" sz="2400" b="1" dirty="0">
                <a:solidFill>
                  <a:schemeClr val="tx1">
                    <a:lumMod val="65000"/>
                    <a:lumOff val="35000"/>
                  </a:schemeClr>
                </a:solidFill>
              </a:rPr>
              <a:t>Candidate A: Activity 2</a:t>
            </a:r>
          </a:p>
          <a:p>
            <a:pPr>
              <a:defRPr/>
            </a:pPr>
            <a:endParaRPr lang="en-US" sz="2400" b="1" dirty="0">
              <a:solidFill>
                <a:schemeClr val="tx1">
                  <a:lumMod val="65000"/>
                  <a:lumOff val="35000"/>
                </a:schemeClr>
              </a:solidFill>
            </a:endParaRPr>
          </a:p>
          <a:p>
            <a:pPr>
              <a:defRPr/>
            </a:pPr>
            <a:r>
              <a:rPr lang="en-US" sz="2200" dirty="0">
                <a:solidFill>
                  <a:schemeClr val="tx1">
                    <a:lumMod val="65000"/>
                    <a:lumOff val="35000"/>
                  </a:schemeClr>
                </a:solidFill>
              </a:rPr>
              <a:t>To briefly </a:t>
            </a:r>
            <a:r>
              <a:rPr lang="en-US" sz="2200" dirty="0" err="1">
                <a:solidFill>
                  <a:schemeClr val="tx1">
                    <a:lumMod val="65000"/>
                    <a:lumOff val="35000"/>
                  </a:schemeClr>
                </a:solidFill>
              </a:rPr>
              <a:t>summarise</a:t>
            </a:r>
            <a:r>
              <a:rPr lang="en-US" sz="2200" dirty="0">
                <a:solidFill>
                  <a:schemeClr val="tx1">
                    <a:lumMod val="65000"/>
                    <a:lumOff val="35000"/>
                  </a:schemeClr>
                </a:solidFill>
              </a:rPr>
              <a:t> my findings from my investigation, I will start by saying that my initial question/hypothesis has been supported by my data, as I personally feel that there were clear differences in my own lexis and grammar between both conversations.  As expected, there were multiple contractions and abbreviated words being used, in both conversations.  Shortening words is what we may call the norm relative to more recent time, as people use these shortened terms to cut time and inevitably shorten sentences. Looking back now at my idiolect within both conversations, I understand that I change the way I speak to suit my addressee and the situation, as texting is much different to physical conversation.  As I have addressed, my language and grammar is very casual and basic when talking to Kian and includes more abbreviated terms.</a:t>
            </a:r>
          </a:p>
          <a:p>
            <a:pPr>
              <a:defRPr/>
            </a:pPr>
            <a:endParaRPr lang="en-US" sz="2400" dirty="0">
              <a:solidFill>
                <a:schemeClr val="tx1">
                  <a:lumMod val="65000"/>
                  <a:lumOff val="35000"/>
                </a:schemeClr>
              </a:solidFill>
            </a:endParaRPr>
          </a:p>
        </p:txBody>
      </p:sp>
    </p:spTree>
    <p:extLst>
      <p:ext uri="{BB962C8B-B14F-4D97-AF65-F5344CB8AC3E}">
        <p14:creationId xmlns:p14="http://schemas.microsoft.com/office/powerpoint/2010/main" val="2900006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0" ma:contentTypeDescription="Create a new document." ma:contentTypeScope="" ma:versionID="401f551f9abc41c8c06ec40edacefe07">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52fe2749e27d11d5c284173d135dace0"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QA xmlns="101960c9-2583-49a4-9434-4c0cad7b266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327112-51DF-4034-B39E-91A1D5448040}"/>
</file>

<file path=customXml/itemProps2.xml><?xml version="1.0" encoding="utf-8"?>
<ds:datastoreItem xmlns:ds="http://schemas.openxmlformats.org/officeDocument/2006/customXml" ds:itemID="{2773DC8F-AB9D-4910-94BF-5076350377AD}">
  <ds:schemaRefs>
    <ds:schemaRef ds:uri="36f98b4f-ba65-4a7d-9a34-48b23de556cb"/>
    <ds:schemaRef ds:uri="http://purl.org/dc/elements/1.1/"/>
    <ds:schemaRef ds:uri="http://schemas.microsoft.com/office/2006/metadata/properties"/>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1f8176ab-828b-4b08-9471-75b38aa5aee5"/>
    <ds:schemaRef ds:uri="http://www.w3.org/XML/1998/namespace"/>
    <ds:schemaRef ds:uri="http://purl.org/dc/dcmitype/"/>
  </ds:schemaRefs>
</ds:datastoreItem>
</file>

<file path=customXml/itemProps3.xml><?xml version="1.0" encoding="utf-8"?>
<ds:datastoreItem xmlns:ds="http://schemas.openxmlformats.org/officeDocument/2006/customXml" ds:itemID="{3D9FB68D-A36F-4F40-9DDD-C7C8C55F1F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Eduqas PowerPoint Template</Template>
  <TotalTime>566</TotalTime>
  <Words>2127</Words>
  <Application>Microsoft Office PowerPoint</Application>
  <PresentationFormat>On-screen Show (4:3)</PresentationFormat>
  <Paragraphs>78</Paragraphs>
  <Slides>14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Gotham Rounded Book</vt:lpstr>
      <vt:lpstr>Eduqas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Wilcock, Kirsten</cp:lastModifiedBy>
  <cp:revision>47</cp:revision>
  <cp:lastPrinted>2019-09-03T08:01:56Z</cp:lastPrinted>
  <dcterms:created xsi:type="dcterms:W3CDTF">2015-10-08T10:06:49Z</dcterms:created>
  <dcterms:modified xsi:type="dcterms:W3CDTF">2019-09-03T08:01:58Z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y fmtid="{D5CDD505-2E9C-101B-9397-08002B2CF9AE}" pid="3" name="WJEC_x0020_Department">
    <vt:lpwstr/>
  </property>
  <property fmtid="{D5CDD505-2E9C-101B-9397-08002B2CF9AE}" pid="4" name="WJEC_x0020_Audiences">
    <vt:lpwstr/>
  </property>
  <property fmtid="{D5CDD505-2E9C-101B-9397-08002B2CF9AE}" pid="5" name="WJEC Department">
    <vt:lpwstr/>
  </property>
  <property fmtid="{D5CDD505-2E9C-101B-9397-08002B2CF9AE}" pid="6" name="WJEC Audiences">
    <vt:lpwstr/>
  </property>
  <property fmtid="{D5CDD505-2E9C-101B-9397-08002B2CF9AE}" pid="7" name="Order">
    <vt:r8>16209200</vt:r8>
  </property>
</Properties>
</file>