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59"/>
  </p:notesMasterIdLst>
  <p:handoutMasterIdLst>
    <p:handoutMasterId r:id="rId60"/>
  </p:handoutMasterIdLst>
  <p:sldIdLst>
    <p:sldId id="316" r:id="rId6"/>
    <p:sldId id="260" r:id="rId7"/>
    <p:sldId id="275" r:id="rId8"/>
    <p:sldId id="297" r:id="rId9"/>
    <p:sldId id="351" r:id="rId10"/>
    <p:sldId id="356" r:id="rId11"/>
    <p:sldId id="357" r:id="rId12"/>
    <p:sldId id="353" r:id="rId13"/>
    <p:sldId id="387" r:id="rId14"/>
    <p:sldId id="359" r:id="rId15"/>
    <p:sldId id="354" r:id="rId16"/>
    <p:sldId id="355" r:id="rId17"/>
    <p:sldId id="360" r:id="rId18"/>
    <p:sldId id="365" r:id="rId19"/>
    <p:sldId id="388" r:id="rId20"/>
    <p:sldId id="362" r:id="rId21"/>
    <p:sldId id="363" r:id="rId22"/>
    <p:sldId id="364" r:id="rId23"/>
    <p:sldId id="366" r:id="rId24"/>
    <p:sldId id="261" r:id="rId25"/>
    <p:sldId id="367" r:id="rId26"/>
    <p:sldId id="368" r:id="rId27"/>
    <p:sldId id="369" r:id="rId28"/>
    <p:sldId id="370" r:id="rId29"/>
    <p:sldId id="373" r:id="rId30"/>
    <p:sldId id="372" r:id="rId31"/>
    <p:sldId id="375" r:id="rId32"/>
    <p:sldId id="374" r:id="rId33"/>
    <p:sldId id="377" r:id="rId34"/>
    <p:sldId id="376" r:id="rId35"/>
    <p:sldId id="378" r:id="rId36"/>
    <p:sldId id="379" r:id="rId37"/>
    <p:sldId id="380" r:id="rId38"/>
    <p:sldId id="382" r:id="rId39"/>
    <p:sldId id="383" r:id="rId40"/>
    <p:sldId id="384" r:id="rId41"/>
    <p:sldId id="381" r:id="rId42"/>
    <p:sldId id="385" r:id="rId43"/>
    <p:sldId id="386" r:id="rId44"/>
    <p:sldId id="317" r:id="rId45"/>
    <p:sldId id="262" r:id="rId46"/>
    <p:sldId id="337" r:id="rId47"/>
    <p:sldId id="389" r:id="rId48"/>
    <p:sldId id="390" r:id="rId49"/>
    <p:sldId id="398" r:id="rId50"/>
    <p:sldId id="399" r:id="rId51"/>
    <p:sldId id="400" r:id="rId52"/>
    <p:sldId id="394" r:id="rId53"/>
    <p:sldId id="395" r:id="rId54"/>
    <p:sldId id="396" r:id="rId55"/>
    <p:sldId id="397" r:id="rId56"/>
    <p:sldId id="344" r:id="rId57"/>
    <p:sldId id="292" r:id="rId58"/>
  </p:sldIdLst>
  <p:sldSz cx="9144000" cy="6858000" type="screen4x3"/>
  <p:notesSz cx="6797675" cy="98742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5A59"/>
    <a:srgbClr val="A5A6A5"/>
    <a:srgbClr val="F7B385"/>
    <a:srgbClr val="DF3C0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784" autoAdjust="0"/>
    <p:restoredTop sz="94677" autoAdjust="0"/>
  </p:normalViewPr>
  <p:slideViewPr>
    <p:cSldViewPr snapToGrid="0" snapToObjects="1">
      <p:cViewPr>
        <p:scale>
          <a:sx n="66" d="100"/>
          <a:sy n="66" d="100"/>
        </p:scale>
        <p:origin x="-1470" y="-10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61"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tableStyles" Target="tableStyle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FA2FAC-E86C-4295-B32E-016FB4104347}"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en-US"/>
        </a:p>
      </dgm:t>
    </dgm:pt>
    <dgm:pt modelId="{AE093450-0C70-4243-B2A5-D95FFBB91B14}">
      <dgm:prSet phldrT="[Text]"/>
      <dgm:spPr>
        <a:solidFill>
          <a:srgbClr val="FF0000">
            <a:alpha val="90000"/>
          </a:srgbClr>
        </a:solidFill>
      </dgm:spPr>
      <dgm:t>
        <a:bodyPr/>
        <a:lstStyle/>
        <a:p>
          <a:r>
            <a:rPr lang="en-US" b="1" dirty="0"/>
            <a:t>Drawbacks</a:t>
          </a:r>
        </a:p>
      </dgm:t>
    </dgm:pt>
    <dgm:pt modelId="{A8C9811D-4CB1-45CC-A696-BC62281546E5}" type="parTrans" cxnId="{294A0937-7ADA-4224-9448-E82E2BF89945}">
      <dgm:prSet/>
      <dgm:spPr/>
      <dgm:t>
        <a:bodyPr/>
        <a:lstStyle/>
        <a:p>
          <a:endParaRPr lang="en-US"/>
        </a:p>
      </dgm:t>
    </dgm:pt>
    <dgm:pt modelId="{DEF58791-F40F-4557-8152-F52C97F332BA}" type="sibTrans" cxnId="{294A0937-7ADA-4224-9448-E82E2BF89945}">
      <dgm:prSet/>
      <dgm:spPr/>
      <dgm:t>
        <a:bodyPr/>
        <a:lstStyle/>
        <a:p>
          <a:endParaRPr lang="en-US"/>
        </a:p>
      </dgm:t>
    </dgm:pt>
    <dgm:pt modelId="{C0B3AA32-EBD8-4857-959C-F8644F51F0F5}">
      <dgm:prSet phldrT="[Text]"/>
      <dgm:spPr>
        <a:solidFill>
          <a:srgbClr val="FF0000">
            <a:alpha val="59000"/>
          </a:srgbClr>
        </a:solidFill>
      </dgm:spPr>
      <dgm:t>
        <a:bodyPr/>
        <a:lstStyle/>
        <a:p>
          <a:r>
            <a:rPr lang="en-US" dirty="0">
              <a:solidFill>
                <a:schemeClr val="tx1"/>
              </a:solidFill>
            </a:rPr>
            <a:t>Unweighted status</a:t>
          </a:r>
        </a:p>
      </dgm:t>
    </dgm:pt>
    <dgm:pt modelId="{2F9E9D5A-D21D-48B1-B7ED-835BA438D1F3}" type="parTrans" cxnId="{DC7CD10C-048E-4CC1-8350-00FABD5D954B}">
      <dgm:prSet/>
      <dgm:spPr/>
      <dgm:t>
        <a:bodyPr/>
        <a:lstStyle/>
        <a:p>
          <a:endParaRPr lang="en-US"/>
        </a:p>
      </dgm:t>
    </dgm:pt>
    <dgm:pt modelId="{220B0585-AEFA-4785-A65B-DC8ED574923A}" type="sibTrans" cxnId="{DC7CD10C-048E-4CC1-8350-00FABD5D954B}">
      <dgm:prSet/>
      <dgm:spPr/>
      <dgm:t>
        <a:bodyPr/>
        <a:lstStyle/>
        <a:p>
          <a:endParaRPr lang="en-US"/>
        </a:p>
      </dgm:t>
    </dgm:pt>
    <dgm:pt modelId="{9E3CC8EB-7FA8-47F5-8D83-0F1FF5060EA1}">
      <dgm:prSet phldrT="[Text]"/>
      <dgm:spPr>
        <a:solidFill>
          <a:srgbClr val="92D050">
            <a:alpha val="90000"/>
          </a:srgbClr>
        </a:solidFill>
      </dgm:spPr>
      <dgm:t>
        <a:bodyPr/>
        <a:lstStyle/>
        <a:p>
          <a:r>
            <a:rPr lang="en-US" b="1" dirty="0"/>
            <a:t>Benefits</a:t>
          </a:r>
        </a:p>
      </dgm:t>
    </dgm:pt>
    <dgm:pt modelId="{64881E5D-7AC0-4308-B683-AEC45CB78490}" type="parTrans" cxnId="{5445D34B-F946-4157-BE46-A0362C014EF0}">
      <dgm:prSet/>
      <dgm:spPr/>
      <dgm:t>
        <a:bodyPr/>
        <a:lstStyle/>
        <a:p>
          <a:endParaRPr lang="en-US"/>
        </a:p>
      </dgm:t>
    </dgm:pt>
    <dgm:pt modelId="{927614E8-1D67-42B0-A1C9-FB0732AB976A}" type="sibTrans" cxnId="{5445D34B-F946-4157-BE46-A0362C014EF0}">
      <dgm:prSet/>
      <dgm:spPr/>
      <dgm:t>
        <a:bodyPr/>
        <a:lstStyle/>
        <a:p>
          <a:endParaRPr lang="en-US"/>
        </a:p>
      </dgm:t>
    </dgm:pt>
    <dgm:pt modelId="{3DB1F694-C5A3-4502-84C6-00F8F4B5C5B9}">
      <dgm:prSet phldrT="[Text]"/>
      <dgm:spPr>
        <a:solidFill>
          <a:srgbClr val="92D050"/>
        </a:solidFill>
      </dgm:spPr>
      <dgm:t>
        <a:bodyPr/>
        <a:lstStyle/>
        <a:p>
          <a:r>
            <a:rPr lang="en-US" dirty="0"/>
            <a:t>Confidence boost</a:t>
          </a:r>
        </a:p>
      </dgm:t>
    </dgm:pt>
    <dgm:pt modelId="{D586BEAD-5418-497C-8D23-2665B09FB38D}" type="parTrans" cxnId="{893B743B-F934-4F2D-B889-0FD3A4DC1CFD}">
      <dgm:prSet/>
      <dgm:spPr/>
      <dgm:t>
        <a:bodyPr/>
        <a:lstStyle/>
        <a:p>
          <a:endParaRPr lang="en-US"/>
        </a:p>
      </dgm:t>
    </dgm:pt>
    <dgm:pt modelId="{3E0BF706-32F1-45C6-A217-62527613BE5E}" type="sibTrans" cxnId="{893B743B-F934-4F2D-B889-0FD3A4DC1CFD}">
      <dgm:prSet/>
      <dgm:spPr/>
      <dgm:t>
        <a:bodyPr/>
        <a:lstStyle/>
        <a:p>
          <a:endParaRPr lang="en-US"/>
        </a:p>
      </dgm:t>
    </dgm:pt>
    <dgm:pt modelId="{D4399B58-4A23-4485-9849-9CE385F660D3}">
      <dgm:prSet phldrT="[Text]"/>
      <dgm:spPr>
        <a:solidFill>
          <a:srgbClr val="92D050"/>
        </a:solidFill>
      </dgm:spPr>
      <dgm:t>
        <a:bodyPr/>
        <a:lstStyle/>
        <a:p>
          <a:r>
            <a:rPr lang="en-US" dirty="0"/>
            <a:t>Valuable life skill</a:t>
          </a:r>
        </a:p>
      </dgm:t>
    </dgm:pt>
    <dgm:pt modelId="{F54EDB7D-A5DF-402A-9E7C-67ACB2D2FC1F}" type="parTrans" cxnId="{3A568E51-8E63-4D97-87AE-45DB75238DA4}">
      <dgm:prSet/>
      <dgm:spPr/>
      <dgm:t>
        <a:bodyPr/>
        <a:lstStyle/>
        <a:p>
          <a:endParaRPr lang="en-US"/>
        </a:p>
      </dgm:t>
    </dgm:pt>
    <dgm:pt modelId="{77F60F43-E757-46CA-A0A3-98A6951A5DA2}" type="sibTrans" cxnId="{3A568E51-8E63-4D97-87AE-45DB75238DA4}">
      <dgm:prSet/>
      <dgm:spPr/>
      <dgm:t>
        <a:bodyPr/>
        <a:lstStyle/>
        <a:p>
          <a:endParaRPr lang="en-US"/>
        </a:p>
      </dgm:t>
    </dgm:pt>
    <dgm:pt modelId="{6CD0050A-AB0B-49FB-BC64-8BF4E1B72B4D}">
      <dgm:prSet phldrT="[Text]"/>
      <dgm:spPr>
        <a:solidFill>
          <a:srgbClr val="92D050"/>
        </a:solidFill>
      </dgm:spPr>
      <dgm:t>
        <a:bodyPr/>
        <a:lstStyle/>
        <a:p>
          <a:r>
            <a:rPr lang="en-US" dirty="0"/>
            <a:t>Skills overlap</a:t>
          </a:r>
        </a:p>
      </dgm:t>
    </dgm:pt>
    <dgm:pt modelId="{7FC4A613-76E6-439B-BB88-E087F518AE12}" type="parTrans" cxnId="{64654258-02B5-4D6D-974B-DC44C6BE1AF5}">
      <dgm:prSet/>
      <dgm:spPr/>
      <dgm:t>
        <a:bodyPr/>
        <a:lstStyle/>
        <a:p>
          <a:endParaRPr lang="en-US"/>
        </a:p>
      </dgm:t>
    </dgm:pt>
    <dgm:pt modelId="{67AEF7F4-B127-45F6-9B4E-6545E935769E}" type="sibTrans" cxnId="{64654258-02B5-4D6D-974B-DC44C6BE1AF5}">
      <dgm:prSet/>
      <dgm:spPr/>
      <dgm:t>
        <a:bodyPr/>
        <a:lstStyle/>
        <a:p>
          <a:endParaRPr lang="en-US"/>
        </a:p>
      </dgm:t>
    </dgm:pt>
    <dgm:pt modelId="{F2BD85C9-9B1A-47A2-AE00-D9314D7440AF}">
      <dgm:prSet/>
      <dgm:spPr>
        <a:solidFill>
          <a:srgbClr val="FF0000">
            <a:alpha val="60000"/>
          </a:srgbClr>
        </a:solidFill>
      </dgm:spPr>
      <dgm:t>
        <a:bodyPr/>
        <a:lstStyle/>
        <a:p>
          <a:r>
            <a:rPr lang="en-US" dirty="0">
              <a:solidFill>
                <a:schemeClr val="tx1"/>
              </a:solidFill>
            </a:rPr>
            <a:t>Candidate reticence</a:t>
          </a:r>
        </a:p>
      </dgm:t>
    </dgm:pt>
    <dgm:pt modelId="{A4169B9D-13F2-4F34-8B10-223F769D8675}" type="parTrans" cxnId="{AE749D45-4EB5-46D0-9EE1-2CE6B573E942}">
      <dgm:prSet/>
      <dgm:spPr/>
      <dgm:t>
        <a:bodyPr/>
        <a:lstStyle/>
        <a:p>
          <a:endParaRPr lang="en-US"/>
        </a:p>
      </dgm:t>
    </dgm:pt>
    <dgm:pt modelId="{0E8EFE6C-7B4B-4FDC-BF96-7B7E023DCF86}" type="sibTrans" cxnId="{AE749D45-4EB5-46D0-9EE1-2CE6B573E942}">
      <dgm:prSet/>
      <dgm:spPr/>
      <dgm:t>
        <a:bodyPr/>
        <a:lstStyle/>
        <a:p>
          <a:endParaRPr lang="en-US"/>
        </a:p>
      </dgm:t>
    </dgm:pt>
    <dgm:pt modelId="{26AE9D3F-B2EB-4840-B1E8-7F79BE561F76}">
      <dgm:prSet/>
      <dgm:spPr>
        <a:solidFill>
          <a:srgbClr val="FF0000">
            <a:alpha val="52000"/>
          </a:srgbClr>
        </a:solidFill>
      </dgm:spPr>
      <dgm:t>
        <a:bodyPr/>
        <a:lstStyle/>
        <a:p>
          <a:r>
            <a:rPr lang="en-US" dirty="0">
              <a:solidFill>
                <a:schemeClr val="tx1"/>
              </a:solidFill>
            </a:rPr>
            <a:t>Time factor</a:t>
          </a:r>
        </a:p>
      </dgm:t>
    </dgm:pt>
    <dgm:pt modelId="{246E0F1E-81DE-4385-BBF3-4AD071772FE5}" type="parTrans" cxnId="{0B26ADA2-05ED-4478-84A7-61FC5A28565A}">
      <dgm:prSet/>
      <dgm:spPr/>
      <dgm:t>
        <a:bodyPr/>
        <a:lstStyle/>
        <a:p>
          <a:endParaRPr lang="en-US"/>
        </a:p>
      </dgm:t>
    </dgm:pt>
    <dgm:pt modelId="{B21B7BCA-8C3E-48F2-A577-94AE5FD4B430}" type="sibTrans" cxnId="{0B26ADA2-05ED-4478-84A7-61FC5A28565A}">
      <dgm:prSet/>
      <dgm:spPr/>
      <dgm:t>
        <a:bodyPr/>
        <a:lstStyle/>
        <a:p>
          <a:endParaRPr lang="en-US"/>
        </a:p>
      </dgm:t>
    </dgm:pt>
    <dgm:pt modelId="{F8EF6FFF-F69E-4492-B148-8CE08826E80C}">
      <dgm:prSet/>
      <dgm:spPr>
        <a:solidFill>
          <a:srgbClr val="92D050"/>
        </a:solidFill>
      </dgm:spPr>
      <dgm:t>
        <a:bodyPr/>
        <a:lstStyle/>
        <a:p>
          <a:r>
            <a:rPr lang="en-US" dirty="0"/>
            <a:t>No written coursework</a:t>
          </a:r>
        </a:p>
      </dgm:t>
    </dgm:pt>
    <dgm:pt modelId="{A76908CA-6A7D-4ABF-A38D-1328D1BDCA3B}" type="parTrans" cxnId="{2D1808EF-EF34-43DA-A032-664695A79F92}">
      <dgm:prSet/>
      <dgm:spPr/>
      <dgm:t>
        <a:bodyPr/>
        <a:lstStyle/>
        <a:p>
          <a:endParaRPr lang="en-US"/>
        </a:p>
      </dgm:t>
    </dgm:pt>
    <dgm:pt modelId="{4DB266B2-1806-4531-81A3-6D47ACFDDE07}" type="sibTrans" cxnId="{2D1808EF-EF34-43DA-A032-664695A79F92}">
      <dgm:prSet/>
      <dgm:spPr/>
      <dgm:t>
        <a:bodyPr/>
        <a:lstStyle/>
        <a:p>
          <a:endParaRPr lang="en-US"/>
        </a:p>
      </dgm:t>
    </dgm:pt>
    <dgm:pt modelId="{8EE08C61-ABB2-4ACB-8AB6-11304776B1BD}" type="pres">
      <dgm:prSet presAssocID="{09FA2FAC-E86C-4295-B32E-016FB4104347}" presName="outerComposite" presStyleCnt="0">
        <dgm:presLayoutVars>
          <dgm:chMax val="2"/>
          <dgm:animLvl val="lvl"/>
          <dgm:resizeHandles val="exact"/>
        </dgm:presLayoutVars>
      </dgm:prSet>
      <dgm:spPr/>
      <dgm:t>
        <a:bodyPr/>
        <a:lstStyle/>
        <a:p>
          <a:endParaRPr lang="en-GB"/>
        </a:p>
      </dgm:t>
    </dgm:pt>
    <dgm:pt modelId="{F5157838-B114-492D-A17F-0FE8C7EBE412}" type="pres">
      <dgm:prSet presAssocID="{09FA2FAC-E86C-4295-B32E-016FB4104347}" presName="dummyMaxCanvas" presStyleCnt="0"/>
      <dgm:spPr/>
    </dgm:pt>
    <dgm:pt modelId="{F7233453-6F3A-4A48-8023-D3ED471551FC}" type="pres">
      <dgm:prSet presAssocID="{09FA2FAC-E86C-4295-B32E-016FB4104347}" presName="parentComposite" presStyleCnt="0"/>
      <dgm:spPr/>
    </dgm:pt>
    <dgm:pt modelId="{5BA6B69A-340E-4A8A-9B48-2A1CD553F41B}" type="pres">
      <dgm:prSet presAssocID="{09FA2FAC-E86C-4295-B32E-016FB4104347}" presName="parent1" presStyleLbl="alignAccFollowNode1" presStyleIdx="0" presStyleCnt="4" custScaleY="103756">
        <dgm:presLayoutVars>
          <dgm:chMax val="4"/>
        </dgm:presLayoutVars>
      </dgm:prSet>
      <dgm:spPr/>
      <dgm:t>
        <a:bodyPr/>
        <a:lstStyle/>
        <a:p>
          <a:endParaRPr lang="en-GB"/>
        </a:p>
      </dgm:t>
    </dgm:pt>
    <dgm:pt modelId="{ACA31A22-1FD6-4013-B075-820ED7D6296A}" type="pres">
      <dgm:prSet presAssocID="{09FA2FAC-E86C-4295-B32E-016FB4104347}" presName="parent2" presStyleLbl="alignAccFollowNode1" presStyleIdx="1" presStyleCnt="4" custScaleY="112401" custLinFactNeighborY="-7345">
        <dgm:presLayoutVars>
          <dgm:chMax val="4"/>
        </dgm:presLayoutVars>
      </dgm:prSet>
      <dgm:spPr/>
      <dgm:t>
        <a:bodyPr/>
        <a:lstStyle/>
        <a:p>
          <a:endParaRPr lang="en-GB"/>
        </a:p>
      </dgm:t>
    </dgm:pt>
    <dgm:pt modelId="{61E64CA8-AF62-4738-B8EB-5214346FDC01}" type="pres">
      <dgm:prSet presAssocID="{09FA2FAC-E86C-4295-B32E-016FB4104347}" presName="childrenComposite" presStyleCnt="0"/>
      <dgm:spPr/>
    </dgm:pt>
    <dgm:pt modelId="{A8A49BBB-9C58-4C73-AFDF-FBCFED7ED439}" type="pres">
      <dgm:prSet presAssocID="{09FA2FAC-E86C-4295-B32E-016FB4104347}" presName="dummyMaxCanvas_ChildArea" presStyleCnt="0"/>
      <dgm:spPr/>
    </dgm:pt>
    <dgm:pt modelId="{98811205-761A-4516-91CE-980D4BC6E329}" type="pres">
      <dgm:prSet presAssocID="{09FA2FAC-E86C-4295-B32E-016FB4104347}" presName="fulcrum" presStyleLbl="alignAccFollowNode1" presStyleIdx="2" presStyleCnt="4" custScaleX="221074" custScaleY="72553"/>
      <dgm:spPr>
        <a:solidFill>
          <a:schemeClr val="tx1">
            <a:alpha val="90000"/>
          </a:schemeClr>
        </a:solidFill>
      </dgm:spPr>
    </dgm:pt>
    <dgm:pt modelId="{EA05A9D9-54B9-4BC4-8C48-67BE7DF903B3}" type="pres">
      <dgm:prSet presAssocID="{09FA2FAC-E86C-4295-B32E-016FB4104347}" presName="balance_34" presStyleLbl="alignAccFollowNode1" presStyleIdx="3" presStyleCnt="4">
        <dgm:presLayoutVars>
          <dgm:bulletEnabled val="1"/>
        </dgm:presLayoutVars>
      </dgm:prSet>
      <dgm:spPr>
        <a:solidFill>
          <a:schemeClr val="tx1">
            <a:alpha val="90000"/>
          </a:schemeClr>
        </a:solidFill>
      </dgm:spPr>
    </dgm:pt>
    <dgm:pt modelId="{47324CB6-09DA-4685-8F98-310B9DE92E87}" type="pres">
      <dgm:prSet presAssocID="{09FA2FAC-E86C-4295-B32E-016FB4104347}" presName="right_34_1" presStyleLbl="node1" presStyleIdx="0" presStyleCnt="7">
        <dgm:presLayoutVars>
          <dgm:bulletEnabled val="1"/>
        </dgm:presLayoutVars>
      </dgm:prSet>
      <dgm:spPr/>
      <dgm:t>
        <a:bodyPr/>
        <a:lstStyle/>
        <a:p>
          <a:endParaRPr lang="en-GB"/>
        </a:p>
      </dgm:t>
    </dgm:pt>
    <dgm:pt modelId="{1040FF8E-8A0C-472E-8FBD-6A01630FA5B9}" type="pres">
      <dgm:prSet presAssocID="{09FA2FAC-E86C-4295-B32E-016FB4104347}" presName="right_34_2" presStyleLbl="node1" presStyleIdx="1" presStyleCnt="7">
        <dgm:presLayoutVars>
          <dgm:bulletEnabled val="1"/>
        </dgm:presLayoutVars>
      </dgm:prSet>
      <dgm:spPr/>
      <dgm:t>
        <a:bodyPr/>
        <a:lstStyle/>
        <a:p>
          <a:endParaRPr lang="en-GB"/>
        </a:p>
      </dgm:t>
    </dgm:pt>
    <dgm:pt modelId="{98E04A1E-1F53-40BE-AE35-214A8225C0B2}" type="pres">
      <dgm:prSet presAssocID="{09FA2FAC-E86C-4295-B32E-016FB4104347}" presName="right_34_3" presStyleLbl="node1" presStyleIdx="2" presStyleCnt="7">
        <dgm:presLayoutVars>
          <dgm:bulletEnabled val="1"/>
        </dgm:presLayoutVars>
      </dgm:prSet>
      <dgm:spPr/>
      <dgm:t>
        <a:bodyPr/>
        <a:lstStyle/>
        <a:p>
          <a:endParaRPr lang="en-GB"/>
        </a:p>
      </dgm:t>
    </dgm:pt>
    <dgm:pt modelId="{76DE431D-8490-45CA-B57D-94C88955BF41}" type="pres">
      <dgm:prSet presAssocID="{09FA2FAC-E86C-4295-B32E-016FB4104347}" presName="right_34_4" presStyleLbl="node1" presStyleIdx="3" presStyleCnt="7">
        <dgm:presLayoutVars>
          <dgm:bulletEnabled val="1"/>
        </dgm:presLayoutVars>
      </dgm:prSet>
      <dgm:spPr/>
      <dgm:t>
        <a:bodyPr/>
        <a:lstStyle/>
        <a:p>
          <a:endParaRPr lang="en-GB"/>
        </a:p>
      </dgm:t>
    </dgm:pt>
    <dgm:pt modelId="{645BE3DB-A941-4FCF-8552-3C925DF5329A}" type="pres">
      <dgm:prSet presAssocID="{09FA2FAC-E86C-4295-B32E-016FB4104347}" presName="left_34_1" presStyleLbl="node1" presStyleIdx="4" presStyleCnt="7">
        <dgm:presLayoutVars>
          <dgm:bulletEnabled val="1"/>
        </dgm:presLayoutVars>
      </dgm:prSet>
      <dgm:spPr/>
      <dgm:t>
        <a:bodyPr/>
        <a:lstStyle/>
        <a:p>
          <a:endParaRPr lang="en-GB"/>
        </a:p>
      </dgm:t>
    </dgm:pt>
    <dgm:pt modelId="{D49B2F6D-80A8-4B4C-B76E-63D6358369EB}" type="pres">
      <dgm:prSet presAssocID="{09FA2FAC-E86C-4295-B32E-016FB4104347}" presName="left_34_2" presStyleLbl="node1" presStyleIdx="5" presStyleCnt="7">
        <dgm:presLayoutVars>
          <dgm:bulletEnabled val="1"/>
        </dgm:presLayoutVars>
      </dgm:prSet>
      <dgm:spPr/>
      <dgm:t>
        <a:bodyPr/>
        <a:lstStyle/>
        <a:p>
          <a:endParaRPr lang="en-GB"/>
        </a:p>
      </dgm:t>
    </dgm:pt>
    <dgm:pt modelId="{2FCC24C2-07E1-46BB-9750-5D309E8BA1A6}" type="pres">
      <dgm:prSet presAssocID="{09FA2FAC-E86C-4295-B32E-016FB4104347}" presName="left_34_3" presStyleLbl="node1" presStyleIdx="6" presStyleCnt="7">
        <dgm:presLayoutVars>
          <dgm:bulletEnabled val="1"/>
        </dgm:presLayoutVars>
      </dgm:prSet>
      <dgm:spPr/>
      <dgm:t>
        <a:bodyPr/>
        <a:lstStyle/>
        <a:p>
          <a:endParaRPr lang="en-GB"/>
        </a:p>
      </dgm:t>
    </dgm:pt>
  </dgm:ptLst>
  <dgm:cxnLst>
    <dgm:cxn modelId="{13A2E07E-53A0-4E11-9FE4-1F6472CF1860}" type="presOf" srcId="{C0B3AA32-EBD8-4857-959C-F8644F51F0F5}" destId="{D49B2F6D-80A8-4B4C-B76E-63D6358369EB}" srcOrd="0" destOrd="0" presId="urn:microsoft.com/office/officeart/2005/8/layout/balance1"/>
    <dgm:cxn modelId="{2D1808EF-EF34-43DA-A032-664695A79F92}" srcId="{9E3CC8EB-7FA8-47F5-8D83-0F1FF5060EA1}" destId="{F8EF6FFF-F69E-4492-B148-8CE08826E80C}" srcOrd="3" destOrd="0" parTransId="{A76908CA-6A7D-4ABF-A38D-1328D1BDCA3B}" sibTransId="{4DB266B2-1806-4531-81A3-6D47ACFDDE07}"/>
    <dgm:cxn modelId="{294A0937-7ADA-4224-9448-E82E2BF89945}" srcId="{09FA2FAC-E86C-4295-B32E-016FB4104347}" destId="{AE093450-0C70-4243-B2A5-D95FFBB91B14}" srcOrd="0" destOrd="0" parTransId="{A8C9811D-4CB1-45CC-A696-BC62281546E5}" sibTransId="{DEF58791-F40F-4557-8152-F52C97F332BA}"/>
    <dgm:cxn modelId="{DC7CD10C-048E-4CC1-8350-00FABD5D954B}" srcId="{AE093450-0C70-4243-B2A5-D95FFBB91B14}" destId="{C0B3AA32-EBD8-4857-959C-F8644F51F0F5}" srcOrd="1" destOrd="0" parTransId="{2F9E9D5A-D21D-48B1-B7ED-835BA438D1F3}" sibTransId="{220B0585-AEFA-4785-A65B-DC8ED574923A}"/>
    <dgm:cxn modelId="{0B26ADA2-05ED-4478-84A7-61FC5A28565A}" srcId="{AE093450-0C70-4243-B2A5-D95FFBB91B14}" destId="{26AE9D3F-B2EB-4840-B1E8-7F79BE561F76}" srcOrd="2" destOrd="0" parTransId="{246E0F1E-81DE-4385-BBF3-4AD071772FE5}" sibTransId="{B21B7BCA-8C3E-48F2-A577-94AE5FD4B430}"/>
    <dgm:cxn modelId="{3CBF07B2-2CB5-4A63-8A88-1C89D1E827F6}" type="presOf" srcId="{D4399B58-4A23-4485-9849-9CE385F660D3}" destId="{1040FF8E-8A0C-472E-8FBD-6A01630FA5B9}" srcOrd="0" destOrd="0" presId="urn:microsoft.com/office/officeart/2005/8/layout/balance1"/>
    <dgm:cxn modelId="{C75F956F-06BC-44E3-BC6C-956A80EBBC2D}" type="presOf" srcId="{F2BD85C9-9B1A-47A2-AE00-D9314D7440AF}" destId="{645BE3DB-A941-4FCF-8552-3C925DF5329A}" srcOrd="0" destOrd="0" presId="urn:microsoft.com/office/officeart/2005/8/layout/balance1"/>
    <dgm:cxn modelId="{3A568E51-8E63-4D97-87AE-45DB75238DA4}" srcId="{9E3CC8EB-7FA8-47F5-8D83-0F1FF5060EA1}" destId="{D4399B58-4A23-4485-9849-9CE385F660D3}" srcOrd="1" destOrd="0" parTransId="{F54EDB7D-A5DF-402A-9E7C-67ACB2D2FC1F}" sibTransId="{77F60F43-E757-46CA-A0A3-98A6951A5DA2}"/>
    <dgm:cxn modelId="{7FFAEC7B-D8E1-4109-83BA-2EEE2AFC7DDE}" type="presOf" srcId="{6CD0050A-AB0B-49FB-BC64-8BF4E1B72B4D}" destId="{98E04A1E-1F53-40BE-AE35-214A8225C0B2}" srcOrd="0" destOrd="0" presId="urn:microsoft.com/office/officeart/2005/8/layout/balance1"/>
    <dgm:cxn modelId="{F2E893A5-8F1F-4A74-8E5F-DA2646CA3A6C}" type="presOf" srcId="{9E3CC8EB-7FA8-47F5-8D83-0F1FF5060EA1}" destId="{ACA31A22-1FD6-4013-B075-820ED7D6296A}" srcOrd="0" destOrd="0" presId="urn:microsoft.com/office/officeart/2005/8/layout/balance1"/>
    <dgm:cxn modelId="{DC7B180A-06B4-43CE-919C-781408D4B3E0}" type="presOf" srcId="{3DB1F694-C5A3-4502-84C6-00F8F4B5C5B9}" destId="{47324CB6-09DA-4685-8F98-310B9DE92E87}" srcOrd="0" destOrd="0" presId="urn:microsoft.com/office/officeart/2005/8/layout/balance1"/>
    <dgm:cxn modelId="{AE750A1C-BC06-4FFC-B90A-1EA622F981DD}" type="presOf" srcId="{26AE9D3F-B2EB-4840-B1E8-7F79BE561F76}" destId="{2FCC24C2-07E1-46BB-9750-5D309E8BA1A6}" srcOrd="0" destOrd="0" presId="urn:microsoft.com/office/officeart/2005/8/layout/balance1"/>
    <dgm:cxn modelId="{AE749D45-4EB5-46D0-9EE1-2CE6B573E942}" srcId="{AE093450-0C70-4243-B2A5-D95FFBB91B14}" destId="{F2BD85C9-9B1A-47A2-AE00-D9314D7440AF}" srcOrd="0" destOrd="0" parTransId="{A4169B9D-13F2-4F34-8B10-223F769D8675}" sibTransId="{0E8EFE6C-7B4B-4FDC-BF96-7B7E023DCF86}"/>
    <dgm:cxn modelId="{5445D34B-F946-4157-BE46-A0362C014EF0}" srcId="{09FA2FAC-E86C-4295-B32E-016FB4104347}" destId="{9E3CC8EB-7FA8-47F5-8D83-0F1FF5060EA1}" srcOrd="1" destOrd="0" parTransId="{64881E5D-7AC0-4308-B683-AEC45CB78490}" sibTransId="{927614E8-1D67-42B0-A1C9-FB0732AB976A}"/>
    <dgm:cxn modelId="{64654258-02B5-4D6D-974B-DC44C6BE1AF5}" srcId="{9E3CC8EB-7FA8-47F5-8D83-0F1FF5060EA1}" destId="{6CD0050A-AB0B-49FB-BC64-8BF4E1B72B4D}" srcOrd="2" destOrd="0" parTransId="{7FC4A613-76E6-439B-BB88-E087F518AE12}" sibTransId="{67AEF7F4-B127-45F6-9B4E-6545E935769E}"/>
    <dgm:cxn modelId="{F903B917-4691-4640-8AF3-174EF84519B8}" type="presOf" srcId="{09FA2FAC-E86C-4295-B32E-016FB4104347}" destId="{8EE08C61-ABB2-4ACB-8AB6-11304776B1BD}" srcOrd="0" destOrd="0" presId="urn:microsoft.com/office/officeart/2005/8/layout/balance1"/>
    <dgm:cxn modelId="{94A3F826-825B-4921-8602-E1FF13B7B3C0}" type="presOf" srcId="{AE093450-0C70-4243-B2A5-D95FFBB91B14}" destId="{5BA6B69A-340E-4A8A-9B48-2A1CD553F41B}" srcOrd="0" destOrd="0" presId="urn:microsoft.com/office/officeart/2005/8/layout/balance1"/>
    <dgm:cxn modelId="{893B743B-F934-4F2D-B889-0FD3A4DC1CFD}" srcId="{9E3CC8EB-7FA8-47F5-8D83-0F1FF5060EA1}" destId="{3DB1F694-C5A3-4502-84C6-00F8F4B5C5B9}" srcOrd="0" destOrd="0" parTransId="{D586BEAD-5418-497C-8D23-2665B09FB38D}" sibTransId="{3E0BF706-32F1-45C6-A217-62527613BE5E}"/>
    <dgm:cxn modelId="{31B9F2DD-022C-474D-A967-10C76690E6BD}" type="presOf" srcId="{F8EF6FFF-F69E-4492-B148-8CE08826E80C}" destId="{76DE431D-8490-45CA-B57D-94C88955BF41}" srcOrd="0" destOrd="0" presId="urn:microsoft.com/office/officeart/2005/8/layout/balance1"/>
    <dgm:cxn modelId="{C82E65A1-2CF6-40F4-9B65-6469B228BD08}" type="presParOf" srcId="{8EE08C61-ABB2-4ACB-8AB6-11304776B1BD}" destId="{F5157838-B114-492D-A17F-0FE8C7EBE412}" srcOrd="0" destOrd="0" presId="urn:microsoft.com/office/officeart/2005/8/layout/balance1"/>
    <dgm:cxn modelId="{4BFEE85E-DD09-42A3-993E-2089E0F92F75}" type="presParOf" srcId="{8EE08C61-ABB2-4ACB-8AB6-11304776B1BD}" destId="{F7233453-6F3A-4A48-8023-D3ED471551FC}" srcOrd="1" destOrd="0" presId="urn:microsoft.com/office/officeart/2005/8/layout/balance1"/>
    <dgm:cxn modelId="{BD1ED211-AE39-4A65-A4B0-5CB2FB0F33EB}" type="presParOf" srcId="{F7233453-6F3A-4A48-8023-D3ED471551FC}" destId="{5BA6B69A-340E-4A8A-9B48-2A1CD553F41B}" srcOrd="0" destOrd="0" presId="urn:microsoft.com/office/officeart/2005/8/layout/balance1"/>
    <dgm:cxn modelId="{2AAB27F9-EF94-4504-ACE6-05CF9C6A81AA}" type="presParOf" srcId="{F7233453-6F3A-4A48-8023-D3ED471551FC}" destId="{ACA31A22-1FD6-4013-B075-820ED7D6296A}" srcOrd="1" destOrd="0" presId="urn:microsoft.com/office/officeart/2005/8/layout/balance1"/>
    <dgm:cxn modelId="{ED418099-0C9A-4C69-8B66-DF0A3F8775CF}" type="presParOf" srcId="{8EE08C61-ABB2-4ACB-8AB6-11304776B1BD}" destId="{61E64CA8-AF62-4738-B8EB-5214346FDC01}" srcOrd="2" destOrd="0" presId="urn:microsoft.com/office/officeart/2005/8/layout/balance1"/>
    <dgm:cxn modelId="{B10D60D3-33F7-4227-90B4-8E25A073B1D9}" type="presParOf" srcId="{61E64CA8-AF62-4738-B8EB-5214346FDC01}" destId="{A8A49BBB-9C58-4C73-AFDF-FBCFED7ED439}" srcOrd="0" destOrd="0" presId="urn:microsoft.com/office/officeart/2005/8/layout/balance1"/>
    <dgm:cxn modelId="{6EC22535-6780-4D9B-9B23-ACE4A3D3F9E4}" type="presParOf" srcId="{61E64CA8-AF62-4738-B8EB-5214346FDC01}" destId="{98811205-761A-4516-91CE-980D4BC6E329}" srcOrd="1" destOrd="0" presId="urn:microsoft.com/office/officeart/2005/8/layout/balance1"/>
    <dgm:cxn modelId="{11340CF3-77DF-46F2-AD0D-8D0A68E19CB5}" type="presParOf" srcId="{61E64CA8-AF62-4738-B8EB-5214346FDC01}" destId="{EA05A9D9-54B9-4BC4-8C48-67BE7DF903B3}" srcOrd="2" destOrd="0" presId="urn:microsoft.com/office/officeart/2005/8/layout/balance1"/>
    <dgm:cxn modelId="{0C836450-923D-432B-AE71-74070AD8FD1D}" type="presParOf" srcId="{61E64CA8-AF62-4738-B8EB-5214346FDC01}" destId="{47324CB6-09DA-4685-8F98-310B9DE92E87}" srcOrd="3" destOrd="0" presId="urn:microsoft.com/office/officeart/2005/8/layout/balance1"/>
    <dgm:cxn modelId="{A6FC13EB-C33D-4E7B-83EA-A4D064D018F6}" type="presParOf" srcId="{61E64CA8-AF62-4738-B8EB-5214346FDC01}" destId="{1040FF8E-8A0C-472E-8FBD-6A01630FA5B9}" srcOrd="4" destOrd="0" presId="urn:microsoft.com/office/officeart/2005/8/layout/balance1"/>
    <dgm:cxn modelId="{F3BB1D7C-9B89-47A2-B47F-78484D3B7491}" type="presParOf" srcId="{61E64CA8-AF62-4738-B8EB-5214346FDC01}" destId="{98E04A1E-1F53-40BE-AE35-214A8225C0B2}" srcOrd="5" destOrd="0" presId="urn:microsoft.com/office/officeart/2005/8/layout/balance1"/>
    <dgm:cxn modelId="{4D402C6B-A246-46EA-B268-2DD91804D65C}" type="presParOf" srcId="{61E64CA8-AF62-4738-B8EB-5214346FDC01}" destId="{76DE431D-8490-45CA-B57D-94C88955BF41}" srcOrd="6" destOrd="0" presId="urn:microsoft.com/office/officeart/2005/8/layout/balance1"/>
    <dgm:cxn modelId="{EB89B65A-FD87-4F77-8551-FD5BBDB0CB03}" type="presParOf" srcId="{61E64CA8-AF62-4738-B8EB-5214346FDC01}" destId="{645BE3DB-A941-4FCF-8552-3C925DF5329A}" srcOrd="7" destOrd="0" presId="urn:microsoft.com/office/officeart/2005/8/layout/balance1"/>
    <dgm:cxn modelId="{95F07B1F-B965-4DC4-AF77-1682B1720188}" type="presParOf" srcId="{61E64CA8-AF62-4738-B8EB-5214346FDC01}" destId="{D49B2F6D-80A8-4B4C-B76E-63D6358369EB}" srcOrd="8" destOrd="0" presId="urn:microsoft.com/office/officeart/2005/8/layout/balance1"/>
    <dgm:cxn modelId="{3871C406-B580-4476-BC57-4EB43203EA51}" type="presParOf" srcId="{61E64CA8-AF62-4738-B8EB-5214346FDC01}" destId="{2FCC24C2-07E1-46BB-9750-5D309E8BA1A6}" srcOrd="9" destOrd="0" presId="urn:microsoft.com/office/officeart/2005/8/layout/balance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A6B69A-340E-4A8A-9B48-2A1CD553F41B}">
      <dsp:nvSpPr>
        <dsp:cNvPr id="0" name=""/>
        <dsp:cNvSpPr/>
      </dsp:nvSpPr>
      <dsp:spPr>
        <a:xfrm>
          <a:off x="1408993" y="12806"/>
          <a:ext cx="1886046" cy="1087158"/>
        </a:xfrm>
        <a:prstGeom prst="roundRect">
          <a:avLst>
            <a:gd name="adj" fmla="val 10000"/>
          </a:avLst>
        </a:prstGeom>
        <a:solidFill>
          <a:srgbClr val="FF0000">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a:t>Drawbacks</a:t>
          </a:r>
        </a:p>
      </dsp:txBody>
      <dsp:txXfrm>
        <a:off x="1440835" y="44648"/>
        <a:ext cx="1822362" cy="1023474"/>
      </dsp:txXfrm>
    </dsp:sp>
    <dsp:sp modelId="{ACA31A22-1FD6-4013-B075-820ED7D6296A}">
      <dsp:nvSpPr>
        <dsp:cNvPr id="0" name=""/>
        <dsp:cNvSpPr/>
      </dsp:nvSpPr>
      <dsp:spPr>
        <a:xfrm>
          <a:off x="4133282" y="-32484"/>
          <a:ext cx="1886046" cy="1177741"/>
        </a:xfrm>
        <a:prstGeom prst="roundRect">
          <a:avLst>
            <a:gd name="adj" fmla="val 10000"/>
          </a:avLst>
        </a:prstGeom>
        <a:solidFill>
          <a:srgbClr val="92D050">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a:t>Benefits</a:t>
          </a:r>
        </a:p>
      </dsp:txBody>
      <dsp:txXfrm>
        <a:off x="4167777" y="2011"/>
        <a:ext cx="1817056" cy="1108751"/>
      </dsp:txXfrm>
    </dsp:sp>
    <dsp:sp modelId="{98811205-761A-4516-91CE-980D4BC6E329}">
      <dsp:nvSpPr>
        <dsp:cNvPr id="0" name=""/>
        <dsp:cNvSpPr/>
      </dsp:nvSpPr>
      <dsp:spPr>
        <a:xfrm>
          <a:off x="2845503" y="4593495"/>
          <a:ext cx="1737315" cy="570159"/>
        </a:xfrm>
        <a:prstGeom prst="triangle">
          <a:avLst/>
        </a:prstGeom>
        <a:solidFill>
          <a:schemeClr val="tx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A05A9D9-54B9-4BC4-8C48-67BE7DF903B3}">
      <dsp:nvSpPr>
        <dsp:cNvPr id="0" name=""/>
        <dsp:cNvSpPr/>
      </dsp:nvSpPr>
      <dsp:spPr>
        <a:xfrm rot="240000">
          <a:off x="1355883" y="4148902"/>
          <a:ext cx="4716555" cy="329813"/>
        </a:xfrm>
        <a:prstGeom prst="rect">
          <a:avLst/>
        </a:prstGeom>
        <a:solidFill>
          <a:schemeClr val="tx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7324CB6-09DA-4685-8F98-310B9DE92E87}">
      <dsp:nvSpPr>
        <dsp:cNvPr id="0" name=""/>
        <dsp:cNvSpPr/>
      </dsp:nvSpPr>
      <dsp:spPr>
        <a:xfrm rot="240000">
          <a:off x="4192840" y="3554730"/>
          <a:ext cx="1871711" cy="646385"/>
        </a:xfrm>
        <a:prstGeom prst="roundRect">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Confidence boost</a:t>
          </a:r>
        </a:p>
      </dsp:txBody>
      <dsp:txXfrm>
        <a:off x="4224394" y="3586284"/>
        <a:ext cx="1808603" cy="583277"/>
      </dsp:txXfrm>
    </dsp:sp>
    <dsp:sp modelId="{1040FF8E-8A0C-472E-8FBD-6A01630FA5B9}">
      <dsp:nvSpPr>
        <dsp:cNvPr id="0" name=""/>
        <dsp:cNvSpPr/>
      </dsp:nvSpPr>
      <dsp:spPr>
        <a:xfrm rot="240000">
          <a:off x="4245230" y="2863180"/>
          <a:ext cx="1871711" cy="646385"/>
        </a:xfrm>
        <a:prstGeom prst="roundRect">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Valuable life skill</a:t>
          </a:r>
        </a:p>
      </dsp:txBody>
      <dsp:txXfrm>
        <a:off x="4276784" y="2894734"/>
        <a:ext cx="1808603" cy="583277"/>
      </dsp:txXfrm>
    </dsp:sp>
    <dsp:sp modelId="{98E04A1E-1F53-40BE-AE35-214A8225C0B2}">
      <dsp:nvSpPr>
        <dsp:cNvPr id="0" name=""/>
        <dsp:cNvSpPr/>
      </dsp:nvSpPr>
      <dsp:spPr>
        <a:xfrm rot="240000">
          <a:off x="4297620" y="2171629"/>
          <a:ext cx="1871711" cy="646385"/>
        </a:xfrm>
        <a:prstGeom prst="roundRect">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Skills overlap</a:t>
          </a:r>
        </a:p>
      </dsp:txBody>
      <dsp:txXfrm>
        <a:off x="4329174" y="2203183"/>
        <a:ext cx="1808603" cy="583277"/>
      </dsp:txXfrm>
    </dsp:sp>
    <dsp:sp modelId="{76DE431D-8490-45CA-B57D-94C88955BF41}">
      <dsp:nvSpPr>
        <dsp:cNvPr id="0" name=""/>
        <dsp:cNvSpPr/>
      </dsp:nvSpPr>
      <dsp:spPr>
        <a:xfrm rot="240000">
          <a:off x="4350010" y="1480079"/>
          <a:ext cx="1871711" cy="646385"/>
        </a:xfrm>
        <a:prstGeom prst="roundRect">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No written coursework</a:t>
          </a:r>
        </a:p>
      </dsp:txBody>
      <dsp:txXfrm>
        <a:off x="4381564" y="1511633"/>
        <a:ext cx="1808603" cy="583277"/>
      </dsp:txXfrm>
    </dsp:sp>
    <dsp:sp modelId="{645BE3DB-A941-4FCF-8552-3C925DF5329A}">
      <dsp:nvSpPr>
        <dsp:cNvPr id="0" name=""/>
        <dsp:cNvSpPr/>
      </dsp:nvSpPr>
      <dsp:spPr>
        <a:xfrm rot="240000">
          <a:off x="1468551" y="3366125"/>
          <a:ext cx="1871711" cy="646385"/>
        </a:xfrm>
        <a:prstGeom prst="roundRect">
          <a:avLst/>
        </a:prstGeom>
        <a:solidFill>
          <a:srgbClr val="FF0000">
            <a:alpha val="6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solidFill>
                <a:schemeClr val="tx1"/>
              </a:solidFill>
            </a:rPr>
            <a:t>Candidate reticence</a:t>
          </a:r>
        </a:p>
      </dsp:txBody>
      <dsp:txXfrm>
        <a:off x="1500105" y="3397679"/>
        <a:ext cx="1808603" cy="583277"/>
      </dsp:txXfrm>
    </dsp:sp>
    <dsp:sp modelId="{D49B2F6D-80A8-4B4C-B76E-63D6358369EB}">
      <dsp:nvSpPr>
        <dsp:cNvPr id="0" name=""/>
        <dsp:cNvSpPr/>
      </dsp:nvSpPr>
      <dsp:spPr>
        <a:xfrm rot="240000">
          <a:off x="1520941" y="2674575"/>
          <a:ext cx="1871711" cy="646385"/>
        </a:xfrm>
        <a:prstGeom prst="roundRect">
          <a:avLst/>
        </a:prstGeom>
        <a:solidFill>
          <a:srgbClr val="FF0000">
            <a:alpha val="59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solidFill>
                <a:schemeClr val="tx1"/>
              </a:solidFill>
            </a:rPr>
            <a:t>Unweighted status</a:t>
          </a:r>
        </a:p>
      </dsp:txBody>
      <dsp:txXfrm>
        <a:off x="1552495" y="2706129"/>
        <a:ext cx="1808603" cy="583277"/>
      </dsp:txXfrm>
    </dsp:sp>
    <dsp:sp modelId="{2FCC24C2-07E1-46BB-9750-5D309E8BA1A6}">
      <dsp:nvSpPr>
        <dsp:cNvPr id="0" name=""/>
        <dsp:cNvSpPr/>
      </dsp:nvSpPr>
      <dsp:spPr>
        <a:xfrm rot="240000">
          <a:off x="1573331" y="1983025"/>
          <a:ext cx="1871711" cy="646385"/>
        </a:xfrm>
        <a:prstGeom prst="roundRect">
          <a:avLst/>
        </a:prstGeom>
        <a:solidFill>
          <a:srgbClr val="FF0000">
            <a:alpha val="52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solidFill>
                <a:schemeClr val="tx1"/>
              </a:solidFill>
            </a:rPr>
            <a:t>Time factor</a:t>
          </a:r>
        </a:p>
      </dsp:txBody>
      <dsp:txXfrm>
        <a:off x="1604885" y="2014579"/>
        <a:ext cx="1808603" cy="583277"/>
      </dsp:txXfrm>
    </dsp:sp>
  </dsp:spTree>
</dsp:drawing>
</file>

<file path=ppt/diagrams/layout1.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3713"/>
          </a:xfrm>
          <a:prstGeom prst="rect">
            <a:avLst/>
          </a:prstGeom>
        </p:spPr>
        <p:txBody>
          <a:bodyPr vert="horz" lIns="91440" tIns="45720" rIns="91440" bIns="45720" rtlCol="0"/>
          <a:lstStyle>
            <a:lvl1pPr algn="r">
              <a:defRPr sz="1200"/>
            </a:lvl1pPr>
          </a:lstStyle>
          <a:p>
            <a:fld id="{D0E3C8AA-2B2A-4337-B6E1-ACF4E6020354}" type="datetimeFigureOut">
              <a:rPr lang="en-GB" smtClean="0"/>
              <a:t>22/09/2017</a:t>
            </a:fld>
            <a:endParaRPr lang="en-GB"/>
          </a:p>
        </p:txBody>
      </p:sp>
      <p:sp>
        <p:nvSpPr>
          <p:cNvPr id="4" name="Footer Placeholder 3"/>
          <p:cNvSpPr>
            <a:spLocks noGrp="1"/>
          </p:cNvSpPr>
          <p:nvPr>
            <p:ph type="ftr" sz="quarter" idx="2"/>
          </p:nvPr>
        </p:nvSpPr>
        <p:spPr>
          <a:xfrm>
            <a:off x="0" y="9378824"/>
            <a:ext cx="2945659" cy="493713"/>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378824"/>
            <a:ext cx="2945659" cy="493713"/>
          </a:xfrm>
          <a:prstGeom prst="rect">
            <a:avLst/>
          </a:prstGeom>
        </p:spPr>
        <p:txBody>
          <a:bodyPr vert="horz" lIns="91440" tIns="45720" rIns="91440" bIns="45720" rtlCol="0" anchor="b"/>
          <a:lstStyle>
            <a:lvl1pPr algn="r">
              <a:defRPr sz="1200"/>
            </a:lvl1pPr>
          </a:lstStyle>
          <a:p>
            <a:fld id="{343280DE-3B87-478B-9458-16EA64D64B63}" type="slidenum">
              <a:rPr lang="en-GB" smtClean="0"/>
              <a:t>‹#›</a:t>
            </a:fld>
            <a:endParaRPr lang="en-GB"/>
          </a:p>
        </p:txBody>
      </p:sp>
    </p:spTree>
    <p:extLst>
      <p:ext uri="{BB962C8B-B14F-4D97-AF65-F5344CB8AC3E}">
        <p14:creationId xmlns:p14="http://schemas.microsoft.com/office/powerpoint/2010/main" val="4154329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37C0968A-7EF6-4DE1-978D-22D49D18B8A6}" type="datetimeFigureOut">
              <a:rPr lang="en-GB" smtClean="0"/>
              <a:t>22/09/2017</a:t>
            </a:fld>
            <a:endParaRPr lang="en-GB"/>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C56CBB84-E678-4AB9-AD18-737FAF45A9A7}" type="slidenum">
              <a:rPr lang="en-GB" smtClean="0"/>
              <a:t>‹#›</a:t>
            </a:fld>
            <a:endParaRPr lang="en-GB"/>
          </a:p>
        </p:txBody>
      </p:sp>
    </p:spTree>
    <p:extLst>
      <p:ext uri="{BB962C8B-B14F-4D97-AF65-F5344CB8AC3E}">
        <p14:creationId xmlns:p14="http://schemas.microsoft.com/office/powerpoint/2010/main" val="3355924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E07BC30-A403-40E4-895F-A935AC5F33FE}" type="slidenum">
              <a:rPr lang="en-GB" smtClean="0"/>
              <a:t>43</a:t>
            </a:fld>
            <a:endParaRPr lang="en-GB"/>
          </a:p>
        </p:txBody>
      </p:sp>
    </p:spTree>
    <p:extLst>
      <p:ext uri="{BB962C8B-B14F-4D97-AF65-F5344CB8AC3E}">
        <p14:creationId xmlns:p14="http://schemas.microsoft.com/office/powerpoint/2010/main" val="22681918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E07BC30-A403-40E4-895F-A935AC5F33FE}" type="slidenum">
              <a:rPr lang="en-GB" smtClean="0"/>
              <a:t>44</a:t>
            </a:fld>
            <a:endParaRPr lang="en-GB"/>
          </a:p>
        </p:txBody>
      </p:sp>
    </p:spTree>
    <p:extLst>
      <p:ext uri="{BB962C8B-B14F-4D97-AF65-F5344CB8AC3E}">
        <p14:creationId xmlns:p14="http://schemas.microsoft.com/office/powerpoint/2010/main" val="19945915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E07BC30-A403-40E4-895F-A935AC5F33FE}" type="slidenum">
              <a:rPr lang="en-GB" smtClean="0"/>
              <a:t>48</a:t>
            </a:fld>
            <a:endParaRPr lang="en-GB"/>
          </a:p>
        </p:txBody>
      </p:sp>
    </p:spTree>
    <p:extLst>
      <p:ext uri="{BB962C8B-B14F-4D97-AF65-F5344CB8AC3E}">
        <p14:creationId xmlns:p14="http://schemas.microsoft.com/office/powerpoint/2010/main" val="39761711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E07BC30-A403-40E4-895F-A935AC5F33FE}" type="slidenum">
              <a:rPr lang="en-GB" smtClean="0"/>
              <a:t>49</a:t>
            </a:fld>
            <a:endParaRPr lang="en-GB"/>
          </a:p>
        </p:txBody>
      </p:sp>
    </p:spTree>
    <p:extLst>
      <p:ext uri="{BB962C8B-B14F-4D97-AF65-F5344CB8AC3E}">
        <p14:creationId xmlns:p14="http://schemas.microsoft.com/office/powerpoint/2010/main" val="399693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E07BC30-A403-40E4-895F-A935AC5F33FE}" type="slidenum">
              <a:rPr lang="en-GB" smtClean="0"/>
              <a:t>50</a:t>
            </a:fld>
            <a:endParaRPr lang="en-GB"/>
          </a:p>
        </p:txBody>
      </p:sp>
    </p:spTree>
    <p:extLst>
      <p:ext uri="{BB962C8B-B14F-4D97-AF65-F5344CB8AC3E}">
        <p14:creationId xmlns:p14="http://schemas.microsoft.com/office/powerpoint/2010/main" val="12069686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E07BC30-A403-40E4-895F-A935AC5F33FE}" type="slidenum">
              <a:rPr lang="en-GB" smtClean="0"/>
              <a:t>51</a:t>
            </a:fld>
            <a:endParaRPr lang="en-GB"/>
          </a:p>
        </p:txBody>
      </p:sp>
    </p:spTree>
    <p:extLst>
      <p:ext uri="{BB962C8B-B14F-4D97-AF65-F5344CB8AC3E}">
        <p14:creationId xmlns:p14="http://schemas.microsoft.com/office/powerpoint/2010/main" val="613645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C936C20C-B4BE-564F-9344-0F648460F265}" type="datetimeFigureOut">
              <a:rPr lang="en-US" smtClean="0"/>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66B98A-A3DE-914F-A6C2-F2963756AB91}" type="slidenum">
              <a:rPr lang="en-US" smtClean="0"/>
              <a:t>‹#›</a:t>
            </a:fld>
            <a:endParaRPr lang="en-US"/>
          </a:p>
        </p:txBody>
      </p:sp>
    </p:spTree>
    <p:extLst>
      <p:ext uri="{BB962C8B-B14F-4D97-AF65-F5344CB8AC3E}">
        <p14:creationId xmlns:p14="http://schemas.microsoft.com/office/powerpoint/2010/main" val="3649499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C936C20C-B4BE-564F-9344-0F648460F265}" type="datetimeFigureOut">
              <a:rPr lang="en-US" smtClean="0"/>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66B98A-A3DE-914F-A6C2-F2963756AB91}" type="slidenum">
              <a:rPr lang="en-US" smtClean="0"/>
              <a:t>‹#›</a:t>
            </a:fld>
            <a:endParaRPr lang="en-US"/>
          </a:p>
        </p:txBody>
      </p:sp>
    </p:spTree>
    <p:extLst>
      <p:ext uri="{BB962C8B-B14F-4D97-AF65-F5344CB8AC3E}">
        <p14:creationId xmlns:p14="http://schemas.microsoft.com/office/powerpoint/2010/main" val="1264673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C936C20C-B4BE-564F-9344-0F648460F265}" type="datetimeFigureOut">
              <a:rPr lang="en-US" smtClean="0"/>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66B98A-A3DE-914F-A6C2-F2963756AB91}" type="slidenum">
              <a:rPr lang="en-US" smtClean="0"/>
              <a:t>‹#›</a:t>
            </a:fld>
            <a:endParaRPr lang="en-US"/>
          </a:p>
        </p:txBody>
      </p:sp>
    </p:spTree>
    <p:extLst>
      <p:ext uri="{BB962C8B-B14F-4D97-AF65-F5344CB8AC3E}">
        <p14:creationId xmlns:p14="http://schemas.microsoft.com/office/powerpoint/2010/main" val="3874831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C936C20C-B4BE-564F-9344-0F648460F265}" type="datetimeFigureOut">
              <a:rPr lang="en-US" smtClean="0"/>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66B98A-A3DE-914F-A6C2-F2963756AB91}" type="slidenum">
              <a:rPr lang="en-US" smtClean="0"/>
              <a:t>‹#›</a:t>
            </a:fld>
            <a:endParaRPr lang="en-US"/>
          </a:p>
        </p:txBody>
      </p:sp>
    </p:spTree>
    <p:extLst>
      <p:ext uri="{BB962C8B-B14F-4D97-AF65-F5344CB8AC3E}">
        <p14:creationId xmlns:p14="http://schemas.microsoft.com/office/powerpoint/2010/main" val="1545974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936C20C-B4BE-564F-9344-0F648460F265}" type="datetimeFigureOut">
              <a:rPr lang="en-US" smtClean="0"/>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66B98A-A3DE-914F-A6C2-F2963756AB91}" type="slidenum">
              <a:rPr lang="en-US" smtClean="0"/>
              <a:t>‹#›</a:t>
            </a:fld>
            <a:endParaRPr lang="en-US"/>
          </a:p>
        </p:txBody>
      </p:sp>
    </p:spTree>
    <p:extLst>
      <p:ext uri="{BB962C8B-B14F-4D97-AF65-F5344CB8AC3E}">
        <p14:creationId xmlns:p14="http://schemas.microsoft.com/office/powerpoint/2010/main" val="777939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C936C20C-B4BE-564F-9344-0F648460F265}" type="datetimeFigureOut">
              <a:rPr lang="en-US" smtClean="0"/>
              <a:t>9/22/2017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66B98A-A3DE-914F-A6C2-F2963756AB91}" type="slidenum">
              <a:rPr lang="en-US" smtClean="0"/>
              <a:t>‹#›</a:t>
            </a:fld>
            <a:endParaRPr lang="en-US"/>
          </a:p>
        </p:txBody>
      </p:sp>
    </p:spTree>
    <p:extLst>
      <p:ext uri="{BB962C8B-B14F-4D97-AF65-F5344CB8AC3E}">
        <p14:creationId xmlns:p14="http://schemas.microsoft.com/office/powerpoint/2010/main" val="3581012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C936C20C-B4BE-564F-9344-0F648460F265}" type="datetimeFigureOut">
              <a:rPr lang="en-US" smtClean="0"/>
              <a:t>9/22/2017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66B98A-A3DE-914F-A6C2-F2963756AB91}" type="slidenum">
              <a:rPr lang="en-US" smtClean="0"/>
              <a:t>‹#›</a:t>
            </a:fld>
            <a:endParaRPr lang="en-US"/>
          </a:p>
        </p:txBody>
      </p:sp>
    </p:spTree>
    <p:extLst>
      <p:ext uri="{BB962C8B-B14F-4D97-AF65-F5344CB8AC3E}">
        <p14:creationId xmlns:p14="http://schemas.microsoft.com/office/powerpoint/2010/main" val="222607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C936C20C-B4BE-564F-9344-0F648460F265}" type="datetimeFigureOut">
              <a:rPr lang="en-US" smtClean="0"/>
              <a:t>9/22/2017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66B98A-A3DE-914F-A6C2-F2963756AB91}" type="slidenum">
              <a:rPr lang="en-US" smtClean="0"/>
              <a:t>‹#›</a:t>
            </a:fld>
            <a:endParaRPr lang="en-US"/>
          </a:p>
        </p:txBody>
      </p:sp>
    </p:spTree>
    <p:extLst>
      <p:ext uri="{BB962C8B-B14F-4D97-AF65-F5344CB8AC3E}">
        <p14:creationId xmlns:p14="http://schemas.microsoft.com/office/powerpoint/2010/main" val="2996621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36C20C-B4BE-564F-9344-0F648460F265}" type="datetimeFigureOut">
              <a:rPr lang="en-US" smtClean="0"/>
              <a:t>9/22/2017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66B98A-A3DE-914F-A6C2-F2963756AB91}" type="slidenum">
              <a:rPr lang="en-US" smtClean="0"/>
              <a:t>‹#›</a:t>
            </a:fld>
            <a:endParaRPr lang="en-US"/>
          </a:p>
        </p:txBody>
      </p:sp>
    </p:spTree>
    <p:extLst>
      <p:ext uri="{BB962C8B-B14F-4D97-AF65-F5344CB8AC3E}">
        <p14:creationId xmlns:p14="http://schemas.microsoft.com/office/powerpoint/2010/main" val="2378317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C936C20C-B4BE-564F-9344-0F648460F265}" type="datetimeFigureOut">
              <a:rPr lang="en-US" smtClean="0"/>
              <a:t>9/22/2017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66B98A-A3DE-914F-A6C2-F2963756AB91}" type="slidenum">
              <a:rPr lang="en-US" smtClean="0"/>
              <a:t>‹#›</a:t>
            </a:fld>
            <a:endParaRPr lang="en-US"/>
          </a:p>
        </p:txBody>
      </p:sp>
    </p:spTree>
    <p:extLst>
      <p:ext uri="{BB962C8B-B14F-4D97-AF65-F5344CB8AC3E}">
        <p14:creationId xmlns:p14="http://schemas.microsoft.com/office/powerpoint/2010/main" val="381402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C936C20C-B4BE-564F-9344-0F648460F265}" type="datetimeFigureOut">
              <a:rPr lang="en-US" smtClean="0"/>
              <a:t>9/22/2017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66B98A-A3DE-914F-A6C2-F2963756AB91}" type="slidenum">
              <a:rPr lang="en-US" smtClean="0"/>
              <a:t>‹#›</a:t>
            </a:fld>
            <a:endParaRPr lang="en-US"/>
          </a:p>
        </p:txBody>
      </p:sp>
    </p:spTree>
    <p:extLst>
      <p:ext uri="{BB962C8B-B14F-4D97-AF65-F5344CB8AC3E}">
        <p14:creationId xmlns:p14="http://schemas.microsoft.com/office/powerpoint/2010/main" val="1805834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36C20C-B4BE-564F-9344-0F648460F265}" type="datetimeFigureOut">
              <a:rPr lang="en-US" smtClean="0"/>
              <a:t>9/22/2017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66B98A-A3DE-914F-A6C2-F2963756AB91}" type="slidenum">
              <a:rPr lang="en-US" smtClean="0"/>
              <a:t>‹#›</a:t>
            </a:fld>
            <a:endParaRPr lang="en-US"/>
          </a:p>
        </p:txBody>
      </p:sp>
    </p:spTree>
    <p:extLst>
      <p:ext uri="{BB962C8B-B14F-4D97-AF65-F5344CB8AC3E}">
        <p14:creationId xmlns:p14="http://schemas.microsoft.com/office/powerpoint/2010/main" val="2459823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eduqas.co.uk/qualifications/english-language/gcse/"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3.jpe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image" Target="../media/image4.svg"/><Relationship Id="rId5" Type="http://schemas.openxmlformats.org/officeDocument/2006/relationships/image" Target="../media/image4.png"/><Relationship Id="rId4" Type="http://schemas.openxmlformats.org/officeDocument/2006/relationships/image" Target="../media/image2.png"/></Relationships>
</file>

<file path=ppt/slides/_rels/slide4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1.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3.jpeg"/><Relationship Id="rId7" Type="http://schemas.openxmlformats.org/officeDocument/2006/relationships/diagramQuickStyle" Target="../diagrams/quickStyle1.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2.png"/><Relationship Id="rId9" Type="http://schemas.microsoft.com/office/2007/relationships/diagramDrawing" Target="../diagrams/drawing1.xml"/></Relationships>
</file>

<file path=ppt/slides/_rels/slide52.xml.rels><?xml version="1.0" encoding="UTF-8" standalone="yes"?>
<Relationships xmlns="http://schemas.openxmlformats.org/package/2006/relationships"><Relationship Id="rId3" Type="http://schemas.openxmlformats.org/officeDocument/2006/relationships/hyperlink" Target="http://www.eduqas.co.uk/qualifications/english-language/gcse/" TargetMode="External"/><Relationship Id="rId7" Type="http://schemas.openxmlformats.org/officeDocument/2006/relationships/image" Target="../media/image6.png"/><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hyperlink" Target="mailto:gcseenglish@eduqas.co.uk" TargetMode="External"/><Relationship Id="rId4" Type="http://schemas.openxmlformats.org/officeDocument/2006/relationships/hyperlink" Target="http://www.wjecservices.co.uk/" TargetMode="External"/></Relationships>
</file>

<file path=ppt/slides/_rels/slide53.xml.rels><?xml version="1.0" encoding="UTF-8" standalone="yes"?>
<Relationships xmlns="http://schemas.openxmlformats.org/package/2006/relationships"><Relationship Id="rId3" Type="http://schemas.openxmlformats.org/officeDocument/2006/relationships/hyperlink" Target="mailto:gcseenglish@eduqas.co.uk" TargetMode="External"/><Relationship Id="rId2" Type="http://schemas.openxmlformats.org/officeDocument/2006/relationships/image" Target="../media/image7.jpe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eduqas.co.uk/"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duqas_Powerpoint_Templates_for PPT-1.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177798" y="279843"/>
            <a:ext cx="8299451" cy="3145476"/>
          </a:xfrm>
          <a:prstGeom prst="rect">
            <a:avLst/>
          </a:prstGeom>
          <a:noFill/>
        </p:spPr>
        <p:txBody>
          <a:bodyPr wrap="square" rtlCol="0">
            <a:spAutoFit/>
          </a:bodyPr>
          <a:lstStyle/>
          <a:p>
            <a:pPr>
              <a:lnSpc>
                <a:spcPct val="80000"/>
              </a:lnSpc>
            </a:pPr>
            <a:endParaRPr lang="en-US" sz="4400" kern="1100" spc="-30" dirty="0">
              <a:solidFill>
                <a:schemeClr val="bg1"/>
              </a:solidFill>
              <a:latin typeface="Gotham Rounded Book"/>
              <a:cs typeface="Gotham Rounded Book"/>
            </a:endParaRPr>
          </a:p>
          <a:p>
            <a:pPr>
              <a:lnSpc>
                <a:spcPct val="80000"/>
              </a:lnSpc>
            </a:pPr>
            <a:r>
              <a:rPr lang="en-US" sz="4400" kern="1100" spc="-30" dirty="0">
                <a:solidFill>
                  <a:schemeClr val="bg1"/>
                </a:solidFill>
                <a:latin typeface="Gotham Rounded Book"/>
                <a:cs typeface="Gotham Rounded Book"/>
              </a:rPr>
              <a:t>WJEC </a:t>
            </a:r>
            <a:r>
              <a:rPr lang="en-US" sz="4400" kern="1100" spc="-30" dirty="0" err="1">
                <a:solidFill>
                  <a:schemeClr val="bg1"/>
                </a:solidFill>
                <a:latin typeface="Gotham Rounded Book"/>
                <a:cs typeface="Gotham Rounded Book"/>
              </a:rPr>
              <a:t>Eduqas</a:t>
            </a:r>
            <a:endParaRPr lang="en-US" sz="4400" kern="1100" spc="-30" dirty="0">
              <a:solidFill>
                <a:schemeClr val="bg1"/>
              </a:solidFill>
              <a:latin typeface="Gotham Rounded Book"/>
              <a:cs typeface="Gotham Rounded Book"/>
            </a:endParaRPr>
          </a:p>
          <a:p>
            <a:pPr>
              <a:lnSpc>
                <a:spcPct val="80000"/>
              </a:lnSpc>
            </a:pPr>
            <a:r>
              <a:rPr lang="en-US" sz="4400" kern="1100" spc="-30" dirty="0">
                <a:solidFill>
                  <a:schemeClr val="bg1"/>
                </a:solidFill>
                <a:latin typeface="Gotham Rounded Book"/>
                <a:cs typeface="Gotham Rounded Book"/>
              </a:rPr>
              <a:t>GCSE English Language</a:t>
            </a:r>
          </a:p>
          <a:p>
            <a:pPr>
              <a:lnSpc>
                <a:spcPct val="80000"/>
              </a:lnSpc>
            </a:pPr>
            <a:r>
              <a:rPr lang="en-US" sz="3600" i="1" kern="1100" spc="-30" dirty="0" smtClean="0">
                <a:solidFill>
                  <a:schemeClr val="bg1"/>
                </a:solidFill>
                <a:latin typeface="Gotham Rounded Book"/>
                <a:cs typeface="Gotham Rounded Book"/>
              </a:rPr>
              <a:t> </a:t>
            </a:r>
          </a:p>
          <a:p>
            <a:pPr>
              <a:lnSpc>
                <a:spcPct val="80000"/>
              </a:lnSpc>
            </a:pPr>
            <a:r>
              <a:rPr lang="en-US" sz="3600" i="1" kern="1100" spc="-30" dirty="0" smtClean="0">
                <a:solidFill>
                  <a:schemeClr val="bg1"/>
                </a:solidFill>
                <a:latin typeface="Gotham Rounded Book"/>
                <a:cs typeface="Gotham Rounded Book"/>
              </a:rPr>
              <a:t>Component 1</a:t>
            </a:r>
            <a:endParaRPr lang="en-US" sz="3600" i="1" kern="1100" spc="-30" dirty="0">
              <a:solidFill>
                <a:schemeClr val="bg1"/>
              </a:solidFill>
              <a:latin typeface="Gotham Rounded Book"/>
              <a:cs typeface="Gotham Rounded Book"/>
            </a:endParaRPr>
          </a:p>
          <a:p>
            <a:pPr>
              <a:lnSpc>
                <a:spcPct val="80000"/>
              </a:lnSpc>
            </a:pPr>
            <a:endParaRPr lang="en-US" sz="4400" i="1" kern="1100" spc="-30" dirty="0">
              <a:solidFill>
                <a:schemeClr val="bg1"/>
              </a:solidFill>
              <a:latin typeface="Gotham Rounded Book"/>
              <a:cs typeface="Gotham Rounded Book"/>
            </a:endParaRPr>
          </a:p>
        </p:txBody>
      </p:sp>
      <p:sp>
        <p:nvSpPr>
          <p:cNvPr id="2" name="TextBox 1"/>
          <p:cNvSpPr txBox="1"/>
          <p:nvPr/>
        </p:nvSpPr>
        <p:spPr>
          <a:xfrm>
            <a:off x="2133600" y="596900"/>
            <a:ext cx="184731" cy="369332"/>
          </a:xfrm>
          <a:prstGeom prst="rect">
            <a:avLst/>
          </a:prstGeom>
          <a:noFill/>
        </p:spPr>
        <p:txBody>
          <a:bodyPr wrap="none" rtlCol="0">
            <a:spAutoFit/>
          </a:bodyPr>
          <a:lstStyle/>
          <a:p>
            <a:endParaRPr lang="en-GB"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971342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17" y="1757"/>
            <a:ext cx="9144000" cy="6858000"/>
          </a:xfrm>
          <a:prstGeom prst="rect">
            <a:avLst/>
          </a:prstGeom>
        </p:spPr>
      </p:pic>
      <p:sp>
        <p:nvSpPr>
          <p:cNvPr id="3" name="TextBox 2"/>
          <p:cNvSpPr txBox="1"/>
          <p:nvPr/>
        </p:nvSpPr>
        <p:spPr>
          <a:xfrm>
            <a:off x="247650" y="341512"/>
            <a:ext cx="8896350" cy="535531"/>
          </a:xfrm>
          <a:prstGeom prst="rect">
            <a:avLst/>
          </a:prstGeom>
          <a:noFill/>
        </p:spPr>
        <p:txBody>
          <a:bodyPr wrap="square" rtlCol="0">
            <a:spAutoFit/>
          </a:bodyPr>
          <a:lstStyle/>
          <a:p>
            <a:pPr>
              <a:lnSpc>
                <a:spcPct val="80000"/>
              </a:lnSpc>
            </a:pPr>
            <a:r>
              <a:rPr lang="en-GB" sz="3600" kern="1100" spc="-50" dirty="0" smtClean="0">
                <a:solidFill>
                  <a:srgbClr val="DF3C06"/>
                </a:solidFill>
                <a:latin typeface="Gotham Rounded Book"/>
                <a:cs typeface="Gotham Rounded Book"/>
              </a:rPr>
              <a:t>Component 1 Assessment in Practice</a:t>
            </a:r>
          </a:p>
        </p:txBody>
      </p:sp>
      <p:sp>
        <p:nvSpPr>
          <p:cNvPr id="4" name="TextBox 3"/>
          <p:cNvSpPr txBox="1"/>
          <p:nvPr/>
        </p:nvSpPr>
        <p:spPr>
          <a:xfrm>
            <a:off x="430377" y="851322"/>
            <a:ext cx="8313208" cy="6247864"/>
          </a:xfrm>
          <a:prstGeom prst="rect">
            <a:avLst/>
          </a:prstGeom>
          <a:noFill/>
        </p:spPr>
        <p:txBody>
          <a:bodyPr wrap="square" rtlCol="0" anchor="t">
            <a:spAutoFit/>
          </a:bodyPr>
          <a:lstStyle/>
          <a:p>
            <a:endParaRPr lang="en-GB" sz="2000" dirty="0"/>
          </a:p>
          <a:p>
            <a:endParaRPr lang="en-GB" sz="2000" dirty="0"/>
          </a:p>
          <a:p>
            <a:r>
              <a:rPr lang="en-GB" sz="2000" dirty="0"/>
              <a:t>“In the last 20 or so lines of this passage, </a:t>
            </a:r>
            <a:r>
              <a:rPr lang="en-GB" sz="2000" dirty="0">
                <a:solidFill>
                  <a:schemeClr val="accent1"/>
                </a:solidFill>
              </a:rPr>
              <a:t>Patricia becomes a real heroine</a:t>
            </a:r>
            <a:r>
              <a:rPr lang="en-GB" sz="2000" dirty="0"/>
              <a:t>.” </a:t>
            </a:r>
            <a:r>
              <a:rPr lang="en-GB" sz="2000" dirty="0">
                <a:solidFill>
                  <a:srgbClr val="FF0000"/>
                </a:solidFill>
              </a:rPr>
              <a:t>How far do you agree with this view? </a:t>
            </a:r>
            <a:r>
              <a:rPr lang="en-GB" sz="2000" dirty="0" smtClean="0"/>
              <a:t>						[</a:t>
            </a:r>
            <a:r>
              <a:rPr lang="en-GB" sz="2000" dirty="0"/>
              <a:t>10 marks]</a:t>
            </a:r>
          </a:p>
          <a:p>
            <a:endParaRPr lang="en-GB" sz="2000" dirty="0" smtClean="0"/>
          </a:p>
          <a:p>
            <a:r>
              <a:rPr lang="en-GB" sz="2000" dirty="0" smtClean="0"/>
              <a:t>You </a:t>
            </a:r>
            <a:r>
              <a:rPr lang="en-GB" sz="2000" dirty="0"/>
              <a:t>should write about</a:t>
            </a:r>
            <a:r>
              <a:rPr lang="en-GB" sz="2000" dirty="0" smtClean="0"/>
              <a:t>:</a:t>
            </a:r>
            <a:endParaRPr lang="en-GB" sz="2000" dirty="0"/>
          </a:p>
          <a:p>
            <a:endParaRPr lang="en-GB" sz="2000" dirty="0" smtClean="0"/>
          </a:p>
          <a:p>
            <a:endParaRPr lang="en-GB" sz="2000" dirty="0"/>
          </a:p>
          <a:p>
            <a:pPr marL="342900" indent="-342900">
              <a:buFont typeface="Arial" panose="020B0604020202020204" pitchFamily="34" charset="0"/>
              <a:buChar char="•"/>
            </a:pPr>
            <a:endParaRPr lang="en-GB" sz="2000" dirty="0" smtClean="0"/>
          </a:p>
          <a:p>
            <a:pPr marL="342900" indent="-342900">
              <a:buFont typeface="Arial" panose="020B0604020202020204" pitchFamily="34" charset="0"/>
              <a:buChar char="•"/>
            </a:pPr>
            <a:r>
              <a:rPr lang="en-GB" sz="2000" dirty="0" smtClean="0">
                <a:solidFill>
                  <a:srgbClr val="FFC000"/>
                </a:solidFill>
              </a:rPr>
              <a:t>your </a:t>
            </a:r>
            <a:r>
              <a:rPr lang="en-GB" sz="2000" dirty="0">
                <a:solidFill>
                  <a:srgbClr val="FFC000"/>
                </a:solidFill>
              </a:rPr>
              <a:t>own thoughts and feelings </a:t>
            </a:r>
            <a:r>
              <a:rPr lang="en-GB" sz="2000" dirty="0"/>
              <a:t>about how Patricia is presented here and in the passage as a whole</a:t>
            </a:r>
          </a:p>
          <a:p>
            <a:pPr marL="342900" indent="-342900">
              <a:buFont typeface="Arial" panose="020B0604020202020204" pitchFamily="34" charset="0"/>
              <a:buChar char="•"/>
            </a:pPr>
            <a:r>
              <a:rPr lang="en-GB" sz="2000" dirty="0">
                <a:solidFill>
                  <a:srgbClr val="92D050"/>
                </a:solidFill>
              </a:rPr>
              <a:t>how the writer has created these thoughts and feelings</a:t>
            </a:r>
            <a:r>
              <a:rPr lang="en-GB" sz="2000" dirty="0"/>
              <a:t>.</a:t>
            </a:r>
          </a:p>
          <a:p>
            <a:endParaRPr lang="en-GB" sz="2000" dirty="0"/>
          </a:p>
          <a:p>
            <a:r>
              <a:rPr lang="en-GB" sz="2000" i="1" dirty="0"/>
              <a:t>You must refer to the text </a:t>
            </a:r>
            <a:r>
              <a:rPr lang="en-GB" sz="2000" i="1" dirty="0">
                <a:solidFill>
                  <a:srgbClr val="7030A0"/>
                </a:solidFill>
              </a:rPr>
              <a:t>to support your answer</a:t>
            </a:r>
            <a:r>
              <a:rPr lang="en-GB" sz="2000" i="1" dirty="0"/>
              <a:t>.</a:t>
            </a:r>
            <a:endParaRPr lang="en-GB" sz="2000" dirty="0"/>
          </a:p>
          <a:p>
            <a:pPr lvl="0"/>
            <a:endParaRPr lang="en-GB" altLang="en-US" sz="2000" kern="0" dirty="0" smtClean="0">
              <a:solidFill>
                <a:srgbClr val="000000"/>
              </a:solidFill>
              <a:latin typeface="Arial"/>
              <a:ea typeface="ＭＳ Ｐゴシック"/>
            </a:endParaRPr>
          </a:p>
          <a:p>
            <a:pPr lvl="0"/>
            <a:endParaRPr lang="en-GB" altLang="en-US" sz="2000" kern="0" dirty="0" smtClean="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lvl="0"/>
            <a:endParaRPr lang="en-GB" altLang="en-US" sz="2000" kern="0" dirty="0">
              <a:solidFill>
                <a:srgbClr val="000000"/>
              </a:solidFill>
              <a:latin typeface="Arial"/>
              <a:ea typeface="ＭＳ Ｐゴシック"/>
            </a:endParaRPr>
          </a:p>
        </p:txBody>
      </p:sp>
      <p:sp>
        <p:nvSpPr>
          <p:cNvPr id="5" name="TextBox 4"/>
          <p:cNvSpPr txBox="1"/>
          <p:nvPr/>
        </p:nvSpPr>
        <p:spPr>
          <a:xfrm>
            <a:off x="-28575" y="-129048"/>
            <a:ext cx="2023533" cy="261610"/>
          </a:xfrm>
          <a:prstGeom prst="rect">
            <a:avLst/>
          </a:prstGeom>
          <a:noFill/>
        </p:spPr>
        <p:txBody>
          <a:bodyPr wrap="square" rtlCol="0">
            <a:spAutoFit/>
          </a:bodyPr>
          <a:lstStyle/>
          <a:p>
            <a:endParaRPr lang="en-US" sz="1100" dirty="0">
              <a:solidFill>
                <a:srgbClr val="A5A6A5"/>
              </a:solidFill>
              <a:latin typeface="Bliss-Light"/>
              <a:cs typeface="Bliss-Light"/>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9"/>
          <p:cNvSpPr/>
          <p:nvPr/>
        </p:nvSpPr>
        <p:spPr>
          <a:xfrm>
            <a:off x="4695825" y="2190307"/>
            <a:ext cx="2285274" cy="4572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Indicates AO4 is being assessed</a:t>
            </a:r>
            <a:endParaRPr lang="en-GB" dirty="0"/>
          </a:p>
        </p:txBody>
      </p:sp>
      <p:cxnSp>
        <p:nvCxnSpPr>
          <p:cNvPr id="12" name="Straight Arrow Connector 11"/>
          <p:cNvCxnSpPr/>
          <p:nvPr/>
        </p:nvCxnSpPr>
        <p:spPr>
          <a:xfrm flipH="1" flipV="1">
            <a:off x="4391247" y="2286000"/>
            <a:ext cx="234670" cy="13290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3" name="Rectangle 12"/>
          <p:cNvSpPr/>
          <p:nvPr/>
        </p:nvSpPr>
        <p:spPr>
          <a:xfrm>
            <a:off x="591658" y="2978873"/>
            <a:ext cx="2980882" cy="4572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Give own opinions keeping focus of question in mind </a:t>
            </a:r>
            <a:endParaRPr lang="en-GB" dirty="0"/>
          </a:p>
        </p:txBody>
      </p:sp>
      <p:cxnSp>
        <p:nvCxnSpPr>
          <p:cNvPr id="15" name="Straight Arrow Connector 14"/>
          <p:cNvCxnSpPr>
            <a:stCxn id="13" idx="2"/>
          </p:cNvCxnSpPr>
          <p:nvPr/>
        </p:nvCxnSpPr>
        <p:spPr>
          <a:xfrm>
            <a:off x="2082099" y="3436073"/>
            <a:ext cx="214534" cy="21089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6" name="Rectangle 15"/>
          <p:cNvSpPr/>
          <p:nvPr/>
        </p:nvSpPr>
        <p:spPr>
          <a:xfrm>
            <a:off x="6134986" y="877043"/>
            <a:ext cx="1371600" cy="62214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Focus of question</a:t>
            </a:r>
            <a:endParaRPr lang="en-GB" dirty="0"/>
          </a:p>
        </p:txBody>
      </p:sp>
      <p:cxnSp>
        <p:nvCxnSpPr>
          <p:cNvPr id="18" name="Straight Arrow Connector 17"/>
          <p:cNvCxnSpPr/>
          <p:nvPr/>
        </p:nvCxnSpPr>
        <p:spPr>
          <a:xfrm>
            <a:off x="6549656" y="1499191"/>
            <a:ext cx="1"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a:stCxn id="16" idx="2"/>
          </p:cNvCxnSpPr>
          <p:nvPr/>
        </p:nvCxnSpPr>
        <p:spPr>
          <a:xfrm flipH="1">
            <a:off x="6549656" y="1499191"/>
            <a:ext cx="271130" cy="13822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3" name="Rectangle 22"/>
          <p:cNvSpPr/>
          <p:nvPr/>
        </p:nvSpPr>
        <p:spPr>
          <a:xfrm>
            <a:off x="5762847" y="4880344"/>
            <a:ext cx="2980738" cy="72301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Opinions should be supported with relevant textual evidence</a:t>
            </a:r>
            <a:endParaRPr lang="en-GB" dirty="0"/>
          </a:p>
        </p:txBody>
      </p:sp>
      <p:cxnSp>
        <p:nvCxnSpPr>
          <p:cNvPr id="25" name="Straight Arrow Connector 24"/>
          <p:cNvCxnSpPr/>
          <p:nvPr/>
        </p:nvCxnSpPr>
        <p:spPr>
          <a:xfrm flipH="1" flipV="1">
            <a:off x="4954772" y="5103628"/>
            <a:ext cx="808075" cy="13822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6" name="Rectangle 25"/>
          <p:cNvSpPr/>
          <p:nvPr/>
        </p:nvSpPr>
        <p:spPr>
          <a:xfrm>
            <a:off x="6820786" y="3965944"/>
            <a:ext cx="2227521" cy="59542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Evaluation of authorial method</a:t>
            </a:r>
            <a:endParaRPr lang="en-GB" dirty="0"/>
          </a:p>
        </p:txBody>
      </p:sp>
      <p:cxnSp>
        <p:nvCxnSpPr>
          <p:cNvPr id="28" name="Straight Arrow Connector 27"/>
          <p:cNvCxnSpPr>
            <a:stCxn id="26" idx="1"/>
          </p:cNvCxnSpPr>
          <p:nvPr/>
        </p:nvCxnSpPr>
        <p:spPr>
          <a:xfrm flipH="1">
            <a:off x="6251944" y="4263656"/>
            <a:ext cx="568842" cy="10632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95933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anim calcmode="lin" valueType="num">
                                      <p:cBhvr>
                                        <p:cTn id="8" dur="1000" fill="hold"/>
                                        <p:tgtEl>
                                          <p:spTgt spid="22"/>
                                        </p:tgtEl>
                                        <p:attrNameLst>
                                          <p:attrName>ppt_x</p:attrName>
                                        </p:attrNameLst>
                                      </p:cBhvr>
                                      <p:tavLst>
                                        <p:tav tm="0">
                                          <p:val>
                                            <p:strVal val="#ppt_x"/>
                                          </p:val>
                                        </p:tav>
                                        <p:tav tm="100000">
                                          <p:val>
                                            <p:strVal val="#ppt_x"/>
                                          </p:val>
                                        </p:tav>
                                      </p:tavLst>
                                    </p:anim>
                                    <p:anim calcmode="lin" valueType="num">
                                      <p:cBhvr>
                                        <p:cTn id="9"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6"/>
                                        </p:tgtEl>
                                        <p:attrNameLst>
                                          <p:attrName>style.visibility</p:attrName>
                                        </p:attrNameLst>
                                      </p:cBhvr>
                                      <p:to>
                                        <p:strVal val="visible"/>
                                      </p:to>
                                    </p:set>
                                    <p:animEffect transition="in" filter="fade">
                                      <p:cBhvr>
                                        <p:cTn id="14" dur="1000"/>
                                        <p:tgtEl>
                                          <p:spTgt spid="16"/>
                                        </p:tgtEl>
                                      </p:cBhvr>
                                    </p:animEffect>
                                    <p:anim calcmode="lin" valueType="num">
                                      <p:cBhvr>
                                        <p:cTn id="15" dur="1000" fill="hold"/>
                                        <p:tgtEl>
                                          <p:spTgt spid="16"/>
                                        </p:tgtEl>
                                        <p:attrNameLst>
                                          <p:attrName>ppt_x</p:attrName>
                                        </p:attrNameLst>
                                      </p:cBhvr>
                                      <p:tavLst>
                                        <p:tav tm="0">
                                          <p:val>
                                            <p:strVal val="#ppt_x"/>
                                          </p:val>
                                        </p:tav>
                                        <p:tav tm="100000">
                                          <p:val>
                                            <p:strVal val="#ppt_x"/>
                                          </p:val>
                                        </p:tav>
                                      </p:tavLst>
                                    </p:anim>
                                    <p:anim calcmode="lin" valueType="num">
                                      <p:cBhvr>
                                        <p:cTn id="16"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1000"/>
                                        <p:tgtEl>
                                          <p:spTgt spid="12"/>
                                        </p:tgtEl>
                                      </p:cBhvr>
                                    </p:animEffect>
                                    <p:anim calcmode="lin" valueType="num">
                                      <p:cBhvr>
                                        <p:cTn id="22" dur="1000" fill="hold"/>
                                        <p:tgtEl>
                                          <p:spTgt spid="12"/>
                                        </p:tgtEl>
                                        <p:attrNameLst>
                                          <p:attrName>ppt_x</p:attrName>
                                        </p:attrNameLst>
                                      </p:cBhvr>
                                      <p:tavLst>
                                        <p:tav tm="0">
                                          <p:val>
                                            <p:strVal val="#ppt_x"/>
                                          </p:val>
                                        </p:tav>
                                        <p:tav tm="100000">
                                          <p:val>
                                            <p:strVal val="#ppt_x"/>
                                          </p:val>
                                        </p:tav>
                                      </p:tavLst>
                                    </p:anim>
                                    <p:anim calcmode="lin" valueType="num">
                                      <p:cBhvr>
                                        <p:cTn id="23"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1000"/>
                                        <p:tgtEl>
                                          <p:spTgt spid="10"/>
                                        </p:tgtEl>
                                      </p:cBhvr>
                                    </p:animEffect>
                                    <p:anim calcmode="lin" valueType="num">
                                      <p:cBhvr>
                                        <p:cTn id="29" dur="1000" fill="hold"/>
                                        <p:tgtEl>
                                          <p:spTgt spid="10"/>
                                        </p:tgtEl>
                                        <p:attrNameLst>
                                          <p:attrName>ppt_x</p:attrName>
                                        </p:attrNameLst>
                                      </p:cBhvr>
                                      <p:tavLst>
                                        <p:tav tm="0">
                                          <p:val>
                                            <p:strVal val="#ppt_x"/>
                                          </p:val>
                                        </p:tav>
                                        <p:tav tm="100000">
                                          <p:val>
                                            <p:strVal val="#ppt_x"/>
                                          </p:val>
                                        </p:tav>
                                      </p:tavLst>
                                    </p:anim>
                                    <p:anim calcmode="lin" valueType="num">
                                      <p:cBhvr>
                                        <p:cTn id="3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1000"/>
                                        <p:tgtEl>
                                          <p:spTgt spid="15"/>
                                        </p:tgtEl>
                                      </p:cBhvr>
                                    </p:animEffect>
                                    <p:anim calcmode="lin" valueType="num">
                                      <p:cBhvr>
                                        <p:cTn id="36" dur="1000" fill="hold"/>
                                        <p:tgtEl>
                                          <p:spTgt spid="15"/>
                                        </p:tgtEl>
                                        <p:attrNameLst>
                                          <p:attrName>ppt_x</p:attrName>
                                        </p:attrNameLst>
                                      </p:cBhvr>
                                      <p:tavLst>
                                        <p:tav tm="0">
                                          <p:val>
                                            <p:strVal val="#ppt_x"/>
                                          </p:val>
                                        </p:tav>
                                        <p:tav tm="100000">
                                          <p:val>
                                            <p:strVal val="#ppt_x"/>
                                          </p:val>
                                        </p:tav>
                                      </p:tavLst>
                                    </p:anim>
                                    <p:anim calcmode="lin" valueType="num">
                                      <p:cBhvr>
                                        <p:cTn id="3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1000"/>
                                        <p:tgtEl>
                                          <p:spTgt spid="13"/>
                                        </p:tgtEl>
                                      </p:cBhvr>
                                    </p:animEffect>
                                    <p:anim calcmode="lin" valueType="num">
                                      <p:cBhvr>
                                        <p:cTn id="43" dur="1000" fill="hold"/>
                                        <p:tgtEl>
                                          <p:spTgt spid="13"/>
                                        </p:tgtEl>
                                        <p:attrNameLst>
                                          <p:attrName>ppt_x</p:attrName>
                                        </p:attrNameLst>
                                      </p:cBhvr>
                                      <p:tavLst>
                                        <p:tav tm="0">
                                          <p:val>
                                            <p:strVal val="#ppt_x"/>
                                          </p:val>
                                        </p:tav>
                                        <p:tav tm="100000">
                                          <p:val>
                                            <p:strVal val="#ppt_x"/>
                                          </p:val>
                                        </p:tav>
                                      </p:tavLst>
                                    </p:anim>
                                    <p:anim calcmode="lin" valueType="num">
                                      <p:cBhvr>
                                        <p:cTn id="44"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8"/>
                                        </p:tgtEl>
                                        <p:attrNameLst>
                                          <p:attrName>style.visibility</p:attrName>
                                        </p:attrNameLst>
                                      </p:cBhvr>
                                      <p:to>
                                        <p:strVal val="visible"/>
                                      </p:to>
                                    </p:set>
                                    <p:animEffect transition="in" filter="fade">
                                      <p:cBhvr>
                                        <p:cTn id="49" dur="1000"/>
                                        <p:tgtEl>
                                          <p:spTgt spid="28"/>
                                        </p:tgtEl>
                                      </p:cBhvr>
                                    </p:animEffect>
                                    <p:anim calcmode="lin" valueType="num">
                                      <p:cBhvr>
                                        <p:cTn id="50" dur="1000" fill="hold"/>
                                        <p:tgtEl>
                                          <p:spTgt spid="28"/>
                                        </p:tgtEl>
                                        <p:attrNameLst>
                                          <p:attrName>ppt_x</p:attrName>
                                        </p:attrNameLst>
                                      </p:cBhvr>
                                      <p:tavLst>
                                        <p:tav tm="0">
                                          <p:val>
                                            <p:strVal val="#ppt_x"/>
                                          </p:val>
                                        </p:tav>
                                        <p:tav tm="100000">
                                          <p:val>
                                            <p:strVal val="#ppt_x"/>
                                          </p:val>
                                        </p:tav>
                                      </p:tavLst>
                                    </p:anim>
                                    <p:anim calcmode="lin" valueType="num">
                                      <p:cBhvr>
                                        <p:cTn id="51"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26"/>
                                        </p:tgtEl>
                                        <p:attrNameLst>
                                          <p:attrName>style.visibility</p:attrName>
                                        </p:attrNameLst>
                                      </p:cBhvr>
                                      <p:to>
                                        <p:strVal val="visible"/>
                                      </p:to>
                                    </p:set>
                                    <p:animEffect transition="in" filter="fade">
                                      <p:cBhvr>
                                        <p:cTn id="56" dur="1000"/>
                                        <p:tgtEl>
                                          <p:spTgt spid="26"/>
                                        </p:tgtEl>
                                      </p:cBhvr>
                                    </p:animEffect>
                                    <p:anim calcmode="lin" valueType="num">
                                      <p:cBhvr>
                                        <p:cTn id="57" dur="1000" fill="hold"/>
                                        <p:tgtEl>
                                          <p:spTgt spid="26"/>
                                        </p:tgtEl>
                                        <p:attrNameLst>
                                          <p:attrName>ppt_x</p:attrName>
                                        </p:attrNameLst>
                                      </p:cBhvr>
                                      <p:tavLst>
                                        <p:tav tm="0">
                                          <p:val>
                                            <p:strVal val="#ppt_x"/>
                                          </p:val>
                                        </p:tav>
                                        <p:tav tm="100000">
                                          <p:val>
                                            <p:strVal val="#ppt_x"/>
                                          </p:val>
                                        </p:tav>
                                      </p:tavLst>
                                    </p:anim>
                                    <p:anim calcmode="lin" valueType="num">
                                      <p:cBhvr>
                                        <p:cTn id="58"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25"/>
                                        </p:tgtEl>
                                        <p:attrNameLst>
                                          <p:attrName>style.visibility</p:attrName>
                                        </p:attrNameLst>
                                      </p:cBhvr>
                                      <p:to>
                                        <p:strVal val="visible"/>
                                      </p:to>
                                    </p:set>
                                    <p:animEffect transition="in" filter="fade">
                                      <p:cBhvr>
                                        <p:cTn id="63" dur="1000"/>
                                        <p:tgtEl>
                                          <p:spTgt spid="25"/>
                                        </p:tgtEl>
                                      </p:cBhvr>
                                    </p:animEffect>
                                    <p:anim calcmode="lin" valueType="num">
                                      <p:cBhvr>
                                        <p:cTn id="64" dur="1000" fill="hold"/>
                                        <p:tgtEl>
                                          <p:spTgt spid="25"/>
                                        </p:tgtEl>
                                        <p:attrNameLst>
                                          <p:attrName>ppt_x</p:attrName>
                                        </p:attrNameLst>
                                      </p:cBhvr>
                                      <p:tavLst>
                                        <p:tav tm="0">
                                          <p:val>
                                            <p:strVal val="#ppt_x"/>
                                          </p:val>
                                        </p:tav>
                                        <p:tav tm="100000">
                                          <p:val>
                                            <p:strVal val="#ppt_x"/>
                                          </p:val>
                                        </p:tav>
                                      </p:tavLst>
                                    </p:anim>
                                    <p:anim calcmode="lin" valueType="num">
                                      <p:cBhvr>
                                        <p:cTn id="65"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23"/>
                                        </p:tgtEl>
                                        <p:attrNameLst>
                                          <p:attrName>style.visibility</p:attrName>
                                        </p:attrNameLst>
                                      </p:cBhvr>
                                      <p:to>
                                        <p:strVal val="visible"/>
                                      </p:to>
                                    </p:set>
                                    <p:animEffect transition="in" filter="fade">
                                      <p:cBhvr>
                                        <p:cTn id="70" dur="1000"/>
                                        <p:tgtEl>
                                          <p:spTgt spid="23"/>
                                        </p:tgtEl>
                                      </p:cBhvr>
                                    </p:animEffect>
                                    <p:anim calcmode="lin" valueType="num">
                                      <p:cBhvr>
                                        <p:cTn id="71" dur="1000" fill="hold"/>
                                        <p:tgtEl>
                                          <p:spTgt spid="23"/>
                                        </p:tgtEl>
                                        <p:attrNameLst>
                                          <p:attrName>ppt_x</p:attrName>
                                        </p:attrNameLst>
                                      </p:cBhvr>
                                      <p:tavLst>
                                        <p:tav tm="0">
                                          <p:val>
                                            <p:strVal val="#ppt_x"/>
                                          </p:val>
                                        </p:tav>
                                        <p:tav tm="100000">
                                          <p:val>
                                            <p:strVal val="#ppt_x"/>
                                          </p:val>
                                        </p:tav>
                                      </p:tavLst>
                                    </p:anim>
                                    <p:anim calcmode="lin" valueType="num">
                                      <p:cBhvr>
                                        <p:cTn id="72"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animBg="1"/>
      <p:bldP spid="16" grpId="0" animBg="1"/>
      <p:bldP spid="23" grpId="0" animBg="1"/>
      <p:bldP spid="2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247650" y="341512"/>
            <a:ext cx="8896350" cy="978729"/>
          </a:xfrm>
          <a:prstGeom prst="rect">
            <a:avLst/>
          </a:prstGeom>
          <a:noFill/>
        </p:spPr>
        <p:txBody>
          <a:bodyPr wrap="square" rtlCol="0">
            <a:spAutoFit/>
          </a:bodyPr>
          <a:lstStyle/>
          <a:p>
            <a:pPr>
              <a:lnSpc>
                <a:spcPct val="80000"/>
              </a:lnSpc>
            </a:pPr>
            <a:r>
              <a:rPr lang="en-GB" sz="3600" kern="1100" spc="-50" dirty="0" smtClean="0">
                <a:solidFill>
                  <a:srgbClr val="DF3C06"/>
                </a:solidFill>
                <a:latin typeface="Gotham Rounded Book"/>
                <a:cs typeface="Gotham Rounded Book"/>
              </a:rPr>
              <a:t>Principal Examiner’s Key Messages Reading Responses</a:t>
            </a:r>
          </a:p>
        </p:txBody>
      </p:sp>
      <p:sp>
        <p:nvSpPr>
          <p:cNvPr id="4" name="TextBox 3"/>
          <p:cNvSpPr txBox="1"/>
          <p:nvPr/>
        </p:nvSpPr>
        <p:spPr>
          <a:xfrm>
            <a:off x="639406" y="1034777"/>
            <a:ext cx="8313208" cy="4093428"/>
          </a:xfrm>
          <a:prstGeom prst="rect">
            <a:avLst/>
          </a:prstGeom>
          <a:noFill/>
        </p:spPr>
        <p:txBody>
          <a:bodyPr wrap="square" rtlCol="0" anchor="t">
            <a:spAutoFit/>
          </a:bodyPr>
          <a:lstStyle/>
          <a:p>
            <a:pPr lvl="0"/>
            <a:endParaRPr lang="en-GB" altLang="en-US" sz="2000" kern="0" dirty="0" smtClean="0">
              <a:solidFill>
                <a:srgbClr val="000000"/>
              </a:solidFill>
              <a:latin typeface="Arial" panose="020B0604020202020204" pitchFamily="34" charset="0"/>
              <a:ea typeface="ＭＳ Ｐゴシック"/>
              <a:cs typeface="Arial" panose="020B0604020202020204" pitchFamily="34" charset="0"/>
            </a:endParaRPr>
          </a:p>
          <a:p>
            <a:pPr lvl="0"/>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When AO2 is assessed:</a:t>
            </a:r>
          </a:p>
          <a:p>
            <a:pPr lvl="0"/>
            <a:endParaRPr lang="en-GB" altLang="en-US" sz="2400" kern="0" dirty="0" smtClean="0">
              <a:solidFill>
                <a:srgbClr val="000000"/>
              </a:solidFill>
              <a:latin typeface="Arial" panose="020B0604020202020204" pitchFamily="34" charset="0"/>
              <a:ea typeface="ＭＳ Ｐゴシック"/>
              <a:cs typeface="Arial" panose="020B0604020202020204" pitchFamily="34" charset="0"/>
            </a:endParaRPr>
          </a:p>
          <a:p>
            <a:pPr marL="342900" lvl="0" indent="-342900">
              <a:buFont typeface="Arial" panose="020B0604020202020204" pitchFamily="34" charset="0"/>
              <a:buChar char="•"/>
            </a:pPr>
            <a:r>
              <a:rPr lang="en-GB" altLang="en-US" sz="2400" kern="0" dirty="0">
                <a:solidFill>
                  <a:srgbClr val="000000"/>
                </a:solidFill>
                <a:latin typeface="Arial" panose="020B0604020202020204" pitchFamily="34" charset="0"/>
                <a:ea typeface="ＭＳ Ｐゴシック"/>
                <a:cs typeface="Arial" panose="020B0604020202020204" pitchFamily="34" charset="0"/>
              </a:rPr>
              <a:t>r</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ead the question carefully</a:t>
            </a:r>
          </a:p>
          <a:p>
            <a:pPr marL="342900" lvl="0" indent="-342900">
              <a:buFont typeface="Arial" panose="020B0604020202020204" pitchFamily="34" charset="0"/>
              <a:buChar char="•"/>
            </a:pP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don’t go outside the lines indicated</a:t>
            </a:r>
            <a:endParaRPr lang="en-GB" altLang="en-US" sz="2400" kern="0" dirty="0">
              <a:solidFill>
                <a:srgbClr val="000000"/>
              </a:solidFill>
              <a:latin typeface="Arial" panose="020B0604020202020204" pitchFamily="34" charset="0"/>
              <a:ea typeface="ＭＳ Ｐゴシック"/>
              <a:cs typeface="Arial" panose="020B0604020202020204" pitchFamily="34" charset="0"/>
            </a:endParaRPr>
          </a:p>
          <a:p>
            <a:pPr marL="342900" lvl="0" indent="-342900">
              <a:buFont typeface="Arial" panose="020B0604020202020204" pitchFamily="34" charset="0"/>
              <a:buChar char="•"/>
            </a:pPr>
            <a:r>
              <a:rPr lang="en-GB" altLang="en-US" sz="2400" kern="0" dirty="0">
                <a:solidFill>
                  <a:srgbClr val="000000"/>
                </a:solidFill>
                <a:latin typeface="Arial" panose="020B0604020202020204" pitchFamily="34" charset="0"/>
                <a:ea typeface="ＭＳ Ｐゴシック"/>
                <a:cs typeface="Arial" panose="020B0604020202020204" pitchFamily="34" charset="0"/>
              </a:rPr>
              <a:t>r</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emember the mark tariff per question and plan time accordingly</a:t>
            </a:r>
          </a:p>
          <a:p>
            <a:pPr marL="342900" indent="-342900">
              <a:buFont typeface="Arial" panose="020B0604020202020204" pitchFamily="34" charset="0"/>
              <a:buChar char="•"/>
            </a:pP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track </a:t>
            </a:r>
            <a:r>
              <a:rPr lang="en-GB" altLang="en-US" sz="2400" kern="0" dirty="0">
                <a:solidFill>
                  <a:srgbClr val="000000"/>
                </a:solidFill>
                <a:latin typeface="Arial" panose="020B0604020202020204" pitchFamily="34" charset="0"/>
                <a:ea typeface="ＭＳ Ｐゴシック"/>
                <a:cs typeface="Arial" panose="020B0604020202020204" pitchFamily="34" charset="0"/>
              </a:rPr>
              <a:t>through the section of text indicated</a:t>
            </a:r>
          </a:p>
          <a:p>
            <a:pPr marL="342900" lvl="0" indent="-342900">
              <a:buFont typeface="Arial" panose="020B0604020202020204" pitchFamily="34" charset="0"/>
              <a:buChar char="•"/>
            </a:pPr>
            <a:r>
              <a:rPr lang="en-GB" altLang="en-US" sz="2400" kern="0" dirty="0">
                <a:solidFill>
                  <a:srgbClr val="000000"/>
                </a:solidFill>
                <a:latin typeface="Arial" panose="020B0604020202020204" pitchFamily="34" charset="0"/>
                <a:ea typeface="ＭＳ Ｐゴシック"/>
                <a:cs typeface="Arial" panose="020B0604020202020204" pitchFamily="34" charset="0"/>
              </a:rPr>
              <a:t>k</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eep the focus of the question firmly in mind</a:t>
            </a:r>
          </a:p>
          <a:p>
            <a:pPr marL="342900" lvl="0" indent="-342900">
              <a:buFont typeface="Arial" panose="020B0604020202020204" pitchFamily="34" charset="0"/>
              <a:buChar char="•"/>
            </a:pPr>
            <a:r>
              <a:rPr lang="en-GB" altLang="en-US" sz="2400" kern="0" dirty="0">
                <a:solidFill>
                  <a:srgbClr val="000000"/>
                </a:solidFill>
                <a:latin typeface="Arial" panose="020B0604020202020204" pitchFamily="34" charset="0"/>
                <a:ea typeface="ＭＳ Ｐゴシック"/>
                <a:cs typeface="Arial" panose="020B0604020202020204" pitchFamily="34" charset="0"/>
              </a:rPr>
              <a:t>s</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upport points with appropriate evidence</a:t>
            </a:r>
          </a:p>
          <a:p>
            <a:pPr marL="342900" lvl="0" indent="-342900">
              <a:buFont typeface="Arial" panose="020B0604020202020204" pitchFamily="34" charset="0"/>
              <a:buChar char="•"/>
            </a:pPr>
            <a:r>
              <a:rPr lang="en-GB" altLang="en-US" sz="2400" kern="0" dirty="0">
                <a:solidFill>
                  <a:srgbClr val="000000"/>
                </a:solidFill>
                <a:latin typeface="Arial" panose="020B0604020202020204" pitchFamily="34" charset="0"/>
                <a:ea typeface="ＭＳ Ｐゴシック"/>
                <a:cs typeface="Arial" panose="020B0604020202020204" pitchFamily="34" charset="0"/>
              </a:rPr>
              <a:t>a</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void generalisations such as the sentence is short/long </a:t>
            </a:r>
          </a:p>
        </p:txBody>
      </p:sp>
      <p:sp>
        <p:nvSpPr>
          <p:cNvPr id="5" name="TextBox 4"/>
          <p:cNvSpPr txBox="1"/>
          <p:nvPr/>
        </p:nvSpPr>
        <p:spPr>
          <a:xfrm>
            <a:off x="-28575" y="-129048"/>
            <a:ext cx="2023533" cy="261610"/>
          </a:xfrm>
          <a:prstGeom prst="rect">
            <a:avLst/>
          </a:prstGeom>
          <a:noFill/>
        </p:spPr>
        <p:txBody>
          <a:bodyPr wrap="square" rtlCol="0">
            <a:spAutoFit/>
          </a:bodyPr>
          <a:lstStyle/>
          <a:p>
            <a:endParaRPr lang="en-US" sz="1100" dirty="0">
              <a:solidFill>
                <a:srgbClr val="A5A6A5"/>
              </a:solidFill>
              <a:latin typeface="Bliss-Light"/>
              <a:cs typeface="Bliss-Light"/>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988471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247650" y="341512"/>
            <a:ext cx="8896350" cy="978729"/>
          </a:xfrm>
          <a:prstGeom prst="rect">
            <a:avLst/>
          </a:prstGeom>
          <a:noFill/>
        </p:spPr>
        <p:txBody>
          <a:bodyPr wrap="square" rtlCol="0">
            <a:spAutoFit/>
          </a:bodyPr>
          <a:lstStyle/>
          <a:p>
            <a:pPr>
              <a:lnSpc>
                <a:spcPct val="80000"/>
              </a:lnSpc>
            </a:pPr>
            <a:r>
              <a:rPr lang="en-GB" sz="3600" kern="1100" spc="-50" dirty="0" smtClean="0">
                <a:solidFill>
                  <a:srgbClr val="DF3C06"/>
                </a:solidFill>
                <a:latin typeface="Gotham Rounded Book"/>
                <a:cs typeface="Gotham Rounded Book"/>
              </a:rPr>
              <a:t>Principal Examiner’s Key Messages Reading Responses </a:t>
            </a:r>
          </a:p>
        </p:txBody>
      </p:sp>
      <p:sp>
        <p:nvSpPr>
          <p:cNvPr id="4" name="TextBox 3"/>
          <p:cNvSpPr txBox="1"/>
          <p:nvPr/>
        </p:nvSpPr>
        <p:spPr>
          <a:xfrm>
            <a:off x="639406" y="1034777"/>
            <a:ext cx="8313208" cy="4093428"/>
          </a:xfrm>
          <a:prstGeom prst="rect">
            <a:avLst/>
          </a:prstGeom>
          <a:noFill/>
        </p:spPr>
        <p:txBody>
          <a:bodyPr wrap="square" rtlCol="0" anchor="t">
            <a:spAutoFit/>
          </a:bodyPr>
          <a:lstStyle/>
          <a:p>
            <a:pPr lvl="0"/>
            <a:endParaRPr lang="en-GB" altLang="en-US" sz="2000" kern="0" dirty="0" smtClean="0">
              <a:solidFill>
                <a:srgbClr val="000000"/>
              </a:solidFill>
              <a:latin typeface="Arial" panose="020B0604020202020204" pitchFamily="34" charset="0"/>
              <a:ea typeface="ＭＳ Ｐゴシック"/>
              <a:cs typeface="Arial" panose="020B0604020202020204" pitchFamily="34" charset="0"/>
            </a:endParaRPr>
          </a:p>
          <a:p>
            <a:pPr marL="342900" lvl="0" indent="-342900">
              <a:buFont typeface="Arial" panose="020B0604020202020204" pitchFamily="34" charset="0"/>
              <a:buChar char="•"/>
            </a:pP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comment on the effects of writer’s techniques e.g. in Q0.3 the use of personification to describe the relentless destruction caused by the fire.</a:t>
            </a:r>
          </a:p>
          <a:p>
            <a:pPr marL="342900" lvl="0" indent="-342900">
              <a:buFont typeface="Arial" panose="020B0604020202020204" pitchFamily="34" charset="0"/>
              <a:buChar char="•"/>
            </a:pP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how a writer achieves effects is a matter of content as well as authorial devices e.g.in Q0.4, the very fact that the girls were seemingly trapped and desperately trying to escape </a:t>
            </a:r>
            <a:r>
              <a:rPr lang="en-GB" altLang="en-US" sz="2400" kern="0" dirty="0">
                <a:solidFill>
                  <a:srgbClr val="000000"/>
                </a:solidFill>
                <a:latin typeface="Arial" panose="020B0604020202020204" pitchFamily="34" charset="0"/>
                <a:ea typeface="ＭＳ Ｐゴシック"/>
                <a:cs typeface="Arial" panose="020B0604020202020204" pitchFamily="34" charset="0"/>
              </a:rPr>
              <a:t>the fire </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adds to the excitement and drama </a:t>
            </a:r>
          </a:p>
          <a:p>
            <a:pPr marL="342900" lvl="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use </a:t>
            </a:r>
            <a:r>
              <a:rPr lang="en-GB" sz="2400" dirty="0">
                <a:latin typeface="Arial" panose="020B0604020202020204" pitchFamily="34" charset="0"/>
                <a:cs typeface="Arial" panose="020B0604020202020204" pitchFamily="34" charset="0"/>
              </a:rPr>
              <a:t>of subject terminology should be ‘relevant’ and </a:t>
            </a:r>
            <a:r>
              <a:rPr lang="en-GB" sz="2400" dirty="0" smtClean="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support </a:t>
            </a:r>
            <a:r>
              <a:rPr lang="en-GB" sz="2400" dirty="0" smtClean="0">
                <a:latin typeface="Arial" panose="020B0604020202020204" pitchFamily="34" charset="0"/>
                <a:cs typeface="Arial" panose="020B0604020202020204" pitchFamily="34" charset="0"/>
              </a:rPr>
              <a:t>points</a:t>
            </a:r>
          </a:p>
          <a:p>
            <a:pPr marL="342900" lvl="0" indent="-342900">
              <a:buFont typeface="Arial" panose="020B0604020202020204" pitchFamily="34" charset="0"/>
              <a:buChar char="•"/>
            </a:pPr>
            <a:r>
              <a:rPr lang="en-GB" altLang="en-US" sz="2400" kern="0" dirty="0">
                <a:solidFill>
                  <a:srgbClr val="000000"/>
                </a:solidFill>
                <a:latin typeface="Arial" panose="020B0604020202020204" pitchFamily="34" charset="0"/>
                <a:ea typeface="ＭＳ Ｐゴシック"/>
                <a:cs typeface="Arial" panose="020B0604020202020204" pitchFamily="34" charset="0"/>
              </a:rPr>
              <a:t>b</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e selective – quality not quantity</a:t>
            </a:r>
            <a:endParaRPr lang="en-GB" altLang="en-US" sz="2400" kern="0" dirty="0">
              <a:solidFill>
                <a:srgbClr val="000000"/>
              </a:solidFill>
              <a:latin typeface="Arial" panose="020B0604020202020204" pitchFamily="34" charset="0"/>
              <a:ea typeface="ＭＳ Ｐゴシック"/>
              <a:cs typeface="Arial" panose="020B0604020202020204" pitchFamily="34" charset="0"/>
            </a:endParaRPr>
          </a:p>
        </p:txBody>
      </p:sp>
      <p:sp>
        <p:nvSpPr>
          <p:cNvPr id="5" name="TextBox 4"/>
          <p:cNvSpPr txBox="1"/>
          <p:nvPr/>
        </p:nvSpPr>
        <p:spPr>
          <a:xfrm>
            <a:off x="-28575" y="-129048"/>
            <a:ext cx="2023533" cy="261610"/>
          </a:xfrm>
          <a:prstGeom prst="rect">
            <a:avLst/>
          </a:prstGeom>
          <a:noFill/>
        </p:spPr>
        <p:txBody>
          <a:bodyPr wrap="square" rtlCol="0">
            <a:spAutoFit/>
          </a:bodyPr>
          <a:lstStyle/>
          <a:p>
            <a:endParaRPr lang="en-US" sz="1100" dirty="0">
              <a:solidFill>
                <a:srgbClr val="A5A6A5"/>
              </a:solidFill>
              <a:latin typeface="Bliss-Light"/>
              <a:cs typeface="Bliss-Light"/>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503209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247650" y="341512"/>
            <a:ext cx="8896350" cy="978729"/>
          </a:xfrm>
          <a:prstGeom prst="rect">
            <a:avLst/>
          </a:prstGeom>
          <a:noFill/>
        </p:spPr>
        <p:txBody>
          <a:bodyPr wrap="square" rtlCol="0">
            <a:spAutoFit/>
          </a:bodyPr>
          <a:lstStyle/>
          <a:p>
            <a:pPr>
              <a:lnSpc>
                <a:spcPct val="80000"/>
              </a:lnSpc>
            </a:pPr>
            <a:r>
              <a:rPr lang="en-GB" sz="3600" kern="1100" spc="-50" dirty="0" smtClean="0">
                <a:solidFill>
                  <a:srgbClr val="DF3C06"/>
                </a:solidFill>
                <a:latin typeface="Gotham Rounded Book"/>
                <a:cs typeface="Gotham Rounded Book"/>
              </a:rPr>
              <a:t>Principal Examiner’s Key Messages Reading Responses</a:t>
            </a:r>
          </a:p>
        </p:txBody>
      </p:sp>
      <p:sp>
        <p:nvSpPr>
          <p:cNvPr id="4" name="TextBox 3"/>
          <p:cNvSpPr txBox="1"/>
          <p:nvPr/>
        </p:nvSpPr>
        <p:spPr>
          <a:xfrm>
            <a:off x="399931" y="1491977"/>
            <a:ext cx="8313208" cy="4216539"/>
          </a:xfrm>
          <a:prstGeom prst="rect">
            <a:avLst/>
          </a:prstGeom>
          <a:noFill/>
        </p:spPr>
        <p:txBody>
          <a:bodyPr wrap="square" rtlCol="0" anchor="t">
            <a:spAutoFit/>
          </a:bodyPr>
          <a:lstStyle/>
          <a:p>
            <a:pPr lvl="0"/>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When AO4 is assessed:</a:t>
            </a:r>
            <a:endParaRPr lang="en-GB" altLang="en-US" sz="2400" kern="0" dirty="0">
              <a:solidFill>
                <a:srgbClr val="000000"/>
              </a:solidFill>
              <a:latin typeface="Arial" panose="020B0604020202020204" pitchFamily="34" charset="0"/>
              <a:ea typeface="ＭＳ Ｐゴシック"/>
              <a:cs typeface="Arial" panose="020B0604020202020204" pitchFamily="34" charset="0"/>
            </a:endParaRPr>
          </a:p>
          <a:p>
            <a:pPr marL="342900" lvl="0" indent="-342900">
              <a:buFont typeface="Arial" panose="020B0604020202020204" pitchFamily="34" charset="0"/>
              <a:buChar char="•"/>
            </a:pP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read the question carefully</a:t>
            </a:r>
          </a:p>
          <a:p>
            <a:pPr marL="342900" lvl="0" indent="-342900">
              <a:buFont typeface="Arial" panose="020B0604020202020204" pitchFamily="34" charset="0"/>
              <a:buChar char="•"/>
            </a:pPr>
            <a:r>
              <a:rPr lang="en-GB" altLang="en-US" sz="2400" kern="0" dirty="0">
                <a:solidFill>
                  <a:srgbClr val="000000"/>
                </a:solidFill>
                <a:latin typeface="Arial" panose="020B0604020202020204" pitchFamily="34" charset="0"/>
                <a:ea typeface="ＭＳ Ｐゴシック"/>
                <a:cs typeface="Arial" panose="020B0604020202020204" pitchFamily="34" charset="0"/>
              </a:rPr>
              <a:t>c</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onsider the lines indicated and the passage as a whole</a:t>
            </a:r>
            <a:endParaRPr lang="en-GB" altLang="en-US" sz="2400" kern="0" dirty="0">
              <a:solidFill>
                <a:srgbClr val="000000"/>
              </a:solidFill>
              <a:latin typeface="Arial" panose="020B0604020202020204" pitchFamily="34" charset="0"/>
              <a:ea typeface="ＭＳ Ｐゴシック"/>
              <a:cs typeface="Arial" panose="020B0604020202020204" pitchFamily="34" charset="0"/>
            </a:endParaRPr>
          </a:p>
          <a:p>
            <a:pPr marL="342900" lvl="0" indent="-342900">
              <a:buFont typeface="Arial" panose="020B0604020202020204" pitchFamily="34" charset="0"/>
              <a:buChar char="•"/>
            </a:pP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keep the focus of the question firmly in mind</a:t>
            </a:r>
          </a:p>
          <a:p>
            <a:pPr marL="342900" indent="-342900">
              <a:buFont typeface="Arial" panose="020B0604020202020204" pitchFamily="34" charset="0"/>
              <a:buChar char="•"/>
            </a:pPr>
            <a:r>
              <a:rPr lang="en-GB" altLang="en-US" sz="2400" kern="0" dirty="0">
                <a:solidFill>
                  <a:srgbClr val="000000"/>
                </a:solidFill>
                <a:latin typeface="Arial" panose="020B0604020202020204" pitchFamily="34" charset="0"/>
                <a:ea typeface="ＭＳ Ｐゴシック"/>
                <a:cs typeface="Arial" panose="020B0604020202020204" pitchFamily="34" charset="0"/>
              </a:rPr>
              <a:t>i</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f </a:t>
            </a:r>
            <a:r>
              <a:rPr lang="en-GB" altLang="en-US" sz="2400" kern="0" dirty="0">
                <a:solidFill>
                  <a:srgbClr val="000000"/>
                </a:solidFill>
                <a:latin typeface="Arial" panose="020B0604020202020204" pitchFamily="34" charset="0"/>
                <a:ea typeface="ＭＳ Ｐゴシック"/>
                <a:cs typeface="Arial" panose="020B0604020202020204" pitchFamily="34" charset="0"/>
              </a:rPr>
              <a:t>a statement is given, </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it can</a:t>
            </a:r>
            <a:r>
              <a:rPr lang="en-GB" sz="2400" dirty="0" smtClean="0">
                <a:latin typeface="Arial" panose="020B0604020202020204" pitchFamily="34" charset="0"/>
                <a:cs typeface="Arial" panose="020B0604020202020204" pitchFamily="34" charset="0"/>
              </a:rPr>
              <a:t> be agreed with, </a:t>
            </a:r>
            <a:r>
              <a:rPr lang="en-GB" sz="2400" dirty="0">
                <a:latin typeface="Arial" panose="020B0604020202020204" pitchFamily="34" charset="0"/>
                <a:cs typeface="Arial" panose="020B0604020202020204" pitchFamily="34" charset="0"/>
              </a:rPr>
              <a:t>partly </a:t>
            </a:r>
            <a:r>
              <a:rPr lang="en-GB" sz="2400" dirty="0" smtClean="0">
                <a:latin typeface="Arial" panose="020B0604020202020204" pitchFamily="34" charset="0"/>
                <a:cs typeface="Arial" panose="020B0604020202020204" pitchFamily="34" charset="0"/>
              </a:rPr>
              <a:t>agreed with, </a:t>
            </a:r>
            <a:r>
              <a:rPr lang="en-GB" sz="2400" dirty="0">
                <a:latin typeface="Arial" panose="020B0604020202020204" pitchFamily="34" charset="0"/>
                <a:cs typeface="Arial" panose="020B0604020202020204" pitchFamily="34" charset="0"/>
              </a:rPr>
              <a:t>or </a:t>
            </a:r>
            <a:r>
              <a:rPr lang="en-GB" sz="2400" dirty="0" smtClean="0">
                <a:latin typeface="Arial" panose="020B0604020202020204" pitchFamily="34" charset="0"/>
                <a:cs typeface="Arial" panose="020B0604020202020204" pitchFamily="34" charset="0"/>
              </a:rPr>
              <a:t>disagreed with entirely</a:t>
            </a:r>
            <a:endParaRPr lang="en-GB" altLang="en-US" sz="2400" kern="0" dirty="0">
              <a:solidFill>
                <a:srgbClr val="000000"/>
              </a:solidFill>
              <a:latin typeface="Arial" panose="020B0604020202020204" pitchFamily="34" charset="0"/>
              <a:ea typeface="ＭＳ Ｐゴシック"/>
              <a:cs typeface="Arial" panose="020B0604020202020204" pitchFamily="34" charset="0"/>
            </a:endParaRPr>
          </a:p>
          <a:p>
            <a:pPr marL="342900" lvl="0" indent="-342900">
              <a:buFont typeface="Arial" panose="020B0604020202020204" pitchFamily="34" charset="0"/>
              <a:buChar char="•"/>
            </a:pP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opinions must be based on the question asked</a:t>
            </a:r>
          </a:p>
          <a:p>
            <a:pPr marL="342900" lvl="0" indent="-342900">
              <a:buFont typeface="Arial" panose="020B0604020202020204" pitchFamily="34" charset="0"/>
              <a:buChar char="•"/>
            </a:pPr>
            <a:r>
              <a:rPr lang="en-GB" altLang="en-US" sz="2400" kern="0" dirty="0">
                <a:solidFill>
                  <a:srgbClr val="000000"/>
                </a:solidFill>
                <a:latin typeface="Arial" panose="020B0604020202020204" pitchFamily="34" charset="0"/>
                <a:ea typeface="ＭＳ Ｐゴシック"/>
                <a:cs typeface="Arial" panose="020B0604020202020204" pitchFamily="34" charset="0"/>
              </a:rPr>
              <a:t>s</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upport opinions with appropriate textual evidence </a:t>
            </a:r>
          </a:p>
          <a:p>
            <a:pPr marL="342900" lvl="0" indent="-342900">
              <a:buFont typeface="Arial" panose="020B0604020202020204" pitchFamily="34" charset="0"/>
              <a:buChar char="•"/>
            </a:pPr>
            <a:r>
              <a:rPr lang="en-GB" altLang="en-US" sz="2400" kern="0" dirty="0">
                <a:solidFill>
                  <a:srgbClr val="000000"/>
                </a:solidFill>
                <a:latin typeface="Arial" panose="020B0604020202020204" pitchFamily="34" charset="0"/>
                <a:ea typeface="ＭＳ Ｐゴシック"/>
                <a:cs typeface="Arial" panose="020B0604020202020204" pitchFamily="34" charset="0"/>
              </a:rPr>
              <a:t>e</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valuate authorial method and how these methods have shaped opinions/reactions</a:t>
            </a:r>
          </a:p>
          <a:p>
            <a:pPr lvl="0"/>
            <a:endParaRPr lang="en-GB" altLang="en-US" sz="2800" kern="0" dirty="0" smtClean="0">
              <a:solidFill>
                <a:srgbClr val="000000"/>
              </a:solidFill>
              <a:latin typeface="Arial" panose="020B0604020202020204" pitchFamily="34" charset="0"/>
              <a:ea typeface="ＭＳ Ｐゴシック"/>
              <a:cs typeface="Arial" panose="020B0604020202020204" pitchFamily="34" charset="0"/>
            </a:endParaRPr>
          </a:p>
        </p:txBody>
      </p:sp>
      <p:sp>
        <p:nvSpPr>
          <p:cNvPr id="5" name="TextBox 4"/>
          <p:cNvSpPr txBox="1"/>
          <p:nvPr/>
        </p:nvSpPr>
        <p:spPr>
          <a:xfrm>
            <a:off x="-28575" y="-129048"/>
            <a:ext cx="2023533" cy="261610"/>
          </a:xfrm>
          <a:prstGeom prst="rect">
            <a:avLst/>
          </a:prstGeom>
          <a:noFill/>
        </p:spPr>
        <p:txBody>
          <a:bodyPr wrap="square" rtlCol="0">
            <a:spAutoFit/>
          </a:bodyPr>
          <a:lstStyle/>
          <a:p>
            <a:endParaRPr lang="en-US" sz="1100" dirty="0">
              <a:solidFill>
                <a:srgbClr val="A5A6A5"/>
              </a:solidFill>
              <a:latin typeface="Bliss-Light"/>
              <a:cs typeface="Bliss-Light"/>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759231"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796286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duqas_Powerpoint_Templates_for PPT-1.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177798" y="279843"/>
            <a:ext cx="8299451" cy="3884140"/>
          </a:xfrm>
          <a:prstGeom prst="rect">
            <a:avLst/>
          </a:prstGeom>
          <a:noFill/>
        </p:spPr>
        <p:txBody>
          <a:bodyPr wrap="square" rtlCol="0">
            <a:spAutoFit/>
          </a:bodyPr>
          <a:lstStyle/>
          <a:p>
            <a:pPr>
              <a:lnSpc>
                <a:spcPct val="80000"/>
              </a:lnSpc>
            </a:pPr>
            <a:endParaRPr lang="en-US" sz="4400" kern="1100" spc="-30" dirty="0">
              <a:solidFill>
                <a:schemeClr val="bg1"/>
              </a:solidFill>
              <a:latin typeface="Gotham Rounded Book"/>
              <a:cs typeface="Gotham Rounded Book"/>
            </a:endParaRPr>
          </a:p>
          <a:p>
            <a:pPr>
              <a:lnSpc>
                <a:spcPct val="80000"/>
              </a:lnSpc>
            </a:pPr>
            <a:r>
              <a:rPr lang="en-US" sz="4400" kern="1100" spc="-30" dirty="0" smtClean="0">
                <a:solidFill>
                  <a:schemeClr val="bg1"/>
                </a:solidFill>
                <a:latin typeface="Gotham Rounded Book"/>
                <a:cs typeface="Gotham Rounded Book"/>
              </a:rPr>
              <a:t>Section B: Creative Prose Writing</a:t>
            </a:r>
          </a:p>
          <a:p>
            <a:pPr>
              <a:lnSpc>
                <a:spcPct val="80000"/>
              </a:lnSpc>
            </a:pPr>
            <a:endParaRPr lang="en-US" sz="4400" kern="1100" spc="-30" dirty="0">
              <a:solidFill>
                <a:schemeClr val="bg1"/>
              </a:solidFill>
              <a:latin typeface="Gotham Rounded Book"/>
              <a:cs typeface="Gotham Rounded Book"/>
            </a:endParaRPr>
          </a:p>
          <a:p>
            <a:pPr>
              <a:lnSpc>
                <a:spcPct val="80000"/>
              </a:lnSpc>
            </a:pPr>
            <a:endParaRPr lang="en-US" sz="4400" kern="1100" spc="-30" dirty="0">
              <a:solidFill>
                <a:schemeClr val="bg1"/>
              </a:solidFill>
              <a:latin typeface="Gotham Rounded Book"/>
              <a:cs typeface="Gotham Rounded Book"/>
            </a:endParaRPr>
          </a:p>
          <a:p>
            <a:pPr>
              <a:lnSpc>
                <a:spcPct val="80000"/>
              </a:lnSpc>
            </a:pPr>
            <a:endParaRPr lang="en-US" sz="4400" i="1" kern="1100" spc="-30" dirty="0">
              <a:solidFill>
                <a:schemeClr val="bg1"/>
              </a:solidFill>
              <a:latin typeface="Gotham Rounded Book"/>
              <a:cs typeface="Gotham Rounded Book"/>
            </a:endParaRPr>
          </a:p>
          <a:p>
            <a:pPr>
              <a:lnSpc>
                <a:spcPct val="80000"/>
              </a:lnSpc>
            </a:pPr>
            <a:endParaRPr lang="en-US" sz="4400" i="1" kern="1100" spc="-30" dirty="0">
              <a:solidFill>
                <a:schemeClr val="bg1"/>
              </a:solidFill>
              <a:latin typeface="Gotham Rounded Book"/>
              <a:cs typeface="Gotham Rounded Book"/>
            </a:endParaRPr>
          </a:p>
        </p:txBody>
      </p:sp>
      <p:sp>
        <p:nvSpPr>
          <p:cNvPr id="2" name="TextBox 1"/>
          <p:cNvSpPr txBox="1"/>
          <p:nvPr/>
        </p:nvSpPr>
        <p:spPr>
          <a:xfrm>
            <a:off x="2133600" y="596900"/>
            <a:ext cx="184731" cy="369332"/>
          </a:xfrm>
          <a:prstGeom prst="rect">
            <a:avLst/>
          </a:prstGeom>
          <a:noFill/>
        </p:spPr>
        <p:txBody>
          <a:bodyPr wrap="none" rtlCol="0">
            <a:spAutoFit/>
          </a:bodyPr>
          <a:lstStyle/>
          <a:p>
            <a:endParaRPr lang="en-GB"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596718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264260" y="666750"/>
            <a:ext cx="6177092" cy="683264"/>
          </a:xfrm>
          <a:prstGeom prst="rect">
            <a:avLst/>
          </a:prstGeom>
          <a:noFill/>
        </p:spPr>
        <p:txBody>
          <a:bodyPr wrap="square" rtlCol="0">
            <a:spAutoFit/>
          </a:bodyPr>
          <a:lstStyle/>
          <a:p>
            <a:pPr>
              <a:lnSpc>
                <a:spcPct val="80000"/>
              </a:lnSpc>
            </a:pPr>
            <a:r>
              <a:rPr lang="en-US" sz="2400" kern="1100" spc="-50" dirty="0" smtClean="0">
                <a:solidFill>
                  <a:srgbClr val="DF3C06"/>
                </a:solidFill>
                <a:latin typeface="Gotham Rounded Book"/>
                <a:cs typeface="Gotham Rounded Book"/>
              </a:rPr>
              <a:t>COMPONENT 1</a:t>
            </a:r>
          </a:p>
          <a:p>
            <a:pPr>
              <a:lnSpc>
                <a:spcPct val="80000"/>
              </a:lnSpc>
            </a:pPr>
            <a:r>
              <a:rPr lang="en-US" sz="2400" kern="1100" spc="-50" dirty="0" smtClean="0">
                <a:solidFill>
                  <a:srgbClr val="DF3C06"/>
                </a:solidFill>
                <a:latin typeface="Gotham Rounded Book"/>
                <a:cs typeface="Gotham Rounded Book"/>
              </a:rPr>
              <a:t>ASSESSMENT </a:t>
            </a:r>
            <a:r>
              <a:rPr lang="en-US" sz="2400" kern="1100" spc="-50" dirty="0">
                <a:solidFill>
                  <a:srgbClr val="DF3C06"/>
                </a:solidFill>
                <a:latin typeface="Gotham Rounded Book"/>
                <a:cs typeface="Gotham Rounded Book"/>
              </a:rPr>
              <a:t>OBJECTIVES - WRITING</a:t>
            </a:r>
          </a:p>
        </p:txBody>
      </p:sp>
      <p:sp>
        <p:nvSpPr>
          <p:cNvPr id="4" name="TextBox 3"/>
          <p:cNvSpPr txBox="1"/>
          <p:nvPr/>
        </p:nvSpPr>
        <p:spPr>
          <a:xfrm>
            <a:off x="264260" y="1437355"/>
            <a:ext cx="7598284" cy="4093428"/>
          </a:xfrm>
          <a:prstGeom prst="rect">
            <a:avLst/>
          </a:prstGeom>
          <a:noFill/>
        </p:spPr>
        <p:txBody>
          <a:bodyPr wrap="square" rtlCol="0">
            <a:spAutoFit/>
          </a:bodyPr>
          <a:lstStyle/>
          <a:p>
            <a:r>
              <a:rPr lang="en-GB" sz="2000" b="1" dirty="0"/>
              <a:t>WRITING </a:t>
            </a:r>
            <a:r>
              <a:rPr lang="en-GB" sz="2000" dirty="0"/>
              <a:t>(</a:t>
            </a:r>
            <a:r>
              <a:rPr lang="en-GB" sz="2000" i="1" dirty="0"/>
              <a:t>50% of the overall qualification) </a:t>
            </a:r>
          </a:p>
          <a:p>
            <a:r>
              <a:rPr lang="en-GB" sz="2000" dirty="0"/>
              <a:t>	</a:t>
            </a:r>
          </a:p>
          <a:p>
            <a:pPr marL="895350" indent="-895350"/>
            <a:r>
              <a:rPr lang="en-GB" sz="2000" b="1" dirty="0"/>
              <a:t>AO5 </a:t>
            </a:r>
            <a:r>
              <a:rPr lang="en-GB" sz="2000" dirty="0"/>
              <a:t>	</a:t>
            </a:r>
            <a:r>
              <a:rPr lang="en-US" sz="2000" dirty="0"/>
              <a:t>Communicate clearly, effectively, and imaginatively, selecting and adapting tone, style and register for different forms, purposes and audiences;</a:t>
            </a:r>
          </a:p>
          <a:p>
            <a:pPr marL="895350" indent="-895350"/>
            <a:r>
              <a:rPr lang="en-US" sz="2000" dirty="0"/>
              <a:t>	</a:t>
            </a:r>
            <a:r>
              <a:rPr lang="en-US" sz="2000" dirty="0" err="1"/>
              <a:t>Organise</a:t>
            </a:r>
            <a:r>
              <a:rPr lang="en-US" sz="2000" dirty="0"/>
              <a:t> information and ideas, using structural and grammatical features to support coherence and cohesion of texts.</a:t>
            </a:r>
          </a:p>
          <a:p>
            <a:r>
              <a:rPr lang="en-GB" sz="2000" dirty="0"/>
              <a:t>	</a:t>
            </a:r>
          </a:p>
          <a:p>
            <a:pPr marL="895350" indent="-895350"/>
            <a:r>
              <a:rPr lang="en-US" sz="2000" b="1" dirty="0"/>
              <a:t>AO6 </a:t>
            </a:r>
            <a:r>
              <a:rPr lang="en-US" sz="2000" dirty="0"/>
              <a:t>	Candidates must use a range of vocabulary and sentence structures for clarity, purpose and effect, with accurate spelling and punctuation. (This requirement must constitute 20% of the marks for each specification as a whole.) 	</a:t>
            </a: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374715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264260" y="565150"/>
            <a:ext cx="6177092" cy="387798"/>
          </a:xfrm>
          <a:prstGeom prst="rect">
            <a:avLst/>
          </a:prstGeom>
          <a:noFill/>
        </p:spPr>
        <p:txBody>
          <a:bodyPr wrap="square" rtlCol="0">
            <a:spAutoFit/>
          </a:bodyPr>
          <a:lstStyle/>
          <a:p>
            <a:pPr>
              <a:lnSpc>
                <a:spcPct val="80000"/>
              </a:lnSpc>
            </a:pPr>
            <a:r>
              <a:rPr lang="en-US" sz="2400" kern="1100" spc="-50" dirty="0" smtClean="0">
                <a:solidFill>
                  <a:srgbClr val="DF3C06"/>
                </a:solidFill>
                <a:latin typeface="Gotham Rounded Book"/>
                <a:cs typeface="Gotham Rounded Book"/>
              </a:rPr>
              <a:t>COMPONENT 1:  SECTION B - WRITING</a:t>
            </a:r>
            <a:endParaRPr lang="en-US" sz="2400" kern="1100" spc="-50" dirty="0">
              <a:solidFill>
                <a:srgbClr val="DF3C06"/>
              </a:solidFill>
              <a:latin typeface="Gotham Rounded Book"/>
              <a:cs typeface="Gotham Rounded Book"/>
            </a:endParaRPr>
          </a:p>
        </p:txBody>
      </p:sp>
      <p:sp>
        <p:nvSpPr>
          <p:cNvPr id="4" name="TextBox 3"/>
          <p:cNvSpPr txBox="1"/>
          <p:nvPr/>
        </p:nvSpPr>
        <p:spPr>
          <a:xfrm>
            <a:off x="462274" y="977412"/>
            <a:ext cx="7598284" cy="5478423"/>
          </a:xfrm>
          <a:prstGeom prst="rect">
            <a:avLst/>
          </a:prstGeom>
          <a:noFill/>
        </p:spPr>
        <p:txBody>
          <a:bodyPr wrap="square" rtlCol="0">
            <a:spAutoFit/>
          </a:bodyPr>
          <a:lstStyle/>
          <a:p>
            <a:pPr marR="9290" lvl="1" algn="ctr"/>
            <a:r>
              <a:rPr lang="en-GB" i="1" dirty="0" smtClean="0">
                <a:solidFill>
                  <a:srgbClr val="231F20"/>
                </a:solidFill>
                <a:latin typeface="Arial"/>
              </a:rPr>
              <a:t>24 </a:t>
            </a:r>
            <a:r>
              <a:rPr lang="en-GB" i="1" dirty="0">
                <a:solidFill>
                  <a:srgbClr val="231F20"/>
                </a:solidFill>
                <a:latin typeface="Arial"/>
              </a:rPr>
              <a:t>marks are awarded for communication and organisation; 16 marks are awarded for vocabulary, sentence structure, spelling and punctuation.</a:t>
            </a:r>
            <a:endParaRPr lang="en-GB" dirty="0">
              <a:solidFill>
                <a:srgbClr val="000000"/>
              </a:solidFill>
              <a:latin typeface="Arial"/>
            </a:endParaRPr>
          </a:p>
          <a:p>
            <a:endParaRPr lang="en-GB" i="1" dirty="0">
              <a:latin typeface="Arial"/>
            </a:endParaRPr>
          </a:p>
          <a:p>
            <a:pPr marR="230"/>
            <a:r>
              <a:rPr lang="en-GB" dirty="0" smtClean="0">
                <a:solidFill>
                  <a:srgbClr val="231F20"/>
                </a:solidFill>
                <a:latin typeface="Arial"/>
              </a:rPr>
              <a:t>Choice of titles (candidates choose one):    </a:t>
            </a:r>
          </a:p>
          <a:p>
            <a:pPr marR="230" algn="ctr"/>
            <a:r>
              <a:rPr lang="en-GB" dirty="0" smtClean="0">
                <a:solidFill>
                  <a:srgbClr val="231F20"/>
                </a:solidFill>
                <a:latin typeface="Arial"/>
              </a:rPr>
              <a:t>                                                                    </a:t>
            </a:r>
            <a:endParaRPr lang="en-GB" dirty="0" smtClean="0">
              <a:solidFill>
                <a:srgbClr val="000000"/>
              </a:solidFill>
              <a:latin typeface="Arial"/>
            </a:endParaRPr>
          </a:p>
          <a:p>
            <a:pPr marL="285750" indent="-285750">
              <a:buFont typeface="Arial" panose="020B0604020202020204" pitchFamily="34" charset="0"/>
              <a:buChar char="•"/>
            </a:pPr>
            <a:r>
              <a:rPr lang="en-GB" dirty="0" smtClean="0">
                <a:solidFill>
                  <a:srgbClr val="231F20"/>
                </a:solidFill>
                <a:latin typeface="Arial"/>
              </a:rPr>
              <a:t>A </a:t>
            </a:r>
            <a:r>
              <a:rPr lang="en-GB" dirty="0">
                <a:solidFill>
                  <a:srgbClr val="231F20"/>
                </a:solidFill>
                <a:latin typeface="Arial"/>
              </a:rPr>
              <a:t>Memorable Weekend</a:t>
            </a:r>
            <a:r>
              <a:rPr lang="en-GB" dirty="0" smtClean="0">
                <a:solidFill>
                  <a:srgbClr val="231F20"/>
                </a:solidFill>
                <a:latin typeface="Arial"/>
              </a:rPr>
              <a:t>.</a:t>
            </a:r>
          </a:p>
          <a:p>
            <a:endParaRPr lang="en-GB" dirty="0">
              <a:solidFill>
                <a:srgbClr val="000000"/>
              </a:solidFill>
              <a:latin typeface="Arial"/>
            </a:endParaRPr>
          </a:p>
          <a:p>
            <a:pPr marL="285750" indent="-285750">
              <a:buFont typeface="Arial" panose="020B0604020202020204" pitchFamily="34" charset="0"/>
              <a:buChar char="•"/>
            </a:pPr>
            <a:r>
              <a:rPr lang="en-GB" dirty="0" smtClean="0">
                <a:solidFill>
                  <a:srgbClr val="231F20"/>
                </a:solidFill>
                <a:latin typeface="Arial"/>
              </a:rPr>
              <a:t>Write </a:t>
            </a:r>
            <a:r>
              <a:rPr lang="en-GB" dirty="0">
                <a:solidFill>
                  <a:srgbClr val="231F20"/>
                </a:solidFill>
                <a:latin typeface="Arial"/>
              </a:rPr>
              <a:t>about a time when you had to make a difficult choice or decision</a:t>
            </a:r>
            <a:r>
              <a:rPr lang="en-GB" dirty="0" smtClean="0">
                <a:solidFill>
                  <a:srgbClr val="231F20"/>
                </a:solidFill>
                <a:latin typeface="Arial"/>
              </a:rPr>
              <a:t>.</a:t>
            </a:r>
          </a:p>
          <a:p>
            <a:endParaRPr lang="en-GB" dirty="0">
              <a:solidFill>
                <a:srgbClr val="000000"/>
              </a:solidFill>
              <a:latin typeface="Arial"/>
            </a:endParaRPr>
          </a:p>
          <a:p>
            <a:pPr marL="285750" indent="-285750">
              <a:buFont typeface="Arial" panose="020B0604020202020204" pitchFamily="34" charset="0"/>
              <a:buChar char="•"/>
            </a:pPr>
            <a:r>
              <a:rPr lang="en-GB" dirty="0" smtClean="0">
                <a:solidFill>
                  <a:srgbClr val="231F20"/>
                </a:solidFill>
                <a:latin typeface="Arial"/>
              </a:rPr>
              <a:t>Write </a:t>
            </a:r>
            <a:r>
              <a:rPr lang="en-GB" dirty="0">
                <a:solidFill>
                  <a:srgbClr val="231F20"/>
                </a:solidFill>
                <a:latin typeface="Arial"/>
              </a:rPr>
              <a:t>a story which begins</a:t>
            </a:r>
            <a:r>
              <a:rPr lang="en-GB" dirty="0" smtClean="0">
                <a:solidFill>
                  <a:srgbClr val="231F20"/>
                </a:solidFill>
                <a:latin typeface="Arial"/>
              </a:rPr>
              <a:t>:</a:t>
            </a:r>
            <a:r>
              <a:rPr lang="en-GB" dirty="0" smtClean="0">
                <a:solidFill>
                  <a:srgbClr val="000000"/>
                </a:solidFill>
                <a:latin typeface="Arial"/>
              </a:rPr>
              <a:t> </a:t>
            </a:r>
            <a:r>
              <a:rPr lang="en-GB" dirty="0" smtClean="0">
                <a:solidFill>
                  <a:srgbClr val="231F20"/>
                </a:solidFill>
                <a:latin typeface="Arial"/>
              </a:rPr>
              <a:t>“</a:t>
            </a:r>
            <a:r>
              <a:rPr lang="en-GB" dirty="0">
                <a:solidFill>
                  <a:srgbClr val="231F20"/>
                </a:solidFill>
                <a:latin typeface="Arial"/>
              </a:rPr>
              <a:t>You are not staying here on your own. Get in the car now,” my mum said in that voice which did not allow any argument</a:t>
            </a:r>
            <a:r>
              <a:rPr lang="en-GB" dirty="0" smtClean="0">
                <a:solidFill>
                  <a:srgbClr val="231F20"/>
                </a:solidFill>
                <a:latin typeface="Arial"/>
              </a:rPr>
              <a:t>.</a:t>
            </a:r>
          </a:p>
          <a:p>
            <a:pPr marL="285750" indent="-285750">
              <a:buFont typeface="Arial" panose="020B0604020202020204" pitchFamily="34" charset="0"/>
              <a:buChar char="•"/>
            </a:pPr>
            <a:endParaRPr lang="en-GB" dirty="0">
              <a:solidFill>
                <a:srgbClr val="000000"/>
              </a:solidFill>
              <a:latin typeface="Arial"/>
            </a:endParaRPr>
          </a:p>
          <a:p>
            <a:pPr marL="285750" indent="-285750">
              <a:buFont typeface="Arial" panose="020B0604020202020204" pitchFamily="34" charset="0"/>
              <a:buChar char="•"/>
            </a:pPr>
            <a:r>
              <a:rPr lang="en-GB" dirty="0" smtClean="0">
                <a:solidFill>
                  <a:srgbClr val="231F20"/>
                </a:solidFill>
                <a:latin typeface="Arial"/>
              </a:rPr>
              <a:t>Write </a:t>
            </a:r>
            <a:r>
              <a:rPr lang="en-GB" dirty="0">
                <a:solidFill>
                  <a:srgbClr val="231F20"/>
                </a:solidFill>
                <a:latin typeface="Arial"/>
              </a:rPr>
              <a:t>a story which </a:t>
            </a:r>
            <a:r>
              <a:rPr lang="en-GB" dirty="0" smtClean="0">
                <a:solidFill>
                  <a:srgbClr val="231F20"/>
                </a:solidFill>
                <a:latin typeface="Arial"/>
              </a:rPr>
              <a:t>ends: I </a:t>
            </a:r>
            <a:r>
              <a:rPr lang="en-GB" dirty="0">
                <a:solidFill>
                  <a:srgbClr val="231F20"/>
                </a:solidFill>
                <a:latin typeface="Arial"/>
              </a:rPr>
              <a:t>feared the worst but the teacher could not stop herself from laughing</a:t>
            </a:r>
            <a:r>
              <a:rPr lang="en-GB" dirty="0" smtClean="0">
                <a:solidFill>
                  <a:srgbClr val="231F20"/>
                </a:solidFill>
                <a:latin typeface="Arial"/>
              </a:rPr>
              <a:t>.										</a:t>
            </a:r>
          </a:p>
          <a:p>
            <a:r>
              <a:rPr lang="en-GB" dirty="0" smtClean="0">
                <a:solidFill>
                  <a:srgbClr val="231F20"/>
                </a:solidFill>
                <a:latin typeface="Arial"/>
              </a:rPr>
              <a:t>													[</a:t>
            </a:r>
            <a:r>
              <a:rPr lang="en-GB" dirty="0">
                <a:solidFill>
                  <a:srgbClr val="231F20"/>
                </a:solidFill>
                <a:latin typeface="Arial"/>
              </a:rPr>
              <a:t>40 marks]</a:t>
            </a:r>
            <a:endParaRPr lang="en-GB" dirty="0">
              <a:solidFill>
                <a:srgbClr val="000000"/>
              </a:solidFill>
              <a:latin typeface="Arial"/>
            </a:endParaRPr>
          </a:p>
          <a:p>
            <a:pPr marL="285750" indent="-285750">
              <a:buFont typeface="Arial" panose="020B0604020202020204" pitchFamily="34" charset="0"/>
              <a:buChar char="•"/>
            </a:pPr>
            <a:endParaRPr lang="en-GB" dirty="0">
              <a:solidFill>
                <a:srgbClr val="231F20"/>
              </a:solidFill>
              <a:latin typeface="Arial"/>
            </a:endParaRPr>
          </a:p>
          <a:p>
            <a:r>
              <a:rPr lang="en-GB" dirty="0" smtClean="0">
                <a:solidFill>
                  <a:srgbClr val="231F20"/>
                </a:solidFill>
                <a:latin typeface="Arial"/>
              </a:rPr>
              <a:t>													</a:t>
            </a:r>
            <a:endParaRPr lang="en-GB" dirty="0">
              <a:latin typeface="Arial"/>
            </a:endParaRPr>
          </a:p>
          <a:p>
            <a:r>
              <a:rPr lang="en-GB" sz="800" dirty="0" smtClean="0">
                <a:solidFill>
                  <a:srgbClr val="231F20"/>
                </a:solidFill>
                <a:latin typeface="Arial"/>
              </a:rPr>
              <a:t>© </a:t>
            </a:r>
            <a:r>
              <a:rPr lang="en-GB" sz="800" dirty="0">
                <a:solidFill>
                  <a:srgbClr val="231F20"/>
                </a:solidFill>
                <a:latin typeface="Arial"/>
              </a:rPr>
              <a:t>WJEC CBAC Ltd</a:t>
            </a:r>
            <a:r>
              <a:rPr lang="en-GB" sz="800" dirty="0" smtClean="0">
                <a:solidFill>
                  <a:srgbClr val="231F20"/>
                </a:solidFill>
                <a:latin typeface="Arial"/>
              </a:rPr>
              <a:t>.</a:t>
            </a:r>
            <a:endParaRPr lang="en-GB" sz="800" dirty="0">
              <a:solidFill>
                <a:srgbClr val="000000"/>
              </a:solidFill>
              <a:latin typeface="Arial"/>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763117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247650" y="341511"/>
            <a:ext cx="8896350" cy="978729"/>
          </a:xfrm>
          <a:prstGeom prst="rect">
            <a:avLst/>
          </a:prstGeom>
          <a:noFill/>
        </p:spPr>
        <p:txBody>
          <a:bodyPr wrap="square" rtlCol="0">
            <a:spAutoFit/>
          </a:bodyPr>
          <a:lstStyle/>
          <a:p>
            <a:pPr>
              <a:lnSpc>
                <a:spcPct val="80000"/>
              </a:lnSpc>
            </a:pPr>
            <a:r>
              <a:rPr lang="en-GB" sz="3600" kern="1100" spc="-50" dirty="0" smtClean="0">
                <a:solidFill>
                  <a:srgbClr val="DF3C06"/>
                </a:solidFill>
                <a:latin typeface="Gotham Rounded Book"/>
                <a:cs typeface="Gotham Rounded Book"/>
              </a:rPr>
              <a:t>Principal Examiner’s Key Messages </a:t>
            </a:r>
          </a:p>
          <a:p>
            <a:pPr>
              <a:lnSpc>
                <a:spcPct val="80000"/>
              </a:lnSpc>
            </a:pPr>
            <a:r>
              <a:rPr lang="en-GB" sz="3600" kern="1100" spc="-50" dirty="0" smtClean="0">
                <a:solidFill>
                  <a:srgbClr val="DF3C06"/>
                </a:solidFill>
                <a:latin typeface="Gotham Rounded Book"/>
                <a:cs typeface="Gotham Rounded Book"/>
              </a:rPr>
              <a:t>Writing Responses</a:t>
            </a:r>
          </a:p>
        </p:txBody>
      </p:sp>
      <p:sp>
        <p:nvSpPr>
          <p:cNvPr id="4" name="TextBox 3"/>
          <p:cNvSpPr txBox="1"/>
          <p:nvPr/>
        </p:nvSpPr>
        <p:spPr>
          <a:xfrm>
            <a:off x="399931" y="1318737"/>
            <a:ext cx="8313208" cy="4647426"/>
          </a:xfrm>
          <a:prstGeom prst="rect">
            <a:avLst/>
          </a:prstGeom>
          <a:noFill/>
        </p:spPr>
        <p:txBody>
          <a:bodyPr wrap="square" rtlCol="0" anchor="t">
            <a:spAutoFit/>
          </a:bodyPr>
          <a:lstStyle/>
          <a:p>
            <a:pPr marL="342900" lvl="0" indent="-342900">
              <a:buFont typeface="Arial" panose="020B0604020202020204" pitchFamily="34" charset="0"/>
              <a:buChar char="•"/>
            </a:pPr>
            <a:r>
              <a:rPr lang="en-GB" sz="2200" dirty="0">
                <a:latin typeface="Arial" panose="020B0604020202020204" pitchFamily="34" charset="0"/>
                <a:cs typeface="Arial" panose="020B0604020202020204" pitchFamily="34" charset="0"/>
              </a:rPr>
              <a:t>t</a:t>
            </a:r>
            <a:r>
              <a:rPr lang="en-GB" sz="2200" dirty="0" smtClean="0">
                <a:latin typeface="Arial" panose="020B0604020202020204" pitchFamily="34" charset="0"/>
                <a:cs typeface="Arial" panose="020B0604020202020204" pitchFamily="34" charset="0"/>
              </a:rPr>
              <a:t>he choice of titles will allow for opportunities to write </a:t>
            </a:r>
            <a:r>
              <a:rPr lang="en-GB" sz="2200" dirty="0">
                <a:latin typeface="Arial" panose="020B0604020202020204" pitchFamily="34" charset="0"/>
                <a:cs typeface="Arial" panose="020B0604020202020204" pitchFamily="34" charset="0"/>
              </a:rPr>
              <a:t>from personal experience or to create imaginative </a:t>
            </a:r>
            <a:r>
              <a:rPr lang="en-GB" sz="2200" dirty="0" smtClean="0">
                <a:latin typeface="Arial" panose="020B0604020202020204" pitchFamily="34" charset="0"/>
                <a:cs typeface="Arial" panose="020B0604020202020204" pitchFamily="34" charset="0"/>
              </a:rPr>
              <a:t>fiction</a:t>
            </a:r>
          </a:p>
          <a:p>
            <a:pPr marL="342900" lvl="0" indent="-342900">
              <a:buFont typeface="Arial" panose="020B0604020202020204" pitchFamily="34" charset="0"/>
              <a:buChar char="•"/>
            </a:pPr>
            <a:r>
              <a:rPr lang="en-GB" altLang="en-US" sz="2200" kern="0" dirty="0" smtClean="0">
                <a:solidFill>
                  <a:srgbClr val="000000"/>
                </a:solidFill>
                <a:latin typeface="Arial" panose="020B0604020202020204" pitchFamily="34" charset="0"/>
                <a:ea typeface="ＭＳ Ｐゴシック"/>
                <a:cs typeface="Arial" panose="020B0604020202020204" pitchFamily="34" charset="0"/>
              </a:rPr>
              <a:t>five/ten </a:t>
            </a:r>
            <a:r>
              <a:rPr lang="en-GB" altLang="en-US" sz="2200" kern="0" dirty="0">
                <a:solidFill>
                  <a:srgbClr val="000000"/>
                </a:solidFill>
                <a:latin typeface="Arial" panose="020B0604020202020204" pitchFamily="34" charset="0"/>
                <a:ea typeface="ＭＳ Ｐゴシック"/>
                <a:cs typeface="Arial" panose="020B0604020202020204" pitchFamily="34" charset="0"/>
              </a:rPr>
              <a:t>minutes spent planning the narrative is time well spent</a:t>
            </a:r>
          </a:p>
          <a:p>
            <a:pPr marL="342900" lvl="0" indent="-342900">
              <a:buFont typeface="Arial" panose="020B0604020202020204" pitchFamily="34" charset="0"/>
              <a:buChar char="•"/>
            </a:pPr>
            <a:r>
              <a:rPr lang="en-GB" altLang="en-US" sz="2200" kern="0" dirty="0" smtClean="0">
                <a:solidFill>
                  <a:srgbClr val="000000"/>
                </a:solidFill>
                <a:latin typeface="Arial" panose="020B0604020202020204" pitchFamily="34" charset="0"/>
                <a:ea typeface="ＭＳ Ｐゴシック"/>
                <a:cs typeface="Arial" panose="020B0604020202020204" pitchFamily="34" charset="0"/>
              </a:rPr>
              <a:t>pre-prepared responses should be avoided, as should those which don’t have any link, or a very tenuous link to the choice of titles</a:t>
            </a:r>
          </a:p>
          <a:p>
            <a:pPr marL="342900" lvl="0" indent="-342900">
              <a:buFont typeface="Arial" panose="020B0604020202020204" pitchFamily="34" charset="0"/>
              <a:buChar char="•"/>
            </a:pPr>
            <a:r>
              <a:rPr lang="en-GB" altLang="en-US" sz="2200" kern="0" dirty="0" smtClean="0">
                <a:solidFill>
                  <a:srgbClr val="000000"/>
                </a:solidFill>
                <a:latin typeface="Arial" panose="020B0604020202020204" pitchFamily="34" charset="0"/>
                <a:ea typeface="ＭＳ Ｐゴシック"/>
                <a:cs typeface="Arial" panose="020B0604020202020204" pitchFamily="34" charset="0"/>
              </a:rPr>
              <a:t>the imaginative should not be confused with the implausible</a:t>
            </a:r>
          </a:p>
          <a:p>
            <a:pPr marL="342900" lvl="0" indent="-342900">
              <a:buFont typeface="Arial" panose="020B0604020202020204" pitchFamily="34" charset="0"/>
              <a:buChar char="•"/>
            </a:pPr>
            <a:r>
              <a:rPr lang="en-GB" altLang="en-US" sz="2200" kern="0" dirty="0" smtClean="0">
                <a:solidFill>
                  <a:srgbClr val="000000"/>
                </a:solidFill>
                <a:latin typeface="Arial" panose="020B0604020202020204" pitchFamily="34" charset="0"/>
                <a:ea typeface="ＭＳ Ｐゴシック"/>
                <a:cs typeface="Arial" panose="020B0604020202020204" pitchFamily="34" charset="0"/>
              </a:rPr>
              <a:t> “write what you know” is generally good advice</a:t>
            </a:r>
          </a:p>
          <a:p>
            <a:pPr marL="342900" lvl="0" indent="-342900">
              <a:buFont typeface="Arial" panose="020B0604020202020204" pitchFamily="34" charset="0"/>
              <a:buChar char="•"/>
            </a:pPr>
            <a:r>
              <a:rPr lang="en-GB" altLang="en-US" sz="2200" kern="0" dirty="0" smtClean="0">
                <a:solidFill>
                  <a:srgbClr val="000000"/>
                </a:solidFill>
                <a:latin typeface="Arial" panose="020B0604020202020204" pitchFamily="34" charset="0"/>
                <a:ea typeface="ＭＳ Ｐゴシック"/>
                <a:cs typeface="Arial" panose="020B0604020202020204" pitchFamily="34" charset="0"/>
              </a:rPr>
              <a:t>the narrative should be coherent - don’t </a:t>
            </a:r>
            <a:r>
              <a:rPr lang="en-GB" altLang="en-US" sz="2200" kern="0" dirty="0" smtClean="0">
                <a:solidFill>
                  <a:srgbClr val="000000"/>
                </a:solidFill>
                <a:latin typeface="Arial" panose="020B0604020202020204" pitchFamily="34" charset="0"/>
                <a:ea typeface="ＭＳ Ｐゴシック"/>
                <a:cs typeface="Arial" panose="020B0604020202020204" pitchFamily="34" charset="0"/>
              </a:rPr>
              <a:t>lose </a:t>
            </a:r>
            <a:r>
              <a:rPr lang="en-GB" altLang="en-US" sz="2200" kern="0" dirty="0" smtClean="0">
                <a:solidFill>
                  <a:srgbClr val="000000"/>
                </a:solidFill>
                <a:latin typeface="Arial" panose="020B0604020202020204" pitchFamily="34" charset="0"/>
                <a:ea typeface="ＭＳ Ｐゴシック"/>
                <a:cs typeface="Arial" panose="020B0604020202020204" pitchFamily="34" charset="0"/>
              </a:rPr>
              <a:t>the plot </a:t>
            </a:r>
          </a:p>
          <a:p>
            <a:pPr marL="342900" lvl="0" indent="-342900">
              <a:buFont typeface="Arial" panose="020B0604020202020204" pitchFamily="34" charset="0"/>
              <a:buChar char="•"/>
            </a:pPr>
            <a:r>
              <a:rPr lang="en-GB" altLang="en-US" sz="2200" kern="0" dirty="0">
                <a:solidFill>
                  <a:srgbClr val="000000"/>
                </a:solidFill>
                <a:latin typeface="Arial" panose="020B0604020202020204" pitchFamily="34" charset="0"/>
                <a:ea typeface="ＭＳ Ｐゴシック"/>
                <a:cs typeface="Arial" panose="020B0604020202020204" pitchFamily="34" charset="0"/>
              </a:rPr>
              <a:t>s</a:t>
            </a:r>
            <a:r>
              <a:rPr lang="en-GB" altLang="en-US" sz="2200" kern="0" dirty="0" smtClean="0">
                <a:solidFill>
                  <a:srgbClr val="000000"/>
                </a:solidFill>
                <a:latin typeface="Arial" panose="020B0604020202020204" pitchFamily="34" charset="0"/>
                <a:ea typeface="ＭＳ Ｐゴシック"/>
                <a:cs typeface="Arial" panose="020B0604020202020204" pitchFamily="34" charset="0"/>
              </a:rPr>
              <a:t>tructure-importance of </a:t>
            </a:r>
            <a:r>
              <a:rPr lang="en-GB" altLang="en-US" sz="2200" kern="0" dirty="0" smtClean="0">
                <a:solidFill>
                  <a:srgbClr val="000000"/>
                </a:solidFill>
                <a:latin typeface="Arial" panose="020B0604020202020204" pitchFamily="34" charset="0"/>
                <a:ea typeface="ＭＳ Ｐゴシック"/>
                <a:cs typeface="Arial" panose="020B0604020202020204" pitchFamily="34" charset="0"/>
              </a:rPr>
              <a:t>paragraphs</a:t>
            </a:r>
            <a:endParaRPr lang="en-GB" altLang="en-US" sz="2200" kern="0" dirty="0" smtClean="0">
              <a:solidFill>
                <a:srgbClr val="000000"/>
              </a:solidFill>
              <a:latin typeface="Arial" panose="020B0604020202020204" pitchFamily="34" charset="0"/>
              <a:ea typeface="ＭＳ Ｐゴシック"/>
              <a:cs typeface="Arial" panose="020B0604020202020204" pitchFamily="34" charset="0"/>
            </a:endParaRPr>
          </a:p>
          <a:p>
            <a:pPr marL="342900" lvl="0" indent="-342900">
              <a:buFont typeface="Arial" panose="020B0604020202020204" pitchFamily="34" charset="0"/>
              <a:buChar char="•"/>
            </a:pPr>
            <a:endParaRPr lang="en-GB" altLang="en-US" sz="2400" kern="0" dirty="0" smtClean="0">
              <a:solidFill>
                <a:srgbClr val="000000"/>
              </a:solidFill>
              <a:latin typeface="Arial" panose="020B0604020202020204" pitchFamily="34" charset="0"/>
              <a:ea typeface="ＭＳ Ｐゴシック"/>
              <a:cs typeface="Arial" panose="020B0604020202020204" pitchFamily="34" charset="0"/>
            </a:endParaRPr>
          </a:p>
          <a:p>
            <a:pPr lvl="0"/>
            <a:endParaRPr lang="en-GB" altLang="en-US" sz="2400" kern="0" dirty="0" smtClean="0">
              <a:solidFill>
                <a:srgbClr val="000000"/>
              </a:solidFill>
              <a:latin typeface="Arial" panose="020B0604020202020204" pitchFamily="34" charset="0"/>
              <a:ea typeface="ＭＳ Ｐゴシック"/>
              <a:cs typeface="Arial" panose="020B0604020202020204" pitchFamily="34" charset="0"/>
            </a:endParaRPr>
          </a:p>
          <a:p>
            <a:pPr lvl="0"/>
            <a:endParaRPr lang="en-GB" altLang="en-US" sz="2800" kern="0" dirty="0" smtClean="0">
              <a:solidFill>
                <a:srgbClr val="000000"/>
              </a:solidFill>
              <a:latin typeface="Arial" panose="020B0604020202020204" pitchFamily="34" charset="0"/>
              <a:ea typeface="ＭＳ Ｐゴシック"/>
              <a:cs typeface="Arial" panose="020B0604020202020204" pitchFamily="34" charset="0"/>
            </a:endParaRPr>
          </a:p>
        </p:txBody>
      </p:sp>
      <p:sp>
        <p:nvSpPr>
          <p:cNvPr id="5" name="TextBox 4"/>
          <p:cNvSpPr txBox="1"/>
          <p:nvPr/>
        </p:nvSpPr>
        <p:spPr>
          <a:xfrm>
            <a:off x="-28575" y="-129048"/>
            <a:ext cx="2023533" cy="261610"/>
          </a:xfrm>
          <a:prstGeom prst="rect">
            <a:avLst/>
          </a:prstGeom>
          <a:noFill/>
        </p:spPr>
        <p:txBody>
          <a:bodyPr wrap="square" rtlCol="0">
            <a:spAutoFit/>
          </a:bodyPr>
          <a:lstStyle/>
          <a:p>
            <a:endParaRPr lang="en-US" sz="1100" dirty="0">
              <a:solidFill>
                <a:srgbClr val="A5A6A5"/>
              </a:solidFill>
              <a:latin typeface="Bliss-Light"/>
              <a:cs typeface="Bliss-Light"/>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759231"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286592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575" y="-129048"/>
            <a:ext cx="9144000" cy="6858000"/>
          </a:xfrm>
          <a:prstGeom prst="rect">
            <a:avLst/>
          </a:prstGeom>
        </p:spPr>
      </p:pic>
      <p:sp>
        <p:nvSpPr>
          <p:cNvPr id="3" name="TextBox 2"/>
          <p:cNvSpPr txBox="1"/>
          <p:nvPr/>
        </p:nvSpPr>
        <p:spPr>
          <a:xfrm>
            <a:off x="247650" y="341511"/>
            <a:ext cx="8896350" cy="978729"/>
          </a:xfrm>
          <a:prstGeom prst="rect">
            <a:avLst/>
          </a:prstGeom>
          <a:noFill/>
        </p:spPr>
        <p:txBody>
          <a:bodyPr wrap="square" rtlCol="0">
            <a:spAutoFit/>
          </a:bodyPr>
          <a:lstStyle/>
          <a:p>
            <a:pPr>
              <a:lnSpc>
                <a:spcPct val="80000"/>
              </a:lnSpc>
            </a:pPr>
            <a:r>
              <a:rPr lang="en-GB" sz="3600" kern="1100" spc="-50" dirty="0" smtClean="0">
                <a:solidFill>
                  <a:srgbClr val="DF3C06"/>
                </a:solidFill>
                <a:latin typeface="Gotham Rounded Book"/>
                <a:cs typeface="Gotham Rounded Book"/>
              </a:rPr>
              <a:t>Principal Examiner’s Key Messages </a:t>
            </a:r>
          </a:p>
          <a:p>
            <a:pPr>
              <a:lnSpc>
                <a:spcPct val="80000"/>
              </a:lnSpc>
            </a:pPr>
            <a:r>
              <a:rPr lang="en-GB" sz="3600" kern="1100" spc="-50" dirty="0" smtClean="0">
                <a:solidFill>
                  <a:srgbClr val="DF3C06"/>
                </a:solidFill>
                <a:latin typeface="Gotham Rounded Book"/>
                <a:cs typeface="Gotham Rounded Book"/>
              </a:rPr>
              <a:t>Writing Responses</a:t>
            </a:r>
          </a:p>
        </p:txBody>
      </p:sp>
      <p:sp>
        <p:nvSpPr>
          <p:cNvPr id="4" name="TextBox 3"/>
          <p:cNvSpPr txBox="1"/>
          <p:nvPr/>
        </p:nvSpPr>
        <p:spPr>
          <a:xfrm>
            <a:off x="386821" y="1355557"/>
            <a:ext cx="8313208" cy="4955203"/>
          </a:xfrm>
          <a:prstGeom prst="rect">
            <a:avLst/>
          </a:prstGeom>
          <a:noFill/>
        </p:spPr>
        <p:txBody>
          <a:bodyPr wrap="square" rtlCol="0" anchor="t">
            <a:spAutoFit/>
          </a:bodyPr>
          <a:lstStyle/>
          <a:p>
            <a:pPr marL="342900" indent="-342900">
              <a:buFont typeface="Arial" panose="020B0604020202020204" pitchFamily="34" charset="0"/>
              <a:buChar char="•"/>
            </a:pP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description within the narrative helps to develop character, scene etc. … but a pure description will be self limiting as it will lack narrative plot and drive</a:t>
            </a:r>
          </a:p>
          <a:p>
            <a:pPr marL="342900" indent="-342900">
              <a:buFont typeface="Arial" panose="020B0604020202020204" pitchFamily="34" charset="0"/>
              <a:buChar char="•"/>
            </a:pPr>
            <a:r>
              <a:rPr lang="en-GB" altLang="en-US" sz="2400" kern="0" dirty="0">
                <a:solidFill>
                  <a:srgbClr val="000000"/>
                </a:solidFill>
                <a:latin typeface="Arial" panose="020B0604020202020204" pitchFamily="34" charset="0"/>
                <a:ea typeface="ＭＳ Ｐゴシック"/>
                <a:cs typeface="Arial" panose="020B0604020202020204" pitchFamily="34" charset="0"/>
              </a:rPr>
              <a:t>n</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o novellas - keep the timeline, number of characters and number of ‘events’ manageable</a:t>
            </a:r>
          </a:p>
          <a:p>
            <a:pPr marL="342900" indent="-342900">
              <a:buFont typeface="Arial" panose="020B0604020202020204" pitchFamily="34" charset="0"/>
              <a:buChar char="•"/>
            </a:pPr>
            <a:r>
              <a:rPr lang="en-GB" altLang="en-US" sz="2400" kern="0" dirty="0">
                <a:solidFill>
                  <a:srgbClr val="000000"/>
                </a:solidFill>
                <a:latin typeface="Arial" panose="020B0604020202020204" pitchFamily="34" charset="0"/>
                <a:ea typeface="ＭＳ Ｐゴシック"/>
                <a:cs typeface="Arial" panose="020B0604020202020204" pitchFamily="34" charset="0"/>
              </a:rPr>
              <a:t>a</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void ‘crash landings’ </a:t>
            </a:r>
          </a:p>
          <a:p>
            <a:pPr marL="342900" indent="-342900">
              <a:buFont typeface="Arial" panose="020B0604020202020204" pitchFamily="34" charset="0"/>
              <a:buChar char="•"/>
            </a:pPr>
            <a:r>
              <a:rPr lang="en-GB" altLang="en-US" sz="2400" kern="0" dirty="0">
                <a:solidFill>
                  <a:srgbClr val="000000"/>
                </a:solidFill>
                <a:latin typeface="Arial" panose="020B0604020202020204" pitchFamily="34" charset="0"/>
                <a:ea typeface="ＭＳ Ｐゴシック"/>
                <a:cs typeface="Arial" panose="020B0604020202020204" pitchFamily="34" charset="0"/>
              </a:rPr>
              <a:t>p</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ractise writing stories in short time periods</a:t>
            </a:r>
          </a:p>
          <a:p>
            <a:pPr marL="342900" lvl="0" indent="-342900">
              <a:buFont typeface="Arial" panose="020B0604020202020204" pitchFamily="34" charset="0"/>
              <a:buChar char="•"/>
            </a:pPr>
            <a:r>
              <a:rPr lang="en-GB" altLang="en-US" sz="2400" kern="0" dirty="0">
                <a:solidFill>
                  <a:srgbClr val="000000"/>
                </a:solidFill>
                <a:latin typeface="Arial" panose="020B0604020202020204" pitchFamily="34" charset="0"/>
                <a:ea typeface="ＭＳ Ｐゴシック"/>
                <a:cs typeface="Arial" panose="020B0604020202020204" pitchFamily="34" charset="0"/>
              </a:rPr>
              <a:t>t</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ime should be allocated to check technical accuracy, especially commas, full stops, tenses and speech punctuation</a:t>
            </a:r>
          </a:p>
          <a:p>
            <a:pPr marL="342900" lvl="0" indent="-342900">
              <a:buFont typeface="Arial" panose="020B0604020202020204" pitchFamily="34" charset="0"/>
              <a:buChar char="•"/>
            </a:pPr>
            <a:endParaRPr lang="en-GB" altLang="en-US" sz="2400" kern="0" dirty="0" smtClean="0">
              <a:solidFill>
                <a:srgbClr val="000000"/>
              </a:solidFill>
              <a:latin typeface="Arial" panose="020B0604020202020204" pitchFamily="34" charset="0"/>
              <a:ea typeface="ＭＳ Ｐゴシック"/>
              <a:cs typeface="Arial" panose="020B0604020202020204" pitchFamily="34" charset="0"/>
            </a:endParaRPr>
          </a:p>
          <a:p>
            <a:pPr lvl="0"/>
            <a:endParaRPr lang="en-GB" altLang="en-US" sz="2400" kern="0" dirty="0" smtClean="0">
              <a:solidFill>
                <a:srgbClr val="000000"/>
              </a:solidFill>
              <a:latin typeface="Arial" panose="020B0604020202020204" pitchFamily="34" charset="0"/>
              <a:ea typeface="ＭＳ Ｐゴシック"/>
              <a:cs typeface="Arial" panose="020B0604020202020204" pitchFamily="34" charset="0"/>
            </a:endParaRPr>
          </a:p>
          <a:p>
            <a:pPr lvl="0"/>
            <a:endParaRPr lang="en-GB" altLang="en-US" sz="2800" kern="0" dirty="0" smtClean="0">
              <a:solidFill>
                <a:srgbClr val="000000"/>
              </a:solidFill>
              <a:latin typeface="Arial" panose="020B0604020202020204" pitchFamily="34" charset="0"/>
              <a:ea typeface="ＭＳ Ｐゴシック"/>
              <a:cs typeface="Arial" panose="020B0604020202020204" pitchFamily="34" charset="0"/>
            </a:endParaRPr>
          </a:p>
        </p:txBody>
      </p:sp>
      <p:sp>
        <p:nvSpPr>
          <p:cNvPr id="5" name="TextBox 4"/>
          <p:cNvSpPr txBox="1"/>
          <p:nvPr/>
        </p:nvSpPr>
        <p:spPr>
          <a:xfrm>
            <a:off x="-28575" y="-129048"/>
            <a:ext cx="2023533" cy="261610"/>
          </a:xfrm>
          <a:prstGeom prst="rect">
            <a:avLst/>
          </a:prstGeom>
          <a:noFill/>
        </p:spPr>
        <p:txBody>
          <a:bodyPr wrap="square" rtlCol="0">
            <a:spAutoFit/>
          </a:bodyPr>
          <a:lstStyle/>
          <a:p>
            <a:endParaRPr lang="en-US" sz="1100" dirty="0">
              <a:solidFill>
                <a:srgbClr val="A5A6A5"/>
              </a:solidFill>
              <a:latin typeface="Bliss-Light"/>
              <a:cs typeface="Bliss-Light"/>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513" y="5971756"/>
            <a:ext cx="759231"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021370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duqas_Powerpoint_Templates_for PPT-1.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177798" y="279843"/>
            <a:ext cx="8299451" cy="3145476"/>
          </a:xfrm>
          <a:prstGeom prst="rect">
            <a:avLst/>
          </a:prstGeom>
          <a:noFill/>
        </p:spPr>
        <p:txBody>
          <a:bodyPr wrap="square" rtlCol="0">
            <a:spAutoFit/>
          </a:bodyPr>
          <a:lstStyle/>
          <a:p>
            <a:pPr>
              <a:lnSpc>
                <a:spcPct val="80000"/>
              </a:lnSpc>
            </a:pPr>
            <a:endParaRPr lang="en-US" sz="4400" kern="1100" spc="-30" dirty="0">
              <a:solidFill>
                <a:schemeClr val="bg1"/>
              </a:solidFill>
              <a:latin typeface="Gotham Rounded Book"/>
              <a:cs typeface="Gotham Rounded Book"/>
            </a:endParaRPr>
          </a:p>
          <a:p>
            <a:pPr>
              <a:lnSpc>
                <a:spcPct val="80000"/>
              </a:lnSpc>
            </a:pPr>
            <a:r>
              <a:rPr lang="en-US" sz="4400" kern="1100" spc="-30" dirty="0">
                <a:solidFill>
                  <a:schemeClr val="bg1"/>
                </a:solidFill>
                <a:latin typeface="Gotham Rounded Book"/>
                <a:cs typeface="Gotham Rounded Book"/>
              </a:rPr>
              <a:t>WJEC </a:t>
            </a:r>
            <a:r>
              <a:rPr lang="en-US" sz="4400" kern="1100" spc="-30" dirty="0" err="1">
                <a:solidFill>
                  <a:schemeClr val="bg1"/>
                </a:solidFill>
                <a:latin typeface="Gotham Rounded Book"/>
                <a:cs typeface="Gotham Rounded Book"/>
              </a:rPr>
              <a:t>Eduqas</a:t>
            </a:r>
            <a:endParaRPr lang="en-US" sz="4400" kern="1100" spc="-30" dirty="0">
              <a:solidFill>
                <a:schemeClr val="bg1"/>
              </a:solidFill>
              <a:latin typeface="Gotham Rounded Book"/>
              <a:cs typeface="Gotham Rounded Book"/>
            </a:endParaRPr>
          </a:p>
          <a:p>
            <a:pPr>
              <a:lnSpc>
                <a:spcPct val="80000"/>
              </a:lnSpc>
            </a:pPr>
            <a:r>
              <a:rPr lang="en-US" sz="4400" kern="1100" spc="-30" dirty="0">
                <a:solidFill>
                  <a:schemeClr val="bg1"/>
                </a:solidFill>
                <a:latin typeface="Gotham Rounded Book"/>
                <a:cs typeface="Gotham Rounded Book"/>
              </a:rPr>
              <a:t>GCSE English Language</a:t>
            </a:r>
          </a:p>
          <a:p>
            <a:pPr>
              <a:lnSpc>
                <a:spcPct val="80000"/>
              </a:lnSpc>
            </a:pPr>
            <a:r>
              <a:rPr lang="en-US" sz="3600" i="1" kern="1100" spc="-30" dirty="0" smtClean="0">
                <a:solidFill>
                  <a:schemeClr val="bg1"/>
                </a:solidFill>
                <a:latin typeface="Gotham Rounded Book"/>
                <a:cs typeface="Gotham Rounded Book"/>
              </a:rPr>
              <a:t> </a:t>
            </a:r>
          </a:p>
          <a:p>
            <a:pPr>
              <a:lnSpc>
                <a:spcPct val="80000"/>
              </a:lnSpc>
            </a:pPr>
            <a:r>
              <a:rPr lang="en-US" sz="3600" i="1" kern="1100" spc="-30" dirty="0" smtClean="0">
                <a:solidFill>
                  <a:schemeClr val="bg1"/>
                </a:solidFill>
                <a:latin typeface="Gotham Rounded Book"/>
                <a:cs typeface="Gotham Rounded Book"/>
              </a:rPr>
              <a:t>Component 2</a:t>
            </a:r>
            <a:endParaRPr lang="en-US" sz="3600" i="1" kern="1100" spc="-30" dirty="0">
              <a:solidFill>
                <a:schemeClr val="bg1"/>
              </a:solidFill>
              <a:latin typeface="Gotham Rounded Book"/>
              <a:cs typeface="Gotham Rounded Book"/>
            </a:endParaRPr>
          </a:p>
          <a:p>
            <a:pPr>
              <a:lnSpc>
                <a:spcPct val="80000"/>
              </a:lnSpc>
            </a:pPr>
            <a:endParaRPr lang="en-US" sz="4400" i="1" kern="1100" spc="-30" dirty="0">
              <a:solidFill>
                <a:schemeClr val="bg1"/>
              </a:solidFill>
              <a:latin typeface="Gotham Rounded Book"/>
              <a:cs typeface="Gotham Rounded Book"/>
            </a:endParaRPr>
          </a:p>
        </p:txBody>
      </p:sp>
      <p:sp>
        <p:nvSpPr>
          <p:cNvPr id="2" name="TextBox 1"/>
          <p:cNvSpPr txBox="1"/>
          <p:nvPr/>
        </p:nvSpPr>
        <p:spPr>
          <a:xfrm>
            <a:off x="2133600" y="596900"/>
            <a:ext cx="184731" cy="369332"/>
          </a:xfrm>
          <a:prstGeom prst="rect">
            <a:avLst/>
          </a:prstGeom>
          <a:noFill/>
        </p:spPr>
        <p:txBody>
          <a:bodyPr wrap="none" rtlCol="0">
            <a:spAutoFit/>
          </a:bodyPr>
          <a:lstStyle/>
          <a:p>
            <a:endParaRPr lang="en-GB"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623563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246330" y="401740"/>
            <a:ext cx="6160160" cy="855619"/>
          </a:xfrm>
          <a:prstGeom prst="rect">
            <a:avLst/>
          </a:prstGeom>
          <a:noFill/>
        </p:spPr>
        <p:txBody>
          <a:bodyPr wrap="square" rtlCol="0">
            <a:spAutoFit/>
          </a:bodyPr>
          <a:lstStyle/>
          <a:p>
            <a:pPr>
              <a:lnSpc>
                <a:spcPct val="80000"/>
              </a:lnSpc>
            </a:pPr>
            <a:r>
              <a:rPr lang="en-US" sz="3100" kern="1100" spc="-50" dirty="0">
                <a:solidFill>
                  <a:srgbClr val="DF3C06"/>
                </a:solidFill>
                <a:latin typeface="Gotham Rounded Book"/>
                <a:cs typeface="Gotham Rounded Book"/>
              </a:rPr>
              <a:t>ASSESSMENT SUMMARY</a:t>
            </a:r>
          </a:p>
          <a:p>
            <a:pPr>
              <a:lnSpc>
                <a:spcPct val="80000"/>
              </a:lnSpc>
            </a:pPr>
            <a:endParaRPr lang="en-US" sz="3100" kern="1100" spc="-50" dirty="0">
              <a:solidFill>
                <a:srgbClr val="F7B385"/>
              </a:solidFill>
              <a:latin typeface="Gotham Rounded Book"/>
              <a:cs typeface="Gotham Rounded Book"/>
            </a:endParaRPr>
          </a:p>
        </p:txBody>
      </p:sp>
      <p:graphicFrame>
        <p:nvGraphicFramePr>
          <p:cNvPr id="7" name="Table 6"/>
          <p:cNvGraphicFramePr>
            <a:graphicFrameLocks noGrp="1"/>
          </p:cNvGraphicFramePr>
          <p:nvPr>
            <p:extLst>
              <p:ext uri="{D42A27DB-BD31-4B8C-83A1-F6EECF244321}">
                <p14:modId xmlns:p14="http://schemas.microsoft.com/office/powerpoint/2010/main" val="1299901897"/>
              </p:ext>
            </p:extLst>
          </p:nvPr>
        </p:nvGraphicFramePr>
        <p:xfrm>
          <a:off x="758526" y="948233"/>
          <a:ext cx="7586351" cy="4615180"/>
        </p:xfrm>
        <a:graphic>
          <a:graphicData uri="http://schemas.openxmlformats.org/drawingml/2006/table">
            <a:tbl>
              <a:tblPr/>
              <a:tblGrid>
                <a:gridCol w="7586351">
                  <a:extLst>
                    <a:ext uri="{9D8B030D-6E8A-4147-A177-3AD203B41FA5}">
                      <a16:colId xmlns="" xmlns:a16="http://schemas.microsoft.com/office/drawing/2014/main" val="20000"/>
                    </a:ext>
                  </a:extLst>
                </a:gridCol>
              </a:tblGrid>
              <a:tr h="1267603">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800" b="0" i="0" u="none" strike="noStrike" kern="1200" cap="none" spc="0" normalizeH="0" baseline="0" noProof="0" dirty="0">
                          <a:ln>
                            <a:noFill/>
                          </a:ln>
                          <a:solidFill>
                            <a:prstClr val="black"/>
                          </a:solidFill>
                          <a:effectLst/>
                          <a:uLnTx/>
                          <a:uFillTx/>
                          <a:latin typeface="+mn-lt"/>
                          <a:ea typeface="+mn-ea"/>
                          <a:cs typeface="+mn-cs"/>
                          <a:hlinkClick r:id="rId3"/>
                        </a:rPr>
                        <a:t>Specification and Sample Assessment Materials</a:t>
                      </a:r>
                      <a:endParaRPr kumimoji="0" lang="en-GB" sz="1800" b="0" i="0" u="none" strike="noStrike" kern="1200" cap="none" spc="0" normalizeH="0" baseline="0" noProof="0" dirty="0">
                        <a:ln>
                          <a:noFill/>
                        </a:ln>
                        <a:solidFill>
                          <a:prstClr val="black"/>
                        </a:solidFill>
                        <a:effectLst/>
                        <a:uLnTx/>
                        <a:uFillTx/>
                        <a:latin typeface="+mn-lt"/>
                        <a:ea typeface="+mn-ea"/>
                        <a:cs typeface="+mn-cs"/>
                      </a:endParaRPr>
                    </a:p>
                    <a:p>
                      <a:pPr>
                        <a:spcAft>
                          <a:spcPts val="0"/>
                        </a:spcAft>
                        <a:tabLst>
                          <a:tab pos="2637155" algn="ctr"/>
                          <a:tab pos="5274310" algn="r"/>
                          <a:tab pos="457200" algn="l"/>
                        </a:tabLst>
                      </a:pPr>
                      <a:r>
                        <a:rPr lang="en-GB" sz="1800" b="1" dirty="0">
                          <a:effectLst/>
                          <a:latin typeface="Arial"/>
                          <a:ea typeface="Times New Roman"/>
                          <a:cs typeface="Arial"/>
                        </a:rPr>
                        <a:t>Component 1: 20th Century Literature Reading and Creative Prose Writing</a:t>
                      </a:r>
                      <a:endParaRPr lang="en-GB" sz="1800" dirty="0">
                        <a:effectLst/>
                        <a:latin typeface="Arial"/>
                        <a:ea typeface="Times New Roman"/>
                        <a:cs typeface="Times New Roman"/>
                      </a:endParaRPr>
                    </a:p>
                    <a:p>
                      <a:pPr>
                        <a:spcAft>
                          <a:spcPts val="0"/>
                        </a:spcAft>
                        <a:tabLst>
                          <a:tab pos="2637155" algn="ctr"/>
                          <a:tab pos="5274310" algn="r"/>
                          <a:tab pos="457200" algn="l"/>
                        </a:tabLst>
                      </a:pPr>
                      <a:r>
                        <a:rPr lang="en-GB" sz="1800" b="1" dirty="0">
                          <a:effectLst/>
                          <a:latin typeface="Arial"/>
                          <a:ea typeface="Times New Roman"/>
                          <a:cs typeface="Arial"/>
                        </a:rPr>
                        <a:t>Written examination:</a:t>
                      </a:r>
                      <a:r>
                        <a:rPr lang="en-GB" sz="1800" b="1" dirty="0">
                          <a:effectLst/>
                          <a:latin typeface="Arial Bold"/>
                          <a:ea typeface="Times New Roman"/>
                          <a:cs typeface="Arial"/>
                        </a:rPr>
                        <a:t> </a:t>
                      </a:r>
                      <a:r>
                        <a:rPr lang="en-GB" sz="1800" b="1" dirty="0">
                          <a:effectLst/>
                          <a:latin typeface="Arial"/>
                          <a:ea typeface="Times New Roman"/>
                          <a:cs typeface="Arial"/>
                        </a:rPr>
                        <a:t>1 hour 45 minutes</a:t>
                      </a:r>
                      <a:endParaRPr lang="en-GB" sz="1800" dirty="0">
                        <a:effectLst/>
                        <a:latin typeface="Arial"/>
                        <a:ea typeface="Times New Roman"/>
                        <a:cs typeface="Times New Roman"/>
                      </a:endParaRPr>
                    </a:p>
                    <a:p>
                      <a:pPr>
                        <a:spcAft>
                          <a:spcPts val="0"/>
                        </a:spcAft>
                        <a:tabLst>
                          <a:tab pos="2637155" algn="ctr"/>
                          <a:tab pos="5274310" algn="r"/>
                          <a:tab pos="457200" algn="l"/>
                        </a:tabLst>
                      </a:pPr>
                      <a:r>
                        <a:rPr lang="en-GB" sz="1800" b="1" dirty="0">
                          <a:effectLst/>
                          <a:latin typeface="Arial"/>
                          <a:ea typeface="Times New Roman"/>
                          <a:cs typeface="Arial"/>
                        </a:rPr>
                        <a:t>40%</a:t>
                      </a:r>
                      <a:r>
                        <a:rPr lang="en-GB" sz="1800" b="1" dirty="0">
                          <a:effectLst/>
                          <a:latin typeface="Arial Bold"/>
                          <a:ea typeface="Times New Roman"/>
                          <a:cs typeface="Arial"/>
                        </a:rPr>
                        <a:t> of qualification</a:t>
                      </a:r>
                      <a:endParaRPr lang="en-GB" sz="1800" dirty="0">
                        <a:effectLst/>
                        <a:latin typeface="Arial"/>
                        <a:ea typeface="Times New Roman"/>
                        <a:cs typeface="Times New Roman"/>
                      </a:endParaRPr>
                    </a:p>
                  </a:txBody>
                  <a:tcPr marL="73025" marR="73025" marT="18415" marB="1841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extLst>
                  <a:ext uri="{0D108BD9-81ED-4DB2-BD59-A6C34878D82A}">
                    <a16:rowId xmlns="" xmlns:a16="http://schemas.microsoft.com/office/drawing/2014/main" val="10000"/>
                  </a:ext>
                </a:extLst>
              </a:tr>
              <a:tr h="2886110">
                <a:tc>
                  <a:txBody>
                    <a:bodyPr/>
                    <a:lstStyle/>
                    <a:p>
                      <a:pPr>
                        <a:spcAft>
                          <a:spcPts val="0"/>
                        </a:spcAft>
                      </a:pPr>
                      <a:r>
                        <a:rPr lang="en-GB" sz="1800" dirty="0">
                          <a:effectLst/>
                          <a:latin typeface="Arial"/>
                          <a:ea typeface="Times New Roman"/>
                          <a:cs typeface="Arial"/>
                        </a:rPr>
                        <a:t> </a:t>
                      </a:r>
                      <a:endParaRPr lang="en-GB" sz="1800" dirty="0">
                        <a:effectLst/>
                        <a:latin typeface="Arial"/>
                        <a:ea typeface="Times New Roman"/>
                        <a:cs typeface="Times New Roman"/>
                      </a:endParaRPr>
                    </a:p>
                    <a:p>
                      <a:pPr>
                        <a:spcAft>
                          <a:spcPts val="0"/>
                        </a:spcAft>
                      </a:pPr>
                      <a:r>
                        <a:rPr lang="en-GB" sz="1800" dirty="0">
                          <a:effectLst/>
                          <a:latin typeface="Arial"/>
                          <a:ea typeface="Times New Roman"/>
                          <a:cs typeface="Arial"/>
                        </a:rPr>
                        <a:t>Section A (20%) – Reading</a:t>
                      </a:r>
                      <a:endParaRPr lang="en-GB" sz="1800" dirty="0">
                        <a:effectLst/>
                        <a:latin typeface="Arial"/>
                        <a:ea typeface="Times New Roman"/>
                        <a:cs typeface="Times New Roman"/>
                      </a:endParaRPr>
                    </a:p>
                    <a:p>
                      <a:pPr>
                        <a:spcAft>
                          <a:spcPts val="0"/>
                        </a:spcAft>
                      </a:pPr>
                      <a:r>
                        <a:rPr lang="en-GB" sz="1800" dirty="0">
                          <a:effectLst/>
                          <a:latin typeface="Arial"/>
                          <a:ea typeface="Times New Roman"/>
                          <a:cs typeface="Arial"/>
                        </a:rPr>
                        <a:t>One extract (about 60-100 lines) of literature from the twentieth century</a:t>
                      </a:r>
                    </a:p>
                    <a:p>
                      <a:pPr>
                        <a:spcAft>
                          <a:spcPts val="0"/>
                        </a:spcAft>
                      </a:pPr>
                      <a:endParaRPr lang="en-GB" sz="1800" dirty="0">
                        <a:effectLst/>
                        <a:latin typeface="Arial"/>
                        <a:ea typeface="Times New Roman"/>
                        <a:cs typeface="Arial"/>
                      </a:endParaRPr>
                    </a:p>
                    <a:p>
                      <a:pPr>
                        <a:spcAft>
                          <a:spcPts val="0"/>
                        </a:spcAft>
                      </a:pPr>
                      <a:r>
                        <a:rPr lang="en-GB" sz="1800" dirty="0">
                          <a:effectLst/>
                          <a:latin typeface="Arial"/>
                          <a:ea typeface="Times New Roman"/>
                          <a:cs typeface="Arial"/>
                        </a:rPr>
                        <a:t>Total </a:t>
                      </a:r>
                      <a:r>
                        <a:rPr lang="en-GB" sz="1800" dirty="0" smtClean="0">
                          <a:effectLst/>
                          <a:latin typeface="Arial"/>
                          <a:ea typeface="Times New Roman"/>
                          <a:cs typeface="Arial"/>
                        </a:rPr>
                        <a:t>marks = 40</a:t>
                      </a:r>
                      <a:endParaRPr lang="en-GB" sz="1800" dirty="0">
                        <a:effectLst/>
                        <a:latin typeface="Arial"/>
                        <a:ea typeface="Times New Roman"/>
                        <a:cs typeface="Arial"/>
                      </a:endParaRPr>
                    </a:p>
                    <a:p>
                      <a:pPr>
                        <a:spcAft>
                          <a:spcPts val="0"/>
                        </a:spcAft>
                      </a:pPr>
                      <a:endParaRPr lang="en-GB" sz="1000" dirty="0">
                        <a:effectLst/>
                        <a:latin typeface="Arial"/>
                        <a:ea typeface="Times New Roman"/>
                        <a:cs typeface="Arial"/>
                      </a:endParaRPr>
                    </a:p>
                    <a:p>
                      <a:pPr>
                        <a:spcAft>
                          <a:spcPts val="0"/>
                        </a:spcAft>
                      </a:pPr>
                      <a:endParaRPr lang="en-GB" sz="1800" dirty="0">
                        <a:effectLst/>
                        <a:latin typeface="Arial"/>
                        <a:ea typeface="Times New Roman"/>
                        <a:cs typeface="Times New Roman"/>
                      </a:endParaRPr>
                    </a:p>
                    <a:p>
                      <a:pPr>
                        <a:spcAft>
                          <a:spcPts val="0"/>
                        </a:spcAft>
                      </a:pPr>
                      <a:r>
                        <a:rPr lang="en-GB" sz="1800" dirty="0">
                          <a:effectLst/>
                          <a:latin typeface="Arial"/>
                          <a:ea typeface="Times New Roman"/>
                          <a:cs typeface="Arial"/>
                        </a:rPr>
                        <a:t>Section B (20%) – Prose Writing</a:t>
                      </a:r>
                      <a:endParaRPr lang="en-GB" sz="1800" dirty="0">
                        <a:effectLst/>
                        <a:latin typeface="Arial"/>
                        <a:ea typeface="Times New Roman"/>
                        <a:cs typeface="Times New Roman"/>
                      </a:endParaRPr>
                    </a:p>
                    <a:p>
                      <a:pPr>
                        <a:spcAft>
                          <a:spcPts val="0"/>
                        </a:spcAft>
                      </a:pPr>
                      <a:r>
                        <a:rPr lang="en-GB" sz="1800" dirty="0">
                          <a:effectLst/>
                          <a:latin typeface="Arial"/>
                          <a:ea typeface="Times New Roman"/>
                          <a:cs typeface="Arial"/>
                        </a:rPr>
                        <a:t>One creative writing task drawn from a selection of four titles</a:t>
                      </a:r>
                    </a:p>
                    <a:p>
                      <a:pPr>
                        <a:spcAft>
                          <a:spcPts val="0"/>
                        </a:spcAft>
                      </a:pPr>
                      <a:endParaRPr lang="en-GB" sz="1800" dirty="0">
                        <a:effectLst/>
                        <a:latin typeface="Arial"/>
                        <a:ea typeface="Times New Roman"/>
                        <a:cs typeface="Arial"/>
                      </a:endParaRPr>
                    </a:p>
                    <a:p>
                      <a:pPr>
                        <a:spcAft>
                          <a:spcPts val="0"/>
                        </a:spcAft>
                      </a:pPr>
                      <a:r>
                        <a:rPr lang="en-GB" sz="1800" dirty="0">
                          <a:effectLst/>
                          <a:latin typeface="Arial"/>
                          <a:ea typeface="Times New Roman"/>
                          <a:cs typeface="Arial"/>
                        </a:rPr>
                        <a:t>Total </a:t>
                      </a:r>
                      <a:r>
                        <a:rPr lang="en-GB" sz="1800" dirty="0" smtClean="0">
                          <a:effectLst/>
                          <a:latin typeface="Arial"/>
                          <a:ea typeface="Times New Roman"/>
                          <a:cs typeface="Arial"/>
                        </a:rPr>
                        <a:t>marks = 40</a:t>
                      </a:r>
                      <a:endParaRPr lang="en-GB" sz="1800" dirty="0">
                        <a:effectLst/>
                        <a:latin typeface="Arial"/>
                        <a:ea typeface="Times New Roman"/>
                        <a:cs typeface="Times New Roman"/>
                      </a:endParaRPr>
                    </a:p>
                    <a:p>
                      <a:pPr>
                        <a:spcAft>
                          <a:spcPts val="0"/>
                        </a:spcAft>
                      </a:pPr>
                      <a:r>
                        <a:rPr lang="en-GB" sz="1800" dirty="0">
                          <a:effectLst/>
                          <a:latin typeface="Arial"/>
                          <a:ea typeface="Times New Roman"/>
                          <a:cs typeface="Arial"/>
                        </a:rPr>
                        <a:t> </a:t>
                      </a:r>
                      <a:endParaRPr lang="en-GB" sz="1800" dirty="0">
                        <a:effectLst/>
                        <a:latin typeface="Arial"/>
                        <a:ea typeface="Times New Roman"/>
                        <a:cs typeface="Times New Roman"/>
                      </a:endParaRPr>
                    </a:p>
                  </a:txBody>
                  <a:tcPr marL="73025" marR="73025" marT="18415" marB="1841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pic>
        <p:nvPicPr>
          <p:cNvPr id="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212841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266040" y="403064"/>
            <a:ext cx="6160160" cy="473976"/>
          </a:xfrm>
          <a:prstGeom prst="rect">
            <a:avLst/>
          </a:prstGeom>
          <a:noFill/>
        </p:spPr>
        <p:txBody>
          <a:bodyPr wrap="square" rtlCol="0">
            <a:spAutoFit/>
          </a:bodyPr>
          <a:lstStyle/>
          <a:p>
            <a:pPr>
              <a:lnSpc>
                <a:spcPct val="80000"/>
              </a:lnSpc>
            </a:pPr>
            <a:r>
              <a:rPr lang="en-US" sz="3100" kern="1100" spc="-50" dirty="0">
                <a:solidFill>
                  <a:srgbClr val="DF3C06"/>
                </a:solidFill>
                <a:latin typeface="Gotham Rounded Book"/>
                <a:cs typeface="Gotham Rounded Book"/>
              </a:rPr>
              <a:t>ASSESSMENT SUMMARY</a:t>
            </a:r>
          </a:p>
        </p:txBody>
      </p:sp>
      <p:graphicFrame>
        <p:nvGraphicFramePr>
          <p:cNvPr id="8" name="Table 7"/>
          <p:cNvGraphicFramePr>
            <a:graphicFrameLocks noGrp="1"/>
          </p:cNvGraphicFramePr>
          <p:nvPr>
            <p:extLst>
              <p:ext uri="{D42A27DB-BD31-4B8C-83A1-F6EECF244321}">
                <p14:modId xmlns:p14="http://schemas.microsoft.com/office/powerpoint/2010/main" val="3181392573"/>
              </p:ext>
            </p:extLst>
          </p:nvPr>
        </p:nvGraphicFramePr>
        <p:xfrm>
          <a:off x="801278" y="1087684"/>
          <a:ext cx="7790179" cy="4518899"/>
        </p:xfrm>
        <a:graphic>
          <a:graphicData uri="http://schemas.openxmlformats.org/drawingml/2006/table">
            <a:tbl>
              <a:tblPr/>
              <a:tblGrid>
                <a:gridCol w="7790179">
                  <a:extLst>
                    <a:ext uri="{9D8B030D-6E8A-4147-A177-3AD203B41FA5}">
                      <a16:colId xmlns="" xmlns:a16="http://schemas.microsoft.com/office/drawing/2014/main" val="20000"/>
                    </a:ext>
                  </a:extLst>
                </a:gridCol>
              </a:tblGrid>
              <a:tr h="1190229">
                <a:tc>
                  <a:txBody>
                    <a:bodyPr/>
                    <a:lstStyle/>
                    <a:p>
                      <a:pPr>
                        <a:spcAft>
                          <a:spcPts val="0"/>
                        </a:spcAft>
                        <a:tabLst>
                          <a:tab pos="2637155" algn="ctr"/>
                          <a:tab pos="5274310" algn="r"/>
                          <a:tab pos="457200" algn="l"/>
                        </a:tabLst>
                      </a:pPr>
                      <a:r>
                        <a:rPr lang="en-GB" sz="1800" b="1" dirty="0">
                          <a:effectLst/>
                          <a:latin typeface="Arial"/>
                          <a:ea typeface="Times New Roman"/>
                          <a:cs typeface="Arial"/>
                        </a:rPr>
                        <a:t>Component 2: 19th and 21st Century Non-Fiction Reading and Transactional/Persuasive Writing</a:t>
                      </a:r>
                      <a:endParaRPr lang="en-GB" sz="1800" dirty="0">
                        <a:effectLst/>
                        <a:latin typeface="Arial"/>
                        <a:ea typeface="Times New Roman"/>
                        <a:cs typeface="Times New Roman"/>
                      </a:endParaRPr>
                    </a:p>
                    <a:p>
                      <a:pPr>
                        <a:spcAft>
                          <a:spcPts val="0"/>
                        </a:spcAft>
                        <a:tabLst>
                          <a:tab pos="2637155" algn="ctr"/>
                          <a:tab pos="5274310" algn="r"/>
                          <a:tab pos="457200" algn="l"/>
                        </a:tabLst>
                      </a:pPr>
                      <a:r>
                        <a:rPr lang="en-GB" sz="1800" b="1" dirty="0">
                          <a:effectLst/>
                          <a:latin typeface="Arial"/>
                          <a:ea typeface="Times New Roman"/>
                          <a:cs typeface="Arial"/>
                        </a:rPr>
                        <a:t>Written examination:</a:t>
                      </a:r>
                      <a:r>
                        <a:rPr lang="en-GB" sz="1800" b="1" dirty="0">
                          <a:effectLst/>
                          <a:latin typeface="Arial Bold"/>
                          <a:ea typeface="Times New Roman"/>
                          <a:cs typeface="Arial"/>
                        </a:rPr>
                        <a:t> 2 hours</a:t>
                      </a:r>
                      <a:endParaRPr lang="en-GB" sz="1800" dirty="0">
                        <a:effectLst/>
                        <a:latin typeface="Arial"/>
                        <a:ea typeface="Times New Roman"/>
                        <a:cs typeface="Times New Roman"/>
                      </a:endParaRPr>
                    </a:p>
                    <a:p>
                      <a:pPr>
                        <a:spcAft>
                          <a:spcPts val="0"/>
                        </a:spcAft>
                      </a:pPr>
                      <a:r>
                        <a:rPr lang="en-GB" sz="1800" b="0" dirty="0">
                          <a:effectLst/>
                          <a:latin typeface="Arial Bold"/>
                          <a:ea typeface="Times New Roman"/>
                          <a:cs typeface="Arial"/>
                        </a:rPr>
                        <a:t>60% of qualification</a:t>
                      </a:r>
                      <a:endParaRPr lang="en-GB" sz="1800" b="0" dirty="0">
                        <a:effectLst/>
                        <a:latin typeface="Arial"/>
                        <a:ea typeface="Times New Roman"/>
                        <a:cs typeface="Times New Roman"/>
                      </a:endParaRPr>
                    </a:p>
                  </a:txBody>
                  <a:tcPr marL="73025" marR="73025" marT="18415" marB="1841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extLst>
                  <a:ext uri="{0D108BD9-81ED-4DB2-BD59-A6C34878D82A}">
                    <a16:rowId xmlns="" xmlns:a16="http://schemas.microsoft.com/office/drawing/2014/main" val="10000"/>
                  </a:ext>
                </a:extLst>
              </a:tr>
              <a:tr h="2604918">
                <a:tc>
                  <a:txBody>
                    <a:bodyPr/>
                    <a:lstStyle/>
                    <a:p>
                      <a:pPr>
                        <a:spcAft>
                          <a:spcPts val="0"/>
                        </a:spcAft>
                      </a:pPr>
                      <a:r>
                        <a:rPr lang="en-GB" sz="1800" dirty="0">
                          <a:effectLst/>
                          <a:latin typeface="Arial"/>
                          <a:ea typeface="Times New Roman"/>
                          <a:cs typeface="Arial"/>
                        </a:rPr>
                        <a:t> </a:t>
                      </a:r>
                      <a:endParaRPr lang="en-GB" sz="1800" dirty="0">
                        <a:effectLst/>
                        <a:latin typeface="Arial"/>
                        <a:ea typeface="Times New Roman"/>
                        <a:cs typeface="Times New Roman"/>
                      </a:endParaRPr>
                    </a:p>
                    <a:p>
                      <a:pPr>
                        <a:spcAft>
                          <a:spcPts val="0"/>
                        </a:spcAft>
                      </a:pPr>
                      <a:r>
                        <a:rPr lang="en-GB" sz="1800" dirty="0">
                          <a:effectLst/>
                          <a:latin typeface="Arial"/>
                          <a:ea typeface="Times New Roman"/>
                          <a:cs typeface="Arial"/>
                        </a:rPr>
                        <a:t>Section A (30%) – Reading </a:t>
                      </a:r>
                      <a:endParaRPr lang="en-GB" sz="1800" dirty="0">
                        <a:effectLst/>
                        <a:latin typeface="Arial"/>
                        <a:ea typeface="Times New Roman"/>
                        <a:cs typeface="Times New Roman"/>
                      </a:endParaRPr>
                    </a:p>
                    <a:p>
                      <a:pPr>
                        <a:spcAft>
                          <a:spcPts val="0"/>
                        </a:spcAft>
                      </a:pPr>
                      <a:r>
                        <a:rPr lang="en-GB" sz="1800" dirty="0">
                          <a:effectLst/>
                          <a:latin typeface="Arial"/>
                          <a:ea typeface="Times New Roman"/>
                          <a:cs typeface="Arial"/>
                        </a:rPr>
                        <a:t>Two extracts (about 900-1200 words in total) of high-quality non-fiction writing from the nineteenth and twenty-first centuries</a:t>
                      </a:r>
                    </a:p>
                    <a:p>
                      <a:pPr>
                        <a:spcAft>
                          <a:spcPts val="0"/>
                        </a:spcAft>
                      </a:pPr>
                      <a:endParaRPr lang="en-GB" sz="1800" dirty="0">
                        <a:effectLst/>
                        <a:latin typeface="Arial"/>
                        <a:ea typeface="Times New Roman"/>
                        <a:cs typeface="Times New Roman"/>
                      </a:endParaRPr>
                    </a:p>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effectLst/>
                          <a:latin typeface="Arial"/>
                          <a:ea typeface="Times New Roman"/>
                          <a:cs typeface="Arial"/>
                        </a:rPr>
                        <a:t>Total </a:t>
                      </a:r>
                      <a:r>
                        <a:rPr lang="en-GB" sz="1800" dirty="0" smtClean="0">
                          <a:effectLst/>
                          <a:latin typeface="Arial"/>
                          <a:ea typeface="Times New Roman"/>
                          <a:cs typeface="Arial"/>
                        </a:rPr>
                        <a:t>marks = 40</a:t>
                      </a:r>
                      <a:endParaRPr lang="en-GB" sz="1800" dirty="0">
                        <a:effectLst/>
                        <a:latin typeface="Arial"/>
                        <a:ea typeface="Times New Roman"/>
                        <a:cs typeface="Arial"/>
                      </a:endParaRPr>
                    </a:p>
                    <a:p>
                      <a:pPr>
                        <a:spcAft>
                          <a:spcPts val="0"/>
                        </a:spcAft>
                      </a:pPr>
                      <a:endParaRPr lang="en-GB" sz="1800" dirty="0">
                        <a:effectLst/>
                        <a:latin typeface="Arial"/>
                        <a:ea typeface="Times New Roman"/>
                        <a:cs typeface="Times New Roman"/>
                      </a:endParaRPr>
                    </a:p>
                    <a:p>
                      <a:pPr>
                        <a:spcAft>
                          <a:spcPts val="0"/>
                        </a:spcAft>
                      </a:pPr>
                      <a:r>
                        <a:rPr lang="en-GB" sz="1800" dirty="0">
                          <a:effectLst/>
                          <a:latin typeface="Arial"/>
                          <a:ea typeface="Times New Roman"/>
                          <a:cs typeface="Arial"/>
                        </a:rPr>
                        <a:t>Section B (30%) – Writing</a:t>
                      </a:r>
                      <a:endParaRPr lang="en-GB" sz="1800" dirty="0">
                        <a:effectLst/>
                        <a:latin typeface="Arial"/>
                        <a:ea typeface="Times New Roman"/>
                        <a:cs typeface="Times New Roman"/>
                      </a:endParaRPr>
                    </a:p>
                    <a:p>
                      <a:pPr>
                        <a:spcAft>
                          <a:spcPts val="0"/>
                        </a:spcAft>
                      </a:pPr>
                      <a:r>
                        <a:rPr lang="en-GB" sz="1800" dirty="0">
                          <a:effectLst/>
                          <a:latin typeface="Arial"/>
                          <a:ea typeface="Times New Roman"/>
                          <a:cs typeface="Arial"/>
                        </a:rPr>
                        <a:t>Two compulsory transactional/persuasive writing tasks</a:t>
                      </a:r>
                    </a:p>
                    <a:p>
                      <a:pPr>
                        <a:spcAft>
                          <a:spcPts val="0"/>
                        </a:spcAft>
                      </a:pPr>
                      <a:endParaRPr lang="en-GB" sz="1800" dirty="0">
                        <a:effectLst/>
                        <a:latin typeface="Arial"/>
                        <a:ea typeface="Times New Roman"/>
                        <a:cs typeface="Times New Roman"/>
                      </a:endParaRPr>
                    </a:p>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effectLst/>
                          <a:latin typeface="Arial"/>
                          <a:ea typeface="Times New Roman"/>
                          <a:cs typeface="Arial"/>
                        </a:rPr>
                        <a:t>Total </a:t>
                      </a:r>
                      <a:r>
                        <a:rPr lang="en-GB" sz="1800" dirty="0" smtClean="0">
                          <a:effectLst/>
                          <a:latin typeface="Arial"/>
                          <a:ea typeface="Times New Roman"/>
                          <a:cs typeface="Arial"/>
                        </a:rPr>
                        <a:t>marks = 40</a:t>
                      </a:r>
                      <a:endParaRPr lang="en-GB" sz="1800" dirty="0">
                        <a:effectLst/>
                        <a:latin typeface="Arial"/>
                        <a:ea typeface="Times New Roman"/>
                        <a:cs typeface="Arial"/>
                      </a:endParaRPr>
                    </a:p>
                    <a:p>
                      <a:pPr>
                        <a:spcAft>
                          <a:spcPts val="0"/>
                        </a:spcAft>
                      </a:pPr>
                      <a:endParaRPr lang="en-GB" sz="1800" dirty="0">
                        <a:effectLst/>
                        <a:latin typeface="Arial"/>
                        <a:ea typeface="Times New Roman"/>
                        <a:cs typeface="Times New Roman"/>
                      </a:endParaRPr>
                    </a:p>
                  </a:txBody>
                  <a:tcPr marL="73025" marR="73025" marT="18415" marB="1841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282067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462274" y="147281"/>
            <a:ext cx="7905548" cy="683264"/>
          </a:xfrm>
          <a:prstGeom prst="rect">
            <a:avLst/>
          </a:prstGeom>
          <a:noFill/>
        </p:spPr>
        <p:txBody>
          <a:bodyPr wrap="square" rtlCol="0">
            <a:spAutoFit/>
          </a:bodyPr>
          <a:lstStyle/>
          <a:p>
            <a:pPr>
              <a:lnSpc>
                <a:spcPct val="80000"/>
              </a:lnSpc>
            </a:pPr>
            <a:r>
              <a:rPr lang="en-US" sz="2400" kern="1100" spc="-50" dirty="0" smtClean="0">
                <a:solidFill>
                  <a:srgbClr val="DF3C06"/>
                </a:solidFill>
                <a:latin typeface="Gotham Rounded Book"/>
                <a:cs typeface="Gotham Rounded Book"/>
              </a:rPr>
              <a:t>COMPONENT 2</a:t>
            </a:r>
          </a:p>
          <a:p>
            <a:pPr>
              <a:lnSpc>
                <a:spcPct val="80000"/>
              </a:lnSpc>
            </a:pPr>
            <a:r>
              <a:rPr lang="en-US" sz="2400" kern="1100" spc="-50" dirty="0" smtClean="0">
                <a:solidFill>
                  <a:srgbClr val="DF3C06"/>
                </a:solidFill>
                <a:latin typeface="Gotham Rounded Book"/>
                <a:cs typeface="Gotham Rounded Book"/>
              </a:rPr>
              <a:t>ASSESSMENT OBJECTIVES – READING</a:t>
            </a:r>
            <a:endParaRPr lang="en-US" sz="2400" kern="1100" spc="-50" dirty="0">
              <a:solidFill>
                <a:srgbClr val="DF3C06"/>
              </a:solidFill>
              <a:latin typeface="Gotham Rounded Book"/>
              <a:cs typeface="Gotham Rounded Book"/>
            </a:endParaRPr>
          </a:p>
        </p:txBody>
      </p:sp>
      <p:sp>
        <p:nvSpPr>
          <p:cNvPr id="4" name="TextBox 3"/>
          <p:cNvSpPr txBox="1"/>
          <p:nvPr/>
        </p:nvSpPr>
        <p:spPr>
          <a:xfrm>
            <a:off x="292772" y="889843"/>
            <a:ext cx="8493836" cy="5078313"/>
          </a:xfrm>
          <a:prstGeom prst="rect">
            <a:avLst/>
          </a:prstGeom>
          <a:noFill/>
        </p:spPr>
        <p:txBody>
          <a:bodyPr wrap="square" rtlCol="0">
            <a:spAutoFit/>
          </a:bodyPr>
          <a:lstStyle/>
          <a:p>
            <a:pPr marL="1200150" lvl="2" indent="-285750">
              <a:buFont typeface="Arial" panose="020B0604020202020204" pitchFamily="34" charset="0"/>
              <a:buChar char="•"/>
            </a:pPr>
            <a:r>
              <a:rPr lang="en-US" dirty="0" smtClean="0"/>
              <a:t>Identify and interpret explicit and implicit information and ideas</a:t>
            </a:r>
          </a:p>
          <a:p>
            <a:r>
              <a:rPr lang="en-US" dirty="0" smtClean="0"/>
              <a:t>     		     (assessed in Question 1 and 3)</a:t>
            </a:r>
            <a:endParaRPr lang="en-GB" dirty="0"/>
          </a:p>
          <a:p>
            <a:pPr marL="1200150" lvl="2" indent="-285750">
              <a:buFont typeface="Arial" panose="020B0604020202020204" pitchFamily="34" charset="0"/>
              <a:buChar char="•"/>
            </a:pPr>
            <a:r>
              <a:rPr lang="en-US" dirty="0"/>
              <a:t>Select and </a:t>
            </a:r>
            <a:r>
              <a:rPr lang="en-US" dirty="0" err="1"/>
              <a:t>synthesise</a:t>
            </a:r>
            <a:r>
              <a:rPr lang="en-US" dirty="0"/>
              <a:t> evidence from different texts</a:t>
            </a:r>
            <a:endParaRPr lang="en-GB" dirty="0"/>
          </a:p>
          <a:p>
            <a:r>
              <a:rPr lang="en-US" dirty="0" smtClean="0"/>
              <a:t>     		     (</a:t>
            </a:r>
            <a:r>
              <a:rPr lang="en-US" dirty="0"/>
              <a:t>assessed in Question 5</a:t>
            </a:r>
            <a:r>
              <a:rPr lang="en-US" dirty="0" smtClean="0"/>
              <a:t>)</a:t>
            </a:r>
            <a:endParaRPr lang="en-US" dirty="0"/>
          </a:p>
          <a:p>
            <a:pPr marL="895350" indent="-895350"/>
            <a:endParaRPr lang="en-US" sz="1500" b="1" dirty="0"/>
          </a:p>
          <a:p>
            <a:pPr marL="895350" indent="-895350"/>
            <a:r>
              <a:rPr lang="en-US" b="1" dirty="0" smtClean="0"/>
              <a:t>AO2 </a:t>
            </a:r>
            <a:r>
              <a:rPr lang="en-US" dirty="0" smtClean="0"/>
              <a:t>	Explain</a:t>
            </a:r>
            <a:r>
              <a:rPr lang="en-US" dirty="0"/>
              <a:t>, comment on and </a:t>
            </a:r>
            <a:r>
              <a:rPr lang="en-US" dirty="0" err="1"/>
              <a:t>analyse</a:t>
            </a:r>
            <a:r>
              <a:rPr lang="en-US" dirty="0"/>
              <a:t> how writers use language and structure to achieve effects and influence readers, using </a:t>
            </a:r>
            <a:r>
              <a:rPr lang="en-US" b="1" dirty="0"/>
              <a:t>relevant</a:t>
            </a:r>
            <a:r>
              <a:rPr lang="en-US" dirty="0"/>
              <a:t> subject terminology to support their views 	</a:t>
            </a:r>
          </a:p>
          <a:p>
            <a:pPr marL="895350" indent="-895350"/>
            <a:r>
              <a:rPr lang="en-US" dirty="0" smtClean="0"/>
              <a:t>	(assessed in Question 2</a:t>
            </a:r>
            <a:r>
              <a:rPr lang="en-US" dirty="0"/>
              <a:t> </a:t>
            </a:r>
            <a:r>
              <a:rPr lang="en-US" dirty="0" smtClean="0"/>
              <a:t>)</a:t>
            </a:r>
          </a:p>
          <a:p>
            <a:pPr marL="895350" indent="-895350"/>
            <a:endParaRPr lang="en-US" sz="1500" dirty="0" smtClean="0"/>
          </a:p>
          <a:p>
            <a:pPr marL="895350" indent="-895350"/>
            <a:r>
              <a:rPr lang="en-US" b="1" dirty="0"/>
              <a:t>AO3 </a:t>
            </a:r>
            <a:r>
              <a:rPr lang="en-US" dirty="0"/>
              <a:t>	Compare writers' ideas and perspectives, as well as how these are conveyed, across two or more texts </a:t>
            </a:r>
            <a:endParaRPr lang="en-US" dirty="0" smtClean="0"/>
          </a:p>
          <a:p>
            <a:pPr marL="895350" indent="-895350"/>
            <a:r>
              <a:rPr lang="en-US" dirty="0"/>
              <a:t>	(assessed in Question </a:t>
            </a:r>
            <a:r>
              <a:rPr lang="en-US" dirty="0" smtClean="0"/>
              <a:t>6)</a:t>
            </a:r>
            <a:endParaRPr lang="en-US" dirty="0"/>
          </a:p>
          <a:p>
            <a:pPr marL="895350" indent="-895350"/>
            <a:endParaRPr lang="en-US" sz="1500" dirty="0"/>
          </a:p>
          <a:p>
            <a:pPr marL="895350" indent="-895350"/>
            <a:r>
              <a:rPr lang="en-US" b="1" dirty="0" smtClean="0"/>
              <a:t>AO4 </a:t>
            </a:r>
            <a:r>
              <a:rPr lang="en-US" dirty="0"/>
              <a:t>	Evaluate texts critically and support this with appropriate textual references</a:t>
            </a:r>
          </a:p>
          <a:p>
            <a:pPr marL="895350" indent="-895350"/>
            <a:r>
              <a:rPr lang="en-US" dirty="0"/>
              <a:t> </a:t>
            </a:r>
            <a:r>
              <a:rPr lang="en-US" dirty="0" smtClean="0"/>
              <a:t>	(assessed in Question 5)</a:t>
            </a:r>
          </a:p>
          <a:p>
            <a:pPr marL="895350" indent="-895350"/>
            <a:endParaRPr lang="en-US" sz="1500" dirty="0"/>
          </a:p>
          <a:p>
            <a:pPr marL="895350" indent="-895350"/>
            <a:r>
              <a:rPr lang="en-US" b="1" dirty="0" smtClean="0"/>
              <a:t>             Each </a:t>
            </a:r>
            <a:r>
              <a:rPr lang="en-US" b="1" dirty="0"/>
              <a:t>Reading question </a:t>
            </a:r>
            <a:r>
              <a:rPr lang="en-US" b="1" dirty="0" smtClean="0"/>
              <a:t>targets ONE assessment objective.</a:t>
            </a:r>
            <a:r>
              <a:rPr lang="en-US" dirty="0"/>
              <a:t>	</a:t>
            </a: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3576" y="6120617"/>
            <a:ext cx="667691"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292772" y="1102267"/>
            <a:ext cx="660400" cy="369332"/>
          </a:xfrm>
          <a:prstGeom prst="rect">
            <a:avLst/>
          </a:prstGeom>
          <a:noFill/>
        </p:spPr>
        <p:txBody>
          <a:bodyPr wrap="square" rtlCol="0">
            <a:spAutoFit/>
          </a:bodyPr>
          <a:lstStyle/>
          <a:p>
            <a:r>
              <a:rPr lang="en-GB" b="1" dirty="0"/>
              <a:t>AO1</a:t>
            </a:r>
            <a:endParaRPr lang="en-GB" dirty="0"/>
          </a:p>
        </p:txBody>
      </p:sp>
    </p:spTree>
    <p:extLst>
      <p:ext uri="{BB962C8B-B14F-4D97-AF65-F5344CB8AC3E}">
        <p14:creationId xmlns:p14="http://schemas.microsoft.com/office/powerpoint/2010/main" val="30816529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247650" y="341512"/>
            <a:ext cx="8896350" cy="978729"/>
          </a:xfrm>
          <a:prstGeom prst="rect">
            <a:avLst/>
          </a:prstGeom>
          <a:noFill/>
        </p:spPr>
        <p:txBody>
          <a:bodyPr wrap="square" rtlCol="0">
            <a:spAutoFit/>
          </a:bodyPr>
          <a:lstStyle/>
          <a:p>
            <a:pPr>
              <a:lnSpc>
                <a:spcPct val="80000"/>
              </a:lnSpc>
            </a:pPr>
            <a:r>
              <a:rPr lang="en-GB" sz="3600" kern="1100" spc="-50" dirty="0" smtClean="0">
                <a:solidFill>
                  <a:srgbClr val="DF3C06"/>
                </a:solidFill>
                <a:latin typeface="Gotham Rounded Book"/>
                <a:cs typeface="Gotham Rounded Book"/>
              </a:rPr>
              <a:t>Component 2 </a:t>
            </a:r>
            <a:r>
              <a:rPr lang="en-GB" sz="3600" b="1" kern="1100" spc="-50" dirty="0" smtClean="0">
                <a:solidFill>
                  <a:srgbClr val="DF3C06"/>
                </a:solidFill>
                <a:latin typeface="Gotham Rounded Book"/>
                <a:cs typeface="Gotham Rounded Book"/>
              </a:rPr>
              <a:t>Example</a:t>
            </a:r>
            <a:r>
              <a:rPr lang="en-GB" sz="3600" kern="1100" spc="-50" dirty="0" smtClean="0">
                <a:solidFill>
                  <a:srgbClr val="DF3C06"/>
                </a:solidFill>
                <a:latin typeface="Gotham Rounded Book"/>
                <a:cs typeface="Gotham Rounded Book"/>
              </a:rPr>
              <a:t> Question Stems</a:t>
            </a:r>
          </a:p>
        </p:txBody>
      </p:sp>
      <p:sp>
        <p:nvSpPr>
          <p:cNvPr id="4" name="TextBox 3"/>
          <p:cNvSpPr txBox="1"/>
          <p:nvPr/>
        </p:nvSpPr>
        <p:spPr>
          <a:xfrm>
            <a:off x="639406" y="1034777"/>
            <a:ext cx="8313208" cy="6247864"/>
          </a:xfrm>
          <a:prstGeom prst="rect">
            <a:avLst/>
          </a:prstGeom>
          <a:noFill/>
        </p:spPr>
        <p:txBody>
          <a:bodyPr wrap="square" rtlCol="0" anchor="t">
            <a:spAutoFit/>
          </a:bodyPr>
          <a:lstStyle/>
          <a:p>
            <a:endParaRPr lang="en-GB" altLang="en-US" sz="2000" i="1" kern="0" dirty="0" smtClean="0">
              <a:solidFill>
                <a:srgbClr val="000000"/>
              </a:solidFill>
              <a:latin typeface="Arial"/>
              <a:ea typeface="ＭＳ Ｐゴシック"/>
            </a:endParaRPr>
          </a:p>
          <a:p>
            <a:r>
              <a:rPr lang="en-GB" altLang="en-US" sz="2000" i="1" kern="0" dirty="0" smtClean="0">
                <a:solidFill>
                  <a:srgbClr val="000000"/>
                </a:solidFill>
                <a:latin typeface="Arial"/>
                <a:ea typeface="ＭＳ Ｐゴシック"/>
              </a:rPr>
              <a:t>AO1: </a:t>
            </a:r>
            <a:r>
              <a:rPr lang="en-US" sz="2000" i="1" dirty="0" smtClean="0"/>
              <a:t>Identify </a:t>
            </a:r>
            <a:r>
              <a:rPr lang="en-US" sz="2000" i="1" dirty="0"/>
              <a:t>and interpret explicit and implicit information and ideas</a:t>
            </a:r>
          </a:p>
          <a:p>
            <a:pPr lvl="0"/>
            <a:endParaRPr lang="en-GB" altLang="en-US" sz="2000" kern="0" dirty="0" smtClean="0">
              <a:solidFill>
                <a:srgbClr val="000000"/>
              </a:solidFill>
              <a:latin typeface="Arial"/>
              <a:ea typeface="ＭＳ Ｐゴシック"/>
            </a:endParaRPr>
          </a:p>
          <a:p>
            <a:pPr lvl="0"/>
            <a:r>
              <a:rPr lang="en-GB" altLang="en-US" sz="2000" kern="0" dirty="0" smtClean="0">
                <a:solidFill>
                  <a:srgbClr val="000000"/>
                </a:solidFill>
                <a:latin typeface="Arial"/>
                <a:ea typeface="ＭＳ Ｐゴシック"/>
              </a:rPr>
              <a:t>Give one example…</a:t>
            </a:r>
          </a:p>
          <a:p>
            <a:pPr lvl="0"/>
            <a:r>
              <a:rPr lang="en-GB" altLang="en-US" sz="2000" kern="0" dirty="0" smtClean="0">
                <a:solidFill>
                  <a:srgbClr val="000000"/>
                </a:solidFill>
                <a:latin typeface="Arial"/>
                <a:ea typeface="ＭＳ Ｐゴシック"/>
              </a:rPr>
              <a:t>List …</a:t>
            </a:r>
          </a:p>
          <a:p>
            <a:pPr lvl="0"/>
            <a:r>
              <a:rPr lang="en-GB" altLang="en-US" sz="2000" kern="0" dirty="0" smtClean="0">
                <a:solidFill>
                  <a:srgbClr val="000000"/>
                </a:solidFill>
                <a:latin typeface="Arial"/>
                <a:ea typeface="ＭＳ Ｐゴシック"/>
              </a:rPr>
              <a:t>How many…</a:t>
            </a:r>
          </a:p>
          <a:p>
            <a:pPr lvl="0"/>
            <a:r>
              <a:rPr lang="en-GB" altLang="en-US" sz="2000" kern="0" dirty="0" smtClean="0">
                <a:solidFill>
                  <a:srgbClr val="000000"/>
                </a:solidFill>
                <a:latin typeface="Arial"/>
                <a:ea typeface="ＭＳ Ｐゴシック"/>
              </a:rPr>
              <a:t>Give two details…</a:t>
            </a:r>
          </a:p>
          <a:p>
            <a:pPr lvl="0"/>
            <a:r>
              <a:rPr lang="en-GB" altLang="en-US" sz="2000" kern="0" dirty="0" smtClean="0">
                <a:solidFill>
                  <a:srgbClr val="000000"/>
                </a:solidFill>
                <a:latin typeface="Arial"/>
                <a:ea typeface="ＭＳ Ｐゴシック"/>
              </a:rPr>
              <a:t>What is meant by…</a:t>
            </a:r>
          </a:p>
          <a:p>
            <a:pPr lvl="0"/>
            <a:endParaRPr lang="en-GB" altLang="en-US" sz="2000" kern="0" dirty="0">
              <a:solidFill>
                <a:srgbClr val="000000"/>
              </a:solidFill>
              <a:latin typeface="Arial"/>
              <a:ea typeface="ＭＳ Ｐゴシック"/>
            </a:endParaRPr>
          </a:p>
          <a:p>
            <a:r>
              <a:rPr lang="en-GB" altLang="en-US" sz="2000" i="1" kern="0" dirty="0" smtClean="0">
                <a:solidFill>
                  <a:srgbClr val="000000"/>
                </a:solidFill>
                <a:latin typeface="Arial"/>
                <a:ea typeface="ＭＳ Ｐゴシック"/>
              </a:rPr>
              <a:t>AO1: </a:t>
            </a:r>
            <a:r>
              <a:rPr lang="en-US" sz="2000" i="1" dirty="0"/>
              <a:t>Select and </a:t>
            </a:r>
            <a:r>
              <a:rPr lang="en-US" sz="2000" i="1" dirty="0" err="1"/>
              <a:t>synthesise</a:t>
            </a:r>
            <a:r>
              <a:rPr lang="en-US" sz="2000" i="1" dirty="0"/>
              <a:t> evidence from different </a:t>
            </a:r>
            <a:r>
              <a:rPr lang="en-US" sz="2000" i="1" dirty="0" smtClean="0"/>
              <a:t>texts</a:t>
            </a:r>
          </a:p>
          <a:p>
            <a:endParaRPr lang="en-GB" sz="2000" i="1" dirty="0"/>
          </a:p>
          <a:p>
            <a:pPr lvl="0"/>
            <a:r>
              <a:rPr lang="en-GB" altLang="en-US" sz="2000" kern="0" dirty="0" smtClean="0">
                <a:solidFill>
                  <a:srgbClr val="000000"/>
                </a:solidFill>
                <a:latin typeface="Arial"/>
                <a:ea typeface="ＭＳ Ｐゴシック"/>
              </a:rPr>
              <a:t>According to both writers…</a:t>
            </a:r>
          </a:p>
          <a:p>
            <a:pPr lvl="0"/>
            <a:r>
              <a:rPr lang="en-GB" altLang="en-US" sz="2000" kern="0" dirty="0" smtClean="0">
                <a:solidFill>
                  <a:srgbClr val="000000"/>
                </a:solidFill>
                <a:latin typeface="Arial"/>
                <a:ea typeface="ＭＳ Ｐゴシック"/>
              </a:rPr>
              <a:t>Using information from both texts…</a:t>
            </a:r>
          </a:p>
          <a:p>
            <a:pPr lvl="0"/>
            <a:endParaRPr lang="en-GB" altLang="en-US" sz="2000" kern="0" dirty="0">
              <a:solidFill>
                <a:srgbClr val="000000"/>
              </a:solidFill>
              <a:latin typeface="Arial"/>
              <a:ea typeface="ＭＳ Ｐゴシック"/>
            </a:endParaRPr>
          </a:p>
          <a:p>
            <a:pPr lvl="0"/>
            <a:endParaRPr lang="en-GB" altLang="en-US" sz="2000" kern="0" dirty="0" smtClean="0">
              <a:solidFill>
                <a:srgbClr val="000000"/>
              </a:solidFill>
              <a:latin typeface="Arial"/>
              <a:ea typeface="ＭＳ Ｐゴシック"/>
            </a:endParaRPr>
          </a:p>
          <a:p>
            <a:pPr lvl="0"/>
            <a:endParaRPr lang="en-GB" altLang="en-US" sz="2000" kern="0" dirty="0" smtClean="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lvl="0"/>
            <a:endParaRPr lang="en-GB" altLang="en-US" sz="2000" kern="0" dirty="0">
              <a:solidFill>
                <a:srgbClr val="000000"/>
              </a:solidFill>
              <a:latin typeface="Arial"/>
              <a:ea typeface="ＭＳ Ｐゴシック"/>
            </a:endParaRPr>
          </a:p>
        </p:txBody>
      </p:sp>
      <p:sp>
        <p:nvSpPr>
          <p:cNvPr id="5" name="TextBox 4"/>
          <p:cNvSpPr txBox="1"/>
          <p:nvPr/>
        </p:nvSpPr>
        <p:spPr>
          <a:xfrm>
            <a:off x="-28575" y="-129048"/>
            <a:ext cx="2023533" cy="261610"/>
          </a:xfrm>
          <a:prstGeom prst="rect">
            <a:avLst/>
          </a:prstGeom>
          <a:noFill/>
        </p:spPr>
        <p:txBody>
          <a:bodyPr wrap="square" rtlCol="0">
            <a:spAutoFit/>
          </a:bodyPr>
          <a:lstStyle/>
          <a:p>
            <a:endParaRPr lang="en-US" sz="1100" dirty="0">
              <a:solidFill>
                <a:srgbClr val="A5A6A5"/>
              </a:solidFill>
              <a:latin typeface="Bliss-Light"/>
              <a:cs typeface="Bliss-Light"/>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131047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247650" y="341512"/>
            <a:ext cx="8896350" cy="486287"/>
          </a:xfrm>
          <a:prstGeom prst="rect">
            <a:avLst/>
          </a:prstGeom>
          <a:noFill/>
        </p:spPr>
        <p:txBody>
          <a:bodyPr wrap="square" rtlCol="0">
            <a:spAutoFit/>
          </a:bodyPr>
          <a:lstStyle/>
          <a:p>
            <a:pPr>
              <a:lnSpc>
                <a:spcPct val="80000"/>
              </a:lnSpc>
            </a:pPr>
            <a:r>
              <a:rPr lang="en-GB" sz="3200" kern="1100" spc="-50" dirty="0" smtClean="0">
                <a:solidFill>
                  <a:srgbClr val="DF3C06"/>
                </a:solidFill>
                <a:latin typeface="Gotham Rounded Book"/>
                <a:cs typeface="Gotham Rounded Book"/>
              </a:rPr>
              <a:t>Component 2 </a:t>
            </a:r>
            <a:r>
              <a:rPr lang="en-GB" sz="3200" b="1" kern="1100" spc="-50" dirty="0" smtClean="0">
                <a:solidFill>
                  <a:srgbClr val="DF3C06"/>
                </a:solidFill>
                <a:latin typeface="Gotham Rounded Book"/>
                <a:cs typeface="Gotham Rounded Book"/>
              </a:rPr>
              <a:t>Example</a:t>
            </a:r>
            <a:r>
              <a:rPr lang="en-GB" sz="3200" kern="1100" spc="-50" dirty="0" smtClean="0">
                <a:solidFill>
                  <a:srgbClr val="DF3C06"/>
                </a:solidFill>
                <a:latin typeface="Gotham Rounded Book"/>
                <a:cs typeface="Gotham Rounded Book"/>
              </a:rPr>
              <a:t> Question Stems</a:t>
            </a:r>
          </a:p>
        </p:txBody>
      </p:sp>
      <p:sp>
        <p:nvSpPr>
          <p:cNvPr id="4" name="TextBox 3"/>
          <p:cNvSpPr txBox="1"/>
          <p:nvPr/>
        </p:nvSpPr>
        <p:spPr>
          <a:xfrm>
            <a:off x="639406" y="1034777"/>
            <a:ext cx="8313208" cy="6247864"/>
          </a:xfrm>
          <a:prstGeom prst="rect">
            <a:avLst/>
          </a:prstGeom>
          <a:noFill/>
        </p:spPr>
        <p:txBody>
          <a:bodyPr wrap="square" rtlCol="0" anchor="t">
            <a:spAutoFit/>
          </a:bodyPr>
          <a:lstStyle/>
          <a:p>
            <a:r>
              <a:rPr lang="en-GB" altLang="en-US" sz="2000" i="1" kern="0" dirty="0" smtClean="0">
                <a:solidFill>
                  <a:srgbClr val="000000"/>
                </a:solidFill>
                <a:latin typeface="Arial"/>
                <a:ea typeface="ＭＳ Ｐゴシック"/>
              </a:rPr>
              <a:t>AO2: </a:t>
            </a:r>
            <a:r>
              <a:rPr lang="en-US" sz="2000" i="1" dirty="0"/>
              <a:t>Explain, comment on and </a:t>
            </a:r>
            <a:r>
              <a:rPr lang="en-US" sz="2000" i="1" dirty="0" err="1"/>
              <a:t>analyse</a:t>
            </a:r>
            <a:r>
              <a:rPr lang="en-US" sz="2000" i="1" dirty="0"/>
              <a:t> how writers use language and structure to achieve effects and influence readers, using </a:t>
            </a:r>
            <a:r>
              <a:rPr lang="en-US" sz="2000" b="1" i="1" dirty="0"/>
              <a:t>relevant</a:t>
            </a:r>
            <a:r>
              <a:rPr lang="en-US" sz="2000" i="1" dirty="0"/>
              <a:t> subject terminology to support their views 	</a:t>
            </a:r>
          </a:p>
          <a:p>
            <a:pPr lvl="0"/>
            <a:endParaRPr lang="en-GB" altLang="en-US" sz="2000" kern="0" dirty="0" smtClean="0">
              <a:solidFill>
                <a:srgbClr val="000000"/>
              </a:solidFill>
              <a:latin typeface="Arial"/>
              <a:ea typeface="ＭＳ Ｐゴシック"/>
            </a:endParaRPr>
          </a:p>
          <a:p>
            <a:pPr lvl="0"/>
            <a:r>
              <a:rPr lang="en-GB" altLang="en-US" sz="2000" kern="0" dirty="0" smtClean="0">
                <a:solidFill>
                  <a:srgbClr val="000000"/>
                </a:solidFill>
                <a:latin typeface="Arial"/>
                <a:ea typeface="ＭＳ Ｐゴシック"/>
              </a:rPr>
              <a:t>How does the writer of the article/letter/report </a:t>
            </a:r>
            <a:r>
              <a:rPr lang="en-GB" altLang="en-US" sz="2000" kern="0" dirty="0" err="1" smtClean="0">
                <a:solidFill>
                  <a:srgbClr val="000000"/>
                </a:solidFill>
                <a:latin typeface="Arial"/>
                <a:ea typeface="ＭＳ Ｐゴシック"/>
              </a:rPr>
              <a:t>etc</a:t>
            </a:r>
            <a:r>
              <a:rPr lang="en-GB" altLang="en-US" sz="2000" kern="0" dirty="0" smtClean="0">
                <a:solidFill>
                  <a:srgbClr val="000000"/>
                </a:solidFill>
                <a:latin typeface="Arial"/>
                <a:ea typeface="ＭＳ Ｐゴシック"/>
              </a:rPr>
              <a:t>…show…?</a:t>
            </a:r>
          </a:p>
          <a:p>
            <a:pPr lvl="0"/>
            <a:r>
              <a:rPr lang="en-GB" altLang="en-US" sz="2000" kern="0" dirty="0" smtClean="0">
                <a:solidFill>
                  <a:srgbClr val="000000"/>
                </a:solidFill>
                <a:latin typeface="Arial"/>
                <a:ea typeface="ＭＳ Ｐゴシック"/>
              </a:rPr>
              <a:t>How does the writer present…?</a:t>
            </a:r>
          </a:p>
          <a:p>
            <a:pPr lvl="0"/>
            <a:r>
              <a:rPr lang="en-GB" altLang="en-US" sz="2000" kern="0" dirty="0" smtClean="0">
                <a:solidFill>
                  <a:srgbClr val="000000"/>
                </a:solidFill>
                <a:latin typeface="Arial"/>
                <a:ea typeface="ＭＳ Ｐゴシック"/>
              </a:rPr>
              <a:t>How does the writer try to show …</a:t>
            </a:r>
          </a:p>
          <a:p>
            <a:pPr lvl="0"/>
            <a:endParaRPr lang="en-GB" altLang="en-US" sz="2000" kern="0" dirty="0" smtClean="0">
              <a:solidFill>
                <a:srgbClr val="000000"/>
              </a:solidFill>
              <a:latin typeface="Arial"/>
              <a:ea typeface="ＭＳ Ｐゴシック"/>
            </a:endParaRPr>
          </a:p>
          <a:p>
            <a:r>
              <a:rPr lang="en-GB" altLang="en-US" sz="2000" i="1" kern="0" dirty="0" smtClean="0">
                <a:solidFill>
                  <a:srgbClr val="000000"/>
                </a:solidFill>
                <a:latin typeface="Arial"/>
                <a:ea typeface="ＭＳ Ｐゴシック"/>
              </a:rPr>
              <a:t>AO3: </a:t>
            </a:r>
            <a:r>
              <a:rPr lang="en-US" sz="2000" i="1" dirty="0" smtClean="0"/>
              <a:t>Compare </a:t>
            </a:r>
            <a:r>
              <a:rPr lang="en-US" sz="2000" i="1" dirty="0"/>
              <a:t>writers' ideas and perspectives, as well as how these are conveyed, across two or more texts </a:t>
            </a:r>
            <a:endParaRPr lang="en-US" sz="2000" i="1" dirty="0" smtClean="0"/>
          </a:p>
          <a:p>
            <a:endParaRPr lang="en-US" sz="2000" i="1" dirty="0"/>
          </a:p>
          <a:p>
            <a:r>
              <a:rPr lang="en-US" sz="2000" dirty="0" smtClean="0"/>
              <a:t>Compare:</a:t>
            </a:r>
          </a:p>
          <a:p>
            <a:r>
              <a:rPr lang="en-US" sz="2000" dirty="0" smtClean="0"/>
              <a:t>What the writers say about…</a:t>
            </a:r>
          </a:p>
          <a:p>
            <a:r>
              <a:rPr lang="en-US" sz="2000" dirty="0" smtClean="0"/>
              <a:t>How the writers get across…</a:t>
            </a:r>
          </a:p>
          <a:p>
            <a:r>
              <a:rPr lang="en-US" sz="2000" dirty="0" smtClean="0"/>
              <a:t>The writers’ attitudes </a:t>
            </a:r>
            <a:r>
              <a:rPr lang="en-US" sz="2000" dirty="0" smtClean="0"/>
              <a:t>towards/views on…</a:t>
            </a:r>
          </a:p>
          <a:p>
            <a:endParaRPr lang="en-US" sz="2000" dirty="0"/>
          </a:p>
          <a:p>
            <a:pPr lvl="0"/>
            <a:endParaRPr lang="en-GB" altLang="en-US" sz="2000" kern="0" dirty="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lvl="0"/>
            <a:endParaRPr lang="en-GB" altLang="en-US" sz="2000" kern="0" dirty="0">
              <a:solidFill>
                <a:srgbClr val="000000"/>
              </a:solidFill>
              <a:latin typeface="Arial"/>
              <a:ea typeface="ＭＳ Ｐゴシック"/>
            </a:endParaRPr>
          </a:p>
        </p:txBody>
      </p:sp>
      <p:sp>
        <p:nvSpPr>
          <p:cNvPr id="5" name="TextBox 4"/>
          <p:cNvSpPr txBox="1"/>
          <p:nvPr/>
        </p:nvSpPr>
        <p:spPr>
          <a:xfrm>
            <a:off x="-28575" y="-129048"/>
            <a:ext cx="2023533" cy="261610"/>
          </a:xfrm>
          <a:prstGeom prst="rect">
            <a:avLst/>
          </a:prstGeom>
          <a:noFill/>
        </p:spPr>
        <p:txBody>
          <a:bodyPr wrap="square" rtlCol="0">
            <a:spAutoFit/>
          </a:bodyPr>
          <a:lstStyle/>
          <a:p>
            <a:endParaRPr lang="en-US" sz="1100" dirty="0">
              <a:solidFill>
                <a:srgbClr val="A5A6A5"/>
              </a:solidFill>
              <a:latin typeface="Bliss-Light"/>
              <a:cs typeface="Bliss-Light"/>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512193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247650" y="341512"/>
            <a:ext cx="8896350" cy="978729"/>
          </a:xfrm>
          <a:prstGeom prst="rect">
            <a:avLst/>
          </a:prstGeom>
          <a:noFill/>
        </p:spPr>
        <p:txBody>
          <a:bodyPr wrap="square" rtlCol="0">
            <a:spAutoFit/>
          </a:bodyPr>
          <a:lstStyle/>
          <a:p>
            <a:pPr>
              <a:lnSpc>
                <a:spcPct val="80000"/>
              </a:lnSpc>
            </a:pPr>
            <a:r>
              <a:rPr lang="en-GB" sz="3600" kern="1100" spc="-50" dirty="0" smtClean="0">
                <a:solidFill>
                  <a:srgbClr val="DF3C06"/>
                </a:solidFill>
                <a:latin typeface="Gotham Rounded Book"/>
                <a:cs typeface="Gotham Rounded Book"/>
              </a:rPr>
              <a:t>Component 2 </a:t>
            </a:r>
            <a:r>
              <a:rPr lang="en-GB" sz="3600" b="1" kern="1100" spc="-50" dirty="0" smtClean="0">
                <a:solidFill>
                  <a:srgbClr val="DF3C06"/>
                </a:solidFill>
                <a:latin typeface="Gotham Rounded Book"/>
                <a:cs typeface="Gotham Rounded Book"/>
              </a:rPr>
              <a:t>Example</a:t>
            </a:r>
            <a:r>
              <a:rPr lang="en-GB" sz="3600" kern="1100" spc="-50" dirty="0" smtClean="0">
                <a:solidFill>
                  <a:srgbClr val="DF3C06"/>
                </a:solidFill>
                <a:latin typeface="Gotham Rounded Book"/>
                <a:cs typeface="Gotham Rounded Book"/>
              </a:rPr>
              <a:t> Question Stems</a:t>
            </a:r>
          </a:p>
        </p:txBody>
      </p:sp>
      <p:sp>
        <p:nvSpPr>
          <p:cNvPr id="4" name="TextBox 3"/>
          <p:cNvSpPr txBox="1"/>
          <p:nvPr/>
        </p:nvSpPr>
        <p:spPr>
          <a:xfrm>
            <a:off x="247650" y="1414131"/>
            <a:ext cx="8704964" cy="5447645"/>
          </a:xfrm>
          <a:prstGeom prst="rect">
            <a:avLst/>
          </a:prstGeom>
          <a:noFill/>
        </p:spPr>
        <p:txBody>
          <a:bodyPr wrap="square" rtlCol="0" anchor="t">
            <a:spAutoFit/>
          </a:bodyPr>
          <a:lstStyle/>
          <a:p>
            <a:pPr lvl="0"/>
            <a:endParaRPr lang="en-GB" altLang="en-US" sz="2000" kern="0" dirty="0">
              <a:solidFill>
                <a:srgbClr val="000000"/>
              </a:solidFill>
              <a:latin typeface="Arial"/>
              <a:ea typeface="ＭＳ Ｐゴシック"/>
            </a:endParaRPr>
          </a:p>
          <a:p>
            <a:r>
              <a:rPr lang="en-GB" altLang="en-US" sz="2400" i="1" kern="0" dirty="0">
                <a:solidFill>
                  <a:srgbClr val="000000"/>
                </a:solidFill>
                <a:latin typeface="Arial"/>
                <a:ea typeface="ＭＳ Ｐゴシック"/>
              </a:rPr>
              <a:t>AO4: </a:t>
            </a:r>
            <a:r>
              <a:rPr lang="en-US" sz="2400" i="1" dirty="0"/>
              <a:t>Evaluate texts critically and support this with appropriate textual references</a:t>
            </a:r>
          </a:p>
          <a:p>
            <a:endParaRPr lang="en-GB" altLang="en-US" sz="2000" kern="0" dirty="0">
              <a:solidFill>
                <a:srgbClr val="000000"/>
              </a:solidFill>
              <a:latin typeface="Arial"/>
              <a:ea typeface="ＭＳ Ｐゴシック"/>
            </a:endParaRPr>
          </a:p>
          <a:p>
            <a:pPr lvl="0"/>
            <a:r>
              <a:rPr lang="en-GB" altLang="en-US" sz="2000" kern="0" dirty="0">
                <a:solidFill>
                  <a:srgbClr val="000000"/>
                </a:solidFill>
                <a:latin typeface="Arial"/>
                <a:ea typeface="ＭＳ Ｐゴシック"/>
              </a:rPr>
              <a:t>Statement/Viewpoint/Quote followed by:</a:t>
            </a:r>
          </a:p>
          <a:p>
            <a:pPr lvl="0"/>
            <a:r>
              <a:rPr lang="en-GB" altLang="en-US" sz="2000" kern="0" dirty="0">
                <a:solidFill>
                  <a:srgbClr val="000000"/>
                </a:solidFill>
                <a:latin typeface="Arial"/>
                <a:ea typeface="ＭＳ Ｐゴシック"/>
              </a:rPr>
              <a:t> How far do you agree with this view?</a:t>
            </a:r>
          </a:p>
          <a:p>
            <a:pPr lvl="0"/>
            <a:r>
              <a:rPr lang="en-GB" altLang="en-US" sz="2000" kern="0" dirty="0">
                <a:solidFill>
                  <a:srgbClr val="000000"/>
                </a:solidFill>
                <a:latin typeface="Arial"/>
                <a:ea typeface="ＭＳ Ｐゴシック"/>
              </a:rPr>
              <a:t> To what extent do you agree with this view</a:t>
            </a:r>
            <a:r>
              <a:rPr lang="en-GB" altLang="en-US" sz="2000" kern="0" dirty="0" smtClean="0">
                <a:solidFill>
                  <a:srgbClr val="000000"/>
                </a:solidFill>
                <a:latin typeface="Arial"/>
                <a:ea typeface="ＭＳ Ｐゴシック"/>
              </a:rPr>
              <a:t>?</a:t>
            </a:r>
          </a:p>
          <a:p>
            <a:pPr lvl="0"/>
            <a:endParaRPr lang="en-GB" altLang="en-US" sz="2000" kern="0" dirty="0">
              <a:solidFill>
                <a:srgbClr val="000000"/>
              </a:solidFill>
              <a:latin typeface="Arial"/>
              <a:ea typeface="ＭＳ Ｐゴシック"/>
            </a:endParaRPr>
          </a:p>
          <a:p>
            <a:pPr lvl="0"/>
            <a:r>
              <a:rPr lang="en-GB" altLang="en-US" sz="2000" kern="0" dirty="0">
                <a:solidFill>
                  <a:srgbClr val="000000"/>
                </a:solidFill>
                <a:latin typeface="Arial"/>
                <a:ea typeface="ＭＳ Ｐゴシック"/>
              </a:rPr>
              <a:t>How successfully/effectively </a:t>
            </a:r>
            <a:r>
              <a:rPr lang="en-GB" altLang="en-US" sz="2000" kern="0" dirty="0" smtClean="0">
                <a:solidFill>
                  <a:srgbClr val="000000"/>
                </a:solidFill>
                <a:latin typeface="Arial"/>
                <a:ea typeface="ＭＳ Ｐゴシック"/>
              </a:rPr>
              <a:t>does the writer…?</a:t>
            </a:r>
          </a:p>
          <a:p>
            <a:pPr lvl="0"/>
            <a:endParaRPr lang="en-GB" altLang="en-US" sz="2000" kern="0" dirty="0">
              <a:solidFill>
                <a:srgbClr val="000000"/>
              </a:solidFill>
              <a:latin typeface="Arial"/>
              <a:ea typeface="ＭＳ Ｐゴシック"/>
            </a:endParaRPr>
          </a:p>
          <a:p>
            <a:pPr lvl="0"/>
            <a:r>
              <a:rPr lang="en-GB" altLang="en-US" sz="2000" kern="0" dirty="0" smtClean="0">
                <a:solidFill>
                  <a:srgbClr val="000000"/>
                </a:solidFill>
                <a:latin typeface="Arial"/>
                <a:ea typeface="ＭＳ Ｐゴシック"/>
              </a:rPr>
              <a:t>What do you think and feel about…?</a:t>
            </a:r>
          </a:p>
          <a:p>
            <a:pPr lvl="0"/>
            <a:endParaRPr lang="en-GB" altLang="en-US" sz="2000" kern="0" dirty="0">
              <a:solidFill>
                <a:srgbClr val="000000"/>
              </a:solidFill>
              <a:latin typeface="Arial"/>
              <a:ea typeface="ＭＳ Ｐゴシック"/>
            </a:endParaRPr>
          </a:p>
          <a:p>
            <a:pPr lvl="0"/>
            <a:endParaRPr lang="en-GB" altLang="en-US" sz="2000" kern="0" dirty="0">
              <a:solidFill>
                <a:srgbClr val="000000"/>
              </a:solidFill>
              <a:latin typeface="Arial"/>
              <a:ea typeface="ＭＳ Ｐゴシック"/>
            </a:endParaRPr>
          </a:p>
          <a:p>
            <a:pPr lvl="0"/>
            <a:endParaRPr lang="en-GB" altLang="en-US" sz="2000" kern="0" dirty="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lvl="0"/>
            <a:endParaRPr lang="en-GB" altLang="en-US" sz="2000" kern="0" dirty="0">
              <a:solidFill>
                <a:srgbClr val="000000"/>
              </a:solidFill>
              <a:latin typeface="Arial"/>
              <a:ea typeface="ＭＳ Ｐゴシック"/>
            </a:endParaRPr>
          </a:p>
        </p:txBody>
      </p:sp>
      <p:sp>
        <p:nvSpPr>
          <p:cNvPr id="5" name="TextBox 4"/>
          <p:cNvSpPr txBox="1"/>
          <p:nvPr/>
        </p:nvSpPr>
        <p:spPr>
          <a:xfrm>
            <a:off x="-28575" y="-129048"/>
            <a:ext cx="2023533" cy="261610"/>
          </a:xfrm>
          <a:prstGeom prst="rect">
            <a:avLst/>
          </a:prstGeom>
          <a:noFill/>
        </p:spPr>
        <p:txBody>
          <a:bodyPr wrap="square" rtlCol="0">
            <a:spAutoFit/>
          </a:bodyPr>
          <a:lstStyle/>
          <a:p>
            <a:endParaRPr lang="en-US" sz="1100" dirty="0">
              <a:solidFill>
                <a:srgbClr val="A5A6A5"/>
              </a:solidFill>
              <a:latin typeface="Bliss-Light"/>
              <a:cs typeface="Bliss-Light"/>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158545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duqas_Powerpoint_Templates_for PPT-1.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177798" y="279843"/>
            <a:ext cx="8299451" cy="3342453"/>
          </a:xfrm>
          <a:prstGeom prst="rect">
            <a:avLst/>
          </a:prstGeom>
          <a:noFill/>
        </p:spPr>
        <p:txBody>
          <a:bodyPr wrap="square" rtlCol="0">
            <a:spAutoFit/>
          </a:bodyPr>
          <a:lstStyle/>
          <a:p>
            <a:pPr>
              <a:lnSpc>
                <a:spcPct val="80000"/>
              </a:lnSpc>
            </a:pPr>
            <a:endParaRPr lang="en-US" sz="4400" kern="1100" spc="-30" dirty="0">
              <a:solidFill>
                <a:schemeClr val="bg1"/>
              </a:solidFill>
              <a:latin typeface="Gotham Rounded Book"/>
              <a:cs typeface="Gotham Rounded Book"/>
            </a:endParaRPr>
          </a:p>
          <a:p>
            <a:pPr>
              <a:lnSpc>
                <a:spcPct val="80000"/>
              </a:lnSpc>
            </a:pPr>
            <a:r>
              <a:rPr lang="en-US" sz="4400" kern="1100" spc="-30" dirty="0" smtClean="0">
                <a:solidFill>
                  <a:schemeClr val="bg1"/>
                </a:solidFill>
                <a:latin typeface="Gotham Rounded Book"/>
                <a:cs typeface="Gotham Rounded Book"/>
              </a:rPr>
              <a:t>Question 1.2</a:t>
            </a:r>
          </a:p>
          <a:p>
            <a:pPr>
              <a:lnSpc>
                <a:spcPct val="80000"/>
              </a:lnSpc>
            </a:pPr>
            <a:endParaRPr lang="en-US" sz="4400" kern="1100" spc="-30" dirty="0">
              <a:solidFill>
                <a:schemeClr val="bg1"/>
              </a:solidFill>
              <a:latin typeface="Gotham Rounded Book"/>
              <a:cs typeface="Gotham Rounded Book"/>
            </a:endParaRPr>
          </a:p>
          <a:p>
            <a:pPr>
              <a:lnSpc>
                <a:spcPct val="80000"/>
              </a:lnSpc>
            </a:pPr>
            <a:endParaRPr lang="en-US" sz="4400" kern="1100" spc="-30" dirty="0">
              <a:solidFill>
                <a:schemeClr val="bg1"/>
              </a:solidFill>
              <a:latin typeface="Gotham Rounded Book"/>
              <a:cs typeface="Gotham Rounded Book"/>
            </a:endParaRPr>
          </a:p>
          <a:p>
            <a:pPr>
              <a:lnSpc>
                <a:spcPct val="80000"/>
              </a:lnSpc>
            </a:pPr>
            <a:endParaRPr lang="en-US" sz="4400" i="1" kern="1100" spc="-30" dirty="0">
              <a:solidFill>
                <a:schemeClr val="bg1"/>
              </a:solidFill>
              <a:latin typeface="Gotham Rounded Book"/>
              <a:cs typeface="Gotham Rounded Book"/>
            </a:endParaRPr>
          </a:p>
          <a:p>
            <a:pPr>
              <a:lnSpc>
                <a:spcPct val="80000"/>
              </a:lnSpc>
            </a:pPr>
            <a:endParaRPr lang="en-US" sz="4400" i="1" kern="1100" spc="-30" dirty="0">
              <a:solidFill>
                <a:schemeClr val="bg1"/>
              </a:solidFill>
              <a:latin typeface="Gotham Rounded Book"/>
              <a:cs typeface="Gotham Rounded Book"/>
            </a:endParaRPr>
          </a:p>
        </p:txBody>
      </p:sp>
      <p:sp>
        <p:nvSpPr>
          <p:cNvPr id="2" name="TextBox 1"/>
          <p:cNvSpPr txBox="1"/>
          <p:nvPr/>
        </p:nvSpPr>
        <p:spPr>
          <a:xfrm>
            <a:off x="2133600" y="596900"/>
            <a:ext cx="184731" cy="369332"/>
          </a:xfrm>
          <a:prstGeom prst="rect">
            <a:avLst/>
          </a:prstGeom>
          <a:noFill/>
        </p:spPr>
        <p:txBody>
          <a:bodyPr wrap="none" rtlCol="0">
            <a:spAutoFit/>
          </a:bodyPr>
          <a:lstStyle/>
          <a:p>
            <a:endParaRPr lang="en-GB"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926602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17" y="1757"/>
            <a:ext cx="9144000" cy="6858000"/>
          </a:xfrm>
          <a:prstGeom prst="rect">
            <a:avLst/>
          </a:prstGeom>
        </p:spPr>
      </p:pic>
      <p:sp>
        <p:nvSpPr>
          <p:cNvPr id="3" name="TextBox 2"/>
          <p:cNvSpPr txBox="1"/>
          <p:nvPr/>
        </p:nvSpPr>
        <p:spPr>
          <a:xfrm>
            <a:off x="247650" y="341512"/>
            <a:ext cx="8896350" cy="535531"/>
          </a:xfrm>
          <a:prstGeom prst="rect">
            <a:avLst/>
          </a:prstGeom>
          <a:noFill/>
        </p:spPr>
        <p:txBody>
          <a:bodyPr wrap="square" rtlCol="0">
            <a:spAutoFit/>
          </a:bodyPr>
          <a:lstStyle/>
          <a:p>
            <a:pPr>
              <a:lnSpc>
                <a:spcPct val="80000"/>
              </a:lnSpc>
            </a:pPr>
            <a:r>
              <a:rPr lang="en-GB" sz="3600" kern="1100" spc="-50" dirty="0" smtClean="0">
                <a:solidFill>
                  <a:srgbClr val="DF3C06"/>
                </a:solidFill>
                <a:latin typeface="Gotham Rounded Book"/>
                <a:cs typeface="Gotham Rounded Book"/>
              </a:rPr>
              <a:t>Component 2 Assessment in Practice</a:t>
            </a:r>
          </a:p>
        </p:txBody>
      </p:sp>
      <p:sp>
        <p:nvSpPr>
          <p:cNvPr id="4" name="TextBox 3"/>
          <p:cNvSpPr txBox="1"/>
          <p:nvPr/>
        </p:nvSpPr>
        <p:spPr>
          <a:xfrm>
            <a:off x="639406" y="1034777"/>
            <a:ext cx="8313208" cy="5324535"/>
          </a:xfrm>
          <a:prstGeom prst="rect">
            <a:avLst/>
          </a:prstGeom>
          <a:noFill/>
        </p:spPr>
        <p:txBody>
          <a:bodyPr wrap="square" rtlCol="0" anchor="t">
            <a:spAutoFit/>
          </a:bodyPr>
          <a:lstStyle/>
          <a:p>
            <a:pPr lvl="0"/>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Question 1.2</a:t>
            </a:r>
            <a:endParaRPr lang="en-GB" altLang="en-US" sz="2400" kern="0" dirty="0">
              <a:solidFill>
                <a:srgbClr val="000000"/>
              </a:solidFill>
              <a:latin typeface="Arial" panose="020B0604020202020204" pitchFamily="34" charset="0"/>
              <a:ea typeface="ＭＳ Ｐゴシック"/>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 </a:t>
            </a:r>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How does Mark </a:t>
            </a:r>
            <a:r>
              <a:rPr lang="en-GB" sz="2400" dirty="0" err="1">
                <a:latin typeface="Arial" panose="020B0604020202020204" pitchFamily="34" charset="0"/>
                <a:cs typeface="Arial" panose="020B0604020202020204" pitchFamily="34" charset="0"/>
              </a:rPr>
              <a:t>Binelli's</a:t>
            </a:r>
            <a:r>
              <a:rPr lang="en-GB" sz="2400" dirty="0">
                <a:latin typeface="Arial" panose="020B0604020202020204" pitchFamily="34" charset="0"/>
                <a:cs typeface="Arial" panose="020B0604020202020204" pitchFamily="34" charset="0"/>
              </a:rPr>
              <a:t> article try to show that prisoners in Florence live in extremely 'harsh conditions'?</a:t>
            </a:r>
          </a:p>
          <a:p>
            <a:r>
              <a:rPr lang="en-GB" sz="2400" dirty="0">
                <a:latin typeface="Arial" panose="020B0604020202020204" pitchFamily="34" charset="0"/>
                <a:cs typeface="Arial" panose="020B0604020202020204" pitchFamily="34" charset="0"/>
              </a:rPr>
              <a:t> </a:t>
            </a:r>
          </a:p>
          <a:p>
            <a:r>
              <a:rPr lang="en-GB" sz="2400" dirty="0">
                <a:latin typeface="Arial" panose="020B0604020202020204" pitchFamily="34" charset="0"/>
                <a:cs typeface="Arial" panose="020B0604020202020204" pitchFamily="34" charset="0"/>
              </a:rPr>
              <a:t>   You should comment on:</a:t>
            </a:r>
          </a:p>
          <a:p>
            <a:pPr marL="342900" lvl="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what he says</a:t>
            </a: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his use of language, tone and structure			[10]</a:t>
            </a:r>
          </a:p>
          <a:p>
            <a:pPr lvl="0"/>
            <a:r>
              <a:rPr lang="en-GB" sz="2400" b="1" dirty="0">
                <a:latin typeface="Arial" panose="020B0604020202020204" pitchFamily="34" charset="0"/>
                <a:cs typeface="Arial" panose="020B0604020202020204" pitchFamily="34" charset="0"/>
              </a:rPr>
              <a:t>	</a:t>
            </a:r>
            <a:endParaRPr lang="en-GB" altLang="en-US" sz="2000" kern="0" dirty="0" smtClean="0">
              <a:solidFill>
                <a:srgbClr val="000000"/>
              </a:solidFill>
              <a:latin typeface="Arial"/>
              <a:ea typeface="ＭＳ Ｐゴシック"/>
            </a:endParaRPr>
          </a:p>
          <a:p>
            <a:pPr lvl="0"/>
            <a:endParaRPr lang="en-GB" altLang="en-US" sz="2000" kern="0" dirty="0" smtClean="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lvl="0"/>
            <a:endParaRPr lang="en-GB" altLang="en-US" sz="2000" kern="0" dirty="0">
              <a:solidFill>
                <a:srgbClr val="000000"/>
              </a:solidFill>
              <a:latin typeface="Arial"/>
              <a:ea typeface="ＭＳ Ｐゴシック"/>
            </a:endParaRPr>
          </a:p>
        </p:txBody>
      </p:sp>
      <p:sp>
        <p:nvSpPr>
          <p:cNvPr id="5" name="TextBox 4"/>
          <p:cNvSpPr txBox="1"/>
          <p:nvPr/>
        </p:nvSpPr>
        <p:spPr>
          <a:xfrm>
            <a:off x="-28575" y="-129048"/>
            <a:ext cx="2023533" cy="261610"/>
          </a:xfrm>
          <a:prstGeom prst="rect">
            <a:avLst/>
          </a:prstGeom>
          <a:noFill/>
        </p:spPr>
        <p:txBody>
          <a:bodyPr wrap="square" rtlCol="0">
            <a:spAutoFit/>
          </a:bodyPr>
          <a:lstStyle/>
          <a:p>
            <a:endParaRPr lang="en-US" sz="1100" dirty="0">
              <a:solidFill>
                <a:srgbClr val="A5A6A5"/>
              </a:solidFill>
              <a:latin typeface="Bliss-Light"/>
              <a:cs typeface="Bliss-Light"/>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639406" y="1499190"/>
            <a:ext cx="1837980" cy="53162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Indicates AO2 is being assessed</a:t>
            </a:r>
            <a:endParaRPr lang="en-GB" dirty="0"/>
          </a:p>
        </p:txBody>
      </p:sp>
      <p:cxnSp>
        <p:nvCxnSpPr>
          <p:cNvPr id="9" name="Straight Arrow Connector 8"/>
          <p:cNvCxnSpPr>
            <a:stCxn id="7" idx="2"/>
          </p:cNvCxnSpPr>
          <p:nvPr/>
        </p:nvCxnSpPr>
        <p:spPr>
          <a:xfrm flipH="1">
            <a:off x="983191" y="2030818"/>
            <a:ext cx="575205" cy="24454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7102548" y="2647507"/>
            <a:ext cx="2041451" cy="52099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Focus of question</a:t>
            </a:r>
            <a:endParaRPr lang="en-GB" dirty="0"/>
          </a:p>
        </p:txBody>
      </p:sp>
      <p:cxnSp>
        <p:nvCxnSpPr>
          <p:cNvPr id="12" name="Straight Arrow Connector 11"/>
          <p:cNvCxnSpPr/>
          <p:nvPr/>
        </p:nvCxnSpPr>
        <p:spPr>
          <a:xfrm flipH="1" flipV="1">
            <a:off x="5273749" y="2908004"/>
            <a:ext cx="1828799" cy="26049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3" name="Rectangle 12"/>
          <p:cNvSpPr/>
          <p:nvPr/>
        </p:nvSpPr>
        <p:spPr>
          <a:xfrm>
            <a:off x="639406" y="4635795"/>
            <a:ext cx="3060723" cy="110578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Bullet points remind candidates that they need to consider  what  is said as well as ‘how’</a:t>
            </a:r>
            <a:endParaRPr lang="en-GB" dirty="0"/>
          </a:p>
        </p:txBody>
      </p:sp>
      <p:cxnSp>
        <p:nvCxnSpPr>
          <p:cNvPr id="15" name="Straight Arrow Connector 14"/>
          <p:cNvCxnSpPr/>
          <p:nvPr/>
        </p:nvCxnSpPr>
        <p:spPr>
          <a:xfrm flipV="1">
            <a:off x="639406" y="4019107"/>
            <a:ext cx="455747" cy="6166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08335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P spid="1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duqas_Powerpoint_Templates_for PPT-1.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177798" y="279843"/>
            <a:ext cx="8299451" cy="3342453"/>
          </a:xfrm>
          <a:prstGeom prst="rect">
            <a:avLst/>
          </a:prstGeom>
          <a:noFill/>
        </p:spPr>
        <p:txBody>
          <a:bodyPr wrap="square" rtlCol="0">
            <a:spAutoFit/>
          </a:bodyPr>
          <a:lstStyle/>
          <a:p>
            <a:pPr>
              <a:lnSpc>
                <a:spcPct val="80000"/>
              </a:lnSpc>
            </a:pPr>
            <a:endParaRPr lang="en-US" sz="4400" kern="1100" spc="-30" dirty="0">
              <a:solidFill>
                <a:schemeClr val="bg1"/>
              </a:solidFill>
              <a:latin typeface="Gotham Rounded Book"/>
              <a:cs typeface="Gotham Rounded Book"/>
            </a:endParaRPr>
          </a:p>
          <a:p>
            <a:pPr>
              <a:lnSpc>
                <a:spcPct val="80000"/>
              </a:lnSpc>
            </a:pPr>
            <a:r>
              <a:rPr lang="en-US" sz="4400" kern="1100" spc="-30" dirty="0" smtClean="0">
                <a:solidFill>
                  <a:schemeClr val="bg1"/>
                </a:solidFill>
                <a:latin typeface="Gotham Rounded Book"/>
                <a:cs typeface="Gotham Rounded Book"/>
              </a:rPr>
              <a:t>Question 1.4</a:t>
            </a:r>
          </a:p>
          <a:p>
            <a:pPr>
              <a:lnSpc>
                <a:spcPct val="80000"/>
              </a:lnSpc>
            </a:pPr>
            <a:endParaRPr lang="en-US" sz="4400" kern="1100" spc="-30" dirty="0">
              <a:solidFill>
                <a:schemeClr val="bg1"/>
              </a:solidFill>
              <a:latin typeface="Gotham Rounded Book"/>
              <a:cs typeface="Gotham Rounded Book"/>
            </a:endParaRPr>
          </a:p>
          <a:p>
            <a:pPr>
              <a:lnSpc>
                <a:spcPct val="80000"/>
              </a:lnSpc>
            </a:pPr>
            <a:endParaRPr lang="en-US" sz="4400" kern="1100" spc="-30" dirty="0">
              <a:solidFill>
                <a:schemeClr val="bg1"/>
              </a:solidFill>
              <a:latin typeface="Gotham Rounded Book"/>
              <a:cs typeface="Gotham Rounded Book"/>
            </a:endParaRPr>
          </a:p>
          <a:p>
            <a:pPr>
              <a:lnSpc>
                <a:spcPct val="80000"/>
              </a:lnSpc>
            </a:pPr>
            <a:endParaRPr lang="en-US" sz="4400" i="1" kern="1100" spc="-30" dirty="0">
              <a:solidFill>
                <a:schemeClr val="bg1"/>
              </a:solidFill>
              <a:latin typeface="Gotham Rounded Book"/>
              <a:cs typeface="Gotham Rounded Book"/>
            </a:endParaRPr>
          </a:p>
          <a:p>
            <a:pPr>
              <a:lnSpc>
                <a:spcPct val="80000"/>
              </a:lnSpc>
            </a:pPr>
            <a:endParaRPr lang="en-US" sz="4400" i="1" kern="1100" spc="-30" dirty="0">
              <a:solidFill>
                <a:schemeClr val="bg1"/>
              </a:solidFill>
              <a:latin typeface="Gotham Rounded Book"/>
              <a:cs typeface="Gotham Rounded Book"/>
            </a:endParaRPr>
          </a:p>
        </p:txBody>
      </p:sp>
      <p:sp>
        <p:nvSpPr>
          <p:cNvPr id="2" name="TextBox 1"/>
          <p:cNvSpPr txBox="1"/>
          <p:nvPr/>
        </p:nvSpPr>
        <p:spPr>
          <a:xfrm>
            <a:off x="2133600" y="596900"/>
            <a:ext cx="184731" cy="369332"/>
          </a:xfrm>
          <a:prstGeom prst="rect">
            <a:avLst/>
          </a:prstGeom>
          <a:noFill/>
        </p:spPr>
        <p:txBody>
          <a:bodyPr wrap="none" rtlCol="0">
            <a:spAutoFit/>
          </a:bodyPr>
          <a:lstStyle/>
          <a:p>
            <a:endParaRPr lang="en-GB"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320405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17" y="1757"/>
            <a:ext cx="9144000" cy="6858000"/>
          </a:xfrm>
          <a:prstGeom prst="rect">
            <a:avLst/>
          </a:prstGeom>
        </p:spPr>
      </p:pic>
      <p:sp>
        <p:nvSpPr>
          <p:cNvPr id="3" name="TextBox 2"/>
          <p:cNvSpPr txBox="1"/>
          <p:nvPr/>
        </p:nvSpPr>
        <p:spPr>
          <a:xfrm>
            <a:off x="247650" y="341512"/>
            <a:ext cx="8896350" cy="535531"/>
          </a:xfrm>
          <a:prstGeom prst="rect">
            <a:avLst/>
          </a:prstGeom>
          <a:noFill/>
        </p:spPr>
        <p:txBody>
          <a:bodyPr wrap="square" rtlCol="0">
            <a:spAutoFit/>
          </a:bodyPr>
          <a:lstStyle/>
          <a:p>
            <a:pPr>
              <a:lnSpc>
                <a:spcPct val="80000"/>
              </a:lnSpc>
            </a:pPr>
            <a:r>
              <a:rPr lang="en-GB" sz="3600" kern="1100" spc="-50" dirty="0" smtClean="0">
                <a:solidFill>
                  <a:srgbClr val="DF3C06"/>
                </a:solidFill>
                <a:latin typeface="Gotham Rounded Book"/>
                <a:cs typeface="Gotham Rounded Book"/>
              </a:rPr>
              <a:t>Component 2 Assessment in Practice</a:t>
            </a:r>
          </a:p>
        </p:txBody>
      </p:sp>
      <p:sp>
        <p:nvSpPr>
          <p:cNvPr id="4" name="TextBox 3"/>
          <p:cNvSpPr txBox="1"/>
          <p:nvPr/>
        </p:nvSpPr>
        <p:spPr>
          <a:xfrm>
            <a:off x="639406" y="1034777"/>
            <a:ext cx="8313208" cy="6801862"/>
          </a:xfrm>
          <a:prstGeom prst="rect">
            <a:avLst/>
          </a:prstGeom>
          <a:noFill/>
        </p:spPr>
        <p:txBody>
          <a:bodyPr wrap="square" rtlCol="0" anchor="t">
            <a:spAutoFit/>
          </a:bodyPr>
          <a:lstStyle/>
          <a:p>
            <a:pPr lvl="0"/>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Question 1.4</a:t>
            </a:r>
            <a:endParaRPr lang="en-GB" altLang="en-US" sz="2400" kern="0" dirty="0">
              <a:solidFill>
                <a:srgbClr val="000000"/>
              </a:solidFill>
              <a:latin typeface="Arial" panose="020B0604020202020204" pitchFamily="34" charset="0"/>
              <a:ea typeface="ＭＳ Ｐゴシック"/>
              <a:cs typeface="Arial" panose="020B0604020202020204" pitchFamily="34" charset="0"/>
            </a:endParaRPr>
          </a:p>
          <a:p>
            <a:endParaRPr lang="en-GB" sz="2400" dirty="0" smtClean="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2400" dirty="0" smtClean="0"/>
          </a:p>
          <a:p>
            <a:r>
              <a:rPr lang="en-GB" sz="2400" dirty="0" smtClean="0"/>
              <a:t>What </a:t>
            </a:r>
            <a:r>
              <a:rPr lang="en-GB" sz="2400" dirty="0"/>
              <a:t>do you think and feel about Dickens' views about solitary confinement as a punishment and the way he expresses these views</a:t>
            </a:r>
            <a:r>
              <a:rPr lang="en-GB" sz="2400" dirty="0" smtClean="0"/>
              <a:t>?											</a:t>
            </a:r>
            <a:endParaRPr lang="en-GB" sz="2400" dirty="0"/>
          </a:p>
          <a:p>
            <a:r>
              <a:rPr lang="en-GB" sz="2400" dirty="0"/>
              <a:t> </a:t>
            </a:r>
          </a:p>
          <a:p>
            <a:r>
              <a:rPr lang="en-GB" sz="2400" dirty="0"/>
              <a:t>You should comment on</a:t>
            </a:r>
            <a:r>
              <a:rPr lang="en-GB" sz="2400" dirty="0" smtClean="0"/>
              <a:t>:</a:t>
            </a:r>
          </a:p>
          <a:p>
            <a:endParaRPr lang="en-GB" sz="2400" dirty="0"/>
          </a:p>
          <a:p>
            <a:pPr marL="342900" lvl="0" indent="-342900">
              <a:buFont typeface="Arial" panose="020B0604020202020204" pitchFamily="34" charset="0"/>
              <a:buChar char="•"/>
            </a:pPr>
            <a:r>
              <a:rPr lang="en-GB" sz="2400" dirty="0"/>
              <a:t>what he </a:t>
            </a:r>
            <a:r>
              <a:rPr lang="en-GB" sz="2400" dirty="0" smtClean="0"/>
              <a:t>says   </a:t>
            </a:r>
            <a:endParaRPr lang="en-GB" sz="2400" dirty="0"/>
          </a:p>
          <a:p>
            <a:pPr marL="342900" lvl="0" indent="-342900">
              <a:buFont typeface="Arial" panose="020B0604020202020204" pitchFamily="34" charset="0"/>
              <a:buChar char="•"/>
            </a:pPr>
            <a:r>
              <a:rPr lang="en-GB" sz="2400" dirty="0"/>
              <a:t>how he says it								</a:t>
            </a:r>
            <a:r>
              <a:rPr lang="en-GB" sz="2400" dirty="0" smtClean="0"/>
              <a:t>                             [</a:t>
            </a:r>
            <a:r>
              <a:rPr lang="en-GB" sz="2400" dirty="0"/>
              <a:t>10]</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	</a:t>
            </a:r>
            <a:endParaRPr lang="en-GB" altLang="en-US" sz="2000" kern="0" dirty="0" smtClean="0">
              <a:solidFill>
                <a:srgbClr val="000000"/>
              </a:solidFill>
              <a:latin typeface="Arial"/>
              <a:ea typeface="ＭＳ Ｐゴシック"/>
            </a:endParaRPr>
          </a:p>
          <a:p>
            <a:pPr lvl="0"/>
            <a:endParaRPr lang="en-GB" altLang="en-US" sz="2000" kern="0" dirty="0" smtClean="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lvl="0"/>
            <a:endParaRPr lang="en-GB" altLang="en-US" sz="2000" kern="0" dirty="0">
              <a:solidFill>
                <a:srgbClr val="000000"/>
              </a:solidFill>
              <a:latin typeface="Arial"/>
              <a:ea typeface="ＭＳ Ｐゴシック"/>
            </a:endParaRPr>
          </a:p>
        </p:txBody>
      </p:sp>
      <p:sp>
        <p:nvSpPr>
          <p:cNvPr id="5" name="TextBox 4"/>
          <p:cNvSpPr txBox="1"/>
          <p:nvPr/>
        </p:nvSpPr>
        <p:spPr>
          <a:xfrm>
            <a:off x="-28575" y="-129048"/>
            <a:ext cx="2023533" cy="261610"/>
          </a:xfrm>
          <a:prstGeom prst="rect">
            <a:avLst/>
          </a:prstGeom>
          <a:noFill/>
        </p:spPr>
        <p:txBody>
          <a:bodyPr wrap="square" rtlCol="0">
            <a:spAutoFit/>
          </a:bodyPr>
          <a:lstStyle/>
          <a:p>
            <a:endParaRPr lang="en-US" sz="1100" dirty="0">
              <a:solidFill>
                <a:srgbClr val="A5A6A5"/>
              </a:solidFill>
              <a:latin typeface="Bliss-Light"/>
              <a:cs typeface="Bliss-Light"/>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639406" y="1520454"/>
            <a:ext cx="4156604" cy="74428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Indicates that AO4 is being assessed and that personal response and critical evaluation is required</a:t>
            </a:r>
            <a:endParaRPr lang="en-GB" dirty="0"/>
          </a:p>
        </p:txBody>
      </p:sp>
      <p:cxnSp>
        <p:nvCxnSpPr>
          <p:cNvPr id="9" name="Straight Arrow Connector 8"/>
          <p:cNvCxnSpPr>
            <a:stCxn id="7" idx="2"/>
          </p:cNvCxnSpPr>
          <p:nvPr/>
        </p:nvCxnSpPr>
        <p:spPr>
          <a:xfrm flipH="1">
            <a:off x="1994958" y="2264735"/>
            <a:ext cx="722750" cy="41467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5518298" y="1577154"/>
            <a:ext cx="2679405" cy="63087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Focus of the question</a:t>
            </a:r>
            <a:endParaRPr lang="en-GB" dirty="0"/>
          </a:p>
        </p:txBody>
      </p:sp>
      <p:cxnSp>
        <p:nvCxnSpPr>
          <p:cNvPr id="12" name="Straight Arrow Connector 11"/>
          <p:cNvCxnSpPr>
            <a:stCxn id="10" idx="2"/>
          </p:cNvCxnSpPr>
          <p:nvPr/>
        </p:nvCxnSpPr>
        <p:spPr>
          <a:xfrm>
            <a:off x="6858001" y="2208033"/>
            <a:ext cx="818706" cy="45188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0" name="Rectangle 19"/>
          <p:cNvSpPr/>
          <p:nvPr/>
        </p:nvSpPr>
        <p:spPr>
          <a:xfrm>
            <a:off x="4796010" y="3689497"/>
            <a:ext cx="2880697" cy="108452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How are views made clear to the reader and how do these views shape reader response</a:t>
            </a:r>
            <a:endParaRPr lang="en-GB" dirty="0"/>
          </a:p>
        </p:txBody>
      </p:sp>
      <p:cxnSp>
        <p:nvCxnSpPr>
          <p:cNvPr id="22" name="Straight Arrow Connector 21"/>
          <p:cNvCxnSpPr/>
          <p:nvPr/>
        </p:nvCxnSpPr>
        <p:spPr>
          <a:xfrm flipV="1">
            <a:off x="6236358" y="3211033"/>
            <a:ext cx="0" cy="47846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p:nvPr/>
        </p:nvCxnSpPr>
        <p:spPr>
          <a:xfrm flipH="1">
            <a:off x="2828260" y="4231757"/>
            <a:ext cx="1967750" cy="96756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a:stCxn id="10" idx="2"/>
          </p:cNvCxnSpPr>
          <p:nvPr/>
        </p:nvCxnSpPr>
        <p:spPr>
          <a:xfrm flipH="1">
            <a:off x="5834743" y="2208033"/>
            <a:ext cx="1023258" cy="45188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09741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P spid="20"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duqas_Powerpoint_Templates_for PPT-1.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177798" y="279843"/>
            <a:ext cx="8299451" cy="3342453"/>
          </a:xfrm>
          <a:prstGeom prst="rect">
            <a:avLst/>
          </a:prstGeom>
          <a:noFill/>
        </p:spPr>
        <p:txBody>
          <a:bodyPr wrap="square" rtlCol="0">
            <a:spAutoFit/>
          </a:bodyPr>
          <a:lstStyle/>
          <a:p>
            <a:pPr>
              <a:lnSpc>
                <a:spcPct val="80000"/>
              </a:lnSpc>
            </a:pPr>
            <a:endParaRPr lang="en-US" sz="4400" kern="1100" spc="-30" dirty="0">
              <a:solidFill>
                <a:schemeClr val="bg1"/>
              </a:solidFill>
              <a:latin typeface="Gotham Rounded Book"/>
              <a:cs typeface="Gotham Rounded Book"/>
            </a:endParaRPr>
          </a:p>
          <a:p>
            <a:pPr>
              <a:lnSpc>
                <a:spcPct val="80000"/>
              </a:lnSpc>
            </a:pPr>
            <a:r>
              <a:rPr lang="en-US" sz="4400" kern="1100" spc="-30" dirty="0" smtClean="0">
                <a:solidFill>
                  <a:schemeClr val="bg1"/>
                </a:solidFill>
                <a:latin typeface="Gotham Rounded Book"/>
                <a:cs typeface="Gotham Rounded Book"/>
              </a:rPr>
              <a:t>Question 1.6</a:t>
            </a:r>
          </a:p>
          <a:p>
            <a:pPr>
              <a:lnSpc>
                <a:spcPct val="80000"/>
              </a:lnSpc>
            </a:pPr>
            <a:endParaRPr lang="en-US" sz="4400" kern="1100" spc="-30" dirty="0">
              <a:solidFill>
                <a:schemeClr val="bg1"/>
              </a:solidFill>
              <a:latin typeface="Gotham Rounded Book"/>
              <a:cs typeface="Gotham Rounded Book"/>
            </a:endParaRPr>
          </a:p>
          <a:p>
            <a:pPr>
              <a:lnSpc>
                <a:spcPct val="80000"/>
              </a:lnSpc>
            </a:pPr>
            <a:endParaRPr lang="en-US" sz="4400" kern="1100" spc="-30" dirty="0">
              <a:solidFill>
                <a:schemeClr val="bg1"/>
              </a:solidFill>
              <a:latin typeface="Gotham Rounded Book"/>
              <a:cs typeface="Gotham Rounded Book"/>
            </a:endParaRPr>
          </a:p>
          <a:p>
            <a:pPr>
              <a:lnSpc>
                <a:spcPct val="80000"/>
              </a:lnSpc>
            </a:pPr>
            <a:endParaRPr lang="en-US" sz="4400" i="1" kern="1100" spc="-30" dirty="0">
              <a:solidFill>
                <a:schemeClr val="bg1"/>
              </a:solidFill>
              <a:latin typeface="Gotham Rounded Book"/>
              <a:cs typeface="Gotham Rounded Book"/>
            </a:endParaRPr>
          </a:p>
          <a:p>
            <a:pPr>
              <a:lnSpc>
                <a:spcPct val="80000"/>
              </a:lnSpc>
            </a:pPr>
            <a:endParaRPr lang="en-US" sz="4400" i="1" kern="1100" spc="-30" dirty="0">
              <a:solidFill>
                <a:schemeClr val="bg1"/>
              </a:solidFill>
              <a:latin typeface="Gotham Rounded Book"/>
              <a:cs typeface="Gotham Rounded Book"/>
            </a:endParaRPr>
          </a:p>
        </p:txBody>
      </p:sp>
      <p:sp>
        <p:nvSpPr>
          <p:cNvPr id="2" name="TextBox 1"/>
          <p:cNvSpPr txBox="1"/>
          <p:nvPr/>
        </p:nvSpPr>
        <p:spPr>
          <a:xfrm>
            <a:off x="2133600" y="596900"/>
            <a:ext cx="184731" cy="369332"/>
          </a:xfrm>
          <a:prstGeom prst="rect">
            <a:avLst/>
          </a:prstGeom>
          <a:noFill/>
        </p:spPr>
        <p:txBody>
          <a:bodyPr wrap="none" rtlCol="0">
            <a:spAutoFit/>
          </a:bodyPr>
          <a:lstStyle/>
          <a:p>
            <a:endParaRPr lang="en-GB"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154509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400049" y="532545"/>
            <a:ext cx="7967773" cy="683264"/>
          </a:xfrm>
          <a:prstGeom prst="rect">
            <a:avLst/>
          </a:prstGeom>
          <a:noFill/>
        </p:spPr>
        <p:txBody>
          <a:bodyPr wrap="square" rtlCol="0">
            <a:spAutoFit/>
          </a:bodyPr>
          <a:lstStyle/>
          <a:p>
            <a:pPr>
              <a:lnSpc>
                <a:spcPct val="80000"/>
              </a:lnSpc>
            </a:pPr>
            <a:r>
              <a:rPr lang="en-US" sz="2400" kern="1100" spc="-50" dirty="0" smtClean="0">
                <a:solidFill>
                  <a:srgbClr val="DF3C06"/>
                </a:solidFill>
                <a:latin typeface="Gotham Rounded Book"/>
                <a:cs typeface="Gotham Rounded Book"/>
              </a:rPr>
              <a:t>COMPONENT 1</a:t>
            </a:r>
          </a:p>
          <a:p>
            <a:pPr>
              <a:lnSpc>
                <a:spcPct val="80000"/>
              </a:lnSpc>
            </a:pPr>
            <a:r>
              <a:rPr lang="en-US" sz="2400" kern="1100" spc="-50" dirty="0" smtClean="0">
                <a:solidFill>
                  <a:srgbClr val="DF3C06"/>
                </a:solidFill>
                <a:latin typeface="Gotham Rounded Book"/>
                <a:cs typeface="Gotham Rounded Book"/>
              </a:rPr>
              <a:t>ASSESSMENT OBJECTIVES – READING</a:t>
            </a:r>
            <a:endParaRPr lang="en-US" sz="2400" kern="1100" spc="-50" dirty="0">
              <a:solidFill>
                <a:srgbClr val="DF3C06"/>
              </a:solidFill>
              <a:latin typeface="Gotham Rounded Book"/>
              <a:cs typeface="Gotham Rounded Book"/>
            </a:endParaRPr>
          </a:p>
        </p:txBody>
      </p:sp>
      <p:sp>
        <p:nvSpPr>
          <p:cNvPr id="4" name="TextBox 3"/>
          <p:cNvSpPr txBox="1"/>
          <p:nvPr/>
        </p:nvSpPr>
        <p:spPr>
          <a:xfrm>
            <a:off x="438150" y="1057608"/>
            <a:ext cx="8348458" cy="3970318"/>
          </a:xfrm>
          <a:prstGeom prst="rect">
            <a:avLst/>
          </a:prstGeom>
          <a:noFill/>
        </p:spPr>
        <p:txBody>
          <a:bodyPr wrap="square" rtlCol="0">
            <a:spAutoFit/>
          </a:bodyPr>
          <a:lstStyle/>
          <a:p>
            <a:r>
              <a:rPr lang="en-US" dirty="0"/>
              <a:t>	</a:t>
            </a:r>
          </a:p>
          <a:p>
            <a:endParaRPr lang="en-GB" b="1" dirty="0"/>
          </a:p>
          <a:p>
            <a:r>
              <a:rPr lang="en-GB" dirty="0"/>
              <a:t>	</a:t>
            </a:r>
          </a:p>
          <a:p>
            <a:pPr marL="895350" indent="-895350"/>
            <a:endParaRPr lang="en-US" b="1" dirty="0"/>
          </a:p>
          <a:p>
            <a:pPr marL="895350" indent="-895350"/>
            <a:endParaRPr lang="en-US" b="1" dirty="0"/>
          </a:p>
          <a:p>
            <a:pPr marL="895350" indent="-895350"/>
            <a:r>
              <a:rPr lang="en-US" b="1" dirty="0"/>
              <a:t>AO2 </a:t>
            </a:r>
            <a:r>
              <a:rPr lang="en-US" dirty="0"/>
              <a:t>	Explain, comment on and </a:t>
            </a:r>
            <a:r>
              <a:rPr lang="en-US" dirty="0" err="1"/>
              <a:t>analyse</a:t>
            </a:r>
            <a:r>
              <a:rPr lang="en-US" dirty="0"/>
              <a:t> how writers use language and structure to achieve effects and influence readers, using </a:t>
            </a:r>
            <a:r>
              <a:rPr lang="en-US" b="1" dirty="0"/>
              <a:t>relevant</a:t>
            </a:r>
            <a:r>
              <a:rPr lang="en-US" dirty="0"/>
              <a:t> subject terminology to support their views 	</a:t>
            </a:r>
          </a:p>
          <a:p>
            <a:pPr marL="895350" indent="-895350"/>
            <a:r>
              <a:rPr lang="en-US" dirty="0" smtClean="0"/>
              <a:t>	(assessed in Questions 2, 3 and 4)</a:t>
            </a:r>
            <a:endParaRPr lang="en-US" dirty="0"/>
          </a:p>
          <a:p>
            <a:pPr marL="895350" indent="-895350"/>
            <a:endParaRPr lang="en-US" dirty="0"/>
          </a:p>
          <a:p>
            <a:pPr marL="895350" indent="-895350"/>
            <a:r>
              <a:rPr lang="en-US" b="1" dirty="0" smtClean="0"/>
              <a:t>AO4 </a:t>
            </a:r>
            <a:r>
              <a:rPr lang="en-US" dirty="0"/>
              <a:t>	Evaluate texts critically and support this with appropriate textual references</a:t>
            </a:r>
          </a:p>
          <a:p>
            <a:pPr marL="895350" indent="-895350"/>
            <a:r>
              <a:rPr lang="en-US" dirty="0"/>
              <a:t> </a:t>
            </a:r>
            <a:r>
              <a:rPr lang="en-US" dirty="0" smtClean="0"/>
              <a:t>	(assessed in Question 5)</a:t>
            </a:r>
          </a:p>
          <a:p>
            <a:pPr marL="895350" indent="-895350"/>
            <a:endParaRPr lang="en-US" dirty="0"/>
          </a:p>
          <a:p>
            <a:pPr marL="895350" indent="-895350"/>
            <a:r>
              <a:rPr lang="en-US" b="1" dirty="0"/>
              <a:t>Each Reading question </a:t>
            </a:r>
            <a:r>
              <a:rPr lang="en-US" b="1" dirty="0" smtClean="0"/>
              <a:t>targets ONE assessment objective.</a:t>
            </a:r>
            <a:r>
              <a:rPr lang="en-US" dirty="0"/>
              <a:t>	</a:t>
            </a: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6" name="Table 5"/>
          <p:cNvGraphicFramePr>
            <a:graphicFrameLocks noGrp="1"/>
          </p:cNvGraphicFramePr>
          <p:nvPr>
            <p:extLst>
              <p:ext uri="{D42A27DB-BD31-4B8C-83A1-F6EECF244321}">
                <p14:modId xmlns:p14="http://schemas.microsoft.com/office/powerpoint/2010/main" val="2860136589"/>
              </p:ext>
            </p:extLst>
          </p:nvPr>
        </p:nvGraphicFramePr>
        <p:xfrm>
          <a:off x="478653" y="1755140"/>
          <a:ext cx="7970584" cy="1010920"/>
        </p:xfrm>
        <a:graphic>
          <a:graphicData uri="http://schemas.openxmlformats.org/drawingml/2006/table">
            <a:tbl>
              <a:tblPr firstRow="1" bandRow="1">
                <a:tableStyleId>{5C22544A-7EE6-4342-B048-85BDC9FD1C3A}</a:tableStyleId>
              </a:tblPr>
              <a:tblGrid>
                <a:gridCol w="854847">
                  <a:extLst>
                    <a:ext uri="{9D8B030D-6E8A-4147-A177-3AD203B41FA5}">
                      <a16:colId xmlns="" xmlns:a16="http://schemas.microsoft.com/office/drawing/2014/main" val="20000"/>
                    </a:ext>
                  </a:extLst>
                </a:gridCol>
                <a:gridCol w="7115737">
                  <a:extLst>
                    <a:ext uri="{9D8B030D-6E8A-4147-A177-3AD203B41FA5}">
                      <a16:colId xmlns="" xmlns:a16="http://schemas.microsoft.com/office/drawing/2014/main" val="20001"/>
                    </a:ext>
                  </a:extLst>
                </a:gridCol>
              </a:tblGrid>
              <a:tr h="370840">
                <a:tc>
                  <a:txBody>
                    <a:bodyPr/>
                    <a:lstStyle/>
                    <a:p>
                      <a:r>
                        <a:rPr lang="en-GB" sz="1800" b="1" kern="1200" dirty="0">
                          <a:solidFill>
                            <a:schemeClr val="tx1"/>
                          </a:solidFill>
                          <a:latin typeface="+mn-lt"/>
                          <a:ea typeface="+mn-ea"/>
                          <a:cs typeface="+mn-cs"/>
                        </a:rPr>
                        <a:t>AO1</a:t>
                      </a:r>
                    </a:p>
                  </a:txBody>
                  <a:tcPr>
                    <a:noFill/>
                  </a:tcPr>
                </a:tc>
                <a:tc>
                  <a:txBody>
                    <a:bodyPr/>
                    <a:lstStyle/>
                    <a:p>
                      <a:pPr marL="0" marR="0" lvl="2"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b="0" kern="1200" dirty="0">
                          <a:solidFill>
                            <a:schemeClr val="tx1"/>
                          </a:solidFill>
                          <a:latin typeface="+mn-lt"/>
                          <a:ea typeface="+mn-ea"/>
                          <a:cs typeface="+mn-cs"/>
                        </a:rPr>
                        <a:t>Identify and interpret explicit and implicit information and </a:t>
                      </a:r>
                      <a:r>
                        <a:rPr lang="en-US" sz="1800" b="0" kern="1200" dirty="0" smtClean="0">
                          <a:solidFill>
                            <a:schemeClr val="tx1"/>
                          </a:solidFill>
                          <a:latin typeface="+mn-lt"/>
                          <a:ea typeface="+mn-ea"/>
                          <a:cs typeface="+mn-cs"/>
                        </a:rPr>
                        <a:t>ideas</a:t>
                      </a:r>
                    </a:p>
                    <a:p>
                      <a:pPr marL="0" marR="0" lvl="2"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b="0" kern="1200" dirty="0" smtClean="0">
                          <a:solidFill>
                            <a:schemeClr val="tx1"/>
                          </a:solidFill>
                          <a:latin typeface="+mn-lt"/>
                          <a:ea typeface="+mn-ea"/>
                          <a:cs typeface="+mn-cs"/>
                        </a:rPr>
                        <a:t>(assessed in Question 1)</a:t>
                      </a:r>
                      <a:endParaRPr lang="en-GB" b="0" dirty="0"/>
                    </a:p>
                  </a:txBody>
                  <a:tcPr>
                    <a:noFill/>
                  </a:tcPr>
                </a:tc>
                <a:extLst>
                  <a:ext uri="{0D108BD9-81ED-4DB2-BD59-A6C34878D82A}">
                    <a16:rowId xmlns="" xmlns:a16="http://schemas.microsoft.com/office/drawing/2014/main" val="10000"/>
                  </a:ext>
                </a:extLst>
              </a:tr>
              <a:tr h="370840">
                <a:tc>
                  <a:txBody>
                    <a:bodyPr/>
                    <a:lstStyle/>
                    <a:p>
                      <a:endParaRPr lang="en-GB" dirty="0">
                        <a:solidFill>
                          <a:schemeClr val="tx1"/>
                        </a:solidFill>
                      </a:endParaRPr>
                    </a:p>
                  </a:txBody>
                  <a:tcPr>
                    <a:noFill/>
                  </a:tcPr>
                </a:tc>
                <a:tc>
                  <a:txBody>
                    <a:bodyPr/>
                    <a:lstStyle/>
                    <a:p>
                      <a:pPr marL="0" marR="0" lvl="2"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b="0" dirty="0"/>
                    </a:p>
                  </a:txBody>
                  <a:tcPr>
                    <a:noFill/>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7326368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17" y="1757"/>
            <a:ext cx="9144000" cy="6858000"/>
          </a:xfrm>
          <a:prstGeom prst="rect">
            <a:avLst/>
          </a:prstGeom>
        </p:spPr>
      </p:pic>
      <p:sp>
        <p:nvSpPr>
          <p:cNvPr id="3" name="TextBox 2"/>
          <p:cNvSpPr txBox="1"/>
          <p:nvPr/>
        </p:nvSpPr>
        <p:spPr>
          <a:xfrm>
            <a:off x="247650" y="341512"/>
            <a:ext cx="8896350" cy="535531"/>
          </a:xfrm>
          <a:prstGeom prst="rect">
            <a:avLst/>
          </a:prstGeom>
          <a:noFill/>
        </p:spPr>
        <p:txBody>
          <a:bodyPr wrap="square" rtlCol="0">
            <a:spAutoFit/>
          </a:bodyPr>
          <a:lstStyle/>
          <a:p>
            <a:pPr>
              <a:lnSpc>
                <a:spcPct val="80000"/>
              </a:lnSpc>
            </a:pPr>
            <a:r>
              <a:rPr lang="en-GB" sz="3600" kern="1100" spc="-50" dirty="0" smtClean="0">
                <a:solidFill>
                  <a:srgbClr val="DF3C06"/>
                </a:solidFill>
                <a:latin typeface="Gotham Rounded Book"/>
                <a:cs typeface="Gotham Rounded Book"/>
              </a:rPr>
              <a:t>Component 2 Assessment in Practice</a:t>
            </a:r>
          </a:p>
        </p:txBody>
      </p:sp>
      <p:sp>
        <p:nvSpPr>
          <p:cNvPr id="4" name="TextBox 3"/>
          <p:cNvSpPr txBox="1"/>
          <p:nvPr/>
        </p:nvSpPr>
        <p:spPr>
          <a:xfrm>
            <a:off x="639406" y="1034777"/>
            <a:ext cx="8313208" cy="7448193"/>
          </a:xfrm>
          <a:prstGeom prst="rect">
            <a:avLst/>
          </a:prstGeom>
          <a:noFill/>
        </p:spPr>
        <p:txBody>
          <a:bodyPr wrap="square" rtlCol="0" anchor="t">
            <a:spAutoFit/>
          </a:bodyPr>
          <a:lstStyle/>
          <a:p>
            <a:r>
              <a:rPr lang="en-GB" sz="2200" dirty="0" smtClean="0"/>
              <a:t>Question 1.6 </a:t>
            </a:r>
          </a:p>
          <a:p>
            <a:endParaRPr lang="en-GB" sz="2200" dirty="0"/>
          </a:p>
          <a:p>
            <a:r>
              <a:rPr lang="en-GB" sz="2200" dirty="0"/>
              <a:t> </a:t>
            </a:r>
            <a:r>
              <a:rPr lang="en-GB" sz="2200" dirty="0" smtClean="0"/>
              <a:t>Both </a:t>
            </a:r>
            <a:r>
              <a:rPr lang="en-GB" sz="2200" dirty="0"/>
              <a:t>of these texts are about solitary confinement in prisons</a:t>
            </a:r>
            <a:r>
              <a:rPr lang="en-GB" sz="2200" dirty="0" smtClean="0"/>
              <a:t>.</a:t>
            </a:r>
          </a:p>
          <a:p>
            <a:endParaRPr lang="en-GB" sz="2000" dirty="0" smtClean="0"/>
          </a:p>
          <a:p>
            <a:r>
              <a:rPr lang="en-GB" sz="2200" dirty="0"/>
              <a:t> </a:t>
            </a:r>
            <a:r>
              <a:rPr lang="en-GB" sz="2200" dirty="0" smtClean="0"/>
              <a:t>Compare:</a:t>
            </a:r>
          </a:p>
          <a:p>
            <a:endParaRPr lang="en-GB" sz="2000" dirty="0"/>
          </a:p>
          <a:p>
            <a:pPr marL="342900" lvl="0" indent="-342900">
              <a:buFont typeface="Arial" panose="020B0604020202020204" pitchFamily="34" charset="0"/>
              <a:buChar char="•"/>
            </a:pPr>
            <a:r>
              <a:rPr lang="en-GB" sz="2200" dirty="0"/>
              <a:t>what the writers say about the effects of solitary confinement on </a:t>
            </a:r>
            <a:r>
              <a:rPr lang="en-GB" sz="2200" dirty="0" smtClean="0"/>
              <a:t>prisoners  </a:t>
            </a:r>
          </a:p>
          <a:p>
            <a:pPr lvl="0"/>
            <a:endParaRPr lang="en-GB" sz="2200" dirty="0"/>
          </a:p>
          <a:p>
            <a:pPr marL="342900" lvl="0" indent="-342900">
              <a:buFont typeface="Arial" panose="020B0604020202020204" pitchFamily="34" charset="0"/>
              <a:buChar char="•"/>
            </a:pPr>
            <a:r>
              <a:rPr lang="en-GB" sz="2200" dirty="0"/>
              <a:t>how the writers get across the effects of solitary confinement in prisons </a:t>
            </a:r>
          </a:p>
          <a:p>
            <a:r>
              <a:rPr lang="en-GB" sz="2200" dirty="0"/>
              <a:t>                                                                                                                  </a:t>
            </a:r>
            <a:endParaRPr lang="en-GB" sz="2200" dirty="0" smtClean="0"/>
          </a:p>
          <a:p>
            <a:r>
              <a:rPr lang="en-GB" sz="2200" i="1" dirty="0" smtClean="0"/>
              <a:t>You must use the text to support your comments and make it clear which text you are referring to.	</a:t>
            </a:r>
            <a:r>
              <a:rPr lang="en-GB" sz="2200" dirty="0" smtClean="0"/>
              <a:t>				                          [</a:t>
            </a:r>
            <a:r>
              <a:rPr lang="en-GB" sz="2200" dirty="0"/>
              <a:t>10]</a:t>
            </a:r>
          </a:p>
          <a:p>
            <a:r>
              <a:rPr lang="en-GB" sz="2200" dirty="0" smtClean="0"/>
              <a:t>			</a:t>
            </a:r>
            <a:r>
              <a:rPr lang="en-GB" sz="2200" dirty="0"/>
              <a:t> </a:t>
            </a:r>
          </a:p>
          <a:p>
            <a:r>
              <a:rPr lang="en-GB" sz="2400" dirty="0"/>
              <a:t>								</a:t>
            </a:r>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	</a:t>
            </a:r>
            <a:endParaRPr lang="en-GB" altLang="en-US" sz="2000" kern="0" dirty="0" smtClean="0">
              <a:solidFill>
                <a:srgbClr val="000000"/>
              </a:solidFill>
              <a:latin typeface="Arial"/>
              <a:ea typeface="ＭＳ Ｐゴシック"/>
            </a:endParaRPr>
          </a:p>
          <a:p>
            <a:pPr lvl="0"/>
            <a:endParaRPr lang="en-GB" altLang="en-US" sz="2000" kern="0" dirty="0" smtClean="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lvl="0"/>
            <a:endParaRPr lang="en-GB" altLang="en-US" sz="2000" kern="0" dirty="0">
              <a:solidFill>
                <a:srgbClr val="000000"/>
              </a:solidFill>
              <a:latin typeface="Arial"/>
              <a:ea typeface="ＭＳ Ｐゴシック"/>
            </a:endParaRPr>
          </a:p>
        </p:txBody>
      </p:sp>
      <p:sp>
        <p:nvSpPr>
          <p:cNvPr id="5" name="TextBox 4"/>
          <p:cNvSpPr txBox="1"/>
          <p:nvPr/>
        </p:nvSpPr>
        <p:spPr>
          <a:xfrm>
            <a:off x="-28575" y="-129048"/>
            <a:ext cx="2023533" cy="261610"/>
          </a:xfrm>
          <a:prstGeom prst="rect">
            <a:avLst/>
          </a:prstGeom>
          <a:noFill/>
        </p:spPr>
        <p:txBody>
          <a:bodyPr wrap="square" rtlCol="0">
            <a:spAutoFit/>
          </a:bodyPr>
          <a:lstStyle/>
          <a:p>
            <a:endParaRPr lang="en-US" sz="1100" dirty="0">
              <a:solidFill>
                <a:srgbClr val="A5A6A5"/>
              </a:solidFill>
              <a:latin typeface="Bliss-Light"/>
              <a:cs typeface="Bliss-Light"/>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2764464" y="1034777"/>
            <a:ext cx="2381694" cy="68769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Final reading question will always assess AO3</a:t>
            </a:r>
            <a:endParaRPr lang="en-GB" dirty="0"/>
          </a:p>
        </p:txBody>
      </p:sp>
      <p:cxnSp>
        <p:nvCxnSpPr>
          <p:cNvPr id="13" name="Straight Arrow Connector 12"/>
          <p:cNvCxnSpPr/>
          <p:nvPr/>
        </p:nvCxnSpPr>
        <p:spPr>
          <a:xfrm flipH="1" flipV="1">
            <a:off x="2179674" y="1286540"/>
            <a:ext cx="584790" cy="9208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4" name="Rectangle 13"/>
          <p:cNvSpPr/>
          <p:nvPr/>
        </p:nvSpPr>
        <p:spPr>
          <a:xfrm>
            <a:off x="6029763" y="2222205"/>
            <a:ext cx="1955636" cy="44656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Focus of question</a:t>
            </a:r>
            <a:endParaRPr lang="en-GB" dirty="0"/>
          </a:p>
        </p:txBody>
      </p:sp>
      <p:sp>
        <p:nvSpPr>
          <p:cNvPr id="17" name="Rectangle 16"/>
          <p:cNvSpPr/>
          <p:nvPr/>
        </p:nvSpPr>
        <p:spPr>
          <a:xfrm>
            <a:off x="2562447" y="3430757"/>
            <a:ext cx="3551274" cy="66277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Candidates need to compare content </a:t>
            </a:r>
            <a:r>
              <a:rPr lang="en-GB" b="1" dirty="0" smtClean="0"/>
              <a:t>and </a:t>
            </a:r>
            <a:r>
              <a:rPr lang="en-GB" dirty="0" smtClean="0"/>
              <a:t>authorial  method</a:t>
            </a:r>
            <a:endParaRPr lang="en-GB" dirty="0"/>
          </a:p>
        </p:txBody>
      </p:sp>
      <p:cxnSp>
        <p:nvCxnSpPr>
          <p:cNvPr id="23" name="Straight Arrow Connector 22"/>
          <p:cNvCxnSpPr/>
          <p:nvPr/>
        </p:nvCxnSpPr>
        <p:spPr>
          <a:xfrm flipH="1" flipV="1">
            <a:off x="5709684" y="1977656"/>
            <a:ext cx="320079" cy="46783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17" idx="1"/>
          </p:cNvCxnSpPr>
          <p:nvPr/>
        </p:nvCxnSpPr>
        <p:spPr>
          <a:xfrm flipH="1" flipV="1">
            <a:off x="1701209" y="3338623"/>
            <a:ext cx="861238" cy="42352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stCxn id="17" idx="1"/>
          </p:cNvCxnSpPr>
          <p:nvPr/>
        </p:nvCxnSpPr>
        <p:spPr>
          <a:xfrm flipH="1">
            <a:off x="1509823" y="3762146"/>
            <a:ext cx="1052624" cy="43771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9" name="Rectangle 28"/>
          <p:cNvSpPr/>
          <p:nvPr/>
        </p:nvSpPr>
        <p:spPr>
          <a:xfrm>
            <a:off x="4695825" y="5539563"/>
            <a:ext cx="2523682" cy="914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Reminder  of the importance of linking points to correct text</a:t>
            </a:r>
            <a:endParaRPr lang="en-GB" dirty="0"/>
          </a:p>
        </p:txBody>
      </p:sp>
      <p:cxnSp>
        <p:nvCxnSpPr>
          <p:cNvPr id="31" name="Straight Arrow Connector 30"/>
          <p:cNvCxnSpPr/>
          <p:nvPr/>
        </p:nvCxnSpPr>
        <p:spPr>
          <a:xfrm flipV="1">
            <a:off x="5957666" y="5316279"/>
            <a:ext cx="230483" cy="22328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28854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4" grpId="0" animBg="1"/>
      <p:bldP spid="17" grpId="0" animBg="1"/>
      <p:bldP spid="29"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247650" y="254647"/>
            <a:ext cx="8896350" cy="978729"/>
          </a:xfrm>
          <a:prstGeom prst="rect">
            <a:avLst/>
          </a:prstGeom>
          <a:noFill/>
        </p:spPr>
        <p:txBody>
          <a:bodyPr wrap="square" rtlCol="0">
            <a:spAutoFit/>
          </a:bodyPr>
          <a:lstStyle/>
          <a:p>
            <a:pPr>
              <a:lnSpc>
                <a:spcPct val="80000"/>
              </a:lnSpc>
            </a:pPr>
            <a:r>
              <a:rPr lang="en-GB" sz="3600" kern="1100" spc="-50" dirty="0" smtClean="0">
                <a:solidFill>
                  <a:srgbClr val="DF3C06"/>
                </a:solidFill>
                <a:latin typeface="Gotham Rounded Book"/>
                <a:cs typeface="Gotham Rounded Book"/>
              </a:rPr>
              <a:t>Component 2 Reading:</a:t>
            </a:r>
          </a:p>
          <a:p>
            <a:pPr>
              <a:lnSpc>
                <a:spcPct val="80000"/>
              </a:lnSpc>
            </a:pPr>
            <a:r>
              <a:rPr lang="en-GB" sz="3600" kern="1100" spc="-50" dirty="0" smtClean="0">
                <a:solidFill>
                  <a:srgbClr val="DF3C06"/>
                </a:solidFill>
                <a:latin typeface="Gotham Rounded Book"/>
                <a:cs typeface="Gotham Rounded Book"/>
              </a:rPr>
              <a:t>Principal Examiner’s Key Messages </a:t>
            </a:r>
          </a:p>
        </p:txBody>
      </p:sp>
      <p:sp>
        <p:nvSpPr>
          <p:cNvPr id="4" name="TextBox 3"/>
          <p:cNvSpPr txBox="1"/>
          <p:nvPr/>
        </p:nvSpPr>
        <p:spPr>
          <a:xfrm>
            <a:off x="450655" y="1164134"/>
            <a:ext cx="8490340" cy="5324535"/>
          </a:xfrm>
          <a:prstGeom prst="rect">
            <a:avLst/>
          </a:prstGeom>
          <a:noFill/>
        </p:spPr>
        <p:txBody>
          <a:bodyPr wrap="square" rtlCol="0" anchor="t">
            <a:spAutoFit/>
          </a:bodyPr>
          <a:lstStyle/>
          <a:p>
            <a:pPr lvl="0"/>
            <a:r>
              <a:rPr lang="en-GB" altLang="en-US" sz="2300" kern="0" dirty="0" smtClean="0">
                <a:solidFill>
                  <a:srgbClr val="000000"/>
                </a:solidFill>
                <a:latin typeface="Arial" panose="020B0604020202020204" pitchFamily="34" charset="0"/>
                <a:ea typeface="ＭＳ Ｐゴシック"/>
                <a:cs typeface="Arial" panose="020B0604020202020204" pitchFamily="34" charset="0"/>
              </a:rPr>
              <a:t>General points:</a:t>
            </a:r>
          </a:p>
          <a:p>
            <a:pPr lvl="0"/>
            <a:endParaRPr lang="en-GB" altLang="en-US" sz="1200" kern="0" dirty="0">
              <a:solidFill>
                <a:srgbClr val="000000"/>
              </a:solidFill>
              <a:latin typeface="Arial" panose="020B0604020202020204" pitchFamily="34" charset="0"/>
              <a:ea typeface="ＭＳ Ｐゴシック"/>
              <a:cs typeface="Arial" panose="020B0604020202020204" pitchFamily="34" charset="0"/>
            </a:endParaRPr>
          </a:p>
          <a:p>
            <a:pPr marL="342900" lvl="0" indent="-342900">
              <a:buFont typeface="Arial" panose="020B0604020202020204" pitchFamily="34" charset="0"/>
              <a:buChar char="•"/>
            </a:pPr>
            <a:r>
              <a:rPr lang="en-GB" altLang="en-US" sz="2300" kern="0" dirty="0">
                <a:solidFill>
                  <a:srgbClr val="000000"/>
                </a:solidFill>
                <a:latin typeface="Arial" panose="020B0604020202020204" pitchFamily="34" charset="0"/>
                <a:ea typeface="ＭＳ Ｐゴシック"/>
                <a:cs typeface="Arial" panose="020B0604020202020204" pitchFamily="34" charset="0"/>
              </a:rPr>
              <a:t>r</a:t>
            </a:r>
            <a:r>
              <a:rPr lang="en-GB" altLang="en-US" sz="2300" kern="0" dirty="0" smtClean="0">
                <a:solidFill>
                  <a:srgbClr val="000000"/>
                </a:solidFill>
                <a:latin typeface="Arial" panose="020B0604020202020204" pitchFamily="34" charset="0"/>
                <a:ea typeface="ＭＳ Ｐゴシック"/>
                <a:cs typeface="Arial" panose="020B0604020202020204" pitchFamily="34" charset="0"/>
              </a:rPr>
              <a:t>ead the instructions at the start of each question carefully to avoid answering on the wrong text! </a:t>
            </a:r>
          </a:p>
          <a:p>
            <a:pPr marL="342900" lvl="0" indent="-342900">
              <a:buFont typeface="Arial" panose="020B0604020202020204" pitchFamily="34" charset="0"/>
              <a:buChar char="•"/>
            </a:pPr>
            <a:r>
              <a:rPr lang="en-GB" altLang="en-US" sz="2300" kern="0" dirty="0" smtClean="0">
                <a:solidFill>
                  <a:srgbClr val="000000"/>
                </a:solidFill>
                <a:latin typeface="Arial" panose="020B0604020202020204" pitchFamily="34" charset="0"/>
                <a:ea typeface="ＭＳ Ｐゴシック"/>
                <a:cs typeface="Arial" panose="020B0604020202020204" pitchFamily="34" charset="0"/>
              </a:rPr>
              <a:t>don’t lose easy marks in Q 1.1 by not reading the question properly</a:t>
            </a:r>
          </a:p>
          <a:p>
            <a:pPr marL="342900" lvl="0" indent="-342900">
              <a:buFont typeface="Arial" panose="020B0604020202020204" pitchFamily="34" charset="0"/>
              <a:buChar char="•"/>
            </a:pPr>
            <a:r>
              <a:rPr lang="en-GB" altLang="en-US" sz="2300" kern="0" dirty="0" smtClean="0">
                <a:solidFill>
                  <a:srgbClr val="000000"/>
                </a:solidFill>
                <a:latin typeface="Arial" panose="020B0604020202020204" pitchFamily="34" charset="0"/>
                <a:ea typeface="ＭＳ Ｐゴシック"/>
                <a:cs typeface="Arial" panose="020B0604020202020204" pitchFamily="34" charset="0"/>
              </a:rPr>
              <a:t>remember the mark tariff per question and plan time accordingly e.g. synthesis question is worth 4 marks and should be dealt with fairly quickly</a:t>
            </a:r>
          </a:p>
          <a:p>
            <a:pPr marL="342900" lvl="0" indent="-342900">
              <a:buFont typeface="Arial" panose="020B0604020202020204" pitchFamily="34" charset="0"/>
              <a:buChar char="•"/>
            </a:pPr>
            <a:r>
              <a:rPr lang="en-GB" altLang="en-US" sz="2300" kern="0" dirty="0" smtClean="0">
                <a:solidFill>
                  <a:srgbClr val="000000"/>
                </a:solidFill>
                <a:latin typeface="Arial" panose="020B0604020202020204" pitchFamily="34" charset="0"/>
                <a:ea typeface="ＭＳ Ｐゴシック"/>
                <a:cs typeface="Arial" panose="020B0604020202020204" pitchFamily="34" charset="0"/>
              </a:rPr>
              <a:t>keep the focus of the question firmly in mind</a:t>
            </a:r>
          </a:p>
          <a:p>
            <a:pPr marL="342900" lvl="0" indent="-342900">
              <a:buFont typeface="Arial" panose="020B0604020202020204" pitchFamily="34" charset="0"/>
              <a:buChar char="•"/>
            </a:pPr>
            <a:r>
              <a:rPr lang="en-GB" altLang="en-US" sz="2300" kern="0" dirty="0">
                <a:solidFill>
                  <a:srgbClr val="000000"/>
                </a:solidFill>
                <a:latin typeface="Arial" panose="020B0604020202020204" pitchFamily="34" charset="0"/>
                <a:ea typeface="ＭＳ Ｐゴシック"/>
                <a:cs typeface="Arial" panose="020B0604020202020204" pitchFamily="34" charset="0"/>
              </a:rPr>
              <a:t>s</a:t>
            </a:r>
            <a:r>
              <a:rPr lang="en-GB" altLang="en-US" sz="2300" kern="0" dirty="0" smtClean="0">
                <a:solidFill>
                  <a:srgbClr val="000000"/>
                </a:solidFill>
                <a:latin typeface="Arial" panose="020B0604020202020204" pitchFamily="34" charset="0"/>
                <a:ea typeface="ＭＳ Ｐゴシック"/>
                <a:cs typeface="Arial" panose="020B0604020202020204" pitchFamily="34" charset="0"/>
              </a:rPr>
              <a:t>upport points with appropriate evidence</a:t>
            </a:r>
          </a:p>
          <a:p>
            <a:pPr marL="342900" indent="-342900">
              <a:buFont typeface="Arial" panose="020B0604020202020204" pitchFamily="34" charset="0"/>
              <a:buChar char="•"/>
            </a:pPr>
            <a:r>
              <a:rPr lang="en-GB" altLang="en-US" sz="2300" kern="0" dirty="0">
                <a:solidFill>
                  <a:srgbClr val="000000"/>
                </a:solidFill>
                <a:latin typeface="Arial" panose="020B0604020202020204" pitchFamily="34" charset="0"/>
                <a:ea typeface="ＭＳ Ｐゴシック"/>
                <a:cs typeface="Arial" panose="020B0604020202020204" pitchFamily="34" charset="0"/>
              </a:rPr>
              <a:t>c</a:t>
            </a:r>
            <a:r>
              <a:rPr lang="en-GB" altLang="en-US" sz="2300" kern="0" dirty="0" smtClean="0">
                <a:solidFill>
                  <a:srgbClr val="000000"/>
                </a:solidFill>
                <a:latin typeface="Arial" panose="020B0604020202020204" pitchFamily="34" charset="0"/>
                <a:ea typeface="ＭＳ Ｐゴシック"/>
                <a:cs typeface="Arial" panose="020B0604020202020204" pitchFamily="34" charset="0"/>
              </a:rPr>
              <a:t>onsider the effects of authorial method, language and structure </a:t>
            </a:r>
            <a:r>
              <a:rPr lang="en-GB" altLang="en-US" sz="2300" kern="0" smtClean="0">
                <a:solidFill>
                  <a:srgbClr val="000000"/>
                </a:solidFill>
                <a:latin typeface="Arial" panose="020B0604020202020204" pitchFamily="34" charset="0"/>
                <a:ea typeface="ＭＳ Ｐゴシック"/>
                <a:cs typeface="Arial" panose="020B0604020202020204" pitchFamily="34" charset="0"/>
              </a:rPr>
              <a:t>in Q1.2 </a:t>
            </a:r>
            <a:r>
              <a:rPr lang="en-GB" altLang="en-US" sz="2300" kern="0" dirty="0" smtClean="0">
                <a:solidFill>
                  <a:srgbClr val="000000"/>
                </a:solidFill>
                <a:latin typeface="Arial" panose="020B0604020202020204" pitchFamily="34" charset="0"/>
                <a:ea typeface="ＭＳ Ｐゴシック"/>
                <a:cs typeface="Arial" panose="020B0604020202020204" pitchFamily="34" charset="0"/>
              </a:rPr>
              <a:t>and use </a:t>
            </a:r>
            <a:r>
              <a:rPr lang="en-GB" altLang="en-US" sz="2300" b="1" kern="0" dirty="0">
                <a:solidFill>
                  <a:srgbClr val="000000"/>
                </a:solidFill>
                <a:latin typeface="Arial" panose="020B0604020202020204" pitchFamily="34" charset="0"/>
                <a:ea typeface="ＭＳ Ｐゴシック"/>
                <a:cs typeface="Arial" panose="020B0604020202020204" pitchFamily="34" charset="0"/>
              </a:rPr>
              <a:t>relevant </a:t>
            </a:r>
            <a:r>
              <a:rPr lang="en-GB" altLang="en-US" sz="2300" kern="0" dirty="0">
                <a:solidFill>
                  <a:srgbClr val="000000"/>
                </a:solidFill>
                <a:latin typeface="Arial" panose="020B0604020202020204" pitchFamily="34" charset="0"/>
                <a:ea typeface="ＭＳ Ｐゴシック"/>
                <a:cs typeface="Arial" panose="020B0604020202020204" pitchFamily="34" charset="0"/>
              </a:rPr>
              <a:t>terminology</a:t>
            </a:r>
          </a:p>
          <a:p>
            <a:pPr marL="342900" lvl="0" indent="-342900">
              <a:buFont typeface="Arial" panose="020B0604020202020204" pitchFamily="34" charset="0"/>
              <a:buChar char="•"/>
            </a:pPr>
            <a:endParaRPr lang="en-GB" altLang="en-US" sz="2400" kern="0" dirty="0" smtClean="0">
              <a:solidFill>
                <a:srgbClr val="000000"/>
              </a:solidFill>
              <a:latin typeface="Arial" panose="020B0604020202020204" pitchFamily="34" charset="0"/>
              <a:ea typeface="ＭＳ Ｐゴシック"/>
              <a:cs typeface="Arial" panose="020B0604020202020204" pitchFamily="34" charset="0"/>
            </a:endParaRPr>
          </a:p>
          <a:p>
            <a:pPr marL="342900" lvl="0" indent="-342900">
              <a:buFont typeface="Arial" panose="020B0604020202020204" pitchFamily="34" charset="0"/>
              <a:buChar char="•"/>
            </a:pPr>
            <a:endParaRPr lang="en-GB" altLang="en-US" sz="2800" kern="0" dirty="0" smtClean="0">
              <a:solidFill>
                <a:srgbClr val="000000"/>
              </a:solidFill>
              <a:latin typeface="Arial" panose="020B0604020202020204" pitchFamily="34" charset="0"/>
              <a:ea typeface="ＭＳ Ｐゴシック"/>
              <a:cs typeface="Arial" panose="020B0604020202020204" pitchFamily="34" charset="0"/>
            </a:endParaRPr>
          </a:p>
        </p:txBody>
      </p:sp>
      <p:sp>
        <p:nvSpPr>
          <p:cNvPr id="5" name="TextBox 4"/>
          <p:cNvSpPr txBox="1"/>
          <p:nvPr/>
        </p:nvSpPr>
        <p:spPr>
          <a:xfrm>
            <a:off x="-28575" y="-129048"/>
            <a:ext cx="2023533" cy="261610"/>
          </a:xfrm>
          <a:prstGeom prst="rect">
            <a:avLst/>
          </a:prstGeom>
          <a:noFill/>
        </p:spPr>
        <p:txBody>
          <a:bodyPr wrap="square" rtlCol="0">
            <a:spAutoFit/>
          </a:bodyPr>
          <a:lstStyle/>
          <a:p>
            <a:endParaRPr lang="en-US" sz="1100" dirty="0">
              <a:solidFill>
                <a:srgbClr val="A5A6A5"/>
              </a:solidFill>
              <a:latin typeface="Bliss-Light"/>
              <a:cs typeface="Bliss-Light"/>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3771429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247650" y="341512"/>
            <a:ext cx="8896350" cy="978729"/>
          </a:xfrm>
          <a:prstGeom prst="rect">
            <a:avLst/>
          </a:prstGeom>
          <a:noFill/>
        </p:spPr>
        <p:txBody>
          <a:bodyPr wrap="square" rtlCol="0">
            <a:spAutoFit/>
          </a:bodyPr>
          <a:lstStyle/>
          <a:p>
            <a:pPr>
              <a:lnSpc>
                <a:spcPct val="80000"/>
              </a:lnSpc>
            </a:pPr>
            <a:r>
              <a:rPr lang="en-GB" sz="3600" kern="1100" spc="-50" dirty="0" smtClean="0">
                <a:solidFill>
                  <a:srgbClr val="DF3C06"/>
                </a:solidFill>
                <a:latin typeface="Gotham Rounded Book"/>
                <a:cs typeface="Gotham Rounded Book"/>
              </a:rPr>
              <a:t>Component 2 Reading</a:t>
            </a:r>
          </a:p>
          <a:p>
            <a:pPr>
              <a:lnSpc>
                <a:spcPct val="80000"/>
              </a:lnSpc>
            </a:pPr>
            <a:r>
              <a:rPr lang="en-GB" sz="3600" kern="1100" spc="-50" dirty="0" smtClean="0">
                <a:solidFill>
                  <a:srgbClr val="DF3C06"/>
                </a:solidFill>
                <a:latin typeface="Gotham Rounded Book"/>
                <a:cs typeface="Gotham Rounded Book"/>
              </a:rPr>
              <a:t>Principal Examiner’s Key Messages </a:t>
            </a:r>
          </a:p>
        </p:txBody>
      </p:sp>
      <p:sp>
        <p:nvSpPr>
          <p:cNvPr id="4" name="TextBox 3"/>
          <p:cNvSpPr txBox="1"/>
          <p:nvPr/>
        </p:nvSpPr>
        <p:spPr>
          <a:xfrm>
            <a:off x="462274" y="1520455"/>
            <a:ext cx="8490340" cy="5262979"/>
          </a:xfrm>
          <a:prstGeom prst="rect">
            <a:avLst/>
          </a:prstGeom>
          <a:noFill/>
        </p:spPr>
        <p:txBody>
          <a:bodyPr wrap="square" rtlCol="0" anchor="t">
            <a:spAutoFit/>
          </a:bodyPr>
          <a:lstStyle/>
          <a:p>
            <a:pPr lvl="0"/>
            <a:r>
              <a:rPr lang="en-GB" altLang="en-US" sz="2800" kern="0" dirty="0">
                <a:solidFill>
                  <a:srgbClr val="000000"/>
                </a:solidFill>
                <a:latin typeface="Arial" panose="020B0604020202020204" pitchFamily="34" charset="0"/>
                <a:ea typeface="ＭＳ Ｐゴシック"/>
                <a:cs typeface="Arial" panose="020B0604020202020204" pitchFamily="34" charset="0"/>
              </a:rPr>
              <a:t>When AO4 is </a:t>
            </a:r>
            <a:r>
              <a:rPr lang="en-GB" altLang="en-US" sz="2800" kern="0" dirty="0" smtClean="0">
                <a:solidFill>
                  <a:srgbClr val="000000"/>
                </a:solidFill>
                <a:latin typeface="Arial" panose="020B0604020202020204" pitchFamily="34" charset="0"/>
                <a:ea typeface="ＭＳ Ｐゴシック"/>
                <a:cs typeface="Arial" panose="020B0604020202020204" pitchFamily="34" charset="0"/>
              </a:rPr>
              <a:t>assessed: </a:t>
            </a:r>
          </a:p>
          <a:p>
            <a:pPr marL="457200" lvl="0" indent="-457200">
              <a:buFont typeface="Arial" panose="020B0604020202020204" pitchFamily="34" charset="0"/>
              <a:buChar char="•"/>
            </a:pPr>
            <a:r>
              <a:rPr lang="en-GB" altLang="en-US" sz="2800" kern="0" dirty="0">
                <a:solidFill>
                  <a:srgbClr val="000000"/>
                </a:solidFill>
                <a:latin typeface="Arial" panose="020B0604020202020204" pitchFamily="34" charset="0"/>
                <a:ea typeface="ＭＳ Ｐゴシック"/>
                <a:cs typeface="Arial" panose="020B0604020202020204" pitchFamily="34" charset="0"/>
              </a:rPr>
              <a:t>t</a:t>
            </a:r>
            <a:r>
              <a:rPr lang="en-GB" altLang="en-US" sz="2800" kern="0" dirty="0" smtClean="0">
                <a:solidFill>
                  <a:srgbClr val="000000"/>
                </a:solidFill>
                <a:latin typeface="Arial" panose="020B0604020202020204" pitchFamily="34" charset="0"/>
                <a:ea typeface="ＭＳ Ｐゴシック"/>
                <a:cs typeface="Arial" panose="020B0604020202020204" pitchFamily="34" charset="0"/>
              </a:rPr>
              <a:t>rack text carefully</a:t>
            </a:r>
          </a:p>
          <a:p>
            <a:pPr marL="457200" lvl="0" indent="-457200">
              <a:buFont typeface="Arial" panose="020B0604020202020204" pitchFamily="34" charset="0"/>
              <a:buChar char="•"/>
            </a:pPr>
            <a:r>
              <a:rPr lang="en-GB" altLang="en-US" sz="2800" kern="0" dirty="0" smtClean="0">
                <a:solidFill>
                  <a:srgbClr val="000000"/>
                </a:solidFill>
                <a:latin typeface="Arial" panose="020B0604020202020204" pitchFamily="34" charset="0"/>
                <a:ea typeface="ＭＳ Ｐゴシック"/>
                <a:cs typeface="Arial" panose="020B0604020202020204" pitchFamily="34" charset="0"/>
              </a:rPr>
              <a:t>give </a:t>
            </a:r>
            <a:r>
              <a:rPr lang="en-GB" altLang="en-US" sz="2800" kern="0" dirty="0">
                <a:solidFill>
                  <a:srgbClr val="000000"/>
                </a:solidFill>
                <a:latin typeface="Arial" panose="020B0604020202020204" pitchFamily="34" charset="0"/>
                <a:ea typeface="ＭＳ Ｐゴシック"/>
                <a:cs typeface="Arial" panose="020B0604020202020204" pitchFamily="34" charset="0"/>
              </a:rPr>
              <a:t>opinions based on the question </a:t>
            </a:r>
            <a:r>
              <a:rPr lang="en-GB" altLang="en-US" sz="2800" kern="0" dirty="0" smtClean="0">
                <a:solidFill>
                  <a:srgbClr val="000000"/>
                </a:solidFill>
                <a:latin typeface="Arial" panose="020B0604020202020204" pitchFamily="34" charset="0"/>
                <a:ea typeface="ＭＳ Ｐゴシック"/>
                <a:cs typeface="Arial" panose="020B0604020202020204" pitchFamily="34" charset="0"/>
              </a:rPr>
              <a:t>asked and the specific focus given</a:t>
            </a:r>
            <a:endParaRPr lang="en-GB" altLang="en-US" sz="2800" kern="0" dirty="0">
              <a:solidFill>
                <a:srgbClr val="000000"/>
              </a:solidFill>
              <a:latin typeface="Arial" panose="020B0604020202020204" pitchFamily="34" charset="0"/>
              <a:ea typeface="ＭＳ Ｐゴシック"/>
              <a:cs typeface="Arial" panose="020B0604020202020204" pitchFamily="34" charset="0"/>
            </a:endParaRPr>
          </a:p>
          <a:p>
            <a:pPr marL="457200" indent="-457200">
              <a:buFont typeface="Arial" panose="020B0604020202020204" pitchFamily="34" charset="0"/>
              <a:buChar char="•"/>
            </a:pPr>
            <a:r>
              <a:rPr lang="en-GB" altLang="en-US" sz="2800" kern="0" dirty="0">
                <a:solidFill>
                  <a:srgbClr val="000000"/>
                </a:solidFill>
                <a:latin typeface="Arial" panose="020B0604020202020204" pitchFamily="34" charset="0"/>
                <a:ea typeface="ＭＳ Ｐゴシック"/>
                <a:cs typeface="Arial" panose="020B0604020202020204" pitchFamily="34" charset="0"/>
              </a:rPr>
              <a:t>show understanding of the writer’s views </a:t>
            </a:r>
          </a:p>
          <a:p>
            <a:pPr marL="457200" lvl="0" indent="-457200">
              <a:buFont typeface="Arial" panose="020B0604020202020204" pitchFamily="34" charset="0"/>
              <a:buChar char="•"/>
            </a:pPr>
            <a:r>
              <a:rPr lang="en-GB" altLang="en-US" sz="2800" kern="0" dirty="0" smtClean="0">
                <a:solidFill>
                  <a:srgbClr val="000000"/>
                </a:solidFill>
                <a:latin typeface="Arial" panose="020B0604020202020204" pitchFamily="34" charset="0"/>
                <a:ea typeface="ＭＳ Ｐゴシック"/>
                <a:cs typeface="Arial" panose="020B0604020202020204" pitchFamily="34" charset="0"/>
              </a:rPr>
              <a:t>support </a:t>
            </a:r>
            <a:r>
              <a:rPr lang="en-GB" altLang="en-US" sz="2800" kern="0" dirty="0">
                <a:solidFill>
                  <a:srgbClr val="000000"/>
                </a:solidFill>
                <a:latin typeface="Arial" panose="020B0604020202020204" pitchFamily="34" charset="0"/>
                <a:ea typeface="ＭＳ Ｐゴシック"/>
                <a:cs typeface="Arial" panose="020B0604020202020204" pitchFamily="34" charset="0"/>
              </a:rPr>
              <a:t>opinions with appropriate textual </a:t>
            </a:r>
            <a:r>
              <a:rPr lang="en-GB" altLang="en-US" sz="2800" kern="0" dirty="0" smtClean="0">
                <a:solidFill>
                  <a:srgbClr val="000000"/>
                </a:solidFill>
                <a:latin typeface="Arial" panose="020B0604020202020204" pitchFamily="34" charset="0"/>
                <a:ea typeface="ＭＳ Ｐゴシック"/>
                <a:cs typeface="Arial" panose="020B0604020202020204" pitchFamily="34" charset="0"/>
              </a:rPr>
              <a:t>evidence</a:t>
            </a:r>
          </a:p>
          <a:p>
            <a:pPr marL="457200" lvl="0" indent="-457200">
              <a:buFont typeface="Arial" panose="020B0604020202020204" pitchFamily="34" charset="0"/>
              <a:buChar char="•"/>
            </a:pPr>
            <a:r>
              <a:rPr lang="en-GB" altLang="en-US" sz="2800" kern="0" dirty="0" smtClean="0">
                <a:solidFill>
                  <a:srgbClr val="000000"/>
                </a:solidFill>
                <a:latin typeface="Arial" panose="020B0604020202020204" pitchFamily="34" charset="0"/>
                <a:ea typeface="ＭＳ Ｐゴシック"/>
                <a:cs typeface="Arial" panose="020B0604020202020204" pitchFamily="34" charset="0"/>
              </a:rPr>
              <a:t>evaluate </a:t>
            </a:r>
            <a:r>
              <a:rPr lang="en-GB" altLang="en-US" sz="2800" kern="0" dirty="0">
                <a:solidFill>
                  <a:srgbClr val="000000"/>
                </a:solidFill>
                <a:latin typeface="Arial" panose="020B0604020202020204" pitchFamily="34" charset="0"/>
                <a:ea typeface="ＭＳ Ｐゴシック"/>
                <a:cs typeface="Arial" panose="020B0604020202020204" pitchFamily="34" charset="0"/>
              </a:rPr>
              <a:t>authorial method and how these methods have shaped </a:t>
            </a:r>
            <a:r>
              <a:rPr lang="en-GB" altLang="en-US" sz="2800" kern="0" dirty="0" smtClean="0">
                <a:solidFill>
                  <a:srgbClr val="000000"/>
                </a:solidFill>
                <a:latin typeface="Arial" panose="020B0604020202020204" pitchFamily="34" charset="0"/>
                <a:ea typeface="ＭＳ Ｐゴシック"/>
                <a:cs typeface="Arial" panose="020B0604020202020204" pitchFamily="34" charset="0"/>
              </a:rPr>
              <a:t>opinions/reactions</a:t>
            </a:r>
          </a:p>
          <a:p>
            <a:pPr lvl="0"/>
            <a:endParaRPr lang="en-GB" altLang="en-US" sz="2800" kern="0" dirty="0">
              <a:solidFill>
                <a:srgbClr val="000000"/>
              </a:solidFill>
              <a:latin typeface="Arial" panose="020B0604020202020204" pitchFamily="34" charset="0"/>
              <a:ea typeface="ＭＳ Ｐゴシック"/>
              <a:cs typeface="Arial" panose="020B0604020202020204" pitchFamily="34" charset="0"/>
            </a:endParaRPr>
          </a:p>
          <a:p>
            <a:pPr marL="342900" lvl="0" indent="-342900">
              <a:buFont typeface="Arial" panose="020B0604020202020204" pitchFamily="34" charset="0"/>
              <a:buChar char="•"/>
            </a:pPr>
            <a:endParaRPr lang="en-GB" altLang="en-US" sz="2800" kern="0" dirty="0" smtClean="0">
              <a:solidFill>
                <a:srgbClr val="000000"/>
              </a:solidFill>
              <a:latin typeface="Arial" panose="020B0604020202020204" pitchFamily="34" charset="0"/>
              <a:ea typeface="ＭＳ Ｐゴシック"/>
              <a:cs typeface="Arial" panose="020B0604020202020204" pitchFamily="34" charset="0"/>
            </a:endParaRPr>
          </a:p>
          <a:p>
            <a:pPr marL="342900" lvl="0" indent="-342900">
              <a:buFont typeface="Arial" panose="020B0604020202020204" pitchFamily="34" charset="0"/>
              <a:buChar char="•"/>
            </a:pPr>
            <a:endParaRPr lang="en-GB" altLang="en-US" sz="2800" kern="0" dirty="0" smtClean="0">
              <a:solidFill>
                <a:srgbClr val="000000"/>
              </a:solidFill>
              <a:latin typeface="Arial" panose="020B0604020202020204" pitchFamily="34" charset="0"/>
              <a:ea typeface="ＭＳ Ｐゴシック"/>
              <a:cs typeface="Arial" panose="020B0604020202020204" pitchFamily="34" charset="0"/>
            </a:endParaRPr>
          </a:p>
        </p:txBody>
      </p:sp>
      <p:sp>
        <p:nvSpPr>
          <p:cNvPr id="5" name="TextBox 4"/>
          <p:cNvSpPr txBox="1"/>
          <p:nvPr/>
        </p:nvSpPr>
        <p:spPr>
          <a:xfrm>
            <a:off x="-28575" y="-129048"/>
            <a:ext cx="2023533" cy="261610"/>
          </a:xfrm>
          <a:prstGeom prst="rect">
            <a:avLst/>
          </a:prstGeom>
          <a:noFill/>
        </p:spPr>
        <p:txBody>
          <a:bodyPr wrap="square" rtlCol="0">
            <a:spAutoFit/>
          </a:bodyPr>
          <a:lstStyle/>
          <a:p>
            <a:endParaRPr lang="en-US" sz="1100" dirty="0">
              <a:solidFill>
                <a:srgbClr val="A5A6A5"/>
              </a:solidFill>
              <a:latin typeface="Bliss-Light"/>
              <a:cs typeface="Bliss-Light"/>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9877390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247650" y="341512"/>
            <a:ext cx="8896350" cy="978729"/>
          </a:xfrm>
          <a:prstGeom prst="rect">
            <a:avLst/>
          </a:prstGeom>
          <a:noFill/>
        </p:spPr>
        <p:txBody>
          <a:bodyPr wrap="square" rtlCol="0">
            <a:spAutoFit/>
          </a:bodyPr>
          <a:lstStyle/>
          <a:p>
            <a:pPr>
              <a:lnSpc>
                <a:spcPct val="80000"/>
              </a:lnSpc>
            </a:pPr>
            <a:r>
              <a:rPr lang="en-GB" sz="3600" kern="1100" spc="-50" dirty="0" smtClean="0">
                <a:solidFill>
                  <a:srgbClr val="DF3C06"/>
                </a:solidFill>
                <a:latin typeface="Gotham Rounded Book"/>
                <a:cs typeface="Gotham Rounded Book"/>
              </a:rPr>
              <a:t>Principal </a:t>
            </a:r>
            <a:r>
              <a:rPr lang="en-GB" sz="3600" kern="1100" spc="-50" dirty="0">
                <a:solidFill>
                  <a:srgbClr val="DF3C06"/>
                </a:solidFill>
                <a:latin typeface="Gotham Rounded Book"/>
                <a:cs typeface="Gotham Rounded Book"/>
              </a:rPr>
              <a:t>Examiner’s Key Messages </a:t>
            </a:r>
          </a:p>
          <a:p>
            <a:pPr>
              <a:lnSpc>
                <a:spcPct val="80000"/>
              </a:lnSpc>
            </a:pPr>
            <a:r>
              <a:rPr lang="en-GB" sz="3600" kern="1100" spc="-50" dirty="0" smtClean="0">
                <a:solidFill>
                  <a:srgbClr val="DF3C06"/>
                </a:solidFill>
                <a:latin typeface="Gotham Rounded Book"/>
                <a:cs typeface="Gotham Rounded Book"/>
              </a:rPr>
              <a:t>Reading Responses</a:t>
            </a:r>
            <a:endParaRPr lang="en-GB" sz="3600" kern="1100" spc="-50" dirty="0">
              <a:solidFill>
                <a:srgbClr val="DF3C06"/>
              </a:solidFill>
              <a:latin typeface="Gotham Rounded Book"/>
              <a:cs typeface="Gotham Rounded Book"/>
            </a:endParaRPr>
          </a:p>
        </p:txBody>
      </p:sp>
      <p:sp>
        <p:nvSpPr>
          <p:cNvPr id="4" name="TextBox 3"/>
          <p:cNvSpPr txBox="1"/>
          <p:nvPr/>
        </p:nvSpPr>
        <p:spPr>
          <a:xfrm>
            <a:off x="382772" y="1520455"/>
            <a:ext cx="8569842" cy="4585871"/>
          </a:xfrm>
          <a:prstGeom prst="rect">
            <a:avLst/>
          </a:prstGeom>
          <a:noFill/>
        </p:spPr>
        <p:txBody>
          <a:bodyPr wrap="square" rtlCol="0" anchor="t">
            <a:spAutoFit/>
          </a:bodyPr>
          <a:lstStyle/>
          <a:p>
            <a:pPr lvl="0"/>
            <a:r>
              <a:rPr lang="en-GB" altLang="en-US" sz="2400" kern="0" dirty="0">
                <a:solidFill>
                  <a:srgbClr val="000000"/>
                </a:solidFill>
                <a:latin typeface="Arial" panose="020B0604020202020204" pitchFamily="34" charset="0"/>
                <a:ea typeface="ＭＳ Ｐゴシック"/>
                <a:cs typeface="Arial" panose="020B0604020202020204" pitchFamily="34" charset="0"/>
              </a:rPr>
              <a:t>When </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AO3 </a:t>
            </a:r>
            <a:r>
              <a:rPr lang="en-GB" altLang="en-US" sz="2400" kern="0" dirty="0">
                <a:solidFill>
                  <a:srgbClr val="000000"/>
                </a:solidFill>
                <a:latin typeface="Arial" panose="020B0604020202020204" pitchFamily="34" charset="0"/>
                <a:ea typeface="ＭＳ Ｐゴシック"/>
                <a:cs typeface="Arial" panose="020B0604020202020204" pitchFamily="34" charset="0"/>
              </a:rPr>
              <a:t>is </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assessed: </a:t>
            </a:r>
          </a:p>
          <a:p>
            <a:pPr marL="457200" lvl="0" indent="-457200">
              <a:buFont typeface="Arial" panose="020B0604020202020204" pitchFamily="34" charset="0"/>
              <a:buChar char="•"/>
            </a:pPr>
            <a:r>
              <a:rPr lang="en-GB" altLang="en-US" sz="2400" kern="0" dirty="0">
                <a:solidFill>
                  <a:srgbClr val="000000"/>
                </a:solidFill>
                <a:latin typeface="Arial" panose="020B0604020202020204" pitchFamily="34" charset="0"/>
                <a:ea typeface="ＭＳ Ｐゴシック"/>
                <a:cs typeface="Arial" panose="020B0604020202020204" pitchFamily="34" charset="0"/>
              </a:rPr>
              <a:t>i</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dentify the focus of the question and only make points linked to it</a:t>
            </a:r>
          </a:p>
          <a:p>
            <a:pPr marL="457200" lvl="0" indent="-457200">
              <a:buFont typeface="Arial" panose="020B0604020202020204" pitchFamily="34" charset="0"/>
              <a:buChar char="•"/>
            </a:pP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support points with </a:t>
            </a:r>
            <a:r>
              <a:rPr lang="en-GB" altLang="en-US" sz="2400" kern="0" dirty="0">
                <a:solidFill>
                  <a:srgbClr val="000000"/>
                </a:solidFill>
                <a:latin typeface="Arial" panose="020B0604020202020204" pitchFamily="34" charset="0"/>
                <a:ea typeface="ＭＳ Ｐゴシック"/>
                <a:cs typeface="Arial" panose="020B0604020202020204" pitchFamily="34" charset="0"/>
              </a:rPr>
              <a:t>appropriate textual </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evidence</a:t>
            </a:r>
          </a:p>
          <a:p>
            <a:pPr marL="457200" lvl="0" indent="-457200">
              <a:buFont typeface="Arial" panose="020B0604020202020204" pitchFamily="34" charset="0"/>
              <a:buChar char="•"/>
            </a:pPr>
            <a:r>
              <a:rPr lang="en-GB" altLang="en-US" sz="2400" kern="0" dirty="0">
                <a:solidFill>
                  <a:srgbClr val="000000"/>
                </a:solidFill>
                <a:latin typeface="Arial" panose="020B0604020202020204" pitchFamily="34" charset="0"/>
                <a:ea typeface="ＭＳ Ｐゴシック"/>
                <a:cs typeface="Arial" panose="020B0604020202020204" pitchFamily="34" charset="0"/>
              </a:rPr>
              <a:t>a</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lways make it clear which text you are referring to </a:t>
            </a:r>
          </a:p>
          <a:p>
            <a:pPr marL="457200" lvl="0" indent="-457200">
              <a:buFont typeface="Arial" panose="020B0604020202020204" pitchFamily="34" charset="0"/>
              <a:buChar char="•"/>
            </a:pPr>
            <a:r>
              <a:rPr lang="en-GB" altLang="en-US" sz="2400" kern="0" dirty="0">
                <a:solidFill>
                  <a:srgbClr val="000000"/>
                </a:solidFill>
                <a:latin typeface="Arial" panose="020B0604020202020204" pitchFamily="34" charset="0"/>
                <a:ea typeface="ＭＳ Ｐゴシック"/>
                <a:cs typeface="Arial" panose="020B0604020202020204" pitchFamily="34" charset="0"/>
              </a:rPr>
              <a:t>r</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emember that the instruction is to compare – consider </a:t>
            </a:r>
            <a:r>
              <a:rPr lang="en-GB" altLang="en-US" sz="2400" b="1" kern="0" dirty="0" smtClean="0">
                <a:solidFill>
                  <a:srgbClr val="000000"/>
                </a:solidFill>
                <a:latin typeface="Arial" panose="020B0604020202020204" pitchFamily="34" charset="0"/>
                <a:ea typeface="ＭＳ Ｐゴシック"/>
                <a:cs typeface="Arial" panose="020B0604020202020204" pitchFamily="34" charset="0"/>
              </a:rPr>
              <a:t>both</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 texts</a:t>
            </a:r>
          </a:p>
          <a:p>
            <a:pPr marL="457200" lvl="0" indent="-457200">
              <a:buFont typeface="Arial" panose="020B0604020202020204" pitchFamily="34" charset="0"/>
              <a:buChar char="•"/>
            </a:pPr>
            <a:r>
              <a:rPr lang="en-GB" altLang="en-US" sz="2400" kern="0" dirty="0">
                <a:solidFill>
                  <a:srgbClr val="000000"/>
                </a:solidFill>
                <a:latin typeface="Arial" panose="020B0604020202020204" pitchFamily="34" charset="0"/>
                <a:ea typeface="ＭＳ Ｐゴシック"/>
                <a:cs typeface="Arial" panose="020B0604020202020204" pitchFamily="34" charset="0"/>
              </a:rPr>
              <a:t>c</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omment on content and authorial method for higher bands</a:t>
            </a:r>
          </a:p>
          <a:p>
            <a:pPr marL="457200" lvl="0" indent="-457200">
              <a:buFont typeface="Arial" panose="020B0604020202020204" pitchFamily="34" charset="0"/>
              <a:buChar char="•"/>
            </a:pPr>
            <a:r>
              <a:rPr lang="en-GB" altLang="en-US" sz="2400" kern="0" dirty="0">
                <a:solidFill>
                  <a:srgbClr val="000000"/>
                </a:solidFill>
                <a:latin typeface="Arial" panose="020B0604020202020204" pitchFamily="34" charset="0"/>
                <a:ea typeface="ＭＳ Ｐゴシック"/>
                <a:cs typeface="Arial" panose="020B0604020202020204" pitchFamily="34" charset="0"/>
              </a:rPr>
              <a:t>c</a:t>
            </a:r>
            <a:r>
              <a:rPr lang="en-GB" altLang="en-US" sz="2400" kern="0" dirty="0" smtClean="0">
                <a:solidFill>
                  <a:srgbClr val="000000"/>
                </a:solidFill>
                <a:latin typeface="Arial" panose="020B0604020202020204" pitchFamily="34" charset="0"/>
                <a:ea typeface="ＭＳ Ｐゴシック"/>
                <a:cs typeface="Arial" panose="020B0604020202020204" pitchFamily="34" charset="0"/>
              </a:rPr>
              <a:t>onnectives can be useful to help shape the response but key is to make points clear and relevant</a:t>
            </a:r>
            <a:endParaRPr lang="en-GB" altLang="en-US" sz="2800" kern="0" dirty="0" smtClean="0">
              <a:solidFill>
                <a:srgbClr val="000000"/>
              </a:solidFill>
              <a:latin typeface="Arial" panose="020B0604020202020204" pitchFamily="34" charset="0"/>
              <a:ea typeface="ＭＳ Ｐゴシック"/>
              <a:cs typeface="Arial" panose="020B0604020202020204" pitchFamily="34" charset="0"/>
            </a:endParaRPr>
          </a:p>
          <a:p>
            <a:pPr marL="342900" lvl="0" indent="-342900">
              <a:buFont typeface="Arial" panose="020B0604020202020204" pitchFamily="34" charset="0"/>
              <a:buChar char="•"/>
            </a:pPr>
            <a:endParaRPr lang="en-GB" altLang="en-US" sz="2800" kern="0" dirty="0" smtClean="0">
              <a:solidFill>
                <a:srgbClr val="000000"/>
              </a:solidFill>
              <a:latin typeface="Arial" panose="020B0604020202020204" pitchFamily="34" charset="0"/>
              <a:ea typeface="ＭＳ Ｐゴシック"/>
              <a:cs typeface="Arial" panose="020B0604020202020204" pitchFamily="34" charset="0"/>
            </a:endParaRPr>
          </a:p>
        </p:txBody>
      </p:sp>
      <p:sp>
        <p:nvSpPr>
          <p:cNvPr id="5" name="TextBox 4"/>
          <p:cNvSpPr txBox="1"/>
          <p:nvPr/>
        </p:nvSpPr>
        <p:spPr>
          <a:xfrm>
            <a:off x="-28575" y="-129048"/>
            <a:ext cx="2023533" cy="261610"/>
          </a:xfrm>
          <a:prstGeom prst="rect">
            <a:avLst/>
          </a:prstGeom>
          <a:noFill/>
        </p:spPr>
        <p:txBody>
          <a:bodyPr wrap="square" rtlCol="0">
            <a:spAutoFit/>
          </a:bodyPr>
          <a:lstStyle/>
          <a:p>
            <a:endParaRPr lang="en-US" sz="1100" dirty="0">
              <a:solidFill>
                <a:srgbClr val="A5A6A5"/>
              </a:solidFill>
              <a:latin typeface="Bliss-Light"/>
              <a:cs typeface="Bliss-Light"/>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0864515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duqas_Powerpoint_Templates_for PPT-1.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177798" y="279843"/>
            <a:ext cx="8299451" cy="4967514"/>
          </a:xfrm>
          <a:prstGeom prst="rect">
            <a:avLst/>
          </a:prstGeom>
          <a:noFill/>
        </p:spPr>
        <p:txBody>
          <a:bodyPr wrap="square" rtlCol="0">
            <a:spAutoFit/>
          </a:bodyPr>
          <a:lstStyle/>
          <a:p>
            <a:pPr>
              <a:lnSpc>
                <a:spcPct val="80000"/>
              </a:lnSpc>
            </a:pPr>
            <a:endParaRPr lang="en-US" sz="4400" kern="1100" spc="-30" dirty="0">
              <a:solidFill>
                <a:schemeClr val="bg1"/>
              </a:solidFill>
              <a:latin typeface="Gotham Rounded Book"/>
              <a:cs typeface="Gotham Rounded Book"/>
            </a:endParaRPr>
          </a:p>
          <a:p>
            <a:pPr>
              <a:lnSpc>
                <a:spcPct val="80000"/>
              </a:lnSpc>
            </a:pPr>
            <a:r>
              <a:rPr lang="en-US" sz="4400" kern="1100" spc="-30" dirty="0" smtClean="0">
                <a:solidFill>
                  <a:schemeClr val="bg1"/>
                </a:solidFill>
                <a:latin typeface="Gotham Rounded Book"/>
                <a:cs typeface="Gotham Rounded Book"/>
              </a:rPr>
              <a:t>Section B:</a:t>
            </a:r>
          </a:p>
          <a:p>
            <a:pPr>
              <a:lnSpc>
                <a:spcPct val="80000"/>
              </a:lnSpc>
            </a:pPr>
            <a:endParaRPr lang="en-US" sz="4400" kern="1100" spc="-30" dirty="0" smtClean="0">
              <a:solidFill>
                <a:schemeClr val="bg1"/>
              </a:solidFill>
              <a:latin typeface="Gotham Rounded Book"/>
              <a:cs typeface="Gotham Rounded Book"/>
            </a:endParaRPr>
          </a:p>
          <a:p>
            <a:pPr>
              <a:lnSpc>
                <a:spcPct val="80000"/>
              </a:lnSpc>
            </a:pPr>
            <a:r>
              <a:rPr lang="en-US" sz="4400" kern="1100" spc="-30" dirty="0" smtClean="0">
                <a:solidFill>
                  <a:schemeClr val="bg1"/>
                </a:solidFill>
                <a:latin typeface="Gotham Rounded Book"/>
                <a:cs typeface="Gotham Rounded Book"/>
              </a:rPr>
              <a:t>Transactional/Persuasive Writing</a:t>
            </a:r>
          </a:p>
          <a:p>
            <a:pPr>
              <a:lnSpc>
                <a:spcPct val="80000"/>
              </a:lnSpc>
            </a:pPr>
            <a:endParaRPr lang="en-US" sz="4400" kern="1100" spc="-30" dirty="0">
              <a:solidFill>
                <a:schemeClr val="bg1"/>
              </a:solidFill>
              <a:latin typeface="Gotham Rounded Book"/>
              <a:cs typeface="Gotham Rounded Book"/>
            </a:endParaRPr>
          </a:p>
          <a:p>
            <a:pPr>
              <a:lnSpc>
                <a:spcPct val="80000"/>
              </a:lnSpc>
            </a:pPr>
            <a:endParaRPr lang="en-US" sz="4400" kern="1100" spc="-30" dirty="0">
              <a:solidFill>
                <a:schemeClr val="bg1"/>
              </a:solidFill>
              <a:latin typeface="Gotham Rounded Book"/>
              <a:cs typeface="Gotham Rounded Book"/>
            </a:endParaRPr>
          </a:p>
          <a:p>
            <a:pPr>
              <a:lnSpc>
                <a:spcPct val="80000"/>
              </a:lnSpc>
            </a:pPr>
            <a:endParaRPr lang="en-US" sz="4400" i="1" kern="1100" spc="-30" dirty="0">
              <a:solidFill>
                <a:schemeClr val="bg1"/>
              </a:solidFill>
              <a:latin typeface="Gotham Rounded Book"/>
              <a:cs typeface="Gotham Rounded Book"/>
            </a:endParaRPr>
          </a:p>
          <a:p>
            <a:pPr>
              <a:lnSpc>
                <a:spcPct val="80000"/>
              </a:lnSpc>
            </a:pPr>
            <a:endParaRPr lang="en-US" sz="4400" i="1" kern="1100" spc="-30" dirty="0">
              <a:solidFill>
                <a:schemeClr val="bg1"/>
              </a:solidFill>
              <a:latin typeface="Gotham Rounded Book"/>
              <a:cs typeface="Gotham Rounded Book"/>
            </a:endParaRPr>
          </a:p>
        </p:txBody>
      </p:sp>
      <p:sp>
        <p:nvSpPr>
          <p:cNvPr id="2" name="TextBox 1"/>
          <p:cNvSpPr txBox="1"/>
          <p:nvPr/>
        </p:nvSpPr>
        <p:spPr>
          <a:xfrm>
            <a:off x="2133600" y="596900"/>
            <a:ext cx="184731" cy="369332"/>
          </a:xfrm>
          <a:prstGeom prst="rect">
            <a:avLst/>
          </a:prstGeom>
          <a:noFill/>
        </p:spPr>
        <p:txBody>
          <a:bodyPr wrap="none" rtlCol="0">
            <a:spAutoFit/>
          </a:bodyPr>
          <a:lstStyle/>
          <a:p>
            <a:endParaRPr lang="en-GB"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2419255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264260" y="666750"/>
            <a:ext cx="6177092" cy="683264"/>
          </a:xfrm>
          <a:prstGeom prst="rect">
            <a:avLst/>
          </a:prstGeom>
          <a:noFill/>
        </p:spPr>
        <p:txBody>
          <a:bodyPr wrap="square" rtlCol="0">
            <a:spAutoFit/>
          </a:bodyPr>
          <a:lstStyle/>
          <a:p>
            <a:pPr>
              <a:lnSpc>
                <a:spcPct val="80000"/>
              </a:lnSpc>
            </a:pPr>
            <a:r>
              <a:rPr lang="en-US" sz="2400" kern="1100" spc="-50" dirty="0" smtClean="0">
                <a:solidFill>
                  <a:srgbClr val="DF3C06"/>
                </a:solidFill>
                <a:latin typeface="Gotham Rounded Book"/>
                <a:cs typeface="Gotham Rounded Book"/>
              </a:rPr>
              <a:t>COMPONENT 2</a:t>
            </a:r>
          </a:p>
          <a:p>
            <a:pPr>
              <a:lnSpc>
                <a:spcPct val="80000"/>
              </a:lnSpc>
            </a:pPr>
            <a:r>
              <a:rPr lang="en-US" sz="2400" kern="1100" spc="-50" dirty="0" smtClean="0">
                <a:solidFill>
                  <a:srgbClr val="DF3C06"/>
                </a:solidFill>
                <a:latin typeface="Gotham Rounded Book"/>
                <a:cs typeface="Gotham Rounded Book"/>
              </a:rPr>
              <a:t>ASSESSMENT </a:t>
            </a:r>
            <a:r>
              <a:rPr lang="en-US" sz="2400" kern="1100" spc="-50" dirty="0">
                <a:solidFill>
                  <a:srgbClr val="DF3C06"/>
                </a:solidFill>
                <a:latin typeface="Gotham Rounded Book"/>
                <a:cs typeface="Gotham Rounded Book"/>
              </a:rPr>
              <a:t>OBJECTIVES - WRITING</a:t>
            </a:r>
          </a:p>
        </p:txBody>
      </p:sp>
      <p:sp>
        <p:nvSpPr>
          <p:cNvPr id="4" name="TextBox 3"/>
          <p:cNvSpPr txBox="1"/>
          <p:nvPr/>
        </p:nvSpPr>
        <p:spPr>
          <a:xfrm>
            <a:off x="264260" y="1437355"/>
            <a:ext cx="7598284" cy="4093428"/>
          </a:xfrm>
          <a:prstGeom prst="rect">
            <a:avLst/>
          </a:prstGeom>
          <a:noFill/>
        </p:spPr>
        <p:txBody>
          <a:bodyPr wrap="square" rtlCol="0">
            <a:spAutoFit/>
          </a:bodyPr>
          <a:lstStyle/>
          <a:p>
            <a:r>
              <a:rPr lang="en-GB" sz="2000" b="1" dirty="0"/>
              <a:t>WRITING </a:t>
            </a:r>
            <a:r>
              <a:rPr lang="en-GB" sz="2000" dirty="0"/>
              <a:t>(</a:t>
            </a:r>
            <a:r>
              <a:rPr lang="en-GB" sz="2000" i="1" dirty="0"/>
              <a:t>50% of the overall qualification) </a:t>
            </a:r>
          </a:p>
          <a:p>
            <a:r>
              <a:rPr lang="en-GB" sz="2000" dirty="0"/>
              <a:t>	</a:t>
            </a:r>
          </a:p>
          <a:p>
            <a:pPr marL="895350" indent="-895350"/>
            <a:r>
              <a:rPr lang="en-GB" sz="2000" b="1" dirty="0"/>
              <a:t>AO5 </a:t>
            </a:r>
            <a:r>
              <a:rPr lang="en-GB" sz="2000" dirty="0"/>
              <a:t>	</a:t>
            </a:r>
            <a:r>
              <a:rPr lang="en-US" sz="2000" dirty="0"/>
              <a:t>Communicate clearly, effectively, and imaginatively, selecting and adapting tone, style and register for different forms, purposes and audiences;</a:t>
            </a:r>
          </a:p>
          <a:p>
            <a:pPr marL="895350" indent="-895350"/>
            <a:r>
              <a:rPr lang="en-US" sz="2000" dirty="0"/>
              <a:t>	</a:t>
            </a:r>
            <a:r>
              <a:rPr lang="en-US" sz="2000" dirty="0" err="1"/>
              <a:t>Organise</a:t>
            </a:r>
            <a:r>
              <a:rPr lang="en-US" sz="2000" dirty="0"/>
              <a:t> information and ideas, using structural and grammatical features to support coherence and cohesion of texts.</a:t>
            </a:r>
          </a:p>
          <a:p>
            <a:r>
              <a:rPr lang="en-GB" sz="2000" dirty="0"/>
              <a:t>	</a:t>
            </a:r>
          </a:p>
          <a:p>
            <a:pPr marL="895350" indent="-895350"/>
            <a:r>
              <a:rPr lang="en-US" sz="2000" b="1" dirty="0"/>
              <a:t>AO6 </a:t>
            </a:r>
            <a:r>
              <a:rPr lang="en-US" sz="2000" dirty="0"/>
              <a:t>	Candidates must use a range of vocabulary and sentence structures for clarity, purpose and effect, with accurate spelling and punctuation. (This requirement must constitute 20% of the marks for each specification as a whole.) 	</a:t>
            </a: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3564191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264260" y="666750"/>
            <a:ext cx="6177092" cy="387798"/>
          </a:xfrm>
          <a:prstGeom prst="rect">
            <a:avLst/>
          </a:prstGeom>
          <a:noFill/>
        </p:spPr>
        <p:txBody>
          <a:bodyPr wrap="square" rtlCol="0">
            <a:spAutoFit/>
          </a:bodyPr>
          <a:lstStyle/>
          <a:p>
            <a:pPr>
              <a:lnSpc>
                <a:spcPct val="80000"/>
              </a:lnSpc>
            </a:pPr>
            <a:r>
              <a:rPr lang="en-US" sz="2400" kern="1100" spc="-50" dirty="0" smtClean="0">
                <a:solidFill>
                  <a:srgbClr val="DF3C06"/>
                </a:solidFill>
                <a:latin typeface="Gotham Rounded Book"/>
                <a:cs typeface="Gotham Rounded Book"/>
              </a:rPr>
              <a:t>COMPONENT 2:  SECTION B - WRITING</a:t>
            </a:r>
            <a:endParaRPr lang="en-US" sz="2400" kern="1100" spc="-50" dirty="0">
              <a:solidFill>
                <a:srgbClr val="DF3C06"/>
              </a:solidFill>
              <a:latin typeface="Gotham Rounded Book"/>
              <a:cs typeface="Gotham Rounded Book"/>
            </a:endParaRPr>
          </a:p>
        </p:txBody>
      </p:sp>
      <p:sp>
        <p:nvSpPr>
          <p:cNvPr id="4" name="TextBox 3"/>
          <p:cNvSpPr txBox="1"/>
          <p:nvPr/>
        </p:nvSpPr>
        <p:spPr>
          <a:xfrm>
            <a:off x="462274" y="1054548"/>
            <a:ext cx="7873652" cy="6001643"/>
          </a:xfrm>
          <a:prstGeom prst="rect">
            <a:avLst/>
          </a:prstGeom>
          <a:noFill/>
        </p:spPr>
        <p:txBody>
          <a:bodyPr wrap="square" rtlCol="0">
            <a:spAutoFit/>
          </a:bodyPr>
          <a:lstStyle/>
          <a:p>
            <a:pPr marL="800100" marR="9290" lvl="1" indent="-342900">
              <a:buFont typeface="Arial" panose="020B0604020202020204" pitchFamily="34" charset="0"/>
              <a:buChar char="•"/>
            </a:pPr>
            <a:endParaRPr lang="en-GB" sz="2400" dirty="0" smtClean="0">
              <a:solidFill>
                <a:srgbClr val="231F20"/>
              </a:solidFill>
              <a:latin typeface="Arial" panose="020B0604020202020204" pitchFamily="34" charset="0"/>
              <a:cs typeface="Arial" panose="020B0604020202020204" pitchFamily="34" charset="0"/>
            </a:endParaRPr>
          </a:p>
          <a:p>
            <a:pPr marL="800100" marR="9290" lvl="1" indent="-342900">
              <a:buFont typeface="Arial" panose="020B0604020202020204" pitchFamily="34" charset="0"/>
              <a:buChar char="•"/>
            </a:pPr>
            <a:endParaRPr lang="en-GB" sz="2400" dirty="0">
              <a:solidFill>
                <a:srgbClr val="231F20"/>
              </a:solidFill>
              <a:latin typeface="Arial" panose="020B0604020202020204" pitchFamily="34" charset="0"/>
              <a:cs typeface="Arial" panose="020B0604020202020204" pitchFamily="34" charset="0"/>
            </a:endParaRPr>
          </a:p>
          <a:p>
            <a:pPr marL="800100" marR="9290" lvl="1" indent="-342900">
              <a:buFont typeface="Arial" panose="020B0604020202020204" pitchFamily="34" charset="0"/>
              <a:buChar char="•"/>
            </a:pPr>
            <a:r>
              <a:rPr lang="en-GB" sz="2400" dirty="0" smtClean="0">
                <a:solidFill>
                  <a:srgbClr val="231F20"/>
                </a:solidFill>
                <a:latin typeface="Arial" panose="020B0604020202020204" pitchFamily="34" charset="0"/>
                <a:cs typeface="Arial" panose="020B0604020202020204" pitchFamily="34" charset="0"/>
              </a:rPr>
              <a:t>two compulsory questions</a:t>
            </a:r>
          </a:p>
          <a:p>
            <a:pPr marL="800100" marR="9290" lvl="1" indent="-342900">
              <a:buFont typeface="Arial" panose="020B0604020202020204" pitchFamily="34" charset="0"/>
              <a:buChar char="•"/>
            </a:pPr>
            <a:endParaRPr lang="en-GB" sz="2400" dirty="0" smtClean="0">
              <a:solidFill>
                <a:srgbClr val="231F20"/>
              </a:solidFill>
              <a:latin typeface="Arial" panose="020B0604020202020204" pitchFamily="34" charset="0"/>
              <a:cs typeface="Arial" panose="020B0604020202020204" pitchFamily="34" charset="0"/>
            </a:endParaRPr>
          </a:p>
          <a:p>
            <a:pPr marL="800100" marR="9290" lvl="1" indent="-342900">
              <a:buFont typeface="Arial" panose="020B0604020202020204" pitchFamily="34" charset="0"/>
              <a:buChar char="•"/>
            </a:pPr>
            <a:r>
              <a:rPr lang="en-GB" sz="2400" dirty="0">
                <a:solidFill>
                  <a:srgbClr val="231F20"/>
                </a:solidFill>
                <a:latin typeface="Arial" panose="020B0604020202020204" pitchFamily="34" charset="0"/>
                <a:cs typeface="Arial" panose="020B0604020202020204" pitchFamily="34" charset="0"/>
              </a:rPr>
              <a:t>f</a:t>
            </a:r>
            <a:r>
              <a:rPr lang="en-GB" sz="2400" dirty="0" smtClean="0">
                <a:solidFill>
                  <a:srgbClr val="231F20"/>
                </a:solidFill>
                <a:latin typeface="Arial" panose="020B0604020202020204" pitchFamily="34" charset="0"/>
                <a:cs typeface="Arial" panose="020B0604020202020204" pitchFamily="34" charset="0"/>
              </a:rPr>
              <a:t>or each question, 12 </a:t>
            </a:r>
            <a:r>
              <a:rPr lang="en-GB" sz="2400" dirty="0">
                <a:solidFill>
                  <a:srgbClr val="231F20"/>
                </a:solidFill>
                <a:latin typeface="Arial" panose="020B0604020202020204" pitchFamily="34" charset="0"/>
                <a:cs typeface="Arial" panose="020B0604020202020204" pitchFamily="34" charset="0"/>
              </a:rPr>
              <a:t>marks are awarded for communication and organisation; 8</a:t>
            </a:r>
            <a:r>
              <a:rPr lang="en-GB" sz="2400" dirty="0" smtClean="0">
                <a:solidFill>
                  <a:srgbClr val="231F20"/>
                </a:solidFill>
                <a:latin typeface="Arial" panose="020B0604020202020204" pitchFamily="34" charset="0"/>
                <a:cs typeface="Arial" panose="020B0604020202020204" pitchFamily="34" charset="0"/>
              </a:rPr>
              <a:t> </a:t>
            </a:r>
            <a:r>
              <a:rPr lang="en-GB" sz="2400" dirty="0">
                <a:solidFill>
                  <a:srgbClr val="231F20"/>
                </a:solidFill>
                <a:latin typeface="Arial" panose="020B0604020202020204" pitchFamily="34" charset="0"/>
                <a:cs typeface="Arial" panose="020B0604020202020204" pitchFamily="34" charset="0"/>
              </a:rPr>
              <a:t>marks are awarded for vocabulary, sentence structure, spelling and </a:t>
            </a:r>
            <a:r>
              <a:rPr lang="en-GB" sz="2400" dirty="0" smtClean="0">
                <a:solidFill>
                  <a:srgbClr val="231F20"/>
                </a:solidFill>
                <a:latin typeface="Arial" panose="020B0604020202020204" pitchFamily="34" charset="0"/>
                <a:cs typeface="Arial" panose="020B0604020202020204" pitchFamily="34" charset="0"/>
              </a:rPr>
              <a:t>punctuation</a:t>
            </a:r>
          </a:p>
          <a:p>
            <a:pPr marL="800100" marR="9290" lvl="1" indent="-342900">
              <a:buFont typeface="Arial" panose="020B0604020202020204" pitchFamily="34" charset="0"/>
              <a:buChar char="•"/>
            </a:pPr>
            <a:endParaRPr lang="en-GB" sz="2400" dirty="0" smtClean="0">
              <a:solidFill>
                <a:srgbClr val="231F20"/>
              </a:solidFill>
              <a:latin typeface="Arial" panose="020B0604020202020204" pitchFamily="34" charset="0"/>
              <a:cs typeface="Arial" panose="020B0604020202020204" pitchFamily="34" charset="0"/>
            </a:endParaRPr>
          </a:p>
          <a:p>
            <a:pPr marL="800100" marR="9290" lvl="1" indent="-342900">
              <a:buFont typeface="Arial" panose="020B0604020202020204" pitchFamily="34" charset="0"/>
              <a:buChar char="•"/>
            </a:pPr>
            <a:r>
              <a:rPr lang="en-GB" sz="2400" dirty="0">
                <a:solidFill>
                  <a:srgbClr val="231F20"/>
                </a:solidFill>
                <a:latin typeface="Arial" panose="020B0604020202020204" pitchFamily="34" charset="0"/>
                <a:cs typeface="Arial" panose="020B0604020202020204" pitchFamily="34" charset="0"/>
              </a:rPr>
              <a:t>a</a:t>
            </a:r>
            <a:r>
              <a:rPr lang="en-GB" sz="2400" dirty="0" smtClean="0">
                <a:solidFill>
                  <a:srgbClr val="231F20"/>
                </a:solidFill>
                <a:latin typeface="Arial" panose="020B0604020202020204" pitchFamily="34" charset="0"/>
                <a:cs typeface="Arial" panose="020B0604020202020204" pitchFamily="34" charset="0"/>
              </a:rPr>
              <a:t>udience, purpose and format will </a:t>
            </a:r>
            <a:r>
              <a:rPr lang="en-GB" sz="2400" dirty="0" smtClean="0">
                <a:solidFill>
                  <a:srgbClr val="231F20"/>
                </a:solidFill>
                <a:latin typeface="Arial" panose="020B0604020202020204" pitchFamily="34" charset="0"/>
                <a:cs typeface="Arial" panose="020B0604020202020204" pitchFamily="34" charset="0"/>
              </a:rPr>
              <a:t>be made clear in the question</a:t>
            </a:r>
          </a:p>
          <a:p>
            <a:pPr marR="9290" lvl="1"/>
            <a:endParaRPr lang="en-GB" sz="2400" dirty="0">
              <a:solidFill>
                <a:srgbClr val="000000"/>
              </a:solidFill>
              <a:latin typeface="Arial" panose="020B0604020202020204" pitchFamily="34" charset="0"/>
              <a:cs typeface="Arial" panose="020B0604020202020204" pitchFamily="34" charset="0"/>
            </a:endParaRPr>
          </a:p>
          <a:p>
            <a:pPr marR="9290" lvl="1"/>
            <a:endParaRPr lang="en-GB" sz="2400" dirty="0">
              <a:solidFill>
                <a:srgbClr val="231F20"/>
              </a:solidFill>
              <a:latin typeface="Arial" panose="020B0604020202020204" pitchFamily="34" charset="0"/>
              <a:cs typeface="Arial" panose="020B0604020202020204" pitchFamily="34" charset="0"/>
            </a:endParaRPr>
          </a:p>
          <a:p>
            <a:pPr marR="9290" lvl="1"/>
            <a:endParaRPr lang="en-GB" sz="2400" dirty="0">
              <a:solidFill>
                <a:srgbClr val="231F20"/>
              </a:solidFill>
              <a:latin typeface="Arial" panose="020B0604020202020204" pitchFamily="34" charset="0"/>
              <a:cs typeface="Arial" panose="020B0604020202020204" pitchFamily="34" charset="0"/>
            </a:endParaRPr>
          </a:p>
          <a:p>
            <a:pPr marR="9290" lvl="1"/>
            <a:endParaRPr lang="en-GB" sz="2400" dirty="0">
              <a:solidFill>
                <a:srgbClr val="231F20"/>
              </a:solidFill>
              <a:latin typeface="Arial" panose="020B0604020202020204" pitchFamily="34" charset="0"/>
              <a:cs typeface="Arial" panose="020B0604020202020204" pitchFamily="34" charset="0"/>
            </a:endParaRPr>
          </a:p>
          <a:p>
            <a:r>
              <a:rPr lang="en-GB" sz="2400" dirty="0" smtClean="0">
                <a:solidFill>
                  <a:srgbClr val="231F20"/>
                </a:solidFill>
                <a:latin typeface="Arial" panose="020B0604020202020204" pitchFamily="34" charset="0"/>
                <a:cs typeface="Arial" panose="020B0604020202020204" pitchFamily="34" charset="0"/>
              </a:rPr>
              <a:t>													</a:t>
            </a:r>
            <a:endParaRPr lang="en-GB" sz="2400" dirty="0">
              <a:latin typeface="Arial" panose="020B0604020202020204" pitchFamily="34" charset="0"/>
              <a:cs typeface="Arial" panose="020B0604020202020204" pitchFamily="34" charset="0"/>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8314344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duqas_Powerpoint_Templates_for PPT-1.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177798" y="279843"/>
            <a:ext cx="8299451" cy="3342453"/>
          </a:xfrm>
          <a:prstGeom prst="rect">
            <a:avLst/>
          </a:prstGeom>
          <a:noFill/>
        </p:spPr>
        <p:txBody>
          <a:bodyPr wrap="square" rtlCol="0">
            <a:spAutoFit/>
          </a:bodyPr>
          <a:lstStyle/>
          <a:p>
            <a:pPr>
              <a:lnSpc>
                <a:spcPct val="80000"/>
              </a:lnSpc>
            </a:pPr>
            <a:endParaRPr lang="en-US" sz="4400" kern="1100" spc="-30" dirty="0">
              <a:solidFill>
                <a:schemeClr val="bg1"/>
              </a:solidFill>
              <a:latin typeface="Gotham Rounded Book"/>
              <a:cs typeface="Gotham Rounded Book"/>
            </a:endParaRPr>
          </a:p>
          <a:p>
            <a:pPr>
              <a:lnSpc>
                <a:spcPct val="80000"/>
              </a:lnSpc>
            </a:pPr>
            <a:r>
              <a:rPr lang="en-US" sz="4400" kern="1100" spc="-30" dirty="0" smtClean="0">
                <a:solidFill>
                  <a:schemeClr val="bg1"/>
                </a:solidFill>
                <a:latin typeface="Gotham Rounded Book"/>
                <a:cs typeface="Gotham Rounded Book"/>
              </a:rPr>
              <a:t>Question 2.2</a:t>
            </a:r>
          </a:p>
          <a:p>
            <a:pPr>
              <a:lnSpc>
                <a:spcPct val="80000"/>
              </a:lnSpc>
            </a:pPr>
            <a:endParaRPr lang="en-US" sz="4400" kern="1100" spc="-30" dirty="0">
              <a:solidFill>
                <a:schemeClr val="bg1"/>
              </a:solidFill>
              <a:latin typeface="Gotham Rounded Book"/>
              <a:cs typeface="Gotham Rounded Book"/>
            </a:endParaRPr>
          </a:p>
          <a:p>
            <a:pPr>
              <a:lnSpc>
                <a:spcPct val="80000"/>
              </a:lnSpc>
            </a:pPr>
            <a:endParaRPr lang="en-US" sz="4400" kern="1100" spc="-30" dirty="0">
              <a:solidFill>
                <a:schemeClr val="bg1"/>
              </a:solidFill>
              <a:latin typeface="Gotham Rounded Book"/>
              <a:cs typeface="Gotham Rounded Book"/>
            </a:endParaRPr>
          </a:p>
          <a:p>
            <a:pPr>
              <a:lnSpc>
                <a:spcPct val="80000"/>
              </a:lnSpc>
            </a:pPr>
            <a:endParaRPr lang="en-US" sz="4400" i="1" kern="1100" spc="-30" dirty="0">
              <a:solidFill>
                <a:schemeClr val="bg1"/>
              </a:solidFill>
              <a:latin typeface="Gotham Rounded Book"/>
              <a:cs typeface="Gotham Rounded Book"/>
            </a:endParaRPr>
          </a:p>
          <a:p>
            <a:pPr>
              <a:lnSpc>
                <a:spcPct val="80000"/>
              </a:lnSpc>
            </a:pPr>
            <a:endParaRPr lang="en-US" sz="4400" i="1" kern="1100" spc="-30" dirty="0">
              <a:solidFill>
                <a:schemeClr val="bg1"/>
              </a:solidFill>
              <a:latin typeface="Gotham Rounded Book"/>
              <a:cs typeface="Gotham Rounded Book"/>
            </a:endParaRPr>
          </a:p>
        </p:txBody>
      </p:sp>
      <p:sp>
        <p:nvSpPr>
          <p:cNvPr id="2" name="TextBox 1"/>
          <p:cNvSpPr txBox="1"/>
          <p:nvPr/>
        </p:nvSpPr>
        <p:spPr>
          <a:xfrm>
            <a:off x="2133600" y="596900"/>
            <a:ext cx="184731" cy="369332"/>
          </a:xfrm>
          <a:prstGeom prst="rect">
            <a:avLst/>
          </a:prstGeom>
          <a:noFill/>
        </p:spPr>
        <p:txBody>
          <a:bodyPr wrap="none" rtlCol="0">
            <a:spAutoFit/>
          </a:bodyPr>
          <a:lstStyle/>
          <a:p>
            <a:endParaRPr lang="en-GB"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635965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17" y="1757"/>
            <a:ext cx="9144000" cy="6858000"/>
          </a:xfrm>
          <a:prstGeom prst="rect">
            <a:avLst/>
          </a:prstGeom>
        </p:spPr>
      </p:pic>
      <p:sp>
        <p:nvSpPr>
          <p:cNvPr id="3" name="TextBox 2"/>
          <p:cNvSpPr txBox="1"/>
          <p:nvPr/>
        </p:nvSpPr>
        <p:spPr>
          <a:xfrm>
            <a:off x="247650" y="341512"/>
            <a:ext cx="8896350" cy="535531"/>
          </a:xfrm>
          <a:prstGeom prst="rect">
            <a:avLst/>
          </a:prstGeom>
          <a:noFill/>
        </p:spPr>
        <p:txBody>
          <a:bodyPr wrap="square" rtlCol="0">
            <a:spAutoFit/>
          </a:bodyPr>
          <a:lstStyle/>
          <a:p>
            <a:pPr>
              <a:lnSpc>
                <a:spcPct val="80000"/>
              </a:lnSpc>
            </a:pPr>
            <a:r>
              <a:rPr lang="en-GB" sz="3600" kern="1100" spc="-50" dirty="0" smtClean="0">
                <a:solidFill>
                  <a:srgbClr val="DF3C06"/>
                </a:solidFill>
                <a:latin typeface="Gotham Rounded Book"/>
                <a:cs typeface="Gotham Rounded Book"/>
              </a:rPr>
              <a:t>Component 2 Assessment in Practice</a:t>
            </a:r>
          </a:p>
        </p:txBody>
      </p:sp>
      <p:sp>
        <p:nvSpPr>
          <p:cNvPr id="4" name="TextBox 3"/>
          <p:cNvSpPr txBox="1"/>
          <p:nvPr/>
        </p:nvSpPr>
        <p:spPr>
          <a:xfrm>
            <a:off x="639406" y="1034777"/>
            <a:ext cx="8313208" cy="5693866"/>
          </a:xfrm>
          <a:prstGeom prst="rect">
            <a:avLst/>
          </a:prstGeom>
          <a:noFill/>
        </p:spPr>
        <p:txBody>
          <a:bodyPr wrap="square" rtlCol="0" anchor="t">
            <a:spAutoFit/>
          </a:bodyPr>
          <a:lstStyle/>
          <a:p>
            <a:pPr lvl="0"/>
            <a:r>
              <a:rPr lang="en-GB" altLang="en-US" sz="2400" kern="0" dirty="0" smtClean="0">
                <a:solidFill>
                  <a:srgbClr val="000000"/>
                </a:solidFill>
                <a:latin typeface="Arial"/>
                <a:ea typeface="ＭＳ Ｐゴシック"/>
              </a:rPr>
              <a:t>Question 2.2</a:t>
            </a:r>
            <a:endParaRPr lang="en-GB" altLang="en-US" sz="2400" kern="0" dirty="0">
              <a:solidFill>
                <a:srgbClr val="000000"/>
              </a:solidFill>
              <a:latin typeface="Arial"/>
              <a:ea typeface="ＭＳ Ｐゴシック"/>
            </a:endParaRPr>
          </a:p>
          <a:p>
            <a:endParaRPr lang="en-GB" sz="2000" kern="0" dirty="0">
              <a:solidFill>
                <a:srgbClr val="000000"/>
              </a:solidFill>
              <a:latin typeface="Arial"/>
              <a:ea typeface="ＭＳ Ｐゴシック"/>
            </a:endParaRPr>
          </a:p>
          <a:p>
            <a:r>
              <a:rPr lang="en-GB" sz="2000" dirty="0"/>
              <a:t> </a:t>
            </a:r>
          </a:p>
          <a:p>
            <a:r>
              <a:rPr lang="en-GB" sz="2000" dirty="0"/>
              <a:t>This is part of a letter that appeared in a newspaper:</a:t>
            </a:r>
          </a:p>
          <a:p>
            <a:r>
              <a:rPr lang="en-GB" sz="2000" dirty="0"/>
              <a:t> </a:t>
            </a:r>
          </a:p>
          <a:p>
            <a:r>
              <a:rPr lang="en-GB" sz="2000" dirty="0"/>
              <a:t>'I can't understand why we have pets.  They can be expensive to look after, they take up lots of time, children want them then get bored of them, yet if you dare to say you would never have a pet, people think you are strange.  I would never have one.'</a:t>
            </a:r>
          </a:p>
          <a:p>
            <a:r>
              <a:rPr lang="en-GB" sz="2000" dirty="0"/>
              <a:t> </a:t>
            </a:r>
          </a:p>
          <a:p>
            <a:r>
              <a:rPr lang="en-GB" sz="2000" dirty="0"/>
              <a:t>Write a letter to the newspaper giving your views on this subject.             </a:t>
            </a:r>
            <a:r>
              <a:rPr lang="en-GB" sz="2000" b="1" dirty="0"/>
              <a:t>[20]</a:t>
            </a:r>
            <a:endParaRPr lang="en-GB" sz="2000" dirty="0"/>
          </a:p>
          <a:p>
            <a:r>
              <a:rPr lang="en-GB" sz="2000" b="1" dirty="0"/>
              <a:t> </a:t>
            </a:r>
            <a:endParaRPr lang="en-GB" sz="2000" dirty="0"/>
          </a:p>
          <a:p>
            <a:pPr lvl="0"/>
            <a:endParaRPr lang="en-GB" altLang="en-US" sz="2000" kern="0" dirty="0" smtClean="0">
              <a:solidFill>
                <a:srgbClr val="000000"/>
              </a:solidFill>
              <a:latin typeface="Arial"/>
              <a:ea typeface="ＭＳ Ｐゴシック"/>
            </a:endParaRPr>
          </a:p>
          <a:p>
            <a:pPr lvl="0"/>
            <a:endParaRPr lang="en-GB" altLang="en-US" sz="2000" kern="0" dirty="0" smtClean="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lvl="0"/>
            <a:endParaRPr lang="en-GB" altLang="en-US" sz="2000" kern="0" dirty="0">
              <a:solidFill>
                <a:srgbClr val="000000"/>
              </a:solidFill>
              <a:latin typeface="Arial"/>
              <a:ea typeface="ＭＳ Ｐゴシック"/>
            </a:endParaRPr>
          </a:p>
        </p:txBody>
      </p:sp>
      <p:sp>
        <p:nvSpPr>
          <p:cNvPr id="5" name="TextBox 4"/>
          <p:cNvSpPr txBox="1"/>
          <p:nvPr/>
        </p:nvSpPr>
        <p:spPr>
          <a:xfrm>
            <a:off x="-28575" y="-129048"/>
            <a:ext cx="2023533" cy="261610"/>
          </a:xfrm>
          <a:prstGeom prst="rect">
            <a:avLst/>
          </a:prstGeom>
          <a:noFill/>
        </p:spPr>
        <p:txBody>
          <a:bodyPr wrap="square" rtlCol="0">
            <a:spAutoFit/>
          </a:bodyPr>
          <a:lstStyle/>
          <a:p>
            <a:endParaRPr lang="en-US" sz="1100" dirty="0">
              <a:solidFill>
                <a:srgbClr val="A5A6A5"/>
              </a:solidFill>
              <a:latin typeface="Bliss-Light"/>
              <a:cs typeface="Bliss-Light"/>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5027325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247650" y="341511"/>
            <a:ext cx="8896350" cy="978729"/>
          </a:xfrm>
          <a:prstGeom prst="rect">
            <a:avLst/>
          </a:prstGeom>
          <a:noFill/>
        </p:spPr>
        <p:txBody>
          <a:bodyPr wrap="square" rtlCol="0">
            <a:spAutoFit/>
          </a:bodyPr>
          <a:lstStyle/>
          <a:p>
            <a:pPr>
              <a:lnSpc>
                <a:spcPct val="80000"/>
              </a:lnSpc>
            </a:pPr>
            <a:r>
              <a:rPr lang="en-GB" sz="3600" kern="1100" spc="-50" dirty="0" smtClean="0">
                <a:solidFill>
                  <a:srgbClr val="DF3C06"/>
                </a:solidFill>
                <a:latin typeface="Gotham Rounded Book"/>
                <a:cs typeface="Gotham Rounded Book"/>
              </a:rPr>
              <a:t>Principal Examiner’s Key Messages </a:t>
            </a:r>
          </a:p>
          <a:p>
            <a:pPr>
              <a:lnSpc>
                <a:spcPct val="80000"/>
              </a:lnSpc>
            </a:pPr>
            <a:r>
              <a:rPr lang="en-GB" sz="3600" kern="1100" spc="-50" dirty="0" smtClean="0">
                <a:solidFill>
                  <a:srgbClr val="DF3C06"/>
                </a:solidFill>
                <a:latin typeface="Gotham Rounded Book"/>
                <a:cs typeface="Gotham Rounded Book"/>
              </a:rPr>
              <a:t>Writing Responses</a:t>
            </a:r>
          </a:p>
        </p:txBody>
      </p:sp>
      <p:sp>
        <p:nvSpPr>
          <p:cNvPr id="4" name="TextBox 3"/>
          <p:cNvSpPr txBox="1"/>
          <p:nvPr/>
        </p:nvSpPr>
        <p:spPr>
          <a:xfrm>
            <a:off x="399931" y="1491977"/>
            <a:ext cx="8313208" cy="3908762"/>
          </a:xfrm>
          <a:prstGeom prst="rect">
            <a:avLst/>
          </a:prstGeom>
          <a:noFill/>
        </p:spPr>
        <p:txBody>
          <a:bodyPr wrap="square" rtlCol="0" anchor="t">
            <a:spAutoFit/>
          </a:bodyPr>
          <a:lstStyle/>
          <a:p>
            <a:pPr marL="342900" lvl="0" indent="-342900">
              <a:buFont typeface="Arial" panose="020B0604020202020204" pitchFamily="34" charset="0"/>
              <a:buChar char="•"/>
            </a:pPr>
            <a:r>
              <a:rPr lang="en-GB" altLang="en-US" sz="2000" kern="0" dirty="0" smtClean="0">
                <a:solidFill>
                  <a:srgbClr val="000000"/>
                </a:solidFill>
                <a:latin typeface="Arial" panose="020B0604020202020204" pitchFamily="34" charset="0"/>
                <a:ea typeface="ＭＳ Ｐゴシック"/>
                <a:cs typeface="Arial" panose="020B0604020202020204" pitchFamily="34" charset="0"/>
              </a:rPr>
              <a:t>split </a:t>
            </a:r>
            <a:r>
              <a:rPr lang="en-GB" altLang="en-US" sz="2000" kern="0" dirty="0">
                <a:solidFill>
                  <a:srgbClr val="000000"/>
                </a:solidFill>
                <a:latin typeface="Arial" panose="020B0604020202020204" pitchFamily="34" charset="0"/>
                <a:ea typeface="ＭＳ Ｐゴシック"/>
                <a:cs typeface="Arial" panose="020B0604020202020204" pitchFamily="34" charset="0"/>
              </a:rPr>
              <a:t>time equally between the two </a:t>
            </a:r>
            <a:r>
              <a:rPr lang="en-GB" altLang="en-US" sz="2000" kern="0" dirty="0" smtClean="0">
                <a:solidFill>
                  <a:srgbClr val="000000"/>
                </a:solidFill>
                <a:latin typeface="Arial" panose="020B0604020202020204" pitchFamily="34" charset="0"/>
                <a:ea typeface="ＭＳ Ｐゴシック"/>
                <a:cs typeface="Arial" panose="020B0604020202020204" pitchFamily="34" charset="0"/>
              </a:rPr>
              <a:t>tasks</a:t>
            </a:r>
          </a:p>
          <a:p>
            <a:pPr marL="342900" lvl="0" indent="-342900">
              <a:buFont typeface="Arial" panose="020B0604020202020204" pitchFamily="34" charset="0"/>
              <a:buChar char="•"/>
            </a:pPr>
            <a:r>
              <a:rPr lang="en-GB" altLang="en-US" sz="2000" kern="0" dirty="0">
                <a:solidFill>
                  <a:srgbClr val="000000"/>
                </a:solidFill>
                <a:latin typeface="Arial" panose="020B0604020202020204" pitchFamily="34" charset="0"/>
                <a:ea typeface="ＭＳ Ｐゴシック"/>
                <a:cs typeface="Arial" panose="020B0604020202020204" pitchFamily="34" charset="0"/>
              </a:rPr>
              <a:t>a</a:t>
            </a:r>
            <a:r>
              <a:rPr lang="en-GB" altLang="en-US" sz="2000" kern="0" dirty="0" smtClean="0">
                <a:solidFill>
                  <a:srgbClr val="000000"/>
                </a:solidFill>
                <a:latin typeface="Arial" panose="020B0604020202020204" pitchFamily="34" charset="0"/>
                <a:ea typeface="ＭＳ Ｐゴシック"/>
                <a:cs typeface="Arial" panose="020B0604020202020204" pitchFamily="34" charset="0"/>
              </a:rPr>
              <a:t>im for 300-400 words per task</a:t>
            </a:r>
            <a:endParaRPr lang="en-GB" altLang="en-US" sz="2000" kern="0" dirty="0">
              <a:solidFill>
                <a:srgbClr val="000000"/>
              </a:solidFill>
              <a:latin typeface="Arial" panose="020B0604020202020204" pitchFamily="34" charset="0"/>
              <a:ea typeface="ＭＳ Ｐゴシック"/>
              <a:cs typeface="Arial" panose="020B0604020202020204" pitchFamily="34" charset="0"/>
            </a:endParaRPr>
          </a:p>
          <a:p>
            <a:pPr marL="342900" indent="-342900">
              <a:buFont typeface="Arial" panose="020B0604020202020204" pitchFamily="34" charset="0"/>
              <a:buChar char="•"/>
            </a:pPr>
            <a:r>
              <a:rPr lang="en-GB" altLang="en-US" sz="2000" kern="0" dirty="0" smtClean="0">
                <a:solidFill>
                  <a:srgbClr val="000000"/>
                </a:solidFill>
                <a:latin typeface="Arial" panose="020B0604020202020204" pitchFamily="34" charset="0"/>
                <a:ea typeface="ＭＳ Ｐゴシック"/>
                <a:cs typeface="Arial" panose="020B0604020202020204" pitchFamily="34" charset="0"/>
              </a:rPr>
              <a:t>address the audience and purpose given in the task</a:t>
            </a:r>
          </a:p>
          <a:p>
            <a:pPr marL="342900" indent="-342900">
              <a:buFont typeface="Arial" panose="020B0604020202020204" pitchFamily="34" charset="0"/>
              <a:buChar char="•"/>
            </a:pPr>
            <a:r>
              <a:rPr lang="en-GB" altLang="en-US" sz="2000" kern="0" smtClean="0">
                <a:solidFill>
                  <a:srgbClr val="000000"/>
                </a:solidFill>
                <a:latin typeface="Arial" panose="020B0604020202020204" pitchFamily="34" charset="0"/>
                <a:ea typeface="ＭＳ Ｐゴシック"/>
                <a:cs typeface="Arial" panose="020B0604020202020204" pitchFamily="34" charset="0"/>
              </a:rPr>
              <a:t>adopt </a:t>
            </a:r>
            <a:r>
              <a:rPr lang="en-GB" altLang="en-US" sz="2000" kern="0" dirty="0" smtClean="0">
                <a:solidFill>
                  <a:srgbClr val="000000"/>
                </a:solidFill>
                <a:latin typeface="Arial" panose="020B0604020202020204" pitchFamily="34" charset="0"/>
                <a:ea typeface="ＭＳ Ｐゴシック"/>
                <a:cs typeface="Arial" panose="020B0604020202020204" pitchFamily="34" charset="0"/>
              </a:rPr>
              <a:t>an appropriate tone for the task </a:t>
            </a:r>
          </a:p>
          <a:p>
            <a:pPr marL="342900" indent="-342900">
              <a:buFont typeface="Arial" panose="020B0604020202020204" pitchFamily="34" charset="0"/>
              <a:buChar char="•"/>
            </a:pPr>
            <a:r>
              <a:rPr lang="en-GB" altLang="en-US" sz="2000" kern="0" dirty="0" smtClean="0">
                <a:solidFill>
                  <a:srgbClr val="000000"/>
                </a:solidFill>
                <a:latin typeface="Arial" panose="020B0604020202020204" pitchFamily="34" charset="0"/>
                <a:ea typeface="ＭＳ Ｐゴシック"/>
                <a:cs typeface="Arial" panose="020B0604020202020204" pitchFamily="34" charset="0"/>
              </a:rPr>
              <a:t>practise writing in different formats e.g. letter (formal and informal), articles, reports, talks </a:t>
            </a:r>
            <a:r>
              <a:rPr lang="en-GB" altLang="en-US" sz="2000" kern="0" dirty="0" err="1" smtClean="0">
                <a:solidFill>
                  <a:srgbClr val="000000"/>
                </a:solidFill>
                <a:latin typeface="Arial" panose="020B0604020202020204" pitchFamily="34" charset="0"/>
                <a:ea typeface="ＭＳ Ｐゴシック"/>
                <a:cs typeface="Arial" panose="020B0604020202020204" pitchFamily="34" charset="0"/>
              </a:rPr>
              <a:t>etc</a:t>
            </a:r>
            <a:r>
              <a:rPr lang="en-GB" altLang="en-US" sz="2000" kern="0" dirty="0" smtClean="0">
                <a:solidFill>
                  <a:srgbClr val="000000"/>
                </a:solidFill>
                <a:latin typeface="Arial" panose="020B0604020202020204" pitchFamily="34" charset="0"/>
                <a:ea typeface="ＭＳ Ｐゴシック"/>
                <a:cs typeface="Arial" panose="020B0604020202020204" pitchFamily="34" charset="0"/>
              </a:rPr>
              <a:t>…</a:t>
            </a:r>
          </a:p>
          <a:p>
            <a:pPr marL="342900" indent="-342900">
              <a:buFont typeface="Arial" panose="020B0604020202020204" pitchFamily="34" charset="0"/>
              <a:buChar char="•"/>
            </a:pPr>
            <a:r>
              <a:rPr lang="en-GB" altLang="en-US" sz="2000" kern="0" dirty="0">
                <a:solidFill>
                  <a:srgbClr val="000000"/>
                </a:solidFill>
                <a:latin typeface="Arial" panose="020B0604020202020204" pitchFamily="34" charset="0"/>
                <a:ea typeface="ＭＳ Ｐゴシック"/>
                <a:cs typeface="Arial" panose="020B0604020202020204" pitchFamily="34" charset="0"/>
              </a:rPr>
              <a:t>f</a:t>
            </a:r>
            <a:r>
              <a:rPr lang="en-GB" altLang="en-US" sz="2000" kern="0" dirty="0" smtClean="0">
                <a:solidFill>
                  <a:srgbClr val="000000"/>
                </a:solidFill>
                <a:latin typeface="Arial" panose="020B0604020202020204" pitchFamily="34" charset="0"/>
                <a:ea typeface="ＭＳ Ｐゴシック"/>
                <a:cs typeface="Arial" panose="020B0604020202020204" pitchFamily="34" charset="0"/>
              </a:rPr>
              <a:t>ormat letters appropriately and include a suitable greeting and sign off</a:t>
            </a:r>
          </a:p>
          <a:p>
            <a:pPr marL="342900" lvl="0" indent="-342900">
              <a:buFont typeface="Arial" panose="020B0604020202020204" pitchFamily="34" charset="0"/>
              <a:buChar char="•"/>
            </a:pPr>
            <a:r>
              <a:rPr lang="en-GB" altLang="en-US" sz="2000" kern="0" dirty="0">
                <a:solidFill>
                  <a:srgbClr val="000000"/>
                </a:solidFill>
                <a:latin typeface="Arial" panose="020B0604020202020204" pitchFamily="34" charset="0"/>
                <a:ea typeface="ＭＳ Ｐゴシック"/>
                <a:cs typeface="Arial" panose="020B0604020202020204" pitchFamily="34" charset="0"/>
              </a:rPr>
              <a:t>s</a:t>
            </a:r>
            <a:r>
              <a:rPr lang="en-GB" altLang="en-US" sz="2000" kern="0" dirty="0" smtClean="0">
                <a:solidFill>
                  <a:srgbClr val="000000"/>
                </a:solidFill>
                <a:latin typeface="Arial" panose="020B0604020202020204" pitchFamily="34" charset="0"/>
                <a:ea typeface="ＭＳ Ｐゴシック"/>
                <a:cs typeface="Arial" panose="020B0604020202020204" pitchFamily="34" charset="0"/>
              </a:rPr>
              <a:t>pend time checking basic punctuation</a:t>
            </a:r>
          </a:p>
          <a:p>
            <a:pPr marL="342900" lvl="0" indent="-342900">
              <a:buFont typeface="Arial" panose="020B0604020202020204" pitchFamily="34" charset="0"/>
              <a:buChar char="•"/>
            </a:pPr>
            <a:r>
              <a:rPr lang="en-GB" altLang="en-US" sz="2000" kern="0" dirty="0">
                <a:solidFill>
                  <a:srgbClr val="000000"/>
                </a:solidFill>
                <a:latin typeface="Arial" panose="020B0604020202020204" pitchFamily="34" charset="0"/>
                <a:ea typeface="ＭＳ Ｐゴシック"/>
                <a:cs typeface="Arial" panose="020B0604020202020204" pitchFamily="34" charset="0"/>
              </a:rPr>
              <a:t>t</a:t>
            </a:r>
            <a:r>
              <a:rPr lang="en-GB" altLang="en-US" sz="2000" kern="0" dirty="0" smtClean="0">
                <a:solidFill>
                  <a:srgbClr val="000000"/>
                </a:solidFill>
                <a:latin typeface="Arial" panose="020B0604020202020204" pitchFamily="34" charset="0"/>
                <a:ea typeface="ＭＳ Ｐゴシック"/>
                <a:cs typeface="Arial" panose="020B0604020202020204" pitchFamily="34" charset="0"/>
              </a:rPr>
              <a:t>ake time to plan and structure responses</a:t>
            </a:r>
          </a:p>
          <a:p>
            <a:pPr marL="342900" lvl="0" indent="-342900">
              <a:buFont typeface="Arial" panose="020B0604020202020204" pitchFamily="34" charset="0"/>
              <a:buChar char="•"/>
            </a:pPr>
            <a:r>
              <a:rPr lang="en-GB" altLang="en-US" sz="2000" kern="0" dirty="0">
                <a:solidFill>
                  <a:srgbClr val="000000"/>
                </a:solidFill>
                <a:latin typeface="Arial" panose="020B0604020202020204" pitchFamily="34" charset="0"/>
                <a:ea typeface="ＭＳ Ｐゴシック"/>
                <a:cs typeface="Arial" panose="020B0604020202020204" pitchFamily="34" charset="0"/>
              </a:rPr>
              <a:t>d</a:t>
            </a:r>
            <a:r>
              <a:rPr lang="en-GB" altLang="en-US" sz="2000" kern="0" dirty="0" smtClean="0">
                <a:solidFill>
                  <a:srgbClr val="000000"/>
                </a:solidFill>
                <a:latin typeface="Arial" panose="020B0604020202020204" pitchFamily="34" charset="0"/>
                <a:ea typeface="ＭＳ Ｐゴシック"/>
                <a:cs typeface="Arial" panose="020B0604020202020204" pitchFamily="34" charset="0"/>
              </a:rPr>
              <a:t>epth and detail will help to develop convincing responses</a:t>
            </a:r>
          </a:p>
          <a:p>
            <a:pPr lvl="0"/>
            <a:endParaRPr lang="en-GB" altLang="en-US" sz="2800" kern="0" dirty="0" smtClean="0">
              <a:solidFill>
                <a:srgbClr val="000000"/>
              </a:solidFill>
              <a:latin typeface="Arial" panose="020B0604020202020204" pitchFamily="34" charset="0"/>
              <a:ea typeface="ＭＳ Ｐゴシック"/>
              <a:cs typeface="Arial" panose="020B0604020202020204" pitchFamily="34" charset="0"/>
            </a:endParaRPr>
          </a:p>
        </p:txBody>
      </p:sp>
      <p:sp>
        <p:nvSpPr>
          <p:cNvPr id="5" name="TextBox 4"/>
          <p:cNvSpPr txBox="1"/>
          <p:nvPr/>
        </p:nvSpPr>
        <p:spPr>
          <a:xfrm>
            <a:off x="-28575" y="-129048"/>
            <a:ext cx="2023533" cy="261610"/>
          </a:xfrm>
          <a:prstGeom prst="rect">
            <a:avLst/>
          </a:prstGeom>
          <a:noFill/>
        </p:spPr>
        <p:txBody>
          <a:bodyPr wrap="square" rtlCol="0">
            <a:spAutoFit/>
          </a:bodyPr>
          <a:lstStyle/>
          <a:p>
            <a:endParaRPr lang="en-US" sz="1100" dirty="0">
              <a:solidFill>
                <a:srgbClr val="A5A6A5"/>
              </a:solidFill>
              <a:latin typeface="Bliss-Light"/>
              <a:cs typeface="Bliss-Light"/>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759231"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88805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247650" y="341512"/>
            <a:ext cx="8896350" cy="535531"/>
          </a:xfrm>
          <a:prstGeom prst="rect">
            <a:avLst/>
          </a:prstGeom>
          <a:noFill/>
        </p:spPr>
        <p:txBody>
          <a:bodyPr wrap="square" rtlCol="0">
            <a:spAutoFit/>
          </a:bodyPr>
          <a:lstStyle/>
          <a:p>
            <a:pPr>
              <a:lnSpc>
                <a:spcPct val="80000"/>
              </a:lnSpc>
            </a:pPr>
            <a:r>
              <a:rPr lang="en-GB" sz="3600" kern="1100" spc="-50" dirty="0" smtClean="0">
                <a:solidFill>
                  <a:srgbClr val="DF3C06"/>
                </a:solidFill>
                <a:latin typeface="Gotham Rounded Book"/>
                <a:cs typeface="Gotham Rounded Book"/>
              </a:rPr>
              <a:t>Component 1 </a:t>
            </a:r>
            <a:r>
              <a:rPr lang="en-GB" sz="3600" b="1" kern="1100" spc="-50" dirty="0" smtClean="0">
                <a:solidFill>
                  <a:srgbClr val="DF3C06"/>
                </a:solidFill>
                <a:latin typeface="Gotham Rounded Book"/>
                <a:cs typeface="Gotham Rounded Book"/>
              </a:rPr>
              <a:t>Example</a:t>
            </a:r>
            <a:r>
              <a:rPr lang="en-GB" sz="3600" kern="1100" spc="-50" dirty="0" smtClean="0">
                <a:solidFill>
                  <a:srgbClr val="DF3C06"/>
                </a:solidFill>
                <a:latin typeface="Gotham Rounded Book"/>
                <a:cs typeface="Gotham Rounded Book"/>
              </a:rPr>
              <a:t> Question Stems</a:t>
            </a:r>
          </a:p>
        </p:txBody>
      </p:sp>
      <p:sp>
        <p:nvSpPr>
          <p:cNvPr id="4" name="TextBox 3"/>
          <p:cNvSpPr txBox="1"/>
          <p:nvPr/>
        </p:nvSpPr>
        <p:spPr>
          <a:xfrm>
            <a:off x="639406" y="1034777"/>
            <a:ext cx="8313208" cy="6555641"/>
          </a:xfrm>
          <a:prstGeom prst="rect">
            <a:avLst/>
          </a:prstGeom>
          <a:noFill/>
        </p:spPr>
        <p:txBody>
          <a:bodyPr wrap="square" rtlCol="0" anchor="t">
            <a:spAutoFit/>
          </a:bodyPr>
          <a:lstStyle/>
          <a:p>
            <a:r>
              <a:rPr lang="en-GB" altLang="en-US" sz="2000" i="1" kern="0" dirty="0" smtClean="0">
                <a:solidFill>
                  <a:srgbClr val="000000"/>
                </a:solidFill>
                <a:latin typeface="Arial"/>
                <a:ea typeface="ＭＳ Ｐゴシック"/>
              </a:rPr>
              <a:t>AO1:</a:t>
            </a:r>
            <a:r>
              <a:rPr lang="en-US" sz="2000" i="1" dirty="0"/>
              <a:t>Identify and interpret explicit and implicit information and ideas</a:t>
            </a:r>
          </a:p>
          <a:p>
            <a:pPr lvl="0"/>
            <a:endParaRPr lang="en-GB" altLang="en-US" sz="2000" kern="0" dirty="0" smtClean="0">
              <a:solidFill>
                <a:srgbClr val="000000"/>
              </a:solidFill>
              <a:latin typeface="Arial"/>
              <a:ea typeface="ＭＳ Ｐゴシック"/>
            </a:endParaRPr>
          </a:p>
          <a:p>
            <a:pPr lvl="0"/>
            <a:r>
              <a:rPr lang="en-GB" altLang="en-US" sz="2000" kern="0" dirty="0" smtClean="0">
                <a:solidFill>
                  <a:srgbClr val="000000"/>
                </a:solidFill>
                <a:latin typeface="Arial"/>
                <a:ea typeface="ＭＳ Ｐゴシック"/>
              </a:rPr>
              <a:t>List five things you learn about…</a:t>
            </a:r>
          </a:p>
          <a:p>
            <a:pPr lvl="0"/>
            <a:r>
              <a:rPr lang="en-GB" altLang="en-US" sz="2000" kern="0" dirty="0" smtClean="0">
                <a:solidFill>
                  <a:srgbClr val="000000"/>
                </a:solidFill>
                <a:latin typeface="Arial"/>
                <a:ea typeface="ＭＳ Ｐゴシック"/>
              </a:rPr>
              <a:t>List five reasons…</a:t>
            </a:r>
          </a:p>
          <a:p>
            <a:pPr lvl="0"/>
            <a:r>
              <a:rPr lang="en-GB" altLang="en-US" sz="2000" kern="0" dirty="0" smtClean="0">
                <a:solidFill>
                  <a:srgbClr val="000000"/>
                </a:solidFill>
                <a:latin typeface="Arial"/>
                <a:ea typeface="ＭＳ Ｐゴシック"/>
              </a:rPr>
              <a:t>List five things […..] thinks/feels about…</a:t>
            </a:r>
          </a:p>
          <a:p>
            <a:pPr lvl="0"/>
            <a:endParaRPr lang="en-GB" altLang="en-US" sz="2000" kern="0" dirty="0">
              <a:solidFill>
                <a:srgbClr val="000000"/>
              </a:solidFill>
              <a:latin typeface="Arial"/>
              <a:ea typeface="ＭＳ Ｐゴシック"/>
            </a:endParaRPr>
          </a:p>
          <a:p>
            <a:r>
              <a:rPr lang="en-GB" altLang="en-US" sz="2000" i="1" kern="0" dirty="0" smtClean="0">
                <a:solidFill>
                  <a:srgbClr val="000000"/>
                </a:solidFill>
                <a:latin typeface="Arial"/>
                <a:ea typeface="ＭＳ Ｐゴシック"/>
              </a:rPr>
              <a:t>AO2: </a:t>
            </a:r>
            <a:r>
              <a:rPr lang="en-US" sz="2000" i="1" dirty="0"/>
              <a:t>Explain, comment on and </a:t>
            </a:r>
            <a:r>
              <a:rPr lang="en-US" sz="2000" i="1" dirty="0" err="1"/>
              <a:t>analyse</a:t>
            </a:r>
            <a:r>
              <a:rPr lang="en-US" sz="2000" i="1" dirty="0"/>
              <a:t> how writers use language and structure to achieve effects and influence readers, using </a:t>
            </a:r>
            <a:r>
              <a:rPr lang="en-US" sz="2000" b="1" i="1" dirty="0"/>
              <a:t>relevant</a:t>
            </a:r>
            <a:r>
              <a:rPr lang="en-US" sz="2000" i="1" dirty="0"/>
              <a:t> subject terminology to support their views 	</a:t>
            </a:r>
          </a:p>
          <a:p>
            <a:pPr lvl="0"/>
            <a:endParaRPr lang="en-GB" altLang="en-US" sz="2000" kern="0" dirty="0" smtClean="0">
              <a:solidFill>
                <a:srgbClr val="000000"/>
              </a:solidFill>
              <a:latin typeface="Arial"/>
              <a:ea typeface="ＭＳ Ｐゴシック"/>
            </a:endParaRPr>
          </a:p>
          <a:p>
            <a:pPr lvl="0"/>
            <a:r>
              <a:rPr lang="en-GB" altLang="en-US" sz="2000" kern="0" dirty="0" smtClean="0">
                <a:solidFill>
                  <a:srgbClr val="000000"/>
                </a:solidFill>
                <a:latin typeface="Arial"/>
                <a:ea typeface="ＭＳ Ｐゴシック"/>
              </a:rPr>
              <a:t>How does the writer show…?</a:t>
            </a:r>
          </a:p>
          <a:p>
            <a:pPr lvl="0"/>
            <a:r>
              <a:rPr lang="en-GB" altLang="en-US" sz="2000" kern="0" dirty="0" smtClean="0">
                <a:solidFill>
                  <a:srgbClr val="000000"/>
                </a:solidFill>
                <a:latin typeface="Arial"/>
                <a:ea typeface="ＭＳ Ｐゴシック"/>
              </a:rPr>
              <a:t>How does the writer present…?</a:t>
            </a:r>
          </a:p>
          <a:p>
            <a:pPr lvl="0"/>
            <a:r>
              <a:rPr lang="en-GB" altLang="en-US" sz="2000" kern="0" dirty="0" smtClean="0">
                <a:solidFill>
                  <a:srgbClr val="000000"/>
                </a:solidFill>
                <a:latin typeface="Arial"/>
                <a:ea typeface="ＭＳ Ｐゴシック"/>
              </a:rPr>
              <a:t>What impressions does the writer create…?</a:t>
            </a:r>
          </a:p>
          <a:p>
            <a:pPr lvl="0"/>
            <a:r>
              <a:rPr lang="en-GB" altLang="en-US" sz="2000" kern="0" dirty="0" smtClean="0">
                <a:solidFill>
                  <a:srgbClr val="000000"/>
                </a:solidFill>
                <a:latin typeface="Arial"/>
                <a:ea typeface="ＭＳ Ｐゴシック"/>
              </a:rPr>
              <a:t>What impressions do you get of…?</a:t>
            </a:r>
          </a:p>
          <a:p>
            <a:pPr lvl="0"/>
            <a:r>
              <a:rPr lang="en-GB" altLang="en-US" sz="2000" kern="0" dirty="0" smtClean="0">
                <a:solidFill>
                  <a:srgbClr val="000000"/>
                </a:solidFill>
                <a:latin typeface="Arial"/>
                <a:ea typeface="ＭＳ Ｐゴシック"/>
              </a:rPr>
              <a:t>How does the writer make these lines tense/exciting/dramatic…?</a:t>
            </a:r>
          </a:p>
          <a:p>
            <a:pPr lvl="0"/>
            <a:endParaRPr lang="en-GB" altLang="en-US" sz="2000" kern="0" dirty="0" smtClean="0">
              <a:solidFill>
                <a:srgbClr val="000000"/>
              </a:solidFill>
              <a:latin typeface="Arial"/>
              <a:ea typeface="ＭＳ Ｐゴシック"/>
            </a:endParaRPr>
          </a:p>
          <a:p>
            <a:pPr lvl="0"/>
            <a:endParaRPr lang="en-GB" altLang="en-US" sz="2000" kern="0" dirty="0" smtClean="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lvl="0"/>
            <a:endParaRPr lang="en-GB" altLang="en-US" sz="2000" kern="0" dirty="0">
              <a:solidFill>
                <a:srgbClr val="000000"/>
              </a:solidFill>
              <a:latin typeface="Arial"/>
              <a:ea typeface="ＭＳ Ｐゴシック"/>
            </a:endParaRPr>
          </a:p>
        </p:txBody>
      </p:sp>
      <p:sp>
        <p:nvSpPr>
          <p:cNvPr id="5" name="TextBox 4"/>
          <p:cNvSpPr txBox="1"/>
          <p:nvPr/>
        </p:nvSpPr>
        <p:spPr>
          <a:xfrm>
            <a:off x="-28575" y="-129048"/>
            <a:ext cx="2023533" cy="261610"/>
          </a:xfrm>
          <a:prstGeom prst="rect">
            <a:avLst/>
          </a:prstGeom>
          <a:noFill/>
        </p:spPr>
        <p:txBody>
          <a:bodyPr wrap="square" rtlCol="0">
            <a:spAutoFit/>
          </a:bodyPr>
          <a:lstStyle/>
          <a:p>
            <a:endParaRPr lang="en-US" sz="1100" dirty="0">
              <a:solidFill>
                <a:srgbClr val="A5A6A5"/>
              </a:solidFill>
              <a:latin typeface="Bliss-Light"/>
              <a:cs typeface="Bliss-Light"/>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4405061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duqas_Powerpoint_Templates_for PPT-1.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177798" y="373616"/>
            <a:ext cx="8299451" cy="3687163"/>
          </a:xfrm>
          <a:prstGeom prst="rect">
            <a:avLst/>
          </a:prstGeom>
          <a:noFill/>
        </p:spPr>
        <p:txBody>
          <a:bodyPr wrap="square" rtlCol="0">
            <a:spAutoFit/>
          </a:bodyPr>
          <a:lstStyle/>
          <a:p>
            <a:pPr>
              <a:lnSpc>
                <a:spcPct val="80000"/>
              </a:lnSpc>
            </a:pPr>
            <a:endParaRPr lang="en-US" sz="4400" kern="1100" spc="-30" dirty="0">
              <a:solidFill>
                <a:schemeClr val="bg1"/>
              </a:solidFill>
              <a:latin typeface="Gotham Rounded Book"/>
              <a:cs typeface="Gotham Rounded Book"/>
            </a:endParaRPr>
          </a:p>
          <a:p>
            <a:pPr>
              <a:lnSpc>
                <a:spcPct val="80000"/>
              </a:lnSpc>
            </a:pPr>
            <a:r>
              <a:rPr lang="en-US" sz="4400" kern="1100" spc="-30" dirty="0">
                <a:solidFill>
                  <a:schemeClr val="bg1"/>
                </a:solidFill>
                <a:latin typeface="Gotham Rounded Book"/>
                <a:cs typeface="Gotham Rounded Book"/>
              </a:rPr>
              <a:t>WJEC </a:t>
            </a:r>
            <a:r>
              <a:rPr lang="en-US" sz="4400" kern="1100" spc="-30" dirty="0" err="1">
                <a:solidFill>
                  <a:schemeClr val="bg1"/>
                </a:solidFill>
                <a:latin typeface="Gotham Rounded Book"/>
                <a:cs typeface="Gotham Rounded Book"/>
              </a:rPr>
              <a:t>Eduqas</a:t>
            </a:r>
            <a:endParaRPr lang="en-US" sz="4400" kern="1100" spc="-30" dirty="0">
              <a:solidFill>
                <a:schemeClr val="bg1"/>
              </a:solidFill>
              <a:latin typeface="Gotham Rounded Book"/>
              <a:cs typeface="Gotham Rounded Book"/>
            </a:endParaRPr>
          </a:p>
          <a:p>
            <a:pPr>
              <a:lnSpc>
                <a:spcPct val="80000"/>
              </a:lnSpc>
            </a:pPr>
            <a:r>
              <a:rPr lang="en-US" sz="4400" kern="1100" spc="-30" dirty="0">
                <a:solidFill>
                  <a:schemeClr val="bg1"/>
                </a:solidFill>
                <a:latin typeface="Gotham Rounded Book"/>
                <a:cs typeface="Gotham Rounded Book"/>
              </a:rPr>
              <a:t>GCSE English Language</a:t>
            </a:r>
          </a:p>
          <a:p>
            <a:pPr>
              <a:lnSpc>
                <a:spcPct val="80000"/>
              </a:lnSpc>
            </a:pPr>
            <a:endParaRPr lang="en-US" sz="4400" kern="1100" spc="-30" dirty="0">
              <a:solidFill>
                <a:schemeClr val="bg1"/>
              </a:solidFill>
              <a:latin typeface="Gotham Rounded Book"/>
              <a:cs typeface="Gotham Rounded Book"/>
            </a:endParaRPr>
          </a:p>
          <a:p>
            <a:pPr>
              <a:lnSpc>
                <a:spcPct val="80000"/>
              </a:lnSpc>
            </a:pPr>
            <a:r>
              <a:rPr lang="en-US" sz="4400" i="1" kern="1100" spc="-30" dirty="0" smtClean="0">
                <a:solidFill>
                  <a:schemeClr val="bg1"/>
                </a:solidFill>
                <a:latin typeface="Gotham Rounded Book"/>
                <a:cs typeface="Gotham Rounded Book"/>
              </a:rPr>
              <a:t>Component 3 Non-exam assessment</a:t>
            </a:r>
            <a:endParaRPr lang="en-US" sz="4400" i="1" kern="1100" spc="-30" dirty="0">
              <a:solidFill>
                <a:schemeClr val="bg1"/>
              </a:solidFill>
              <a:latin typeface="Gotham Rounded Book"/>
              <a:cs typeface="Gotham Rounded Book"/>
            </a:endParaRPr>
          </a:p>
          <a:p>
            <a:pPr>
              <a:lnSpc>
                <a:spcPct val="80000"/>
              </a:lnSpc>
            </a:pPr>
            <a:endParaRPr lang="en-US" sz="2800" kern="1100" spc="-30" dirty="0" smtClean="0">
              <a:solidFill>
                <a:schemeClr val="bg1"/>
              </a:solidFill>
              <a:latin typeface="Gotham Rounded Book"/>
              <a:cs typeface="Gotham Rounded Book"/>
            </a:endParaRPr>
          </a:p>
        </p:txBody>
      </p:sp>
      <p:sp>
        <p:nvSpPr>
          <p:cNvPr id="2" name="TextBox 1"/>
          <p:cNvSpPr txBox="1"/>
          <p:nvPr/>
        </p:nvSpPr>
        <p:spPr>
          <a:xfrm>
            <a:off x="2133600" y="596900"/>
            <a:ext cx="184731" cy="369332"/>
          </a:xfrm>
          <a:prstGeom prst="rect">
            <a:avLst/>
          </a:prstGeom>
          <a:noFill/>
        </p:spPr>
        <p:txBody>
          <a:bodyPr wrap="none" rtlCol="0">
            <a:spAutoFit/>
          </a:bodyPr>
          <a:lstStyle/>
          <a:p>
            <a:endParaRPr lang="en-GB"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6330424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369545" y="374902"/>
            <a:ext cx="6160160" cy="473976"/>
          </a:xfrm>
          <a:prstGeom prst="rect">
            <a:avLst/>
          </a:prstGeom>
          <a:noFill/>
        </p:spPr>
        <p:txBody>
          <a:bodyPr wrap="square" rtlCol="0">
            <a:spAutoFit/>
          </a:bodyPr>
          <a:lstStyle/>
          <a:p>
            <a:pPr>
              <a:lnSpc>
                <a:spcPct val="80000"/>
              </a:lnSpc>
            </a:pPr>
            <a:r>
              <a:rPr lang="en-US" sz="3100" kern="1100" spc="-50" dirty="0">
                <a:solidFill>
                  <a:srgbClr val="DF3C06"/>
                </a:solidFill>
                <a:latin typeface="Gotham Rounded Book"/>
                <a:cs typeface="Gotham Rounded Book"/>
              </a:rPr>
              <a:t>ASSESSMENT SUMMARY</a:t>
            </a:r>
            <a:endParaRPr lang="en-US" sz="3100" kern="1100" spc="-50" dirty="0">
              <a:solidFill>
                <a:srgbClr val="F7B385"/>
              </a:solidFill>
              <a:latin typeface="Gotham Rounded Book"/>
              <a:cs typeface="Gotham Rounded Book"/>
            </a:endParaRPr>
          </a:p>
        </p:txBody>
      </p:sp>
      <p:graphicFrame>
        <p:nvGraphicFramePr>
          <p:cNvPr id="7" name="Table 6"/>
          <p:cNvGraphicFramePr>
            <a:graphicFrameLocks noGrp="1"/>
          </p:cNvGraphicFramePr>
          <p:nvPr>
            <p:extLst>
              <p:ext uri="{D42A27DB-BD31-4B8C-83A1-F6EECF244321}">
                <p14:modId xmlns:p14="http://schemas.microsoft.com/office/powerpoint/2010/main" val="3219874053"/>
              </p:ext>
            </p:extLst>
          </p:nvPr>
        </p:nvGraphicFramePr>
        <p:xfrm>
          <a:off x="544178" y="1426257"/>
          <a:ext cx="8055643" cy="3655219"/>
        </p:xfrm>
        <a:graphic>
          <a:graphicData uri="http://schemas.openxmlformats.org/drawingml/2006/table">
            <a:tbl>
              <a:tblPr/>
              <a:tblGrid>
                <a:gridCol w="8055643">
                  <a:extLst>
                    <a:ext uri="{9D8B030D-6E8A-4147-A177-3AD203B41FA5}">
                      <a16:colId xmlns="" xmlns:a16="http://schemas.microsoft.com/office/drawing/2014/main" val="20000"/>
                    </a:ext>
                  </a:extLst>
                </a:gridCol>
              </a:tblGrid>
              <a:tr h="1028787">
                <a:tc>
                  <a:txBody>
                    <a:bodyPr/>
                    <a:lstStyle/>
                    <a:p>
                      <a:pPr>
                        <a:spcAft>
                          <a:spcPts val="0"/>
                        </a:spcAft>
                        <a:tabLst>
                          <a:tab pos="2637155" algn="ctr"/>
                          <a:tab pos="5274310" algn="r"/>
                          <a:tab pos="457200" algn="l"/>
                        </a:tabLst>
                      </a:pPr>
                      <a:r>
                        <a:rPr lang="en-GB" sz="1800" b="1" dirty="0">
                          <a:effectLst/>
                          <a:latin typeface="Arial"/>
                          <a:ea typeface="Times New Roman"/>
                          <a:cs typeface="Arial"/>
                        </a:rPr>
                        <a:t>Component 3: Spoken Language </a:t>
                      </a:r>
                      <a:r>
                        <a:rPr lang="en-GB" sz="1800" b="1" dirty="0" smtClean="0">
                          <a:effectLst/>
                          <a:latin typeface="Arial"/>
                          <a:ea typeface="Times New Roman"/>
                          <a:cs typeface="Arial"/>
                        </a:rPr>
                        <a:t>(Can</a:t>
                      </a:r>
                      <a:r>
                        <a:rPr lang="en-GB" sz="1800" b="1" baseline="0" dirty="0" smtClean="0">
                          <a:effectLst/>
                          <a:latin typeface="Arial"/>
                          <a:ea typeface="Times New Roman"/>
                          <a:cs typeface="Arial"/>
                        </a:rPr>
                        <a:t> be carried forward)</a:t>
                      </a:r>
                      <a:endParaRPr lang="en-GB" sz="1800" dirty="0">
                        <a:effectLst/>
                        <a:latin typeface="Arial"/>
                        <a:ea typeface="Times New Roman"/>
                        <a:cs typeface="Times New Roman"/>
                      </a:endParaRPr>
                    </a:p>
                    <a:p>
                      <a:pPr>
                        <a:spcAft>
                          <a:spcPts val="0"/>
                        </a:spcAft>
                        <a:tabLst>
                          <a:tab pos="2637155" algn="ctr"/>
                          <a:tab pos="5274310" algn="r"/>
                          <a:tab pos="457200" algn="l"/>
                        </a:tabLst>
                      </a:pPr>
                      <a:r>
                        <a:rPr lang="en-GB" sz="1800" b="1" dirty="0">
                          <a:effectLst/>
                          <a:latin typeface="Arial"/>
                          <a:ea typeface="Times New Roman"/>
                          <a:cs typeface="Arial"/>
                        </a:rPr>
                        <a:t>Non-exam assessment</a:t>
                      </a:r>
                      <a:endParaRPr lang="en-GB" sz="1800" dirty="0">
                        <a:effectLst/>
                        <a:latin typeface="Arial"/>
                        <a:ea typeface="Times New Roman"/>
                        <a:cs typeface="Times New Roman"/>
                      </a:endParaRPr>
                    </a:p>
                    <a:p>
                      <a:pPr>
                        <a:spcAft>
                          <a:spcPts val="0"/>
                        </a:spcAft>
                      </a:pPr>
                      <a:r>
                        <a:rPr lang="en-GB" sz="1800" b="1" dirty="0" err="1">
                          <a:effectLst/>
                          <a:latin typeface="Arial Bold"/>
                          <a:ea typeface="Times New Roman"/>
                          <a:cs typeface="Arial"/>
                        </a:rPr>
                        <a:t>Unweighted</a:t>
                      </a:r>
                      <a:endParaRPr lang="en-GB" sz="1800" dirty="0">
                        <a:effectLst/>
                        <a:latin typeface="Arial"/>
                        <a:ea typeface="Times New Roman"/>
                        <a:cs typeface="Times New Roman"/>
                      </a:endParaRPr>
                    </a:p>
                  </a:txBody>
                  <a:tcPr marL="73025" marR="73025" marT="18415" marB="1841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extLst>
                  <a:ext uri="{0D108BD9-81ED-4DB2-BD59-A6C34878D82A}">
                    <a16:rowId xmlns="" xmlns:a16="http://schemas.microsoft.com/office/drawing/2014/main" val="10000"/>
                  </a:ext>
                </a:extLst>
              </a:tr>
              <a:tr h="2626432">
                <a:tc>
                  <a:txBody>
                    <a:bodyPr/>
                    <a:lstStyle/>
                    <a:p>
                      <a:pPr>
                        <a:spcAft>
                          <a:spcPts val="0"/>
                        </a:spcAft>
                      </a:pPr>
                      <a:r>
                        <a:rPr lang="en-GB" sz="1800" dirty="0">
                          <a:effectLst/>
                          <a:latin typeface="Arial"/>
                          <a:ea typeface="Times New Roman"/>
                          <a:cs typeface="Arial"/>
                        </a:rPr>
                        <a:t> </a:t>
                      </a:r>
                      <a:endParaRPr lang="en-GB" sz="1800" dirty="0">
                        <a:effectLst/>
                        <a:latin typeface="Arial"/>
                        <a:ea typeface="Times New Roman"/>
                        <a:cs typeface="Times New Roman"/>
                      </a:endParaRPr>
                    </a:p>
                    <a:p>
                      <a:pPr>
                        <a:spcAft>
                          <a:spcPts val="0"/>
                        </a:spcAft>
                      </a:pPr>
                      <a:r>
                        <a:rPr lang="en-GB" sz="1800" dirty="0">
                          <a:effectLst/>
                          <a:latin typeface="Arial"/>
                          <a:ea typeface="Times New Roman"/>
                          <a:cs typeface="Arial"/>
                        </a:rPr>
                        <a:t>One formal presentation/speech, including responses to questions and feedback. </a:t>
                      </a:r>
                      <a:endParaRPr lang="en-GB" sz="1800" dirty="0">
                        <a:effectLst/>
                        <a:latin typeface="Arial"/>
                        <a:ea typeface="Times New Roman"/>
                        <a:cs typeface="Times New Roman"/>
                      </a:endParaRPr>
                    </a:p>
                    <a:p>
                      <a:pPr>
                        <a:spcAft>
                          <a:spcPts val="0"/>
                        </a:spcAft>
                      </a:pPr>
                      <a:r>
                        <a:rPr lang="en-GB" sz="1800" dirty="0">
                          <a:effectLst/>
                          <a:latin typeface="Arial"/>
                          <a:ea typeface="Times New Roman"/>
                          <a:cs typeface="Arial"/>
                        </a:rPr>
                        <a:t> </a:t>
                      </a:r>
                      <a:endParaRPr lang="en-GB" sz="1800" dirty="0">
                        <a:effectLst/>
                        <a:latin typeface="Arial"/>
                        <a:ea typeface="Times New Roman"/>
                        <a:cs typeface="Times New Roman"/>
                      </a:endParaRPr>
                    </a:p>
                    <a:p>
                      <a:pPr>
                        <a:spcAft>
                          <a:spcPts val="0"/>
                        </a:spcAft>
                      </a:pPr>
                      <a:r>
                        <a:rPr lang="en-GB" sz="1800" dirty="0">
                          <a:effectLst/>
                          <a:latin typeface="Arial"/>
                          <a:ea typeface="Times New Roman"/>
                          <a:cs typeface="Arial"/>
                        </a:rPr>
                        <a:t>Spoken language will be reported on as part of the qualification, but it will not form part of the final mark and grade.</a:t>
                      </a:r>
                      <a:endParaRPr lang="en-GB" sz="1800" dirty="0">
                        <a:effectLst/>
                        <a:latin typeface="Arial"/>
                        <a:ea typeface="Times New Roman"/>
                        <a:cs typeface="Times New Roman"/>
                      </a:endParaRPr>
                    </a:p>
                    <a:p>
                      <a:pPr>
                        <a:spcAft>
                          <a:spcPts val="0"/>
                        </a:spcAft>
                      </a:pPr>
                      <a:r>
                        <a:rPr lang="en-GB" sz="1800" dirty="0">
                          <a:effectLst/>
                          <a:latin typeface="Arial"/>
                          <a:ea typeface="Times New Roman"/>
                          <a:cs typeface="Arial"/>
                        </a:rPr>
                        <a:t> </a:t>
                      </a:r>
                    </a:p>
                  </a:txBody>
                  <a:tcPr marL="73025" marR="73025" marT="18415" marB="1841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8650056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753" y="0"/>
            <a:ext cx="9144000" cy="6858000"/>
          </a:xfrm>
          <a:prstGeom prst="rect">
            <a:avLst/>
          </a:prstGeom>
        </p:spPr>
      </p:pic>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8"/>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446477" y="666750"/>
            <a:ext cx="8430824" cy="4721292"/>
          </a:xfrm>
          <a:prstGeom prst="rect">
            <a:avLst/>
          </a:prstGeom>
        </p:spPr>
        <p:txBody>
          <a:bodyPr wrap="square">
            <a:spAutoFit/>
          </a:bodyPr>
          <a:lstStyle/>
          <a:p>
            <a:pPr>
              <a:lnSpc>
                <a:spcPct val="80000"/>
              </a:lnSpc>
            </a:pPr>
            <a:r>
              <a:rPr lang="en-US" sz="3600" kern="1100" spc="-50" dirty="0">
                <a:solidFill>
                  <a:srgbClr val="DF3C06"/>
                </a:solidFill>
                <a:latin typeface="Calibri" panose="020F0502020204030204" pitchFamily="34" charset="0"/>
                <a:cs typeface="Gotham Rounded Book"/>
              </a:rPr>
              <a:t>Assessment Objectives </a:t>
            </a:r>
          </a:p>
          <a:p>
            <a:pPr>
              <a:lnSpc>
                <a:spcPct val="80000"/>
              </a:lnSpc>
            </a:pPr>
            <a:endParaRPr lang="en-US" sz="1000" kern="1100" spc="-50" dirty="0">
              <a:solidFill>
                <a:srgbClr val="DF3C06"/>
              </a:solidFill>
              <a:latin typeface="Gotham Rounded Book"/>
              <a:cs typeface="Gotham Rounded Book"/>
            </a:endParaRPr>
          </a:p>
          <a:p>
            <a:r>
              <a:rPr lang="en-GB" sz="2800" b="1" dirty="0"/>
              <a:t>SPOKEN LANGUAGE </a:t>
            </a:r>
            <a:r>
              <a:rPr lang="en-GB" sz="2800" i="1" dirty="0"/>
              <a:t>(Unweighted) 	</a:t>
            </a:r>
          </a:p>
          <a:p>
            <a:endParaRPr lang="en-GB" sz="1100" dirty="0"/>
          </a:p>
          <a:p>
            <a:r>
              <a:rPr lang="en-GB" sz="2800" b="1" dirty="0"/>
              <a:t>AO7 </a:t>
            </a:r>
            <a:r>
              <a:rPr lang="en-GB" dirty="0"/>
              <a:t>	</a:t>
            </a:r>
            <a:r>
              <a:rPr lang="en-GB" sz="2800" dirty="0"/>
              <a:t>Demonstrate presentation skills in a formal   </a:t>
            </a:r>
          </a:p>
          <a:p>
            <a:r>
              <a:rPr lang="en-GB" sz="2800" dirty="0"/>
              <a:t>		setting</a:t>
            </a:r>
          </a:p>
          <a:p>
            <a:r>
              <a:rPr lang="en-GB" dirty="0"/>
              <a:t>	</a:t>
            </a:r>
          </a:p>
          <a:p>
            <a:pPr indent="-895350"/>
            <a:r>
              <a:rPr lang="en-US" sz="2800" b="1" dirty="0"/>
              <a:t>AO8 </a:t>
            </a:r>
            <a:r>
              <a:rPr lang="en-US" dirty="0"/>
              <a:t>	</a:t>
            </a:r>
            <a:r>
              <a:rPr lang="en-US" sz="2800" dirty="0"/>
              <a:t>Listen and respond appropriately to spoken </a:t>
            </a:r>
            <a:r>
              <a:rPr lang="en-US" sz="2800" dirty="0" smtClean="0"/>
              <a:t>					language</a:t>
            </a:r>
            <a:r>
              <a:rPr lang="en-US" sz="2800" dirty="0"/>
              <a:t>, </a:t>
            </a:r>
            <a:r>
              <a:rPr lang="en-US" sz="2800" dirty="0" smtClean="0"/>
              <a:t>including </a:t>
            </a:r>
            <a:r>
              <a:rPr lang="en-US" sz="2800" dirty="0"/>
              <a:t>to questions and feedback to </a:t>
            </a:r>
            <a:r>
              <a:rPr lang="en-US" sz="2800" dirty="0" smtClean="0"/>
              <a:t>			presentations </a:t>
            </a:r>
            <a:r>
              <a:rPr lang="en-US" sz="2800" dirty="0"/>
              <a:t>	</a:t>
            </a:r>
          </a:p>
          <a:p>
            <a:endParaRPr lang="en-US" sz="1100" dirty="0"/>
          </a:p>
          <a:p>
            <a:pPr indent="-895350"/>
            <a:r>
              <a:rPr lang="en-US" sz="2800" b="1" dirty="0"/>
              <a:t>AO9 </a:t>
            </a:r>
            <a:r>
              <a:rPr lang="en-US" dirty="0"/>
              <a:t>	</a:t>
            </a:r>
            <a:r>
              <a:rPr lang="en-US" sz="2800" dirty="0"/>
              <a:t>Use spoken Standard English effectively in </a:t>
            </a:r>
            <a:r>
              <a:rPr lang="en-US" sz="2800" dirty="0" smtClean="0"/>
              <a:t>					speeches and </a:t>
            </a:r>
            <a:r>
              <a:rPr lang="en-US" sz="2800" dirty="0"/>
              <a:t>presentations. </a:t>
            </a:r>
            <a:endParaRPr lang="en-GB" sz="2800" dirty="0"/>
          </a:p>
        </p:txBody>
      </p:sp>
    </p:spTree>
    <p:extLst>
      <p:ext uri="{BB962C8B-B14F-4D97-AF65-F5344CB8AC3E}">
        <p14:creationId xmlns:p14="http://schemas.microsoft.com/office/powerpoint/2010/main" val="105833530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753" y="0"/>
            <a:ext cx="9144000" cy="6858000"/>
          </a:xfrm>
          <a:prstGeom prst="rect">
            <a:avLst/>
          </a:prstGeom>
        </p:spPr>
      </p:pic>
      <p:sp>
        <p:nvSpPr>
          <p:cNvPr id="4" name="TextBox 3"/>
          <p:cNvSpPr txBox="1"/>
          <p:nvPr/>
        </p:nvSpPr>
        <p:spPr>
          <a:xfrm>
            <a:off x="395289" y="1338386"/>
            <a:ext cx="8138801" cy="5632311"/>
          </a:xfrm>
          <a:prstGeom prst="rect">
            <a:avLst/>
          </a:prstGeom>
          <a:noFill/>
        </p:spPr>
        <p:txBody>
          <a:bodyPr wrap="square" rtlCol="0">
            <a:spAutoFit/>
          </a:bodyPr>
          <a:lstStyle/>
          <a:p>
            <a:pPr>
              <a:lnSpc>
                <a:spcPct val="150000"/>
              </a:lnSpc>
            </a:pPr>
            <a:r>
              <a:rPr lang="en-US" sz="2800" b="1" dirty="0">
                <a:solidFill>
                  <a:schemeClr val="tx2">
                    <a:lumMod val="60000"/>
                    <a:lumOff val="40000"/>
                  </a:schemeClr>
                </a:solidFill>
                <a:latin typeface="+mj-lt"/>
                <a:cs typeface="Gotham Rounded Book"/>
              </a:rPr>
              <a:t>Main issues arising from the first monitoring process:</a:t>
            </a:r>
          </a:p>
          <a:p>
            <a:pPr marL="457200" indent="-457200">
              <a:lnSpc>
                <a:spcPct val="150000"/>
              </a:lnSpc>
              <a:buFont typeface="Arial" panose="020B0604020202020204" pitchFamily="34" charset="0"/>
              <a:buChar char="•"/>
            </a:pPr>
            <a:r>
              <a:rPr lang="en-US" sz="2800" dirty="0">
                <a:solidFill>
                  <a:srgbClr val="5A5A59"/>
                </a:solidFill>
                <a:latin typeface="+mj-lt"/>
                <a:cs typeface="Gotham Rounded Book"/>
              </a:rPr>
              <a:t>Key importance of </a:t>
            </a:r>
            <a:r>
              <a:rPr lang="en-US" sz="2800" b="1" dirty="0">
                <a:solidFill>
                  <a:srgbClr val="5A5A59"/>
                </a:solidFill>
                <a:latin typeface="+mj-lt"/>
                <a:cs typeface="Gotham Rounded Book"/>
              </a:rPr>
              <a:t>task setting</a:t>
            </a:r>
          </a:p>
          <a:p>
            <a:pPr marL="457200" indent="-457200">
              <a:lnSpc>
                <a:spcPct val="150000"/>
              </a:lnSpc>
              <a:buFont typeface="Arial" panose="020B0604020202020204" pitchFamily="34" charset="0"/>
              <a:buChar char="•"/>
            </a:pPr>
            <a:r>
              <a:rPr lang="en-US" sz="2800" dirty="0">
                <a:solidFill>
                  <a:srgbClr val="5A5A59"/>
                </a:solidFill>
                <a:latin typeface="+mj-lt"/>
                <a:cs typeface="Gotham Rounded Book"/>
              </a:rPr>
              <a:t>Need to develop effective </a:t>
            </a:r>
            <a:r>
              <a:rPr lang="en-US" sz="2800" b="1" dirty="0">
                <a:solidFill>
                  <a:srgbClr val="5A5A59"/>
                </a:solidFill>
                <a:latin typeface="+mj-lt"/>
                <a:cs typeface="Gotham Rounded Book"/>
              </a:rPr>
              <a:t>assessment </a:t>
            </a:r>
            <a:r>
              <a:rPr lang="en-US" sz="2800" dirty="0">
                <a:solidFill>
                  <a:srgbClr val="5A5A59"/>
                </a:solidFill>
                <a:latin typeface="+mj-lt"/>
                <a:cs typeface="Gotham Rounded Book"/>
              </a:rPr>
              <a:t>procedures</a:t>
            </a:r>
          </a:p>
          <a:p>
            <a:pPr marL="457200" indent="-457200">
              <a:lnSpc>
                <a:spcPct val="150000"/>
              </a:lnSpc>
              <a:buFont typeface="Arial" panose="020B0604020202020204" pitchFamily="34" charset="0"/>
              <a:buChar char="•"/>
            </a:pPr>
            <a:r>
              <a:rPr lang="en-US" sz="2800" dirty="0">
                <a:solidFill>
                  <a:srgbClr val="5A5A59"/>
                </a:solidFill>
                <a:latin typeface="+mj-lt"/>
                <a:cs typeface="Gotham Rounded Book"/>
              </a:rPr>
              <a:t>How to prepare </a:t>
            </a:r>
            <a:r>
              <a:rPr lang="en-US" sz="2800" b="1" dirty="0">
                <a:solidFill>
                  <a:srgbClr val="5A5A59"/>
                </a:solidFill>
                <a:latin typeface="+mj-lt"/>
                <a:cs typeface="Gotham Rounded Book"/>
              </a:rPr>
              <a:t>monitoring sample </a:t>
            </a:r>
            <a:r>
              <a:rPr lang="en-US" sz="2800" dirty="0" smtClean="0">
                <a:solidFill>
                  <a:srgbClr val="5A5A59"/>
                </a:solidFill>
                <a:latin typeface="+mj-lt"/>
                <a:cs typeface="Gotham Rounded Book"/>
              </a:rPr>
              <a:t>efficiently</a:t>
            </a:r>
            <a:endParaRPr lang="en-US" sz="2800" dirty="0">
              <a:solidFill>
                <a:srgbClr val="5A5A59"/>
              </a:solidFill>
              <a:latin typeface="+mj-lt"/>
              <a:cs typeface="Gotham Rounded Book"/>
            </a:endParaRPr>
          </a:p>
          <a:p>
            <a:pPr marL="457200" indent="-457200">
              <a:lnSpc>
                <a:spcPct val="150000"/>
              </a:lnSpc>
              <a:buFont typeface="Arial" panose="020B0604020202020204" pitchFamily="34" charset="0"/>
              <a:buChar char="•"/>
            </a:pPr>
            <a:r>
              <a:rPr lang="en-US" sz="2800" dirty="0">
                <a:solidFill>
                  <a:srgbClr val="5A5A59"/>
                </a:solidFill>
                <a:latin typeface="+mj-lt"/>
                <a:cs typeface="Gotham Rounded Book"/>
              </a:rPr>
              <a:t>Value of </a:t>
            </a:r>
            <a:r>
              <a:rPr lang="en-US" sz="2800" b="1" dirty="0">
                <a:solidFill>
                  <a:srgbClr val="5A5A59"/>
                </a:solidFill>
                <a:latin typeface="+mj-lt"/>
                <a:cs typeface="Gotham Rounded Book"/>
              </a:rPr>
              <a:t>reflecting on and reviewing </a:t>
            </a:r>
            <a:r>
              <a:rPr lang="en-US" sz="2800" dirty="0">
                <a:solidFill>
                  <a:srgbClr val="5A5A59"/>
                </a:solidFill>
                <a:latin typeface="+mj-lt"/>
                <a:cs typeface="Gotham Rounded Book"/>
              </a:rPr>
              <a:t>departmental approaches using best practice as guide</a:t>
            </a:r>
          </a:p>
          <a:p>
            <a:pPr>
              <a:lnSpc>
                <a:spcPct val="150000"/>
              </a:lnSpc>
            </a:pPr>
            <a:endParaRPr lang="en-US" sz="3600" dirty="0">
              <a:solidFill>
                <a:srgbClr val="5A5A59"/>
              </a:solidFill>
              <a:latin typeface="+mj-lt"/>
              <a:cs typeface="Gotham Rounded Book"/>
            </a:endParaRPr>
          </a:p>
          <a:p>
            <a:pPr>
              <a:lnSpc>
                <a:spcPct val="150000"/>
              </a:lnSpc>
            </a:pPr>
            <a:endParaRPr lang="en-US" sz="3600" dirty="0">
              <a:solidFill>
                <a:srgbClr val="5A5A59"/>
              </a:solidFill>
              <a:latin typeface="+mj-lt"/>
              <a:cs typeface="Gotham Rounded Book"/>
            </a:endParaRPr>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3271" y="6120618"/>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a:extLst>
              <a:ext uri="{FF2B5EF4-FFF2-40B4-BE49-F238E27FC236}">
                <a16:creationId xmlns="" xmlns:a16="http://schemas.microsoft.com/office/drawing/2014/main" id="{D2797895-05D3-4E62-9799-0F2A3D2B9C43}"/>
              </a:ext>
            </a:extLst>
          </p:cNvPr>
          <p:cNvSpPr txBox="1"/>
          <p:nvPr/>
        </p:nvSpPr>
        <p:spPr>
          <a:xfrm>
            <a:off x="596337" y="712520"/>
            <a:ext cx="8004832" cy="741100"/>
          </a:xfrm>
          <a:prstGeom prst="rect">
            <a:avLst/>
          </a:prstGeom>
          <a:noFill/>
        </p:spPr>
        <p:txBody>
          <a:bodyPr wrap="square" rtlCol="0">
            <a:spAutoFit/>
          </a:bodyPr>
          <a:lstStyle/>
          <a:p>
            <a:pPr algn="ctr">
              <a:lnSpc>
                <a:spcPct val="80000"/>
              </a:lnSpc>
            </a:pPr>
            <a:r>
              <a:rPr lang="en-GB" sz="2400" b="1" kern="1100" spc="-50" dirty="0">
                <a:solidFill>
                  <a:srgbClr val="DF3C06"/>
                </a:solidFill>
                <a:latin typeface="Gotham Rounded Book" pitchFamily="50" charset="0"/>
                <a:cs typeface="Gotham Rounded Book"/>
              </a:rPr>
              <a:t>Component 3 Spoken Language: Key Messages</a:t>
            </a:r>
          </a:p>
          <a:p>
            <a:pPr algn="ctr">
              <a:lnSpc>
                <a:spcPct val="80000"/>
              </a:lnSpc>
            </a:pPr>
            <a:endParaRPr lang="en-GB" sz="2800" kern="1100" spc="-50" dirty="0">
              <a:solidFill>
                <a:srgbClr val="DF3C06"/>
              </a:solidFill>
              <a:latin typeface="Calibri" panose="020F0502020204030204" pitchFamily="34" charset="0"/>
              <a:cs typeface="Gotham Rounded Book"/>
            </a:endParaRPr>
          </a:p>
        </p:txBody>
      </p:sp>
    </p:spTree>
    <p:extLst>
      <p:ext uri="{BB962C8B-B14F-4D97-AF65-F5344CB8AC3E}">
        <p14:creationId xmlns:p14="http://schemas.microsoft.com/office/powerpoint/2010/main" val="124223940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753" y="-59375"/>
            <a:ext cx="9144000" cy="6858000"/>
          </a:xfrm>
          <a:prstGeom prst="rect">
            <a:avLst/>
          </a:prstGeom>
        </p:spPr>
      </p:pic>
      <p:sp>
        <p:nvSpPr>
          <p:cNvPr id="3" name="TextBox 2"/>
          <p:cNvSpPr txBox="1"/>
          <p:nvPr/>
        </p:nvSpPr>
        <p:spPr>
          <a:xfrm>
            <a:off x="462274" y="712520"/>
            <a:ext cx="8004832" cy="741100"/>
          </a:xfrm>
          <a:prstGeom prst="rect">
            <a:avLst/>
          </a:prstGeom>
          <a:noFill/>
        </p:spPr>
        <p:txBody>
          <a:bodyPr wrap="square" rtlCol="0">
            <a:spAutoFit/>
          </a:bodyPr>
          <a:lstStyle/>
          <a:p>
            <a:pPr algn="ctr">
              <a:lnSpc>
                <a:spcPct val="80000"/>
              </a:lnSpc>
            </a:pPr>
            <a:r>
              <a:rPr lang="en-GB" sz="2400" b="1" kern="1100" spc="-50" dirty="0">
                <a:solidFill>
                  <a:srgbClr val="DF3C06"/>
                </a:solidFill>
                <a:latin typeface="Calibri" panose="020F0502020204030204" pitchFamily="34" charset="0"/>
                <a:cs typeface="Gotham Rounded Book"/>
              </a:rPr>
              <a:t>Component 3 Spoken Language: Key Messages</a:t>
            </a:r>
          </a:p>
          <a:p>
            <a:pPr algn="ctr">
              <a:lnSpc>
                <a:spcPct val="80000"/>
              </a:lnSpc>
            </a:pPr>
            <a:endParaRPr lang="en-GB" sz="2800" kern="1100" spc="-50" dirty="0">
              <a:solidFill>
                <a:srgbClr val="DF3C06"/>
              </a:solidFill>
              <a:latin typeface="Calibri" panose="020F0502020204030204" pitchFamily="34" charset="0"/>
              <a:cs typeface="Gotham Rounded Book"/>
            </a:endParaRPr>
          </a:p>
        </p:txBody>
      </p:sp>
      <p:sp>
        <p:nvSpPr>
          <p:cNvPr id="4" name="TextBox 3"/>
          <p:cNvSpPr txBox="1"/>
          <p:nvPr/>
        </p:nvSpPr>
        <p:spPr>
          <a:xfrm>
            <a:off x="462274" y="1083070"/>
            <a:ext cx="8565612" cy="6832640"/>
          </a:xfrm>
          <a:prstGeom prst="rect">
            <a:avLst/>
          </a:prstGeom>
          <a:noFill/>
        </p:spPr>
        <p:txBody>
          <a:bodyPr wrap="square" rtlCol="0">
            <a:spAutoFit/>
          </a:bodyPr>
          <a:lstStyle/>
          <a:p>
            <a:pPr algn="ctr">
              <a:lnSpc>
                <a:spcPct val="150000"/>
              </a:lnSpc>
            </a:pPr>
            <a:r>
              <a:rPr lang="en-US" sz="2800" b="1" dirty="0">
                <a:latin typeface="+mj-lt"/>
                <a:cs typeface="Gotham Rounded Book"/>
              </a:rPr>
              <a:t> </a:t>
            </a:r>
            <a:r>
              <a:rPr lang="en-US" sz="2800" b="1" dirty="0">
                <a:solidFill>
                  <a:schemeClr val="tx2">
                    <a:lumMod val="60000"/>
                    <a:lumOff val="40000"/>
                  </a:schemeClr>
                </a:solidFill>
                <a:latin typeface="+mj-lt"/>
                <a:cs typeface="Gotham Rounded Book"/>
              </a:rPr>
              <a:t>Task Setting: Less Successful Approaches</a:t>
            </a:r>
          </a:p>
          <a:p>
            <a:pPr marL="342900" indent="-342900">
              <a:lnSpc>
                <a:spcPct val="150000"/>
              </a:lnSpc>
              <a:buFont typeface="Wingdings" panose="05000000000000000000" pitchFamily="2" charset="2"/>
              <a:buChar char=""/>
            </a:pPr>
            <a:r>
              <a:rPr lang="en-US" sz="2400" dirty="0">
                <a:solidFill>
                  <a:srgbClr val="5A5A59"/>
                </a:solidFill>
                <a:latin typeface="+mj-lt"/>
                <a:cs typeface="Gotham Rounded Book"/>
              </a:rPr>
              <a:t>Imposing the </a:t>
            </a:r>
            <a:r>
              <a:rPr lang="en-US" sz="2400" b="1" dirty="0">
                <a:solidFill>
                  <a:srgbClr val="5A5A59"/>
                </a:solidFill>
                <a:latin typeface="+mj-lt"/>
                <a:cs typeface="Gotham Rounded Book"/>
              </a:rPr>
              <a:t>same task </a:t>
            </a:r>
            <a:r>
              <a:rPr lang="en-US" sz="2400" dirty="0">
                <a:solidFill>
                  <a:srgbClr val="5A5A59"/>
                </a:solidFill>
                <a:latin typeface="+mj-lt"/>
                <a:cs typeface="Gotham Rounded Book"/>
              </a:rPr>
              <a:t>on all candidates</a:t>
            </a:r>
          </a:p>
          <a:p>
            <a:pPr marL="342900" indent="-342900">
              <a:lnSpc>
                <a:spcPct val="150000"/>
              </a:lnSpc>
              <a:buFont typeface="Wingdings" panose="05000000000000000000" pitchFamily="2" charset="2"/>
              <a:buChar char=""/>
            </a:pPr>
            <a:r>
              <a:rPr lang="en-US" sz="2400" dirty="0">
                <a:solidFill>
                  <a:srgbClr val="5A5A59"/>
                </a:solidFill>
                <a:latin typeface="+mj-lt"/>
                <a:cs typeface="Gotham Rounded Book"/>
              </a:rPr>
              <a:t>Using presentation solely as </a:t>
            </a:r>
            <a:r>
              <a:rPr lang="en-US" sz="2400" b="1" dirty="0" smtClean="0">
                <a:solidFill>
                  <a:srgbClr val="5A5A59"/>
                </a:solidFill>
                <a:latin typeface="+mj-lt"/>
                <a:cs typeface="Gotham Rounded Book"/>
              </a:rPr>
              <a:t>English </a:t>
            </a:r>
            <a:r>
              <a:rPr lang="en-US" sz="2400" b="1" dirty="0">
                <a:solidFill>
                  <a:srgbClr val="5A5A59"/>
                </a:solidFill>
                <a:latin typeface="+mj-lt"/>
                <a:cs typeface="Gotham Rounded Book"/>
              </a:rPr>
              <a:t>l</a:t>
            </a:r>
            <a:r>
              <a:rPr lang="en-US" sz="2400" b="1" dirty="0" smtClean="0">
                <a:solidFill>
                  <a:srgbClr val="5A5A59"/>
                </a:solidFill>
                <a:latin typeface="+mj-lt"/>
                <a:cs typeface="Gotham Rounded Book"/>
              </a:rPr>
              <a:t>iterature </a:t>
            </a:r>
            <a:r>
              <a:rPr lang="en-US" sz="2400" b="1" dirty="0">
                <a:solidFill>
                  <a:srgbClr val="5A5A59"/>
                </a:solidFill>
                <a:latin typeface="+mj-lt"/>
                <a:cs typeface="Gotham Rounded Book"/>
              </a:rPr>
              <a:t>revision exercise</a:t>
            </a:r>
          </a:p>
          <a:p>
            <a:pPr marL="342900" indent="-342900">
              <a:lnSpc>
                <a:spcPct val="150000"/>
              </a:lnSpc>
              <a:buFont typeface="Wingdings" panose="05000000000000000000" pitchFamily="2" charset="2"/>
              <a:buChar char=""/>
            </a:pPr>
            <a:r>
              <a:rPr lang="en-US" sz="2400" dirty="0">
                <a:solidFill>
                  <a:srgbClr val="5A5A59"/>
                </a:solidFill>
                <a:latin typeface="+mj-lt"/>
                <a:cs typeface="Gotham Rounded Book"/>
              </a:rPr>
              <a:t>Poorly planned </a:t>
            </a:r>
            <a:r>
              <a:rPr lang="en-US" sz="2400" b="1" dirty="0">
                <a:solidFill>
                  <a:srgbClr val="5A5A59"/>
                </a:solidFill>
                <a:latin typeface="+mj-lt"/>
                <a:cs typeface="Gotham Rounded Book"/>
              </a:rPr>
              <a:t>paired or group </a:t>
            </a:r>
            <a:r>
              <a:rPr lang="en-US" sz="2400" dirty="0">
                <a:solidFill>
                  <a:srgbClr val="5A5A59"/>
                </a:solidFill>
                <a:latin typeface="+mj-lt"/>
                <a:cs typeface="Gotham Rounded Book"/>
              </a:rPr>
              <a:t>presentations</a:t>
            </a:r>
          </a:p>
          <a:p>
            <a:pPr marL="342900" indent="-342900">
              <a:lnSpc>
                <a:spcPct val="150000"/>
              </a:lnSpc>
              <a:buFont typeface="Wingdings" panose="05000000000000000000" pitchFamily="2" charset="2"/>
              <a:buChar char=""/>
            </a:pPr>
            <a:r>
              <a:rPr lang="en-US" sz="2400" b="1" dirty="0">
                <a:solidFill>
                  <a:srgbClr val="5A5A59"/>
                </a:solidFill>
                <a:latin typeface="+mj-lt"/>
                <a:cs typeface="Gotham Rounded Book"/>
              </a:rPr>
              <a:t>Reading aloud </a:t>
            </a:r>
            <a:r>
              <a:rPr lang="en-US" sz="2400" dirty="0">
                <a:solidFill>
                  <a:srgbClr val="5A5A59"/>
                </a:solidFill>
                <a:latin typeface="+mj-lt"/>
                <a:cs typeface="Gotham Rounded Book"/>
              </a:rPr>
              <a:t>written speech, especially from Ppt slides</a:t>
            </a:r>
          </a:p>
          <a:p>
            <a:pPr marL="342900" indent="-342900">
              <a:lnSpc>
                <a:spcPct val="150000"/>
              </a:lnSpc>
              <a:buFont typeface="Wingdings" panose="05000000000000000000" pitchFamily="2" charset="2"/>
              <a:buChar char=""/>
            </a:pPr>
            <a:r>
              <a:rPr lang="en-US" sz="2400" dirty="0">
                <a:solidFill>
                  <a:srgbClr val="5A5A59"/>
                </a:solidFill>
                <a:latin typeface="+mj-lt"/>
                <a:cs typeface="Gotham Rounded Book"/>
              </a:rPr>
              <a:t>Allowing a </a:t>
            </a:r>
            <a:r>
              <a:rPr lang="en-US" sz="2400" b="1" dirty="0">
                <a:solidFill>
                  <a:srgbClr val="5A5A59"/>
                </a:solidFill>
                <a:latin typeface="+mj-lt"/>
                <a:cs typeface="Gotham Rounded Book"/>
              </a:rPr>
              <a:t>totally free choice </a:t>
            </a:r>
            <a:r>
              <a:rPr lang="en-US" sz="2400" dirty="0">
                <a:solidFill>
                  <a:srgbClr val="5A5A59"/>
                </a:solidFill>
                <a:latin typeface="+mj-lt"/>
                <a:cs typeface="Gotham Rounded Book"/>
              </a:rPr>
              <a:t>of topic without guidance</a:t>
            </a:r>
          </a:p>
          <a:p>
            <a:pPr marL="342900" indent="-342900">
              <a:lnSpc>
                <a:spcPct val="150000"/>
              </a:lnSpc>
              <a:buFont typeface="Wingdings" panose="05000000000000000000" pitchFamily="2" charset="2"/>
              <a:buChar char=""/>
            </a:pPr>
            <a:r>
              <a:rPr lang="en-US" sz="2400" dirty="0">
                <a:solidFill>
                  <a:srgbClr val="5A5A59"/>
                </a:solidFill>
                <a:latin typeface="+mj-lt"/>
                <a:cs typeface="Gotham Rounded Book"/>
              </a:rPr>
              <a:t>Under-playing importance of </a:t>
            </a:r>
            <a:r>
              <a:rPr lang="en-US" sz="2400" b="1" dirty="0">
                <a:solidFill>
                  <a:srgbClr val="5A5A59"/>
                </a:solidFill>
                <a:latin typeface="+mj-lt"/>
                <a:cs typeface="Gotham Rounded Book"/>
              </a:rPr>
              <a:t>question and answer </a:t>
            </a:r>
            <a:r>
              <a:rPr lang="en-US" sz="2400" dirty="0">
                <a:solidFill>
                  <a:srgbClr val="5A5A59"/>
                </a:solidFill>
                <a:latin typeface="+mj-lt"/>
                <a:cs typeface="Gotham Rounded Book"/>
              </a:rPr>
              <a:t>section</a:t>
            </a:r>
          </a:p>
          <a:p>
            <a:pPr marL="342900" indent="-342900">
              <a:lnSpc>
                <a:spcPct val="150000"/>
              </a:lnSpc>
              <a:buFont typeface="Wingdings" panose="05000000000000000000" pitchFamily="2" charset="2"/>
              <a:buChar char=""/>
            </a:pPr>
            <a:r>
              <a:rPr lang="en-US" sz="2400" dirty="0">
                <a:solidFill>
                  <a:srgbClr val="5A5A59"/>
                </a:solidFill>
                <a:latin typeface="+mj-lt"/>
                <a:cs typeface="Gotham Rounded Book"/>
              </a:rPr>
              <a:t>Lack of flexibility in </a:t>
            </a:r>
            <a:r>
              <a:rPr lang="en-US" sz="2400" b="1" dirty="0">
                <a:solidFill>
                  <a:srgbClr val="5A5A59"/>
                </a:solidFill>
                <a:latin typeface="+mj-lt"/>
                <a:cs typeface="Gotham Rounded Book"/>
              </a:rPr>
              <a:t>composition of audience</a:t>
            </a:r>
          </a:p>
          <a:p>
            <a:pPr>
              <a:lnSpc>
                <a:spcPct val="150000"/>
              </a:lnSpc>
            </a:pPr>
            <a:endParaRPr lang="en-US" sz="2800" dirty="0">
              <a:solidFill>
                <a:srgbClr val="5A5A59"/>
              </a:solidFill>
              <a:latin typeface="+mj-lt"/>
              <a:cs typeface="Gotham Rounded Book"/>
            </a:endParaRPr>
          </a:p>
          <a:p>
            <a:pPr>
              <a:lnSpc>
                <a:spcPct val="150000"/>
              </a:lnSpc>
            </a:pPr>
            <a:endParaRPr lang="en-US" sz="3200" dirty="0">
              <a:solidFill>
                <a:srgbClr val="5A5A59"/>
              </a:solidFill>
              <a:latin typeface="+mj-lt"/>
              <a:cs typeface="Gotham Rounded Book"/>
            </a:endParaRPr>
          </a:p>
          <a:p>
            <a:pPr>
              <a:lnSpc>
                <a:spcPct val="150000"/>
              </a:lnSpc>
            </a:pPr>
            <a:endParaRPr lang="en-US" sz="3600" dirty="0">
              <a:solidFill>
                <a:srgbClr val="5A5A59"/>
              </a:solidFill>
              <a:latin typeface="+mj-lt"/>
              <a:cs typeface="Gotham Rounded Book"/>
            </a:endParaRPr>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3271" y="6120618"/>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4729959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753" y="-59375"/>
            <a:ext cx="9144000" cy="6858000"/>
          </a:xfrm>
          <a:prstGeom prst="rect">
            <a:avLst/>
          </a:prstGeom>
        </p:spPr>
      </p:pic>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8"/>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a:extLst>
              <a:ext uri="{FF2B5EF4-FFF2-40B4-BE49-F238E27FC236}">
                <a16:creationId xmlns="" xmlns:a16="http://schemas.microsoft.com/office/drawing/2014/main" id="{CA3DC88E-14C5-4AFC-B6C9-578919972E36}"/>
              </a:ext>
            </a:extLst>
          </p:cNvPr>
          <p:cNvSpPr txBox="1"/>
          <p:nvPr/>
        </p:nvSpPr>
        <p:spPr>
          <a:xfrm>
            <a:off x="462274" y="550474"/>
            <a:ext cx="8004832" cy="741100"/>
          </a:xfrm>
          <a:prstGeom prst="rect">
            <a:avLst/>
          </a:prstGeom>
          <a:noFill/>
        </p:spPr>
        <p:txBody>
          <a:bodyPr wrap="square" rtlCol="0">
            <a:spAutoFit/>
          </a:bodyPr>
          <a:lstStyle/>
          <a:p>
            <a:pPr algn="ctr">
              <a:lnSpc>
                <a:spcPct val="80000"/>
              </a:lnSpc>
            </a:pPr>
            <a:r>
              <a:rPr lang="en-GB" sz="2400" b="1" kern="1100" spc="-50" dirty="0">
                <a:solidFill>
                  <a:srgbClr val="DF3C06"/>
                </a:solidFill>
                <a:latin typeface="Calibri" panose="020F0502020204030204" pitchFamily="34" charset="0"/>
                <a:cs typeface="Gotham Rounded Book"/>
              </a:rPr>
              <a:t>Component 3 Spoken Language: Key Messages</a:t>
            </a:r>
          </a:p>
          <a:p>
            <a:pPr algn="ctr">
              <a:lnSpc>
                <a:spcPct val="80000"/>
              </a:lnSpc>
            </a:pPr>
            <a:endParaRPr lang="en-GB" sz="2800" kern="1100" spc="-50" dirty="0">
              <a:solidFill>
                <a:srgbClr val="DF3C06"/>
              </a:solidFill>
              <a:latin typeface="Calibri" panose="020F0502020204030204" pitchFamily="34" charset="0"/>
              <a:cs typeface="Gotham Rounded Book"/>
            </a:endParaRPr>
          </a:p>
        </p:txBody>
      </p:sp>
      <p:sp>
        <p:nvSpPr>
          <p:cNvPr id="5" name="TextBox 4"/>
          <p:cNvSpPr txBox="1"/>
          <p:nvPr/>
        </p:nvSpPr>
        <p:spPr>
          <a:xfrm>
            <a:off x="395289" y="960527"/>
            <a:ext cx="8647111" cy="5201424"/>
          </a:xfrm>
          <a:prstGeom prst="rect">
            <a:avLst/>
          </a:prstGeom>
          <a:noFill/>
        </p:spPr>
        <p:txBody>
          <a:bodyPr wrap="square" rtlCol="0">
            <a:spAutoFit/>
          </a:bodyPr>
          <a:lstStyle/>
          <a:p>
            <a:pPr algn="ctr"/>
            <a:r>
              <a:rPr lang="en-US" sz="2800" b="1" dirty="0">
                <a:solidFill>
                  <a:schemeClr val="tx2">
                    <a:lumMod val="60000"/>
                    <a:lumOff val="40000"/>
                  </a:schemeClr>
                </a:solidFill>
                <a:cs typeface="Gotham Rounded Book"/>
              </a:rPr>
              <a:t>Task Setting: Best Practice</a:t>
            </a:r>
          </a:p>
          <a:p>
            <a:pPr algn="ctr"/>
            <a:endParaRPr lang="en-US" sz="2800" b="1" dirty="0">
              <a:solidFill>
                <a:schemeClr val="tx2">
                  <a:lumMod val="60000"/>
                  <a:lumOff val="40000"/>
                </a:schemeClr>
              </a:solidFill>
              <a:cs typeface="Gotham Rounded Book"/>
            </a:endParaRPr>
          </a:p>
          <a:p>
            <a:pPr marL="342900" indent="-342900">
              <a:buFont typeface="Wingdings" panose="05000000000000000000" pitchFamily="2" charset="2"/>
              <a:buChar char="ü"/>
            </a:pPr>
            <a:r>
              <a:rPr lang="en-US" sz="2400" dirty="0">
                <a:solidFill>
                  <a:srgbClr val="5A5A59"/>
                </a:solidFill>
                <a:latin typeface="+mj-lt"/>
                <a:cs typeface="Gotham Rounded Book"/>
              </a:rPr>
              <a:t>Adopting a </a:t>
            </a:r>
            <a:r>
              <a:rPr lang="en-US" sz="2400" b="1" dirty="0">
                <a:solidFill>
                  <a:srgbClr val="5A5A59"/>
                </a:solidFill>
                <a:latin typeface="+mj-lt"/>
                <a:cs typeface="Gotham Rounded Book"/>
              </a:rPr>
              <a:t>flexible</a:t>
            </a:r>
            <a:r>
              <a:rPr lang="en-US" sz="2400" dirty="0">
                <a:solidFill>
                  <a:srgbClr val="5A5A59"/>
                </a:solidFill>
                <a:latin typeface="+mj-lt"/>
                <a:cs typeface="Gotham Rounded Book"/>
              </a:rPr>
              <a:t> approach – ‘horses for courses’</a:t>
            </a:r>
          </a:p>
          <a:p>
            <a:pPr marL="342900" indent="-342900">
              <a:buFont typeface="Wingdings" panose="05000000000000000000" pitchFamily="2" charset="2"/>
              <a:buChar char="ü"/>
            </a:pPr>
            <a:r>
              <a:rPr lang="en-US" sz="2400" dirty="0">
                <a:solidFill>
                  <a:srgbClr val="5A5A59"/>
                </a:solidFill>
                <a:latin typeface="+mj-lt"/>
                <a:cs typeface="Gotham Rounded Book"/>
              </a:rPr>
              <a:t>Allowing candidates some </a:t>
            </a:r>
            <a:r>
              <a:rPr lang="en-US" sz="2400" b="1" dirty="0">
                <a:solidFill>
                  <a:srgbClr val="5A5A59"/>
                </a:solidFill>
                <a:latin typeface="+mj-lt"/>
                <a:cs typeface="Gotham Rounded Book"/>
              </a:rPr>
              <a:t>autonomy </a:t>
            </a:r>
            <a:r>
              <a:rPr lang="en-US" sz="2400" dirty="0">
                <a:solidFill>
                  <a:srgbClr val="5A5A59"/>
                </a:solidFill>
                <a:latin typeface="+mj-lt"/>
                <a:cs typeface="Gotham Rounded Book"/>
              </a:rPr>
              <a:t>in choosing topic</a:t>
            </a:r>
          </a:p>
          <a:p>
            <a:pPr marL="342900" indent="-342900">
              <a:buFont typeface="Wingdings" panose="05000000000000000000" pitchFamily="2" charset="2"/>
              <a:buChar char="ü"/>
            </a:pPr>
            <a:r>
              <a:rPr lang="en-US" sz="2400" dirty="0">
                <a:solidFill>
                  <a:srgbClr val="5A5A59"/>
                </a:solidFill>
                <a:latin typeface="+mj-lt"/>
                <a:cs typeface="Gotham Rounded Book"/>
              </a:rPr>
              <a:t>Giving </a:t>
            </a:r>
            <a:r>
              <a:rPr lang="en-US" sz="2400" b="1" dirty="0">
                <a:solidFill>
                  <a:srgbClr val="5A5A59"/>
                </a:solidFill>
                <a:latin typeface="+mj-lt"/>
                <a:cs typeface="Gotham Rounded Book"/>
              </a:rPr>
              <a:t>clear guidance</a:t>
            </a:r>
            <a:r>
              <a:rPr lang="en-US" sz="2400" dirty="0">
                <a:solidFill>
                  <a:srgbClr val="5A5A59"/>
                </a:solidFill>
                <a:latin typeface="+mj-lt"/>
                <a:cs typeface="Gotham Rounded Book"/>
              </a:rPr>
              <a:t> on subject matter, effective approaches and presentation skills</a:t>
            </a:r>
          </a:p>
          <a:p>
            <a:pPr marL="342900" indent="-342900">
              <a:buFont typeface="Wingdings" panose="05000000000000000000" pitchFamily="2" charset="2"/>
              <a:buChar char="ü"/>
            </a:pPr>
            <a:r>
              <a:rPr lang="en-US" sz="2400" dirty="0">
                <a:solidFill>
                  <a:srgbClr val="5A5A59"/>
                </a:solidFill>
                <a:latin typeface="+mj-lt"/>
                <a:cs typeface="Gotham Rounded Book"/>
              </a:rPr>
              <a:t>Guiding candidates aiming at Merit or Distinction towards </a:t>
            </a:r>
            <a:r>
              <a:rPr lang="en-US" sz="2400" b="1" dirty="0">
                <a:solidFill>
                  <a:srgbClr val="5A5A59"/>
                </a:solidFill>
                <a:latin typeface="+mj-lt"/>
                <a:cs typeface="Gotham Rounded Book"/>
              </a:rPr>
              <a:t>challenging or sophisticated material</a:t>
            </a:r>
          </a:p>
          <a:p>
            <a:pPr marL="342900" indent="-342900">
              <a:buFont typeface="Wingdings" panose="05000000000000000000" pitchFamily="2" charset="2"/>
              <a:buChar char="ü"/>
            </a:pPr>
            <a:r>
              <a:rPr lang="en-US" sz="2400" dirty="0" err="1">
                <a:solidFill>
                  <a:srgbClr val="5A5A59"/>
                </a:solidFill>
                <a:latin typeface="+mj-lt"/>
                <a:cs typeface="Gotham Rounded Book"/>
              </a:rPr>
              <a:t>Emphasising</a:t>
            </a:r>
            <a:r>
              <a:rPr lang="en-US" sz="2400" dirty="0">
                <a:solidFill>
                  <a:srgbClr val="5A5A59"/>
                </a:solidFill>
                <a:latin typeface="+mj-lt"/>
                <a:cs typeface="Gotham Rounded Book"/>
              </a:rPr>
              <a:t> importance and benefits of </a:t>
            </a:r>
            <a:r>
              <a:rPr lang="en-US" sz="2400" b="1" dirty="0">
                <a:solidFill>
                  <a:srgbClr val="5A5A59"/>
                </a:solidFill>
                <a:latin typeface="+mj-lt"/>
                <a:cs typeface="Gotham Rounded Book"/>
              </a:rPr>
              <a:t>Q and A component</a:t>
            </a:r>
          </a:p>
          <a:p>
            <a:pPr marL="342900" indent="-342900">
              <a:buFont typeface="Wingdings" panose="05000000000000000000" pitchFamily="2" charset="2"/>
              <a:buChar char="ü"/>
            </a:pPr>
            <a:r>
              <a:rPr lang="en-US" sz="2400" dirty="0">
                <a:solidFill>
                  <a:srgbClr val="5A5A59"/>
                </a:solidFill>
                <a:latin typeface="+mj-lt"/>
                <a:cs typeface="Gotham Rounded Book"/>
              </a:rPr>
              <a:t>Using knowledge gained from </a:t>
            </a:r>
            <a:r>
              <a:rPr lang="en-US" sz="2400" b="1" dirty="0">
                <a:solidFill>
                  <a:srgbClr val="5A5A59"/>
                </a:solidFill>
                <a:latin typeface="+mj-lt"/>
                <a:cs typeface="Gotham Rounded Book"/>
              </a:rPr>
              <a:t>legacy Speaking and Listening</a:t>
            </a:r>
          </a:p>
          <a:p>
            <a:pPr marL="342900" indent="-342900">
              <a:buFont typeface="Wingdings" panose="05000000000000000000" pitchFamily="2" charset="2"/>
              <a:buChar char="ü"/>
            </a:pPr>
            <a:r>
              <a:rPr lang="en-US" sz="2400" dirty="0">
                <a:solidFill>
                  <a:srgbClr val="5A5A59"/>
                </a:solidFill>
                <a:latin typeface="+mj-lt"/>
                <a:cs typeface="Gotham Rounded Book"/>
              </a:rPr>
              <a:t>Encouraging a </a:t>
            </a:r>
            <a:r>
              <a:rPr lang="en-US" sz="2400" b="1" dirty="0">
                <a:solidFill>
                  <a:srgbClr val="5A5A59"/>
                </a:solidFill>
                <a:latin typeface="+mj-lt"/>
                <a:cs typeface="Gotham Rounded Book"/>
              </a:rPr>
              <a:t>positive attitude </a:t>
            </a:r>
            <a:r>
              <a:rPr lang="en-US" sz="2400" dirty="0">
                <a:solidFill>
                  <a:srgbClr val="5A5A59"/>
                </a:solidFill>
                <a:latin typeface="+mj-lt"/>
                <a:cs typeface="Gotham Rounded Book"/>
              </a:rPr>
              <a:t>to Spoken Language as a key life skill</a:t>
            </a:r>
          </a:p>
          <a:p>
            <a:endParaRPr lang="en-US" sz="3600" dirty="0">
              <a:solidFill>
                <a:srgbClr val="5A5A59"/>
              </a:solidFill>
              <a:latin typeface="+mj-lt"/>
              <a:cs typeface="Gotham Rounded Book"/>
            </a:endParaRPr>
          </a:p>
        </p:txBody>
      </p:sp>
    </p:spTree>
    <p:extLst>
      <p:ext uri="{BB962C8B-B14F-4D97-AF65-F5344CB8AC3E}">
        <p14:creationId xmlns:p14="http://schemas.microsoft.com/office/powerpoint/2010/main" val="165182294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753" y="-59375"/>
            <a:ext cx="9144000" cy="6858000"/>
          </a:xfrm>
          <a:prstGeom prst="rect">
            <a:avLst/>
          </a:prstGeom>
        </p:spPr>
      </p:pic>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8"/>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a:extLst>
              <a:ext uri="{FF2B5EF4-FFF2-40B4-BE49-F238E27FC236}">
                <a16:creationId xmlns="" xmlns:a16="http://schemas.microsoft.com/office/drawing/2014/main" id="{CA3DC88E-14C5-4AFC-B6C9-578919972E36}"/>
              </a:ext>
            </a:extLst>
          </p:cNvPr>
          <p:cNvSpPr txBox="1"/>
          <p:nvPr/>
        </p:nvSpPr>
        <p:spPr>
          <a:xfrm>
            <a:off x="462274" y="433519"/>
            <a:ext cx="8004832" cy="741100"/>
          </a:xfrm>
          <a:prstGeom prst="rect">
            <a:avLst/>
          </a:prstGeom>
          <a:noFill/>
        </p:spPr>
        <p:txBody>
          <a:bodyPr wrap="square" rtlCol="0">
            <a:spAutoFit/>
          </a:bodyPr>
          <a:lstStyle/>
          <a:p>
            <a:pPr algn="ctr">
              <a:lnSpc>
                <a:spcPct val="80000"/>
              </a:lnSpc>
            </a:pPr>
            <a:r>
              <a:rPr lang="en-GB" sz="2400" b="1" kern="1100" spc="-50" dirty="0">
                <a:solidFill>
                  <a:srgbClr val="DF3C06"/>
                </a:solidFill>
                <a:latin typeface="Calibri" panose="020F0502020204030204" pitchFamily="34" charset="0"/>
                <a:cs typeface="Gotham Rounded Book"/>
              </a:rPr>
              <a:t>Component 3 Spoken Language: Key Messages</a:t>
            </a:r>
          </a:p>
          <a:p>
            <a:pPr algn="ctr">
              <a:lnSpc>
                <a:spcPct val="80000"/>
              </a:lnSpc>
            </a:pPr>
            <a:endParaRPr lang="en-GB" sz="2800" kern="1100" spc="-50" dirty="0">
              <a:solidFill>
                <a:srgbClr val="DF3C06"/>
              </a:solidFill>
              <a:latin typeface="Calibri" panose="020F0502020204030204" pitchFamily="34" charset="0"/>
              <a:cs typeface="Gotham Rounded Book"/>
            </a:endParaRPr>
          </a:p>
        </p:txBody>
      </p:sp>
      <p:sp>
        <p:nvSpPr>
          <p:cNvPr id="5" name="TextBox 4"/>
          <p:cNvSpPr txBox="1"/>
          <p:nvPr/>
        </p:nvSpPr>
        <p:spPr>
          <a:xfrm>
            <a:off x="395288" y="804069"/>
            <a:ext cx="8138801" cy="5478423"/>
          </a:xfrm>
          <a:prstGeom prst="rect">
            <a:avLst/>
          </a:prstGeom>
          <a:noFill/>
        </p:spPr>
        <p:txBody>
          <a:bodyPr wrap="square" rtlCol="0">
            <a:spAutoFit/>
          </a:bodyPr>
          <a:lstStyle/>
          <a:p>
            <a:pPr algn="ctr"/>
            <a:r>
              <a:rPr lang="en-US" sz="2800" b="1" dirty="0">
                <a:solidFill>
                  <a:schemeClr val="tx2">
                    <a:lumMod val="60000"/>
                    <a:lumOff val="40000"/>
                  </a:schemeClr>
                </a:solidFill>
                <a:cs typeface="Gotham Rounded Book"/>
              </a:rPr>
              <a:t>Task Setting</a:t>
            </a:r>
            <a:r>
              <a:rPr lang="en-US" sz="2800" b="1" dirty="0" smtClean="0">
                <a:solidFill>
                  <a:schemeClr val="tx2">
                    <a:lumMod val="60000"/>
                    <a:lumOff val="40000"/>
                  </a:schemeClr>
                </a:solidFill>
                <a:cs typeface="Gotham Rounded Book"/>
              </a:rPr>
              <a:t>: some successful approaches</a:t>
            </a:r>
            <a:endParaRPr lang="en-US" sz="2800" b="1" dirty="0">
              <a:solidFill>
                <a:schemeClr val="tx2">
                  <a:lumMod val="60000"/>
                  <a:lumOff val="40000"/>
                </a:schemeClr>
              </a:solidFill>
              <a:cs typeface="Gotham Rounded Book"/>
            </a:endParaRPr>
          </a:p>
          <a:p>
            <a:pPr marL="342900" indent="-342900">
              <a:buFont typeface="Arial" panose="020B0604020202020204" pitchFamily="34" charset="0"/>
              <a:buChar char="•"/>
            </a:pPr>
            <a:r>
              <a:rPr lang="en-US" sz="2400" dirty="0" smtClean="0">
                <a:solidFill>
                  <a:srgbClr val="5A5A59"/>
                </a:solidFill>
                <a:cs typeface="Gotham Rounded Book"/>
              </a:rPr>
              <a:t>Tapping </a:t>
            </a:r>
            <a:r>
              <a:rPr lang="en-US" sz="2400" dirty="0">
                <a:solidFill>
                  <a:srgbClr val="5A5A59"/>
                </a:solidFill>
                <a:cs typeface="Gotham Rounded Book"/>
              </a:rPr>
              <a:t>into candidate’s genuine</a:t>
            </a:r>
            <a:r>
              <a:rPr lang="en-US" sz="2400" b="1" dirty="0">
                <a:solidFill>
                  <a:srgbClr val="5A5A59"/>
                </a:solidFill>
                <a:cs typeface="Gotham Rounded Book"/>
              </a:rPr>
              <a:t> interests and </a:t>
            </a:r>
            <a:r>
              <a:rPr lang="en-US" sz="2400" b="1" dirty="0" smtClean="0">
                <a:solidFill>
                  <a:srgbClr val="5A5A59"/>
                </a:solidFill>
                <a:cs typeface="Gotham Rounded Book"/>
              </a:rPr>
              <a:t>expertise</a:t>
            </a:r>
          </a:p>
          <a:p>
            <a:pPr marL="342900" indent="-342900">
              <a:buFont typeface="Arial" panose="020B0604020202020204" pitchFamily="34" charset="0"/>
              <a:buChar char="•"/>
            </a:pPr>
            <a:endParaRPr lang="en-US" sz="1400" b="1" dirty="0">
              <a:solidFill>
                <a:srgbClr val="5A5A59"/>
              </a:solidFill>
              <a:cs typeface="Gotham Rounded Book"/>
            </a:endParaRPr>
          </a:p>
          <a:p>
            <a:pPr marL="342900" indent="-342900">
              <a:buFont typeface="Arial" panose="020B0604020202020204" pitchFamily="34" charset="0"/>
              <a:buChar char="•"/>
            </a:pPr>
            <a:r>
              <a:rPr lang="en-US" sz="2400" dirty="0">
                <a:solidFill>
                  <a:srgbClr val="5A5A59"/>
                </a:solidFill>
                <a:cs typeface="Gotham Rounded Book"/>
              </a:rPr>
              <a:t>Using some of</a:t>
            </a:r>
            <a:r>
              <a:rPr lang="en-US" sz="2400" b="1" dirty="0">
                <a:solidFill>
                  <a:srgbClr val="5A5A59"/>
                </a:solidFill>
                <a:cs typeface="Gotham Rounded Book"/>
              </a:rPr>
              <a:t> </a:t>
            </a:r>
            <a:r>
              <a:rPr lang="en-US" sz="2400" b="1" dirty="0" err="1">
                <a:solidFill>
                  <a:srgbClr val="5A5A59"/>
                </a:solidFill>
                <a:cs typeface="Gotham Rounded Book"/>
              </a:rPr>
              <a:t>Interboard</a:t>
            </a:r>
            <a:r>
              <a:rPr lang="en-US" sz="2400" b="1" dirty="0">
                <a:solidFill>
                  <a:srgbClr val="5A5A59"/>
                </a:solidFill>
                <a:cs typeface="Gotham Rounded Book"/>
              </a:rPr>
              <a:t> </a:t>
            </a:r>
            <a:r>
              <a:rPr lang="en-US" sz="2400" b="1" dirty="0" err="1">
                <a:solidFill>
                  <a:srgbClr val="5A5A59"/>
                </a:solidFill>
                <a:cs typeface="Gotham Rounded Book"/>
              </a:rPr>
              <a:t>standardising</a:t>
            </a:r>
            <a:r>
              <a:rPr lang="en-US" sz="2400" b="1" dirty="0">
                <a:solidFill>
                  <a:srgbClr val="5A5A59"/>
                </a:solidFill>
                <a:cs typeface="Gotham Rounded Book"/>
              </a:rPr>
              <a:t> presentations </a:t>
            </a:r>
            <a:r>
              <a:rPr lang="en-US" sz="2400" dirty="0">
                <a:solidFill>
                  <a:srgbClr val="5A5A59"/>
                </a:solidFill>
                <a:cs typeface="Gotham Rounded Book"/>
              </a:rPr>
              <a:t>as examples of what, and </a:t>
            </a:r>
            <a:r>
              <a:rPr lang="en-US" sz="2400" i="1" dirty="0">
                <a:solidFill>
                  <a:srgbClr val="5A5A59"/>
                </a:solidFill>
                <a:cs typeface="Gotham Rounded Book"/>
              </a:rPr>
              <a:t>what not, </a:t>
            </a:r>
            <a:r>
              <a:rPr lang="en-US" sz="2400" dirty="0">
                <a:solidFill>
                  <a:srgbClr val="5A5A59"/>
                </a:solidFill>
                <a:cs typeface="Gotham Rounded Book"/>
              </a:rPr>
              <a:t>to do </a:t>
            </a:r>
            <a:endParaRPr lang="en-US" sz="2400" dirty="0" smtClean="0">
              <a:solidFill>
                <a:srgbClr val="5A5A59"/>
              </a:solidFill>
              <a:cs typeface="Gotham Rounded Book"/>
            </a:endParaRPr>
          </a:p>
          <a:p>
            <a:pPr marL="342900" indent="-342900">
              <a:buFont typeface="Arial" panose="020B0604020202020204" pitchFamily="34" charset="0"/>
              <a:buChar char="•"/>
            </a:pPr>
            <a:endParaRPr lang="en-US" sz="1400" dirty="0">
              <a:solidFill>
                <a:srgbClr val="5A5A59"/>
              </a:solidFill>
              <a:cs typeface="Gotham Rounded Book"/>
            </a:endParaRPr>
          </a:p>
          <a:p>
            <a:pPr marL="342900" indent="-342900">
              <a:buFont typeface="Arial" panose="020B0604020202020204" pitchFamily="34" charset="0"/>
              <a:buChar char="•"/>
            </a:pPr>
            <a:r>
              <a:rPr lang="en-US" sz="2400" dirty="0">
                <a:solidFill>
                  <a:srgbClr val="5A5A59"/>
                </a:solidFill>
                <a:cs typeface="Gotham Rounded Book"/>
              </a:rPr>
              <a:t>Tweaking tasks to avoid ‘show-and-tell’ approach by including </a:t>
            </a:r>
            <a:r>
              <a:rPr lang="en-US" sz="2400" b="1" dirty="0">
                <a:solidFill>
                  <a:srgbClr val="5A5A59"/>
                </a:solidFill>
                <a:cs typeface="Gotham Rounded Book"/>
              </a:rPr>
              <a:t>clear </a:t>
            </a:r>
            <a:r>
              <a:rPr lang="en-US" sz="2400" b="1" dirty="0" smtClean="0">
                <a:solidFill>
                  <a:srgbClr val="5A5A59"/>
                </a:solidFill>
                <a:cs typeface="Gotham Rounded Book"/>
              </a:rPr>
              <a:t>purpose</a:t>
            </a:r>
          </a:p>
          <a:p>
            <a:pPr marL="342900" indent="-342900">
              <a:buFont typeface="Arial" panose="020B0604020202020204" pitchFamily="34" charset="0"/>
              <a:buChar char="•"/>
            </a:pPr>
            <a:endParaRPr lang="en-US" sz="1400" b="1" dirty="0">
              <a:solidFill>
                <a:srgbClr val="5A5A59"/>
              </a:solidFill>
              <a:cs typeface="Gotham Rounded Book"/>
            </a:endParaRPr>
          </a:p>
          <a:p>
            <a:pPr marL="342900" indent="-342900">
              <a:buFont typeface="Arial" panose="020B0604020202020204" pitchFamily="34" charset="0"/>
              <a:buChar char="•"/>
            </a:pPr>
            <a:r>
              <a:rPr lang="en-US" sz="2400" dirty="0">
                <a:solidFill>
                  <a:srgbClr val="5A5A59"/>
                </a:solidFill>
                <a:cs typeface="Gotham Rounded Book"/>
              </a:rPr>
              <a:t> Discussing what makes an </a:t>
            </a:r>
            <a:r>
              <a:rPr lang="en-US" sz="2400" b="1" dirty="0">
                <a:solidFill>
                  <a:srgbClr val="5A5A59"/>
                </a:solidFill>
                <a:cs typeface="Gotham Rounded Book"/>
              </a:rPr>
              <a:t>effective </a:t>
            </a:r>
            <a:r>
              <a:rPr lang="en-US" sz="2400" b="1" dirty="0" smtClean="0">
                <a:solidFill>
                  <a:srgbClr val="5A5A59"/>
                </a:solidFill>
                <a:cs typeface="Gotham Rounded Book"/>
              </a:rPr>
              <a:t>question</a:t>
            </a:r>
          </a:p>
          <a:p>
            <a:pPr marL="342900" indent="-342900">
              <a:buFont typeface="Arial" panose="020B0604020202020204" pitchFamily="34" charset="0"/>
              <a:buChar char="•"/>
            </a:pPr>
            <a:endParaRPr lang="en-US" sz="1400" b="1" dirty="0">
              <a:solidFill>
                <a:srgbClr val="5A5A59"/>
              </a:solidFill>
              <a:cs typeface="Gotham Rounded Book"/>
            </a:endParaRPr>
          </a:p>
          <a:p>
            <a:pPr marL="342900" indent="-342900">
              <a:buFont typeface="Arial" panose="020B0604020202020204" pitchFamily="34" charset="0"/>
              <a:buChar char="•"/>
            </a:pPr>
            <a:r>
              <a:rPr lang="en-US" sz="2400" dirty="0">
                <a:solidFill>
                  <a:srgbClr val="5A5A59"/>
                </a:solidFill>
                <a:cs typeface="Gotham Rounded Book"/>
              </a:rPr>
              <a:t>Advising on </a:t>
            </a:r>
            <a:r>
              <a:rPr lang="en-US" sz="2400" b="1" dirty="0">
                <a:solidFill>
                  <a:srgbClr val="5A5A59"/>
                </a:solidFill>
                <a:cs typeface="Gotham Rounded Book"/>
              </a:rPr>
              <a:t>use of notes </a:t>
            </a:r>
            <a:r>
              <a:rPr lang="en-US" sz="2400" dirty="0">
                <a:solidFill>
                  <a:srgbClr val="5A5A59"/>
                </a:solidFill>
                <a:cs typeface="Gotham Rounded Book"/>
              </a:rPr>
              <a:t>and/or </a:t>
            </a:r>
            <a:r>
              <a:rPr lang="en-US" sz="2400" b="1" dirty="0">
                <a:solidFill>
                  <a:srgbClr val="5A5A59"/>
                </a:solidFill>
                <a:cs typeface="Gotham Rounded Book"/>
              </a:rPr>
              <a:t>PowerPoint</a:t>
            </a:r>
            <a:r>
              <a:rPr lang="en-US" sz="2400" dirty="0">
                <a:solidFill>
                  <a:srgbClr val="5A5A59"/>
                </a:solidFill>
                <a:cs typeface="Gotham Rounded Book"/>
              </a:rPr>
              <a:t> </a:t>
            </a:r>
            <a:r>
              <a:rPr lang="en-US" sz="2400" dirty="0" smtClean="0">
                <a:solidFill>
                  <a:srgbClr val="5A5A59"/>
                </a:solidFill>
                <a:cs typeface="Gotham Rounded Book"/>
              </a:rPr>
              <a:t>slides</a:t>
            </a:r>
          </a:p>
          <a:p>
            <a:pPr marL="342900" indent="-342900">
              <a:buFont typeface="Arial" panose="020B0604020202020204" pitchFamily="34" charset="0"/>
              <a:buChar char="•"/>
            </a:pPr>
            <a:endParaRPr lang="en-US" sz="1400" dirty="0">
              <a:solidFill>
                <a:srgbClr val="5A5A59"/>
              </a:solidFill>
              <a:cs typeface="Gotham Rounded Book"/>
            </a:endParaRPr>
          </a:p>
          <a:p>
            <a:pPr marL="342900" indent="-342900">
              <a:buFont typeface="Arial" panose="020B0604020202020204" pitchFamily="34" charset="0"/>
              <a:buChar char="•"/>
            </a:pPr>
            <a:r>
              <a:rPr lang="en-US" sz="2400" b="1" dirty="0">
                <a:solidFill>
                  <a:srgbClr val="5A5A59"/>
                </a:solidFill>
                <a:cs typeface="Gotham Rounded Book"/>
              </a:rPr>
              <a:t>Reinforcing value </a:t>
            </a:r>
            <a:r>
              <a:rPr lang="en-US" sz="2400" dirty="0">
                <a:solidFill>
                  <a:srgbClr val="5A5A59"/>
                </a:solidFill>
                <a:cs typeface="Gotham Rounded Book"/>
              </a:rPr>
              <a:t>of presentation skills and SL overlap with exam preparation, especially Component 2</a:t>
            </a:r>
          </a:p>
          <a:p>
            <a:endParaRPr lang="en-US" sz="3600" dirty="0">
              <a:solidFill>
                <a:srgbClr val="5A5A59"/>
              </a:solidFill>
              <a:latin typeface="+mj-lt"/>
              <a:cs typeface="Gotham Rounded Book"/>
            </a:endParaRPr>
          </a:p>
        </p:txBody>
      </p:sp>
    </p:spTree>
    <p:extLst>
      <p:ext uri="{BB962C8B-B14F-4D97-AF65-F5344CB8AC3E}">
        <p14:creationId xmlns:p14="http://schemas.microsoft.com/office/powerpoint/2010/main" val="89320634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753" y="-59375"/>
            <a:ext cx="9144000" cy="6858000"/>
          </a:xfrm>
          <a:prstGeom prst="rect">
            <a:avLst/>
          </a:prstGeom>
        </p:spPr>
      </p:pic>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8"/>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a:extLst>
              <a:ext uri="{FF2B5EF4-FFF2-40B4-BE49-F238E27FC236}">
                <a16:creationId xmlns="" xmlns:a16="http://schemas.microsoft.com/office/drawing/2014/main" id="{CA3DC88E-14C5-4AFC-B6C9-578919972E36}"/>
              </a:ext>
            </a:extLst>
          </p:cNvPr>
          <p:cNvSpPr txBox="1"/>
          <p:nvPr/>
        </p:nvSpPr>
        <p:spPr>
          <a:xfrm>
            <a:off x="462274" y="433519"/>
            <a:ext cx="8004832" cy="741100"/>
          </a:xfrm>
          <a:prstGeom prst="rect">
            <a:avLst/>
          </a:prstGeom>
          <a:noFill/>
        </p:spPr>
        <p:txBody>
          <a:bodyPr wrap="square" rtlCol="0">
            <a:spAutoFit/>
          </a:bodyPr>
          <a:lstStyle/>
          <a:p>
            <a:pPr algn="ctr">
              <a:lnSpc>
                <a:spcPct val="80000"/>
              </a:lnSpc>
            </a:pPr>
            <a:r>
              <a:rPr lang="en-GB" sz="2400" b="1" kern="1100" spc="-50" dirty="0">
                <a:solidFill>
                  <a:srgbClr val="DF3C06"/>
                </a:solidFill>
                <a:latin typeface="Calibri" panose="020F0502020204030204" pitchFamily="34" charset="0"/>
                <a:cs typeface="Gotham Rounded Book"/>
              </a:rPr>
              <a:t>Component 3 Spoken Language: Key Messages</a:t>
            </a:r>
          </a:p>
          <a:p>
            <a:pPr algn="ctr">
              <a:lnSpc>
                <a:spcPct val="80000"/>
              </a:lnSpc>
            </a:pPr>
            <a:endParaRPr lang="en-GB" sz="2800" kern="1100" spc="-50" dirty="0">
              <a:solidFill>
                <a:srgbClr val="DF3C06"/>
              </a:solidFill>
              <a:latin typeface="Calibri" panose="020F0502020204030204" pitchFamily="34" charset="0"/>
              <a:cs typeface="Gotham Rounded Book"/>
            </a:endParaRPr>
          </a:p>
        </p:txBody>
      </p:sp>
      <p:sp>
        <p:nvSpPr>
          <p:cNvPr id="5" name="TextBox 4"/>
          <p:cNvSpPr txBox="1"/>
          <p:nvPr/>
        </p:nvSpPr>
        <p:spPr>
          <a:xfrm>
            <a:off x="395288" y="804069"/>
            <a:ext cx="8138801" cy="5509200"/>
          </a:xfrm>
          <a:prstGeom prst="rect">
            <a:avLst/>
          </a:prstGeom>
          <a:noFill/>
        </p:spPr>
        <p:txBody>
          <a:bodyPr wrap="square" rtlCol="0">
            <a:spAutoFit/>
          </a:bodyPr>
          <a:lstStyle/>
          <a:p>
            <a:pPr algn="ctr"/>
            <a:r>
              <a:rPr lang="en-US" sz="2400" b="1" dirty="0">
                <a:solidFill>
                  <a:schemeClr val="tx2">
                    <a:lumMod val="60000"/>
                    <a:lumOff val="40000"/>
                  </a:schemeClr>
                </a:solidFill>
                <a:cs typeface="Gotham Rounded Book"/>
              </a:rPr>
              <a:t>Task Setting</a:t>
            </a:r>
            <a:r>
              <a:rPr lang="en-US" sz="2400" b="1" dirty="0" smtClean="0">
                <a:solidFill>
                  <a:schemeClr val="tx2">
                    <a:lumMod val="60000"/>
                    <a:lumOff val="40000"/>
                  </a:schemeClr>
                </a:solidFill>
                <a:cs typeface="Gotham Rounded Book"/>
              </a:rPr>
              <a:t>: some examples of successful tasks</a:t>
            </a:r>
          </a:p>
          <a:p>
            <a:pPr algn="ctr"/>
            <a:endParaRPr lang="en-US" sz="2800" b="1" dirty="0">
              <a:solidFill>
                <a:schemeClr val="tx2">
                  <a:lumMod val="60000"/>
                  <a:lumOff val="40000"/>
                </a:schemeClr>
              </a:solidFill>
              <a:cs typeface="Gotham Rounded Book"/>
            </a:endParaRPr>
          </a:p>
          <a:p>
            <a:pPr marL="342900" indent="-342900">
              <a:buFont typeface="Wingdings" panose="05000000000000000000" pitchFamily="2" charset="2"/>
              <a:buChar char="ü"/>
            </a:pPr>
            <a:r>
              <a:rPr lang="en-US" sz="2000" dirty="0">
                <a:solidFill>
                  <a:srgbClr val="5A5A59"/>
                </a:solidFill>
                <a:cs typeface="Gotham Rounded Book"/>
              </a:rPr>
              <a:t> </a:t>
            </a:r>
            <a:r>
              <a:rPr lang="en-US" sz="2000" b="1" dirty="0">
                <a:solidFill>
                  <a:srgbClr val="5A5A59"/>
                </a:solidFill>
                <a:cs typeface="Gotham Rounded Book"/>
              </a:rPr>
              <a:t>Teaching a topic:</a:t>
            </a:r>
          </a:p>
          <a:p>
            <a:pPr marL="800100" lvl="1" indent="-342900">
              <a:buFont typeface="Arial" panose="020B0604020202020204" pitchFamily="34" charset="0"/>
              <a:buChar char="•"/>
            </a:pPr>
            <a:r>
              <a:rPr lang="en-US" sz="2000" dirty="0">
                <a:solidFill>
                  <a:srgbClr val="FF0000"/>
                </a:solidFill>
                <a:cs typeface="Gotham Rounded Book"/>
              </a:rPr>
              <a:t>set poem or skill to rest of class </a:t>
            </a:r>
          </a:p>
          <a:p>
            <a:pPr marL="800100" lvl="1" indent="-342900">
              <a:buFont typeface="Arial" panose="020B0604020202020204" pitchFamily="34" charset="0"/>
              <a:buChar char="•"/>
            </a:pPr>
            <a:r>
              <a:rPr lang="en-US" sz="2000" dirty="0">
                <a:solidFill>
                  <a:srgbClr val="FF0000"/>
                </a:solidFill>
                <a:cs typeface="Gotham Rounded Book"/>
              </a:rPr>
              <a:t>how to use social media to OAPs</a:t>
            </a:r>
          </a:p>
          <a:p>
            <a:pPr marL="457200" indent="-457200">
              <a:buFont typeface="Wingdings" panose="05000000000000000000" pitchFamily="2" charset="2"/>
              <a:buChar char="ü"/>
            </a:pPr>
            <a:r>
              <a:rPr lang="en-US" sz="2000" b="1" dirty="0">
                <a:solidFill>
                  <a:srgbClr val="5A5A59"/>
                </a:solidFill>
                <a:cs typeface="Gotham Rounded Book"/>
              </a:rPr>
              <a:t>Characters on trial</a:t>
            </a:r>
          </a:p>
          <a:p>
            <a:pPr marL="800100" lvl="1" indent="-342900">
              <a:buFont typeface="Arial" panose="020B0604020202020204" pitchFamily="34" charset="0"/>
              <a:buChar char="•"/>
            </a:pPr>
            <a:r>
              <a:rPr lang="en-US" sz="2000" dirty="0">
                <a:solidFill>
                  <a:srgbClr val="FF0000"/>
                </a:solidFill>
                <a:cs typeface="Gotham Rounded Book"/>
              </a:rPr>
              <a:t>presenting </a:t>
            </a:r>
            <a:r>
              <a:rPr lang="en-US" sz="2000" dirty="0" err="1">
                <a:solidFill>
                  <a:srgbClr val="FF0000"/>
                </a:solidFill>
                <a:cs typeface="Gotham Rounded Book"/>
              </a:rPr>
              <a:t>defence</a:t>
            </a:r>
            <a:r>
              <a:rPr lang="en-US" sz="2000" dirty="0">
                <a:solidFill>
                  <a:srgbClr val="FF0000"/>
                </a:solidFill>
                <a:cs typeface="Gotham Rounded Book"/>
              </a:rPr>
              <a:t> of Scrooge or Iago</a:t>
            </a:r>
          </a:p>
          <a:p>
            <a:pPr marL="800100" lvl="1" indent="-342900">
              <a:buFont typeface="Arial" panose="020B0604020202020204" pitchFamily="34" charset="0"/>
              <a:buChar char="•"/>
            </a:pPr>
            <a:r>
              <a:rPr lang="en-US" sz="2000" dirty="0">
                <a:solidFill>
                  <a:srgbClr val="FF0000"/>
                </a:solidFill>
                <a:cs typeface="Gotham Rounded Book"/>
              </a:rPr>
              <a:t>delivering prosecution case against Othello or Henry V</a:t>
            </a:r>
          </a:p>
          <a:p>
            <a:pPr marL="457200" indent="-457200">
              <a:buFont typeface="Wingdings" panose="05000000000000000000" pitchFamily="2" charset="2"/>
              <a:buChar char="ü"/>
            </a:pPr>
            <a:r>
              <a:rPr lang="en-US" sz="2000" b="1" dirty="0">
                <a:solidFill>
                  <a:srgbClr val="5A5A59"/>
                </a:solidFill>
                <a:cs typeface="Gotham Rounded Book"/>
              </a:rPr>
              <a:t>Competitive ‘Balloon game’ approach:</a:t>
            </a:r>
          </a:p>
          <a:p>
            <a:pPr marL="800100" lvl="1" indent="-342900">
              <a:buFont typeface="Arial" panose="020B0604020202020204" pitchFamily="34" charset="0"/>
              <a:buChar char="•"/>
            </a:pPr>
            <a:r>
              <a:rPr lang="en-US" sz="2000" dirty="0">
                <a:solidFill>
                  <a:srgbClr val="FF0000"/>
                </a:solidFill>
                <a:cs typeface="Gotham Rounded Book"/>
              </a:rPr>
              <a:t>Promoting a burning issue to be chosen as a Private Member’s bill</a:t>
            </a:r>
          </a:p>
          <a:p>
            <a:pPr marL="800100" lvl="1" indent="-342900">
              <a:buFont typeface="Arial" panose="020B0604020202020204" pitchFamily="34" charset="0"/>
              <a:buChar char="•"/>
            </a:pPr>
            <a:r>
              <a:rPr lang="en-US" sz="2000" dirty="0">
                <a:solidFill>
                  <a:srgbClr val="FF0000"/>
                </a:solidFill>
                <a:cs typeface="Gotham Rounded Book"/>
              </a:rPr>
              <a:t>Proposing a charity/cause for key donation</a:t>
            </a:r>
          </a:p>
          <a:p>
            <a:pPr marL="800100" lvl="1" indent="-342900">
              <a:buFont typeface="Arial" panose="020B0604020202020204" pitchFamily="34" charset="0"/>
              <a:buChar char="•"/>
            </a:pPr>
            <a:r>
              <a:rPr lang="en-US" sz="2000" dirty="0">
                <a:solidFill>
                  <a:srgbClr val="FF0000"/>
                </a:solidFill>
                <a:cs typeface="Gotham Rounded Book"/>
              </a:rPr>
              <a:t>Defending a </a:t>
            </a:r>
            <a:r>
              <a:rPr lang="en-US" sz="2000" dirty="0" err="1">
                <a:solidFill>
                  <a:srgbClr val="FF0000"/>
                </a:solidFill>
                <a:cs typeface="Gotham Rounded Book"/>
              </a:rPr>
              <a:t>favourite</a:t>
            </a:r>
            <a:r>
              <a:rPr lang="en-US" sz="2000" dirty="0">
                <a:solidFill>
                  <a:srgbClr val="FF0000"/>
                </a:solidFill>
                <a:cs typeface="Gotham Rounded Book"/>
              </a:rPr>
              <a:t> band or </a:t>
            </a:r>
            <a:r>
              <a:rPr lang="en-US" sz="2000" dirty="0" err="1">
                <a:solidFill>
                  <a:srgbClr val="FF0000"/>
                </a:solidFill>
                <a:cs typeface="Gotham Rounded Book"/>
              </a:rPr>
              <a:t>programme</a:t>
            </a:r>
            <a:r>
              <a:rPr lang="en-US" sz="2000" dirty="0">
                <a:solidFill>
                  <a:srgbClr val="FF0000"/>
                </a:solidFill>
                <a:cs typeface="Gotham Rounded Book"/>
              </a:rPr>
              <a:t>, game or sport, celebrity (alive or dead) threatened with ‘extinction’</a:t>
            </a:r>
          </a:p>
          <a:p>
            <a:pPr marL="800100" lvl="1" indent="-342900">
              <a:buFont typeface="Arial" panose="020B0604020202020204" pitchFamily="34" charset="0"/>
              <a:buChar char="•"/>
            </a:pPr>
            <a:r>
              <a:rPr lang="en-US" sz="2000" dirty="0">
                <a:solidFill>
                  <a:srgbClr val="FF0000"/>
                </a:solidFill>
                <a:cs typeface="Gotham Rounded Book"/>
              </a:rPr>
              <a:t>‘Room 101’ format </a:t>
            </a:r>
            <a:r>
              <a:rPr lang="en-US" sz="2000" b="1" u="sng" dirty="0">
                <a:solidFill>
                  <a:srgbClr val="FF0000"/>
                </a:solidFill>
                <a:cs typeface="Gotham Rounded Book"/>
              </a:rPr>
              <a:t>but</a:t>
            </a:r>
            <a:r>
              <a:rPr lang="en-US" sz="2000" dirty="0">
                <a:solidFill>
                  <a:srgbClr val="FF0000"/>
                </a:solidFill>
                <a:cs typeface="Gotham Rounded Book"/>
              </a:rPr>
              <a:t> with single proposal and scope for challenge and sophistication</a:t>
            </a:r>
          </a:p>
          <a:p>
            <a:endParaRPr lang="en-US" sz="3600" dirty="0">
              <a:solidFill>
                <a:srgbClr val="5A5A59"/>
              </a:solidFill>
              <a:latin typeface="+mj-lt"/>
              <a:cs typeface="Gotham Rounded Book"/>
            </a:endParaRPr>
          </a:p>
        </p:txBody>
      </p:sp>
    </p:spTree>
    <p:extLst>
      <p:ext uri="{BB962C8B-B14F-4D97-AF65-F5344CB8AC3E}">
        <p14:creationId xmlns:p14="http://schemas.microsoft.com/office/powerpoint/2010/main" val="211406760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753" y="0"/>
            <a:ext cx="9144000" cy="6858000"/>
          </a:xfrm>
          <a:prstGeom prst="rect">
            <a:avLst/>
          </a:prstGeom>
        </p:spPr>
      </p:pic>
      <p:sp>
        <p:nvSpPr>
          <p:cNvPr id="4" name="TextBox 3"/>
          <p:cNvSpPr txBox="1"/>
          <p:nvPr/>
        </p:nvSpPr>
        <p:spPr>
          <a:xfrm>
            <a:off x="462274" y="1675131"/>
            <a:ext cx="8138801" cy="4585871"/>
          </a:xfrm>
          <a:prstGeom prst="rect">
            <a:avLst/>
          </a:prstGeom>
          <a:noFill/>
        </p:spPr>
        <p:txBody>
          <a:bodyPr wrap="square" rtlCol="0">
            <a:spAutoFit/>
          </a:bodyPr>
          <a:lstStyle/>
          <a:p>
            <a:endParaRPr lang="en-GB" sz="2800" dirty="0">
              <a:latin typeface="Calibri" panose="020F0502020204030204" pitchFamily="34" charset="0"/>
            </a:endParaRPr>
          </a:p>
          <a:p>
            <a:pPr>
              <a:lnSpc>
                <a:spcPct val="150000"/>
              </a:lnSpc>
            </a:pPr>
            <a:endParaRPr lang="en-GB" sz="2800" dirty="0">
              <a:solidFill>
                <a:srgbClr val="5A5A59"/>
              </a:solidFill>
              <a:latin typeface="Calibri" panose="020F0502020204030204" pitchFamily="34" charset="0"/>
              <a:cs typeface="Gotham Rounded Book"/>
            </a:endParaRPr>
          </a:p>
          <a:p>
            <a:pPr>
              <a:lnSpc>
                <a:spcPct val="150000"/>
              </a:lnSpc>
            </a:pPr>
            <a:endParaRPr lang="en-GB" sz="2800" dirty="0">
              <a:solidFill>
                <a:srgbClr val="5A5A59"/>
              </a:solidFill>
              <a:latin typeface="Calibri" panose="020F0502020204030204" pitchFamily="34" charset="0"/>
              <a:cs typeface="Gotham Rounded Book"/>
            </a:endParaRPr>
          </a:p>
          <a:p>
            <a:pPr>
              <a:lnSpc>
                <a:spcPct val="150000"/>
              </a:lnSpc>
            </a:pPr>
            <a:endParaRPr lang="en-GB" sz="2800" dirty="0">
              <a:solidFill>
                <a:srgbClr val="5A5A59"/>
              </a:solidFill>
              <a:latin typeface="Calibri" panose="020F0502020204030204" pitchFamily="34" charset="0"/>
              <a:cs typeface="Gotham Rounded Book"/>
            </a:endParaRPr>
          </a:p>
          <a:p>
            <a:pPr>
              <a:lnSpc>
                <a:spcPct val="150000"/>
              </a:lnSpc>
            </a:pPr>
            <a:endParaRPr lang="en-GB" sz="2800" dirty="0">
              <a:solidFill>
                <a:srgbClr val="5A5A59"/>
              </a:solidFill>
              <a:latin typeface="Calibri" panose="020F0502020204030204" pitchFamily="34" charset="0"/>
              <a:cs typeface="Gotham Rounded Book"/>
            </a:endParaRPr>
          </a:p>
          <a:p>
            <a:pPr>
              <a:lnSpc>
                <a:spcPct val="150000"/>
              </a:lnSpc>
            </a:pPr>
            <a:endParaRPr lang="en-GB" sz="2800" dirty="0">
              <a:solidFill>
                <a:srgbClr val="5A5A59"/>
              </a:solidFill>
              <a:latin typeface="Calibri" panose="020F0502020204030204" pitchFamily="34" charset="0"/>
              <a:cs typeface="Gotham Rounded Book"/>
            </a:endParaRPr>
          </a:p>
          <a:p>
            <a:pPr>
              <a:lnSpc>
                <a:spcPct val="150000"/>
              </a:lnSpc>
            </a:pPr>
            <a:endParaRPr lang="en-US" sz="3600" dirty="0">
              <a:solidFill>
                <a:srgbClr val="5A5A59"/>
              </a:solidFill>
              <a:latin typeface="+mj-lt"/>
              <a:cs typeface="Gotham Rounded Book"/>
            </a:endParaRPr>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3271" y="6120618"/>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a:extLst>
              <a:ext uri="{FF2B5EF4-FFF2-40B4-BE49-F238E27FC236}">
                <a16:creationId xmlns="" xmlns:a16="http://schemas.microsoft.com/office/drawing/2014/main" id="{FDE290B9-22A4-498F-B73D-F87B9A29B1CF}"/>
              </a:ext>
            </a:extLst>
          </p:cNvPr>
          <p:cNvSpPr/>
          <p:nvPr/>
        </p:nvSpPr>
        <p:spPr>
          <a:xfrm>
            <a:off x="647859" y="894717"/>
            <a:ext cx="7807539" cy="671851"/>
          </a:xfrm>
          <a:prstGeom prst="rect">
            <a:avLst/>
          </a:prstGeom>
        </p:spPr>
        <p:txBody>
          <a:bodyPr wrap="square">
            <a:spAutoFit/>
          </a:bodyPr>
          <a:lstStyle/>
          <a:p>
            <a:pPr algn="ctr">
              <a:lnSpc>
                <a:spcPct val="150000"/>
              </a:lnSpc>
            </a:pPr>
            <a:r>
              <a:rPr lang="en-US" sz="2800" b="1" dirty="0">
                <a:solidFill>
                  <a:schemeClr val="tx2">
                    <a:lumMod val="60000"/>
                    <a:lumOff val="40000"/>
                  </a:schemeClr>
                </a:solidFill>
                <a:cs typeface="Gotham Rounded Book"/>
              </a:rPr>
              <a:t>Task Setting: Tweaking or Reshaping</a:t>
            </a:r>
          </a:p>
        </p:txBody>
      </p:sp>
      <p:sp>
        <p:nvSpPr>
          <p:cNvPr id="8" name="TextBox 7">
            <a:extLst>
              <a:ext uri="{FF2B5EF4-FFF2-40B4-BE49-F238E27FC236}">
                <a16:creationId xmlns="" xmlns:a16="http://schemas.microsoft.com/office/drawing/2014/main" id="{FBF17ED0-626B-4B4C-982D-4574D2E013F5}"/>
              </a:ext>
            </a:extLst>
          </p:cNvPr>
          <p:cNvSpPr txBox="1"/>
          <p:nvPr/>
        </p:nvSpPr>
        <p:spPr>
          <a:xfrm>
            <a:off x="462274" y="489543"/>
            <a:ext cx="8004832" cy="741100"/>
          </a:xfrm>
          <a:prstGeom prst="rect">
            <a:avLst/>
          </a:prstGeom>
          <a:noFill/>
        </p:spPr>
        <p:txBody>
          <a:bodyPr wrap="square" rtlCol="0">
            <a:spAutoFit/>
          </a:bodyPr>
          <a:lstStyle/>
          <a:p>
            <a:pPr algn="ctr">
              <a:lnSpc>
                <a:spcPct val="80000"/>
              </a:lnSpc>
            </a:pPr>
            <a:r>
              <a:rPr lang="en-GB" sz="2400" b="1" kern="1100" spc="-50" dirty="0">
                <a:solidFill>
                  <a:srgbClr val="DF3C06"/>
                </a:solidFill>
                <a:latin typeface="Calibri" panose="020F0502020204030204" pitchFamily="34" charset="0"/>
                <a:cs typeface="Gotham Rounded Book"/>
              </a:rPr>
              <a:t>Component 3 Spoken Language: Key Messages</a:t>
            </a:r>
          </a:p>
          <a:p>
            <a:pPr algn="ctr">
              <a:lnSpc>
                <a:spcPct val="80000"/>
              </a:lnSpc>
            </a:pPr>
            <a:endParaRPr lang="en-GB" sz="2800" kern="1100" spc="-50" dirty="0">
              <a:solidFill>
                <a:srgbClr val="DF3C06"/>
              </a:solidFill>
              <a:latin typeface="Calibri" panose="020F0502020204030204" pitchFamily="34" charset="0"/>
              <a:cs typeface="Gotham Rounded Book"/>
            </a:endParaRPr>
          </a:p>
        </p:txBody>
      </p:sp>
      <p:pic>
        <p:nvPicPr>
          <p:cNvPr id="9" name="Graphic 8" descr="Worried Face with Solid Fill">
            <a:extLst>
              <a:ext uri="{FF2B5EF4-FFF2-40B4-BE49-F238E27FC236}">
                <a16:creationId xmlns="" xmlns:a16="http://schemas.microsoft.com/office/drawing/2014/main" id="{731038A1-540F-4460-90C1-3051BC063E82}"/>
              </a:ext>
            </a:extLst>
          </p:cNvPr>
          <p:cNvPicPr>
            <a:picLocks noChangeAspect="1"/>
          </p:cNvPicPr>
          <p:nvPr/>
        </p:nvPicPr>
        <p:blipFill>
          <a:blip r:embed="rId5">
            <a:extLst>
              <a:ext uri="{96DAC541-7B7A-43D3-8B79-37D633B846F1}">
                <asvg:svgBlip xmlns="" xmlns:asvg="http://schemas.microsoft.com/office/drawing/2016/SVG/main" r:embed="rId6"/>
              </a:ext>
            </a:extLst>
          </a:blip>
          <a:stretch>
            <a:fillRect/>
          </a:stretch>
        </p:blipFill>
        <p:spPr>
          <a:xfrm>
            <a:off x="425537" y="860093"/>
            <a:ext cx="914400" cy="914400"/>
          </a:xfrm>
          <a:prstGeom prst="rect">
            <a:avLst/>
          </a:prstGeom>
        </p:spPr>
      </p:pic>
      <p:pic>
        <p:nvPicPr>
          <p:cNvPr id="11" name="Graphic 10" descr="Smiling Face with No Fill">
            <a:extLst>
              <a:ext uri="{FF2B5EF4-FFF2-40B4-BE49-F238E27FC236}">
                <a16:creationId xmlns="" xmlns:a16="http://schemas.microsoft.com/office/drawing/2014/main" id="{04D0D547-0391-47E5-AF17-B88ECEE993EB}"/>
              </a:ext>
            </a:extLst>
          </p:cNvPr>
          <p:cNvPicPr>
            <a:picLocks noChangeAspect="1"/>
          </p:cNvPicPr>
          <p:nvPr/>
        </p:nvPicPr>
        <p:blipFill>
          <a:blip r:embed="rId7">
            <a:extLst>
              <a:ext uri="{96DAC541-7B7A-43D3-8B79-37D633B846F1}">
                <asvg:svgBlip xmlns="" xmlns:asvg="http://schemas.microsoft.com/office/drawing/2016/SVG/main" r:embed="rId8"/>
              </a:ext>
            </a:extLst>
          </a:blip>
          <a:stretch>
            <a:fillRect/>
          </a:stretch>
        </p:blipFill>
        <p:spPr>
          <a:xfrm>
            <a:off x="7686673" y="4856467"/>
            <a:ext cx="914400" cy="914400"/>
          </a:xfrm>
          <a:prstGeom prst="rect">
            <a:avLst/>
          </a:prstGeom>
        </p:spPr>
      </p:pic>
      <p:sp>
        <p:nvSpPr>
          <p:cNvPr id="6" name="Text Placeholder 5">
            <a:extLst>
              <a:ext uri="{FF2B5EF4-FFF2-40B4-BE49-F238E27FC236}">
                <a16:creationId xmlns="" xmlns:a16="http://schemas.microsoft.com/office/drawing/2014/main" id="{88F9AED2-2B25-42B9-AE43-46F5855A2C1F}"/>
              </a:ext>
            </a:extLst>
          </p:cNvPr>
          <p:cNvSpPr>
            <a:spLocks noGrp="1"/>
          </p:cNvSpPr>
          <p:nvPr>
            <p:ph type="body" idx="1"/>
          </p:nvPr>
        </p:nvSpPr>
        <p:spPr>
          <a:xfrm>
            <a:off x="462274" y="1454612"/>
            <a:ext cx="4040188" cy="639762"/>
          </a:xfrm>
        </p:spPr>
        <p:txBody>
          <a:bodyPr/>
          <a:lstStyle/>
          <a:p>
            <a:r>
              <a:rPr lang="en-GB" dirty="0"/>
              <a:t>Show-and-Tell</a:t>
            </a:r>
          </a:p>
        </p:txBody>
      </p:sp>
      <p:sp>
        <p:nvSpPr>
          <p:cNvPr id="10" name="Content Placeholder 9">
            <a:extLst>
              <a:ext uri="{FF2B5EF4-FFF2-40B4-BE49-F238E27FC236}">
                <a16:creationId xmlns="" xmlns:a16="http://schemas.microsoft.com/office/drawing/2014/main" id="{9AC6CF52-90CE-438F-B2C0-C96DBDD53CCB}"/>
              </a:ext>
            </a:extLst>
          </p:cNvPr>
          <p:cNvSpPr>
            <a:spLocks noGrp="1"/>
          </p:cNvSpPr>
          <p:nvPr>
            <p:ph sz="half" idx="2"/>
          </p:nvPr>
        </p:nvSpPr>
        <p:spPr>
          <a:xfrm>
            <a:off x="425537" y="2059006"/>
            <a:ext cx="3385726" cy="3951288"/>
          </a:xfrm>
        </p:spPr>
        <p:txBody>
          <a:bodyPr>
            <a:normAutofit fontScale="85000" lnSpcReduction="20000"/>
          </a:bodyPr>
          <a:lstStyle/>
          <a:p>
            <a:r>
              <a:rPr lang="en-GB" b="1" dirty="0"/>
              <a:t>My hobby</a:t>
            </a:r>
          </a:p>
          <a:p>
            <a:endParaRPr lang="en-GB" b="1" dirty="0"/>
          </a:p>
          <a:p>
            <a:r>
              <a:rPr lang="en-GB" b="1" dirty="0"/>
              <a:t>My holiday</a:t>
            </a:r>
          </a:p>
          <a:p>
            <a:endParaRPr lang="en-GB" b="1" dirty="0"/>
          </a:p>
          <a:p>
            <a:endParaRPr lang="en-GB" b="1" dirty="0"/>
          </a:p>
          <a:p>
            <a:r>
              <a:rPr lang="en-GB" b="1" dirty="0"/>
              <a:t>My Work Experience</a:t>
            </a:r>
          </a:p>
          <a:p>
            <a:endParaRPr lang="en-GB" b="1" dirty="0"/>
          </a:p>
          <a:p>
            <a:endParaRPr lang="en-GB" b="1" dirty="0"/>
          </a:p>
          <a:p>
            <a:endParaRPr lang="en-GB" b="1" dirty="0"/>
          </a:p>
          <a:p>
            <a:r>
              <a:rPr lang="en-GB" b="1" dirty="0"/>
              <a:t>Kim Kardashian</a:t>
            </a:r>
          </a:p>
          <a:p>
            <a:endParaRPr lang="en-GB" b="1" dirty="0"/>
          </a:p>
          <a:p>
            <a:r>
              <a:rPr lang="en-GB" b="1" i="1" dirty="0"/>
              <a:t>Game of Thrones</a:t>
            </a:r>
          </a:p>
          <a:p>
            <a:endParaRPr lang="en-GB" i="1" dirty="0"/>
          </a:p>
          <a:p>
            <a:pPr marL="0" indent="0">
              <a:buNone/>
            </a:pPr>
            <a:endParaRPr lang="en-GB" dirty="0"/>
          </a:p>
        </p:txBody>
      </p:sp>
      <p:sp>
        <p:nvSpPr>
          <p:cNvPr id="12" name="Text Placeholder 11">
            <a:extLst>
              <a:ext uri="{FF2B5EF4-FFF2-40B4-BE49-F238E27FC236}">
                <a16:creationId xmlns="" xmlns:a16="http://schemas.microsoft.com/office/drawing/2014/main" id="{549F910A-CAEC-4109-8251-39B3304C3038}"/>
              </a:ext>
            </a:extLst>
          </p:cNvPr>
          <p:cNvSpPr>
            <a:spLocks noGrp="1"/>
          </p:cNvSpPr>
          <p:nvPr>
            <p:ph type="body" sz="quarter" idx="3"/>
          </p:nvPr>
        </p:nvSpPr>
        <p:spPr>
          <a:xfrm>
            <a:off x="3842927" y="1454612"/>
            <a:ext cx="4843873" cy="639762"/>
          </a:xfrm>
        </p:spPr>
        <p:txBody>
          <a:bodyPr/>
          <a:lstStyle/>
          <a:p>
            <a:r>
              <a:rPr lang="en-GB" dirty="0"/>
              <a:t>Purposeful Presentation</a:t>
            </a:r>
          </a:p>
        </p:txBody>
      </p:sp>
      <p:sp>
        <p:nvSpPr>
          <p:cNvPr id="13" name="Content Placeholder 12">
            <a:extLst>
              <a:ext uri="{FF2B5EF4-FFF2-40B4-BE49-F238E27FC236}">
                <a16:creationId xmlns="" xmlns:a16="http://schemas.microsoft.com/office/drawing/2014/main" id="{4E89EB50-1D7E-4A9A-BC41-76537C28ADD3}"/>
              </a:ext>
            </a:extLst>
          </p:cNvPr>
          <p:cNvSpPr>
            <a:spLocks noGrp="1"/>
          </p:cNvSpPr>
          <p:nvPr>
            <p:ph sz="quarter" idx="4"/>
          </p:nvPr>
        </p:nvSpPr>
        <p:spPr>
          <a:xfrm>
            <a:off x="3437696" y="2059006"/>
            <a:ext cx="5249104" cy="3951288"/>
          </a:xfrm>
        </p:spPr>
        <p:txBody>
          <a:bodyPr/>
          <a:lstStyle/>
          <a:p>
            <a:r>
              <a:rPr lang="en-GB" sz="2000" b="1" dirty="0">
                <a:solidFill>
                  <a:srgbClr val="FF0000"/>
                </a:solidFill>
              </a:rPr>
              <a:t>Persuading </a:t>
            </a:r>
            <a:r>
              <a:rPr lang="en-GB" sz="2000" dirty="0">
                <a:solidFill>
                  <a:srgbClr val="FF0000"/>
                </a:solidFill>
              </a:rPr>
              <a:t>audience to adopt hobby</a:t>
            </a:r>
          </a:p>
          <a:p>
            <a:pPr marL="0" indent="0">
              <a:buNone/>
            </a:pPr>
            <a:r>
              <a:rPr lang="en-GB" sz="2000" dirty="0">
                <a:solidFill>
                  <a:srgbClr val="FF0000"/>
                </a:solidFill>
              </a:rPr>
              <a:t> </a:t>
            </a:r>
          </a:p>
          <a:p>
            <a:r>
              <a:rPr lang="en-GB" sz="2000" b="1" dirty="0">
                <a:solidFill>
                  <a:srgbClr val="FF0000"/>
                </a:solidFill>
              </a:rPr>
              <a:t>Promoting </a:t>
            </a:r>
            <a:r>
              <a:rPr lang="en-GB" sz="2000" dirty="0">
                <a:solidFill>
                  <a:srgbClr val="FF0000"/>
                </a:solidFill>
              </a:rPr>
              <a:t>holiday destination to tour company</a:t>
            </a:r>
          </a:p>
          <a:p>
            <a:pPr marL="0" indent="0">
              <a:buNone/>
            </a:pPr>
            <a:endParaRPr lang="en-GB" sz="2000" dirty="0">
              <a:solidFill>
                <a:srgbClr val="FF0000"/>
              </a:solidFill>
            </a:endParaRPr>
          </a:p>
          <a:p>
            <a:r>
              <a:rPr lang="en-US" sz="2000" b="1" dirty="0">
                <a:solidFill>
                  <a:srgbClr val="FF0000"/>
                </a:solidFill>
                <a:cs typeface="Gotham Rounded Book"/>
              </a:rPr>
              <a:t>Advising</a:t>
            </a:r>
            <a:r>
              <a:rPr lang="en-US" sz="2000" dirty="0">
                <a:solidFill>
                  <a:srgbClr val="FF0000"/>
                </a:solidFill>
                <a:cs typeface="Gotham Rounded Book"/>
              </a:rPr>
              <a:t> Year 10 on surviving work experience or </a:t>
            </a:r>
            <a:r>
              <a:rPr lang="en-US" sz="2000" b="1" dirty="0">
                <a:solidFill>
                  <a:srgbClr val="FF0000"/>
                </a:solidFill>
                <a:cs typeface="Gotham Rounded Book"/>
              </a:rPr>
              <a:t>defending or condemning </a:t>
            </a:r>
            <a:r>
              <a:rPr lang="en-US" sz="2000" dirty="0">
                <a:solidFill>
                  <a:srgbClr val="FF0000"/>
                </a:solidFill>
                <a:cs typeface="Gotham Rounded Book"/>
              </a:rPr>
              <a:t>the WE scheme to a Parliamentary Select Committee </a:t>
            </a:r>
          </a:p>
          <a:p>
            <a:endParaRPr lang="en-GB" dirty="0"/>
          </a:p>
          <a:p>
            <a:endParaRPr lang="en-GB" dirty="0"/>
          </a:p>
          <a:p>
            <a:endParaRPr lang="en-GB" dirty="0"/>
          </a:p>
        </p:txBody>
      </p:sp>
      <p:cxnSp>
        <p:nvCxnSpPr>
          <p:cNvPr id="16" name="Straight Arrow Connector 15">
            <a:extLst>
              <a:ext uri="{FF2B5EF4-FFF2-40B4-BE49-F238E27FC236}">
                <a16:creationId xmlns="" xmlns:a16="http://schemas.microsoft.com/office/drawing/2014/main" id="{2F2222B3-AA58-4CF4-BD5C-C05513B61247}"/>
              </a:ext>
            </a:extLst>
          </p:cNvPr>
          <p:cNvCxnSpPr>
            <a:cxnSpLocks/>
          </p:cNvCxnSpPr>
          <p:nvPr/>
        </p:nvCxnSpPr>
        <p:spPr>
          <a:xfrm>
            <a:off x="2220686" y="2322286"/>
            <a:ext cx="1217012" cy="0"/>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8" name="Straight Arrow Connector 17">
            <a:extLst>
              <a:ext uri="{FF2B5EF4-FFF2-40B4-BE49-F238E27FC236}">
                <a16:creationId xmlns="" xmlns:a16="http://schemas.microsoft.com/office/drawing/2014/main" id="{CB309190-9424-4595-8813-1CC7030E6AAE}"/>
              </a:ext>
            </a:extLst>
          </p:cNvPr>
          <p:cNvCxnSpPr>
            <a:cxnSpLocks/>
          </p:cNvCxnSpPr>
          <p:nvPr/>
        </p:nvCxnSpPr>
        <p:spPr>
          <a:xfrm>
            <a:off x="2087870" y="2964543"/>
            <a:ext cx="1349828" cy="152400"/>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7" name="Straight Arrow Connector 16">
            <a:extLst>
              <a:ext uri="{FF2B5EF4-FFF2-40B4-BE49-F238E27FC236}">
                <a16:creationId xmlns="" xmlns:a16="http://schemas.microsoft.com/office/drawing/2014/main" id="{0A1CC460-A5CD-42B0-AD48-C0B78E3F1C8E}"/>
              </a:ext>
            </a:extLst>
          </p:cNvPr>
          <p:cNvCxnSpPr>
            <a:cxnSpLocks/>
          </p:cNvCxnSpPr>
          <p:nvPr/>
        </p:nvCxnSpPr>
        <p:spPr>
          <a:xfrm>
            <a:off x="2060160" y="4071546"/>
            <a:ext cx="1782766" cy="473807"/>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532208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753" y="0"/>
            <a:ext cx="9144000" cy="6858000"/>
          </a:xfrm>
          <a:prstGeom prst="rect">
            <a:avLst/>
          </a:prstGeom>
        </p:spPr>
      </p:pic>
      <p:sp>
        <p:nvSpPr>
          <p:cNvPr id="4" name="TextBox 3"/>
          <p:cNvSpPr txBox="1"/>
          <p:nvPr/>
        </p:nvSpPr>
        <p:spPr>
          <a:xfrm>
            <a:off x="395289" y="828403"/>
            <a:ext cx="8138801" cy="5262979"/>
          </a:xfrm>
          <a:prstGeom prst="rect">
            <a:avLst/>
          </a:prstGeom>
          <a:noFill/>
        </p:spPr>
        <p:txBody>
          <a:bodyPr wrap="square" rtlCol="0">
            <a:spAutoFit/>
          </a:bodyPr>
          <a:lstStyle/>
          <a:p>
            <a:pPr algn="ctr">
              <a:lnSpc>
                <a:spcPct val="150000"/>
              </a:lnSpc>
            </a:pPr>
            <a:r>
              <a:rPr lang="en-US" sz="2800" b="1" dirty="0">
                <a:solidFill>
                  <a:schemeClr val="tx2">
                    <a:lumMod val="60000"/>
                    <a:lumOff val="40000"/>
                  </a:schemeClr>
                </a:solidFill>
                <a:latin typeface="+mj-lt"/>
                <a:cs typeface="Gotham Rounded Book"/>
              </a:rPr>
              <a:t>Assessment Issues</a:t>
            </a:r>
          </a:p>
          <a:p>
            <a:r>
              <a:rPr lang="en-US" sz="2400" b="1" dirty="0">
                <a:solidFill>
                  <a:srgbClr val="FF0000"/>
                </a:solidFill>
                <a:latin typeface="+mj-lt"/>
                <a:cs typeface="Gotham Rounded Book"/>
              </a:rPr>
              <a:t>Higher grades were </a:t>
            </a:r>
            <a:r>
              <a:rPr lang="en-US" sz="2400" b="1" dirty="0" smtClean="0">
                <a:solidFill>
                  <a:srgbClr val="FF0000"/>
                </a:solidFill>
                <a:latin typeface="+mj-lt"/>
                <a:cs typeface="Gotham Rounded Book"/>
              </a:rPr>
              <a:t>sometimes</a:t>
            </a:r>
            <a:r>
              <a:rPr lang="en-US" sz="2400" b="1" dirty="0" smtClean="0">
                <a:solidFill>
                  <a:srgbClr val="FF0000"/>
                </a:solidFill>
                <a:latin typeface="+mj-lt"/>
                <a:cs typeface="Gotham Rounded Book"/>
              </a:rPr>
              <a:t> </a:t>
            </a:r>
            <a:r>
              <a:rPr lang="en-US" sz="2400" b="1" dirty="0">
                <a:solidFill>
                  <a:srgbClr val="FF0000"/>
                </a:solidFill>
                <a:latin typeface="+mj-lt"/>
                <a:cs typeface="Gotham Rounded Book"/>
              </a:rPr>
              <a:t>awarded even when all the criteria for Merit and Distinction had not been met: </a:t>
            </a:r>
          </a:p>
          <a:p>
            <a:pPr marL="342900" indent="-342900">
              <a:lnSpc>
                <a:spcPct val="150000"/>
              </a:lnSpc>
              <a:buFont typeface="Arial" panose="020B0604020202020204" pitchFamily="34" charset="0"/>
              <a:buChar char="•"/>
            </a:pPr>
            <a:r>
              <a:rPr lang="en-US" sz="2400" dirty="0">
                <a:latin typeface="+mj-lt"/>
                <a:cs typeface="Gotham Rounded Book"/>
              </a:rPr>
              <a:t>challenging or sophisticated </a:t>
            </a:r>
            <a:r>
              <a:rPr lang="en-US" sz="2400" b="1" dirty="0">
                <a:latin typeface="+mj-lt"/>
                <a:cs typeface="Gotham Rounded Book"/>
              </a:rPr>
              <a:t>content </a:t>
            </a:r>
          </a:p>
          <a:p>
            <a:pPr marL="342900" indent="-342900">
              <a:lnSpc>
                <a:spcPct val="150000"/>
              </a:lnSpc>
              <a:buFont typeface="Arial" panose="020B0604020202020204" pitchFamily="34" charset="0"/>
              <a:buChar char="•"/>
            </a:pPr>
            <a:r>
              <a:rPr lang="en-US" sz="2400" dirty="0">
                <a:latin typeface="+mj-lt"/>
                <a:cs typeface="Gotham Rounded Book"/>
              </a:rPr>
              <a:t>evidence of range of </a:t>
            </a:r>
            <a:r>
              <a:rPr lang="en-US" sz="2400" b="1" dirty="0">
                <a:latin typeface="+mj-lt"/>
                <a:cs typeface="Gotham Rounded Book"/>
              </a:rPr>
              <a:t>vocabulary</a:t>
            </a:r>
            <a:r>
              <a:rPr lang="en-US" sz="2400" dirty="0">
                <a:latin typeface="+mj-lt"/>
                <a:cs typeface="Gotham Rounded Book"/>
              </a:rPr>
              <a:t> and </a:t>
            </a:r>
            <a:r>
              <a:rPr lang="en-US" sz="2400" b="1" dirty="0">
                <a:latin typeface="+mj-lt"/>
                <a:cs typeface="Gotham Rounded Book"/>
              </a:rPr>
              <a:t>repertoire of strategies </a:t>
            </a:r>
            <a:r>
              <a:rPr lang="en-US" sz="2400" dirty="0">
                <a:latin typeface="+mj-lt"/>
                <a:cs typeface="Gotham Rounded Book"/>
              </a:rPr>
              <a:t>to meet </a:t>
            </a:r>
            <a:r>
              <a:rPr lang="en-US" sz="2400" b="1" dirty="0">
                <a:latin typeface="+mj-lt"/>
                <a:cs typeface="Gotham Rounded Book"/>
              </a:rPr>
              <a:t>needs of audience </a:t>
            </a:r>
            <a:r>
              <a:rPr lang="en-US" sz="2400" dirty="0">
                <a:latin typeface="+mj-lt"/>
                <a:cs typeface="Gotham Rounded Book"/>
              </a:rPr>
              <a:t>and </a:t>
            </a:r>
            <a:r>
              <a:rPr lang="en-US" sz="2400" b="1" dirty="0">
                <a:latin typeface="+mj-lt"/>
                <a:cs typeface="Gotham Rounded Book"/>
              </a:rPr>
              <a:t>engage their interest</a:t>
            </a:r>
          </a:p>
          <a:p>
            <a:pPr marL="342900" indent="-342900">
              <a:lnSpc>
                <a:spcPct val="150000"/>
              </a:lnSpc>
              <a:buFont typeface="Arial" panose="020B0604020202020204" pitchFamily="34" charset="0"/>
              <a:buChar char="•"/>
            </a:pPr>
            <a:r>
              <a:rPr lang="en-US" sz="2400" dirty="0">
                <a:latin typeface="+mj-lt"/>
                <a:cs typeface="Gotham Rounded Book"/>
              </a:rPr>
              <a:t>fulfilling the</a:t>
            </a:r>
            <a:r>
              <a:rPr lang="en-US" sz="2400" b="1" dirty="0">
                <a:latin typeface="+mj-lt"/>
                <a:cs typeface="Gotham Rounded Book"/>
              </a:rPr>
              <a:t> purpose </a:t>
            </a:r>
            <a:r>
              <a:rPr lang="en-US" sz="2400" dirty="0">
                <a:latin typeface="+mj-lt"/>
                <a:cs typeface="Gotham Rounded Book"/>
              </a:rPr>
              <a:t>of the presentation – there was often no clearly defined outcome to address</a:t>
            </a:r>
          </a:p>
          <a:p>
            <a:pPr marL="342900" indent="-342900">
              <a:lnSpc>
                <a:spcPct val="150000"/>
              </a:lnSpc>
              <a:buFont typeface="Arial" panose="020B0604020202020204" pitchFamily="34" charset="0"/>
              <a:buChar char="•"/>
            </a:pPr>
            <a:r>
              <a:rPr lang="en-US" sz="2400" dirty="0">
                <a:latin typeface="+mj-lt"/>
                <a:cs typeface="Gotham Rounded Book"/>
              </a:rPr>
              <a:t>detailed, appropriate and perceptive </a:t>
            </a:r>
            <a:r>
              <a:rPr lang="en-US" sz="2400" b="1" dirty="0">
                <a:latin typeface="+mj-lt"/>
                <a:cs typeface="Gotham Rounded Book"/>
              </a:rPr>
              <a:t>responses to questions</a:t>
            </a:r>
          </a:p>
          <a:p>
            <a:pPr marL="342900" indent="-342900">
              <a:lnSpc>
                <a:spcPct val="150000"/>
              </a:lnSpc>
              <a:buFont typeface="Arial" panose="020B0604020202020204" pitchFamily="34" charset="0"/>
              <a:buChar char="•"/>
            </a:pPr>
            <a:endParaRPr lang="en-US" sz="2000" dirty="0">
              <a:solidFill>
                <a:srgbClr val="FF0000"/>
              </a:solidFill>
              <a:latin typeface="+mj-lt"/>
              <a:cs typeface="Gotham Rounded Book"/>
            </a:endParaRPr>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3271" y="6120618"/>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a:extLst>
              <a:ext uri="{FF2B5EF4-FFF2-40B4-BE49-F238E27FC236}">
                <a16:creationId xmlns="" xmlns:a16="http://schemas.microsoft.com/office/drawing/2014/main" id="{CA3DC88E-14C5-4AFC-B6C9-578919972E36}"/>
              </a:ext>
            </a:extLst>
          </p:cNvPr>
          <p:cNvSpPr txBox="1"/>
          <p:nvPr/>
        </p:nvSpPr>
        <p:spPr>
          <a:xfrm>
            <a:off x="462274" y="433519"/>
            <a:ext cx="8004832" cy="741100"/>
          </a:xfrm>
          <a:prstGeom prst="rect">
            <a:avLst/>
          </a:prstGeom>
          <a:noFill/>
        </p:spPr>
        <p:txBody>
          <a:bodyPr wrap="square" rtlCol="0">
            <a:spAutoFit/>
          </a:bodyPr>
          <a:lstStyle/>
          <a:p>
            <a:pPr algn="ctr">
              <a:lnSpc>
                <a:spcPct val="80000"/>
              </a:lnSpc>
            </a:pPr>
            <a:r>
              <a:rPr lang="en-GB" sz="2400" b="1" kern="1100" spc="-50" dirty="0">
                <a:solidFill>
                  <a:srgbClr val="DF3C06"/>
                </a:solidFill>
                <a:latin typeface="Calibri" panose="020F0502020204030204" pitchFamily="34" charset="0"/>
                <a:cs typeface="Gotham Rounded Book"/>
              </a:rPr>
              <a:t>Component 3 Spoken Language: Key Messages</a:t>
            </a:r>
          </a:p>
          <a:p>
            <a:pPr algn="ctr">
              <a:lnSpc>
                <a:spcPct val="80000"/>
              </a:lnSpc>
            </a:pPr>
            <a:endParaRPr lang="en-GB" sz="2800" kern="1100" spc="-50" dirty="0">
              <a:solidFill>
                <a:srgbClr val="DF3C06"/>
              </a:solidFill>
              <a:latin typeface="Calibri" panose="020F0502020204030204" pitchFamily="34" charset="0"/>
              <a:cs typeface="Gotham Rounded Book"/>
            </a:endParaRPr>
          </a:p>
        </p:txBody>
      </p:sp>
    </p:spTree>
    <p:extLst>
      <p:ext uri="{BB962C8B-B14F-4D97-AF65-F5344CB8AC3E}">
        <p14:creationId xmlns:p14="http://schemas.microsoft.com/office/powerpoint/2010/main" val="4655151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247650" y="341512"/>
            <a:ext cx="8896350" cy="535531"/>
          </a:xfrm>
          <a:prstGeom prst="rect">
            <a:avLst/>
          </a:prstGeom>
          <a:noFill/>
        </p:spPr>
        <p:txBody>
          <a:bodyPr wrap="square" rtlCol="0">
            <a:spAutoFit/>
          </a:bodyPr>
          <a:lstStyle/>
          <a:p>
            <a:pPr>
              <a:lnSpc>
                <a:spcPct val="80000"/>
              </a:lnSpc>
            </a:pPr>
            <a:r>
              <a:rPr lang="en-GB" sz="3600" kern="1100" spc="-50" dirty="0" smtClean="0">
                <a:solidFill>
                  <a:srgbClr val="DF3C06"/>
                </a:solidFill>
                <a:latin typeface="Gotham Rounded Book"/>
                <a:cs typeface="Gotham Rounded Book"/>
              </a:rPr>
              <a:t>Component 1 </a:t>
            </a:r>
            <a:r>
              <a:rPr lang="en-GB" sz="3600" b="1" kern="1100" spc="-50" dirty="0" smtClean="0">
                <a:solidFill>
                  <a:srgbClr val="DF3C06"/>
                </a:solidFill>
                <a:latin typeface="Gotham Rounded Book"/>
                <a:cs typeface="Gotham Rounded Book"/>
              </a:rPr>
              <a:t>Example</a:t>
            </a:r>
            <a:r>
              <a:rPr lang="en-GB" sz="3600" kern="1100" spc="-50" dirty="0" smtClean="0">
                <a:solidFill>
                  <a:srgbClr val="DF3C06"/>
                </a:solidFill>
                <a:latin typeface="Gotham Rounded Book"/>
                <a:cs typeface="Gotham Rounded Book"/>
              </a:rPr>
              <a:t> Question Stems</a:t>
            </a:r>
          </a:p>
        </p:txBody>
      </p:sp>
      <p:sp>
        <p:nvSpPr>
          <p:cNvPr id="4" name="TextBox 3"/>
          <p:cNvSpPr txBox="1"/>
          <p:nvPr/>
        </p:nvSpPr>
        <p:spPr>
          <a:xfrm>
            <a:off x="639406" y="1034777"/>
            <a:ext cx="8313208" cy="5755422"/>
          </a:xfrm>
          <a:prstGeom prst="rect">
            <a:avLst/>
          </a:prstGeom>
          <a:noFill/>
        </p:spPr>
        <p:txBody>
          <a:bodyPr wrap="square" rtlCol="0" anchor="t">
            <a:spAutoFit/>
          </a:bodyPr>
          <a:lstStyle/>
          <a:p>
            <a:r>
              <a:rPr lang="en-GB" altLang="en-US" sz="2400" i="1" kern="0" dirty="0" smtClean="0">
                <a:solidFill>
                  <a:srgbClr val="000000"/>
                </a:solidFill>
                <a:latin typeface="Arial"/>
                <a:ea typeface="ＭＳ Ｐゴシック"/>
              </a:rPr>
              <a:t>AO4: </a:t>
            </a:r>
            <a:r>
              <a:rPr lang="en-US" sz="2400" i="1" dirty="0"/>
              <a:t>Evaluate texts critically and support this with appropriate textual references</a:t>
            </a:r>
          </a:p>
          <a:p>
            <a:endParaRPr lang="en-GB" altLang="en-US" sz="2000" kern="0" dirty="0" smtClean="0">
              <a:solidFill>
                <a:srgbClr val="000000"/>
              </a:solidFill>
              <a:latin typeface="Arial"/>
              <a:ea typeface="ＭＳ Ｐゴシック"/>
            </a:endParaRPr>
          </a:p>
          <a:p>
            <a:pPr lvl="0"/>
            <a:r>
              <a:rPr lang="en-GB" altLang="en-US" sz="2000" kern="0" dirty="0" smtClean="0">
                <a:solidFill>
                  <a:srgbClr val="000000"/>
                </a:solidFill>
                <a:latin typeface="Arial"/>
                <a:ea typeface="ＭＳ Ｐゴシック"/>
              </a:rPr>
              <a:t>Statement/Viewpoint/Quote followed by:</a:t>
            </a:r>
          </a:p>
          <a:p>
            <a:pPr lvl="0"/>
            <a:r>
              <a:rPr lang="en-GB" altLang="en-US" sz="2000" kern="0" dirty="0" smtClean="0">
                <a:solidFill>
                  <a:srgbClr val="000000"/>
                </a:solidFill>
                <a:latin typeface="Arial"/>
                <a:ea typeface="ＭＳ Ｐゴシック"/>
              </a:rPr>
              <a:t> How far do you agree with this view?</a:t>
            </a:r>
            <a:endParaRPr lang="en-GB" altLang="en-US" sz="2000" kern="0" dirty="0">
              <a:solidFill>
                <a:srgbClr val="000000"/>
              </a:solidFill>
              <a:latin typeface="Arial"/>
              <a:ea typeface="ＭＳ Ｐゴシック"/>
            </a:endParaRPr>
          </a:p>
          <a:p>
            <a:pPr lvl="0"/>
            <a:r>
              <a:rPr lang="en-GB" altLang="en-US" sz="2000" kern="0" dirty="0">
                <a:solidFill>
                  <a:srgbClr val="000000"/>
                </a:solidFill>
                <a:latin typeface="Arial"/>
                <a:ea typeface="ＭＳ Ｐゴシック"/>
              </a:rPr>
              <a:t> T</a:t>
            </a:r>
            <a:r>
              <a:rPr lang="en-GB" altLang="en-US" sz="2000" kern="0" dirty="0" smtClean="0">
                <a:solidFill>
                  <a:srgbClr val="000000"/>
                </a:solidFill>
                <a:latin typeface="Arial"/>
                <a:ea typeface="ＭＳ Ｐゴシック"/>
              </a:rPr>
              <a:t>o </a:t>
            </a:r>
            <a:r>
              <a:rPr lang="en-GB" altLang="en-US" sz="2000" kern="0" dirty="0">
                <a:solidFill>
                  <a:srgbClr val="000000"/>
                </a:solidFill>
                <a:latin typeface="Arial"/>
                <a:ea typeface="ＭＳ Ｐゴシック"/>
              </a:rPr>
              <a:t>what extent do you agree </a:t>
            </a:r>
            <a:r>
              <a:rPr lang="en-GB" altLang="en-US" sz="2000" kern="0" dirty="0" smtClean="0">
                <a:solidFill>
                  <a:srgbClr val="000000"/>
                </a:solidFill>
                <a:latin typeface="Arial"/>
                <a:ea typeface="ＭＳ Ｐゴシック"/>
              </a:rPr>
              <a:t>with this view?</a:t>
            </a:r>
          </a:p>
          <a:p>
            <a:pPr lvl="0"/>
            <a:endParaRPr lang="en-GB" altLang="en-US" sz="2000" kern="0" dirty="0">
              <a:solidFill>
                <a:srgbClr val="000000"/>
              </a:solidFill>
              <a:latin typeface="Arial"/>
              <a:ea typeface="ＭＳ Ｐゴシック"/>
            </a:endParaRPr>
          </a:p>
          <a:p>
            <a:pPr lvl="0"/>
            <a:r>
              <a:rPr lang="en-GB" altLang="en-US" sz="2000" kern="0" dirty="0" smtClean="0">
                <a:solidFill>
                  <a:srgbClr val="000000"/>
                </a:solidFill>
                <a:latin typeface="Arial"/>
                <a:ea typeface="ＭＳ Ｐゴシック"/>
              </a:rPr>
              <a:t>Evaluate…</a:t>
            </a:r>
          </a:p>
          <a:p>
            <a:pPr lvl="0"/>
            <a:r>
              <a:rPr lang="en-GB" altLang="en-US" sz="2000" kern="0" dirty="0" smtClean="0">
                <a:solidFill>
                  <a:srgbClr val="000000"/>
                </a:solidFill>
                <a:latin typeface="Arial"/>
                <a:ea typeface="ＭＳ Ｐゴシック"/>
              </a:rPr>
              <a:t>(e.g. the way a character is presented </a:t>
            </a:r>
            <a:r>
              <a:rPr lang="en-GB" altLang="en-US" sz="2000" kern="0" dirty="0" err="1" smtClean="0">
                <a:solidFill>
                  <a:srgbClr val="000000"/>
                </a:solidFill>
                <a:latin typeface="Arial"/>
                <a:ea typeface="ＭＳ Ｐゴシック"/>
              </a:rPr>
              <a:t>etc</a:t>
            </a:r>
            <a:r>
              <a:rPr lang="en-GB" altLang="en-US" sz="2000" kern="0" dirty="0" smtClean="0">
                <a:solidFill>
                  <a:srgbClr val="000000"/>
                </a:solidFill>
                <a:latin typeface="Arial"/>
                <a:ea typeface="ＭＳ Ｐゴシック"/>
              </a:rPr>
              <a:t>…)</a:t>
            </a:r>
          </a:p>
          <a:p>
            <a:pPr lvl="0"/>
            <a:endParaRPr lang="en-GB" altLang="en-US" sz="2000" kern="0" dirty="0">
              <a:solidFill>
                <a:srgbClr val="000000"/>
              </a:solidFill>
              <a:latin typeface="Arial"/>
              <a:ea typeface="ＭＳ Ｐゴシック"/>
            </a:endParaRPr>
          </a:p>
          <a:p>
            <a:pPr lvl="0"/>
            <a:r>
              <a:rPr lang="en-GB" altLang="en-US" sz="2000" kern="0" dirty="0" smtClean="0">
                <a:solidFill>
                  <a:srgbClr val="000000"/>
                </a:solidFill>
                <a:latin typeface="Arial"/>
                <a:ea typeface="ＭＳ Ｐゴシック"/>
              </a:rPr>
              <a:t>How successfully/effectively does the writer…?</a:t>
            </a:r>
          </a:p>
          <a:p>
            <a:pPr lvl="0"/>
            <a:endParaRPr lang="en-GB" altLang="en-US" sz="2000" kern="0" dirty="0">
              <a:solidFill>
                <a:srgbClr val="000000"/>
              </a:solidFill>
              <a:latin typeface="Arial"/>
              <a:ea typeface="ＭＳ Ｐゴシック"/>
            </a:endParaRPr>
          </a:p>
          <a:p>
            <a:pPr lvl="0"/>
            <a:endParaRPr lang="en-GB" altLang="en-US" sz="2000" kern="0" dirty="0" smtClean="0">
              <a:solidFill>
                <a:srgbClr val="000000"/>
              </a:solidFill>
              <a:latin typeface="Arial"/>
              <a:ea typeface="ＭＳ Ｐゴシック"/>
            </a:endParaRPr>
          </a:p>
          <a:p>
            <a:pPr lvl="0"/>
            <a:endParaRPr lang="en-GB" altLang="en-US" sz="2000" kern="0" dirty="0" smtClean="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lvl="0"/>
            <a:endParaRPr lang="en-GB" altLang="en-US" sz="2000" kern="0" dirty="0">
              <a:solidFill>
                <a:srgbClr val="000000"/>
              </a:solidFill>
              <a:latin typeface="Arial"/>
              <a:ea typeface="ＭＳ Ｐゴシック"/>
            </a:endParaRPr>
          </a:p>
        </p:txBody>
      </p:sp>
      <p:sp>
        <p:nvSpPr>
          <p:cNvPr id="5" name="TextBox 4"/>
          <p:cNvSpPr txBox="1"/>
          <p:nvPr/>
        </p:nvSpPr>
        <p:spPr>
          <a:xfrm>
            <a:off x="-28575" y="-129048"/>
            <a:ext cx="2023533" cy="261610"/>
          </a:xfrm>
          <a:prstGeom prst="rect">
            <a:avLst/>
          </a:prstGeom>
          <a:noFill/>
        </p:spPr>
        <p:txBody>
          <a:bodyPr wrap="square" rtlCol="0">
            <a:spAutoFit/>
          </a:bodyPr>
          <a:lstStyle/>
          <a:p>
            <a:endParaRPr lang="en-US" sz="1100" dirty="0">
              <a:solidFill>
                <a:srgbClr val="A5A6A5"/>
              </a:solidFill>
              <a:latin typeface="Bliss-Light"/>
              <a:cs typeface="Bliss-Light"/>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376793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753" y="0"/>
            <a:ext cx="9144000" cy="6858000"/>
          </a:xfrm>
          <a:prstGeom prst="rect">
            <a:avLst/>
          </a:prstGeom>
        </p:spPr>
      </p:pic>
      <p:sp>
        <p:nvSpPr>
          <p:cNvPr id="4" name="TextBox 3"/>
          <p:cNvSpPr txBox="1"/>
          <p:nvPr/>
        </p:nvSpPr>
        <p:spPr>
          <a:xfrm>
            <a:off x="232229" y="911935"/>
            <a:ext cx="8708571" cy="4801314"/>
          </a:xfrm>
          <a:prstGeom prst="rect">
            <a:avLst/>
          </a:prstGeom>
          <a:noFill/>
        </p:spPr>
        <p:txBody>
          <a:bodyPr wrap="square" rtlCol="0">
            <a:spAutoFit/>
          </a:bodyPr>
          <a:lstStyle/>
          <a:p>
            <a:pPr algn="ctr">
              <a:lnSpc>
                <a:spcPct val="150000"/>
              </a:lnSpc>
            </a:pPr>
            <a:r>
              <a:rPr lang="en-US" sz="2800" b="1" dirty="0">
                <a:solidFill>
                  <a:schemeClr val="tx2">
                    <a:lumMod val="60000"/>
                    <a:lumOff val="40000"/>
                  </a:schemeClr>
                </a:solidFill>
                <a:latin typeface="+mj-lt"/>
                <a:cs typeface="Gotham Rounded Book"/>
              </a:rPr>
              <a:t>Accurate Assessment: Best Practice</a:t>
            </a:r>
          </a:p>
          <a:p>
            <a:pPr marL="342900" indent="-342900">
              <a:lnSpc>
                <a:spcPct val="150000"/>
              </a:lnSpc>
              <a:buFont typeface="Wingdings" panose="05000000000000000000" pitchFamily="2" charset="2"/>
              <a:buChar char="ü"/>
            </a:pPr>
            <a:r>
              <a:rPr lang="en-US" sz="2200" dirty="0">
                <a:latin typeface="+mj-lt"/>
                <a:cs typeface="Gotham Rounded Book"/>
              </a:rPr>
              <a:t>Consider assigning responsibility as </a:t>
            </a:r>
            <a:r>
              <a:rPr lang="en-US" sz="2200" dirty="0" err="1">
                <a:latin typeface="+mj-lt"/>
                <a:cs typeface="Gotham Rounded Book"/>
              </a:rPr>
              <a:t>co-ordinator</a:t>
            </a:r>
            <a:r>
              <a:rPr lang="en-US" sz="2200" dirty="0">
                <a:latin typeface="+mj-lt"/>
                <a:cs typeface="Gotham Rounded Book"/>
              </a:rPr>
              <a:t> for SL to one member of department </a:t>
            </a:r>
          </a:p>
          <a:p>
            <a:pPr marL="342900" indent="-342900">
              <a:lnSpc>
                <a:spcPct val="150000"/>
              </a:lnSpc>
              <a:buFont typeface="Wingdings" panose="05000000000000000000" pitchFamily="2" charset="2"/>
              <a:buChar char="ü"/>
            </a:pPr>
            <a:r>
              <a:rPr lang="en-US" sz="2200" dirty="0">
                <a:latin typeface="+mj-lt"/>
                <a:cs typeface="Gotham Rounded Book"/>
              </a:rPr>
              <a:t>Ensure all teachers involved have discussed </a:t>
            </a:r>
            <a:r>
              <a:rPr lang="en-US" sz="2200" dirty="0" err="1">
                <a:latin typeface="+mj-lt"/>
                <a:cs typeface="Gotham Rounded Book"/>
              </a:rPr>
              <a:t>Interboard</a:t>
            </a:r>
            <a:r>
              <a:rPr lang="en-US" sz="2200" dirty="0">
                <a:latin typeface="+mj-lt"/>
                <a:cs typeface="Gotham Rounded Book"/>
              </a:rPr>
              <a:t> </a:t>
            </a:r>
            <a:r>
              <a:rPr lang="en-US" sz="2200" dirty="0" err="1">
                <a:latin typeface="+mj-lt"/>
                <a:cs typeface="Gotham Rounded Book"/>
              </a:rPr>
              <a:t>standardising</a:t>
            </a:r>
            <a:r>
              <a:rPr lang="en-US" sz="2200" dirty="0">
                <a:latin typeface="+mj-lt"/>
                <a:cs typeface="Gotham Rounded Book"/>
              </a:rPr>
              <a:t> materials and are confident in using competency model </a:t>
            </a:r>
          </a:p>
          <a:p>
            <a:pPr marL="342900" indent="-342900">
              <a:lnSpc>
                <a:spcPct val="150000"/>
              </a:lnSpc>
              <a:buFont typeface="Wingdings" panose="05000000000000000000" pitchFamily="2" charset="2"/>
              <a:buChar char="ü"/>
            </a:pPr>
            <a:r>
              <a:rPr lang="en-US" sz="2200" dirty="0">
                <a:latin typeface="+mj-lt"/>
                <a:cs typeface="Gotham Rounded Book"/>
              </a:rPr>
              <a:t>Plan ahead to decide best timing/approach for each class: Year 10 or 11; staggered or all at once; type of audience; how many to record, etc.</a:t>
            </a:r>
          </a:p>
          <a:p>
            <a:pPr marL="342900" indent="-342900">
              <a:lnSpc>
                <a:spcPct val="150000"/>
              </a:lnSpc>
              <a:buFont typeface="Wingdings" panose="05000000000000000000" pitchFamily="2" charset="2"/>
              <a:buChar char="ü"/>
            </a:pPr>
            <a:r>
              <a:rPr lang="en-US" sz="2200" dirty="0" smtClean="0">
                <a:latin typeface="+mj-lt"/>
                <a:cs typeface="Gotham Rounded Book"/>
              </a:rPr>
              <a:t>Consider recording </a:t>
            </a:r>
            <a:r>
              <a:rPr lang="en-US" sz="2200" dirty="0">
                <a:latin typeface="+mj-lt"/>
                <a:cs typeface="Gotham Rounded Book"/>
              </a:rPr>
              <a:t>a range from each class to facilitate efficient internal </a:t>
            </a:r>
            <a:r>
              <a:rPr lang="en-US" sz="2200" dirty="0" err="1">
                <a:latin typeface="+mj-lt"/>
                <a:cs typeface="Gotham Rounded Book"/>
              </a:rPr>
              <a:t>standardisation</a:t>
            </a:r>
            <a:r>
              <a:rPr lang="en-US" sz="2200" dirty="0">
                <a:latin typeface="+mj-lt"/>
                <a:cs typeface="Gotham Rounded Book"/>
              </a:rPr>
              <a:t> and preparation of monitoring sample</a:t>
            </a:r>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3271" y="6120618"/>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a:extLst>
              <a:ext uri="{FF2B5EF4-FFF2-40B4-BE49-F238E27FC236}">
                <a16:creationId xmlns="" xmlns:a16="http://schemas.microsoft.com/office/drawing/2014/main" id="{CA3DC88E-14C5-4AFC-B6C9-578919972E36}"/>
              </a:ext>
            </a:extLst>
          </p:cNvPr>
          <p:cNvSpPr txBox="1"/>
          <p:nvPr/>
        </p:nvSpPr>
        <p:spPr>
          <a:xfrm>
            <a:off x="462274" y="433519"/>
            <a:ext cx="8004832" cy="741100"/>
          </a:xfrm>
          <a:prstGeom prst="rect">
            <a:avLst/>
          </a:prstGeom>
          <a:noFill/>
        </p:spPr>
        <p:txBody>
          <a:bodyPr wrap="square" rtlCol="0">
            <a:spAutoFit/>
          </a:bodyPr>
          <a:lstStyle/>
          <a:p>
            <a:pPr algn="ctr">
              <a:lnSpc>
                <a:spcPct val="80000"/>
              </a:lnSpc>
            </a:pPr>
            <a:r>
              <a:rPr lang="en-GB" sz="2400" b="1" kern="1100" spc="-50" dirty="0">
                <a:solidFill>
                  <a:srgbClr val="DF3C06"/>
                </a:solidFill>
                <a:latin typeface="Calibri" panose="020F0502020204030204" pitchFamily="34" charset="0"/>
                <a:cs typeface="Gotham Rounded Book"/>
              </a:rPr>
              <a:t>Component 3 Spoken Language: Key Messages</a:t>
            </a:r>
          </a:p>
          <a:p>
            <a:pPr algn="ctr">
              <a:lnSpc>
                <a:spcPct val="80000"/>
              </a:lnSpc>
            </a:pPr>
            <a:endParaRPr lang="en-GB" sz="2800" kern="1100" spc="-50" dirty="0">
              <a:solidFill>
                <a:srgbClr val="DF3C06"/>
              </a:solidFill>
              <a:latin typeface="Calibri" panose="020F0502020204030204" pitchFamily="34" charset="0"/>
              <a:cs typeface="Gotham Rounded Book"/>
            </a:endParaRPr>
          </a:p>
        </p:txBody>
      </p:sp>
    </p:spTree>
    <p:extLst>
      <p:ext uri="{BB962C8B-B14F-4D97-AF65-F5344CB8AC3E}">
        <p14:creationId xmlns:p14="http://schemas.microsoft.com/office/powerpoint/2010/main" val="16207612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4476" y="0"/>
            <a:ext cx="9144000" cy="6858000"/>
          </a:xfrm>
          <a:prstGeom prst="rect">
            <a:avLst/>
          </a:prstGeom>
        </p:spPr>
      </p:pic>
      <p:sp>
        <p:nvSpPr>
          <p:cNvPr id="4" name="TextBox 3"/>
          <p:cNvSpPr txBox="1"/>
          <p:nvPr/>
        </p:nvSpPr>
        <p:spPr>
          <a:xfrm>
            <a:off x="286928" y="887757"/>
            <a:ext cx="8138801" cy="738664"/>
          </a:xfrm>
          <a:prstGeom prst="rect">
            <a:avLst/>
          </a:prstGeom>
          <a:noFill/>
        </p:spPr>
        <p:txBody>
          <a:bodyPr wrap="square" rtlCol="0">
            <a:spAutoFit/>
          </a:bodyPr>
          <a:lstStyle/>
          <a:p>
            <a:pPr algn="ctr">
              <a:lnSpc>
                <a:spcPct val="150000"/>
              </a:lnSpc>
            </a:pPr>
            <a:r>
              <a:rPr lang="en-US" sz="2800" b="1" dirty="0">
                <a:solidFill>
                  <a:schemeClr val="tx2">
                    <a:lumMod val="60000"/>
                    <a:lumOff val="40000"/>
                  </a:schemeClr>
                </a:solidFill>
                <a:latin typeface="+mj-lt"/>
                <a:cs typeface="Gotham Rounded Book"/>
              </a:rPr>
              <a:t> Where we are now</a:t>
            </a:r>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076"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9" name="Diagram 8">
            <a:extLst>
              <a:ext uri="{FF2B5EF4-FFF2-40B4-BE49-F238E27FC236}">
                <a16:creationId xmlns="" xmlns:a16="http://schemas.microsoft.com/office/drawing/2014/main" id="{832F2F47-2325-45AA-87E9-7CD84432C961}"/>
              </a:ext>
            </a:extLst>
          </p:cNvPr>
          <p:cNvGraphicFramePr/>
          <p:nvPr>
            <p:extLst>
              <p:ext uri="{D42A27DB-BD31-4B8C-83A1-F6EECF244321}">
                <p14:modId xmlns:p14="http://schemas.microsoft.com/office/powerpoint/2010/main" val="2380910855"/>
              </p:ext>
            </p:extLst>
          </p:nvPr>
        </p:nvGraphicFramePr>
        <p:xfrm>
          <a:off x="801278" y="1559607"/>
          <a:ext cx="7428322" cy="523901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8" name="TextBox 7">
            <a:extLst>
              <a:ext uri="{FF2B5EF4-FFF2-40B4-BE49-F238E27FC236}">
                <a16:creationId xmlns="" xmlns:a16="http://schemas.microsoft.com/office/drawing/2014/main" id="{CA3DC88E-14C5-4AFC-B6C9-578919972E36}"/>
              </a:ext>
            </a:extLst>
          </p:cNvPr>
          <p:cNvSpPr txBox="1"/>
          <p:nvPr/>
        </p:nvSpPr>
        <p:spPr>
          <a:xfrm>
            <a:off x="462274" y="433519"/>
            <a:ext cx="8004832" cy="741100"/>
          </a:xfrm>
          <a:prstGeom prst="rect">
            <a:avLst/>
          </a:prstGeom>
          <a:noFill/>
        </p:spPr>
        <p:txBody>
          <a:bodyPr wrap="square" rtlCol="0">
            <a:spAutoFit/>
          </a:bodyPr>
          <a:lstStyle/>
          <a:p>
            <a:pPr algn="ctr">
              <a:lnSpc>
                <a:spcPct val="80000"/>
              </a:lnSpc>
            </a:pPr>
            <a:r>
              <a:rPr lang="en-GB" sz="2400" b="1" kern="1100" spc="-50" dirty="0">
                <a:solidFill>
                  <a:srgbClr val="DF3C06"/>
                </a:solidFill>
                <a:latin typeface="Calibri" panose="020F0502020204030204" pitchFamily="34" charset="0"/>
                <a:cs typeface="Gotham Rounded Book"/>
              </a:rPr>
              <a:t>Component 3 Spoken Language: Key Messages</a:t>
            </a:r>
          </a:p>
          <a:p>
            <a:pPr algn="ctr">
              <a:lnSpc>
                <a:spcPct val="80000"/>
              </a:lnSpc>
            </a:pPr>
            <a:endParaRPr lang="en-GB" sz="2800" kern="1100" spc="-50" dirty="0">
              <a:solidFill>
                <a:srgbClr val="DF3C06"/>
              </a:solidFill>
              <a:latin typeface="Calibri" panose="020F0502020204030204" pitchFamily="34" charset="0"/>
              <a:cs typeface="Gotham Rounded Book"/>
            </a:endParaRPr>
          </a:p>
        </p:txBody>
      </p:sp>
    </p:spTree>
    <p:extLst>
      <p:ext uri="{BB962C8B-B14F-4D97-AF65-F5344CB8AC3E}">
        <p14:creationId xmlns:p14="http://schemas.microsoft.com/office/powerpoint/2010/main" val="200807707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075" y="0"/>
            <a:ext cx="9144000" cy="6858000"/>
          </a:xfrm>
          <a:prstGeom prst="rect">
            <a:avLst/>
          </a:prstGeom>
        </p:spPr>
      </p:pic>
      <p:sp>
        <p:nvSpPr>
          <p:cNvPr id="3" name="TextBox 2"/>
          <p:cNvSpPr txBox="1"/>
          <p:nvPr/>
        </p:nvSpPr>
        <p:spPr>
          <a:xfrm>
            <a:off x="356260" y="538817"/>
            <a:ext cx="6069940" cy="584775"/>
          </a:xfrm>
          <a:prstGeom prst="rect">
            <a:avLst/>
          </a:prstGeom>
          <a:noFill/>
        </p:spPr>
        <p:txBody>
          <a:bodyPr wrap="square" rtlCol="0">
            <a:spAutoFit/>
          </a:bodyPr>
          <a:lstStyle/>
          <a:p>
            <a:pPr>
              <a:lnSpc>
                <a:spcPct val="80000"/>
              </a:lnSpc>
            </a:pPr>
            <a:r>
              <a:rPr lang="en-US" sz="4000" kern="1100" spc="-50" dirty="0" smtClean="0">
                <a:solidFill>
                  <a:srgbClr val="E75306"/>
                </a:solidFill>
                <a:latin typeface="Gotham Rounded Book"/>
                <a:cs typeface="Gotham Rounded Book"/>
              </a:rPr>
              <a:t>Further Guidance</a:t>
            </a:r>
            <a:endParaRPr lang="en-US" sz="4000" kern="1100" spc="-50" dirty="0">
              <a:solidFill>
                <a:srgbClr val="E75306"/>
              </a:solidFill>
              <a:latin typeface="Gotham Rounded Book"/>
              <a:cs typeface="Gotham Rounded Book"/>
            </a:endParaRPr>
          </a:p>
        </p:txBody>
      </p:sp>
      <p:sp>
        <p:nvSpPr>
          <p:cNvPr id="4" name="TextBox 3"/>
          <p:cNvSpPr txBox="1"/>
          <p:nvPr/>
        </p:nvSpPr>
        <p:spPr>
          <a:xfrm>
            <a:off x="4791075" y="2210857"/>
            <a:ext cx="3656704" cy="977191"/>
          </a:xfrm>
          <a:prstGeom prst="rect">
            <a:avLst/>
          </a:prstGeom>
          <a:noFill/>
        </p:spPr>
        <p:txBody>
          <a:bodyPr wrap="square" rtlCol="0">
            <a:spAutoFit/>
          </a:bodyPr>
          <a:lstStyle/>
          <a:p>
            <a:pPr algn="r">
              <a:lnSpc>
                <a:spcPct val="150000"/>
              </a:lnSpc>
            </a:pPr>
            <a:endParaRPr lang="en-GB" sz="1600" i="1" baseline="30000" dirty="0" smtClean="0">
              <a:solidFill>
                <a:srgbClr val="5A5A59"/>
              </a:solidFill>
              <a:latin typeface="Bliss-Light"/>
              <a:cs typeface="Bliss-Light"/>
            </a:endParaRPr>
          </a:p>
          <a:p>
            <a:pPr>
              <a:lnSpc>
                <a:spcPct val="150000"/>
              </a:lnSpc>
            </a:pPr>
            <a:endParaRPr lang="en-GB" sz="1600" i="1" baseline="30000" dirty="0" smtClean="0">
              <a:solidFill>
                <a:srgbClr val="5A5A59"/>
              </a:solidFill>
              <a:latin typeface="Bliss-Light"/>
              <a:cs typeface="Bliss-Light"/>
            </a:endParaRPr>
          </a:p>
          <a:p>
            <a:pPr marL="285750" indent="-285750">
              <a:lnSpc>
                <a:spcPct val="150000"/>
              </a:lnSpc>
              <a:buFont typeface="Arial" panose="020B0604020202020204" pitchFamily="34" charset="0"/>
              <a:buChar char="•"/>
            </a:pPr>
            <a:endParaRPr lang="en-US" sz="1700" dirty="0">
              <a:solidFill>
                <a:srgbClr val="5A5A59"/>
              </a:solidFill>
              <a:latin typeface="Gotham Rounded Book"/>
              <a:cs typeface="Gotham Rounded Book"/>
            </a:endParaRPr>
          </a:p>
        </p:txBody>
      </p:sp>
      <p:sp>
        <p:nvSpPr>
          <p:cNvPr id="7" name="TextBox 6"/>
          <p:cNvSpPr txBox="1"/>
          <p:nvPr/>
        </p:nvSpPr>
        <p:spPr>
          <a:xfrm>
            <a:off x="446567" y="1162663"/>
            <a:ext cx="8543053" cy="5093702"/>
          </a:xfrm>
          <a:prstGeom prst="rect">
            <a:avLst/>
          </a:prstGeom>
          <a:noFill/>
        </p:spPr>
        <p:txBody>
          <a:bodyPr wrap="square" rtlCol="0">
            <a:spAutoFit/>
          </a:bodyPr>
          <a:lstStyle/>
          <a:p>
            <a:r>
              <a:rPr lang="en-US" sz="2600" dirty="0" smtClean="0">
                <a:latin typeface="Calibri" panose="020F0502020204030204" pitchFamily="34" charset="0"/>
                <a:cs typeface="Gotham Rounded Book"/>
              </a:rPr>
              <a:t>Further information on the assessment of Spoken Language </a:t>
            </a:r>
            <a:r>
              <a:rPr lang="en-US" sz="2600" dirty="0" smtClean="0">
                <a:latin typeface="Calibri" panose="020F0502020204030204" pitchFamily="34" charset="0"/>
                <a:cs typeface="Gotham Rounded Book"/>
              </a:rPr>
              <a:t>can </a:t>
            </a:r>
            <a:r>
              <a:rPr lang="en-US" sz="2600" dirty="0" smtClean="0">
                <a:latin typeface="Calibri" panose="020F0502020204030204" pitchFamily="34" charset="0"/>
                <a:cs typeface="Gotham Rounded Book"/>
              </a:rPr>
              <a:t>be found on our </a:t>
            </a:r>
            <a:r>
              <a:rPr lang="en-US" sz="2600" dirty="0" smtClean="0">
                <a:latin typeface="Calibri" panose="020F0502020204030204" pitchFamily="34" charset="0"/>
                <a:cs typeface="Gotham Rounded Book"/>
                <a:hlinkClick r:id="rId3"/>
              </a:rPr>
              <a:t>WJEC Eduqas website</a:t>
            </a:r>
            <a:r>
              <a:rPr lang="en-US" sz="2600" dirty="0" smtClean="0">
                <a:latin typeface="Calibri" panose="020F0502020204030204" pitchFamily="34" charset="0"/>
                <a:cs typeface="Gotham Rounded Book"/>
              </a:rPr>
              <a:t>:</a:t>
            </a:r>
          </a:p>
          <a:p>
            <a:endParaRPr lang="en-US" sz="2600" dirty="0" smtClean="0">
              <a:latin typeface="Calibri" panose="020F0502020204030204" pitchFamily="34" charset="0"/>
              <a:cs typeface="Gotham Rounded Book"/>
            </a:endParaRPr>
          </a:p>
          <a:p>
            <a:endParaRPr lang="en-US" sz="2600" dirty="0" smtClean="0">
              <a:latin typeface="Calibri" panose="020F0502020204030204" pitchFamily="34" charset="0"/>
              <a:cs typeface="Gotham Rounded Book"/>
            </a:endParaRPr>
          </a:p>
          <a:p>
            <a:endParaRPr lang="en-US" sz="2600" dirty="0">
              <a:latin typeface="Calibri" panose="020F0502020204030204" pitchFamily="34" charset="0"/>
              <a:cs typeface="Gotham Rounded Book"/>
            </a:endParaRPr>
          </a:p>
          <a:p>
            <a:endParaRPr lang="en-US" sz="2600" dirty="0" smtClean="0">
              <a:latin typeface="Calibri" panose="020F0502020204030204" pitchFamily="34" charset="0"/>
              <a:cs typeface="Gotham Rounded Book"/>
            </a:endParaRPr>
          </a:p>
          <a:p>
            <a:r>
              <a:rPr lang="en-US" sz="2600" dirty="0" err="1" smtClean="0">
                <a:latin typeface="Calibri" panose="020F0502020204030204" pitchFamily="34" charset="0"/>
                <a:cs typeface="Gotham Rounded Book"/>
              </a:rPr>
              <a:t>Standardised</a:t>
            </a:r>
            <a:r>
              <a:rPr lang="en-US" sz="2600" dirty="0" smtClean="0">
                <a:latin typeface="Calibri" panose="020F0502020204030204" pitchFamily="34" charset="0"/>
                <a:cs typeface="Gotham Rounded Book"/>
              </a:rPr>
              <a:t> exemplars and commentaries are available on our </a:t>
            </a:r>
            <a:r>
              <a:rPr lang="en-US" sz="2600" dirty="0" smtClean="0">
                <a:latin typeface="Calibri" panose="020F0502020204030204" pitchFamily="34" charset="0"/>
                <a:cs typeface="Gotham Rounded Book"/>
                <a:hlinkClick r:id="rId4"/>
              </a:rPr>
              <a:t>secure website</a:t>
            </a:r>
            <a:r>
              <a:rPr lang="en-US" sz="2600" dirty="0" smtClean="0">
                <a:latin typeface="Calibri" panose="020F0502020204030204" pitchFamily="34" charset="0"/>
                <a:cs typeface="Gotham Rounded Book"/>
              </a:rPr>
              <a:t>.</a:t>
            </a:r>
          </a:p>
          <a:p>
            <a:endParaRPr lang="en-US" sz="2600" dirty="0" smtClean="0">
              <a:latin typeface="Calibri" panose="020F0502020204030204" pitchFamily="34" charset="0"/>
              <a:cs typeface="Gotham Rounded Book"/>
            </a:endParaRPr>
          </a:p>
          <a:p>
            <a:r>
              <a:rPr lang="en-US" sz="2600" dirty="0" smtClean="0">
                <a:latin typeface="Calibri" panose="020F0502020204030204" pitchFamily="34" charset="0"/>
                <a:cs typeface="Gotham Rounded Book"/>
              </a:rPr>
              <a:t>Alternatively, any queries can be directed to: </a:t>
            </a:r>
            <a:r>
              <a:rPr lang="en-US" sz="2600" dirty="0" smtClean="0">
                <a:latin typeface="Calibri" panose="020F0502020204030204" pitchFamily="34" charset="0"/>
                <a:cs typeface="Gotham Rounded Book"/>
                <a:hlinkClick r:id="rId5"/>
              </a:rPr>
              <a:t>gcseenglish@eduqas.co.uk</a:t>
            </a:r>
            <a:r>
              <a:rPr lang="en-US" sz="2600" dirty="0" smtClean="0">
                <a:latin typeface="Calibri" panose="020F0502020204030204" pitchFamily="34" charset="0"/>
                <a:cs typeface="Gotham Rounded Book"/>
              </a:rPr>
              <a:t>.</a:t>
            </a:r>
          </a:p>
          <a:p>
            <a:pPr>
              <a:lnSpc>
                <a:spcPct val="150000"/>
              </a:lnSpc>
            </a:pPr>
            <a:endParaRPr lang="en-US" sz="2600" dirty="0">
              <a:solidFill>
                <a:srgbClr val="5A5A59"/>
              </a:solidFill>
              <a:latin typeface="Gotham Rounded Book"/>
              <a:cs typeface="Gotham Rounded Book"/>
            </a:endParaRPr>
          </a:p>
        </p:txBody>
      </p:sp>
      <p:pic>
        <p:nvPicPr>
          <p:cNvPr id="8"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3271" y="6120617"/>
            <a:ext cx="991154"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99223" y="2196273"/>
            <a:ext cx="5620204" cy="12327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621359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duqas_Powerpoint_Templates_for PPT-1.psd"/>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151291" y="295275"/>
            <a:ext cx="7554433" cy="634020"/>
          </a:xfrm>
          <a:prstGeom prst="rect">
            <a:avLst/>
          </a:prstGeom>
          <a:noFill/>
        </p:spPr>
        <p:txBody>
          <a:bodyPr wrap="square" rtlCol="0">
            <a:spAutoFit/>
          </a:bodyPr>
          <a:lstStyle/>
          <a:p>
            <a:pPr>
              <a:lnSpc>
                <a:spcPct val="80000"/>
              </a:lnSpc>
            </a:pPr>
            <a:r>
              <a:rPr lang="en-US" sz="4400" kern="1100" spc="-30" dirty="0">
                <a:solidFill>
                  <a:schemeClr val="bg1"/>
                </a:solidFill>
                <a:latin typeface="Gotham Rounded Book"/>
                <a:cs typeface="Gotham Rounded Book"/>
              </a:rPr>
              <a:t>ANY QUESTIONS?</a:t>
            </a:r>
          </a:p>
        </p:txBody>
      </p:sp>
      <p:sp>
        <p:nvSpPr>
          <p:cNvPr id="6" name="TextBox 5"/>
          <p:cNvSpPr txBox="1"/>
          <p:nvPr/>
        </p:nvSpPr>
        <p:spPr>
          <a:xfrm>
            <a:off x="219075" y="886184"/>
            <a:ext cx="8248096" cy="5693866"/>
          </a:xfrm>
          <a:prstGeom prst="rect">
            <a:avLst/>
          </a:prstGeom>
          <a:noFill/>
        </p:spPr>
        <p:txBody>
          <a:bodyPr wrap="square" rtlCol="0">
            <a:spAutoFit/>
          </a:bodyPr>
          <a:lstStyle/>
          <a:p>
            <a:r>
              <a:rPr lang="en-GB" sz="2000" dirty="0">
                <a:solidFill>
                  <a:schemeClr val="bg1"/>
                </a:solidFill>
                <a:latin typeface="Gotham Rounded Book" pitchFamily="50" charset="0"/>
              </a:rPr>
              <a:t>Contact our specialist subject officers and support team:  </a:t>
            </a:r>
          </a:p>
          <a:p>
            <a:endParaRPr lang="en-GB" sz="2400" dirty="0">
              <a:latin typeface="Bliss-Light"/>
            </a:endParaRPr>
          </a:p>
          <a:p>
            <a:pPr lvl="0" defTabSz="914400" eaLnBrk="0" fontAlgn="base" hangingPunct="0">
              <a:spcBef>
                <a:spcPct val="20000"/>
              </a:spcBef>
              <a:spcAft>
                <a:spcPct val="0"/>
              </a:spcAft>
            </a:pPr>
            <a:r>
              <a:rPr lang="en-GB" altLang="en-US" sz="2000" kern="0" dirty="0">
                <a:solidFill>
                  <a:schemeClr val="bg1"/>
                </a:solidFill>
                <a:latin typeface="Arial"/>
                <a:ea typeface="ＭＳ Ｐゴシック"/>
              </a:rPr>
              <a:t>Nancy Hutt 	</a:t>
            </a:r>
          </a:p>
          <a:p>
            <a:pPr lvl="0" defTabSz="914400" eaLnBrk="0" fontAlgn="base" hangingPunct="0">
              <a:spcBef>
                <a:spcPct val="20000"/>
              </a:spcBef>
              <a:spcAft>
                <a:spcPct val="0"/>
              </a:spcAft>
            </a:pPr>
            <a:r>
              <a:rPr lang="en-GB" altLang="en-US" sz="2000" kern="0" dirty="0">
                <a:solidFill>
                  <a:schemeClr val="bg1"/>
                </a:solidFill>
                <a:latin typeface="Arial"/>
                <a:ea typeface="ＭＳ Ｐゴシック"/>
              </a:rPr>
              <a:t>Subject Officer, GCSE English Language	</a:t>
            </a:r>
          </a:p>
          <a:p>
            <a:pPr lvl="0" defTabSz="914400" eaLnBrk="0" fontAlgn="base" hangingPunct="0">
              <a:spcBef>
                <a:spcPct val="20000"/>
              </a:spcBef>
              <a:spcAft>
                <a:spcPct val="0"/>
              </a:spcAft>
            </a:pPr>
            <a:r>
              <a:rPr lang="en-GB" altLang="en-US" sz="2000" kern="0" dirty="0">
                <a:solidFill>
                  <a:schemeClr val="bg1"/>
                </a:solidFill>
                <a:latin typeface="Arial"/>
                <a:ea typeface="ＭＳ Ｐゴシック"/>
              </a:rPr>
              <a:t>029 2026 5023</a:t>
            </a:r>
          </a:p>
          <a:p>
            <a:pPr lvl="0" defTabSz="914400" eaLnBrk="0" fontAlgn="base" hangingPunct="0">
              <a:spcBef>
                <a:spcPct val="20000"/>
              </a:spcBef>
              <a:spcAft>
                <a:spcPct val="0"/>
              </a:spcAft>
            </a:pPr>
            <a:endParaRPr lang="en-GB" altLang="en-US" sz="2000" kern="0" dirty="0">
              <a:solidFill>
                <a:schemeClr val="bg1"/>
              </a:solidFill>
              <a:latin typeface="Arial"/>
              <a:ea typeface="ＭＳ Ｐゴシック"/>
            </a:endParaRPr>
          </a:p>
          <a:p>
            <a:pPr lvl="0" defTabSz="914400" eaLnBrk="0" fontAlgn="base" hangingPunct="0">
              <a:spcBef>
                <a:spcPct val="20000"/>
              </a:spcBef>
              <a:spcAft>
                <a:spcPct val="0"/>
              </a:spcAft>
            </a:pPr>
            <a:r>
              <a:rPr lang="en-GB" altLang="en-US" sz="2000" kern="0" dirty="0">
                <a:solidFill>
                  <a:schemeClr val="bg1"/>
                </a:solidFill>
                <a:latin typeface="Arial"/>
                <a:ea typeface="ＭＳ Ｐゴシック"/>
              </a:rPr>
              <a:t>Matt Oatley 	</a:t>
            </a:r>
          </a:p>
          <a:p>
            <a:pPr lvl="0" defTabSz="914400" eaLnBrk="0" fontAlgn="base" hangingPunct="0">
              <a:spcBef>
                <a:spcPct val="20000"/>
              </a:spcBef>
              <a:spcAft>
                <a:spcPct val="0"/>
              </a:spcAft>
            </a:pPr>
            <a:r>
              <a:rPr lang="en-GB" altLang="en-US" sz="2000" kern="0" dirty="0">
                <a:solidFill>
                  <a:schemeClr val="bg1"/>
                </a:solidFill>
                <a:latin typeface="Arial"/>
                <a:ea typeface="ＭＳ Ｐゴシック"/>
              </a:rPr>
              <a:t>Subject Support </a:t>
            </a:r>
            <a:r>
              <a:rPr lang="en-GB" altLang="en-US" sz="2000" kern="0" dirty="0" smtClean="0">
                <a:solidFill>
                  <a:schemeClr val="bg1"/>
                </a:solidFill>
                <a:latin typeface="Arial"/>
                <a:ea typeface="ＭＳ Ｐゴシック"/>
              </a:rPr>
              <a:t>Officer, </a:t>
            </a:r>
            <a:r>
              <a:rPr lang="en-GB" altLang="en-US" sz="2000" kern="0" dirty="0">
                <a:solidFill>
                  <a:schemeClr val="bg1"/>
                </a:solidFill>
                <a:latin typeface="Arial"/>
                <a:ea typeface="ＭＳ Ｐゴシック"/>
              </a:rPr>
              <a:t>GCSE </a:t>
            </a:r>
            <a:r>
              <a:rPr lang="en-GB" altLang="en-US" sz="2000" kern="0" dirty="0" smtClean="0">
                <a:solidFill>
                  <a:schemeClr val="bg1"/>
                </a:solidFill>
                <a:latin typeface="Arial"/>
                <a:ea typeface="ＭＳ Ｐゴシック"/>
              </a:rPr>
              <a:t>English Language</a:t>
            </a:r>
            <a:endParaRPr lang="en-GB" altLang="en-US" sz="2000" kern="0" dirty="0">
              <a:solidFill>
                <a:schemeClr val="bg1"/>
              </a:solidFill>
              <a:latin typeface="Arial"/>
              <a:ea typeface="ＭＳ Ｐゴシック"/>
            </a:endParaRPr>
          </a:p>
          <a:p>
            <a:pPr marL="342900" lvl="0" indent="-342900" defTabSz="914400" eaLnBrk="0" fontAlgn="base" hangingPunct="0">
              <a:spcBef>
                <a:spcPct val="20000"/>
              </a:spcBef>
              <a:spcAft>
                <a:spcPct val="0"/>
              </a:spcAft>
            </a:pPr>
            <a:r>
              <a:rPr lang="en-GB" altLang="en-US" sz="2000" kern="0" dirty="0">
                <a:solidFill>
                  <a:schemeClr val="bg1"/>
                </a:solidFill>
                <a:latin typeface="Arial"/>
                <a:ea typeface="ＭＳ Ｐゴシック"/>
              </a:rPr>
              <a:t>029 2026 5054 </a:t>
            </a:r>
          </a:p>
          <a:p>
            <a:pPr marL="342900" lvl="0" indent="-342900" defTabSz="914400" eaLnBrk="0" fontAlgn="base" hangingPunct="0">
              <a:spcBef>
                <a:spcPct val="20000"/>
              </a:spcBef>
              <a:spcAft>
                <a:spcPct val="0"/>
              </a:spcAft>
            </a:pPr>
            <a:endParaRPr lang="en-GB" altLang="en-US" sz="2000" kern="0" dirty="0">
              <a:solidFill>
                <a:schemeClr val="bg1"/>
              </a:solidFill>
              <a:latin typeface="Arial"/>
              <a:ea typeface="ＭＳ Ｐゴシック"/>
            </a:endParaRPr>
          </a:p>
          <a:p>
            <a:pPr marL="342900" lvl="0" indent="-342900" defTabSz="914400" eaLnBrk="0" fontAlgn="base" hangingPunct="0">
              <a:spcBef>
                <a:spcPct val="20000"/>
              </a:spcBef>
              <a:spcAft>
                <a:spcPct val="0"/>
              </a:spcAft>
            </a:pPr>
            <a:r>
              <a:rPr lang="en-US" sz="2000" kern="1100" spc="-50" dirty="0">
                <a:solidFill>
                  <a:schemeClr val="bg1"/>
                </a:solidFill>
                <a:latin typeface="Gotham Rounded Book"/>
                <a:cs typeface="Gotham Rounded Book"/>
                <a:hlinkClick r:id="rId3"/>
              </a:rPr>
              <a:t>gcseenglish@eduqas.co.uk</a:t>
            </a:r>
            <a:r>
              <a:rPr lang="en-US" sz="2000" kern="1100" spc="-50" dirty="0">
                <a:solidFill>
                  <a:schemeClr val="bg1"/>
                </a:solidFill>
                <a:latin typeface="Gotham Rounded Book"/>
                <a:cs typeface="Gotham Rounded Book"/>
              </a:rPr>
              <a:t> </a:t>
            </a:r>
          </a:p>
          <a:p>
            <a:endParaRPr lang="en-US" sz="2000" kern="1100" spc="-50" dirty="0">
              <a:solidFill>
                <a:schemeClr val="bg1"/>
              </a:solidFill>
              <a:latin typeface="Gotham Rounded Book"/>
              <a:cs typeface="Gotham Rounded Book"/>
            </a:endParaRPr>
          </a:p>
          <a:p>
            <a:r>
              <a:rPr lang="en-US" sz="2000" kern="1100" spc="-50" dirty="0">
                <a:solidFill>
                  <a:schemeClr val="bg1"/>
                </a:solidFill>
                <a:latin typeface="Gotham Rounded Book"/>
                <a:cs typeface="Gotham Rounded Book"/>
                <a:hlinkClick r:id="rId4"/>
              </a:rPr>
              <a:t>eduqas.co.uk</a:t>
            </a:r>
            <a:endParaRPr lang="en-US" sz="2000" kern="1100" spc="-50" dirty="0">
              <a:solidFill>
                <a:schemeClr val="bg1"/>
              </a:solidFill>
              <a:latin typeface="Gotham Rounded Book"/>
              <a:cs typeface="Gotham Rounded Book"/>
            </a:endParaRPr>
          </a:p>
          <a:p>
            <a:endParaRPr lang="en-US" sz="2000" kern="1100" spc="-50" dirty="0">
              <a:solidFill>
                <a:srgbClr val="F7B385"/>
              </a:solidFill>
              <a:latin typeface="Gotham Rounded Book"/>
              <a:cs typeface="Gotham Rounded Book"/>
            </a:endParaRPr>
          </a:p>
          <a:p>
            <a:endParaRPr lang="en-GB" sz="4400" dirty="0"/>
          </a:p>
        </p:txBody>
      </p:sp>
      <p:pic>
        <p:nvPicPr>
          <p:cNvPr id="5"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3271" y="6120618"/>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800370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duqas_Powerpoint_Templates_for PPT-1.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177798" y="279843"/>
            <a:ext cx="8299451" cy="4228850"/>
          </a:xfrm>
          <a:prstGeom prst="rect">
            <a:avLst/>
          </a:prstGeom>
          <a:noFill/>
        </p:spPr>
        <p:txBody>
          <a:bodyPr wrap="square" rtlCol="0">
            <a:spAutoFit/>
          </a:bodyPr>
          <a:lstStyle/>
          <a:p>
            <a:pPr>
              <a:lnSpc>
                <a:spcPct val="80000"/>
              </a:lnSpc>
            </a:pPr>
            <a:endParaRPr lang="en-US" sz="4400" kern="1100" spc="-30" dirty="0">
              <a:solidFill>
                <a:schemeClr val="bg1"/>
              </a:solidFill>
              <a:latin typeface="Gotham Rounded Book"/>
              <a:cs typeface="Gotham Rounded Book"/>
            </a:endParaRPr>
          </a:p>
          <a:p>
            <a:pPr>
              <a:lnSpc>
                <a:spcPct val="80000"/>
              </a:lnSpc>
            </a:pPr>
            <a:r>
              <a:rPr lang="en-US" sz="4400" kern="1100" spc="-30" dirty="0">
                <a:solidFill>
                  <a:schemeClr val="bg1"/>
                </a:solidFill>
                <a:latin typeface="Gotham Rounded Book"/>
                <a:cs typeface="Gotham Rounded Book"/>
              </a:rPr>
              <a:t>WJEC </a:t>
            </a:r>
            <a:r>
              <a:rPr lang="en-US" sz="4400" kern="1100" spc="-30" dirty="0" err="1">
                <a:solidFill>
                  <a:schemeClr val="bg1"/>
                </a:solidFill>
                <a:latin typeface="Gotham Rounded Book"/>
                <a:cs typeface="Gotham Rounded Book"/>
              </a:rPr>
              <a:t>Eduqas</a:t>
            </a:r>
            <a:endParaRPr lang="en-US" sz="4400" kern="1100" spc="-30" dirty="0">
              <a:solidFill>
                <a:schemeClr val="bg1"/>
              </a:solidFill>
              <a:latin typeface="Gotham Rounded Book"/>
              <a:cs typeface="Gotham Rounded Book"/>
            </a:endParaRPr>
          </a:p>
          <a:p>
            <a:pPr>
              <a:lnSpc>
                <a:spcPct val="80000"/>
              </a:lnSpc>
            </a:pPr>
            <a:r>
              <a:rPr lang="en-US" sz="4400" kern="1100" spc="-30" dirty="0">
                <a:solidFill>
                  <a:schemeClr val="bg1"/>
                </a:solidFill>
                <a:latin typeface="Gotham Rounded Book"/>
                <a:cs typeface="Gotham Rounded Book"/>
              </a:rPr>
              <a:t>GCSE English Language</a:t>
            </a:r>
          </a:p>
          <a:p>
            <a:pPr>
              <a:lnSpc>
                <a:spcPct val="80000"/>
              </a:lnSpc>
            </a:pPr>
            <a:endParaRPr lang="en-US" sz="4400" kern="1100" spc="-30" dirty="0">
              <a:solidFill>
                <a:schemeClr val="bg1"/>
              </a:solidFill>
              <a:latin typeface="Gotham Rounded Book"/>
              <a:cs typeface="Gotham Rounded Book"/>
            </a:endParaRPr>
          </a:p>
          <a:p>
            <a:pPr>
              <a:lnSpc>
                <a:spcPct val="80000"/>
              </a:lnSpc>
            </a:pPr>
            <a:r>
              <a:rPr lang="en-US" sz="3600" i="1" kern="1100" spc="-30" dirty="0">
                <a:solidFill>
                  <a:schemeClr val="bg1"/>
                </a:solidFill>
                <a:latin typeface="Gotham Rounded Book"/>
                <a:cs typeface="Gotham Rounded Book"/>
              </a:rPr>
              <a:t>Assessment in practice: </a:t>
            </a:r>
            <a:r>
              <a:rPr lang="en-US" sz="3600" i="1" kern="1100" spc="-30" dirty="0" smtClean="0">
                <a:solidFill>
                  <a:schemeClr val="bg1"/>
                </a:solidFill>
                <a:latin typeface="Gotham Rounded Book"/>
                <a:cs typeface="Gotham Rounded Book"/>
              </a:rPr>
              <a:t>Component 1</a:t>
            </a:r>
            <a:endParaRPr lang="en-US" sz="3600" i="1" kern="1100" spc="-30" dirty="0">
              <a:solidFill>
                <a:schemeClr val="bg1"/>
              </a:solidFill>
              <a:latin typeface="Gotham Rounded Book"/>
              <a:cs typeface="Gotham Rounded Book"/>
            </a:endParaRPr>
          </a:p>
          <a:p>
            <a:pPr>
              <a:lnSpc>
                <a:spcPct val="80000"/>
              </a:lnSpc>
            </a:pPr>
            <a:endParaRPr lang="en-US" sz="4400" i="1" kern="1100" spc="-30" dirty="0">
              <a:solidFill>
                <a:schemeClr val="bg1"/>
              </a:solidFill>
              <a:latin typeface="Gotham Rounded Book"/>
              <a:cs typeface="Gotham Rounded Book"/>
            </a:endParaRPr>
          </a:p>
          <a:p>
            <a:pPr>
              <a:lnSpc>
                <a:spcPct val="80000"/>
              </a:lnSpc>
            </a:pPr>
            <a:endParaRPr lang="en-US" sz="4400" i="1" kern="1100" spc="-30" dirty="0">
              <a:solidFill>
                <a:schemeClr val="bg1"/>
              </a:solidFill>
              <a:latin typeface="Gotham Rounded Book"/>
              <a:cs typeface="Gotham Rounded Book"/>
            </a:endParaRPr>
          </a:p>
        </p:txBody>
      </p:sp>
      <p:sp>
        <p:nvSpPr>
          <p:cNvPr id="2" name="TextBox 1"/>
          <p:cNvSpPr txBox="1"/>
          <p:nvPr/>
        </p:nvSpPr>
        <p:spPr>
          <a:xfrm>
            <a:off x="2133600" y="596900"/>
            <a:ext cx="184731" cy="369332"/>
          </a:xfrm>
          <a:prstGeom prst="rect">
            <a:avLst/>
          </a:prstGeom>
          <a:noFill/>
        </p:spPr>
        <p:txBody>
          <a:bodyPr wrap="none" rtlCol="0">
            <a:spAutoFit/>
          </a:bodyPr>
          <a:lstStyle/>
          <a:p>
            <a:endParaRPr lang="en-GB"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96470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duqas_Powerpoint_Templates_for PPT-1.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177798" y="279843"/>
            <a:ext cx="8299451" cy="3342453"/>
          </a:xfrm>
          <a:prstGeom prst="rect">
            <a:avLst/>
          </a:prstGeom>
          <a:noFill/>
        </p:spPr>
        <p:txBody>
          <a:bodyPr wrap="square" rtlCol="0">
            <a:spAutoFit/>
          </a:bodyPr>
          <a:lstStyle/>
          <a:p>
            <a:pPr>
              <a:lnSpc>
                <a:spcPct val="80000"/>
              </a:lnSpc>
            </a:pPr>
            <a:endParaRPr lang="en-US" sz="4400" kern="1100" spc="-30" dirty="0">
              <a:solidFill>
                <a:schemeClr val="bg1"/>
              </a:solidFill>
              <a:latin typeface="Gotham Rounded Book"/>
              <a:cs typeface="Gotham Rounded Book"/>
            </a:endParaRPr>
          </a:p>
          <a:p>
            <a:pPr>
              <a:lnSpc>
                <a:spcPct val="80000"/>
              </a:lnSpc>
            </a:pPr>
            <a:r>
              <a:rPr lang="en-US" sz="4400" kern="1100" spc="-30" dirty="0" smtClean="0">
                <a:solidFill>
                  <a:schemeClr val="bg1"/>
                </a:solidFill>
                <a:latin typeface="Gotham Rounded Book"/>
                <a:cs typeface="Gotham Rounded Book"/>
              </a:rPr>
              <a:t>Question 0.3</a:t>
            </a:r>
          </a:p>
          <a:p>
            <a:pPr>
              <a:lnSpc>
                <a:spcPct val="80000"/>
              </a:lnSpc>
            </a:pPr>
            <a:endParaRPr lang="en-US" sz="4400" kern="1100" spc="-30" dirty="0">
              <a:solidFill>
                <a:schemeClr val="bg1"/>
              </a:solidFill>
              <a:latin typeface="Gotham Rounded Book"/>
              <a:cs typeface="Gotham Rounded Book"/>
            </a:endParaRPr>
          </a:p>
          <a:p>
            <a:pPr>
              <a:lnSpc>
                <a:spcPct val="80000"/>
              </a:lnSpc>
            </a:pPr>
            <a:endParaRPr lang="en-US" sz="4400" kern="1100" spc="-30" dirty="0">
              <a:solidFill>
                <a:schemeClr val="bg1"/>
              </a:solidFill>
              <a:latin typeface="Gotham Rounded Book"/>
              <a:cs typeface="Gotham Rounded Book"/>
            </a:endParaRPr>
          </a:p>
          <a:p>
            <a:pPr>
              <a:lnSpc>
                <a:spcPct val="80000"/>
              </a:lnSpc>
            </a:pPr>
            <a:endParaRPr lang="en-US" sz="4400" i="1" kern="1100" spc="-30" dirty="0">
              <a:solidFill>
                <a:schemeClr val="bg1"/>
              </a:solidFill>
              <a:latin typeface="Gotham Rounded Book"/>
              <a:cs typeface="Gotham Rounded Book"/>
            </a:endParaRPr>
          </a:p>
          <a:p>
            <a:pPr>
              <a:lnSpc>
                <a:spcPct val="80000"/>
              </a:lnSpc>
            </a:pPr>
            <a:endParaRPr lang="en-US" sz="4400" i="1" kern="1100" spc="-30" dirty="0">
              <a:solidFill>
                <a:schemeClr val="bg1"/>
              </a:solidFill>
              <a:latin typeface="Gotham Rounded Book"/>
              <a:cs typeface="Gotham Rounded Book"/>
            </a:endParaRPr>
          </a:p>
        </p:txBody>
      </p:sp>
      <p:sp>
        <p:nvSpPr>
          <p:cNvPr id="2" name="TextBox 1"/>
          <p:cNvSpPr txBox="1"/>
          <p:nvPr/>
        </p:nvSpPr>
        <p:spPr>
          <a:xfrm>
            <a:off x="2133600" y="596900"/>
            <a:ext cx="184731" cy="369332"/>
          </a:xfrm>
          <a:prstGeom prst="rect">
            <a:avLst/>
          </a:prstGeom>
          <a:noFill/>
        </p:spPr>
        <p:txBody>
          <a:bodyPr wrap="none" rtlCol="0">
            <a:spAutoFit/>
          </a:bodyPr>
          <a:lstStyle/>
          <a:p>
            <a:endParaRPr lang="en-GB"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258404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duqas_Powerpoint_Templates_for PPT-2.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17" y="1757"/>
            <a:ext cx="9144000" cy="6858000"/>
          </a:xfrm>
          <a:prstGeom prst="rect">
            <a:avLst/>
          </a:prstGeom>
        </p:spPr>
      </p:pic>
      <p:sp>
        <p:nvSpPr>
          <p:cNvPr id="3" name="TextBox 2"/>
          <p:cNvSpPr txBox="1"/>
          <p:nvPr/>
        </p:nvSpPr>
        <p:spPr>
          <a:xfrm>
            <a:off x="247650" y="341512"/>
            <a:ext cx="8896350" cy="535531"/>
          </a:xfrm>
          <a:prstGeom prst="rect">
            <a:avLst/>
          </a:prstGeom>
          <a:noFill/>
        </p:spPr>
        <p:txBody>
          <a:bodyPr wrap="square" rtlCol="0">
            <a:spAutoFit/>
          </a:bodyPr>
          <a:lstStyle/>
          <a:p>
            <a:pPr>
              <a:lnSpc>
                <a:spcPct val="80000"/>
              </a:lnSpc>
            </a:pPr>
            <a:r>
              <a:rPr lang="en-GB" sz="3600" kern="1100" spc="-50" dirty="0" smtClean="0">
                <a:solidFill>
                  <a:srgbClr val="DF3C06"/>
                </a:solidFill>
                <a:latin typeface="Gotham Rounded Book"/>
                <a:cs typeface="Gotham Rounded Book"/>
              </a:rPr>
              <a:t>Component 1 Assessment in Practice</a:t>
            </a:r>
          </a:p>
        </p:txBody>
      </p:sp>
      <p:sp>
        <p:nvSpPr>
          <p:cNvPr id="4" name="TextBox 3"/>
          <p:cNvSpPr txBox="1"/>
          <p:nvPr/>
        </p:nvSpPr>
        <p:spPr>
          <a:xfrm>
            <a:off x="639406" y="1034777"/>
            <a:ext cx="8313208" cy="5078313"/>
          </a:xfrm>
          <a:prstGeom prst="rect">
            <a:avLst/>
          </a:prstGeom>
          <a:noFill/>
        </p:spPr>
        <p:txBody>
          <a:bodyPr wrap="square" rtlCol="0" anchor="t">
            <a:spAutoFit/>
          </a:bodyPr>
          <a:lstStyle/>
          <a:p>
            <a:pPr lvl="0"/>
            <a:r>
              <a:rPr lang="en-GB" altLang="en-US" sz="2400" kern="0" dirty="0" smtClean="0">
                <a:solidFill>
                  <a:srgbClr val="000000"/>
                </a:solidFill>
                <a:latin typeface="Arial"/>
                <a:ea typeface="ＭＳ Ｐゴシック"/>
              </a:rPr>
              <a:t>Question 0.3</a:t>
            </a:r>
            <a:endParaRPr lang="en-GB" altLang="en-US" sz="2400" kern="0" dirty="0">
              <a:solidFill>
                <a:srgbClr val="000000"/>
              </a:solidFill>
              <a:latin typeface="Arial"/>
              <a:ea typeface="ＭＳ Ｐゴシック"/>
            </a:endParaRPr>
          </a:p>
          <a:p>
            <a:endParaRPr lang="en-GB" sz="2000" kern="0" dirty="0">
              <a:solidFill>
                <a:srgbClr val="000000"/>
              </a:solidFill>
              <a:latin typeface="Arial"/>
              <a:ea typeface="ＭＳ Ｐゴシック"/>
            </a:endParaRPr>
          </a:p>
          <a:p>
            <a:endParaRPr lang="en-GB" sz="2000" b="1" dirty="0" smtClean="0"/>
          </a:p>
          <a:p>
            <a:endParaRPr lang="en-GB" sz="2000" dirty="0" smtClean="0"/>
          </a:p>
          <a:p>
            <a:endParaRPr lang="en-GB" sz="2000" dirty="0" smtClean="0"/>
          </a:p>
          <a:p>
            <a:r>
              <a:rPr lang="en-GB" sz="2000" b="1" dirty="0" smtClean="0">
                <a:solidFill>
                  <a:srgbClr val="7030A0"/>
                </a:solidFill>
              </a:rPr>
              <a:t>How does </a:t>
            </a:r>
            <a:r>
              <a:rPr lang="en-GB" sz="2000" b="1" dirty="0">
                <a:solidFill>
                  <a:srgbClr val="7030A0"/>
                </a:solidFill>
              </a:rPr>
              <a:t>the writer </a:t>
            </a:r>
            <a:r>
              <a:rPr lang="en-GB" sz="2000" dirty="0"/>
              <a:t>show the </a:t>
            </a:r>
            <a:r>
              <a:rPr lang="en-GB" sz="2000" dirty="0">
                <a:solidFill>
                  <a:srgbClr val="FF0000"/>
                </a:solidFill>
              </a:rPr>
              <a:t>fire spreading and becoming very serious </a:t>
            </a:r>
            <a:r>
              <a:rPr lang="en-GB" sz="2000" dirty="0"/>
              <a:t>in these lines?                                                                                                  </a:t>
            </a:r>
            <a:r>
              <a:rPr lang="en-GB" sz="2000" dirty="0" smtClean="0"/>
              <a:t> </a:t>
            </a:r>
            <a:r>
              <a:rPr lang="en-GB" sz="2000" dirty="0"/>
              <a:t>[10 marks]</a:t>
            </a:r>
          </a:p>
          <a:p>
            <a:endParaRPr lang="en-GB" sz="2000" i="1" dirty="0" smtClean="0"/>
          </a:p>
          <a:p>
            <a:r>
              <a:rPr lang="en-GB" sz="2000" i="1" dirty="0" smtClean="0"/>
              <a:t>You </a:t>
            </a:r>
            <a:r>
              <a:rPr lang="en-GB" sz="2000" i="1" dirty="0"/>
              <a:t>must refer to the language used in </a:t>
            </a:r>
            <a:r>
              <a:rPr lang="en-GB" sz="2000" i="1" dirty="0" smtClean="0"/>
              <a:t>the text </a:t>
            </a:r>
            <a:r>
              <a:rPr lang="en-GB" sz="2000" b="1" i="1" dirty="0" smtClean="0">
                <a:solidFill>
                  <a:srgbClr val="0070C0"/>
                </a:solidFill>
              </a:rPr>
              <a:t>to support your answer</a:t>
            </a:r>
            <a:r>
              <a:rPr lang="en-GB" sz="2000" i="1" dirty="0">
                <a:solidFill>
                  <a:srgbClr val="0070C0"/>
                </a:solidFill>
              </a:rPr>
              <a:t>, </a:t>
            </a:r>
            <a:r>
              <a:rPr lang="en-GB" sz="2000" i="1" dirty="0"/>
              <a:t>using </a:t>
            </a:r>
            <a:r>
              <a:rPr lang="en-GB" sz="2000" b="1" i="1" dirty="0" smtClean="0">
                <a:solidFill>
                  <a:srgbClr val="00B050"/>
                </a:solidFill>
              </a:rPr>
              <a:t>relevant</a:t>
            </a:r>
            <a:r>
              <a:rPr lang="en-GB" sz="2000" dirty="0"/>
              <a:t> </a:t>
            </a:r>
            <a:r>
              <a:rPr lang="en-GB" sz="2000" i="1" dirty="0" smtClean="0"/>
              <a:t>subject </a:t>
            </a:r>
            <a:r>
              <a:rPr lang="en-GB" sz="2000" i="1" dirty="0"/>
              <a:t>terminology where appropriate.</a:t>
            </a:r>
            <a:endParaRPr lang="en-GB" sz="2000" dirty="0"/>
          </a:p>
          <a:p>
            <a:pPr lvl="0"/>
            <a:endParaRPr lang="en-GB" altLang="en-US" sz="2000" kern="0" dirty="0" smtClean="0">
              <a:solidFill>
                <a:srgbClr val="000000"/>
              </a:solidFill>
              <a:latin typeface="Arial"/>
              <a:ea typeface="ＭＳ Ｐゴシック"/>
            </a:endParaRPr>
          </a:p>
          <a:p>
            <a:pPr lvl="0"/>
            <a:endParaRPr lang="en-GB" altLang="en-US" sz="2000" kern="0" dirty="0" smtClean="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marL="342900" lvl="0" indent="-342900">
              <a:buFont typeface="Arial"/>
              <a:buChar char="•"/>
            </a:pPr>
            <a:endParaRPr lang="en-GB" altLang="en-US" sz="2000" kern="0" dirty="0">
              <a:solidFill>
                <a:srgbClr val="000000"/>
              </a:solidFill>
              <a:latin typeface="Arial"/>
              <a:ea typeface="ＭＳ Ｐゴシック"/>
            </a:endParaRPr>
          </a:p>
          <a:p>
            <a:pPr lvl="0"/>
            <a:endParaRPr lang="en-GB" altLang="en-US" sz="2000" kern="0" dirty="0">
              <a:solidFill>
                <a:srgbClr val="000000"/>
              </a:solidFill>
              <a:latin typeface="Arial"/>
              <a:ea typeface="ＭＳ Ｐゴシック"/>
            </a:endParaRPr>
          </a:p>
        </p:txBody>
      </p:sp>
      <p:sp>
        <p:nvSpPr>
          <p:cNvPr id="5" name="TextBox 4"/>
          <p:cNvSpPr txBox="1"/>
          <p:nvPr/>
        </p:nvSpPr>
        <p:spPr>
          <a:xfrm>
            <a:off x="-28575" y="-129048"/>
            <a:ext cx="2023533" cy="261610"/>
          </a:xfrm>
          <a:prstGeom prst="rect">
            <a:avLst/>
          </a:prstGeom>
          <a:noFill/>
        </p:spPr>
        <p:txBody>
          <a:bodyPr wrap="square" rtlCol="0">
            <a:spAutoFit/>
          </a:bodyPr>
          <a:lstStyle/>
          <a:p>
            <a:endParaRPr lang="en-US" sz="1100" dirty="0">
              <a:solidFill>
                <a:srgbClr val="A5A6A5"/>
              </a:solidFill>
              <a:latin typeface="Bliss-Light"/>
              <a:cs typeface="Bliss-Light"/>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983191" y="1573618"/>
            <a:ext cx="2791365" cy="85060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Indicates that AO2 is being assessed</a:t>
            </a:r>
            <a:endParaRPr lang="en-GB" dirty="0"/>
          </a:p>
        </p:txBody>
      </p:sp>
      <p:cxnSp>
        <p:nvCxnSpPr>
          <p:cNvPr id="9" name="Straight Arrow Connector 8"/>
          <p:cNvCxnSpPr>
            <a:endCxn id="7" idx="2"/>
          </p:cNvCxnSpPr>
          <p:nvPr/>
        </p:nvCxnSpPr>
        <p:spPr>
          <a:xfrm flipV="1">
            <a:off x="2186915" y="2424223"/>
            <a:ext cx="191959" cy="29771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6" name="Rectangle 15"/>
          <p:cNvSpPr/>
          <p:nvPr/>
        </p:nvSpPr>
        <p:spPr>
          <a:xfrm>
            <a:off x="6060558" y="4051005"/>
            <a:ext cx="3083442" cy="154172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A reminder to the candidates of the importance of selecting appropriate textual evidence to support points</a:t>
            </a:r>
            <a:endParaRPr lang="en-GB" dirty="0"/>
          </a:p>
        </p:txBody>
      </p:sp>
      <p:cxnSp>
        <p:nvCxnSpPr>
          <p:cNvPr id="20" name="Straight Arrow Connector 19"/>
          <p:cNvCxnSpPr/>
          <p:nvPr/>
        </p:nvCxnSpPr>
        <p:spPr>
          <a:xfrm flipH="1" flipV="1">
            <a:off x="7091917" y="3827723"/>
            <a:ext cx="207335" cy="22328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247651" y="4380612"/>
            <a:ext cx="2516814" cy="152045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Any subject terminology used in a response should be relevant and not just ‘feature spotting’</a:t>
            </a:r>
            <a:endParaRPr lang="en-GB" dirty="0"/>
          </a:p>
        </p:txBody>
      </p:sp>
      <p:sp>
        <p:nvSpPr>
          <p:cNvPr id="25" name="Rectangle 24"/>
          <p:cNvSpPr/>
          <p:nvPr/>
        </p:nvSpPr>
        <p:spPr>
          <a:xfrm>
            <a:off x="6592187" y="1318436"/>
            <a:ext cx="1775636" cy="99946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t>The fire and its effect is the focus of the question</a:t>
            </a:r>
            <a:endParaRPr lang="en-GB" dirty="0"/>
          </a:p>
        </p:txBody>
      </p:sp>
      <p:cxnSp>
        <p:nvCxnSpPr>
          <p:cNvPr id="27" name="Straight Arrow Connector 26"/>
          <p:cNvCxnSpPr>
            <a:stCxn id="25" idx="2"/>
          </p:cNvCxnSpPr>
          <p:nvPr/>
        </p:nvCxnSpPr>
        <p:spPr>
          <a:xfrm flipH="1">
            <a:off x="4796011" y="2317897"/>
            <a:ext cx="2683994" cy="40403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p:nvPr/>
        </p:nvCxnSpPr>
        <p:spPr>
          <a:xfrm flipH="1" flipV="1">
            <a:off x="1360967" y="4146698"/>
            <a:ext cx="145091" cy="23391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51058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fade">
                                      <p:cBhvr>
                                        <p:cTn id="21" dur="1000"/>
                                        <p:tgtEl>
                                          <p:spTgt spid="27"/>
                                        </p:tgtEl>
                                      </p:cBhvr>
                                    </p:animEffect>
                                    <p:anim calcmode="lin" valueType="num">
                                      <p:cBhvr>
                                        <p:cTn id="22" dur="1000" fill="hold"/>
                                        <p:tgtEl>
                                          <p:spTgt spid="27"/>
                                        </p:tgtEl>
                                        <p:attrNameLst>
                                          <p:attrName>ppt_x</p:attrName>
                                        </p:attrNameLst>
                                      </p:cBhvr>
                                      <p:tavLst>
                                        <p:tav tm="0">
                                          <p:val>
                                            <p:strVal val="#ppt_x"/>
                                          </p:val>
                                        </p:tav>
                                        <p:tav tm="100000">
                                          <p:val>
                                            <p:strVal val="#ppt_x"/>
                                          </p:val>
                                        </p:tav>
                                      </p:tavLst>
                                    </p:anim>
                                    <p:anim calcmode="lin" valueType="num">
                                      <p:cBhvr>
                                        <p:cTn id="23"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5"/>
                                        </p:tgtEl>
                                        <p:attrNameLst>
                                          <p:attrName>style.visibility</p:attrName>
                                        </p:attrNameLst>
                                      </p:cBhvr>
                                      <p:to>
                                        <p:strVal val="visible"/>
                                      </p:to>
                                    </p:set>
                                    <p:animEffect transition="in" filter="fade">
                                      <p:cBhvr>
                                        <p:cTn id="28" dur="1000"/>
                                        <p:tgtEl>
                                          <p:spTgt spid="25"/>
                                        </p:tgtEl>
                                      </p:cBhvr>
                                    </p:animEffect>
                                    <p:anim calcmode="lin" valueType="num">
                                      <p:cBhvr>
                                        <p:cTn id="29" dur="1000" fill="hold"/>
                                        <p:tgtEl>
                                          <p:spTgt spid="25"/>
                                        </p:tgtEl>
                                        <p:attrNameLst>
                                          <p:attrName>ppt_x</p:attrName>
                                        </p:attrNameLst>
                                      </p:cBhvr>
                                      <p:tavLst>
                                        <p:tav tm="0">
                                          <p:val>
                                            <p:strVal val="#ppt_x"/>
                                          </p:val>
                                        </p:tav>
                                        <p:tav tm="100000">
                                          <p:val>
                                            <p:strVal val="#ppt_x"/>
                                          </p:val>
                                        </p:tav>
                                      </p:tavLst>
                                    </p:anim>
                                    <p:anim calcmode="lin" valueType="num">
                                      <p:cBhvr>
                                        <p:cTn id="30"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0"/>
                                        </p:tgtEl>
                                        <p:attrNameLst>
                                          <p:attrName>style.visibility</p:attrName>
                                        </p:attrNameLst>
                                      </p:cBhvr>
                                      <p:to>
                                        <p:strVal val="visible"/>
                                      </p:to>
                                    </p:set>
                                    <p:animEffect transition="in" filter="fade">
                                      <p:cBhvr>
                                        <p:cTn id="35" dur="1000"/>
                                        <p:tgtEl>
                                          <p:spTgt spid="30"/>
                                        </p:tgtEl>
                                      </p:cBhvr>
                                    </p:animEffect>
                                    <p:anim calcmode="lin" valueType="num">
                                      <p:cBhvr>
                                        <p:cTn id="36" dur="1000" fill="hold"/>
                                        <p:tgtEl>
                                          <p:spTgt spid="30"/>
                                        </p:tgtEl>
                                        <p:attrNameLst>
                                          <p:attrName>ppt_x</p:attrName>
                                        </p:attrNameLst>
                                      </p:cBhvr>
                                      <p:tavLst>
                                        <p:tav tm="0">
                                          <p:val>
                                            <p:strVal val="#ppt_x"/>
                                          </p:val>
                                        </p:tav>
                                        <p:tav tm="100000">
                                          <p:val>
                                            <p:strVal val="#ppt_x"/>
                                          </p:val>
                                        </p:tav>
                                      </p:tavLst>
                                    </p:anim>
                                    <p:anim calcmode="lin" valueType="num">
                                      <p:cBhvr>
                                        <p:cTn id="37"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fade">
                                      <p:cBhvr>
                                        <p:cTn id="42" dur="1000"/>
                                        <p:tgtEl>
                                          <p:spTgt spid="21"/>
                                        </p:tgtEl>
                                      </p:cBhvr>
                                    </p:animEffect>
                                    <p:anim calcmode="lin" valueType="num">
                                      <p:cBhvr>
                                        <p:cTn id="43" dur="1000" fill="hold"/>
                                        <p:tgtEl>
                                          <p:spTgt spid="21"/>
                                        </p:tgtEl>
                                        <p:attrNameLst>
                                          <p:attrName>ppt_x</p:attrName>
                                        </p:attrNameLst>
                                      </p:cBhvr>
                                      <p:tavLst>
                                        <p:tav tm="0">
                                          <p:val>
                                            <p:strVal val="#ppt_x"/>
                                          </p:val>
                                        </p:tav>
                                        <p:tav tm="100000">
                                          <p:val>
                                            <p:strVal val="#ppt_x"/>
                                          </p:val>
                                        </p:tav>
                                      </p:tavLst>
                                    </p:anim>
                                    <p:anim calcmode="lin" valueType="num">
                                      <p:cBhvr>
                                        <p:cTn id="44"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0"/>
                                        </p:tgtEl>
                                        <p:attrNameLst>
                                          <p:attrName>style.visibility</p:attrName>
                                        </p:attrNameLst>
                                      </p:cBhvr>
                                      <p:to>
                                        <p:strVal val="visible"/>
                                      </p:to>
                                    </p:set>
                                    <p:animEffect transition="in" filter="fade">
                                      <p:cBhvr>
                                        <p:cTn id="49" dur="1000"/>
                                        <p:tgtEl>
                                          <p:spTgt spid="20"/>
                                        </p:tgtEl>
                                      </p:cBhvr>
                                    </p:animEffect>
                                    <p:anim calcmode="lin" valueType="num">
                                      <p:cBhvr>
                                        <p:cTn id="50" dur="1000" fill="hold"/>
                                        <p:tgtEl>
                                          <p:spTgt spid="20"/>
                                        </p:tgtEl>
                                        <p:attrNameLst>
                                          <p:attrName>ppt_x</p:attrName>
                                        </p:attrNameLst>
                                      </p:cBhvr>
                                      <p:tavLst>
                                        <p:tav tm="0">
                                          <p:val>
                                            <p:strVal val="#ppt_x"/>
                                          </p:val>
                                        </p:tav>
                                        <p:tav tm="100000">
                                          <p:val>
                                            <p:strVal val="#ppt_x"/>
                                          </p:val>
                                        </p:tav>
                                      </p:tavLst>
                                    </p:anim>
                                    <p:anim calcmode="lin" valueType="num">
                                      <p:cBhvr>
                                        <p:cTn id="51"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6"/>
                                        </p:tgtEl>
                                        <p:attrNameLst>
                                          <p:attrName>style.visibility</p:attrName>
                                        </p:attrNameLst>
                                      </p:cBhvr>
                                      <p:to>
                                        <p:strVal val="visible"/>
                                      </p:to>
                                    </p:set>
                                    <p:animEffect transition="in" filter="fade">
                                      <p:cBhvr>
                                        <p:cTn id="56" dur="1000"/>
                                        <p:tgtEl>
                                          <p:spTgt spid="16"/>
                                        </p:tgtEl>
                                      </p:cBhvr>
                                    </p:animEffect>
                                    <p:anim calcmode="lin" valueType="num">
                                      <p:cBhvr>
                                        <p:cTn id="57" dur="1000" fill="hold"/>
                                        <p:tgtEl>
                                          <p:spTgt spid="16"/>
                                        </p:tgtEl>
                                        <p:attrNameLst>
                                          <p:attrName>ppt_x</p:attrName>
                                        </p:attrNameLst>
                                      </p:cBhvr>
                                      <p:tavLst>
                                        <p:tav tm="0">
                                          <p:val>
                                            <p:strVal val="#ppt_x"/>
                                          </p:val>
                                        </p:tav>
                                        <p:tav tm="100000">
                                          <p:val>
                                            <p:strVal val="#ppt_x"/>
                                          </p:val>
                                        </p:tav>
                                      </p:tavLst>
                                    </p:anim>
                                    <p:anim calcmode="lin" valueType="num">
                                      <p:cBhvr>
                                        <p:cTn id="58"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6" grpId="0" animBg="1"/>
      <p:bldP spid="21" grpId="0" animBg="1"/>
      <p:bldP spid="2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duqas_Powerpoint_Templates_for PPT-1.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177798" y="279843"/>
            <a:ext cx="8299451" cy="3342453"/>
          </a:xfrm>
          <a:prstGeom prst="rect">
            <a:avLst/>
          </a:prstGeom>
          <a:noFill/>
        </p:spPr>
        <p:txBody>
          <a:bodyPr wrap="square" rtlCol="0">
            <a:spAutoFit/>
          </a:bodyPr>
          <a:lstStyle/>
          <a:p>
            <a:pPr>
              <a:lnSpc>
                <a:spcPct val="80000"/>
              </a:lnSpc>
            </a:pPr>
            <a:endParaRPr lang="en-US" sz="4400" kern="1100" spc="-30" dirty="0">
              <a:solidFill>
                <a:schemeClr val="bg1"/>
              </a:solidFill>
              <a:latin typeface="Gotham Rounded Book"/>
              <a:cs typeface="Gotham Rounded Book"/>
            </a:endParaRPr>
          </a:p>
          <a:p>
            <a:pPr>
              <a:lnSpc>
                <a:spcPct val="80000"/>
              </a:lnSpc>
            </a:pPr>
            <a:r>
              <a:rPr lang="en-US" sz="4400" kern="1100" spc="-30" dirty="0" smtClean="0">
                <a:solidFill>
                  <a:schemeClr val="bg1"/>
                </a:solidFill>
                <a:latin typeface="Gotham Rounded Book"/>
                <a:cs typeface="Gotham Rounded Book"/>
              </a:rPr>
              <a:t>Question 0.5</a:t>
            </a:r>
          </a:p>
          <a:p>
            <a:pPr>
              <a:lnSpc>
                <a:spcPct val="80000"/>
              </a:lnSpc>
            </a:pPr>
            <a:endParaRPr lang="en-US" sz="4400" kern="1100" spc="-30" dirty="0">
              <a:solidFill>
                <a:schemeClr val="bg1"/>
              </a:solidFill>
              <a:latin typeface="Gotham Rounded Book"/>
              <a:cs typeface="Gotham Rounded Book"/>
            </a:endParaRPr>
          </a:p>
          <a:p>
            <a:pPr>
              <a:lnSpc>
                <a:spcPct val="80000"/>
              </a:lnSpc>
            </a:pPr>
            <a:endParaRPr lang="en-US" sz="4400" kern="1100" spc="-30" dirty="0">
              <a:solidFill>
                <a:schemeClr val="bg1"/>
              </a:solidFill>
              <a:latin typeface="Gotham Rounded Book"/>
              <a:cs typeface="Gotham Rounded Book"/>
            </a:endParaRPr>
          </a:p>
          <a:p>
            <a:pPr>
              <a:lnSpc>
                <a:spcPct val="80000"/>
              </a:lnSpc>
            </a:pPr>
            <a:endParaRPr lang="en-US" sz="4400" i="1" kern="1100" spc="-30" dirty="0">
              <a:solidFill>
                <a:schemeClr val="bg1"/>
              </a:solidFill>
              <a:latin typeface="Gotham Rounded Book"/>
              <a:cs typeface="Gotham Rounded Book"/>
            </a:endParaRPr>
          </a:p>
          <a:p>
            <a:pPr>
              <a:lnSpc>
                <a:spcPct val="80000"/>
              </a:lnSpc>
            </a:pPr>
            <a:endParaRPr lang="en-US" sz="4400" i="1" kern="1100" spc="-30" dirty="0">
              <a:solidFill>
                <a:schemeClr val="bg1"/>
              </a:solidFill>
              <a:latin typeface="Gotham Rounded Book"/>
              <a:cs typeface="Gotham Rounded Book"/>
            </a:endParaRPr>
          </a:p>
        </p:txBody>
      </p:sp>
      <p:sp>
        <p:nvSpPr>
          <p:cNvPr id="2" name="TextBox 1"/>
          <p:cNvSpPr txBox="1"/>
          <p:nvPr/>
        </p:nvSpPr>
        <p:spPr>
          <a:xfrm>
            <a:off x="2133600" y="596900"/>
            <a:ext cx="184731" cy="369332"/>
          </a:xfrm>
          <a:prstGeom prst="rect">
            <a:avLst/>
          </a:prstGeom>
          <a:noFill/>
        </p:spPr>
        <p:txBody>
          <a:bodyPr wrap="none" rtlCol="0">
            <a:spAutoFit/>
          </a:bodyPr>
          <a:lstStyle/>
          <a:p>
            <a:endParaRPr lang="en-GB"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7"/>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600171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e1033d4c-53f7-4655-8cf6-8161ad0c09ed" ContentTypeId="0x01010031B2DF3C58A34A45B4B1CBDCB6F0046A" PreviousValue="false"/>
</file>

<file path=customXml/item2.xml><?xml version="1.0" encoding="utf-8"?>
<ct:contentTypeSchema xmlns:ct="http://schemas.microsoft.com/office/2006/metadata/contentType" xmlns:ma="http://schemas.microsoft.com/office/2006/metadata/properties/metaAttributes" ct:_="" ma:_="" ma:contentTypeName="Briefing" ma:contentTypeID="0x01010031B2DF3C58A34A45B4B1CBDCB6F0046A00DA5BE6EF286B6E47939FE994BF928911" ma:contentTypeVersion="3" ma:contentTypeDescription="" ma:contentTypeScope="" ma:versionID="a244b3781adfeeee29e2e50667c15417">
  <xsd:schema xmlns:xsd="http://www.w3.org/2001/XMLSchema" xmlns:xs="http://www.w3.org/2001/XMLSchema" xmlns:p="http://schemas.microsoft.com/office/2006/metadata/properties" xmlns:ns1="http://schemas.microsoft.com/sharepoint/v3" xmlns:ns3="2f2f9355-f80e-4d7b-937a-0c27cfa03643" targetNamespace="http://schemas.microsoft.com/office/2006/metadata/properties" ma:root="true" ma:fieldsID="02c245e3ef26b3118adb234f40f9dc46" ns1:_="" ns3:_="">
    <xsd:import namespace="http://schemas.microsoft.com/sharepoint/v3"/>
    <xsd:import namespace="2f2f9355-f80e-4d7b-937a-0c27cfa03643"/>
    <xsd:element name="properties">
      <xsd:complexType>
        <xsd:sequence>
          <xsd:element name="documentManagement">
            <xsd:complexType>
              <xsd:all>
                <xsd:element ref="ns1:RoutingRuleDescription" minOccurs="0"/>
                <xsd:element ref="ns3:WJEC_x0020_Language" minOccurs="0"/>
                <xsd:element ref="ns3:aa87a6a0bdfe4bfb97a25745bc8270e2" minOccurs="0"/>
                <xsd:element ref="ns3:TaxCatchAll" minOccurs="0"/>
                <xsd:element ref="ns3:TaxCatchAllLab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3" nillable="true" ma:displayName="Description" ma:internalName="RoutingRuleDescription" ma:readOnly="fals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f2f9355-f80e-4d7b-937a-0c27cfa03643" elementFormDefault="qualified">
    <xsd:import namespace="http://schemas.microsoft.com/office/2006/documentManagement/types"/>
    <xsd:import namespace="http://schemas.microsoft.com/office/infopath/2007/PartnerControls"/>
    <xsd:element name="WJEC_x0020_Language" ma:index="5" nillable="true" ma:displayName="WJEC Language" ma:default="English" ma:internalName="WJEC_x0020_Language">
      <xsd:complexType>
        <xsd:complexContent>
          <xsd:extension base="dms:MultiChoice">
            <xsd:sequence>
              <xsd:element name="Value" maxOccurs="unbounded" minOccurs="0" nillable="true">
                <xsd:simpleType>
                  <xsd:restriction base="dms:Choice">
                    <xsd:enumeration value="English"/>
                    <xsd:enumeration value="Welsh"/>
                  </xsd:restriction>
                </xsd:simpleType>
              </xsd:element>
            </xsd:sequence>
          </xsd:extension>
        </xsd:complexContent>
      </xsd:complexType>
    </xsd:element>
    <xsd:element name="aa87a6a0bdfe4bfb97a25745bc8270e2" ma:index="11" nillable="true" ma:taxonomy="true" ma:internalName="aa87a6a0bdfe4bfb97a25745bc8270e2" ma:taxonomyFieldName="WJEC_x0020_Department" ma:displayName="WJEC Department" ma:default="" ma:fieldId="{aa87a6a0-bdfe-4bfb-97a2-5745bc8270e2}" ma:taxonomyMulti="true" ma:sspId="e1033d4c-53f7-4655-8cf6-8161ad0c09ed" ma:termSetId="076cd7ee-ac20-4cd2-af1f-bceb730fade7" ma:anchorId="00000000-0000-0000-0000-000000000000" ma:open="false" ma:isKeyword="false">
      <xsd:complexType>
        <xsd:sequence>
          <xsd:element ref="pc:Terms" minOccurs="0" maxOccurs="1"/>
        </xsd:sequence>
      </xsd:complexType>
    </xsd:element>
    <xsd:element name="TaxCatchAll" ma:index="12" nillable="true" ma:displayName="Taxonomy Catch All Column" ma:hidden="true" ma:list="{0729da46-0308-4dd4-bc10-948bb8b78bdd}" ma:internalName="TaxCatchAll" ma:showField="CatchAllData" ma:web="80fa5a14-001d-49fc-a373-148672bd4233">
      <xsd:complexType>
        <xsd:complexContent>
          <xsd:extension base="dms:MultiChoiceLookup">
            <xsd:sequence>
              <xsd:element name="Value" type="dms:Lookup" maxOccurs="unbounded" minOccurs="0" nillable="true"/>
            </xsd:sequence>
          </xsd:extension>
        </xsd:complexContent>
      </xsd:complexType>
    </xsd:element>
    <xsd:element name="TaxCatchAllLabel" ma:index="13" nillable="true" ma:displayName="Taxonomy Catch All Column1" ma:hidden="true" ma:list="{0729da46-0308-4dd4-bc10-948bb8b78bdd}" ma:internalName="TaxCatchAllLabel" ma:readOnly="true" ma:showField="CatchAllDataLabel" ma:web="80fa5a14-001d-49fc-a373-148672bd42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1" ma:displayName="Title"/>
        <xsd:element ref="dc:subject" minOccurs="0" maxOccurs="1"/>
        <xsd:element ref="dc:description" minOccurs="0" maxOccurs="1"/>
        <xsd:element name="keywords" minOccurs="0" maxOccurs="1" type="xsd:string" ma:index="2"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WJEC_x0020_Language xmlns="2f2f9355-f80e-4d7b-937a-0c27cfa03643">
      <Value>English</Value>
    </WJEC_x0020_Language>
    <TaxCatchAll xmlns="2f2f9355-f80e-4d7b-937a-0c27cfa03643"/>
    <RoutingRuleDescription xmlns="http://schemas.microsoft.com/sharepoint/v3" xsi:nil="true"/>
    <aa87a6a0bdfe4bfb97a25745bc8270e2 xmlns="2f2f9355-f80e-4d7b-937a-0c27cfa03643">
      <Terms xmlns="http://schemas.microsoft.com/office/infopath/2007/PartnerControls"/>
    </aa87a6a0bdfe4bfb97a25745bc8270e2>
  </documentManagement>
</p:properties>
</file>

<file path=customXml/itemProps1.xml><?xml version="1.0" encoding="utf-8"?>
<ds:datastoreItem xmlns:ds="http://schemas.openxmlformats.org/officeDocument/2006/customXml" ds:itemID="{07782689-339E-438D-9637-8F7C12B2F6A0}"/>
</file>

<file path=customXml/itemProps2.xml><?xml version="1.0" encoding="utf-8"?>
<ds:datastoreItem xmlns:ds="http://schemas.openxmlformats.org/officeDocument/2006/customXml" ds:itemID="{80B22BF7-42A3-4020-866C-23B9BA830DD2}"/>
</file>

<file path=customXml/itemProps3.xml><?xml version="1.0" encoding="utf-8"?>
<ds:datastoreItem xmlns:ds="http://schemas.openxmlformats.org/officeDocument/2006/customXml" ds:itemID="{38F4C619-E2C1-4108-95A7-CF8CA0150B63}"/>
</file>

<file path=customXml/itemProps4.xml><?xml version="1.0" encoding="utf-8"?>
<ds:datastoreItem xmlns:ds="http://schemas.openxmlformats.org/officeDocument/2006/customXml" ds:itemID="{8E5500A5-E9E1-4542-9D2A-1ED9F8686AD3}"/>
</file>

<file path=docProps/app.xml><?xml version="1.0" encoding="utf-8"?>
<Properties xmlns="http://schemas.openxmlformats.org/officeDocument/2006/extended-properties" xmlns:vt="http://schemas.openxmlformats.org/officeDocument/2006/docPropsVTypes">
  <TotalTime>3905</TotalTime>
  <Words>2346</Words>
  <Application>Microsoft Office PowerPoint</Application>
  <PresentationFormat>On-screen Show (4:3)</PresentationFormat>
  <Paragraphs>595</Paragraphs>
  <Slides>53</Slides>
  <Notes>6</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Golley Slater</dc:creator>
  <cp:lastModifiedBy>WJEC</cp:lastModifiedBy>
  <cp:revision>230</cp:revision>
  <cp:lastPrinted>2017-09-20T15:09:13Z</cp:lastPrinted>
  <dcterms:created xsi:type="dcterms:W3CDTF">2014-04-03T09:30:20Z</dcterms:created>
  <dcterms:modified xsi:type="dcterms:W3CDTF">2017-09-22T10:21:59Z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0x01010031B2DF3C58A34A45B4B1CBDCB6F0046A00DA5BE6EF286B6E47939FE994BF928911</vt:lpwstr>
  </property>
  <property fmtid="{D5CDD505-2E9C-101B-9397-08002B2CF9AE}" pid="3" name="WJEC_x0020_Department">
    <vt:lpwstr/>
  </property>
  <property fmtid="{D5CDD505-2E9C-101B-9397-08002B2CF9AE}" pid="4" name="WJEC Department">
    <vt:lpwstr/>
  </property>
</Properties>
</file>