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61" r:id="rId4"/>
    <p:sldId id="263" r:id="rId5"/>
    <p:sldId id="258" r:id="rId6"/>
    <p:sldId id="264" r:id="rId7"/>
    <p:sldId id="262" r:id="rId8"/>
    <p:sldId id="257" r:id="rId9"/>
    <p:sldId id="259"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676" autoAdjust="0"/>
    <p:restoredTop sz="94660"/>
  </p:normalViewPr>
  <p:slideViewPr>
    <p:cSldViewPr>
      <p:cViewPr>
        <p:scale>
          <a:sx n="80" d="100"/>
          <a:sy n="80" d="100"/>
        </p:scale>
        <p:origin x="-1164"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1B43DB36-4877-4B22-81EF-4DD53364AE97}" type="datetimeFigureOut">
              <a:rPr lang="en-GB" smtClean="0"/>
              <a:t>12/10/2017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B4FD161-7B5F-4196-A8CD-F8BB0D56607E}" type="slidenum">
              <a:rPr lang="en-GB" smtClean="0"/>
              <a:t>‹#›</a:t>
            </a:fld>
            <a:endParaRPr lang="en-GB"/>
          </a:p>
        </p:txBody>
      </p:sp>
    </p:spTree>
    <p:extLst>
      <p:ext uri="{BB962C8B-B14F-4D97-AF65-F5344CB8AC3E}">
        <p14:creationId xmlns:p14="http://schemas.microsoft.com/office/powerpoint/2010/main" val="16489384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B43DB36-4877-4B22-81EF-4DD53364AE97}" type="datetimeFigureOut">
              <a:rPr lang="en-GB" smtClean="0"/>
              <a:t>12/10/2017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B4FD161-7B5F-4196-A8CD-F8BB0D56607E}" type="slidenum">
              <a:rPr lang="en-GB" smtClean="0"/>
              <a:t>‹#›</a:t>
            </a:fld>
            <a:endParaRPr lang="en-GB"/>
          </a:p>
        </p:txBody>
      </p:sp>
    </p:spTree>
    <p:extLst>
      <p:ext uri="{BB962C8B-B14F-4D97-AF65-F5344CB8AC3E}">
        <p14:creationId xmlns:p14="http://schemas.microsoft.com/office/powerpoint/2010/main" val="2516460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B43DB36-4877-4B22-81EF-4DD53364AE97}" type="datetimeFigureOut">
              <a:rPr lang="en-GB" smtClean="0"/>
              <a:t>12/10/2017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B4FD161-7B5F-4196-A8CD-F8BB0D56607E}" type="slidenum">
              <a:rPr lang="en-GB" smtClean="0"/>
              <a:t>‹#›</a:t>
            </a:fld>
            <a:endParaRPr lang="en-GB"/>
          </a:p>
        </p:txBody>
      </p:sp>
    </p:spTree>
    <p:extLst>
      <p:ext uri="{BB962C8B-B14F-4D97-AF65-F5344CB8AC3E}">
        <p14:creationId xmlns:p14="http://schemas.microsoft.com/office/powerpoint/2010/main" val="12283128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B43DB36-4877-4B22-81EF-4DD53364AE97}" type="datetimeFigureOut">
              <a:rPr lang="en-GB" smtClean="0"/>
              <a:t>12/10/2017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B4FD161-7B5F-4196-A8CD-F8BB0D56607E}" type="slidenum">
              <a:rPr lang="en-GB" smtClean="0"/>
              <a:t>‹#›</a:t>
            </a:fld>
            <a:endParaRPr lang="en-GB"/>
          </a:p>
        </p:txBody>
      </p:sp>
    </p:spTree>
    <p:extLst>
      <p:ext uri="{BB962C8B-B14F-4D97-AF65-F5344CB8AC3E}">
        <p14:creationId xmlns:p14="http://schemas.microsoft.com/office/powerpoint/2010/main" val="17910966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B43DB36-4877-4B22-81EF-4DD53364AE97}" type="datetimeFigureOut">
              <a:rPr lang="en-GB" smtClean="0"/>
              <a:t>12/10/2017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B4FD161-7B5F-4196-A8CD-F8BB0D56607E}" type="slidenum">
              <a:rPr lang="en-GB" smtClean="0"/>
              <a:t>‹#›</a:t>
            </a:fld>
            <a:endParaRPr lang="en-GB"/>
          </a:p>
        </p:txBody>
      </p:sp>
    </p:spTree>
    <p:extLst>
      <p:ext uri="{BB962C8B-B14F-4D97-AF65-F5344CB8AC3E}">
        <p14:creationId xmlns:p14="http://schemas.microsoft.com/office/powerpoint/2010/main" val="31731483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1B43DB36-4877-4B22-81EF-4DD53364AE97}" type="datetimeFigureOut">
              <a:rPr lang="en-GB" smtClean="0"/>
              <a:t>12/10/2017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B4FD161-7B5F-4196-A8CD-F8BB0D56607E}" type="slidenum">
              <a:rPr lang="en-GB" smtClean="0"/>
              <a:t>‹#›</a:t>
            </a:fld>
            <a:endParaRPr lang="en-GB"/>
          </a:p>
        </p:txBody>
      </p:sp>
    </p:spTree>
    <p:extLst>
      <p:ext uri="{BB962C8B-B14F-4D97-AF65-F5344CB8AC3E}">
        <p14:creationId xmlns:p14="http://schemas.microsoft.com/office/powerpoint/2010/main" val="21488120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1B43DB36-4877-4B22-81EF-4DD53364AE97}" type="datetimeFigureOut">
              <a:rPr lang="en-GB" smtClean="0"/>
              <a:t>12/10/2017</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B4FD161-7B5F-4196-A8CD-F8BB0D56607E}" type="slidenum">
              <a:rPr lang="en-GB" smtClean="0"/>
              <a:t>‹#›</a:t>
            </a:fld>
            <a:endParaRPr lang="en-GB"/>
          </a:p>
        </p:txBody>
      </p:sp>
    </p:spTree>
    <p:extLst>
      <p:ext uri="{BB962C8B-B14F-4D97-AF65-F5344CB8AC3E}">
        <p14:creationId xmlns:p14="http://schemas.microsoft.com/office/powerpoint/2010/main" val="21667579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1B43DB36-4877-4B22-81EF-4DD53364AE97}" type="datetimeFigureOut">
              <a:rPr lang="en-GB" smtClean="0"/>
              <a:t>12/10/2017</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B4FD161-7B5F-4196-A8CD-F8BB0D56607E}" type="slidenum">
              <a:rPr lang="en-GB" smtClean="0"/>
              <a:t>‹#›</a:t>
            </a:fld>
            <a:endParaRPr lang="en-GB"/>
          </a:p>
        </p:txBody>
      </p:sp>
    </p:spTree>
    <p:extLst>
      <p:ext uri="{BB962C8B-B14F-4D97-AF65-F5344CB8AC3E}">
        <p14:creationId xmlns:p14="http://schemas.microsoft.com/office/powerpoint/2010/main" val="18735072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43DB36-4877-4B22-81EF-4DD53364AE97}" type="datetimeFigureOut">
              <a:rPr lang="en-GB" smtClean="0"/>
              <a:t>12/10/2017</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B4FD161-7B5F-4196-A8CD-F8BB0D56607E}" type="slidenum">
              <a:rPr lang="en-GB" smtClean="0"/>
              <a:t>‹#›</a:t>
            </a:fld>
            <a:endParaRPr lang="en-GB"/>
          </a:p>
        </p:txBody>
      </p:sp>
    </p:spTree>
    <p:extLst>
      <p:ext uri="{BB962C8B-B14F-4D97-AF65-F5344CB8AC3E}">
        <p14:creationId xmlns:p14="http://schemas.microsoft.com/office/powerpoint/2010/main" val="28854523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B43DB36-4877-4B22-81EF-4DD53364AE97}" type="datetimeFigureOut">
              <a:rPr lang="en-GB" smtClean="0"/>
              <a:t>12/10/2017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B4FD161-7B5F-4196-A8CD-F8BB0D56607E}" type="slidenum">
              <a:rPr lang="en-GB" smtClean="0"/>
              <a:t>‹#›</a:t>
            </a:fld>
            <a:endParaRPr lang="en-GB"/>
          </a:p>
        </p:txBody>
      </p:sp>
    </p:spTree>
    <p:extLst>
      <p:ext uri="{BB962C8B-B14F-4D97-AF65-F5344CB8AC3E}">
        <p14:creationId xmlns:p14="http://schemas.microsoft.com/office/powerpoint/2010/main" val="10123735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B43DB36-4877-4B22-81EF-4DD53364AE97}" type="datetimeFigureOut">
              <a:rPr lang="en-GB" smtClean="0"/>
              <a:t>12/10/2017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B4FD161-7B5F-4196-A8CD-F8BB0D56607E}" type="slidenum">
              <a:rPr lang="en-GB" smtClean="0"/>
              <a:t>‹#›</a:t>
            </a:fld>
            <a:endParaRPr lang="en-GB"/>
          </a:p>
        </p:txBody>
      </p:sp>
    </p:spTree>
    <p:extLst>
      <p:ext uri="{BB962C8B-B14F-4D97-AF65-F5344CB8AC3E}">
        <p14:creationId xmlns:p14="http://schemas.microsoft.com/office/powerpoint/2010/main" val="3860288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B43DB36-4877-4B22-81EF-4DD53364AE97}" type="datetimeFigureOut">
              <a:rPr lang="en-GB" smtClean="0"/>
              <a:t>12/10/2017</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4FD161-7B5F-4196-A8CD-F8BB0D56607E}" type="slidenum">
              <a:rPr lang="en-GB" smtClean="0"/>
              <a:t>‹#›</a:t>
            </a:fld>
            <a:endParaRPr lang="en-GB"/>
          </a:p>
        </p:txBody>
      </p:sp>
    </p:spTree>
    <p:extLst>
      <p:ext uri="{BB962C8B-B14F-4D97-AF65-F5344CB8AC3E}">
        <p14:creationId xmlns:p14="http://schemas.microsoft.com/office/powerpoint/2010/main" val="6709777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Essay Planning</a:t>
            </a:r>
            <a:endParaRPr lang="en-GB" dirty="0"/>
          </a:p>
        </p:txBody>
      </p:sp>
      <p:sp>
        <p:nvSpPr>
          <p:cNvPr id="3" name="Subtitle 2"/>
          <p:cNvSpPr>
            <a:spLocks noGrp="1"/>
          </p:cNvSpPr>
          <p:nvPr>
            <p:ph type="subTitle" idx="1"/>
          </p:nvPr>
        </p:nvSpPr>
        <p:spPr/>
        <p:txBody>
          <a:bodyPr/>
          <a:lstStyle/>
          <a:p>
            <a:r>
              <a:rPr lang="en-GB" dirty="0" smtClean="0"/>
              <a:t>Skill: Exam Technique</a:t>
            </a:r>
            <a:endParaRPr lang="en-GB" dirty="0"/>
          </a:p>
        </p:txBody>
      </p:sp>
    </p:spTree>
    <p:extLst>
      <p:ext uri="{BB962C8B-B14F-4D97-AF65-F5344CB8AC3E}">
        <p14:creationId xmlns:p14="http://schemas.microsoft.com/office/powerpoint/2010/main" val="184661145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92D050"/>
          </a:solidFill>
        </p:spPr>
        <p:txBody>
          <a:bodyPr>
            <a:normAutofit fontScale="90000"/>
          </a:bodyPr>
          <a:lstStyle/>
          <a:p>
            <a:r>
              <a:rPr lang="en-GB" dirty="0" smtClean="0"/>
              <a:t>Natural Law – try and remember what the following words mean.</a:t>
            </a:r>
            <a:endParaRPr lang="en-GB" dirty="0"/>
          </a:p>
        </p:txBody>
      </p:sp>
      <p:sp>
        <p:nvSpPr>
          <p:cNvPr id="3" name="Content Placeholder 2"/>
          <p:cNvSpPr>
            <a:spLocks noGrp="1"/>
          </p:cNvSpPr>
          <p:nvPr>
            <p:ph idx="1"/>
          </p:nvPr>
        </p:nvSpPr>
        <p:spPr/>
        <p:txBody>
          <a:bodyPr>
            <a:normAutofit fontScale="70000" lnSpcReduction="20000"/>
          </a:bodyPr>
          <a:lstStyle/>
          <a:p>
            <a:r>
              <a:rPr lang="en-GB" dirty="0" smtClean="0"/>
              <a:t>Absolute</a:t>
            </a:r>
          </a:p>
          <a:p>
            <a:r>
              <a:rPr lang="en-GB" dirty="0" smtClean="0"/>
              <a:t>Deontological</a:t>
            </a:r>
          </a:p>
          <a:p>
            <a:r>
              <a:rPr lang="en-GB" dirty="0" smtClean="0"/>
              <a:t>Objective</a:t>
            </a:r>
          </a:p>
          <a:p>
            <a:r>
              <a:rPr lang="en-GB" dirty="0" smtClean="0"/>
              <a:t>Religious</a:t>
            </a:r>
          </a:p>
          <a:p>
            <a:r>
              <a:rPr lang="en-GB" dirty="0" smtClean="0"/>
              <a:t>4 </a:t>
            </a:r>
            <a:r>
              <a:rPr lang="en-GB" dirty="0"/>
              <a:t>types of laws Divine, Eternal, Human, Natural</a:t>
            </a:r>
          </a:p>
          <a:p>
            <a:r>
              <a:rPr lang="en-GB" dirty="0" smtClean="0"/>
              <a:t>Primary Precepts</a:t>
            </a:r>
          </a:p>
          <a:p>
            <a:r>
              <a:rPr lang="en-GB" dirty="0" smtClean="0"/>
              <a:t>Secondary precepts</a:t>
            </a:r>
          </a:p>
          <a:p>
            <a:r>
              <a:rPr lang="en-GB" dirty="0" smtClean="0"/>
              <a:t>Double effect</a:t>
            </a:r>
          </a:p>
          <a:p>
            <a:r>
              <a:rPr lang="en-GB" dirty="0" smtClean="0"/>
              <a:t>Interior/Exterior Acts</a:t>
            </a:r>
          </a:p>
          <a:p>
            <a:r>
              <a:rPr lang="en-GB" dirty="0" smtClean="0"/>
              <a:t>Apparent/Real Good</a:t>
            </a:r>
          </a:p>
          <a:p>
            <a:r>
              <a:rPr lang="en-GB" dirty="0" smtClean="0"/>
              <a:t>Cardinal/Revealed Virtues</a:t>
            </a:r>
          </a:p>
          <a:p>
            <a:r>
              <a:rPr lang="en-GB" dirty="0" smtClean="0"/>
              <a:t>Capital Vices</a:t>
            </a:r>
          </a:p>
          <a:p>
            <a:r>
              <a:rPr lang="en-GB" dirty="0" smtClean="0"/>
              <a:t>Summon </a:t>
            </a:r>
            <a:r>
              <a:rPr lang="en-GB" dirty="0" err="1" smtClean="0"/>
              <a:t>Bonum</a:t>
            </a:r>
            <a:r>
              <a:rPr lang="en-GB" dirty="0" smtClean="0"/>
              <a:t>. </a:t>
            </a:r>
          </a:p>
        </p:txBody>
      </p:sp>
    </p:spTree>
    <p:extLst>
      <p:ext uri="{BB962C8B-B14F-4D97-AF65-F5344CB8AC3E}">
        <p14:creationId xmlns:p14="http://schemas.microsoft.com/office/powerpoint/2010/main" val="160605716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Potential A part questions</a:t>
            </a:r>
            <a:endParaRPr lang="en-GB" dirty="0"/>
          </a:p>
        </p:txBody>
      </p:sp>
      <p:sp>
        <p:nvSpPr>
          <p:cNvPr id="3" name="Content Placeholder 2"/>
          <p:cNvSpPr>
            <a:spLocks noGrp="1"/>
          </p:cNvSpPr>
          <p:nvPr>
            <p:ph idx="1"/>
          </p:nvPr>
        </p:nvSpPr>
        <p:spPr/>
        <p:txBody>
          <a:bodyPr>
            <a:normAutofit fontScale="77500" lnSpcReduction="20000"/>
          </a:bodyPr>
          <a:lstStyle/>
          <a:p>
            <a:r>
              <a:rPr lang="en-GB" dirty="0"/>
              <a:t>Examine the key weaknesses of Natural Law</a:t>
            </a:r>
          </a:p>
          <a:p>
            <a:r>
              <a:rPr lang="en-GB" dirty="0"/>
              <a:t>Examine the key features of Natural Law</a:t>
            </a:r>
          </a:p>
          <a:p>
            <a:r>
              <a:rPr lang="en-GB" dirty="0"/>
              <a:t>Explain how the Primary Precepts help with ethical decision making</a:t>
            </a:r>
          </a:p>
          <a:p>
            <a:r>
              <a:rPr lang="en-GB" dirty="0"/>
              <a:t>Examine reasons why Natural Law is considered deontological</a:t>
            </a:r>
          </a:p>
          <a:p>
            <a:r>
              <a:rPr lang="en-GB" dirty="0"/>
              <a:t>Explain why Natural Law is considered as a religious ethic.</a:t>
            </a:r>
          </a:p>
          <a:p>
            <a:r>
              <a:rPr lang="en-GB" dirty="0"/>
              <a:t>Explain why Natural law is an absolutist ethic.</a:t>
            </a:r>
          </a:p>
          <a:p>
            <a:r>
              <a:rPr lang="en-GB" dirty="0"/>
              <a:t>Explain why natural Law is useful in today’s modern society</a:t>
            </a:r>
            <a:r>
              <a:rPr lang="en-GB" dirty="0" smtClean="0"/>
              <a:t>.</a:t>
            </a:r>
          </a:p>
          <a:p>
            <a:r>
              <a:rPr lang="en-GB" dirty="0"/>
              <a:t>Explain Natural Law’s approach to abortion/Voluntary Euthanasia</a:t>
            </a:r>
          </a:p>
          <a:p>
            <a:endParaRPr lang="en-GB" dirty="0"/>
          </a:p>
        </p:txBody>
      </p:sp>
    </p:spTree>
    <p:extLst>
      <p:ext uri="{BB962C8B-B14F-4D97-AF65-F5344CB8AC3E}">
        <p14:creationId xmlns:p14="http://schemas.microsoft.com/office/powerpoint/2010/main" val="1079266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00B050"/>
          </a:solidFill>
        </p:spPr>
        <p:txBody>
          <a:bodyPr>
            <a:normAutofit fontScale="90000"/>
          </a:bodyPr>
          <a:lstStyle/>
          <a:p>
            <a:r>
              <a:rPr lang="en-GB" dirty="0"/>
              <a:t>Explain how the Primary Precepts help with ethical decision </a:t>
            </a:r>
            <a:r>
              <a:rPr lang="en-GB" dirty="0" smtClean="0"/>
              <a:t>making</a:t>
            </a:r>
            <a:endParaRPr lang="en-GB" dirty="0"/>
          </a:p>
        </p:txBody>
      </p:sp>
      <p:sp>
        <p:nvSpPr>
          <p:cNvPr id="3" name="Content Placeholder 2"/>
          <p:cNvSpPr>
            <a:spLocks noGrp="1"/>
          </p:cNvSpPr>
          <p:nvPr>
            <p:ph idx="1"/>
          </p:nvPr>
        </p:nvSpPr>
        <p:spPr/>
        <p:txBody>
          <a:bodyPr>
            <a:normAutofit fontScale="55000" lnSpcReduction="20000"/>
          </a:bodyPr>
          <a:lstStyle/>
          <a:p>
            <a:r>
              <a:rPr lang="en-GB" dirty="0" smtClean="0"/>
              <a:t>Precepts are absolutist, Deontological laws, based upon objective laws from God. Cicero quote p2 </a:t>
            </a:r>
          </a:p>
          <a:p>
            <a:r>
              <a:rPr lang="en-GB" dirty="0" smtClean="0"/>
              <a:t>Preservation of life, ‘made in the image of God’ Genesis 1v26, God has given life therefore we shouldn’t take life. E.g. against VE.</a:t>
            </a:r>
          </a:p>
          <a:p>
            <a:r>
              <a:rPr lang="en-GB" dirty="0" smtClean="0"/>
              <a:t>Reproducing, apply secondary precepts not using contraception &amp; link to double effect &amp; </a:t>
            </a:r>
            <a:r>
              <a:rPr lang="en-GB" dirty="0" smtClean="0"/>
              <a:t>abortion</a:t>
            </a:r>
            <a:endParaRPr lang="en-GB" dirty="0" smtClean="0"/>
          </a:p>
          <a:p>
            <a:r>
              <a:rPr lang="en-GB" dirty="0" smtClean="0"/>
              <a:t>Education use education to teach children about real &amp; apparent good, explaining sinning &amp; doing good. Also, to understand the Cardinal &amp; Revealed virtues &amp; avoiding capital vices e.g. Euthanasia – making it illegal to stop killing ‘thou shalt not kill’ Exodus 20.</a:t>
            </a:r>
          </a:p>
          <a:p>
            <a:r>
              <a:rPr lang="en-GB" dirty="0" smtClean="0"/>
              <a:t>Worshipping God – look at the revealed virtues to find out how to worship God and show faith.  Eternal law show there creator/designer and we must worship him Aquinas’ 5 Way argument.</a:t>
            </a:r>
            <a:r>
              <a:rPr lang="en-GB" dirty="0"/>
              <a:t> </a:t>
            </a:r>
            <a:r>
              <a:rPr lang="en-GB" dirty="0" smtClean="0"/>
              <a:t>Divine Law  scripture says we must not worship ‘False idols’ Exodus 20.</a:t>
            </a:r>
          </a:p>
          <a:p>
            <a:r>
              <a:rPr lang="en-GB" dirty="0" smtClean="0"/>
              <a:t>Living in an ordered society – follow 10 Commandments (Exodus 20) Exterior &amp; interior – intention to do good e.g. giving to charity. Rewarded with the Summon </a:t>
            </a:r>
            <a:r>
              <a:rPr lang="en-GB" dirty="0" err="1" smtClean="0"/>
              <a:t>Bonum</a:t>
            </a:r>
            <a:r>
              <a:rPr lang="en-GB" dirty="0" smtClean="0"/>
              <a:t>. </a:t>
            </a:r>
          </a:p>
        </p:txBody>
      </p:sp>
    </p:spTree>
    <p:extLst>
      <p:ext uri="{BB962C8B-B14F-4D97-AF65-F5344CB8AC3E}">
        <p14:creationId xmlns:p14="http://schemas.microsoft.com/office/powerpoint/2010/main" val="374905935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What are the key features of Natural Law</a:t>
            </a:r>
            <a:endParaRPr lang="en-GB" dirty="0"/>
          </a:p>
        </p:txBody>
      </p:sp>
      <p:sp>
        <p:nvSpPr>
          <p:cNvPr id="3" name="Content Placeholder 2"/>
          <p:cNvSpPr>
            <a:spLocks noGrp="1"/>
          </p:cNvSpPr>
          <p:nvPr>
            <p:ph idx="1"/>
          </p:nvPr>
        </p:nvSpPr>
        <p:spPr/>
        <p:txBody>
          <a:bodyPr>
            <a:normAutofit fontScale="85000" lnSpcReduction="10000"/>
          </a:bodyPr>
          <a:lstStyle/>
          <a:p>
            <a:r>
              <a:rPr lang="en-GB" dirty="0" smtClean="0"/>
              <a:t>Based upon nature &amp; Laws, Reason – (Eternal, Divine, Natural, Human)</a:t>
            </a:r>
          </a:p>
          <a:p>
            <a:r>
              <a:rPr lang="en-GB" dirty="0" smtClean="0"/>
              <a:t>Absolutist, Objective, Deontological, Universal, Eternal, Religious.</a:t>
            </a:r>
          </a:p>
          <a:p>
            <a:r>
              <a:rPr lang="en-GB" dirty="0" smtClean="0"/>
              <a:t>5 Primary precept- guidelines of Natural law &amp; Secondary Precept. Law of Double Effect</a:t>
            </a:r>
          </a:p>
          <a:p>
            <a:r>
              <a:rPr lang="en-GB" dirty="0" smtClean="0"/>
              <a:t>4 Cardinal Virtues/3 Revealed Virtues &amp; 7 Capital Vices</a:t>
            </a:r>
          </a:p>
          <a:p>
            <a:r>
              <a:rPr lang="en-GB" dirty="0" smtClean="0"/>
              <a:t>Real &amp; Apparent Good</a:t>
            </a:r>
          </a:p>
          <a:p>
            <a:r>
              <a:rPr lang="en-GB" dirty="0" smtClean="0"/>
              <a:t>Interior &amp; Exterior Acts</a:t>
            </a:r>
          </a:p>
          <a:p>
            <a:r>
              <a:rPr lang="en-GB" dirty="0" smtClean="0"/>
              <a:t>Summon </a:t>
            </a:r>
            <a:r>
              <a:rPr lang="en-GB" dirty="0" err="1" smtClean="0"/>
              <a:t>Bonum</a:t>
            </a:r>
            <a:r>
              <a:rPr lang="en-GB" dirty="0" smtClean="0"/>
              <a:t>- Heaven </a:t>
            </a:r>
            <a:endParaRPr lang="en-GB" dirty="0"/>
          </a:p>
        </p:txBody>
      </p:sp>
    </p:spTree>
    <p:extLst>
      <p:ext uri="{BB962C8B-B14F-4D97-AF65-F5344CB8AC3E}">
        <p14:creationId xmlns:p14="http://schemas.microsoft.com/office/powerpoint/2010/main" val="174142417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363272" cy="1628800"/>
          </a:xfrm>
          <a:solidFill>
            <a:srgbClr val="92D050"/>
          </a:solidFill>
        </p:spPr>
        <p:txBody>
          <a:bodyPr>
            <a:normAutofit fontScale="90000"/>
          </a:bodyPr>
          <a:lstStyle/>
          <a:p>
            <a:r>
              <a:rPr lang="en-GB" dirty="0" smtClean="0"/>
              <a:t>Natural Law – think of the evidence to support the points and the  Juxtapositions</a:t>
            </a:r>
            <a:endParaRPr lang="en-GB" dirty="0"/>
          </a:p>
        </p:txBody>
      </p:sp>
      <p:sp>
        <p:nvSpPr>
          <p:cNvPr id="5" name="Content Placeholder 4"/>
          <p:cNvSpPr>
            <a:spLocks noGrp="1"/>
          </p:cNvSpPr>
          <p:nvPr>
            <p:ph sz="half" idx="1"/>
          </p:nvPr>
        </p:nvSpPr>
        <p:spPr>
          <a:xfrm>
            <a:off x="457200" y="1844824"/>
            <a:ext cx="4038600" cy="4281339"/>
          </a:xfrm>
        </p:spPr>
        <p:txBody>
          <a:bodyPr>
            <a:normAutofit fontScale="85000" lnSpcReduction="20000"/>
          </a:bodyPr>
          <a:lstStyle/>
          <a:p>
            <a:pPr marL="514350" indent="-514350">
              <a:buAutoNum type="arabicParenR"/>
            </a:pPr>
            <a:r>
              <a:rPr lang="en-GB" dirty="0" smtClean="0"/>
              <a:t>Absolutist/Universal</a:t>
            </a:r>
          </a:p>
          <a:p>
            <a:pPr marL="514350" indent="-514350">
              <a:buAutoNum type="arabicParenR"/>
            </a:pPr>
            <a:r>
              <a:rPr lang="en-GB" dirty="0" smtClean="0"/>
              <a:t>Objective</a:t>
            </a:r>
          </a:p>
          <a:p>
            <a:pPr marL="514350" indent="-514350">
              <a:buAutoNum type="arabicParenR"/>
            </a:pPr>
            <a:r>
              <a:rPr lang="en-GB" dirty="0" smtClean="0"/>
              <a:t>Deontology</a:t>
            </a:r>
          </a:p>
          <a:p>
            <a:pPr marL="514350" indent="-514350">
              <a:buAutoNum type="arabicParenR"/>
            </a:pPr>
            <a:r>
              <a:rPr lang="en-GB" dirty="0" smtClean="0"/>
              <a:t>Religious ethic</a:t>
            </a:r>
          </a:p>
          <a:p>
            <a:pPr marL="514350" indent="-514350">
              <a:buAutoNum type="arabicParenR"/>
            </a:pPr>
            <a:r>
              <a:rPr lang="en-GB" dirty="0" smtClean="0"/>
              <a:t>Clear guidelines (nature)</a:t>
            </a:r>
          </a:p>
          <a:p>
            <a:pPr marL="514350" indent="-514350">
              <a:buAutoNum type="arabicParenR"/>
            </a:pPr>
            <a:r>
              <a:rPr lang="en-GB" dirty="0" smtClean="0"/>
              <a:t>Fundamentalist Christianity</a:t>
            </a:r>
          </a:p>
          <a:p>
            <a:pPr marL="514350" indent="-514350">
              <a:buAutoNum type="arabicParenR"/>
            </a:pPr>
            <a:r>
              <a:rPr lang="en-GB" dirty="0" err="1" smtClean="0"/>
              <a:t>Theonomous</a:t>
            </a:r>
            <a:r>
              <a:rPr lang="en-GB" dirty="0" smtClean="0"/>
              <a:t>- External influence &amp; reason (faith &amp; reason)</a:t>
            </a:r>
          </a:p>
          <a:p>
            <a:pPr marL="514350" indent="-514350">
              <a:buAutoNum type="arabicParenR"/>
            </a:pPr>
            <a:r>
              <a:rPr lang="en-GB" dirty="0" smtClean="0"/>
              <a:t>Rational</a:t>
            </a:r>
          </a:p>
          <a:p>
            <a:pPr marL="514350" indent="-514350">
              <a:buAutoNum type="arabicParenR"/>
            </a:pPr>
            <a:r>
              <a:rPr lang="en-GB" dirty="0" smtClean="0"/>
              <a:t>Relevant for today</a:t>
            </a:r>
          </a:p>
          <a:p>
            <a:pPr marL="514350" indent="-514350">
              <a:buAutoNum type="arabicParenR"/>
            </a:pPr>
            <a:endParaRPr lang="en-GB" dirty="0" smtClean="0"/>
          </a:p>
        </p:txBody>
      </p:sp>
      <p:sp>
        <p:nvSpPr>
          <p:cNvPr id="6" name="Content Placeholder 5"/>
          <p:cNvSpPr>
            <a:spLocks noGrp="1"/>
          </p:cNvSpPr>
          <p:nvPr>
            <p:ph sz="half" idx="2"/>
          </p:nvPr>
        </p:nvSpPr>
        <p:spPr>
          <a:xfrm>
            <a:off x="4648200" y="1772816"/>
            <a:ext cx="4038600" cy="4353347"/>
          </a:xfrm>
        </p:spPr>
        <p:txBody>
          <a:bodyPr>
            <a:normAutofit fontScale="85000" lnSpcReduction="20000"/>
          </a:bodyPr>
          <a:lstStyle/>
          <a:p>
            <a:r>
              <a:rPr lang="en-GB" dirty="0" smtClean="0"/>
              <a:t>1) relative</a:t>
            </a:r>
          </a:p>
          <a:p>
            <a:r>
              <a:rPr lang="en-GB" dirty="0" smtClean="0"/>
              <a:t>2)subjective</a:t>
            </a:r>
          </a:p>
          <a:p>
            <a:r>
              <a:rPr lang="en-GB" dirty="0" smtClean="0"/>
              <a:t>3) teleological</a:t>
            </a:r>
          </a:p>
          <a:p>
            <a:r>
              <a:rPr lang="en-GB" dirty="0" smtClean="0"/>
              <a:t>4) secular Nietzsche </a:t>
            </a:r>
          </a:p>
          <a:p>
            <a:r>
              <a:rPr lang="en-GB" dirty="0" smtClean="0"/>
              <a:t>5) flexible guidelines – </a:t>
            </a:r>
            <a:r>
              <a:rPr lang="en-GB" dirty="0" err="1" smtClean="0"/>
              <a:t>util</a:t>
            </a:r>
            <a:r>
              <a:rPr lang="en-GB" dirty="0" smtClean="0"/>
              <a:t>, Situation Ethics (love) </a:t>
            </a:r>
          </a:p>
          <a:p>
            <a:r>
              <a:rPr lang="en-GB" dirty="0" smtClean="0"/>
              <a:t>6) Liberal Christianity </a:t>
            </a:r>
          </a:p>
          <a:p>
            <a:r>
              <a:rPr lang="en-GB" dirty="0" smtClean="0"/>
              <a:t>7) Heteronomy DCE</a:t>
            </a:r>
          </a:p>
          <a:p>
            <a:r>
              <a:rPr lang="en-GB" dirty="0" smtClean="0"/>
              <a:t>Or Autonomy Egoism.</a:t>
            </a:r>
          </a:p>
          <a:p>
            <a:r>
              <a:rPr lang="en-GB" dirty="0" smtClean="0"/>
              <a:t>8)feelings based society</a:t>
            </a:r>
          </a:p>
          <a:p>
            <a:r>
              <a:rPr lang="en-GB" dirty="0" smtClean="0"/>
              <a:t>9)irrelevant for today’s society </a:t>
            </a:r>
            <a:endParaRPr lang="en-GB" dirty="0"/>
          </a:p>
        </p:txBody>
      </p:sp>
    </p:spTree>
    <p:extLst>
      <p:ext uri="{BB962C8B-B14F-4D97-AF65-F5344CB8AC3E}">
        <p14:creationId xmlns:p14="http://schemas.microsoft.com/office/powerpoint/2010/main" val="6376507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6">
                                            <p:txEl>
                                              <p:pRg st="1" end="1"/>
                                            </p:txEl>
                                          </p:spTgt>
                                        </p:tgtEl>
                                        <p:attrNameLst>
                                          <p:attrName>style.visibility</p:attrName>
                                        </p:attrNameLst>
                                      </p:cBhvr>
                                      <p:to>
                                        <p:strVal val="visible"/>
                                      </p:to>
                                    </p:set>
                                    <p:animEffect transition="in" filter="fade">
                                      <p:cBhvr>
                                        <p:cTn id="10" dur="500"/>
                                        <p:tgtEl>
                                          <p:spTgt spid="6">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6">
                                            <p:txEl>
                                              <p:pRg st="2" end="2"/>
                                            </p:txEl>
                                          </p:spTgt>
                                        </p:tgtEl>
                                        <p:attrNameLst>
                                          <p:attrName>style.visibility</p:attrName>
                                        </p:attrNameLst>
                                      </p:cBhvr>
                                      <p:to>
                                        <p:strVal val="visible"/>
                                      </p:to>
                                    </p:set>
                                    <p:animEffect transition="in" filter="fade">
                                      <p:cBhvr>
                                        <p:cTn id="13" dur="500"/>
                                        <p:tgtEl>
                                          <p:spTgt spid="6">
                                            <p:txEl>
                                              <p:pRg st="2" end="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6">
                                            <p:txEl>
                                              <p:pRg st="3" end="3"/>
                                            </p:txEl>
                                          </p:spTgt>
                                        </p:tgtEl>
                                        <p:attrNameLst>
                                          <p:attrName>style.visibility</p:attrName>
                                        </p:attrNameLst>
                                      </p:cBhvr>
                                      <p:to>
                                        <p:strVal val="visible"/>
                                      </p:to>
                                    </p:set>
                                    <p:animEffect transition="in" filter="fade">
                                      <p:cBhvr>
                                        <p:cTn id="16" dur="500"/>
                                        <p:tgtEl>
                                          <p:spTgt spid="6">
                                            <p:txEl>
                                              <p:pRg st="3" end="3"/>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6">
                                            <p:txEl>
                                              <p:pRg st="4" end="4"/>
                                            </p:txEl>
                                          </p:spTgt>
                                        </p:tgtEl>
                                        <p:attrNameLst>
                                          <p:attrName>style.visibility</p:attrName>
                                        </p:attrNameLst>
                                      </p:cBhvr>
                                      <p:to>
                                        <p:strVal val="visible"/>
                                      </p:to>
                                    </p:set>
                                    <p:animEffect transition="in" filter="fade">
                                      <p:cBhvr>
                                        <p:cTn id="19" dur="500"/>
                                        <p:tgtEl>
                                          <p:spTgt spid="6">
                                            <p:txEl>
                                              <p:pRg st="4" end="4"/>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6">
                                            <p:txEl>
                                              <p:pRg st="5" end="5"/>
                                            </p:txEl>
                                          </p:spTgt>
                                        </p:tgtEl>
                                        <p:attrNameLst>
                                          <p:attrName>style.visibility</p:attrName>
                                        </p:attrNameLst>
                                      </p:cBhvr>
                                      <p:to>
                                        <p:strVal val="visible"/>
                                      </p:to>
                                    </p:set>
                                    <p:animEffect transition="in" filter="fade">
                                      <p:cBhvr>
                                        <p:cTn id="22" dur="500"/>
                                        <p:tgtEl>
                                          <p:spTgt spid="6">
                                            <p:txEl>
                                              <p:pRg st="5" end="5"/>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6">
                                            <p:txEl>
                                              <p:pRg st="6" end="6"/>
                                            </p:txEl>
                                          </p:spTgt>
                                        </p:tgtEl>
                                        <p:attrNameLst>
                                          <p:attrName>style.visibility</p:attrName>
                                        </p:attrNameLst>
                                      </p:cBhvr>
                                      <p:to>
                                        <p:strVal val="visible"/>
                                      </p:to>
                                    </p:set>
                                    <p:animEffect transition="in" filter="fade">
                                      <p:cBhvr>
                                        <p:cTn id="25" dur="500"/>
                                        <p:tgtEl>
                                          <p:spTgt spid="6">
                                            <p:txEl>
                                              <p:pRg st="6" end="6"/>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6">
                                            <p:txEl>
                                              <p:pRg st="7" end="7"/>
                                            </p:txEl>
                                          </p:spTgt>
                                        </p:tgtEl>
                                        <p:attrNameLst>
                                          <p:attrName>style.visibility</p:attrName>
                                        </p:attrNameLst>
                                      </p:cBhvr>
                                      <p:to>
                                        <p:strVal val="visible"/>
                                      </p:to>
                                    </p:set>
                                    <p:animEffect transition="in" filter="fade">
                                      <p:cBhvr>
                                        <p:cTn id="28" dur="500"/>
                                        <p:tgtEl>
                                          <p:spTgt spid="6">
                                            <p:txEl>
                                              <p:pRg st="7" end="7"/>
                                            </p:txEl>
                                          </p:spTgt>
                                        </p:tgtEl>
                                      </p:cBhvr>
                                    </p:animEffect>
                                  </p:childTnLst>
                                </p:cTn>
                              </p:par>
                              <p:par>
                                <p:cTn id="29" presetID="10" presetClass="entr" presetSubtype="0" fill="hold" nodeType="withEffect">
                                  <p:stCondLst>
                                    <p:cond delay="0"/>
                                  </p:stCondLst>
                                  <p:childTnLst>
                                    <p:set>
                                      <p:cBhvr>
                                        <p:cTn id="30" dur="1" fill="hold">
                                          <p:stCondLst>
                                            <p:cond delay="0"/>
                                          </p:stCondLst>
                                        </p:cTn>
                                        <p:tgtEl>
                                          <p:spTgt spid="6">
                                            <p:txEl>
                                              <p:pRg st="8" end="8"/>
                                            </p:txEl>
                                          </p:spTgt>
                                        </p:tgtEl>
                                        <p:attrNameLst>
                                          <p:attrName>style.visibility</p:attrName>
                                        </p:attrNameLst>
                                      </p:cBhvr>
                                      <p:to>
                                        <p:strVal val="visible"/>
                                      </p:to>
                                    </p:set>
                                    <p:animEffect transition="in" filter="fade">
                                      <p:cBhvr>
                                        <p:cTn id="31" dur="500"/>
                                        <p:tgtEl>
                                          <p:spTgt spid="6">
                                            <p:txEl>
                                              <p:pRg st="8" end="8"/>
                                            </p:txEl>
                                          </p:spTgt>
                                        </p:tgtEl>
                                      </p:cBhvr>
                                    </p:animEffect>
                                  </p:childTnLst>
                                </p:cTn>
                              </p:par>
                              <p:par>
                                <p:cTn id="32" presetID="10" presetClass="entr" presetSubtype="0" fill="hold" nodeType="withEffect">
                                  <p:stCondLst>
                                    <p:cond delay="0"/>
                                  </p:stCondLst>
                                  <p:childTnLst>
                                    <p:set>
                                      <p:cBhvr>
                                        <p:cTn id="33" dur="1" fill="hold">
                                          <p:stCondLst>
                                            <p:cond delay="0"/>
                                          </p:stCondLst>
                                        </p:cTn>
                                        <p:tgtEl>
                                          <p:spTgt spid="6">
                                            <p:txEl>
                                              <p:pRg st="9" end="9"/>
                                            </p:txEl>
                                          </p:spTgt>
                                        </p:tgtEl>
                                        <p:attrNameLst>
                                          <p:attrName>style.visibility</p:attrName>
                                        </p:attrNameLst>
                                      </p:cBhvr>
                                      <p:to>
                                        <p:strVal val="visible"/>
                                      </p:to>
                                    </p:set>
                                    <p:animEffect transition="in" filter="fade">
                                      <p:cBhvr>
                                        <p:cTn id="34" dur="500"/>
                                        <p:tgtEl>
                                          <p:spTgt spid="6">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Potential part B </a:t>
            </a:r>
            <a:r>
              <a:rPr lang="en-GB" dirty="0" err="1" smtClean="0"/>
              <a:t>quesitons</a:t>
            </a:r>
            <a:r>
              <a:rPr lang="en-GB" dirty="0" smtClean="0"/>
              <a:t>.</a:t>
            </a:r>
            <a:endParaRPr lang="en-GB" dirty="0"/>
          </a:p>
        </p:txBody>
      </p:sp>
      <p:sp>
        <p:nvSpPr>
          <p:cNvPr id="3" name="Content Placeholder 2"/>
          <p:cNvSpPr>
            <a:spLocks noGrp="1"/>
          </p:cNvSpPr>
          <p:nvPr>
            <p:ph idx="1"/>
          </p:nvPr>
        </p:nvSpPr>
        <p:spPr/>
        <p:txBody>
          <a:bodyPr>
            <a:normAutofit fontScale="77500" lnSpcReduction="20000"/>
          </a:bodyPr>
          <a:lstStyle/>
          <a:p>
            <a:r>
              <a:rPr lang="en-GB" dirty="0"/>
              <a:t>‘Human law should be influenced by Natural Law.’</a:t>
            </a:r>
          </a:p>
          <a:p>
            <a:r>
              <a:rPr lang="en-GB" dirty="0"/>
              <a:t>‘Natural Law is an absolutist ethic’</a:t>
            </a:r>
          </a:p>
          <a:p>
            <a:r>
              <a:rPr lang="en-GB" dirty="0"/>
              <a:t>‘Natural Law’s absolutist approach is the most effective in today’s modern world.’</a:t>
            </a:r>
          </a:p>
          <a:p>
            <a:r>
              <a:rPr lang="en-GB" dirty="0"/>
              <a:t>‘Natural Law is the most useful ethic in today’s world.’</a:t>
            </a:r>
          </a:p>
          <a:p>
            <a:r>
              <a:rPr lang="en-GB" dirty="0"/>
              <a:t>‘Natural Law is the most helpful ethic for religious believers.’</a:t>
            </a:r>
          </a:p>
          <a:p>
            <a:r>
              <a:rPr lang="en-GB" dirty="0"/>
              <a:t>‘Natural Law promotes injustice</a:t>
            </a:r>
          </a:p>
          <a:p>
            <a:r>
              <a:rPr lang="en-GB" dirty="0"/>
              <a:t>‘Natural Law is meaningless without a belief in a creator.’</a:t>
            </a:r>
          </a:p>
          <a:p>
            <a:r>
              <a:rPr lang="en-GB" dirty="0"/>
              <a:t>‘Natural Law is the best ethic to use when dealing with issues surrounding abortion/Voluntary Euthanasia.</a:t>
            </a:r>
          </a:p>
          <a:p>
            <a:endParaRPr lang="en-GB" dirty="0"/>
          </a:p>
        </p:txBody>
      </p:sp>
    </p:spTree>
    <p:extLst>
      <p:ext uri="{BB962C8B-B14F-4D97-AF65-F5344CB8AC3E}">
        <p14:creationId xmlns:p14="http://schemas.microsoft.com/office/powerpoint/2010/main" val="67227681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Explain why Natural Law is useful in today’s modern society. (30) </a:t>
            </a:r>
            <a:endParaRPr lang="en-GB"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438111617"/>
              </p:ext>
            </p:extLst>
          </p:nvPr>
        </p:nvGraphicFramePr>
        <p:xfrm>
          <a:off x="179512" y="1600200"/>
          <a:ext cx="8507288" cy="6148548"/>
        </p:xfrm>
        <a:graphic>
          <a:graphicData uri="http://schemas.openxmlformats.org/drawingml/2006/table">
            <a:tbl>
              <a:tblPr firstRow="1" bandRow="1">
                <a:tableStyleId>{5C22544A-7EE6-4342-B048-85BDC9FD1C3A}</a:tableStyleId>
              </a:tblPr>
              <a:tblGrid>
                <a:gridCol w="2126822"/>
                <a:gridCol w="2126822"/>
                <a:gridCol w="2126822"/>
                <a:gridCol w="2126822"/>
              </a:tblGrid>
              <a:tr h="820857">
                <a:tc>
                  <a:txBody>
                    <a:bodyPr/>
                    <a:lstStyle/>
                    <a:p>
                      <a:r>
                        <a:rPr lang="en-GB" sz="1100" dirty="0" smtClean="0"/>
                        <a:t>Point</a:t>
                      </a:r>
                      <a:endParaRPr lang="en-GB" sz="1100" dirty="0"/>
                    </a:p>
                  </a:txBody>
                  <a:tcPr/>
                </a:tc>
                <a:tc>
                  <a:txBody>
                    <a:bodyPr/>
                    <a:lstStyle/>
                    <a:p>
                      <a:r>
                        <a:rPr lang="en-GB" sz="1100" dirty="0" smtClean="0"/>
                        <a:t>Explain</a:t>
                      </a:r>
                      <a:endParaRPr lang="en-GB" sz="1100" dirty="0"/>
                    </a:p>
                  </a:txBody>
                  <a:tcPr/>
                </a:tc>
                <a:tc>
                  <a:txBody>
                    <a:bodyPr/>
                    <a:lstStyle/>
                    <a:p>
                      <a:r>
                        <a:rPr lang="en-GB" sz="1100" dirty="0" smtClean="0"/>
                        <a:t>Quote </a:t>
                      </a:r>
                      <a:endParaRPr lang="en-GB" sz="1100" dirty="0"/>
                    </a:p>
                  </a:txBody>
                  <a:tcPr/>
                </a:tc>
                <a:tc>
                  <a:txBody>
                    <a:bodyPr/>
                    <a:lstStyle/>
                    <a:p>
                      <a:r>
                        <a:rPr lang="en-GB" sz="1100" dirty="0" smtClean="0"/>
                        <a:t>Example</a:t>
                      </a:r>
                      <a:endParaRPr lang="en-GB" sz="1100" dirty="0"/>
                    </a:p>
                  </a:txBody>
                  <a:tcPr/>
                </a:tc>
              </a:tr>
              <a:tr h="820857">
                <a:tc>
                  <a:txBody>
                    <a:bodyPr/>
                    <a:lstStyle/>
                    <a:p>
                      <a:r>
                        <a:rPr lang="en-GB" sz="1100" dirty="0" smtClean="0"/>
                        <a:t>Gives people order and structure to their lives.</a:t>
                      </a:r>
                      <a:endParaRPr lang="en-GB" sz="1100" dirty="0"/>
                    </a:p>
                  </a:txBody>
                  <a:tcPr/>
                </a:tc>
                <a:tc>
                  <a:txBody>
                    <a:bodyPr/>
                    <a:lstStyle/>
                    <a:p>
                      <a:r>
                        <a:rPr lang="en-GB" sz="1100" dirty="0" smtClean="0"/>
                        <a:t>They have a moral code.</a:t>
                      </a:r>
                      <a:r>
                        <a:rPr lang="en-GB" sz="1100" baseline="0" dirty="0" smtClean="0"/>
                        <a:t> Primary Precepts – explain each one</a:t>
                      </a:r>
                      <a:endParaRPr lang="en-GB" sz="1100" dirty="0"/>
                    </a:p>
                  </a:txBody>
                  <a:tcPr/>
                </a:tc>
                <a:tc>
                  <a:txBody>
                    <a:bodyPr/>
                    <a:lstStyle/>
                    <a:p>
                      <a:r>
                        <a:rPr lang="en-GB" sz="1100" dirty="0" smtClean="0"/>
                        <a:t>Image of God</a:t>
                      </a:r>
                    </a:p>
                    <a:p>
                      <a:r>
                        <a:rPr lang="en-GB" sz="1100" dirty="0" smtClean="0"/>
                        <a:t>Thou</a:t>
                      </a:r>
                      <a:r>
                        <a:rPr lang="en-GB" sz="1100" baseline="0" dirty="0" smtClean="0"/>
                        <a:t> shalt not kill</a:t>
                      </a:r>
                    </a:p>
                    <a:p>
                      <a:r>
                        <a:rPr lang="en-GB" sz="1100" baseline="0" dirty="0" smtClean="0"/>
                        <a:t>Be fruitful and multiply.</a:t>
                      </a:r>
                    </a:p>
                    <a:p>
                      <a:r>
                        <a:rPr lang="en-GB" sz="1100" baseline="0" dirty="0" smtClean="0"/>
                        <a:t>Thou shalt not steal</a:t>
                      </a:r>
                    </a:p>
                    <a:p>
                      <a:r>
                        <a:rPr lang="en-GB" sz="1100" baseline="0" dirty="0" smtClean="0"/>
                        <a:t>Worship the lord your God.</a:t>
                      </a:r>
                      <a:endParaRPr lang="en-GB" sz="1100" dirty="0"/>
                    </a:p>
                  </a:txBody>
                  <a:tcPr/>
                </a:tc>
                <a:tc>
                  <a:txBody>
                    <a:bodyPr/>
                    <a:lstStyle/>
                    <a:p>
                      <a:r>
                        <a:rPr lang="en-GB" sz="1100" dirty="0" smtClean="0"/>
                        <a:t>Using reason  abortion goes against the precepts is to preserve</a:t>
                      </a:r>
                      <a:r>
                        <a:rPr lang="en-GB" sz="1100" baseline="0" dirty="0" smtClean="0"/>
                        <a:t> life, abortion is killing a life and reproduction.  It stops God’s plan of the continuation of the human race. </a:t>
                      </a:r>
                      <a:endParaRPr lang="en-GB" sz="1100" dirty="0"/>
                    </a:p>
                  </a:txBody>
                  <a:tcPr/>
                </a:tc>
              </a:tr>
              <a:tr h="820857">
                <a:tc>
                  <a:txBody>
                    <a:bodyPr/>
                    <a:lstStyle/>
                    <a:p>
                      <a:r>
                        <a:rPr lang="en-GB" sz="1100" dirty="0" smtClean="0"/>
                        <a:t>It</a:t>
                      </a:r>
                      <a:r>
                        <a:rPr lang="en-GB" sz="1100" baseline="0" dirty="0" smtClean="0"/>
                        <a:t> is useful to have a good character in society. </a:t>
                      </a:r>
                      <a:endParaRPr lang="en-GB" sz="1100" dirty="0"/>
                    </a:p>
                  </a:txBody>
                  <a:tcPr/>
                </a:tc>
                <a:tc>
                  <a:txBody>
                    <a:bodyPr/>
                    <a:lstStyle/>
                    <a:p>
                      <a:r>
                        <a:rPr lang="en-GB" sz="1100" dirty="0" smtClean="0"/>
                        <a:t>Revealed</a:t>
                      </a:r>
                      <a:r>
                        <a:rPr lang="en-GB" sz="1100" baseline="0" dirty="0" smtClean="0"/>
                        <a:t> (Faith, hope &amp; Charity)</a:t>
                      </a:r>
                    </a:p>
                    <a:p>
                      <a:r>
                        <a:rPr lang="en-GB" sz="1100" baseline="0" dirty="0" smtClean="0"/>
                        <a:t>Cardinal Virtues</a:t>
                      </a:r>
                    </a:p>
                    <a:p>
                      <a:r>
                        <a:rPr lang="en-GB" sz="1100" baseline="0" dirty="0" smtClean="0"/>
                        <a:t>Capital vices (list and then explain one with examples from each </a:t>
                      </a:r>
                      <a:endParaRPr lang="en-GB" sz="1100" dirty="0"/>
                    </a:p>
                  </a:txBody>
                  <a:tcPr/>
                </a:tc>
                <a:tc>
                  <a:txBody>
                    <a:bodyPr/>
                    <a:lstStyle/>
                    <a:p>
                      <a:r>
                        <a:rPr lang="en-GB" sz="1100" dirty="0" smtClean="0"/>
                        <a:t>1 Corinthians</a:t>
                      </a:r>
                      <a:r>
                        <a:rPr lang="en-GB" sz="1100" baseline="0" dirty="0" smtClean="0"/>
                        <a:t> 13</a:t>
                      </a:r>
                      <a:endParaRPr lang="en-GB" sz="1100" dirty="0"/>
                    </a:p>
                  </a:txBody>
                  <a:tcPr/>
                </a:tc>
                <a:tc>
                  <a:txBody>
                    <a:bodyPr/>
                    <a:lstStyle/>
                    <a:p>
                      <a:r>
                        <a:rPr lang="en-GB" sz="1100" dirty="0" smtClean="0"/>
                        <a:t>Martin</a:t>
                      </a:r>
                      <a:r>
                        <a:rPr lang="en-GB" sz="1100" baseline="0" dirty="0" smtClean="0"/>
                        <a:t> Luther King Jnr, followed the Revealed and Cardinal virtues by showing faith, Temperance and Fortitude during adversity, in the Civil Rights movement. </a:t>
                      </a:r>
                    </a:p>
                    <a:p>
                      <a:r>
                        <a:rPr lang="en-GB" sz="1100" baseline="0" dirty="0" smtClean="0"/>
                        <a:t>It is clear that lust can be seen as negative, for example people committing adultery goes against God’s Divine Law ‘</a:t>
                      </a:r>
                      <a:r>
                        <a:rPr lang="en-GB" sz="1100" baseline="0" dirty="0" err="1" smtClean="0"/>
                        <a:t>Thous</a:t>
                      </a:r>
                      <a:r>
                        <a:rPr lang="en-GB" sz="1100" baseline="0" dirty="0" smtClean="0"/>
                        <a:t> shalt not commit adultery (Exodus 20) </a:t>
                      </a:r>
                      <a:endParaRPr lang="en-GB" sz="1100" dirty="0"/>
                    </a:p>
                  </a:txBody>
                  <a:tcPr/>
                </a:tc>
              </a:tr>
              <a:tr h="820857">
                <a:tc>
                  <a:txBody>
                    <a:bodyPr/>
                    <a:lstStyle/>
                    <a:p>
                      <a:endParaRPr lang="en-GB" sz="1100"/>
                    </a:p>
                  </a:txBody>
                  <a:tcPr/>
                </a:tc>
                <a:tc>
                  <a:txBody>
                    <a:bodyPr/>
                    <a:lstStyle/>
                    <a:p>
                      <a:endParaRPr lang="en-GB" sz="1100"/>
                    </a:p>
                  </a:txBody>
                  <a:tcPr/>
                </a:tc>
                <a:tc>
                  <a:txBody>
                    <a:bodyPr/>
                    <a:lstStyle/>
                    <a:p>
                      <a:endParaRPr lang="en-GB" sz="1100"/>
                    </a:p>
                  </a:txBody>
                  <a:tcPr/>
                </a:tc>
                <a:tc>
                  <a:txBody>
                    <a:bodyPr/>
                    <a:lstStyle/>
                    <a:p>
                      <a:endParaRPr lang="en-GB" sz="1100"/>
                    </a:p>
                  </a:txBody>
                  <a:tcPr/>
                </a:tc>
              </a:tr>
              <a:tr h="820857">
                <a:tc>
                  <a:txBody>
                    <a:bodyPr/>
                    <a:lstStyle/>
                    <a:p>
                      <a:endParaRPr lang="en-GB" sz="1100"/>
                    </a:p>
                  </a:txBody>
                  <a:tcPr/>
                </a:tc>
                <a:tc>
                  <a:txBody>
                    <a:bodyPr/>
                    <a:lstStyle/>
                    <a:p>
                      <a:endParaRPr lang="en-GB" sz="1100"/>
                    </a:p>
                  </a:txBody>
                  <a:tcPr/>
                </a:tc>
                <a:tc>
                  <a:txBody>
                    <a:bodyPr/>
                    <a:lstStyle/>
                    <a:p>
                      <a:endParaRPr lang="en-GB" sz="1100"/>
                    </a:p>
                  </a:txBody>
                  <a:tcPr/>
                </a:tc>
                <a:tc>
                  <a:txBody>
                    <a:bodyPr/>
                    <a:lstStyle/>
                    <a:p>
                      <a:endParaRPr lang="en-GB" sz="1100"/>
                    </a:p>
                  </a:txBody>
                  <a:tcPr/>
                </a:tc>
              </a:tr>
              <a:tr h="820857">
                <a:tc>
                  <a:txBody>
                    <a:bodyPr/>
                    <a:lstStyle/>
                    <a:p>
                      <a:endParaRPr lang="en-GB" sz="1100"/>
                    </a:p>
                  </a:txBody>
                  <a:tcPr/>
                </a:tc>
                <a:tc>
                  <a:txBody>
                    <a:bodyPr/>
                    <a:lstStyle/>
                    <a:p>
                      <a:endParaRPr lang="en-GB" sz="1100"/>
                    </a:p>
                  </a:txBody>
                  <a:tcPr/>
                </a:tc>
                <a:tc>
                  <a:txBody>
                    <a:bodyPr/>
                    <a:lstStyle/>
                    <a:p>
                      <a:endParaRPr lang="en-GB" sz="1100"/>
                    </a:p>
                  </a:txBody>
                  <a:tcPr/>
                </a:tc>
                <a:tc>
                  <a:txBody>
                    <a:bodyPr/>
                    <a:lstStyle/>
                    <a:p>
                      <a:endParaRPr lang="en-GB" sz="1100" dirty="0"/>
                    </a:p>
                  </a:txBody>
                  <a:tcPr/>
                </a:tc>
              </a:tr>
            </a:tbl>
          </a:graphicData>
        </a:graphic>
      </p:graphicFrame>
    </p:spTree>
    <p:extLst>
      <p:ext uri="{BB962C8B-B14F-4D97-AF65-F5344CB8AC3E}">
        <p14:creationId xmlns:p14="http://schemas.microsoft.com/office/powerpoint/2010/main" val="411957249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‘Natural Law is relevant in today’s society’</a:t>
            </a:r>
            <a:endParaRPr lang="en-GB"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45185893"/>
              </p:ext>
            </p:extLst>
          </p:nvPr>
        </p:nvGraphicFramePr>
        <p:xfrm>
          <a:off x="251520" y="1628800"/>
          <a:ext cx="8229600" cy="28823920"/>
        </p:xfrm>
        <a:graphic>
          <a:graphicData uri="http://schemas.openxmlformats.org/drawingml/2006/table">
            <a:tbl>
              <a:tblPr firstRow="1" bandRow="1">
                <a:tableStyleId>{5C22544A-7EE6-4342-B048-85BDC9FD1C3A}</a:tableStyleId>
              </a:tblPr>
              <a:tblGrid>
                <a:gridCol w="1584176"/>
                <a:gridCol w="2664296"/>
                <a:gridCol w="2736304"/>
                <a:gridCol w="1244824"/>
              </a:tblGrid>
              <a:tr h="370840">
                <a:tc>
                  <a:txBody>
                    <a:bodyPr/>
                    <a:lstStyle/>
                    <a:p>
                      <a:r>
                        <a:rPr lang="en-GB" sz="1100" dirty="0" smtClean="0"/>
                        <a:t>Issue</a:t>
                      </a:r>
                      <a:endParaRPr lang="en-GB" sz="1100" dirty="0"/>
                    </a:p>
                  </a:txBody>
                  <a:tcPr/>
                </a:tc>
                <a:tc>
                  <a:txBody>
                    <a:bodyPr/>
                    <a:lstStyle/>
                    <a:p>
                      <a:r>
                        <a:rPr lang="en-GB" sz="1100" dirty="0" smtClean="0"/>
                        <a:t>Strength - PEE</a:t>
                      </a:r>
                      <a:endParaRPr lang="en-GB" sz="1100" dirty="0"/>
                    </a:p>
                  </a:txBody>
                  <a:tcPr/>
                </a:tc>
                <a:tc>
                  <a:txBody>
                    <a:bodyPr/>
                    <a:lstStyle/>
                    <a:p>
                      <a:r>
                        <a:rPr lang="en-GB" sz="1100" dirty="0" smtClean="0"/>
                        <a:t>Weakness PEE</a:t>
                      </a:r>
                      <a:endParaRPr lang="en-GB" sz="1100" dirty="0"/>
                    </a:p>
                  </a:txBody>
                  <a:tcPr/>
                </a:tc>
                <a:tc>
                  <a:txBody>
                    <a:bodyPr/>
                    <a:lstStyle/>
                    <a:p>
                      <a:r>
                        <a:rPr lang="en-GB" sz="1100" dirty="0" smtClean="0"/>
                        <a:t>Judgement</a:t>
                      </a:r>
                      <a:endParaRPr lang="en-GB" sz="1100" dirty="0"/>
                    </a:p>
                  </a:txBody>
                  <a:tcPr/>
                </a:tc>
              </a:tr>
              <a:tr h="370840">
                <a:tc>
                  <a:txBody>
                    <a:bodyPr/>
                    <a:lstStyle/>
                    <a:p>
                      <a:r>
                        <a:rPr lang="en-GB" sz="1100" dirty="0" smtClean="0"/>
                        <a:t>Absolutist/Universal</a:t>
                      </a:r>
                      <a:endParaRPr lang="en-GB" sz="1100" dirty="0"/>
                    </a:p>
                  </a:txBody>
                  <a:tcPr/>
                </a:tc>
                <a:tc>
                  <a:txBody>
                    <a:bodyPr/>
                    <a:lstStyle/>
                    <a:p>
                      <a:r>
                        <a:rPr lang="en-GB" sz="1100" dirty="0" smtClean="0">
                          <a:solidFill>
                            <a:srgbClr val="FF0000"/>
                          </a:solidFill>
                        </a:rPr>
                        <a:t>Natural</a:t>
                      </a:r>
                      <a:r>
                        <a:rPr lang="en-GB" sz="1100" baseline="0" dirty="0" smtClean="0">
                          <a:solidFill>
                            <a:srgbClr val="FF0000"/>
                          </a:solidFill>
                        </a:rPr>
                        <a:t> law could be relevant in today’s society due to it’s absolutist nature. </a:t>
                      </a:r>
                      <a:r>
                        <a:rPr lang="en-GB" sz="1100" dirty="0" smtClean="0">
                          <a:solidFill>
                            <a:srgbClr val="FF0000"/>
                          </a:solidFill>
                        </a:rPr>
                        <a:t>Applies</a:t>
                      </a:r>
                      <a:r>
                        <a:rPr lang="en-GB" sz="1100" baseline="0" dirty="0" smtClean="0">
                          <a:solidFill>
                            <a:srgbClr val="FF0000"/>
                          </a:solidFill>
                        </a:rPr>
                        <a:t> to everyone, by giving clear guidelines.  </a:t>
                      </a:r>
                      <a:r>
                        <a:rPr lang="en-GB" sz="1100" baseline="0" dirty="0" smtClean="0">
                          <a:solidFill>
                            <a:srgbClr val="00B050"/>
                          </a:solidFill>
                        </a:rPr>
                        <a:t>Robert Bowie ‘It gives clear unambiguous answers to moral questions in times of moral uncertainty’  Aquinas provided the precepts which demonstrate how to behave.  </a:t>
                      </a:r>
                      <a:r>
                        <a:rPr lang="en-GB" sz="1100" baseline="0" dirty="0" smtClean="0">
                          <a:solidFill>
                            <a:srgbClr val="00B0F0"/>
                          </a:solidFill>
                        </a:rPr>
                        <a:t>For example, the precept of preservation of life would demonstrate you are not allowed to murder or carry out Voluntary Euthanasia. </a:t>
                      </a:r>
                      <a:endParaRPr lang="en-GB" sz="1100" dirty="0">
                        <a:solidFill>
                          <a:srgbClr val="00B0F0"/>
                        </a:solidFill>
                      </a:endParaRPr>
                    </a:p>
                  </a:txBody>
                  <a:tcPr/>
                </a:tc>
                <a:tc>
                  <a:txBody>
                    <a:bodyPr/>
                    <a:lstStyle/>
                    <a:p>
                      <a:r>
                        <a:rPr lang="en-GB" sz="1100" dirty="0" smtClean="0"/>
                        <a:t>However, the</a:t>
                      </a:r>
                      <a:r>
                        <a:rPr lang="en-GB" sz="1100" baseline="0" dirty="0" smtClean="0"/>
                        <a:t> absolutist nature of this theory might make it irrelevant today because  it could be seen as inflexible and difficult to apply in some cases.  </a:t>
                      </a:r>
                      <a:r>
                        <a:rPr lang="en-GB" sz="1100" baseline="0" dirty="0" smtClean="0">
                          <a:solidFill>
                            <a:srgbClr val="00B050"/>
                          </a:solidFill>
                        </a:rPr>
                        <a:t>Our society has culturally evolved has is more of a relative ethical society. Kai Neilson argues against Aquinas’ belief in a basic human nature present across all societies and cultures.  </a:t>
                      </a:r>
                      <a:r>
                        <a:rPr lang="en-GB" sz="1100" baseline="0" dirty="0" smtClean="0">
                          <a:solidFill>
                            <a:srgbClr val="00B0F0"/>
                          </a:solidFill>
                        </a:rPr>
                        <a:t>For example, Natural Law precepts are inflexible on the issue of homosexuality due to it </a:t>
                      </a:r>
                      <a:r>
                        <a:rPr lang="en-GB" sz="1100" baseline="0" smtClean="0">
                          <a:solidFill>
                            <a:srgbClr val="00B0F0"/>
                          </a:solidFill>
                        </a:rPr>
                        <a:t>goes against </a:t>
                      </a:r>
                      <a:r>
                        <a:rPr lang="en-GB" sz="1100" baseline="0" dirty="0" smtClean="0">
                          <a:solidFill>
                            <a:srgbClr val="00B0F0"/>
                          </a:solidFill>
                        </a:rPr>
                        <a:t>procreation.</a:t>
                      </a:r>
                      <a:endParaRPr lang="en-GB" sz="1100" dirty="0">
                        <a:solidFill>
                          <a:srgbClr val="00B050"/>
                        </a:solidFill>
                      </a:endParaRPr>
                    </a:p>
                  </a:txBody>
                  <a:tcPr/>
                </a:tc>
                <a:tc>
                  <a:txBody>
                    <a:bodyPr/>
                    <a:lstStyle/>
                    <a:p>
                      <a:endParaRPr lang="en-GB" sz="1100" dirty="0"/>
                    </a:p>
                  </a:txBody>
                  <a:tcPr/>
                </a:tc>
              </a:tr>
              <a:tr h="370840">
                <a:tc>
                  <a:txBody>
                    <a:bodyPr/>
                    <a:lstStyle/>
                    <a:p>
                      <a:r>
                        <a:rPr lang="en-GB" dirty="0" smtClean="0"/>
                        <a:t>Objective</a:t>
                      </a:r>
                      <a:endParaRPr lang="en-GB" dirty="0"/>
                    </a:p>
                  </a:txBody>
                  <a:tcPr/>
                </a:tc>
                <a:tc>
                  <a:txBody>
                    <a:bodyPr/>
                    <a:lstStyle/>
                    <a:p>
                      <a:r>
                        <a:rPr lang="en-GB" dirty="0" smtClean="0"/>
                        <a:t>Not subjective everyone can follow it. Aquinas</a:t>
                      </a:r>
                      <a:r>
                        <a:rPr lang="en-GB" baseline="0" dirty="0" smtClean="0"/>
                        <a:t> ‘nothing else than the ration creature’s participation in the eternal law’. Divine &amp; Eternal law external influences, not subjective.  We use reason when making a decision. E.g. Working out whether abortion is wrong DL ‘Thou shalt not kill.’ EL- natural to procreate.</a:t>
                      </a:r>
                      <a:endParaRPr lang="en-GB" dirty="0"/>
                    </a:p>
                  </a:txBody>
                  <a:tcPr/>
                </a:tc>
                <a:tc>
                  <a:txBody>
                    <a:bodyPr/>
                    <a:lstStyle/>
                    <a:p>
                      <a:r>
                        <a:rPr lang="en-GB" dirty="0" smtClean="0"/>
                        <a:t>Modern</a:t>
                      </a:r>
                      <a:r>
                        <a:rPr lang="en-GB" baseline="0" dirty="0" smtClean="0"/>
                        <a:t> society, relies upon own subjective, emotions. We should find our own pathway in life and not be dictated to by an external religious theory.  Sartre an Existentialist, believes we should make our own choices. ‘we make our choices in anguish, abandonment and despair’</a:t>
                      </a:r>
                      <a:endParaRPr lang="en-GB" dirty="0"/>
                    </a:p>
                  </a:txBody>
                  <a:tcPr/>
                </a:tc>
                <a:tc>
                  <a:txBody>
                    <a:bodyPr/>
                    <a:lstStyle/>
                    <a:p>
                      <a:endParaRPr lang="en-GB"/>
                    </a:p>
                  </a:txBody>
                  <a:tcPr/>
                </a:tc>
              </a:tr>
              <a:tr h="370840">
                <a:tc>
                  <a:txBody>
                    <a:bodyPr/>
                    <a:lstStyle/>
                    <a:p>
                      <a:r>
                        <a:rPr lang="en-GB" dirty="0" smtClean="0"/>
                        <a:t>Deontological</a:t>
                      </a:r>
                      <a:endParaRPr lang="en-GB" dirty="0"/>
                    </a:p>
                  </a:txBody>
                  <a:tcPr/>
                </a:tc>
                <a:tc>
                  <a:txBody>
                    <a:bodyPr/>
                    <a:lstStyle/>
                    <a:p>
                      <a:r>
                        <a:rPr lang="en-GB" sz="1800" kern="1200" dirty="0" smtClean="0">
                          <a:solidFill>
                            <a:schemeClr val="dk1"/>
                          </a:solidFill>
                          <a:effectLst/>
                          <a:latin typeface="+mn-lt"/>
                          <a:ea typeface="+mn-ea"/>
                          <a:cs typeface="+mn-cs"/>
                        </a:rPr>
                        <a:t>Natural law is deontological which is strong because it focuses on the intent of one’s actions which is an important aspect of decision making. Aquinas stated that “nothing else than the rational creature’s participation in the eternal law” Highlighting that intentions or interior acts are key to when you do your exterior acts therefore doing a real good which follow the eternal law rather than apparent good by following the primary and secondary precepts with regards to what is right and wrong. Aquinas was focused on intention i.e. interior acts that had to be following the will of God. </a:t>
                      </a:r>
                      <a:r>
                        <a:rPr lang="en-GB" sz="1800" b="1" kern="1200" dirty="0" smtClean="0">
                          <a:solidFill>
                            <a:schemeClr val="dk1"/>
                          </a:solidFill>
                          <a:effectLst/>
                          <a:latin typeface="+mn-lt"/>
                          <a:ea typeface="+mn-ea"/>
                          <a:cs typeface="+mn-cs"/>
                        </a:rPr>
                        <a:t>Mel Thompson states </a:t>
                      </a:r>
                      <a:r>
                        <a:rPr lang="en-GB" sz="1800" kern="1200" dirty="0" smtClean="0">
                          <a:solidFill>
                            <a:schemeClr val="dk1"/>
                          </a:solidFill>
                          <a:effectLst/>
                          <a:latin typeface="+mn-lt"/>
                          <a:ea typeface="+mn-ea"/>
                          <a:cs typeface="+mn-cs"/>
                        </a:rPr>
                        <a:t>‘</a:t>
                      </a:r>
                      <a:r>
                        <a:rPr lang="en-GB" sz="1800" i="1" kern="1200" dirty="0" smtClean="0">
                          <a:solidFill>
                            <a:schemeClr val="dk1"/>
                          </a:solidFill>
                          <a:effectLst/>
                          <a:latin typeface="+mn-lt"/>
                          <a:ea typeface="+mn-ea"/>
                          <a:cs typeface="+mn-cs"/>
                        </a:rPr>
                        <a:t>If everything is created for a purpose, human reason, in examining that purpose is able to judge how to in order to conform to that purpose.’ Therefore, we must follow our ultimate design.</a:t>
                      </a:r>
                      <a:endParaRPr lang="en-GB" sz="1800" kern="1200" dirty="0" smtClean="0">
                        <a:solidFill>
                          <a:schemeClr val="dk1"/>
                        </a:solidFill>
                        <a:effectLst/>
                        <a:latin typeface="+mn-lt"/>
                        <a:ea typeface="+mn-ea"/>
                        <a:cs typeface="+mn-cs"/>
                      </a:endParaRPr>
                    </a:p>
                    <a:p>
                      <a:r>
                        <a:rPr lang="en-GB" sz="1800" kern="1200" dirty="0" smtClean="0">
                          <a:solidFill>
                            <a:schemeClr val="dk1"/>
                          </a:solidFill>
                          <a:effectLst/>
                          <a:latin typeface="+mn-lt"/>
                          <a:ea typeface="+mn-ea"/>
                          <a:cs typeface="+mn-cs"/>
                        </a:rPr>
                        <a:t> For example, Mother Theresa healed with purely good intentions to help others and to preserve life by saving the orphaned babies. </a:t>
                      </a:r>
                    </a:p>
                    <a:p>
                      <a:endParaRPr lang="en-GB" dirty="0"/>
                    </a:p>
                  </a:txBody>
                  <a:tcPr/>
                </a:tc>
                <a:tc>
                  <a:txBody>
                    <a:bodyPr/>
                    <a:lstStyle/>
                    <a:p>
                      <a:r>
                        <a:rPr lang="en-GB" sz="1800" kern="1200" dirty="0" smtClean="0">
                          <a:solidFill>
                            <a:schemeClr val="dk1"/>
                          </a:solidFill>
                          <a:effectLst/>
                          <a:latin typeface="+mn-lt"/>
                          <a:ea typeface="+mn-ea"/>
                          <a:cs typeface="+mn-cs"/>
                        </a:rPr>
                        <a:t>Natural Law does not law at the teleological consequences which are important in today’s society. We are in a democratic society which looks at the end result for the majority.  We morally decide upon things that might benefit us in the future; therefore many people have followed Bentham’s principle of Utility ‘Greatest good for the greatest number.’ Tyler and Reid stated that ‘Consequences have real effects on people and should therefore be the basis evaluating actions, irrespective of previous precedents.’ Therefore, outcome i.e. Exterior Acts are more important than intention i.e. Interior Acts. For example, when considering an abortion most women statistically morally choose to have an abortion due to future implications. </a:t>
                      </a:r>
                      <a:endParaRPr lang="en-GB" dirty="0"/>
                    </a:p>
                  </a:txBody>
                  <a:tcPr/>
                </a:tc>
                <a:tc>
                  <a:txBody>
                    <a:bodyPr/>
                    <a:lstStyle/>
                    <a:p>
                      <a:endParaRPr lang="en-GB"/>
                    </a:p>
                  </a:txBody>
                  <a:tcPr/>
                </a:tc>
              </a:tr>
              <a:tr h="370840">
                <a:tc>
                  <a:txBody>
                    <a:bodyPr/>
                    <a:lstStyle/>
                    <a:p>
                      <a:r>
                        <a:rPr lang="en-GB" dirty="0" smtClean="0"/>
                        <a:t>Religious Ethic</a:t>
                      </a:r>
                      <a:endParaRPr lang="en-GB" dirty="0"/>
                    </a:p>
                  </a:txBody>
                  <a:tcPr/>
                </a:tc>
                <a:tc>
                  <a:txBody>
                    <a:bodyPr/>
                    <a:lstStyle/>
                    <a:p>
                      <a:r>
                        <a:rPr lang="en-GB" dirty="0" smtClean="0"/>
                        <a:t>Christianity is the dominant</a:t>
                      </a:r>
                      <a:r>
                        <a:rPr lang="en-GB" baseline="0" dirty="0" smtClean="0"/>
                        <a:t> world religion, therefore many would subscribe to this religion as it is based upon Christian scripture.  Natural law is influenced by the DL &amp; EL. </a:t>
                      </a:r>
                      <a:r>
                        <a:rPr lang="en-GB" b="1" baseline="0" dirty="0" smtClean="0"/>
                        <a:t>A Pearce </a:t>
                      </a:r>
                      <a:r>
                        <a:rPr lang="en-GB" baseline="0" dirty="0" smtClean="0"/>
                        <a:t>– Natural Law approach appears to be supported by scripture.  For example, Genesis 1 links to the idea of </a:t>
                      </a:r>
                      <a:r>
                        <a:rPr lang="en-GB" baseline="0" dirty="0" err="1" smtClean="0"/>
                        <a:t>repoduction</a:t>
                      </a:r>
                      <a:r>
                        <a:rPr lang="en-GB" baseline="0" dirty="0" smtClean="0"/>
                        <a:t>.</a:t>
                      </a:r>
                      <a:endParaRPr lang="en-GB" dirty="0"/>
                    </a:p>
                  </a:txBody>
                  <a:tcPr/>
                </a:tc>
                <a:tc>
                  <a:txBody>
                    <a:bodyPr/>
                    <a:lstStyle/>
                    <a:p>
                      <a:r>
                        <a:rPr lang="en-GB" dirty="0" smtClean="0"/>
                        <a:t>Religion</a:t>
                      </a:r>
                      <a:r>
                        <a:rPr lang="en-GB" baseline="0" dirty="0" smtClean="0"/>
                        <a:t> enslaves us and has no relevance to our secular society – Nietzsche.  He believes ‘God is dead and we killed him.’ Our scientific and modern morality has made God insignificant. </a:t>
                      </a:r>
                      <a:endParaRPr lang="en-GB" dirty="0"/>
                    </a:p>
                  </a:txBody>
                  <a:tcPr/>
                </a:tc>
                <a:tc>
                  <a:txBody>
                    <a:bodyPr/>
                    <a:lstStyle/>
                    <a:p>
                      <a:endParaRPr lang="en-GB"/>
                    </a:p>
                  </a:txBody>
                  <a:tcPr/>
                </a:tc>
              </a:tr>
              <a:tr h="370840">
                <a:tc>
                  <a:txBody>
                    <a:bodyPr/>
                    <a:lstStyle/>
                    <a:p>
                      <a:r>
                        <a:rPr lang="en-GB" dirty="0" smtClean="0"/>
                        <a:t>Clear guidelines in nature</a:t>
                      </a:r>
                      <a:endParaRPr lang="en-GB" dirty="0"/>
                    </a:p>
                  </a:txBody>
                  <a:tcPr/>
                </a:tc>
                <a:tc>
                  <a:txBody>
                    <a:bodyPr/>
                    <a:lstStyle/>
                    <a:p>
                      <a:r>
                        <a:rPr lang="en-GB" dirty="0" smtClean="0"/>
                        <a:t>Primary</a:t>
                      </a:r>
                      <a:r>
                        <a:rPr lang="en-GB" baseline="0" dirty="0" smtClean="0"/>
                        <a:t> &amp; secondary precepts are clear to use.  A. Pearce ‘The law promotes justice.’ </a:t>
                      </a:r>
                    </a:p>
                    <a:p>
                      <a:r>
                        <a:rPr lang="en-GB" baseline="0" dirty="0" smtClean="0"/>
                        <a:t>e.g. Precept of preservation of life would clearly show Voluntary Euthanasia is immoral/sin. </a:t>
                      </a:r>
                      <a:endParaRPr lang="en-GB" dirty="0"/>
                    </a:p>
                  </a:txBody>
                  <a:tcPr/>
                </a:tc>
                <a:tc>
                  <a:txBody>
                    <a:bodyPr/>
                    <a:lstStyle/>
                    <a:p>
                      <a:r>
                        <a:rPr lang="en-GB" dirty="0" smtClean="0"/>
                        <a:t>We</a:t>
                      </a:r>
                      <a:r>
                        <a:rPr lang="en-GB" baseline="0" dirty="0" smtClean="0"/>
                        <a:t> need flexible guidelines and not have strict rules, like the precept of reproduction goes against abortion, contraception and homosexuality.  Bowie ‘ the idea that there is a single or fixed human nature is simplistic and seems to fly in the face of increasing diversity and the changeable nature of personal identity (such as homosexuality, transgender and so on.’ </a:t>
                      </a:r>
                      <a:endParaRPr lang="en-GB" dirty="0"/>
                    </a:p>
                  </a:txBody>
                  <a:tcPr/>
                </a:tc>
                <a:tc>
                  <a:txBody>
                    <a:bodyPr/>
                    <a:lstStyle/>
                    <a:p>
                      <a:endParaRPr lang="en-GB"/>
                    </a:p>
                  </a:txBody>
                  <a:tcPr/>
                </a:tc>
              </a:tr>
              <a:tr h="370840">
                <a:tc>
                  <a:txBody>
                    <a:bodyPr/>
                    <a:lstStyle/>
                    <a:p>
                      <a:r>
                        <a:rPr lang="en-GB" dirty="0" smtClean="0"/>
                        <a:t>Relevant for today</a:t>
                      </a:r>
                      <a:endParaRPr lang="en-GB" dirty="0"/>
                    </a:p>
                  </a:txBody>
                  <a:tcPr/>
                </a:tc>
                <a:tc>
                  <a:txBody>
                    <a:bodyPr/>
                    <a:lstStyle/>
                    <a:p>
                      <a:r>
                        <a:rPr lang="en-GB" dirty="0" smtClean="0"/>
                        <a:t>Many</a:t>
                      </a:r>
                      <a:r>
                        <a:rPr lang="en-GB" baseline="0" dirty="0" smtClean="0"/>
                        <a:t> Christians and Secular people would agree with the moral guidelines.  ‘universal for all nations and all times’ Cicero.  We all have an understanding of reason and nature. </a:t>
                      </a:r>
                      <a:endParaRPr lang="en-GB" dirty="0"/>
                    </a:p>
                  </a:txBody>
                  <a:tcPr/>
                </a:tc>
                <a:tc>
                  <a:txBody>
                    <a:bodyPr/>
                    <a:lstStyle/>
                    <a:p>
                      <a:r>
                        <a:rPr lang="en-GB" dirty="0" smtClean="0"/>
                        <a:t>It</a:t>
                      </a:r>
                      <a:r>
                        <a:rPr lang="en-GB" baseline="0" dirty="0" smtClean="0"/>
                        <a:t> has gone out of fashion because it is about 700 years old. ‘ James </a:t>
                      </a:r>
                      <a:r>
                        <a:rPr lang="en-GB" baseline="0" dirty="0" err="1" smtClean="0"/>
                        <a:t>Rachels</a:t>
                      </a:r>
                      <a:r>
                        <a:rPr lang="en-GB" baseline="0" dirty="0" smtClean="0"/>
                        <a:t> quote (page 11) </a:t>
                      </a:r>
                    </a:p>
                    <a:p>
                      <a:r>
                        <a:rPr lang="en-GB" baseline="0" dirty="0" smtClean="0"/>
                        <a:t>e.g. </a:t>
                      </a:r>
                      <a:r>
                        <a:rPr lang="en-GB" baseline="0" dirty="0" err="1" smtClean="0"/>
                        <a:t>embyro</a:t>
                      </a:r>
                      <a:r>
                        <a:rPr lang="en-GB" baseline="0" dirty="0" smtClean="0"/>
                        <a:t> research would not be allowed if you accepted the Natural Law precept of self preservation and procreation. </a:t>
                      </a:r>
                      <a:endParaRPr lang="en-GB" dirty="0"/>
                    </a:p>
                  </a:txBody>
                  <a:tcPr/>
                </a:tc>
                <a:tc>
                  <a:txBody>
                    <a:bodyPr/>
                    <a:lstStyle/>
                    <a:p>
                      <a:endParaRPr lang="en-GB" dirty="0"/>
                    </a:p>
                  </a:txBody>
                  <a:tcPr/>
                </a:tc>
              </a:tr>
            </a:tbl>
          </a:graphicData>
        </a:graphic>
      </p:graphicFrame>
    </p:spTree>
    <p:extLst>
      <p:ext uri="{BB962C8B-B14F-4D97-AF65-F5344CB8AC3E}">
        <p14:creationId xmlns:p14="http://schemas.microsoft.com/office/powerpoint/2010/main" val="239092682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485</TotalTime>
  <Words>1622</Words>
  <Application>Microsoft Office PowerPoint</Application>
  <PresentationFormat>On-screen Show (4:3)</PresentationFormat>
  <Paragraphs>115</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Essay Planning</vt:lpstr>
      <vt:lpstr>Natural Law – try and remember what the following words mean.</vt:lpstr>
      <vt:lpstr>Potential A part questions</vt:lpstr>
      <vt:lpstr>Explain how the Primary Precepts help with ethical decision making</vt:lpstr>
      <vt:lpstr>What are the key features of Natural Law</vt:lpstr>
      <vt:lpstr>Natural Law – think of the evidence to support the points and the  Juxtapositions</vt:lpstr>
      <vt:lpstr>Potential part B quesitons.</vt:lpstr>
      <vt:lpstr>Explain why Natural Law is useful in today’s modern society. (30) </vt:lpstr>
      <vt:lpstr>‘Natural Law is relevant in today’s society’</vt:lpstr>
    </vt:vector>
  </TitlesOfParts>
  <Company>SRS Education Services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Essay Planning</dc:title>
  <dc:creator>Edwards.Victoria</dc:creator>
  <cp:lastModifiedBy>Edwards.Victoria</cp:lastModifiedBy>
  <cp:revision>27</cp:revision>
  <dcterms:created xsi:type="dcterms:W3CDTF">2017-09-22T12:58:51Z</dcterms:created>
  <dcterms:modified xsi:type="dcterms:W3CDTF">2017-10-12T13:35:10Z</dcterms:modified>
</cp:coreProperties>
</file>