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4"/>
  </p:notesMasterIdLst>
  <p:handoutMasterIdLst>
    <p:handoutMasterId r:id="rId15"/>
  </p:handoutMasterIdLst>
  <p:sldIdLst>
    <p:sldId id="276" r:id="rId6"/>
    <p:sldId id="278" r:id="rId7"/>
    <p:sldId id="279" r:id="rId8"/>
    <p:sldId id="277" r:id="rId9"/>
    <p:sldId id="280" r:id="rId10"/>
    <p:sldId id="281" r:id="rId11"/>
    <p:sldId id="282" r:id="rId12"/>
    <p:sldId id="28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0" autoAdjust="0"/>
    <p:restoredTop sz="89876" autoAdjust="0"/>
  </p:normalViewPr>
  <p:slideViewPr>
    <p:cSldViewPr>
      <p:cViewPr>
        <p:scale>
          <a:sx n="69" d="100"/>
          <a:sy n="69" d="100"/>
        </p:scale>
        <p:origin x="-1236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hangingPunct="0">
              <a:defRPr sz="1400"/>
            </a:pPr>
            <a:endParaRPr lang="en-GB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Ctr="0" compatLnSpc="0"/>
          <a:lstStyle/>
          <a:p>
            <a:pPr algn="r" hangingPunct="0">
              <a:defRPr sz="1400"/>
            </a:pPr>
            <a:fld id="{99E3DAAA-0F40-4C7D-81CE-4F081BA48AA0}" type="datetimeFigureOut">
              <a:t>10/21/2016</a:t>
            </a:fld>
            <a:endParaRPr lang="en-GB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hangingPunct="0">
              <a:defRPr sz="1400"/>
            </a:pPr>
            <a:endParaRPr lang="en-GB" sz="120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anchorCtr="0" compatLnSpc="0"/>
          <a:lstStyle/>
          <a:p>
            <a:pPr algn="r" hangingPunct="0">
              <a:defRPr sz="1400"/>
            </a:pPr>
            <a:fld id="{447FFF03-096E-4A91-AB70-B35BD6D71D5F}" type="slidenum">
              <a:t>‹#›</a:t>
            </a:fld>
            <a:endParaRPr lang="en-GB" sz="120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23550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570271B5-4EF8-467E-8310-EF8176644E3C}" type="datetimeFigureOut">
              <a:t>10/21/2016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0D4EE19-9995-44FC-A063-62695DC2CF8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2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GB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60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31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273050"/>
            <a:ext cx="2111375" cy="2482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184900" cy="2482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1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54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73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363" y="1568450"/>
            <a:ext cx="4132262" cy="118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568450"/>
            <a:ext cx="4133850" cy="118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34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38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1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4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828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171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15"/>
          <p:cNvSpPr txBox="1">
            <a:spLocks noGrp="1"/>
          </p:cNvSpPr>
          <p:nvPr>
            <p:ph type="body" idx="1"/>
          </p:nvPr>
        </p:nvSpPr>
        <p:spPr>
          <a:xfrm>
            <a:off x="487440" y="1567799"/>
            <a:ext cx="8418240" cy="118800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9pPr>
          </a:lstStyle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5"/>
            <a:r>
              <a:rPr lang="en-GB"/>
              <a:t>Sixth Outline Level</a:t>
            </a:r>
          </a:p>
          <a:p>
            <a:pPr lvl="6"/>
            <a:r>
              <a:rPr lang="en-GB"/>
              <a:t>Seventh Outline Level</a:t>
            </a:r>
          </a:p>
          <a:p>
            <a:pPr lvl="7"/>
            <a:r>
              <a:rPr lang="en-GB"/>
              <a:t>Eighth Outline Level</a:t>
            </a:r>
          </a:p>
          <a:p>
            <a:pPr lvl="0"/>
            <a:r>
              <a:rPr lang="en-GB"/>
              <a:t>Ninth Outline LevelTeitl 1 | Title 1</a:t>
            </a:r>
          </a:p>
          <a:p>
            <a:pPr lvl="0"/>
            <a:r>
              <a:rPr lang="en-GB"/>
              <a:t>Teitl 2 | Title 2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sz="quarter" idx="4294967295"/>
          </p:nvPr>
        </p:nvSpPr>
        <p:spPr>
          <a:xfrm>
            <a:off x="457200" y="2984399"/>
            <a:ext cx="8229240" cy="27810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9pPr>
          </a:lstStyle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5"/>
            <a:r>
              <a:rPr lang="en-GB"/>
              <a:t>Sixth Outline Level</a:t>
            </a:r>
          </a:p>
          <a:p>
            <a:pPr lvl="6"/>
            <a:r>
              <a:rPr lang="en-GB"/>
              <a:t>Seventh Outline Level</a:t>
            </a:r>
          </a:p>
          <a:p>
            <a:pPr lvl="7"/>
            <a:r>
              <a:rPr lang="en-GB"/>
              <a:t>Eighth Outline Level</a:t>
            </a:r>
          </a:p>
          <a:p>
            <a:pPr lvl="0"/>
            <a:r>
              <a:rPr lang="en-GB"/>
              <a:t>Ninth Outline LevelClick to edit Master text styles</a:t>
            </a:r>
          </a:p>
        </p:txBody>
      </p:sp>
      <p:sp>
        <p:nvSpPr>
          <p:cNvPr id="5" name="Title Placeholder 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hangingPunct="1">
        <a:tabLst/>
        <a:defRPr lang="en-GB" sz="3200" b="0" i="0" u="none" strike="noStrike" kern="1200" spc="0">
          <a:ln>
            <a:noFill/>
          </a:ln>
          <a:solidFill>
            <a:srgbClr val="000000"/>
          </a:solidFill>
          <a:latin typeface="Calibri" pitchFamily="34"/>
          <a:ea typeface="ＭＳ Ｐゴシック" pitchFamily="2"/>
          <a:cs typeface="Arial" pitchFamily="34"/>
        </a:defRPr>
      </a:lvl1pPr>
    </p:titleStyle>
    <p:bodyStyle>
      <a:lvl1pPr lvl="0" rtl="0">
        <a:buSzPct val="45000"/>
        <a:buFont typeface="StarSymbol"/>
        <a:buChar char="●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1pPr>
      <a:lvl2pPr lvl="1" rtl="0">
        <a:buSzPct val="75000"/>
        <a:buFont typeface="StarSymbol"/>
        <a:buChar char="–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2pPr>
      <a:lvl3pPr lvl="2" rtl="0">
        <a:buSzPct val="45000"/>
        <a:buFont typeface="StarSymbol"/>
        <a:buChar char="●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3pPr>
      <a:lvl4pPr lvl="3" rtl="0">
        <a:buSzPct val="75000"/>
        <a:buFont typeface="StarSymbol"/>
        <a:buChar char="–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4pPr>
      <a:lvl5pPr lvl="4" rtl="0">
        <a:buSzPct val="45000"/>
        <a:buFont typeface="StarSymbol"/>
        <a:buChar char="●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5pPr>
      <a:lvl6pPr lvl="5" rtl="0">
        <a:buSzPct val="45000"/>
        <a:buFont typeface="StarSymbol"/>
        <a:buChar char="●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6pPr>
      <a:lvl7pPr lvl="6" rtl="0">
        <a:buSzPct val="45000"/>
        <a:buFont typeface="StarSymbol"/>
        <a:buChar char="●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7pPr>
      <a:lvl8pPr lvl="7" rtl="0">
        <a:buSzPct val="45000"/>
        <a:buFont typeface="StarSymbol"/>
        <a:buChar char="●"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8pPr>
      <a:lvl9pPr marL="0" marR="0" lvl="0" indent="0" algn="l" rtl="0" hangingPunct="1">
        <a:spcBef>
          <a:spcPts val="479"/>
        </a:spcBef>
        <a:spcAft>
          <a:spcPts val="0"/>
        </a:spcAft>
        <a:buNone/>
        <a:tabLst/>
        <a:defRPr lang="en-GB" sz="2400" b="0" i="0" u="none" strike="noStrike" spc="0">
          <a:solidFill>
            <a:srgbClr val="000000"/>
          </a:solidFill>
          <a:latin typeface="Arial" pitchFamily="34"/>
          <a:ea typeface="ＭＳ Ｐゴシック" pitchFamily="2"/>
          <a:cs typeface="Arial" pitchFamily="34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/>
          <p:nvPr/>
        </p:nvSpPr>
        <p:spPr>
          <a:xfrm>
            <a:off x="288000" y="2060848"/>
            <a:ext cx="8517960" cy="517560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8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Overview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8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Written </a:t>
            </a:r>
            <a:r>
              <a:rPr lang="en-GB" sz="28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examination (</a:t>
            </a:r>
            <a:r>
              <a:rPr lang="en-GB" sz="2800" dirty="0"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c</a:t>
            </a:r>
            <a:r>
              <a:rPr lang="en-GB" sz="28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losed </a:t>
            </a:r>
            <a:r>
              <a:rPr lang="en-GB" sz="2800" dirty="0"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b</a:t>
            </a:r>
            <a:r>
              <a:rPr lang="en-GB" sz="28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ook): </a:t>
            </a: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2 hours (120 marks)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20% of qualification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Section A: One</a:t>
            </a:r>
            <a:r>
              <a:rPr lang="en-GB" sz="28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 extract-based </a:t>
            </a: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question based on the reading of one Shakespeare play from the prescribed list for this unit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Section B: One</a:t>
            </a:r>
            <a:r>
              <a:rPr lang="en-GB" sz="28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 essay </a:t>
            </a: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question based on the reading of one Shakespeare play from the prescribed list for this unit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 spc="0" dirty="0">
              <a:ln>
                <a:noFill/>
              </a:ln>
              <a:solidFill>
                <a:srgbClr val="0070C0"/>
              </a:solidFill>
              <a:latin typeface="Gotham Rounded Book" pitchFamily="18"/>
              <a:ea typeface="Microsoft YaHei" pitchFamily="2"/>
              <a:cs typeface="Gotham Rounded Book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 spc="0" dirty="0">
              <a:ln>
                <a:noFill/>
              </a:ln>
              <a:solidFill>
                <a:srgbClr val="80808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15"/>
          <p:cNvSpPr txBox="1">
            <a:spLocks noGrp="1"/>
          </p:cNvSpPr>
          <p:nvPr>
            <p:ph type="body" idx="4294967295"/>
          </p:nvPr>
        </p:nvSpPr>
        <p:spPr>
          <a:xfrm>
            <a:off x="337860" y="1285777"/>
            <a:ext cx="8418240" cy="118800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9pPr>
          </a:lstStyle>
          <a:p>
            <a:pPr lvl="0" algn="ctr">
              <a:buNone/>
            </a:pPr>
            <a:r>
              <a:rPr lang="en-GB" sz="3200" dirty="0" smtClean="0">
                <a:solidFill>
                  <a:srgbClr val="0070C0"/>
                </a:solidFill>
                <a:latin typeface="Arial" pitchFamily="34"/>
                <a:ea typeface="ＭＳ Ｐゴシック" pitchFamily="2"/>
                <a:cs typeface="Arial" pitchFamily="34"/>
              </a:rPr>
              <a:t>Unit </a:t>
            </a:r>
            <a:r>
              <a:rPr lang="en-GB" sz="3200" dirty="0">
                <a:solidFill>
                  <a:srgbClr val="0070C0"/>
                </a:solidFill>
                <a:latin typeface="Arial" pitchFamily="34"/>
                <a:ea typeface="ＭＳ Ｐゴシック" pitchFamily="2"/>
                <a:cs typeface="Arial" pitchFamily="34"/>
              </a:rPr>
              <a:t>3: Shakespeare</a:t>
            </a: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/>
          <p:nvPr/>
        </p:nvSpPr>
        <p:spPr>
          <a:xfrm>
            <a:off x="308339" y="1484784"/>
            <a:ext cx="8517960" cy="525934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For this unit, candidates will need to demonstrate that they can: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70C0"/>
                </a:solidFill>
              </a:rPr>
              <a:t>use integrated linguistic and literary approaches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analyse </a:t>
            </a:r>
            <a:r>
              <a:rPr lang="en-GB" sz="2400" dirty="0">
                <a:solidFill>
                  <a:srgbClr val="0070C0"/>
                </a:solidFill>
              </a:rPr>
              <a:t>how meanings are shaped in their set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show </a:t>
            </a:r>
            <a:r>
              <a:rPr lang="en-GB" sz="2400" dirty="0">
                <a:solidFill>
                  <a:srgbClr val="0070C0"/>
                </a:solidFill>
              </a:rPr>
              <a:t>knowledge and understanding of relevant language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use </a:t>
            </a:r>
            <a:r>
              <a:rPr lang="en-GB" sz="2400" dirty="0">
                <a:solidFill>
                  <a:srgbClr val="0070C0"/>
                </a:solidFill>
              </a:rPr>
              <a:t>accurately a range of linguistic and literary terminology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demonstrate </a:t>
            </a:r>
            <a:r>
              <a:rPr lang="en-GB" sz="2400" dirty="0">
                <a:solidFill>
                  <a:srgbClr val="0070C0"/>
                </a:solidFill>
              </a:rPr>
              <a:t>an understanding of the significance and influence of the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70C0"/>
                </a:solidFill>
              </a:rPr>
              <a:t>contexts in which texts are produced and received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</a:rPr>
              <a:t>organise </a:t>
            </a:r>
            <a:r>
              <a:rPr lang="en-GB" sz="2400" dirty="0">
                <a:solidFill>
                  <a:srgbClr val="0070C0"/>
                </a:solidFill>
              </a:rPr>
              <a:t>responses in a clear and effective academic style and register with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70C0"/>
                </a:solidFill>
              </a:rPr>
              <a:t>coherent written expression.</a:t>
            </a:r>
            <a:endParaRPr lang="en-GB" sz="2400" b="0" i="0" u="none" strike="noStrike" kern="1200" spc="0" dirty="0">
              <a:ln>
                <a:noFill/>
              </a:ln>
              <a:solidFill>
                <a:srgbClr val="0070C0"/>
              </a:solidFill>
              <a:latin typeface="Gotham Rounded Book" pitchFamily="18"/>
              <a:ea typeface="Microsoft YaHei" pitchFamily="2"/>
              <a:cs typeface="Gotham Rounded Book" pitchFamily="2"/>
            </a:endParaRPr>
          </a:p>
          <a:p>
            <a:pPr marL="0" marR="0" lvl="0" indent="0" algn="l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600" b="0" i="0" u="none" strike="noStrike" kern="1200" spc="0" dirty="0">
              <a:ln>
                <a:noFill/>
              </a:ln>
              <a:solidFill>
                <a:srgbClr val="80808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/>
          <p:nvPr/>
        </p:nvSpPr>
        <p:spPr>
          <a:xfrm>
            <a:off x="563460" y="1546461"/>
            <a:ext cx="8007717" cy="53115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8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Candidates are required to study </a:t>
            </a:r>
            <a:r>
              <a:rPr lang="en-GB" sz="28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one</a:t>
            </a: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 Shakespeare play selected from the </a:t>
            </a:r>
            <a:r>
              <a:rPr lang="en-GB" sz="28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list below</a:t>
            </a: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: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1" i="1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Antony and Cleopatra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1" i="1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King Lear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1" i="1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Much Ado About Nothing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1" i="1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Othello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800" b="1" i="1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The Tempest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8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N.B. For the purpose of the examination, the Collins </a:t>
            </a:r>
            <a:r>
              <a:rPr lang="en-GB" sz="28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Alexander </a:t>
            </a:r>
            <a:r>
              <a:rPr lang="en-GB" sz="2800" b="0" i="1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Complete </a:t>
            </a:r>
            <a:r>
              <a:rPr lang="en-GB" sz="2800" b="0" i="1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Works of William Shakespeare </a:t>
            </a: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will be used for extract-based questions</a:t>
            </a:r>
            <a:r>
              <a:rPr lang="en-GB" sz="1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/>
          <p:nvPr/>
        </p:nvSpPr>
        <p:spPr>
          <a:xfrm>
            <a:off x="336586" y="1288513"/>
            <a:ext cx="8517960" cy="504518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hangingPunct="0"/>
            <a:r>
              <a:rPr lang="en-GB" sz="2400" dirty="0" smtClean="0"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Candidates are required to complete two questions – one from Section A and one from Section B.</a:t>
            </a:r>
          </a:p>
          <a:p>
            <a:pPr lvl="0" hangingPunct="0"/>
            <a:endParaRPr lang="en-GB" sz="2400" dirty="0" smtClean="0">
              <a:solidFill>
                <a:srgbClr val="0070C0"/>
              </a:solidFill>
              <a:latin typeface="Arial" panose="020B0604020202020204" pitchFamily="34" charset="0"/>
              <a:ea typeface="Arial" pitchFamily="34"/>
              <a:cs typeface="Arial" panose="020B0604020202020204" pitchFamily="34" charset="0"/>
            </a:endParaRPr>
          </a:p>
          <a:p>
            <a:pPr hangingPunct="0"/>
            <a:r>
              <a:rPr lang="en-GB" sz="2400" b="1" dirty="0" smtClean="0"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Mark </a:t>
            </a:r>
            <a:r>
              <a:rPr lang="en-GB" sz="2400" b="1" dirty="0"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Allocation</a:t>
            </a:r>
          </a:p>
          <a:p>
            <a:pPr lvl="0" hangingPunct="0"/>
            <a:endParaRPr lang="en-GB" sz="2400" dirty="0" smtClean="0">
              <a:solidFill>
                <a:srgbClr val="0070C0"/>
              </a:solidFill>
              <a:latin typeface="Arial" panose="020B0604020202020204" pitchFamily="34" charset="0"/>
              <a:ea typeface="Arial" pitchFamily="34"/>
              <a:cs typeface="Arial" panose="020B0604020202020204" pitchFamily="34" charset="0"/>
            </a:endParaRPr>
          </a:p>
          <a:p>
            <a:pPr marL="285750" lvl="0" indent="-285750" hangingPunct="0">
              <a:buSzPct val="45000"/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Section A - one compulsory extract-based task (40 marks)</a:t>
            </a:r>
          </a:p>
          <a:p>
            <a:pPr marL="285750" lvl="0" indent="-285750" hangingPunct="0">
              <a:buSzPct val="45000"/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Section B - one extended essay from a choice of two (80 marks).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b="1" i="0" u="none" strike="noStrike" kern="1200" spc="0" dirty="0" smtClean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Arial" pitchFamily="34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1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Time </a:t>
            </a:r>
            <a:r>
              <a:rPr lang="en-GB" sz="24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management in the exam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/>
            </a:pPr>
            <a:endParaRPr lang="en-GB" sz="24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Section A – it is advisable to spend 45 minutes on the extract-based question</a:t>
            </a:r>
          </a:p>
          <a:p>
            <a:pPr marL="285750" marR="0" lvl="0" indent="-2857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Arial" panose="020B0604020202020204" pitchFamily="34" charset="0"/>
              <a:buChar char="•"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Section B -  it is advisable spend 1 hour 15 </a:t>
            </a:r>
            <a:r>
              <a:rPr lang="en-GB" sz="24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minutes</a:t>
            </a:r>
            <a:endParaRPr lang="en-GB" sz="1800" b="0" i="0" u="none" strike="noStrike" kern="1200" spc="0" dirty="0">
              <a:ln>
                <a:noFill/>
              </a:ln>
              <a:solidFill>
                <a:srgbClr val="80808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557" y="1609815"/>
            <a:ext cx="6912768" cy="1374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7920" y="-41040"/>
            <a:ext cx="9151919" cy="1265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Placeholder 15"/>
          <p:cNvSpPr txBox="1">
            <a:spLocks/>
          </p:cNvSpPr>
          <p:nvPr/>
        </p:nvSpPr>
        <p:spPr>
          <a:xfrm>
            <a:off x="358560" y="1270799"/>
            <a:ext cx="8418240" cy="59400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defPPr>
            <a:lvl1pPr marL="432000" lvl="0" indent="-324000" algn="l" rtl="0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lvl1pPr>
            <a:lvl2pPr marL="864000" lvl="1" indent="-324000" algn="l" rtl="0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tabLst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2pPr>
            <a:lvl3pPr marL="1295999" lvl="2" indent="-288000" algn="l" rtl="0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tabLst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3pPr>
            <a:lvl4pPr marL="1728000" lvl="3" indent="-216000" algn="l" rtl="0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tabLst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4pPr>
            <a:lvl5pPr marL="2160000" lvl="4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5pPr>
            <a:lvl6pPr marL="2592000" lvl="5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6pPr>
            <a:lvl7pPr marL="3024000" lvl="6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7pPr>
            <a:lvl8pPr marL="3456000" lvl="7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8pPr>
            <a:lvl9pPr marL="3887999" marR="0" lvl="8" indent="-216000" algn="l" rtl="0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tabLst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9pPr>
          </a:lstStyle>
          <a:p>
            <a:pPr algn="ctr">
              <a:buFont typeface="StarSymbol"/>
              <a:buNone/>
            </a:pPr>
            <a:r>
              <a:rPr lang="en-GB" sz="3200" dirty="0" smtClean="0">
                <a:solidFill>
                  <a:srgbClr val="0070C0"/>
                </a:solidFill>
                <a:latin typeface="Arial" pitchFamily="34"/>
                <a:ea typeface="ＭＳ Ｐゴシック" pitchFamily="2"/>
                <a:cs typeface="Arial" pitchFamily="34"/>
              </a:rPr>
              <a:t>The Extract Question</a:t>
            </a:r>
            <a:endParaRPr lang="en-GB" sz="3200" dirty="0">
              <a:solidFill>
                <a:srgbClr val="0070C0"/>
              </a:solidFill>
              <a:latin typeface="Arial" pitchFamily="34"/>
              <a:ea typeface="ＭＳ Ｐゴシック" pitchFamily="2"/>
              <a:cs typeface="Arial" pitchFamily="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78" y="2984401"/>
            <a:ext cx="3699497" cy="3478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941" y="3140968"/>
            <a:ext cx="3628439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/>
          <p:nvPr/>
        </p:nvSpPr>
        <p:spPr>
          <a:xfrm>
            <a:off x="288000" y="2412000"/>
            <a:ext cx="8517960" cy="422021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8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AO1 (25 marks)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800" b="1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Arial-BoldMT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Apply concepts and methods from integrated linguistic and literary study as appropriate, using associated terminology and coherent written expression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8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8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AO2 (15 marks)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800" b="1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Arial-BoldMT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8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Analyse ways in which meanings are shaped in </a:t>
            </a:r>
            <a:r>
              <a:rPr lang="en-GB" sz="28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texts</a:t>
            </a:r>
            <a:endParaRPr lang="en-GB" sz="28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Arial-BoldMT" pitchFamily="2"/>
              <a:cs typeface="Arial" panose="020B0604020202020204" pitchFamily="34" charset="0"/>
            </a:endParaRP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15"/>
          <p:cNvSpPr txBox="1">
            <a:spLocks noGrp="1"/>
          </p:cNvSpPr>
          <p:nvPr>
            <p:ph type="body" idx="4294967295"/>
          </p:nvPr>
        </p:nvSpPr>
        <p:spPr>
          <a:xfrm>
            <a:off x="358560" y="1567799"/>
            <a:ext cx="8418240" cy="118800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9pPr>
          </a:lstStyle>
          <a:p>
            <a:pPr lvl="0" algn="ctr">
              <a:buNone/>
            </a:pPr>
            <a:r>
              <a:rPr lang="en-GB" sz="3200" dirty="0">
                <a:solidFill>
                  <a:srgbClr val="0070C0"/>
                </a:solidFill>
                <a:latin typeface="Arial" pitchFamily="34"/>
                <a:ea typeface="ＭＳ Ｐゴシック" pitchFamily="2"/>
                <a:cs typeface="Arial" pitchFamily="34"/>
              </a:rPr>
              <a:t>Assessment Objectives</a:t>
            </a: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/>
          <p:nvPr/>
        </p:nvSpPr>
        <p:spPr>
          <a:xfrm>
            <a:off x="285443" y="2033804"/>
            <a:ext cx="8517960" cy="336645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The essay will require candidates to demonstrate knowledge of the wider play and to select appropriate supporting evidence in their response.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There will be a choice of question on the studied </a:t>
            </a:r>
            <a:r>
              <a:rPr lang="en-GB" sz="24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text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e</a:t>
            </a:r>
            <a:r>
              <a:rPr lang="en-GB" sz="2400" b="0" i="0" u="none" strike="noStrike" kern="1200" spc="0" dirty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.g</a:t>
            </a: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" pitchFamily="34"/>
                <a:cs typeface="Arial" panose="020B0604020202020204" pitchFamily="34" charset="0"/>
              </a:rPr>
              <a:t>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1" i="0" u="none" strike="noStrike" kern="1200" spc="0" dirty="0">
              <a:ln>
                <a:noFill/>
              </a:ln>
              <a:solidFill>
                <a:srgbClr val="0070C0"/>
              </a:solidFill>
              <a:latin typeface="Gotham Rounded Book" pitchFamily="18"/>
              <a:ea typeface="Microsoft YaHei" pitchFamily="2"/>
              <a:cs typeface="Gotham Rounded Book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1" i="0" u="none" strike="noStrike" kern="1200" spc="0" dirty="0">
              <a:ln>
                <a:noFill/>
              </a:ln>
              <a:solidFill>
                <a:srgbClr val="0070C0"/>
              </a:solidFill>
              <a:latin typeface="Gotham Rounded Book" pitchFamily="18"/>
              <a:ea typeface="Microsoft YaHei" pitchFamily="2"/>
              <a:cs typeface="Gotham Rounded Book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1" i="0" u="none" strike="noStrike" kern="1200" spc="0" dirty="0">
              <a:ln>
                <a:noFill/>
              </a:ln>
              <a:solidFill>
                <a:srgbClr val="0070C0"/>
              </a:solidFill>
              <a:latin typeface="Gotham Rounded Book" pitchFamily="18"/>
              <a:ea typeface="Microsoft YaHei" pitchFamily="2"/>
              <a:cs typeface="Gotham Rounded Book" pitchFamily="2"/>
            </a:endParaRPr>
          </a:p>
          <a:p>
            <a:pPr marL="25704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 spc="0" dirty="0">
              <a:ln>
                <a:noFill/>
              </a:ln>
              <a:solidFill>
                <a:srgbClr val="0070C0"/>
              </a:solidFill>
              <a:latin typeface="Gotham Rounded Book" pitchFamily="18"/>
              <a:ea typeface="Microsoft YaHei" pitchFamily="2"/>
              <a:cs typeface="Gotham Rounded Book" pitchFamily="2"/>
            </a:endParaRPr>
          </a:p>
          <a:p>
            <a:pPr marL="0" marR="0" lvl="0" indent="0" algn="l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 spc="0" dirty="0">
              <a:ln>
                <a:noFill/>
              </a:ln>
              <a:solidFill>
                <a:srgbClr val="80808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15"/>
          <p:cNvSpPr txBox="1">
            <a:spLocks noGrp="1"/>
          </p:cNvSpPr>
          <p:nvPr>
            <p:ph type="body" idx="4294967295"/>
          </p:nvPr>
        </p:nvSpPr>
        <p:spPr>
          <a:xfrm>
            <a:off x="387720" y="1340768"/>
            <a:ext cx="8418240" cy="118800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9pPr>
          </a:lstStyle>
          <a:p>
            <a:pPr lvl="0" algn="ctr">
              <a:buNone/>
            </a:pPr>
            <a:r>
              <a:rPr lang="en-GB" sz="3200" dirty="0">
                <a:solidFill>
                  <a:srgbClr val="0070C0"/>
                </a:solidFill>
                <a:latin typeface="Arial" pitchFamily="34"/>
                <a:ea typeface="ＭＳ Ｐゴシック" pitchFamily="2"/>
                <a:cs typeface="Arial" pitchFamily="34"/>
              </a:rPr>
              <a:t>The Essay Question</a:t>
            </a:r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169" y="4300621"/>
            <a:ext cx="6768752" cy="258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/>
          <p:nvPr/>
        </p:nvSpPr>
        <p:spPr>
          <a:xfrm>
            <a:off x="288000" y="2412000"/>
            <a:ext cx="8517960" cy="439718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AO1 (35 marks)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 Apply concepts and methods from integrated linguistic and literary study as appropriate, using  associated terminology and coherent written expression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AO2  (15 marks)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Analyse ways in which meanings are shaped in texts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2400" b="0" i="0" u="none" strike="noStrike" kern="1200" spc="0" dirty="0">
              <a:ln>
                <a:noFill/>
              </a:ln>
              <a:solidFill>
                <a:srgbClr val="0070C0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1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Arial-BoldMT" pitchFamily="2"/>
                <a:cs typeface="Arial" panose="020B0604020202020204" pitchFamily="34" charset="0"/>
              </a:rPr>
              <a:t>AO3  (30 marks)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2400" b="0" i="0" u="none" strike="noStrike" kern="1200" spc="0" dirty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Demonstrate the significance and influence of the contexts in which texts are  produced </a:t>
            </a:r>
            <a:r>
              <a:rPr lang="en-GB" sz="2400" b="0" i="0" u="none" strike="noStrike" kern="1200" spc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and </a:t>
            </a:r>
            <a:r>
              <a:rPr lang="en-GB" sz="2400" b="0" i="0" u="none" strike="noStrike" kern="1200" spc="0" smtClean="0">
                <a:ln>
                  <a:noFill/>
                </a:ln>
                <a:solidFill>
                  <a:srgbClr val="0070C0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received</a:t>
            </a:r>
            <a:endParaRPr lang="en-GB" sz="1800" b="0" i="0" u="none" strike="noStrike" kern="1200" spc="0" dirty="0">
              <a:ln>
                <a:noFill/>
              </a:ln>
              <a:solidFill>
                <a:srgbClr val="0070C0"/>
              </a:solidFill>
              <a:latin typeface="Gotham Rounded Book" pitchFamily="18"/>
              <a:ea typeface="Microsoft YaHei" pitchFamily="2"/>
              <a:cs typeface="Gotham Rounded Book" pitchFamily="2"/>
            </a:endParaRPr>
          </a:p>
          <a:p>
            <a:pPr marL="0" marR="0" lvl="0" indent="0" algn="l" rtl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 spc="0" dirty="0">
              <a:ln>
                <a:noFill/>
              </a:ln>
              <a:solidFill>
                <a:srgbClr val="808080"/>
              </a:solidFill>
              <a:latin typeface="Arial" pitchFamily="34"/>
              <a:ea typeface="Microsoft YaHei" pitchFamily="2"/>
              <a:cs typeface="Arial" pitchFamily="34"/>
            </a:endParaRPr>
          </a:p>
        </p:txBody>
      </p:sp>
      <p:pic>
        <p:nvPicPr>
          <p:cNvPr id="3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-8280" y="1800"/>
            <a:ext cx="9151919" cy="12650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Placeholder 15"/>
          <p:cNvSpPr txBox="1">
            <a:spLocks noGrp="1"/>
          </p:cNvSpPr>
          <p:nvPr>
            <p:ph type="body" idx="4294967295"/>
          </p:nvPr>
        </p:nvSpPr>
        <p:spPr>
          <a:xfrm>
            <a:off x="358560" y="1567799"/>
            <a:ext cx="8418240" cy="1188000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Arial" pitchFamily="32"/>
                <a:ea typeface="ＭＳ Ｐゴシック"/>
                <a:cs typeface="Arial" pitchFamily="3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GB" sz="24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GB" sz="2000" b="0" i="0" u="none" strike="noStrike" kern="1200" spc="0">
                <a:ln>
                  <a:noFill/>
                </a:ln>
                <a:solidFill>
                  <a:srgbClr val="000000"/>
                </a:solidFill>
                <a:latin typeface="Calibri" pitchFamily="32"/>
                <a:ea typeface="ＭＳ Ｐゴシック"/>
                <a:cs typeface="Arial" pitchFamily="32"/>
              </a:defRPr>
            </a:lvl9pPr>
          </a:lstStyle>
          <a:p>
            <a:pPr lvl="0" algn="ctr">
              <a:buNone/>
            </a:pPr>
            <a:r>
              <a:rPr lang="en-GB" sz="3200">
                <a:solidFill>
                  <a:srgbClr val="0070C0"/>
                </a:solidFill>
                <a:latin typeface="Arial" pitchFamily="34"/>
                <a:ea typeface="ＭＳ Ｐゴシック" pitchFamily="2"/>
                <a:cs typeface="Arial" pitchFamily="34"/>
              </a:rPr>
              <a:t>Assessment Objectives</a:t>
            </a: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-8640" y="1440"/>
            <a:ext cx="9151919" cy="126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e1033d4c-53f7-4655-8cf6-8161ad0c09ed" ContentTypeId="0x0101003DB520055EDDB440B1956AA9AA49CCC9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Report" ma:contentTypeID="0x0101003DB520055EDDB440B1956AA9AA49CCC900676E742026C1384EA912890F1B0185A2" ma:contentTypeVersion="3" ma:contentTypeDescription="" ma:contentTypeScope="" ma:versionID="1599fd29a57b8d93314c6853f624cb15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dff4527cc6bb46c5bb4876f058b868cb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Language" minOccurs="0"/>
                <xsd:element ref="ns3:WJEC_x0020_Available_x0020_Online" minOccurs="0"/>
                <xsd:element ref="ns1:PublishingStartDate" minOccurs="0"/>
                <xsd:element ref="ns1:PublishingExpirationDate" minOccurs="0"/>
                <xsd:element ref="ns3:k48d8005054a4dd09ad49b7c837f0781" minOccurs="0"/>
                <xsd:element ref="ns3:TaxCatchAll" minOccurs="0"/>
                <xsd:element ref="ns3:TaxCatchAllLabel" minOccurs="0"/>
                <xsd:element ref="ns3:aa87a6a0bdfe4bfb97a25745bc8270e2" minOccurs="0"/>
                <xsd:element ref="ns3:bd6821cb7d3c4b4ab1e70668a679dc90" minOccurs="0"/>
                <xsd:element ref="ns3:i2be6ccaef284b9d8cadff396f0db8d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9" nillable="true" ma:displayName="Scheduling Start Date" ma:internalName="PublishingStartDate">
      <xsd:simpleType>
        <xsd:restriction base="dms:Unknown"/>
      </xsd:simpleType>
    </xsd:element>
    <xsd:element name="PublishingExpirationDate" ma:index="10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Language" ma:index="7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8" nillable="true" ma:displayName="WJEC Available Online" ma:default="0" ma:internalName="WJEC_x0020_Available_x0020_Online">
      <xsd:simpleType>
        <xsd:restriction base="dms:Boolean"/>
      </xsd:simpleType>
    </xsd:element>
    <xsd:element name="k48d8005054a4dd09ad49b7c837f0781" ma:index="12" nillable="true" ma:taxonomy="true" ma:internalName="k48d8005054a4dd09ad49b7c837f0781" ma:taxonomyFieldName="WJEC_x0020_Audiences" ma:displayName="WJEC Audiences" ma:default="" ma:fieldId="{448d8005-054a-4dd0-9ad4-9b7c837f0781}" ma:taxonomyMulti="true" ma:sspId="e1033d4c-53f7-4655-8cf6-8161ad0c09ed" ma:termSetId="b89074ec-3517-46a7-9614-0eff0543422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0729da46-0308-4dd4-bc10-948bb8b78bdd}" ma:internalName="TaxCatchAll" ma:showField="CatchAllData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0729da46-0308-4dd4-bc10-948bb8b78bdd}" ma:internalName="TaxCatchAllLabel" ma:readOnly="true" ma:showField="CatchAllDataLabel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a87a6a0bdfe4bfb97a25745bc8270e2" ma:index="17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d6821cb7d3c4b4ab1e70668a679dc90" ma:index="20" nillable="true" ma:taxonomy="true" ma:internalName="bd6821cb7d3c4b4ab1e70668a679dc90" ma:taxonomyFieldName="Level" ma:displayName="WJEC Level" ma:default="" ma:fieldId="{bd6821cb-7d3c-4b4a-b1e7-0668a679dc90}" ma:sspId="e1033d4c-53f7-4655-8cf6-8161ad0c09ed" ma:termSetId="fa8f317e-b53d-4085-af76-4ea65a528b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2be6ccaef284b9d8cadff396f0db8d6" ma:index="22" nillable="true" ma:taxonomy="true" ma:internalName="i2be6ccaef284b9d8cadff396f0db8d6" ma:taxonomyFieldName="WJEC_x0020_Subject" ma:displayName="WJEC Subject" ma:default="" ma:fieldId="{22be6cca-ef28-4b9d-8cad-ff396f0db8d6}" ma:sspId="e1033d4c-53f7-4655-8cf6-8161ad0c09ed" ma:termSetId="8c3126d1-d4d2-41e8-bc2c-f4f0690100a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48d8005054a4dd09ad49b7c837f0781 xmlns="2f2f9355-f80e-4d7b-937a-0c27cfa03643">
      <Terms xmlns="http://schemas.microsoft.com/office/infopath/2007/PartnerControls"/>
    </k48d8005054a4dd09ad49b7c837f0781>
    <WJEC_x0020_Language xmlns="2f2f9355-f80e-4d7b-937a-0c27cfa03643">
      <Value>English</Value>
    </WJEC_x0020_Language>
    <WJEC_x0020_Available_x0020_Online xmlns="2f2f9355-f80e-4d7b-937a-0c27cfa03643">false</WJEC_x0020_Available_x0020_Online>
    <i2be6ccaef284b9d8cadff396f0db8d6 xmlns="2f2f9355-f80e-4d7b-937a-0c27cfa03643">
      <Terms xmlns="http://schemas.microsoft.com/office/infopath/2007/PartnerControls"/>
    </i2be6ccaef284b9d8cadff396f0db8d6>
    <TaxCatchAll xmlns="2f2f9355-f80e-4d7b-937a-0c27cfa03643"/>
    <bd6821cb7d3c4b4ab1e70668a679dc90 xmlns="2f2f9355-f80e-4d7b-937a-0c27cfa03643">
      <Terms xmlns="http://schemas.microsoft.com/office/infopath/2007/PartnerControls"/>
    </bd6821cb7d3c4b4ab1e70668a679dc90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aa87a6a0bdfe4bfb97a25745bc8270e2 xmlns="2f2f9355-f80e-4d7b-937a-0c27cfa03643">
      <Terms xmlns="http://schemas.microsoft.com/office/infopath/2007/PartnerControls"/>
    </aa87a6a0bdfe4bfb97a25745bc8270e2>
  </documentManagement>
</p:properties>
</file>

<file path=customXml/itemProps1.xml><?xml version="1.0" encoding="utf-8"?>
<ds:datastoreItem xmlns:ds="http://schemas.openxmlformats.org/officeDocument/2006/customXml" ds:itemID="{49AD6629-6D64-476C-994F-3415F8C3D122}"/>
</file>

<file path=customXml/itemProps2.xml><?xml version="1.0" encoding="utf-8"?>
<ds:datastoreItem xmlns:ds="http://schemas.openxmlformats.org/officeDocument/2006/customXml" ds:itemID="{9D4A104E-553B-49B4-8F27-143299275164}"/>
</file>

<file path=customXml/itemProps3.xml><?xml version="1.0" encoding="utf-8"?>
<ds:datastoreItem xmlns:ds="http://schemas.openxmlformats.org/officeDocument/2006/customXml" ds:itemID="{5B3EB32B-965D-4D41-8571-7BA18DF40034}"/>
</file>

<file path=customXml/itemProps4.xml><?xml version="1.0" encoding="utf-8"?>
<ds:datastoreItem xmlns:ds="http://schemas.openxmlformats.org/officeDocument/2006/customXml" ds:itemID="{2A7B9292-DDB6-4512-91DA-86E8CC35A6A7}"/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412</Words>
  <Application>Microsoft Office PowerPoint</Application>
  <PresentationFormat>On-screen Show (4:3)</PresentationFormat>
  <Paragraphs>61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</dc:creator>
  <cp:lastModifiedBy>WJEC</cp:lastModifiedBy>
  <cp:revision>14</cp:revision>
  <dcterms:created xsi:type="dcterms:W3CDTF">2014-12-17T10:26:25Z</dcterms:created>
  <dcterms:modified xsi:type="dcterms:W3CDTF">2016-10-21T15:08:03Z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0x0101003DB520055EDDB440B1956AA9AA49CCC900676E742026C1384EA912890F1B0185A2</vt:lpwstr>
  </property>
  <property fmtid="{D5CDD505-2E9C-101B-9397-08002B2CF9AE}" pid="3" name="WJEC_x0020_Audiences">
    <vt:lpwstr/>
  </property>
  <property fmtid="{D5CDD505-2E9C-101B-9397-08002B2CF9AE}" pid="4" name="WJEC_x0020_Department">
    <vt:lpwstr/>
  </property>
  <property fmtid="{D5CDD505-2E9C-101B-9397-08002B2CF9AE}" pid="5" name="WJEC Department">
    <vt:lpwstr/>
  </property>
  <property fmtid="{D5CDD505-2E9C-101B-9397-08002B2CF9AE}" pid="6" name="WJEC Audiences">
    <vt:lpwstr/>
  </property>
</Properties>
</file>