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94" r:id="rId6"/>
    <p:sldId id="300" r:id="rId7"/>
    <p:sldId id="301" r:id="rId8"/>
    <p:sldId id="302" r:id="rId9"/>
    <p:sldId id="303" r:id="rId10"/>
    <p:sldId id="304" r:id="rId11"/>
    <p:sldId id="305" r:id="rId12"/>
    <p:sldId id="306" r:id="rId13"/>
    <p:sldId id="307" r:id="rId14"/>
    <p:sldId id="308" r:id="rId15"/>
    <p:sldId id="309" r:id="rId16"/>
    <p:sldId id="310" r:id="rId17"/>
    <p:sldId id="311" r:id="rId18"/>
    <p:sldId id="312" r:id="rId19"/>
    <p:sldId id="313" r:id="rId20"/>
    <p:sldId id="314" r:id="rId21"/>
    <p:sldId id="315" r:id="rId22"/>
    <p:sldId id="316" r:id="rId23"/>
    <p:sldId id="317" r:id="rId24"/>
    <p:sldId id="318" r:id="rId25"/>
    <p:sldId id="319" r:id="rId26"/>
    <p:sldId id="320" r:id="rId27"/>
    <p:sldId id="322" r:id="rId28"/>
    <p:sldId id="323" r:id="rId29"/>
    <p:sldId id="324" r:id="rId30"/>
    <p:sldId id="325" r:id="rId31"/>
    <p:sldId id="326" r:id="rId32"/>
    <p:sldId id="327" r:id="rId33"/>
    <p:sldId id="328" r:id="rId34"/>
    <p:sldId id="329" r:id="rId35"/>
    <p:sldId id="330" r:id="rId36"/>
    <p:sldId id="331" r:id="rId37"/>
    <p:sldId id="332" r:id="rId38"/>
    <p:sldId id="333" r:id="rId39"/>
    <p:sldId id="334" r:id="rId40"/>
    <p:sldId id="336" r:id="rId41"/>
    <p:sldId id="337" r:id="rId42"/>
    <p:sldId id="338" r:id="rId43"/>
    <p:sldId id="339" r:id="rId44"/>
    <p:sldId id="340" r:id="rId45"/>
    <p:sldId id="341" r:id="rId46"/>
    <p:sldId id="342" r:id="rId47"/>
    <p:sldId id="343" r:id="rId48"/>
    <p:sldId id="344" r:id="rId49"/>
    <p:sldId id="345" r:id="rId50"/>
    <p:sldId id="346" r:id="rId51"/>
    <p:sldId id="347" r:id="rId52"/>
    <p:sldId id="348" r:id="rId53"/>
    <p:sldId id="349" r:id="rId54"/>
    <p:sldId id="350" r:id="rId55"/>
    <p:sldId id="351" r:id="rId56"/>
    <p:sldId id="272" r:id="rId57"/>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5306"/>
    <a:srgbClr val="DF3C06"/>
    <a:srgbClr val="5A5A59"/>
    <a:srgbClr val="F7B385"/>
    <a:srgbClr val="A5A6A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3864D1-880B-4601-BE49-A796F41D534E}" v="82" dt="2019-11-07T10:38:26.820"/>
  </p1510:revLst>
</p1510:revInfo>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809" autoAdjust="0"/>
    <p:restoredTop sz="94660"/>
  </p:normalViewPr>
  <p:slideViewPr>
    <p:cSldViewPr snapToGrid="0" snapToObjects="1">
      <p:cViewPr varScale="1">
        <p:scale>
          <a:sx n="83" d="100"/>
          <a:sy n="83" d="100"/>
        </p:scale>
        <p:origin x="390"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slide" Target="slides/slide50.xml"/><Relationship Id="rId62"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lcock, Kirsten" userId="aca797bc-42d0-4455-ac3c-3baca35f621b" providerId="ADAL" clId="{6B3864D1-880B-4601-BE49-A796F41D534E}"/>
    <pc:docChg chg="undo modSld">
      <pc:chgData name="Wilcock, Kirsten" userId="aca797bc-42d0-4455-ac3c-3baca35f621b" providerId="ADAL" clId="{6B3864D1-880B-4601-BE49-A796F41D534E}" dt="2019-11-07T10:38:27.430" v="502" actId="115"/>
      <pc:docMkLst>
        <pc:docMk/>
      </pc:docMkLst>
      <pc:sldChg chg="addSp modSp">
        <pc:chgData name="Wilcock, Kirsten" userId="aca797bc-42d0-4455-ac3c-3baca35f621b" providerId="ADAL" clId="{6B3864D1-880B-4601-BE49-A796F41D534E}" dt="2019-11-07T09:28:33.747" v="25" actId="14100"/>
        <pc:sldMkLst>
          <pc:docMk/>
          <pc:sldMk cId="2859893272" sldId="300"/>
        </pc:sldMkLst>
        <pc:cxnChg chg="add mod">
          <ac:chgData name="Wilcock, Kirsten" userId="aca797bc-42d0-4455-ac3c-3baca35f621b" providerId="ADAL" clId="{6B3864D1-880B-4601-BE49-A796F41D534E}" dt="2019-11-07T09:27:15.615" v="3" actId="14100"/>
          <ac:cxnSpMkLst>
            <pc:docMk/>
            <pc:sldMk cId="2859893272" sldId="300"/>
            <ac:cxnSpMk id="4" creationId="{87164301-7700-4862-9EAB-0FD566B60FA8}"/>
          </ac:cxnSpMkLst>
        </pc:cxnChg>
        <pc:cxnChg chg="add mod">
          <ac:chgData name="Wilcock, Kirsten" userId="aca797bc-42d0-4455-ac3c-3baca35f621b" providerId="ADAL" clId="{6B3864D1-880B-4601-BE49-A796F41D534E}" dt="2019-11-07T09:27:30.381" v="7" actId="1076"/>
          <ac:cxnSpMkLst>
            <pc:docMk/>
            <pc:sldMk cId="2859893272" sldId="300"/>
            <ac:cxnSpMk id="8" creationId="{0E7CA8AF-BFB7-4BD2-AD72-E92EC12A7013}"/>
          </ac:cxnSpMkLst>
        </pc:cxnChg>
        <pc:cxnChg chg="add mod">
          <ac:chgData name="Wilcock, Kirsten" userId="aca797bc-42d0-4455-ac3c-3baca35f621b" providerId="ADAL" clId="{6B3864D1-880B-4601-BE49-A796F41D534E}" dt="2019-11-07T09:27:39.037" v="10" actId="14100"/>
          <ac:cxnSpMkLst>
            <pc:docMk/>
            <pc:sldMk cId="2859893272" sldId="300"/>
            <ac:cxnSpMk id="10" creationId="{25B44C08-046D-469C-9DB6-AE08DBD8AF73}"/>
          </ac:cxnSpMkLst>
        </pc:cxnChg>
        <pc:cxnChg chg="add mod">
          <ac:chgData name="Wilcock, Kirsten" userId="aca797bc-42d0-4455-ac3c-3baca35f621b" providerId="ADAL" clId="{6B3864D1-880B-4601-BE49-A796F41D534E}" dt="2019-11-07T09:27:54.021" v="13" actId="14100"/>
          <ac:cxnSpMkLst>
            <pc:docMk/>
            <pc:sldMk cId="2859893272" sldId="300"/>
            <ac:cxnSpMk id="12" creationId="{5DB967AE-8A1B-47EF-B43E-208EABA59DE5}"/>
          </ac:cxnSpMkLst>
        </pc:cxnChg>
        <pc:cxnChg chg="add mod">
          <ac:chgData name="Wilcock, Kirsten" userId="aca797bc-42d0-4455-ac3c-3baca35f621b" providerId="ADAL" clId="{6B3864D1-880B-4601-BE49-A796F41D534E}" dt="2019-11-07T09:28:06.359" v="16" actId="14100"/>
          <ac:cxnSpMkLst>
            <pc:docMk/>
            <pc:sldMk cId="2859893272" sldId="300"/>
            <ac:cxnSpMk id="14" creationId="{87F511AD-3504-43A9-A3C7-238B8CA87CE2}"/>
          </ac:cxnSpMkLst>
        </pc:cxnChg>
        <pc:cxnChg chg="add mod">
          <ac:chgData name="Wilcock, Kirsten" userId="aca797bc-42d0-4455-ac3c-3baca35f621b" providerId="ADAL" clId="{6B3864D1-880B-4601-BE49-A796F41D534E}" dt="2019-11-07T09:28:15.263" v="19" actId="14100"/>
          <ac:cxnSpMkLst>
            <pc:docMk/>
            <pc:sldMk cId="2859893272" sldId="300"/>
            <ac:cxnSpMk id="16" creationId="{8D6503B1-26D8-4082-B085-EC540FEF7E1B}"/>
          </ac:cxnSpMkLst>
        </pc:cxnChg>
        <pc:cxnChg chg="add mod">
          <ac:chgData name="Wilcock, Kirsten" userId="aca797bc-42d0-4455-ac3c-3baca35f621b" providerId="ADAL" clId="{6B3864D1-880B-4601-BE49-A796F41D534E}" dt="2019-11-07T09:28:24.451" v="22" actId="14100"/>
          <ac:cxnSpMkLst>
            <pc:docMk/>
            <pc:sldMk cId="2859893272" sldId="300"/>
            <ac:cxnSpMk id="18" creationId="{6817DC49-A68B-4D6C-A066-977FA02239B2}"/>
          </ac:cxnSpMkLst>
        </pc:cxnChg>
        <pc:cxnChg chg="add mod">
          <ac:chgData name="Wilcock, Kirsten" userId="aca797bc-42d0-4455-ac3c-3baca35f621b" providerId="ADAL" clId="{6B3864D1-880B-4601-BE49-A796F41D534E}" dt="2019-11-07T09:28:33.747" v="25" actId="14100"/>
          <ac:cxnSpMkLst>
            <pc:docMk/>
            <pc:sldMk cId="2859893272" sldId="300"/>
            <ac:cxnSpMk id="20" creationId="{1EAEBCB8-F9E7-479A-9790-61788B4BF90B}"/>
          </ac:cxnSpMkLst>
        </pc:cxnChg>
      </pc:sldChg>
      <pc:sldChg chg="modSp">
        <pc:chgData name="Wilcock, Kirsten" userId="aca797bc-42d0-4455-ac3c-3baca35f621b" providerId="ADAL" clId="{6B3864D1-880B-4601-BE49-A796F41D534E}" dt="2019-11-07T09:29:25.231" v="40" actId="115"/>
        <pc:sldMkLst>
          <pc:docMk/>
          <pc:sldMk cId="3484550603" sldId="301"/>
        </pc:sldMkLst>
        <pc:spChg chg="mod">
          <ac:chgData name="Wilcock, Kirsten" userId="aca797bc-42d0-4455-ac3c-3baca35f621b" providerId="ADAL" clId="{6B3864D1-880B-4601-BE49-A796F41D534E}" dt="2019-11-07T09:29:25.231" v="40" actId="115"/>
          <ac:spMkLst>
            <pc:docMk/>
            <pc:sldMk cId="3484550603" sldId="301"/>
            <ac:spMk id="5" creationId="{00000000-0000-0000-0000-000000000000}"/>
          </ac:spMkLst>
        </pc:spChg>
      </pc:sldChg>
      <pc:sldChg chg="modSp">
        <pc:chgData name="Wilcock, Kirsten" userId="aca797bc-42d0-4455-ac3c-3baca35f621b" providerId="ADAL" clId="{6B3864D1-880B-4601-BE49-A796F41D534E}" dt="2019-11-07T09:29:53.571" v="48" actId="115"/>
        <pc:sldMkLst>
          <pc:docMk/>
          <pc:sldMk cId="1404758272" sldId="302"/>
        </pc:sldMkLst>
        <pc:spChg chg="mod">
          <ac:chgData name="Wilcock, Kirsten" userId="aca797bc-42d0-4455-ac3c-3baca35f621b" providerId="ADAL" clId="{6B3864D1-880B-4601-BE49-A796F41D534E}" dt="2019-11-07T09:29:53.571" v="48" actId="115"/>
          <ac:spMkLst>
            <pc:docMk/>
            <pc:sldMk cId="1404758272" sldId="302"/>
            <ac:spMk id="5" creationId="{00000000-0000-0000-0000-000000000000}"/>
          </ac:spMkLst>
        </pc:spChg>
      </pc:sldChg>
      <pc:sldChg chg="modSp">
        <pc:chgData name="Wilcock, Kirsten" userId="aca797bc-42d0-4455-ac3c-3baca35f621b" providerId="ADAL" clId="{6B3864D1-880B-4601-BE49-A796F41D534E}" dt="2019-11-07T09:30:46.633" v="68" actId="115"/>
        <pc:sldMkLst>
          <pc:docMk/>
          <pc:sldMk cId="3284159067" sldId="305"/>
        </pc:sldMkLst>
        <pc:spChg chg="mod">
          <ac:chgData name="Wilcock, Kirsten" userId="aca797bc-42d0-4455-ac3c-3baca35f621b" providerId="ADAL" clId="{6B3864D1-880B-4601-BE49-A796F41D534E}" dt="2019-11-07T09:30:46.633" v="68" actId="115"/>
          <ac:spMkLst>
            <pc:docMk/>
            <pc:sldMk cId="3284159067" sldId="305"/>
            <ac:spMk id="5" creationId="{00000000-0000-0000-0000-000000000000}"/>
          </ac:spMkLst>
        </pc:spChg>
      </pc:sldChg>
      <pc:sldChg chg="modSp">
        <pc:chgData name="Wilcock, Kirsten" userId="aca797bc-42d0-4455-ac3c-3baca35f621b" providerId="ADAL" clId="{6B3864D1-880B-4601-BE49-A796F41D534E}" dt="2019-11-07T09:31:17.430" v="95" actId="115"/>
        <pc:sldMkLst>
          <pc:docMk/>
          <pc:sldMk cId="1383107135" sldId="306"/>
        </pc:sldMkLst>
        <pc:spChg chg="mod">
          <ac:chgData name="Wilcock, Kirsten" userId="aca797bc-42d0-4455-ac3c-3baca35f621b" providerId="ADAL" clId="{6B3864D1-880B-4601-BE49-A796F41D534E}" dt="2019-11-07T09:31:17.430" v="95" actId="115"/>
          <ac:spMkLst>
            <pc:docMk/>
            <pc:sldMk cId="1383107135" sldId="306"/>
            <ac:spMk id="5" creationId="{00000000-0000-0000-0000-000000000000}"/>
          </ac:spMkLst>
        </pc:spChg>
      </pc:sldChg>
      <pc:sldChg chg="modSp">
        <pc:chgData name="Wilcock, Kirsten" userId="aca797bc-42d0-4455-ac3c-3baca35f621b" providerId="ADAL" clId="{6B3864D1-880B-4601-BE49-A796F41D534E}" dt="2019-11-07T09:35:16.406" v="113" actId="115"/>
        <pc:sldMkLst>
          <pc:docMk/>
          <pc:sldMk cId="2209699372" sldId="307"/>
        </pc:sldMkLst>
        <pc:spChg chg="mod">
          <ac:chgData name="Wilcock, Kirsten" userId="aca797bc-42d0-4455-ac3c-3baca35f621b" providerId="ADAL" clId="{6B3864D1-880B-4601-BE49-A796F41D534E}" dt="2019-11-07T09:35:16.406" v="113" actId="115"/>
          <ac:spMkLst>
            <pc:docMk/>
            <pc:sldMk cId="2209699372" sldId="307"/>
            <ac:spMk id="5" creationId="{00000000-0000-0000-0000-000000000000}"/>
          </ac:spMkLst>
        </pc:spChg>
      </pc:sldChg>
      <pc:sldChg chg="modSp">
        <pc:chgData name="Wilcock, Kirsten" userId="aca797bc-42d0-4455-ac3c-3baca35f621b" providerId="ADAL" clId="{6B3864D1-880B-4601-BE49-A796F41D534E}" dt="2019-11-07T09:35:51.203" v="118" actId="115"/>
        <pc:sldMkLst>
          <pc:docMk/>
          <pc:sldMk cId="234981990" sldId="310"/>
        </pc:sldMkLst>
        <pc:spChg chg="mod">
          <ac:chgData name="Wilcock, Kirsten" userId="aca797bc-42d0-4455-ac3c-3baca35f621b" providerId="ADAL" clId="{6B3864D1-880B-4601-BE49-A796F41D534E}" dt="2019-11-07T09:35:51.203" v="118" actId="115"/>
          <ac:spMkLst>
            <pc:docMk/>
            <pc:sldMk cId="234981990" sldId="310"/>
            <ac:spMk id="5" creationId="{00000000-0000-0000-0000-000000000000}"/>
          </ac:spMkLst>
        </pc:spChg>
      </pc:sldChg>
      <pc:sldChg chg="modSp">
        <pc:chgData name="Wilcock, Kirsten" userId="aca797bc-42d0-4455-ac3c-3baca35f621b" providerId="ADAL" clId="{6B3864D1-880B-4601-BE49-A796F41D534E}" dt="2019-11-07T09:36:15.593" v="122" actId="115"/>
        <pc:sldMkLst>
          <pc:docMk/>
          <pc:sldMk cId="3476694091" sldId="311"/>
        </pc:sldMkLst>
        <pc:spChg chg="mod">
          <ac:chgData name="Wilcock, Kirsten" userId="aca797bc-42d0-4455-ac3c-3baca35f621b" providerId="ADAL" clId="{6B3864D1-880B-4601-BE49-A796F41D534E}" dt="2019-11-07T09:36:15.593" v="122" actId="115"/>
          <ac:spMkLst>
            <pc:docMk/>
            <pc:sldMk cId="3476694091" sldId="311"/>
            <ac:spMk id="5" creationId="{00000000-0000-0000-0000-000000000000}"/>
          </ac:spMkLst>
        </pc:spChg>
      </pc:sldChg>
      <pc:sldChg chg="modSp">
        <pc:chgData name="Wilcock, Kirsten" userId="aca797bc-42d0-4455-ac3c-3baca35f621b" providerId="ADAL" clId="{6B3864D1-880B-4601-BE49-A796F41D534E}" dt="2019-11-07T09:39:24.446" v="127" actId="115"/>
        <pc:sldMkLst>
          <pc:docMk/>
          <pc:sldMk cId="2678938745" sldId="312"/>
        </pc:sldMkLst>
        <pc:spChg chg="mod">
          <ac:chgData name="Wilcock, Kirsten" userId="aca797bc-42d0-4455-ac3c-3baca35f621b" providerId="ADAL" clId="{6B3864D1-880B-4601-BE49-A796F41D534E}" dt="2019-11-07T09:39:24.446" v="127" actId="115"/>
          <ac:spMkLst>
            <pc:docMk/>
            <pc:sldMk cId="2678938745" sldId="312"/>
            <ac:spMk id="5" creationId="{00000000-0000-0000-0000-000000000000}"/>
          </ac:spMkLst>
        </pc:spChg>
      </pc:sldChg>
      <pc:sldChg chg="modSp">
        <pc:chgData name="Wilcock, Kirsten" userId="aca797bc-42d0-4455-ac3c-3baca35f621b" providerId="ADAL" clId="{6B3864D1-880B-4601-BE49-A796F41D534E}" dt="2019-11-07T09:39:42.679" v="131" actId="113"/>
        <pc:sldMkLst>
          <pc:docMk/>
          <pc:sldMk cId="3077154762" sldId="313"/>
        </pc:sldMkLst>
        <pc:spChg chg="mod">
          <ac:chgData name="Wilcock, Kirsten" userId="aca797bc-42d0-4455-ac3c-3baca35f621b" providerId="ADAL" clId="{6B3864D1-880B-4601-BE49-A796F41D534E}" dt="2019-11-07T09:39:42.679" v="131" actId="113"/>
          <ac:spMkLst>
            <pc:docMk/>
            <pc:sldMk cId="3077154762" sldId="313"/>
            <ac:spMk id="5" creationId="{00000000-0000-0000-0000-000000000000}"/>
          </ac:spMkLst>
        </pc:spChg>
      </pc:sldChg>
      <pc:sldChg chg="modSp">
        <pc:chgData name="Wilcock, Kirsten" userId="aca797bc-42d0-4455-ac3c-3baca35f621b" providerId="ADAL" clId="{6B3864D1-880B-4601-BE49-A796F41D534E}" dt="2019-11-07T09:41:07.534" v="135" actId="115"/>
        <pc:sldMkLst>
          <pc:docMk/>
          <pc:sldMk cId="3907623453" sldId="316"/>
        </pc:sldMkLst>
        <pc:spChg chg="mod">
          <ac:chgData name="Wilcock, Kirsten" userId="aca797bc-42d0-4455-ac3c-3baca35f621b" providerId="ADAL" clId="{6B3864D1-880B-4601-BE49-A796F41D534E}" dt="2019-11-07T09:41:07.534" v="135" actId="115"/>
          <ac:spMkLst>
            <pc:docMk/>
            <pc:sldMk cId="3907623453" sldId="316"/>
            <ac:spMk id="5" creationId="{00000000-0000-0000-0000-000000000000}"/>
          </ac:spMkLst>
        </pc:spChg>
      </pc:sldChg>
      <pc:sldChg chg="modSp">
        <pc:chgData name="Wilcock, Kirsten" userId="aca797bc-42d0-4455-ac3c-3baca35f621b" providerId="ADAL" clId="{6B3864D1-880B-4601-BE49-A796F41D534E}" dt="2019-11-07T09:43:40.197" v="152" actId="1076"/>
        <pc:sldMkLst>
          <pc:docMk/>
          <pc:sldMk cId="2624725215" sldId="317"/>
        </pc:sldMkLst>
        <pc:spChg chg="mod">
          <ac:chgData name="Wilcock, Kirsten" userId="aca797bc-42d0-4455-ac3c-3baca35f621b" providerId="ADAL" clId="{6B3864D1-880B-4601-BE49-A796F41D534E}" dt="2019-11-07T09:43:40.197" v="152" actId="1076"/>
          <ac:spMkLst>
            <pc:docMk/>
            <pc:sldMk cId="2624725215" sldId="317"/>
            <ac:spMk id="5" creationId="{00000000-0000-0000-0000-000000000000}"/>
          </ac:spMkLst>
        </pc:spChg>
        <pc:spChg chg="mod">
          <ac:chgData name="Wilcock, Kirsten" userId="aca797bc-42d0-4455-ac3c-3baca35f621b" providerId="ADAL" clId="{6B3864D1-880B-4601-BE49-A796F41D534E}" dt="2019-11-07T09:43:38.057" v="151" actId="1076"/>
          <ac:spMkLst>
            <pc:docMk/>
            <pc:sldMk cId="2624725215" sldId="317"/>
            <ac:spMk id="6" creationId="{00000000-0000-0000-0000-000000000000}"/>
          </ac:spMkLst>
        </pc:spChg>
        <pc:picChg chg="mod">
          <ac:chgData name="Wilcock, Kirsten" userId="aca797bc-42d0-4455-ac3c-3baca35f621b" providerId="ADAL" clId="{6B3864D1-880B-4601-BE49-A796F41D534E}" dt="2019-11-07T09:43:35.291" v="150" actId="1076"/>
          <ac:picMkLst>
            <pc:docMk/>
            <pc:sldMk cId="2624725215" sldId="317"/>
            <ac:picMk id="2" creationId="{00000000-0000-0000-0000-000000000000}"/>
          </ac:picMkLst>
        </pc:picChg>
      </pc:sldChg>
      <pc:sldChg chg="modSp">
        <pc:chgData name="Wilcock, Kirsten" userId="aca797bc-42d0-4455-ac3c-3baca35f621b" providerId="ADAL" clId="{6B3864D1-880B-4601-BE49-A796F41D534E}" dt="2019-11-07T09:47:50.249" v="174" actId="115"/>
        <pc:sldMkLst>
          <pc:docMk/>
          <pc:sldMk cId="3920544814" sldId="318"/>
        </pc:sldMkLst>
        <pc:spChg chg="mod">
          <ac:chgData name="Wilcock, Kirsten" userId="aca797bc-42d0-4455-ac3c-3baca35f621b" providerId="ADAL" clId="{6B3864D1-880B-4601-BE49-A796F41D534E}" dt="2019-11-07T09:47:50.249" v="174" actId="115"/>
          <ac:spMkLst>
            <pc:docMk/>
            <pc:sldMk cId="3920544814" sldId="318"/>
            <ac:spMk id="5" creationId="{00000000-0000-0000-0000-000000000000}"/>
          </ac:spMkLst>
        </pc:spChg>
      </pc:sldChg>
      <pc:sldChg chg="addSp modSp">
        <pc:chgData name="Wilcock, Kirsten" userId="aca797bc-42d0-4455-ac3c-3baca35f621b" providerId="ADAL" clId="{6B3864D1-880B-4601-BE49-A796F41D534E}" dt="2019-11-07T09:54:43.005" v="203" actId="14100"/>
        <pc:sldMkLst>
          <pc:docMk/>
          <pc:sldMk cId="2512049165" sldId="325"/>
        </pc:sldMkLst>
        <pc:spChg chg="mod">
          <ac:chgData name="Wilcock, Kirsten" userId="aca797bc-42d0-4455-ac3c-3baca35f621b" providerId="ADAL" clId="{6B3864D1-880B-4601-BE49-A796F41D534E}" dt="2019-11-07T09:53:09.255" v="183" actId="115"/>
          <ac:spMkLst>
            <pc:docMk/>
            <pc:sldMk cId="2512049165" sldId="325"/>
            <ac:spMk id="3" creationId="{00000000-0000-0000-0000-000000000000}"/>
          </ac:spMkLst>
        </pc:spChg>
        <pc:spChg chg="mod">
          <ac:chgData name="Wilcock, Kirsten" userId="aca797bc-42d0-4455-ac3c-3baca35f621b" providerId="ADAL" clId="{6B3864D1-880B-4601-BE49-A796F41D534E}" dt="2019-11-07T09:52:14.318" v="177" actId="115"/>
          <ac:spMkLst>
            <pc:docMk/>
            <pc:sldMk cId="2512049165" sldId="325"/>
            <ac:spMk id="4" creationId="{00000000-0000-0000-0000-000000000000}"/>
          </ac:spMkLst>
        </pc:spChg>
        <pc:cxnChg chg="add mod">
          <ac:chgData name="Wilcock, Kirsten" userId="aca797bc-42d0-4455-ac3c-3baca35f621b" providerId="ADAL" clId="{6B3864D1-880B-4601-BE49-A796F41D534E}" dt="2019-11-07T09:53:27.382" v="186" actId="14100"/>
          <ac:cxnSpMkLst>
            <pc:docMk/>
            <pc:sldMk cId="2512049165" sldId="325"/>
            <ac:cxnSpMk id="5" creationId="{7783091D-1B22-48A8-ABDF-FCD350AF4734}"/>
          </ac:cxnSpMkLst>
        </pc:cxnChg>
        <pc:cxnChg chg="add mod">
          <ac:chgData name="Wilcock, Kirsten" userId="aca797bc-42d0-4455-ac3c-3baca35f621b" providerId="ADAL" clId="{6B3864D1-880B-4601-BE49-A796F41D534E}" dt="2019-11-07T09:53:42.569" v="189" actId="14100"/>
          <ac:cxnSpMkLst>
            <pc:docMk/>
            <pc:sldMk cId="2512049165" sldId="325"/>
            <ac:cxnSpMk id="7" creationId="{D1E986F1-D727-49EC-98AC-BC9177BFF5DF}"/>
          </ac:cxnSpMkLst>
        </pc:cxnChg>
        <pc:cxnChg chg="add mod">
          <ac:chgData name="Wilcock, Kirsten" userId="aca797bc-42d0-4455-ac3c-3baca35f621b" providerId="ADAL" clId="{6B3864D1-880B-4601-BE49-A796F41D534E}" dt="2019-11-07T09:53:58.085" v="192" actId="14100"/>
          <ac:cxnSpMkLst>
            <pc:docMk/>
            <pc:sldMk cId="2512049165" sldId="325"/>
            <ac:cxnSpMk id="9" creationId="{E2B0B6B3-52A0-478A-A892-17E36D0591D2}"/>
          </ac:cxnSpMkLst>
        </pc:cxnChg>
        <pc:cxnChg chg="add mod">
          <ac:chgData name="Wilcock, Kirsten" userId="aca797bc-42d0-4455-ac3c-3baca35f621b" providerId="ADAL" clId="{6B3864D1-880B-4601-BE49-A796F41D534E}" dt="2019-11-07T09:54:18.225" v="197" actId="692"/>
          <ac:cxnSpMkLst>
            <pc:docMk/>
            <pc:sldMk cId="2512049165" sldId="325"/>
            <ac:cxnSpMk id="11" creationId="{D3E45635-ECF2-4E59-AFA2-03A6116E2EEA}"/>
          </ac:cxnSpMkLst>
        </pc:cxnChg>
        <pc:cxnChg chg="add mod">
          <ac:chgData name="Wilcock, Kirsten" userId="aca797bc-42d0-4455-ac3c-3baca35f621b" providerId="ADAL" clId="{6B3864D1-880B-4601-BE49-A796F41D534E}" dt="2019-11-07T09:54:31.833" v="200" actId="14100"/>
          <ac:cxnSpMkLst>
            <pc:docMk/>
            <pc:sldMk cId="2512049165" sldId="325"/>
            <ac:cxnSpMk id="13" creationId="{E7FD236C-29ED-4037-A013-50B8A28C5820}"/>
          </ac:cxnSpMkLst>
        </pc:cxnChg>
        <pc:cxnChg chg="add mod">
          <ac:chgData name="Wilcock, Kirsten" userId="aca797bc-42d0-4455-ac3c-3baca35f621b" providerId="ADAL" clId="{6B3864D1-880B-4601-BE49-A796F41D534E}" dt="2019-11-07T09:54:43.005" v="203" actId="14100"/>
          <ac:cxnSpMkLst>
            <pc:docMk/>
            <pc:sldMk cId="2512049165" sldId="325"/>
            <ac:cxnSpMk id="15" creationId="{E3567041-6483-422D-84BA-6DB7D3557CDA}"/>
          </ac:cxnSpMkLst>
        </pc:cxnChg>
      </pc:sldChg>
      <pc:sldChg chg="addSp delSp modSp">
        <pc:chgData name="Wilcock, Kirsten" userId="aca797bc-42d0-4455-ac3c-3baca35f621b" providerId="ADAL" clId="{6B3864D1-880B-4601-BE49-A796F41D534E}" dt="2019-11-07T10:29:26.169" v="341" actId="27309"/>
        <pc:sldMkLst>
          <pc:docMk/>
          <pc:sldMk cId="2136593240" sldId="326"/>
        </pc:sldMkLst>
        <pc:spChg chg="mod">
          <ac:chgData name="Wilcock, Kirsten" userId="aca797bc-42d0-4455-ac3c-3baca35f621b" providerId="ADAL" clId="{6B3864D1-880B-4601-BE49-A796F41D534E}" dt="2019-11-07T09:58:47.972" v="209" actId="115"/>
          <ac:spMkLst>
            <pc:docMk/>
            <pc:sldMk cId="2136593240" sldId="326"/>
            <ac:spMk id="4" creationId="{00000000-0000-0000-0000-000000000000}"/>
          </ac:spMkLst>
        </pc:spChg>
        <pc:spChg chg="mod">
          <ac:chgData name="Wilcock, Kirsten" userId="aca797bc-42d0-4455-ac3c-3baca35f621b" providerId="ADAL" clId="{6B3864D1-880B-4601-BE49-A796F41D534E}" dt="2019-11-07T09:58:14.739" v="204" actId="115"/>
          <ac:spMkLst>
            <pc:docMk/>
            <pc:sldMk cId="2136593240" sldId="326"/>
            <ac:spMk id="6" creationId="{DBA63C74-DECB-49A5-B410-ECC4FF316110}"/>
          </ac:spMkLst>
        </pc:spChg>
        <pc:graphicFrameChg chg="add del modGraphic">
          <ac:chgData name="Wilcock, Kirsten" userId="aca797bc-42d0-4455-ac3c-3baca35f621b" providerId="ADAL" clId="{6B3864D1-880B-4601-BE49-A796F41D534E}" dt="2019-11-07T10:29:26.169" v="341" actId="27309"/>
          <ac:graphicFrameMkLst>
            <pc:docMk/>
            <pc:sldMk cId="2136593240" sldId="326"/>
            <ac:graphicFrameMk id="29" creationId="{156A3E66-2119-4618-8357-DB3F61D96AF3}"/>
          </ac:graphicFrameMkLst>
        </pc:graphicFrameChg>
        <pc:cxnChg chg="add mod">
          <ac:chgData name="Wilcock, Kirsten" userId="aca797bc-42d0-4455-ac3c-3baca35f621b" providerId="ADAL" clId="{6B3864D1-880B-4601-BE49-A796F41D534E}" dt="2019-11-07T10:29:19.146" v="338" actId="1038"/>
          <ac:cxnSpMkLst>
            <pc:docMk/>
            <pc:sldMk cId="2136593240" sldId="326"/>
            <ac:cxnSpMk id="5" creationId="{2989172D-4956-4078-BD65-47F389ECC554}"/>
          </ac:cxnSpMkLst>
        </pc:cxnChg>
        <pc:cxnChg chg="add mod">
          <ac:chgData name="Wilcock, Kirsten" userId="aca797bc-42d0-4455-ac3c-3baca35f621b" providerId="ADAL" clId="{6B3864D1-880B-4601-BE49-A796F41D534E}" dt="2019-11-07T09:59:17.191" v="213" actId="14100"/>
          <ac:cxnSpMkLst>
            <pc:docMk/>
            <pc:sldMk cId="2136593240" sldId="326"/>
            <ac:cxnSpMk id="7" creationId="{4D461B5F-F01C-41A7-9A61-16F69560DB28}"/>
          </ac:cxnSpMkLst>
        </pc:cxnChg>
        <pc:cxnChg chg="add mod">
          <ac:chgData name="Wilcock, Kirsten" userId="aca797bc-42d0-4455-ac3c-3baca35f621b" providerId="ADAL" clId="{6B3864D1-880B-4601-BE49-A796F41D534E}" dt="2019-11-07T09:59:27.893" v="216" actId="14100"/>
          <ac:cxnSpMkLst>
            <pc:docMk/>
            <pc:sldMk cId="2136593240" sldId="326"/>
            <ac:cxnSpMk id="8" creationId="{48AD456D-A2F5-49E8-B974-6D4ADF8FFCA4}"/>
          </ac:cxnSpMkLst>
        </pc:cxnChg>
        <pc:cxnChg chg="add mod">
          <ac:chgData name="Wilcock, Kirsten" userId="aca797bc-42d0-4455-ac3c-3baca35f621b" providerId="ADAL" clId="{6B3864D1-880B-4601-BE49-A796F41D534E}" dt="2019-11-07T09:59:36.863" v="219" actId="14100"/>
          <ac:cxnSpMkLst>
            <pc:docMk/>
            <pc:sldMk cId="2136593240" sldId="326"/>
            <ac:cxnSpMk id="9" creationId="{20CB2544-B0AF-47DA-82D7-A693AE56C532}"/>
          </ac:cxnSpMkLst>
        </pc:cxnChg>
        <pc:cxnChg chg="add mod">
          <ac:chgData name="Wilcock, Kirsten" userId="aca797bc-42d0-4455-ac3c-3baca35f621b" providerId="ADAL" clId="{6B3864D1-880B-4601-BE49-A796F41D534E}" dt="2019-11-07T09:59:49.691" v="222" actId="14100"/>
          <ac:cxnSpMkLst>
            <pc:docMk/>
            <pc:sldMk cId="2136593240" sldId="326"/>
            <ac:cxnSpMk id="11" creationId="{FE5D1C7B-7D81-481E-B417-61C32507F0D3}"/>
          </ac:cxnSpMkLst>
        </pc:cxnChg>
        <pc:cxnChg chg="add mod">
          <ac:chgData name="Wilcock, Kirsten" userId="aca797bc-42d0-4455-ac3c-3baca35f621b" providerId="ADAL" clId="{6B3864D1-880B-4601-BE49-A796F41D534E}" dt="2019-11-07T10:00:09.530" v="231" actId="1038"/>
          <ac:cxnSpMkLst>
            <pc:docMk/>
            <pc:sldMk cId="2136593240" sldId="326"/>
            <ac:cxnSpMk id="13" creationId="{CD9CDC73-E143-411D-8F44-A479DA62FF80}"/>
          </ac:cxnSpMkLst>
        </pc:cxnChg>
        <pc:cxnChg chg="add mod">
          <ac:chgData name="Wilcock, Kirsten" userId="aca797bc-42d0-4455-ac3c-3baca35f621b" providerId="ADAL" clId="{6B3864D1-880B-4601-BE49-A796F41D534E}" dt="2019-11-07T10:00:23.398" v="234" actId="14100"/>
          <ac:cxnSpMkLst>
            <pc:docMk/>
            <pc:sldMk cId="2136593240" sldId="326"/>
            <ac:cxnSpMk id="14" creationId="{8EBF37B6-8DDA-4532-89E4-15D245CAD402}"/>
          </ac:cxnSpMkLst>
        </pc:cxnChg>
        <pc:cxnChg chg="add mod">
          <ac:chgData name="Wilcock, Kirsten" userId="aca797bc-42d0-4455-ac3c-3baca35f621b" providerId="ADAL" clId="{6B3864D1-880B-4601-BE49-A796F41D534E}" dt="2019-11-07T10:00:31.008" v="237" actId="14100"/>
          <ac:cxnSpMkLst>
            <pc:docMk/>
            <pc:sldMk cId="2136593240" sldId="326"/>
            <ac:cxnSpMk id="16" creationId="{1703AF1B-1573-4417-9D5D-4FB750D407CB}"/>
          </ac:cxnSpMkLst>
        </pc:cxnChg>
        <pc:cxnChg chg="add mod">
          <ac:chgData name="Wilcock, Kirsten" userId="aca797bc-42d0-4455-ac3c-3baca35f621b" providerId="ADAL" clId="{6B3864D1-880B-4601-BE49-A796F41D534E}" dt="2019-11-07T10:00:41.976" v="240" actId="14100"/>
          <ac:cxnSpMkLst>
            <pc:docMk/>
            <pc:sldMk cId="2136593240" sldId="326"/>
            <ac:cxnSpMk id="18" creationId="{6268C046-C9AE-4483-9B94-1221B59BACC3}"/>
          </ac:cxnSpMkLst>
        </pc:cxnChg>
        <pc:cxnChg chg="add mod">
          <ac:chgData name="Wilcock, Kirsten" userId="aca797bc-42d0-4455-ac3c-3baca35f621b" providerId="ADAL" clId="{6B3864D1-880B-4601-BE49-A796F41D534E}" dt="2019-11-07T10:00:52.617" v="243" actId="14100"/>
          <ac:cxnSpMkLst>
            <pc:docMk/>
            <pc:sldMk cId="2136593240" sldId="326"/>
            <ac:cxnSpMk id="20" creationId="{4E72A1BD-4605-44F2-A04B-F6E4D0DCDDFD}"/>
          </ac:cxnSpMkLst>
        </pc:cxnChg>
        <pc:cxnChg chg="add mod">
          <ac:chgData name="Wilcock, Kirsten" userId="aca797bc-42d0-4455-ac3c-3baca35f621b" providerId="ADAL" clId="{6B3864D1-880B-4601-BE49-A796F41D534E}" dt="2019-11-07T10:01:11.326" v="259" actId="14100"/>
          <ac:cxnSpMkLst>
            <pc:docMk/>
            <pc:sldMk cId="2136593240" sldId="326"/>
            <ac:cxnSpMk id="22" creationId="{780E60AE-5584-479E-BBE0-52EB305668D6}"/>
          </ac:cxnSpMkLst>
        </pc:cxnChg>
        <pc:cxnChg chg="add mod">
          <ac:chgData name="Wilcock, Kirsten" userId="aca797bc-42d0-4455-ac3c-3baca35f621b" providerId="ADAL" clId="{6B3864D1-880B-4601-BE49-A796F41D534E}" dt="2019-11-07T10:01:25.205" v="262" actId="14100"/>
          <ac:cxnSpMkLst>
            <pc:docMk/>
            <pc:sldMk cId="2136593240" sldId="326"/>
            <ac:cxnSpMk id="24" creationId="{06E00AE2-3B32-489B-B4BD-17785011283C}"/>
          </ac:cxnSpMkLst>
        </pc:cxnChg>
        <pc:cxnChg chg="add mod">
          <ac:chgData name="Wilcock, Kirsten" userId="aca797bc-42d0-4455-ac3c-3baca35f621b" providerId="ADAL" clId="{6B3864D1-880B-4601-BE49-A796F41D534E}" dt="2019-11-07T10:01:38.034" v="265" actId="14100"/>
          <ac:cxnSpMkLst>
            <pc:docMk/>
            <pc:sldMk cId="2136593240" sldId="326"/>
            <ac:cxnSpMk id="26" creationId="{359F2652-040C-45AE-A0C9-3DB1B82BEA3A}"/>
          </ac:cxnSpMkLst>
        </pc:cxnChg>
      </pc:sldChg>
      <pc:sldChg chg="addSp modSp">
        <pc:chgData name="Wilcock, Kirsten" userId="aca797bc-42d0-4455-ac3c-3baca35f621b" providerId="ADAL" clId="{6B3864D1-880B-4601-BE49-A796F41D534E}" dt="2019-11-07T10:30:55.838" v="361" actId="115"/>
        <pc:sldMkLst>
          <pc:docMk/>
          <pc:sldMk cId="794180898" sldId="327"/>
        </pc:sldMkLst>
        <pc:spChg chg="mod">
          <ac:chgData name="Wilcock, Kirsten" userId="aca797bc-42d0-4455-ac3c-3baca35f621b" providerId="ADAL" clId="{6B3864D1-880B-4601-BE49-A796F41D534E}" dt="2019-11-07T10:30:55.838" v="361" actId="115"/>
          <ac:spMkLst>
            <pc:docMk/>
            <pc:sldMk cId="794180898" sldId="327"/>
            <ac:spMk id="4" creationId="{00000000-0000-0000-0000-000000000000}"/>
          </ac:spMkLst>
        </pc:spChg>
        <pc:spChg chg="mod">
          <ac:chgData name="Wilcock, Kirsten" userId="aca797bc-42d0-4455-ac3c-3baca35f621b" providerId="ADAL" clId="{6B3864D1-880B-4601-BE49-A796F41D534E}" dt="2019-11-07T10:30:18.434" v="354" actId="115"/>
          <ac:spMkLst>
            <pc:docMk/>
            <pc:sldMk cId="794180898" sldId="327"/>
            <ac:spMk id="6" creationId="{01DFDA37-3464-4F4E-B3FB-3ADD73DB34BA}"/>
          </ac:spMkLst>
        </pc:spChg>
        <pc:cxnChg chg="add mod">
          <ac:chgData name="Wilcock, Kirsten" userId="aca797bc-42d0-4455-ac3c-3baca35f621b" providerId="ADAL" clId="{6B3864D1-880B-4601-BE49-A796F41D534E}" dt="2019-11-07T10:02:19.708" v="308" actId="1038"/>
          <ac:cxnSpMkLst>
            <pc:docMk/>
            <pc:sldMk cId="794180898" sldId="327"/>
            <ac:cxnSpMk id="5" creationId="{F465944E-31F2-426B-B8D9-FCF4FCD819BD}"/>
          </ac:cxnSpMkLst>
        </pc:cxnChg>
        <pc:cxnChg chg="add mod">
          <ac:chgData name="Wilcock, Kirsten" userId="aca797bc-42d0-4455-ac3c-3baca35f621b" providerId="ADAL" clId="{6B3864D1-880B-4601-BE49-A796F41D534E}" dt="2019-11-07T10:02:12.348" v="273" actId="14100"/>
          <ac:cxnSpMkLst>
            <pc:docMk/>
            <pc:sldMk cId="794180898" sldId="327"/>
            <ac:cxnSpMk id="7" creationId="{B6976136-2184-4BE3-BF98-F2DF6830DDF5}"/>
          </ac:cxnSpMkLst>
        </pc:cxnChg>
        <pc:cxnChg chg="add mod">
          <ac:chgData name="Wilcock, Kirsten" userId="aca797bc-42d0-4455-ac3c-3baca35f621b" providerId="ADAL" clId="{6B3864D1-880B-4601-BE49-A796F41D534E}" dt="2019-11-07T10:27:35.398" v="311" actId="14100"/>
          <ac:cxnSpMkLst>
            <pc:docMk/>
            <pc:sldMk cId="794180898" sldId="327"/>
            <ac:cxnSpMk id="8" creationId="{EDD5FB4A-0C7F-47E2-991B-871DCE1BE7E0}"/>
          </ac:cxnSpMkLst>
        </pc:cxnChg>
        <pc:cxnChg chg="add mod">
          <ac:chgData name="Wilcock, Kirsten" userId="aca797bc-42d0-4455-ac3c-3baca35f621b" providerId="ADAL" clId="{6B3864D1-880B-4601-BE49-A796F41D534E}" dt="2019-11-07T10:27:59.038" v="314" actId="14100"/>
          <ac:cxnSpMkLst>
            <pc:docMk/>
            <pc:sldMk cId="794180898" sldId="327"/>
            <ac:cxnSpMk id="10" creationId="{B54BF316-E98A-47B8-8F1F-52583514BF03}"/>
          </ac:cxnSpMkLst>
        </pc:cxnChg>
        <pc:cxnChg chg="add mod">
          <ac:chgData name="Wilcock, Kirsten" userId="aca797bc-42d0-4455-ac3c-3baca35f621b" providerId="ADAL" clId="{6B3864D1-880B-4601-BE49-A796F41D534E}" dt="2019-11-07T10:28:21.741" v="317" actId="14100"/>
          <ac:cxnSpMkLst>
            <pc:docMk/>
            <pc:sldMk cId="794180898" sldId="327"/>
            <ac:cxnSpMk id="12" creationId="{6B7ADB4F-0AE7-4872-ADA3-F5C04859BB8B}"/>
          </ac:cxnSpMkLst>
        </pc:cxnChg>
        <pc:cxnChg chg="add mod">
          <ac:chgData name="Wilcock, Kirsten" userId="aca797bc-42d0-4455-ac3c-3baca35f621b" providerId="ADAL" clId="{6B3864D1-880B-4601-BE49-A796F41D534E}" dt="2019-11-07T10:28:31.304" v="319" actId="1076"/>
          <ac:cxnSpMkLst>
            <pc:docMk/>
            <pc:sldMk cId="794180898" sldId="327"/>
            <ac:cxnSpMk id="14" creationId="{0E34D39F-BE11-486B-A813-D6E8E323BA81}"/>
          </ac:cxnSpMkLst>
        </pc:cxnChg>
        <pc:cxnChg chg="add mod">
          <ac:chgData name="Wilcock, Kirsten" userId="aca797bc-42d0-4455-ac3c-3baca35f621b" providerId="ADAL" clId="{6B3864D1-880B-4601-BE49-A796F41D534E}" dt="2019-11-07T10:28:39.330" v="322" actId="14100"/>
          <ac:cxnSpMkLst>
            <pc:docMk/>
            <pc:sldMk cId="794180898" sldId="327"/>
            <ac:cxnSpMk id="15" creationId="{6CE497C6-8DA1-402A-9FBB-234BC777E803}"/>
          </ac:cxnSpMkLst>
        </pc:cxnChg>
        <pc:cxnChg chg="add mod">
          <ac:chgData name="Wilcock, Kirsten" userId="aca797bc-42d0-4455-ac3c-3baca35f621b" providerId="ADAL" clId="{6B3864D1-880B-4601-BE49-A796F41D534E}" dt="2019-11-07T10:28:49.732" v="325" actId="14100"/>
          <ac:cxnSpMkLst>
            <pc:docMk/>
            <pc:sldMk cId="794180898" sldId="327"/>
            <ac:cxnSpMk id="17" creationId="{42566710-7061-4E11-8FA8-D8CA85B105DC}"/>
          </ac:cxnSpMkLst>
        </pc:cxnChg>
        <pc:cxnChg chg="add mod">
          <ac:chgData name="Wilcock, Kirsten" userId="aca797bc-42d0-4455-ac3c-3baca35f621b" providerId="ADAL" clId="{6B3864D1-880B-4601-BE49-A796F41D534E}" dt="2019-11-07T10:29:06.997" v="328" actId="14100"/>
          <ac:cxnSpMkLst>
            <pc:docMk/>
            <pc:sldMk cId="794180898" sldId="327"/>
            <ac:cxnSpMk id="19" creationId="{3F73C025-E225-4754-8FFC-D1498749BE70}"/>
          </ac:cxnSpMkLst>
        </pc:cxnChg>
        <pc:cxnChg chg="add mod">
          <ac:chgData name="Wilcock, Kirsten" userId="aca797bc-42d0-4455-ac3c-3baca35f621b" providerId="ADAL" clId="{6B3864D1-880B-4601-BE49-A796F41D534E}" dt="2019-11-07T10:29:38.313" v="344" actId="14100"/>
          <ac:cxnSpMkLst>
            <pc:docMk/>
            <pc:sldMk cId="794180898" sldId="327"/>
            <ac:cxnSpMk id="21" creationId="{B8DB8348-D235-4F16-8BCF-51406B80F170}"/>
          </ac:cxnSpMkLst>
        </pc:cxnChg>
        <pc:cxnChg chg="add mod">
          <ac:chgData name="Wilcock, Kirsten" userId="aca797bc-42d0-4455-ac3c-3baca35f621b" providerId="ADAL" clId="{6B3864D1-880B-4601-BE49-A796F41D534E}" dt="2019-11-07T10:29:48.499" v="347" actId="14100"/>
          <ac:cxnSpMkLst>
            <pc:docMk/>
            <pc:sldMk cId="794180898" sldId="327"/>
            <ac:cxnSpMk id="23" creationId="{6B7C7D52-03D1-4C84-8113-0EF2BE1CDDE5}"/>
          </ac:cxnSpMkLst>
        </pc:cxnChg>
        <pc:cxnChg chg="add mod">
          <ac:chgData name="Wilcock, Kirsten" userId="aca797bc-42d0-4455-ac3c-3baca35f621b" providerId="ADAL" clId="{6B3864D1-880B-4601-BE49-A796F41D534E}" dt="2019-11-07T10:29:59.498" v="350" actId="14100"/>
          <ac:cxnSpMkLst>
            <pc:docMk/>
            <pc:sldMk cId="794180898" sldId="327"/>
            <ac:cxnSpMk id="25" creationId="{14616BB7-B016-47EE-8C1D-3DBB2414ECA3}"/>
          </ac:cxnSpMkLst>
        </pc:cxnChg>
        <pc:cxnChg chg="add mod">
          <ac:chgData name="Wilcock, Kirsten" userId="aca797bc-42d0-4455-ac3c-3baca35f621b" providerId="ADAL" clId="{6B3864D1-880B-4601-BE49-A796F41D534E}" dt="2019-11-07T10:30:08.889" v="353" actId="14100"/>
          <ac:cxnSpMkLst>
            <pc:docMk/>
            <pc:sldMk cId="794180898" sldId="327"/>
            <ac:cxnSpMk id="27" creationId="{FD43C3BD-B03A-4790-86A9-37141F04B251}"/>
          </ac:cxnSpMkLst>
        </pc:cxnChg>
      </pc:sldChg>
      <pc:sldChg chg="addSp modSp">
        <pc:chgData name="Wilcock, Kirsten" userId="aca797bc-42d0-4455-ac3c-3baca35f621b" providerId="ADAL" clId="{6B3864D1-880B-4601-BE49-A796F41D534E}" dt="2019-11-07T10:33:46.684" v="398" actId="115"/>
        <pc:sldMkLst>
          <pc:docMk/>
          <pc:sldMk cId="1732192685" sldId="328"/>
        </pc:sldMkLst>
        <pc:spChg chg="mod">
          <ac:chgData name="Wilcock, Kirsten" userId="aca797bc-42d0-4455-ac3c-3baca35f621b" providerId="ADAL" clId="{6B3864D1-880B-4601-BE49-A796F41D534E}" dt="2019-11-07T10:33:46.684" v="398" actId="115"/>
          <ac:spMkLst>
            <pc:docMk/>
            <pc:sldMk cId="1732192685" sldId="328"/>
            <ac:spMk id="4" creationId="{00000000-0000-0000-0000-000000000000}"/>
          </ac:spMkLst>
        </pc:spChg>
        <pc:spChg chg="mod">
          <ac:chgData name="Wilcock, Kirsten" userId="aca797bc-42d0-4455-ac3c-3baca35f621b" providerId="ADAL" clId="{6B3864D1-880B-4601-BE49-A796F41D534E}" dt="2019-11-07T10:33:28.841" v="395" actId="115"/>
          <ac:spMkLst>
            <pc:docMk/>
            <pc:sldMk cId="1732192685" sldId="328"/>
            <ac:spMk id="6" creationId="{10A2DBC5-7452-415D-A30E-45726BDC5AA6}"/>
          </ac:spMkLst>
        </pc:spChg>
        <pc:cxnChg chg="add mod">
          <ac:chgData name="Wilcock, Kirsten" userId="aca797bc-42d0-4455-ac3c-3baca35f621b" providerId="ADAL" clId="{6B3864D1-880B-4601-BE49-A796F41D534E}" dt="2019-11-07T10:31:10.382" v="364" actId="14100"/>
          <ac:cxnSpMkLst>
            <pc:docMk/>
            <pc:sldMk cId="1732192685" sldId="328"/>
            <ac:cxnSpMk id="5" creationId="{302DB011-E257-4F3A-A20D-C029ACCF94E5}"/>
          </ac:cxnSpMkLst>
        </pc:cxnChg>
        <pc:cxnChg chg="add mod">
          <ac:chgData name="Wilcock, Kirsten" userId="aca797bc-42d0-4455-ac3c-3baca35f621b" providerId="ADAL" clId="{6B3864D1-880B-4601-BE49-A796F41D534E}" dt="2019-11-07T10:31:25.757" v="367" actId="14100"/>
          <ac:cxnSpMkLst>
            <pc:docMk/>
            <pc:sldMk cId="1732192685" sldId="328"/>
            <ac:cxnSpMk id="7" creationId="{8F53415C-5174-4B3F-8E25-4355BFE5AB6F}"/>
          </ac:cxnSpMkLst>
        </pc:cxnChg>
        <pc:cxnChg chg="add mod">
          <ac:chgData name="Wilcock, Kirsten" userId="aca797bc-42d0-4455-ac3c-3baca35f621b" providerId="ADAL" clId="{6B3864D1-880B-4601-BE49-A796F41D534E}" dt="2019-11-07T10:31:36.100" v="370" actId="14100"/>
          <ac:cxnSpMkLst>
            <pc:docMk/>
            <pc:sldMk cId="1732192685" sldId="328"/>
            <ac:cxnSpMk id="8" creationId="{42F4C8C9-5336-42D5-877E-ED333537D4B9}"/>
          </ac:cxnSpMkLst>
        </pc:cxnChg>
        <pc:cxnChg chg="add mod">
          <ac:chgData name="Wilcock, Kirsten" userId="aca797bc-42d0-4455-ac3c-3baca35f621b" providerId="ADAL" clId="{6B3864D1-880B-4601-BE49-A796F41D534E}" dt="2019-11-07T10:31:49.377" v="373" actId="14100"/>
          <ac:cxnSpMkLst>
            <pc:docMk/>
            <pc:sldMk cId="1732192685" sldId="328"/>
            <ac:cxnSpMk id="10" creationId="{3B61D11A-0B23-44D0-B0CC-84E08C98D035}"/>
          </ac:cxnSpMkLst>
        </pc:cxnChg>
        <pc:cxnChg chg="add mod">
          <ac:chgData name="Wilcock, Kirsten" userId="aca797bc-42d0-4455-ac3c-3baca35f621b" providerId="ADAL" clId="{6B3864D1-880B-4601-BE49-A796F41D534E}" dt="2019-11-07T10:32:00.939" v="376" actId="14100"/>
          <ac:cxnSpMkLst>
            <pc:docMk/>
            <pc:sldMk cId="1732192685" sldId="328"/>
            <ac:cxnSpMk id="12" creationId="{2DCDFF95-46A5-41AC-BB32-0F648EE97822}"/>
          </ac:cxnSpMkLst>
        </pc:cxnChg>
        <pc:cxnChg chg="add mod">
          <ac:chgData name="Wilcock, Kirsten" userId="aca797bc-42d0-4455-ac3c-3baca35f621b" providerId="ADAL" clId="{6B3864D1-880B-4601-BE49-A796F41D534E}" dt="2019-11-07T10:32:09.687" v="379" actId="14100"/>
          <ac:cxnSpMkLst>
            <pc:docMk/>
            <pc:sldMk cId="1732192685" sldId="328"/>
            <ac:cxnSpMk id="14" creationId="{053C8058-48AC-453D-8014-2D2BBDBD8716}"/>
          </ac:cxnSpMkLst>
        </pc:cxnChg>
        <pc:cxnChg chg="add mod">
          <ac:chgData name="Wilcock, Kirsten" userId="aca797bc-42d0-4455-ac3c-3baca35f621b" providerId="ADAL" clId="{6B3864D1-880B-4601-BE49-A796F41D534E}" dt="2019-11-07T10:32:39.189" v="383" actId="14100"/>
          <ac:cxnSpMkLst>
            <pc:docMk/>
            <pc:sldMk cId="1732192685" sldId="328"/>
            <ac:cxnSpMk id="16" creationId="{A62A2AFB-1619-4FD1-A883-D00CC75E28D4}"/>
          </ac:cxnSpMkLst>
        </pc:cxnChg>
        <pc:cxnChg chg="add mod">
          <ac:chgData name="Wilcock, Kirsten" userId="aca797bc-42d0-4455-ac3c-3baca35f621b" providerId="ADAL" clId="{6B3864D1-880B-4601-BE49-A796F41D534E}" dt="2019-11-07T10:32:57.297" v="385" actId="1076"/>
          <ac:cxnSpMkLst>
            <pc:docMk/>
            <pc:sldMk cId="1732192685" sldId="328"/>
            <ac:cxnSpMk id="18" creationId="{3FC3838F-D7E4-4DBF-965B-11863CF9AFF6}"/>
          </ac:cxnSpMkLst>
        </pc:cxnChg>
        <pc:cxnChg chg="add mod">
          <ac:chgData name="Wilcock, Kirsten" userId="aca797bc-42d0-4455-ac3c-3baca35f621b" providerId="ADAL" clId="{6B3864D1-880B-4601-BE49-A796F41D534E}" dt="2019-11-07T10:33:06.436" v="388" actId="14100"/>
          <ac:cxnSpMkLst>
            <pc:docMk/>
            <pc:sldMk cId="1732192685" sldId="328"/>
            <ac:cxnSpMk id="19" creationId="{1A5519BD-3340-44BD-8187-90AF29E11F4A}"/>
          </ac:cxnSpMkLst>
        </pc:cxnChg>
        <pc:cxnChg chg="add mod">
          <ac:chgData name="Wilcock, Kirsten" userId="aca797bc-42d0-4455-ac3c-3baca35f621b" providerId="ADAL" clId="{6B3864D1-880B-4601-BE49-A796F41D534E}" dt="2019-11-07T10:33:14.186" v="391" actId="14100"/>
          <ac:cxnSpMkLst>
            <pc:docMk/>
            <pc:sldMk cId="1732192685" sldId="328"/>
            <ac:cxnSpMk id="21" creationId="{EF690366-38E2-449B-8A65-258FB667D769}"/>
          </ac:cxnSpMkLst>
        </pc:cxnChg>
        <pc:cxnChg chg="add mod">
          <ac:chgData name="Wilcock, Kirsten" userId="aca797bc-42d0-4455-ac3c-3baca35f621b" providerId="ADAL" clId="{6B3864D1-880B-4601-BE49-A796F41D534E}" dt="2019-11-07T10:33:24.686" v="394" actId="14100"/>
          <ac:cxnSpMkLst>
            <pc:docMk/>
            <pc:sldMk cId="1732192685" sldId="328"/>
            <ac:cxnSpMk id="23" creationId="{486BF20B-B7C5-4129-B923-0D4C05630C47}"/>
          </ac:cxnSpMkLst>
        </pc:cxnChg>
      </pc:sldChg>
      <pc:sldChg chg="addSp modSp">
        <pc:chgData name="Wilcock, Kirsten" userId="aca797bc-42d0-4455-ac3c-3baca35f621b" providerId="ADAL" clId="{6B3864D1-880B-4601-BE49-A796F41D534E}" dt="2019-11-07T10:38:27.430" v="502" actId="115"/>
        <pc:sldMkLst>
          <pc:docMk/>
          <pc:sldMk cId="541283926" sldId="329"/>
        </pc:sldMkLst>
        <pc:spChg chg="mod">
          <ac:chgData name="Wilcock, Kirsten" userId="aca797bc-42d0-4455-ac3c-3baca35f621b" providerId="ADAL" clId="{6B3864D1-880B-4601-BE49-A796F41D534E}" dt="2019-11-07T10:38:27.430" v="502" actId="115"/>
          <ac:spMkLst>
            <pc:docMk/>
            <pc:sldMk cId="541283926" sldId="329"/>
            <ac:spMk id="4" creationId="{00000000-0000-0000-0000-000000000000}"/>
          </ac:spMkLst>
        </pc:spChg>
        <pc:spChg chg="mod">
          <ac:chgData name="Wilcock, Kirsten" userId="aca797bc-42d0-4455-ac3c-3baca35f621b" providerId="ADAL" clId="{6B3864D1-880B-4601-BE49-A796F41D534E}" dt="2019-11-07T10:37:53.302" v="494" actId="115"/>
          <ac:spMkLst>
            <pc:docMk/>
            <pc:sldMk cId="541283926" sldId="329"/>
            <ac:spMk id="6" creationId="{8BC70198-F7F4-420A-A4BD-A7BD5DF15809}"/>
          </ac:spMkLst>
        </pc:spChg>
        <pc:cxnChg chg="add mod">
          <ac:chgData name="Wilcock, Kirsten" userId="aca797bc-42d0-4455-ac3c-3baca35f621b" providerId="ADAL" clId="{6B3864D1-880B-4601-BE49-A796F41D534E}" dt="2019-11-07T10:34:55.459" v="449" actId="1038"/>
          <ac:cxnSpMkLst>
            <pc:docMk/>
            <pc:sldMk cId="541283926" sldId="329"/>
            <ac:cxnSpMk id="5" creationId="{EBB1A869-FB33-4EC6-BFE6-C059D9E41504}"/>
          </ac:cxnSpMkLst>
        </pc:cxnChg>
        <pc:cxnChg chg="add mod">
          <ac:chgData name="Wilcock, Kirsten" userId="aca797bc-42d0-4455-ac3c-3baca35f621b" providerId="ADAL" clId="{6B3864D1-880B-4601-BE49-A796F41D534E}" dt="2019-11-07T10:34:43.568" v="439" actId="14100"/>
          <ac:cxnSpMkLst>
            <pc:docMk/>
            <pc:sldMk cId="541283926" sldId="329"/>
            <ac:cxnSpMk id="7" creationId="{10C3143F-0747-40B3-B190-11C0FB9710C7}"/>
          </ac:cxnSpMkLst>
        </pc:cxnChg>
        <pc:cxnChg chg="add mod">
          <ac:chgData name="Wilcock, Kirsten" userId="aca797bc-42d0-4455-ac3c-3baca35f621b" providerId="ADAL" clId="{6B3864D1-880B-4601-BE49-A796F41D534E}" dt="2019-11-07T10:34:49.349" v="440" actId="1076"/>
          <ac:cxnSpMkLst>
            <pc:docMk/>
            <pc:sldMk cId="541283926" sldId="329"/>
            <ac:cxnSpMk id="8" creationId="{27E81664-D4A2-4EFB-8894-B3736CD93751}"/>
          </ac:cxnSpMkLst>
        </pc:cxnChg>
        <pc:cxnChg chg="add mod">
          <ac:chgData name="Wilcock, Kirsten" userId="aca797bc-42d0-4455-ac3c-3baca35f621b" providerId="ADAL" clId="{6B3864D1-880B-4601-BE49-A796F41D534E}" dt="2019-11-07T10:35:09.161" v="452" actId="14100"/>
          <ac:cxnSpMkLst>
            <pc:docMk/>
            <pc:sldMk cId="541283926" sldId="329"/>
            <ac:cxnSpMk id="10" creationId="{4A1B044B-4D7B-4EC3-B170-63ABE49ED607}"/>
          </ac:cxnSpMkLst>
        </pc:cxnChg>
        <pc:cxnChg chg="add mod">
          <ac:chgData name="Wilcock, Kirsten" userId="aca797bc-42d0-4455-ac3c-3baca35f621b" providerId="ADAL" clId="{6B3864D1-880B-4601-BE49-A796F41D534E}" dt="2019-11-07T10:35:21.428" v="455" actId="14100"/>
          <ac:cxnSpMkLst>
            <pc:docMk/>
            <pc:sldMk cId="541283926" sldId="329"/>
            <ac:cxnSpMk id="12" creationId="{A51F70D0-6B5C-4663-B37F-3ABAEC74A830}"/>
          </ac:cxnSpMkLst>
        </pc:cxnChg>
        <pc:cxnChg chg="add mod">
          <ac:chgData name="Wilcock, Kirsten" userId="aca797bc-42d0-4455-ac3c-3baca35f621b" providerId="ADAL" clId="{6B3864D1-880B-4601-BE49-A796F41D534E}" dt="2019-11-07T10:35:37.553" v="458" actId="14100"/>
          <ac:cxnSpMkLst>
            <pc:docMk/>
            <pc:sldMk cId="541283926" sldId="329"/>
            <ac:cxnSpMk id="14" creationId="{588E330F-2EC8-4229-A0EA-5AF6094E54A8}"/>
          </ac:cxnSpMkLst>
        </pc:cxnChg>
        <pc:cxnChg chg="add mod">
          <ac:chgData name="Wilcock, Kirsten" userId="aca797bc-42d0-4455-ac3c-3baca35f621b" providerId="ADAL" clId="{6B3864D1-880B-4601-BE49-A796F41D534E}" dt="2019-11-07T10:35:51.573" v="462" actId="14100"/>
          <ac:cxnSpMkLst>
            <pc:docMk/>
            <pc:sldMk cId="541283926" sldId="329"/>
            <ac:cxnSpMk id="16" creationId="{62DED31F-4EAC-46A2-8E69-8FB9535080B9}"/>
          </ac:cxnSpMkLst>
        </pc:cxnChg>
        <pc:cxnChg chg="add mod">
          <ac:chgData name="Wilcock, Kirsten" userId="aca797bc-42d0-4455-ac3c-3baca35f621b" providerId="ADAL" clId="{6B3864D1-880B-4601-BE49-A796F41D534E}" dt="2019-11-07T10:36:02.799" v="465" actId="14100"/>
          <ac:cxnSpMkLst>
            <pc:docMk/>
            <pc:sldMk cId="541283926" sldId="329"/>
            <ac:cxnSpMk id="19" creationId="{63352DEF-9D26-4FAD-8779-DFE30BD21F59}"/>
          </ac:cxnSpMkLst>
        </pc:cxnChg>
        <pc:cxnChg chg="add mod">
          <ac:chgData name="Wilcock, Kirsten" userId="aca797bc-42d0-4455-ac3c-3baca35f621b" providerId="ADAL" clId="{6B3864D1-880B-4601-BE49-A796F41D534E}" dt="2019-11-07T10:36:15.034" v="468" actId="14100"/>
          <ac:cxnSpMkLst>
            <pc:docMk/>
            <pc:sldMk cId="541283926" sldId="329"/>
            <ac:cxnSpMk id="21" creationId="{A2761F55-9FB9-4D7D-BE1C-BBCA54421299}"/>
          </ac:cxnSpMkLst>
        </pc:cxnChg>
        <pc:cxnChg chg="add mod">
          <ac:chgData name="Wilcock, Kirsten" userId="aca797bc-42d0-4455-ac3c-3baca35f621b" providerId="ADAL" clId="{6B3864D1-880B-4601-BE49-A796F41D534E}" dt="2019-11-07T10:36:35.394" v="471" actId="14100"/>
          <ac:cxnSpMkLst>
            <pc:docMk/>
            <pc:sldMk cId="541283926" sldId="329"/>
            <ac:cxnSpMk id="23" creationId="{8D44F0A4-E591-4E72-94FB-27218CF73603}"/>
          </ac:cxnSpMkLst>
        </pc:cxnChg>
        <pc:cxnChg chg="add mod">
          <ac:chgData name="Wilcock, Kirsten" userId="aca797bc-42d0-4455-ac3c-3baca35f621b" providerId="ADAL" clId="{6B3864D1-880B-4601-BE49-A796F41D534E}" dt="2019-11-07T10:36:44.690" v="474" actId="14100"/>
          <ac:cxnSpMkLst>
            <pc:docMk/>
            <pc:sldMk cId="541283926" sldId="329"/>
            <ac:cxnSpMk id="25" creationId="{A4BA9E5F-D678-427F-B294-69EE9A31E4AA}"/>
          </ac:cxnSpMkLst>
        </pc:cxnChg>
        <pc:cxnChg chg="add mod">
          <ac:chgData name="Wilcock, Kirsten" userId="aca797bc-42d0-4455-ac3c-3baca35f621b" providerId="ADAL" clId="{6B3864D1-880B-4601-BE49-A796F41D534E}" dt="2019-11-07T10:36:55.190" v="478" actId="14100"/>
          <ac:cxnSpMkLst>
            <pc:docMk/>
            <pc:sldMk cId="541283926" sldId="329"/>
            <ac:cxnSpMk id="27" creationId="{97DB2852-EB50-4ABF-A952-866F4C54458B}"/>
          </ac:cxnSpMkLst>
        </pc:cxnChg>
        <pc:cxnChg chg="add mod">
          <ac:chgData name="Wilcock, Kirsten" userId="aca797bc-42d0-4455-ac3c-3baca35f621b" providerId="ADAL" clId="{6B3864D1-880B-4601-BE49-A796F41D534E}" dt="2019-11-07T10:37:11.872" v="484" actId="14100"/>
          <ac:cxnSpMkLst>
            <pc:docMk/>
            <pc:sldMk cId="541283926" sldId="329"/>
            <ac:cxnSpMk id="30" creationId="{B1A58D07-619A-4634-9721-2C5719E1C149}"/>
          </ac:cxnSpMkLst>
        </pc:cxnChg>
        <pc:cxnChg chg="add mod">
          <ac:chgData name="Wilcock, Kirsten" userId="aca797bc-42d0-4455-ac3c-3baca35f621b" providerId="ADAL" clId="{6B3864D1-880B-4601-BE49-A796F41D534E}" dt="2019-11-07T10:37:26.052" v="487" actId="14100"/>
          <ac:cxnSpMkLst>
            <pc:docMk/>
            <pc:sldMk cId="541283926" sldId="329"/>
            <ac:cxnSpMk id="34" creationId="{B0064FA4-DB6A-4CC9-BFA5-FF417B5503AA}"/>
          </ac:cxnSpMkLst>
        </pc:cxnChg>
        <pc:cxnChg chg="add mod">
          <ac:chgData name="Wilcock, Kirsten" userId="aca797bc-42d0-4455-ac3c-3baca35f621b" providerId="ADAL" clId="{6B3864D1-880B-4601-BE49-A796F41D534E}" dt="2019-11-07T10:37:36.442" v="490" actId="14100"/>
          <ac:cxnSpMkLst>
            <pc:docMk/>
            <pc:sldMk cId="541283926" sldId="329"/>
            <ac:cxnSpMk id="36" creationId="{342984FE-0B0B-4844-AC84-F73F2BF00039}"/>
          </ac:cxnSpMkLst>
        </pc:cxnChg>
        <pc:cxnChg chg="add mod">
          <ac:chgData name="Wilcock, Kirsten" userId="aca797bc-42d0-4455-ac3c-3baca35f621b" providerId="ADAL" clId="{6B3864D1-880B-4601-BE49-A796F41D534E}" dt="2019-11-07T10:37:48.943" v="493" actId="14100"/>
          <ac:cxnSpMkLst>
            <pc:docMk/>
            <pc:sldMk cId="541283926" sldId="329"/>
            <ac:cxnSpMk id="38" creationId="{D85B3306-D92E-465E-BF14-708459DC13C0}"/>
          </ac:cxnSpMkLst>
        </pc:cxnChg>
      </pc:sldChg>
    </pc:docChg>
  </pc:docChgLst>
  <pc:docChgLst>
    <pc:chgData name="Wilcock, Kirsten" userId="aca797bc-42d0-4455-ac3c-3baca35f621b" providerId="ADAL" clId="{01E6FA0A-3E2A-4CE2-BA94-F2E120FB65A0}"/>
    <pc:docChg chg="modSld">
      <pc:chgData name="Wilcock, Kirsten" userId="aca797bc-42d0-4455-ac3c-3baca35f621b" providerId="ADAL" clId="{01E6FA0A-3E2A-4CE2-BA94-F2E120FB65A0}" dt="2019-09-07T09:40:55.061" v="58" actId="20577"/>
      <pc:docMkLst>
        <pc:docMk/>
      </pc:docMkLst>
      <pc:sldChg chg="modSp">
        <pc:chgData name="Wilcock, Kirsten" userId="aca797bc-42d0-4455-ac3c-3baca35f621b" providerId="ADAL" clId="{01E6FA0A-3E2A-4CE2-BA94-F2E120FB65A0}" dt="2019-09-07T09:11:30.017" v="44" actId="20577"/>
        <pc:sldMkLst>
          <pc:docMk/>
          <pc:sldMk cId="2013908959" sldId="303"/>
        </pc:sldMkLst>
        <pc:spChg chg="mod">
          <ac:chgData name="Wilcock, Kirsten" userId="aca797bc-42d0-4455-ac3c-3baca35f621b" providerId="ADAL" clId="{01E6FA0A-3E2A-4CE2-BA94-F2E120FB65A0}" dt="2019-09-07T09:11:30.017" v="44" actId="20577"/>
          <ac:spMkLst>
            <pc:docMk/>
            <pc:sldMk cId="2013908959" sldId="303"/>
            <ac:spMk id="5" creationId="{00000000-0000-0000-0000-000000000000}"/>
          </ac:spMkLst>
        </pc:spChg>
      </pc:sldChg>
      <pc:sldChg chg="modSp">
        <pc:chgData name="Wilcock, Kirsten" userId="aca797bc-42d0-4455-ac3c-3baca35f621b" providerId="ADAL" clId="{01E6FA0A-3E2A-4CE2-BA94-F2E120FB65A0}" dt="2019-09-07T09:23:16.712" v="45" actId="207"/>
        <pc:sldMkLst>
          <pc:docMk/>
          <pc:sldMk cId="234981990" sldId="310"/>
        </pc:sldMkLst>
        <pc:spChg chg="mod">
          <ac:chgData name="Wilcock, Kirsten" userId="aca797bc-42d0-4455-ac3c-3baca35f621b" providerId="ADAL" clId="{01E6FA0A-3E2A-4CE2-BA94-F2E120FB65A0}" dt="2019-09-07T09:23:16.712" v="45" actId="207"/>
          <ac:spMkLst>
            <pc:docMk/>
            <pc:sldMk cId="234981990" sldId="310"/>
            <ac:spMk id="5" creationId="{00000000-0000-0000-0000-000000000000}"/>
          </ac:spMkLst>
        </pc:spChg>
      </pc:sldChg>
      <pc:sldChg chg="modSp">
        <pc:chgData name="Wilcock, Kirsten" userId="aca797bc-42d0-4455-ac3c-3baca35f621b" providerId="ADAL" clId="{01E6FA0A-3E2A-4CE2-BA94-F2E120FB65A0}" dt="2019-09-07T09:23:37.811" v="47" actId="20577"/>
        <pc:sldMkLst>
          <pc:docMk/>
          <pc:sldMk cId="2678938745" sldId="312"/>
        </pc:sldMkLst>
        <pc:spChg chg="mod">
          <ac:chgData name="Wilcock, Kirsten" userId="aca797bc-42d0-4455-ac3c-3baca35f621b" providerId="ADAL" clId="{01E6FA0A-3E2A-4CE2-BA94-F2E120FB65A0}" dt="2019-09-07T09:23:37.811" v="47" actId="20577"/>
          <ac:spMkLst>
            <pc:docMk/>
            <pc:sldMk cId="2678938745" sldId="312"/>
            <ac:spMk id="5" creationId="{00000000-0000-0000-0000-000000000000}"/>
          </ac:spMkLst>
        </pc:spChg>
      </pc:sldChg>
      <pc:sldChg chg="modSp">
        <pc:chgData name="Wilcock, Kirsten" userId="aca797bc-42d0-4455-ac3c-3baca35f621b" providerId="ADAL" clId="{01E6FA0A-3E2A-4CE2-BA94-F2E120FB65A0}" dt="2019-09-07T09:40:55.061" v="58" actId="20577"/>
        <pc:sldMkLst>
          <pc:docMk/>
          <pc:sldMk cId="2295417944" sldId="342"/>
        </pc:sldMkLst>
        <pc:spChg chg="mod">
          <ac:chgData name="Wilcock, Kirsten" userId="aca797bc-42d0-4455-ac3c-3baca35f621b" providerId="ADAL" clId="{01E6FA0A-3E2A-4CE2-BA94-F2E120FB65A0}" dt="2019-09-07T09:40:55.061" v="58" actId="20577"/>
          <ac:spMkLst>
            <pc:docMk/>
            <pc:sldMk cId="2295417944" sldId="342"/>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file://localhost/Volumes/Other%20Clients/Eduqas/P17661%20Eduqas%20Brand%20Identity%20Guidelines/Links/Corbis-42-53088181.jpg" TargetMode="External"/><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Corbis-42-53088181_bandw.jpg"/>
          <p:cNvPicPr preferRelativeResize="0">
            <a:picLocks/>
          </p:cNvPicPr>
          <p:nvPr userDrawn="1"/>
        </p:nvPicPr>
        <p:blipFill rotWithShape="1">
          <a:blip r:embed="rId2" r:link="rId3">
            <a:extLst>
              <a:ext uri="{28A0092B-C50C-407E-A947-70E740481C1C}">
                <a14:useLocalDpi xmlns:a14="http://schemas.microsoft.com/office/drawing/2010/main" val="0"/>
              </a:ext>
            </a:extLst>
          </a:blip>
          <a:srcRect l="331" t="9973" r="-331" b="4013"/>
          <a:stretch>
            <a:fillRect/>
          </a:stretch>
        </p:blipFill>
        <p:spPr>
          <a:xfrm>
            <a:off x="5525038" y="2485776"/>
            <a:ext cx="3261600" cy="2805414"/>
          </a:xfrm>
          <a:prstGeom prst="rect">
            <a:avLst/>
          </a:prstGeom>
        </p:spPr>
      </p:pic>
      <p:sp>
        <p:nvSpPr>
          <p:cNvPr id="16"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E75306"/>
                </a:solidFill>
              </a:defRPr>
            </a:lvl1pPr>
          </a:lstStyle>
          <a:p>
            <a:pPr lvl="0"/>
            <a:r>
              <a:rPr lang="en-US" dirty="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a:solidFill>
                  <a:srgbClr val="F7B385"/>
                </a:solidFill>
                <a:latin typeface="Gotham Rounded Book"/>
                <a:cs typeface="Gotham Rounded Book"/>
              </a:rPr>
              <a:t>Title 2</a:t>
            </a:r>
          </a:p>
        </p:txBody>
      </p:sp>
      <p:sp>
        <p:nvSpPr>
          <p:cNvPr id="18" name="Text Placeholder 17"/>
          <p:cNvSpPr>
            <a:spLocks noGrp="1"/>
          </p:cNvSpPr>
          <p:nvPr>
            <p:ph type="body" sz="quarter" idx="15" hasCustomPrompt="1"/>
          </p:nvPr>
        </p:nvSpPr>
        <p:spPr>
          <a:xfrm>
            <a:off x="487363" y="2486025"/>
            <a:ext cx="4868862" cy="2805113"/>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2400">
                <a:solidFill>
                  <a:schemeClr val="tx1"/>
                </a:solidFill>
                <a:latin typeface="Arial" panose="020B0604020202020204" pitchFamily="34" charset="0"/>
                <a:cs typeface="Arial" panose="020B0604020202020204" pitchFamily="34" charset="0"/>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baseline="30000" dirty="0" err="1">
                <a:solidFill>
                  <a:srgbClr val="5A5A59"/>
                </a:solidFill>
                <a:latin typeface="Bliss-Light"/>
                <a:cs typeface="Bliss-Light"/>
              </a:rPr>
              <a:t>Invellab</a:t>
            </a:r>
            <a:r>
              <a:rPr lang="en-GB" baseline="30000" dirty="0">
                <a:solidFill>
                  <a:srgbClr val="5A5A59"/>
                </a:solidFill>
                <a:latin typeface="Bliss-Light"/>
                <a:cs typeface="Bliss-Light"/>
              </a:rPr>
              <a:t> id </a:t>
            </a:r>
            <a:r>
              <a:rPr lang="en-GB" baseline="30000" dirty="0" err="1">
                <a:solidFill>
                  <a:srgbClr val="5A5A59"/>
                </a:solidFill>
                <a:latin typeface="Bliss-Light"/>
                <a:cs typeface="Bliss-Light"/>
              </a:rPr>
              <a:t>quiberumqui</a:t>
            </a:r>
            <a:r>
              <a:rPr lang="en-GB" baseline="30000" dirty="0">
                <a:solidFill>
                  <a:srgbClr val="5A5A59"/>
                </a:solidFill>
                <a:latin typeface="Bliss-Light"/>
                <a:cs typeface="Bliss-Light"/>
              </a:rPr>
              <a:t> non </a:t>
            </a:r>
            <a:r>
              <a:rPr lang="en-GB" baseline="30000" dirty="0" err="1">
                <a:solidFill>
                  <a:srgbClr val="5A5A59"/>
                </a:solidFill>
                <a:latin typeface="Bliss-Light"/>
                <a:cs typeface="Bliss-Light"/>
              </a:rPr>
              <a:t>rerovit</a:t>
            </a:r>
            <a:r>
              <a:rPr lang="en-GB" baseline="30000" dirty="0">
                <a:solidFill>
                  <a:srgbClr val="5A5A59"/>
                </a:solidFill>
                <a:latin typeface="Bliss-Light"/>
                <a:cs typeface="Bliss-Light"/>
              </a:rPr>
              <a:t> era </a:t>
            </a:r>
            <a:r>
              <a:rPr lang="en-GB" baseline="30000" dirty="0" err="1">
                <a:solidFill>
                  <a:srgbClr val="5A5A59"/>
                </a:solidFill>
                <a:latin typeface="Bliss-Light"/>
                <a:cs typeface="Bliss-Light"/>
              </a:rPr>
              <a:t>consequunt</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accabor</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epelicabo</a:t>
            </a:r>
            <a:r>
              <a:rPr lang="en-GB" baseline="30000" dirty="0">
                <a:solidFill>
                  <a:srgbClr val="5A5A59"/>
                </a:solidFill>
                <a:latin typeface="Bliss-Light"/>
                <a:cs typeface="Bliss-Light"/>
              </a:rPr>
              <a:t>. Nam, id ex </a:t>
            </a:r>
            <a:r>
              <a:rPr lang="en-GB" baseline="30000" dirty="0" err="1">
                <a:solidFill>
                  <a:srgbClr val="5A5A59"/>
                </a:solidFill>
                <a:latin typeface="Bliss-Light"/>
                <a:cs typeface="Bliss-Light"/>
              </a:rPr>
              <a:t>enis</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alis</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es</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doluptas</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sunt</a:t>
            </a:r>
            <a:r>
              <a:rPr lang="en-GB" baseline="30000" dirty="0">
                <a:solidFill>
                  <a:srgbClr val="5A5A59"/>
                </a:solidFill>
                <a:latin typeface="Bliss-Light"/>
                <a:cs typeface="Bliss-Light"/>
              </a:rPr>
              <a:t> pa non </a:t>
            </a:r>
            <a:r>
              <a:rPr lang="en-GB" baseline="30000" dirty="0" err="1">
                <a:solidFill>
                  <a:srgbClr val="5A5A59"/>
                </a:solidFill>
                <a:latin typeface="Bliss-Light"/>
                <a:cs typeface="Bliss-Light"/>
              </a:rPr>
              <a:t>plaudam</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rateseque</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oditibusae</a:t>
            </a:r>
            <a:r>
              <a:rPr lang="en-GB" baseline="30000" dirty="0">
                <a:solidFill>
                  <a:srgbClr val="5A5A59"/>
                </a:solidFill>
                <a:latin typeface="Bliss-Light"/>
                <a:cs typeface="Bliss-Light"/>
              </a:rPr>
              <a:t> is </a:t>
            </a:r>
            <a:r>
              <a:rPr lang="en-GB" baseline="30000" dirty="0" err="1">
                <a:solidFill>
                  <a:srgbClr val="5A5A59"/>
                </a:solidFill>
                <a:latin typeface="Bliss-Light"/>
                <a:cs typeface="Bliss-Light"/>
              </a:rPr>
              <a:t>ut</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eturem</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ea</a:t>
            </a:r>
            <a:r>
              <a:rPr lang="en-GB" baseline="30000" dirty="0">
                <a:solidFill>
                  <a:srgbClr val="5A5A59"/>
                </a:solidFill>
                <a:latin typeface="Bliss-Light"/>
                <a:cs typeface="Bliss-Light"/>
              </a:rPr>
              <a:t> dent </a:t>
            </a:r>
            <a:r>
              <a:rPr lang="en-GB" baseline="30000" dirty="0" err="1">
                <a:solidFill>
                  <a:srgbClr val="5A5A59"/>
                </a:solidFill>
                <a:latin typeface="Bliss-Light"/>
                <a:cs typeface="Bliss-Light"/>
              </a:rPr>
              <a:t>est</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esed</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modis</a:t>
            </a:r>
            <a:r>
              <a:rPr lang="en-GB" baseline="30000" dirty="0">
                <a:solidFill>
                  <a:srgbClr val="5A5A59"/>
                </a:solidFill>
                <a:latin typeface="Bliss-Light"/>
                <a:cs typeface="Bliss-Light"/>
              </a:rPr>
              <a:t> quam, quam, id </a:t>
            </a:r>
            <a:r>
              <a:rPr lang="en-GB" baseline="30000" dirty="0" err="1">
                <a:solidFill>
                  <a:srgbClr val="5A5A59"/>
                </a:solidFill>
                <a:latin typeface="Bliss-Light"/>
                <a:cs typeface="Bliss-Light"/>
              </a:rPr>
              <a:t>modit</a:t>
            </a:r>
            <a:r>
              <a:rPr lang="en-GB" baseline="30000" dirty="0">
                <a:solidFill>
                  <a:srgbClr val="5A5A59"/>
                </a:solidFill>
                <a:latin typeface="Bliss-Light"/>
                <a:cs typeface="Bliss-Light"/>
              </a:rPr>
              <a:t> mi, </a:t>
            </a:r>
            <a:r>
              <a:rPr lang="en-GB" baseline="30000" dirty="0" err="1">
                <a:solidFill>
                  <a:srgbClr val="5A5A59"/>
                </a:solidFill>
                <a:latin typeface="Bliss-Light"/>
                <a:cs typeface="Bliss-Light"/>
              </a:rPr>
              <a:t>omnit</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accusci</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magnatur</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solum</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int</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ullandi</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oreium</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eos</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aut</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que</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veligenim</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si</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ut</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reperatio</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doluptatem</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voluptam</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est</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comnim</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fugitat</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iorecup</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tincti</a:t>
            </a:r>
            <a:r>
              <a:rPr lang="en-GB" baseline="30000" dirty="0">
                <a:solidFill>
                  <a:srgbClr val="5A5A59"/>
                </a:solidFill>
                <a:latin typeface="Bliss-Light"/>
                <a:cs typeface="Bliss-Light"/>
              </a:rPr>
              <a:t>. </a:t>
            </a:r>
          </a:p>
          <a:p>
            <a:pPr lvl="0"/>
            <a:endParaRPr lang="en-GB" dirty="0"/>
          </a:p>
        </p:txBody>
      </p:sp>
    </p:spTree>
    <p:extLst>
      <p:ext uri="{BB962C8B-B14F-4D97-AF65-F5344CB8AC3E}">
        <p14:creationId xmlns:p14="http://schemas.microsoft.com/office/powerpoint/2010/main" val="3649499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a:solidFill>
                <a:srgbClr val="F7B385"/>
              </a:solidFill>
              <a:latin typeface="Gotham Rounded Book"/>
              <a:cs typeface="Gotham Rounded Book"/>
            </a:endParaRPr>
          </a:p>
        </p:txBody>
      </p:sp>
      <p:sp>
        <p:nvSpPr>
          <p:cNvPr id="10" name="Content Placeholder 2"/>
          <p:cNvSpPr>
            <a:spLocks noGrp="1"/>
          </p:cNvSpPr>
          <p:nvPr>
            <p:ph idx="1" hasCustomPrompt="1"/>
          </p:nvPr>
        </p:nvSpPr>
        <p:spPr>
          <a:xfrm>
            <a:off x="457200" y="2894121"/>
            <a:ext cx="8229600" cy="2829786"/>
          </a:xfrm>
          <a:prstGeom prst="rect">
            <a:avLst/>
          </a:prstGeom>
        </p:spPr>
        <p:txBody>
          <a:bodyPr/>
          <a:lstStyle>
            <a:lvl1pPr marL="0" marR="0" indent="0" algn="l" defTabSz="457200" rtl="0" eaLnBrk="1" fontAlgn="base" latinLnBrk="0" hangingPunct="1">
              <a:lnSpc>
                <a:spcPct val="150000"/>
              </a:lnSpc>
              <a:spcBef>
                <a:spcPct val="0"/>
              </a:spcBef>
              <a:spcAft>
                <a:spcPct val="0"/>
              </a:spcAft>
              <a:buClrTx/>
              <a:buSzTx/>
              <a:buFont typeface="Arial" panose="020B0604020202020204" pitchFamily="34" charset="0"/>
              <a:buNone/>
              <a:tabLst/>
              <a:defRPr>
                <a:solidFill>
                  <a:srgbClr val="DF3C06"/>
                </a:solidFill>
              </a:defRPr>
            </a:lvl1pPr>
          </a:lstStyle>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Lorem ipsum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sit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amet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consectetuer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adipiscing</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elit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commodo</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ligula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eget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massa</a:t>
            </a:r>
            <a:r>
              <a:rPr kumimoji="0" lang="en-GB" sz="1800" b="0" i="0" u="none" strike="noStrike" kern="1200" cap="none" spc="0" normalizeH="0" baseline="30000" noProof="0" dirty="0">
                <a:ln>
                  <a:noFill/>
                </a:ln>
                <a:solidFill>
                  <a:prstClr val="white">
                    <a:lumMod val="50000"/>
                  </a:prstClr>
                </a:solidFill>
                <a:effectLst/>
                <a:uLnTx/>
                <a:uFillTx/>
                <a:latin typeface="Arial" panose="020B0604020202020204" pitchFamily="34" charset="0"/>
                <a:ea typeface="ＭＳ Ｐゴシック" pitchFamily="1" charset="-128"/>
                <a:cs typeface="Arial" panose="020B0604020202020204" pitchFamily="34" charset="0"/>
              </a:rPr>
              <a:t>.</a:t>
            </a: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Lorem ipsum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sit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amet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consectetuer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adipiscing</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elit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commodo</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ligula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eget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massa</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Lorem ipsum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sit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amet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consectetuer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adipiscing</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elit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commodo</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ligula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eget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massa</a:t>
            </a:r>
            <a:r>
              <a:rPr kumimoji="0" lang="en-GB" sz="1800" b="0" i="0" u="none" strike="noStrike" kern="1200" cap="none" spc="0" normalizeH="0" baseline="30000" noProof="0" dirty="0">
                <a:ln>
                  <a:noFill/>
                </a:ln>
                <a:solidFill>
                  <a:prstClr val="black"/>
                </a:solidFill>
                <a:effectLst/>
                <a:uLnTx/>
                <a:uFillTx/>
                <a:latin typeface="Bliss-Light"/>
                <a:ea typeface="ＭＳ Ｐゴシック" pitchFamily="1" charset="-128"/>
                <a:cs typeface="Bliss-Light"/>
              </a:rPr>
              <a:t>.</a:t>
            </a: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endParaRPr lang="en-US" dirty="0"/>
          </a:p>
        </p:txBody>
      </p:sp>
    </p:spTree>
    <p:extLst>
      <p:ext uri="{BB962C8B-B14F-4D97-AF65-F5344CB8AC3E}">
        <p14:creationId xmlns:p14="http://schemas.microsoft.com/office/powerpoint/2010/main" val="1545974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TextBox 8"/>
          <p:cNvSpPr txBox="1"/>
          <p:nvPr userDrawn="1"/>
        </p:nvSpPr>
        <p:spPr>
          <a:xfrm>
            <a:off x="4791075" y="2560450"/>
            <a:ext cx="3656704" cy="3439403"/>
          </a:xfrm>
          <a:prstGeom prst="rect">
            <a:avLst/>
          </a:prstGeom>
          <a:noFill/>
        </p:spPr>
        <p:txBody>
          <a:bodyPr wrap="square" rtlCol="0">
            <a:spAutoFit/>
          </a:bodyPr>
          <a:lstStyle/>
          <a:p>
            <a:pPr marL="285750" indent="-285750">
              <a:lnSpc>
                <a:spcPct val="150000"/>
              </a:lnSpc>
              <a:buFont typeface="Arial" panose="020B0604020202020204" pitchFamily="34" charset="0"/>
              <a:buChar char="•"/>
            </a:pPr>
            <a:endParaRPr lang="en-GB" baseline="30000" dirty="0">
              <a:solidFill>
                <a:srgbClr val="5A5A59"/>
              </a:solidFill>
              <a:latin typeface="Bliss-Light"/>
              <a:cs typeface="Bliss-Light"/>
            </a:endParaRPr>
          </a:p>
          <a:p>
            <a:pPr>
              <a:lnSpc>
                <a:spcPct val="150000"/>
              </a:lnSpc>
            </a:pPr>
            <a:r>
              <a:rPr lang="en-GB" i="1" baseline="30000" dirty="0">
                <a:solidFill>
                  <a:srgbClr val="5A5A59"/>
                </a:solidFill>
                <a:latin typeface="Bliss-Light"/>
                <a:cs typeface="Bliss-Light"/>
              </a:rPr>
              <a:t>“</a:t>
            </a:r>
            <a:r>
              <a:rPr lang="en-GB" i="1" baseline="30000" dirty="0" err="1">
                <a:solidFill>
                  <a:srgbClr val="5A5A59"/>
                </a:solidFill>
                <a:latin typeface="Bliss-Light"/>
                <a:cs typeface="Bliss-Light"/>
              </a:rPr>
              <a:t>Lorem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ipsum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dolor</a:t>
            </a:r>
            <a:r>
              <a:rPr lang="en-GB" i="1" baseline="30000" dirty="0">
                <a:solidFill>
                  <a:srgbClr val="5A5A59"/>
                </a:solidFill>
                <a:latin typeface="Bliss-Light"/>
                <a:cs typeface="Bliss-Light"/>
              </a:rPr>
              <a:t> sit </a:t>
            </a:r>
            <a:r>
              <a:rPr lang="en-GB" i="1" baseline="30000" dirty="0" err="1">
                <a:solidFill>
                  <a:srgbClr val="5A5A59"/>
                </a:solidFill>
                <a:latin typeface="Bliss-Light"/>
                <a:cs typeface="Bliss-Light"/>
              </a:rPr>
              <a:t>amet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consectetuer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adipiscing</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elit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commodo</a:t>
            </a:r>
            <a:r>
              <a:rPr lang="en-GB" i="1" baseline="30000" dirty="0">
                <a:solidFill>
                  <a:srgbClr val="5A5A59"/>
                </a:solidFill>
                <a:latin typeface="Bliss-Light"/>
                <a:cs typeface="Bliss-Light"/>
              </a:rPr>
              <a:t> ligula </a:t>
            </a:r>
            <a:r>
              <a:rPr lang="en-GB" i="1" baseline="30000" dirty="0" err="1">
                <a:solidFill>
                  <a:srgbClr val="5A5A59"/>
                </a:solidFill>
                <a:latin typeface="Bliss-Light"/>
                <a:cs typeface="Bliss-Light"/>
              </a:rPr>
              <a:t>eget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dolor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massa</a:t>
            </a:r>
            <a:r>
              <a:rPr lang="en-GB" i="1" baseline="30000" dirty="0">
                <a:solidFill>
                  <a:srgbClr val="5A5A59"/>
                </a:solidFill>
                <a:latin typeface="Bliss-Light"/>
                <a:cs typeface="Bliss-Light"/>
              </a:rPr>
              <a:t>. Cum </a:t>
            </a:r>
            <a:r>
              <a:rPr lang="en-GB" i="1" baseline="30000" dirty="0" err="1">
                <a:solidFill>
                  <a:srgbClr val="5A5A59"/>
                </a:solidFill>
                <a:latin typeface="Bliss-Light"/>
                <a:cs typeface="Bliss-Light"/>
              </a:rPr>
              <a:t>sociis</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natoque</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enatibus</a:t>
            </a:r>
            <a:r>
              <a:rPr lang="en-GB" i="1" baseline="30000" dirty="0">
                <a:solidFill>
                  <a:srgbClr val="5A5A59"/>
                </a:solidFill>
                <a:latin typeface="Bliss-Light"/>
                <a:cs typeface="Bliss-Light"/>
              </a:rPr>
              <a:t>.</a:t>
            </a:r>
            <a:r>
              <a:rPr lang="en-GB" i="1" dirty="0">
                <a:solidFill>
                  <a:srgbClr val="5A5A59"/>
                </a:solidFill>
                <a:latin typeface="Bliss-Light"/>
                <a:cs typeface="Bliss-Light"/>
              </a:rPr>
              <a:t> </a:t>
            </a:r>
            <a:r>
              <a:rPr lang="en-GB" i="1" baseline="30000" dirty="0" err="1">
                <a:solidFill>
                  <a:srgbClr val="5A5A59"/>
                </a:solidFill>
                <a:latin typeface="Bliss-Light"/>
                <a:cs typeface="Bliss-Light"/>
              </a:rPr>
              <a:t>Lorem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ipsum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dolor</a:t>
            </a:r>
            <a:r>
              <a:rPr lang="en-GB" i="1" baseline="30000" dirty="0">
                <a:solidFill>
                  <a:srgbClr val="5A5A59"/>
                </a:solidFill>
                <a:latin typeface="Bliss-Light"/>
                <a:cs typeface="Bliss-Light"/>
              </a:rPr>
              <a:t> sit </a:t>
            </a:r>
            <a:r>
              <a:rPr lang="en-GB" i="1" baseline="30000" dirty="0" err="1">
                <a:solidFill>
                  <a:srgbClr val="5A5A59"/>
                </a:solidFill>
                <a:latin typeface="Bliss-Light"/>
                <a:cs typeface="Bliss-Light"/>
              </a:rPr>
              <a:t>amet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consectetuer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adipiscing</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elit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commodo</a:t>
            </a:r>
            <a:r>
              <a:rPr lang="en-GB" i="1" baseline="30000" dirty="0">
                <a:solidFill>
                  <a:srgbClr val="5A5A59"/>
                </a:solidFill>
                <a:latin typeface="Bliss-Light"/>
                <a:cs typeface="Bliss-Light"/>
              </a:rPr>
              <a:t> ligula </a:t>
            </a:r>
            <a:r>
              <a:rPr lang="en-GB" i="1" baseline="30000" dirty="0" err="1">
                <a:solidFill>
                  <a:srgbClr val="5A5A59"/>
                </a:solidFill>
                <a:latin typeface="Bliss-Light"/>
                <a:cs typeface="Bliss-Light"/>
              </a:rPr>
              <a:t>eget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color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massa</a:t>
            </a:r>
            <a:r>
              <a:rPr lang="en-GB" i="1" baseline="30000" dirty="0">
                <a:solidFill>
                  <a:srgbClr val="5A5A59"/>
                </a:solidFill>
                <a:latin typeface="Bliss-Light"/>
                <a:cs typeface="Bliss-Light"/>
              </a:rPr>
              <a:t>. Cum </a:t>
            </a:r>
            <a:r>
              <a:rPr lang="en-GB" i="1" baseline="30000" dirty="0" err="1">
                <a:solidFill>
                  <a:srgbClr val="5A5A59"/>
                </a:solidFill>
                <a:latin typeface="Bliss-Light"/>
                <a:cs typeface="Bliss-Light"/>
              </a:rPr>
              <a:t>sociis</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natoque</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penatibus</a:t>
            </a:r>
            <a:r>
              <a:rPr lang="en-GB" i="1" baseline="30000" dirty="0">
                <a:solidFill>
                  <a:srgbClr val="5A5A59"/>
                </a:solidFill>
                <a:latin typeface="Bliss-Light"/>
                <a:cs typeface="Bliss-Light"/>
              </a:rPr>
              <a:t>.</a:t>
            </a:r>
            <a:r>
              <a:rPr lang="en-GB" i="1" dirty="0">
                <a:solidFill>
                  <a:srgbClr val="5A5A59"/>
                </a:solidFill>
                <a:latin typeface="Bliss-Light"/>
                <a:cs typeface="Bliss-Light"/>
              </a:rPr>
              <a:t>”</a:t>
            </a:r>
          </a:p>
          <a:p>
            <a:pPr algn="r">
              <a:lnSpc>
                <a:spcPct val="150000"/>
              </a:lnSpc>
            </a:pPr>
            <a:endParaRPr lang="en-GB" sz="1600" i="1" baseline="30000" dirty="0">
              <a:solidFill>
                <a:srgbClr val="5A5A59"/>
              </a:solidFill>
              <a:latin typeface="Bliss-Light"/>
              <a:cs typeface="Bliss-Light"/>
            </a:endParaRPr>
          </a:p>
          <a:p>
            <a:pPr algn="r">
              <a:lnSpc>
                <a:spcPct val="150000"/>
              </a:lnSpc>
            </a:pPr>
            <a:r>
              <a:rPr lang="en-GB" b="1" baseline="30000" dirty="0">
                <a:solidFill>
                  <a:srgbClr val="5A5A59"/>
                </a:solidFill>
                <a:latin typeface="Bliss-Light"/>
                <a:cs typeface="Bliss-Light"/>
              </a:rPr>
              <a:t>- Name, Organisation, Date</a:t>
            </a:r>
          </a:p>
          <a:p>
            <a:pPr>
              <a:lnSpc>
                <a:spcPct val="150000"/>
              </a:lnSpc>
            </a:pPr>
            <a:endParaRPr lang="en-GB" sz="1600" i="1" baseline="30000" dirty="0">
              <a:solidFill>
                <a:srgbClr val="5A5A59"/>
              </a:solidFill>
              <a:latin typeface="Bliss-Light"/>
              <a:cs typeface="Bliss-Light"/>
            </a:endParaRPr>
          </a:p>
          <a:p>
            <a:pPr marL="285750" indent="-285750">
              <a:lnSpc>
                <a:spcPct val="150000"/>
              </a:lnSpc>
              <a:buFont typeface="Arial" panose="020B0604020202020204" pitchFamily="34" charset="0"/>
              <a:buChar char="•"/>
            </a:pPr>
            <a:endParaRPr lang="en-US" sz="1700" dirty="0">
              <a:solidFill>
                <a:srgbClr val="5A5A59"/>
              </a:solidFill>
              <a:latin typeface="Gotham Rounded Book"/>
              <a:cs typeface="Gotham Rounded Book"/>
            </a:endParaRPr>
          </a:p>
        </p:txBody>
      </p:sp>
      <p:sp>
        <p:nvSpPr>
          <p:cNvPr id="10" name="TextBox 9"/>
          <p:cNvSpPr txBox="1"/>
          <p:nvPr userDrawn="1"/>
        </p:nvSpPr>
        <p:spPr>
          <a:xfrm>
            <a:off x="581025" y="2560450"/>
            <a:ext cx="3656704" cy="3439403"/>
          </a:xfrm>
          <a:prstGeom prst="rect">
            <a:avLst/>
          </a:prstGeom>
          <a:noFill/>
        </p:spPr>
        <p:txBody>
          <a:bodyPr wrap="square" rtlCol="0">
            <a:spAutoFit/>
          </a:bodyPr>
          <a:lstStyle/>
          <a:p>
            <a:pPr marL="285750" indent="-285750">
              <a:lnSpc>
                <a:spcPct val="150000"/>
              </a:lnSpc>
              <a:buFont typeface="Arial" panose="020B0604020202020204" pitchFamily="34" charset="0"/>
              <a:buChar char="•"/>
            </a:pPr>
            <a:endParaRPr lang="en-GB" baseline="30000" dirty="0">
              <a:solidFill>
                <a:srgbClr val="5A5A59"/>
              </a:solidFill>
              <a:latin typeface="Bliss-Light"/>
              <a:cs typeface="Bliss-Light"/>
            </a:endParaRPr>
          </a:p>
          <a:p>
            <a:pPr>
              <a:lnSpc>
                <a:spcPct val="150000"/>
              </a:lnSpc>
            </a:pPr>
            <a:r>
              <a:rPr lang="en-GB" i="1" baseline="30000" dirty="0">
                <a:solidFill>
                  <a:srgbClr val="5A5A59"/>
                </a:solidFill>
                <a:latin typeface="Bliss-Light"/>
                <a:cs typeface="Bliss-Light"/>
              </a:rPr>
              <a:t>“</a:t>
            </a:r>
            <a:r>
              <a:rPr lang="en-GB" i="1" baseline="30000" dirty="0" err="1">
                <a:solidFill>
                  <a:srgbClr val="5A5A59"/>
                </a:solidFill>
                <a:latin typeface="Bliss-Light"/>
                <a:cs typeface="Bliss-Light"/>
              </a:rPr>
              <a:t>Lorem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ipsum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dolor</a:t>
            </a:r>
            <a:r>
              <a:rPr lang="en-GB" i="1" baseline="30000" dirty="0">
                <a:solidFill>
                  <a:srgbClr val="5A5A59"/>
                </a:solidFill>
                <a:latin typeface="Bliss-Light"/>
                <a:cs typeface="Bliss-Light"/>
              </a:rPr>
              <a:t> sit </a:t>
            </a:r>
            <a:r>
              <a:rPr lang="en-GB" i="1" baseline="30000" dirty="0" err="1">
                <a:solidFill>
                  <a:srgbClr val="5A5A59"/>
                </a:solidFill>
                <a:latin typeface="Bliss-Light"/>
                <a:cs typeface="Bliss-Light"/>
              </a:rPr>
              <a:t>amet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consectetuer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adipiscing</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elit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commodo</a:t>
            </a:r>
            <a:r>
              <a:rPr lang="en-GB" i="1" baseline="30000" dirty="0">
                <a:solidFill>
                  <a:srgbClr val="5A5A59"/>
                </a:solidFill>
                <a:latin typeface="Bliss-Light"/>
                <a:cs typeface="Bliss-Light"/>
              </a:rPr>
              <a:t> ligula </a:t>
            </a:r>
            <a:r>
              <a:rPr lang="en-GB" i="1" baseline="30000" dirty="0" err="1">
                <a:solidFill>
                  <a:srgbClr val="5A5A59"/>
                </a:solidFill>
                <a:latin typeface="Bliss-Light"/>
                <a:cs typeface="Bliss-Light"/>
              </a:rPr>
              <a:t>eget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dolor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massa</a:t>
            </a:r>
            <a:r>
              <a:rPr lang="en-GB" i="1" baseline="30000" dirty="0">
                <a:solidFill>
                  <a:srgbClr val="5A5A59"/>
                </a:solidFill>
                <a:latin typeface="Bliss-Light"/>
                <a:cs typeface="Bliss-Light"/>
              </a:rPr>
              <a:t>. Cum </a:t>
            </a:r>
            <a:r>
              <a:rPr lang="en-GB" i="1" baseline="30000" dirty="0" err="1">
                <a:solidFill>
                  <a:srgbClr val="5A5A59"/>
                </a:solidFill>
                <a:latin typeface="Bliss-Light"/>
                <a:cs typeface="Bliss-Light"/>
              </a:rPr>
              <a:t>sociis</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natoque</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enatibus</a:t>
            </a:r>
            <a:r>
              <a:rPr lang="en-GB" i="1" baseline="30000" dirty="0">
                <a:solidFill>
                  <a:srgbClr val="5A5A59"/>
                </a:solidFill>
                <a:latin typeface="Bliss-Light"/>
                <a:cs typeface="Bliss-Light"/>
              </a:rPr>
              <a:t>.</a:t>
            </a:r>
            <a:r>
              <a:rPr lang="en-GB" i="1" dirty="0">
                <a:solidFill>
                  <a:srgbClr val="5A5A59"/>
                </a:solidFill>
                <a:latin typeface="Bliss-Light"/>
                <a:cs typeface="Bliss-Light"/>
              </a:rPr>
              <a:t> </a:t>
            </a:r>
            <a:r>
              <a:rPr lang="en-GB" i="1" baseline="30000" dirty="0" err="1">
                <a:solidFill>
                  <a:srgbClr val="5A5A59"/>
                </a:solidFill>
                <a:latin typeface="Bliss-Light"/>
                <a:cs typeface="Bliss-Light"/>
              </a:rPr>
              <a:t>Lorem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ipsum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dolor</a:t>
            </a:r>
            <a:r>
              <a:rPr lang="en-GB" i="1" baseline="30000" dirty="0">
                <a:solidFill>
                  <a:srgbClr val="5A5A59"/>
                </a:solidFill>
                <a:latin typeface="Bliss-Light"/>
                <a:cs typeface="Bliss-Light"/>
              </a:rPr>
              <a:t> sit </a:t>
            </a:r>
            <a:r>
              <a:rPr lang="en-GB" i="1" baseline="30000" dirty="0" err="1">
                <a:solidFill>
                  <a:srgbClr val="5A5A59"/>
                </a:solidFill>
                <a:latin typeface="Bliss-Light"/>
                <a:cs typeface="Bliss-Light"/>
              </a:rPr>
              <a:t>amet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consectetuer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adipiscing</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elit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commodo</a:t>
            </a:r>
            <a:r>
              <a:rPr lang="en-GB" i="1" baseline="30000" dirty="0">
                <a:solidFill>
                  <a:srgbClr val="5A5A59"/>
                </a:solidFill>
                <a:latin typeface="Bliss-Light"/>
                <a:cs typeface="Bliss-Light"/>
              </a:rPr>
              <a:t> ligula </a:t>
            </a:r>
            <a:r>
              <a:rPr lang="en-GB" i="1" baseline="30000" dirty="0" err="1">
                <a:solidFill>
                  <a:srgbClr val="5A5A59"/>
                </a:solidFill>
                <a:latin typeface="Bliss-Light"/>
                <a:cs typeface="Bliss-Light"/>
              </a:rPr>
              <a:t>eget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color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massa</a:t>
            </a:r>
            <a:r>
              <a:rPr lang="en-GB" i="1" baseline="30000" dirty="0">
                <a:solidFill>
                  <a:srgbClr val="5A5A59"/>
                </a:solidFill>
                <a:latin typeface="Bliss-Light"/>
                <a:cs typeface="Bliss-Light"/>
              </a:rPr>
              <a:t>. Cum </a:t>
            </a:r>
            <a:r>
              <a:rPr lang="en-GB" i="1" baseline="30000" dirty="0" err="1">
                <a:solidFill>
                  <a:srgbClr val="5A5A59"/>
                </a:solidFill>
                <a:latin typeface="Bliss-Light"/>
                <a:cs typeface="Bliss-Light"/>
              </a:rPr>
              <a:t>sociis</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natoque</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penatibus</a:t>
            </a:r>
            <a:r>
              <a:rPr lang="en-GB" i="1" baseline="30000" dirty="0">
                <a:solidFill>
                  <a:srgbClr val="5A5A59"/>
                </a:solidFill>
                <a:latin typeface="Bliss-Light"/>
                <a:cs typeface="Bliss-Light"/>
              </a:rPr>
              <a:t>.</a:t>
            </a:r>
            <a:r>
              <a:rPr lang="en-GB" i="1" dirty="0">
                <a:solidFill>
                  <a:srgbClr val="5A5A59"/>
                </a:solidFill>
                <a:latin typeface="Bliss-Light"/>
                <a:cs typeface="Bliss-Light"/>
              </a:rPr>
              <a:t>”</a:t>
            </a:r>
          </a:p>
          <a:p>
            <a:pPr algn="r">
              <a:lnSpc>
                <a:spcPct val="150000"/>
              </a:lnSpc>
            </a:pPr>
            <a:endParaRPr lang="en-GB" sz="1600" b="1" i="1" baseline="30000" dirty="0">
              <a:solidFill>
                <a:srgbClr val="5A5A59"/>
              </a:solidFill>
              <a:latin typeface="Bliss-Light"/>
              <a:cs typeface="Bliss-Light"/>
            </a:endParaRPr>
          </a:p>
          <a:p>
            <a:pPr algn="r">
              <a:lnSpc>
                <a:spcPct val="150000"/>
              </a:lnSpc>
            </a:pPr>
            <a:r>
              <a:rPr lang="en-GB" b="1" baseline="30000" dirty="0">
                <a:solidFill>
                  <a:srgbClr val="5A5A59"/>
                </a:solidFill>
                <a:latin typeface="Bliss-Light"/>
                <a:cs typeface="Bliss-Light"/>
              </a:rPr>
              <a:t>- Name, Organisation, Date</a:t>
            </a:r>
          </a:p>
          <a:p>
            <a:pPr>
              <a:lnSpc>
                <a:spcPct val="150000"/>
              </a:lnSpc>
            </a:pPr>
            <a:endParaRPr lang="en-GB" sz="1600" i="1" baseline="30000" dirty="0">
              <a:solidFill>
                <a:srgbClr val="5A5A59"/>
              </a:solidFill>
              <a:latin typeface="Bliss-Light"/>
              <a:cs typeface="Bliss-Light"/>
            </a:endParaRPr>
          </a:p>
          <a:p>
            <a:pPr marL="285750" indent="-285750">
              <a:lnSpc>
                <a:spcPct val="150000"/>
              </a:lnSpc>
              <a:buFont typeface="Arial" panose="020B0604020202020204" pitchFamily="34" charset="0"/>
              <a:buChar char="•"/>
            </a:pPr>
            <a:endParaRPr lang="en-US" sz="1700" dirty="0">
              <a:solidFill>
                <a:srgbClr val="5A5A59"/>
              </a:solidFill>
              <a:latin typeface="Gotham Rounded Book"/>
              <a:cs typeface="Gotham Rounded Book"/>
            </a:endParaRPr>
          </a:p>
        </p:txBody>
      </p:sp>
      <p:sp>
        <p:nvSpPr>
          <p:cNvPr id="11"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3581012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graphicFrame>
        <p:nvGraphicFramePr>
          <p:cNvPr id="11" name="Table 10"/>
          <p:cNvGraphicFramePr>
            <a:graphicFrameLocks noGrp="1"/>
          </p:cNvGraphicFramePr>
          <p:nvPr userDrawn="1">
            <p:extLst>
              <p:ext uri="{D42A27DB-BD31-4B8C-83A1-F6EECF244321}">
                <p14:modId xmlns:p14="http://schemas.microsoft.com/office/powerpoint/2010/main" val="152538746"/>
              </p:ext>
            </p:extLst>
          </p:nvPr>
        </p:nvGraphicFramePr>
        <p:xfrm>
          <a:off x="481547" y="2770558"/>
          <a:ext cx="5759450" cy="3007274"/>
        </p:xfrm>
        <a:graphic>
          <a:graphicData uri="http://schemas.openxmlformats.org/drawingml/2006/table">
            <a:tbl>
              <a:tblPr firstRow="1" bandRow="1">
                <a:tableStyleId>{46F890A9-2807-4EBB-B81D-B2AA78EC7F39}</a:tableStyleId>
              </a:tblPr>
              <a:tblGrid>
                <a:gridCol w="2879725">
                  <a:extLst>
                    <a:ext uri="{9D8B030D-6E8A-4147-A177-3AD203B41FA5}">
                      <a16:colId xmlns:a16="http://schemas.microsoft.com/office/drawing/2014/main" val="20000"/>
                    </a:ext>
                  </a:extLst>
                </a:gridCol>
                <a:gridCol w="2879725">
                  <a:extLst>
                    <a:ext uri="{9D8B030D-6E8A-4147-A177-3AD203B41FA5}">
                      <a16:colId xmlns:a16="http://schemas.microsoft.com/office/drawing/2014/main" val="20001"/>
                    </a:ext>
                  </a:extLst>
                </a:gridCol>
              </a:tblGrid>
              <a:tr h="604893">
                <a:tc gridSpan="2">
                  <a:txBody>
                    <a:bodyPr/>
                    <a:lstStyle/>
                    <a:p>
                      <a:pPr algn="l"/>
                      <a:r>
                        <a:rPr lang="en-GB" dirty="0">
                          <a:latin typeface="Bliss-Light"/>
                        </a:rPr>
                        <a:t>Table Heading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5306"/>
                    </a:solidFill>
                  </a:tcPr>
                </a:tc>
                <a:tc hMerge="1">
                  <a:txBody>
                    <a:bodyPr/>
                    <a:lstStyle/>
                    <a:p>
                      <a:endParaRPr lang="en-GB" dirty="0">
                        <a:latin typeface="Bliss-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3C06"/>
                    </a:solidFill>
                  </a:tcPr>
                </a:tc>
                <a:extLst>
                  <a:ext uri="{0D108BD9-81ED-4DB2-BD59-A6C34878D82A}">
                    <a16:rowId xmlns:a16="http://schemas.microsoft.com/office/drawing/2014/main" val="10000"/>
                  </a:ext>
                </a:extLst>
              </a:tr>
              <a:tr h="36794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532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bl>
          </a:graphicData>
        </a:graphic>
      </p:graphicFrame>
      <p:sp>
        <p:nvSpPr>
          <p:cNvPr id="12"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222607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237831756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070284"/>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2470067"/>
            <a:ext cx="8229600" cy="3489841"/>
          </a:xfrm>
          <a:prstGeom prst="rect">
            <a:avLst/>
          </a:prstGeom>
        </p:spPr>
        <p:txBody>
          <a:bodyPr vert="horz" lIns="91440" tIns="45720" rIns="91440" bIns="45720" rtlCol="0">
            <a:normAutofit/>
          </a:bodyPr>
          <a:lstStyle/>
          <a:p>
            <a:pPr lvl="0"/>
            <a:endParaRPr lang="en-US" dirty="0"/>
          </a:p>
        </p:txBody>
      </p:sp>
      <p:pic>
        <p:nvPicPr>
          <p:cNvPr id="7" name="Picture 4" descr="Y:\Tools and Systems\Educational Support\Marketing and Communications\Jay\Banners\Power Point\EDUQAS-POWERPOINTheader.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98231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5" r:id="rId5"/>
  </p:sldLayoutIdLst>
  <p:txStyles>
    <p:titleStyle>
      <a:lvl1pPr algn="l" defTabSz="457200" rtl="0" eaLnBrk="1" latinLnBrk="0" hangingPunct="1">
        <a:spcBef>
          <a:spcPct val="0"/>
        </a:spcBef>
        <a:buNone/>
        <a:defRPr sz="3200" kern="1200">
          <a:solidFill>
            <a:srgbClr val="DF3C06"/>
          </a:solidFill>
          <a:latin typeface="Arial" panose="020B0604020202020204" pitchFamily="34" charset="0"/>
          <a:ea typeface="+mj-ea"/>
          <a:cs typeface="Arial" panose="020B0604020202020204" pitchFamily="34" charset="0"/>
        </a:defRPr>
      </a:lvl1pPr>
    </p:titleStyle>
    <p:bodyStyle>
      <a:lvl1pPr marL="0" indent="0" algn="l" defTabSz="457200" rtl="0" eaLnBrk="1" latinLnBrk="0" hangingPunct="1">
        <a:spcBef>
          <a:spcPct val="20000"/>
        </a:spcBef>
        <a:buFont typeface="Arial"/>
        <a:buNone/>
        <a:defRPr sz="20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5.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duqas_Powerpoint_Templates_for PPT-1.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278740" y="1098550"/>
            <a:ext cx="8446160" cy="4696670"/>
          </a:xfrm>
          <a:prstGeom prst="rect">
            <a:avLst/>
          </a:prstGeom>
          <a:noFill/>
        </p:spPr>
        <p:txBody>
          <a:bodyPr wrap="square" rtlCol="0">
            <a:spAutoFit/>
          </a:bodyPr>
          <a:lstStyle/>
          <a:p>
            <a:r>
              <a:rPr lang="en-GB" sz="4400" b="1" dirty="0">
                <a:solidFill>
                  <a:schemeClr val="bg1"/>
                </a:solidFill>
              </a:rPr>
              <a:t>A level ENGLISH LANGUAGE </a:t>
            </a:r>
            <a:endParaRPr lang="en-GB" sz="4400" dirty="0">
              <a:solidFill>
                <a:schemeClr val="bg1"/>
              </a:solidFill>
            </a:endParaRPr>
          </a:p>
          <a:p>
            <a:r>
              <a:rPr lang="en-GB" sz="4400" b="1" dirty="0">
                <a:solidFill>
                  <a:schemeClr val="bg1"/>
                </a:solidFill>
              </a:rPr>
              <a:t>Component 2</a:t>
            </a:r>
            <a:endParaRPr lang="en-GB" sz="4400" dirty="0">
              <a:solidFill>
                <a:schemeClr val="bg1"/>
              </a:solidFill>
            </a:endParaRPr>
          </a:p>
          <a:p>
            <a:r>
              <a:rPr lang="en-GB" sz="4400" b="1" dirty="0">
                <a:solidFill>
                  <a:schemeClr val="bg1"/>
                </a:solidFill>
              </a:rPr>
              <a:t> </a:t>
            </a:r>
            <a:endParaRPr lang="en-GB" sz="4400" dirty="0">
              <a:solidFill>
                <a:schemeClr val="bg1"/>
              </a:solidFill>
            </a:endParaRPr>
          </a:p>
          <a:p>
            <a:r>
              <a:rPr lang="en-GB" sz="4400" b="1" dirty="0">
                <a:solidFill>
                  <a:schemeClr val="bg1"/>
                </a:solidFill>
              </a:rPr>
              <a:t> </a:t>
            </a:r>
            <a:endParaRPr lang="en-GB" sz="4400" dirty="0">
              <a:solidFill>
                <a:schemeClr val="bg1"/>
              </a:solidFill>
            </a:endParaRPr>
          </a:p>
          <a:p>
            <a:r>
              <a:rPr lang="en-GB" sz="4400" b="1" dirty="0">
                <a:solidFill>
                  <a:schemeClr val="bg1"/>
                </a:solidFill>
              </a:rPr>
              <a:t> </a:t>
            </a:r>
            <a:endParaRPr lang="en-GB" sz="4400" dirty="0">
              <a:solidFill>
                <a:schemeClr val="bg1"/>
              </a:solidFill>
            </a:endParaRPr>
          </a:p>
          <a:p>
            <a:r>
              <a:rPr lang="en-GB" sz="4400" b="1" dirty="0">
                <a:solidFill>
                  <a:schemeClr val="bg1"/>
                </a:solidFill>
              </a:rPr>
              <a:t> </a:t>
            </a:r>
            <a:endParaRPr lang="en-GB" sz="4400" dirty="0">
              <a:solidFill>
                <a:schemeClr val="bg1"/>
              </a:solidFill>
            </a:endParaRPr>
          </a:p>
          <a:p>
            <a:pPr>
              <a:lnSpc>
                <a:spcPct val="80000"/>
              </a:lnSpc>
            </a:pPr>
            <a:endParaRPr lang="en-US" sz="4400" kern="1100" spc="-30" dirty="0">
              <a:solidFill>
                <a:schemeClr val="bg1"/>
              </a:solidFill>
              <a:latin typeface="Gotham Rounded Book"/>
              <a:cs typeface="Gotham Rounded Book"/>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8"/>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Z:\Pictures\logos\WJEC_Logo_RGB.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8740" y="5868674"/>
            <a:ext cx="736270" cy="7354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01981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81192" y="2561826"/>
            <a:ext cx="8319883" cy="4462760"/>
          </a:xfrm>
          <a:prstGeom prst="rect">
            <a:avLst/>
          </a:prstGeom>
          <a:noFill/>
        </p:spPr>
        <p:txBody>
          <a:bodyPr wrap="square" rtlCol="0">
            <a:spAutoFit/>
          </a:bodyPr>
          <a:lstStyle/>
          <a:p>
            <a:r>
              <a:rPr lang="en-US" sz="2800" dirty="0"/>
              <a:t>QUESTION 1(b) – </a:t>
            </a:r>
            <a:r>
              <a:rPr lang="en-US" sz="2800" u="sng" dirty="0">
                <a:solidFill>
                  <a:srgbClr val="FF0000"/>
                </a:solidFill>
              </a:rPr>
              <a:t>credit-worthy material in red</a:t>
            </a:r>
          </a:p>
          <a:p>
            <a:endParaRPr lang="en-US" sz="2800" dirty="0"/>
          </a:p>
          <a:p>
            <a:r>
              <a:rPr lang="en-GB" sz="2800" dirty="0"/>
              <a:t>Example 3</a:t>
            </a:r>
          </a:p>
          <a:p>
            <a:r>
              <a:rPr lang="en-GB" sz="2400" dirty="0" err="1"/>
              <a:t>Shee</a:t>
            </a:r>
            <a:r>
              <a:rPr lang="en-GB" sz="2400" dirty="0"/>
              <a:t>/she – </a:t>
            </a:r>
            <a:r>
              <a:rPr lang="en-GB" sz="2400" u="sng" dirty="0">
                <a:solidFill>
                  <a:srgbClr val="FF0000"/>
                </a:solidFill>
              </a:rPr>
              <a:t>pronoun</a:t>
            </a:r>
            <a:r>
              <a:rPr lang="en-GB" sz="2400" dirty="0"/>
              <a:t> – this shows the process of </a:t>
            </a:r>
            <a:r>
              <a:rPr lang="en-GB" sz="2400" u="sng" dirty="0">
                <a:solidFill>
                  <a:srgbClr val="FF0000"/>
                </a:solidFill>
              </a:rPr>
              <a:t>standardisation</a:t>
            </a:r>
            <a:r>
              <a:rPr lang="en-GB" sz="2400" dirty="0"/>
              <a:t> due to the variation in spelling.</a:t>
            </a:r>
          </a:p>
          <a:p>
            <a:r>
              <a:rPr lang="en-GB" sz="2400" dirty="0"/>
              <a:t>Nobles – concrete </a:t>
            </a:r>
            <a:r>
              <a:rPr lang="en-GB" sz="2400" u="sng" dirty="0">
                <a:solidFill>
                  <a:srgbClr val="FF0000"/>
                </a:solidFill>
              </a:rPr>
              <a:t>noun</a:t>
            </a:r>
            <a:r>
              <a:rPr lang="en-GB" sz="2400" dirty="0"/>
              <a:t> – this shows the </a:t>
            </a:r>
            <a:r>
              <a:rPr lang="en-GB" sz="2400" u="sng" dirty="0">
                <a:solidFill>
                  <a:srgbClr val="FF0000"/>
                </a:solidFill>
              </a:rPr>
              <a:t>archaic</a:t>
            </a:r>
            <a:r>
              <a:rPr lang="en-GB" sz="2400" dirty="0"/>
              <a:t> lexis that was used which has now changed due to standardisation and the invention of Johnson’s dictionary as the text was written before Johnson’s dictionary, 1755								</a:t>
            </a:r>
            <a:r>
              <a:rPr lang="en-GB" sz="2400" dirty="0">
                <a:solidFill>
                  <a:srgbClr val="FF0000"/>
                </a:solidFill>
              </a:rPr>
              <a:t>4 marks</a:t>
            </a:r>
            <a:endParaRPr lang="en-GB" sz="2400" dirty="0"/>
          </a:p>
          <a:p>
            <a:r>
              <a:rPr lang="en-GB" sz="2800" dirty="0"/>
              <a:t> </a:t>
            </a:r>
          </a:p>
          <a:p>
            <a:r>
              <a:rPr lang="en-US" sz="2800" i="1" dirty="0"/>
              <a:t> </a:t>
            </a:r>
            <a:endParaRPr lang="en-GB" sz="2800" dirty="0"/>
          </a:p>
        </p:txBody>
      </p:sp>
      <p:sp>
        <p:nvSpPr>
          <p:cNvPr id="6" name="TextBox 5"/>
          <p:cNvSpPr txBox="1"/>
          <p:nvPr/>
        </p:nvSpPr>
        <p:spPr>
          <a:xfrm>
            <a:off x="266040" y="1308919"/>
            <a:ext cx="7758844" cy="966418"/>
          </a:xfrm>
          <a:prstGeom prst="rect">
            <a:avLst/>
          </a:prstGeom>
          <a:noFill/>
        </p:spPr>
        <p:txBody>
          <a:bodyPr wrap="square" rtlCol="0">
            <a:spAutoFit/>
          </a:bodyPr>
          <a:lstStyle/>
          <a:p>
            <a:r>
              <a:rPr lang="en-GB" sz="3200" cap="all" dirty="0"/>
              <a:t>RECOGNISING A successful RESPONSE</a:t>
            </a:r>
          </a:p>
          <a:p>
            <a:pPr>
              <a:lnSpc>
                <a:spcPct val="80000"/>
              </a:lnSpc>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22096993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81192" y="2561826"/>
            <a:ext cx="8319883" cy="3970318"/>
          </a:xfrm>
          <a:prstGeom prst="rect">
            <a:avLst/>
          </a:prstGeom>
          <a:noFill/>
        </p:spPr>
        <p:txBody>
          <a:bodyPr wrap="square" rtlCol="0">
            <a:spAutoFit/>
          </a:bodyPr>
          <a:lstStyle/>
          <a:p>
            <a:r>
              <a:rPr lang="en-US" sz="2800" dirty="0"/>
              <a:t>QUESTION 1(b) – Summary</a:t>
            </a:r>
          </a:p>
          <a:p>
            <a:endParaRPr lang="en-US" sz="2800" dirty="0"/>
          </a:p>
          <a:p>
            <a:r>
              <a:rPr lang="en-GB" sz="2800" dirty="0"/>
              <a:t>Example 2 missed out on a mark for ‘nobles’ due to not being specific about language change.</a:t>
            </a:r>
          </a:p>
          <a:p>
            <a:endParaRPr lang="en-GB" sz="2800" dirty="0"/>
          </a:p>
          <a:p>
            <a:r>
              <a:rPr lang="en-GB" sz="2800" dirty="0"/>
              <a:t>All three examples again provided additional, superfluous material that was not needed to pick up the marks.</a:t>
            </a:r>
          </a:p>
          <a:p>
            <a:r>
              <a:rPr lang="en-US" sz="2800" i="1" dirty="0"/>
              <a:t> </a:t>
            </a:r>
            <a:endParaRPr lang="en-GB" sz="2800" dirty="0"/>
          </a:p>
        </p:txBody>
      </p:sp>
      <p:sp>
        <p:nvSpPr>
          <p:cNvPr id="6" name="TextBox 5"/>
          <p:cNvSpPr txBox="1"/>
          <p:nvPr/>
        </p:nvSpPr>
        <p:spPr>
          <a:xfrm>
            <a:off x="266040" y="1308919"/>
            <a:ext cx="7758844" cy="966418"/>
          </a:xfrm>
          <a:prstGeom prst="rect">
            <a:avLst/>
          </a:prstGeom>
          <a:noFill/>
        </p:spPr>
        <p:txBody>
          <a:bodyPr wrap="square" rtlCol="0">
            <a:spAutoFit/>
          </a:bodyPr>
          <a:lstStyle/>
          <a:p>
            <a:r>
              <a:rPr lang="en-GB" sz="3200" cap="all" dirty="0"/>
              <a:t>RECOGNISING A successful RESPONSE</a:t>
            </a:r>
          </a:p>
          <a:p>
            <a:pPr>
              <a:lnSpc>
                <a:spcPct val="80000"/>
              </a:lnSpc>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36746900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81192" y="2561826"/>
            <a:ext cx="8319883" cy="3970318"/>
          </a:xfrm>
          <a:prstGeom prst="rect">
            <a:avLst/>
          </a:prstGeom>
          <a:noFill/>
        </p:spPr>
        <p:txBody>
          <a:bodyPr wrap="square" rtlCol="0">
            <a:spAutoFit/>
          </a:bodyPr>
          <a:lstStyle/>
          <a:p>
            <a:r>
              <a:rPr lang="en-US" sz="2800" dirty="0"/>
              <a:t>QUESTION 1(c)</a:t>
            </a:r>
          </a:p>
          <a:p>
            <a:endParaRPr lang="en-US" sz="2800" dirty="0"/>
          </a:p>
          <a:p>
            <a:r>
              <a:rPr lang="en-GB" sz="2800" b="1" dirty="0"/>
              <a:t>Describe the form and the archaic grammatical features of the following examples using appropriate terminology.</a:t>
            </a:r>
            <a:endParaRPr lang="en-GB" sz="2800" dirty="0"/>
          </a:p>
          <a:p>
            <a:r>
              <a:rPr lang="en-GB" sz="2800" dirty="0"/>
              <a:t> </a:t>
            </a:r>
          </a:p>
          <a:p>
            <a:r>
              <a:rPr lang="en-US" sz="2800" i="1" dirty="0"/>
              <a:t>					kind				writ	</a:t>
            </a:r>
            <a:endParaRPr lang="en-GB" sz="2800" dirty="0"/>
          </a:p>
          <a:p>
            <a:r>
              <a:rPr lang="en-US" sz="2800" i="1" dirty="0"/>
              <a:t>	</a:t>
            </a:r>
            <a:endParaRPr lang="en-GB" sz="2800" dirty="0"/>
          </a:p>
          <a:p>
            <a:r>
              <a:rPr lang="en-US" sz="2800" i="1" dirty="0"/>
              <a:t> </a:t>
            </a:r>
            <a:endParaRPr lang="en-GB" sz="2800" dirty="0"/>
          </a:p>
        </p:txBody>
      </p:sp>
      <p:sp>
        <p:nvSpPr>
          <p:cNvPr id="6" name="TextBox 5"/>
          <p:cNvSpPr txBox="1"/>
          <p:nvPr/>
        </p:nvSpPr>
        <p:spPr>
          <a:xfrm>
            <a:off x="266040" y="1308919"/>
            <a:ext cx="7758844" cy="966418"/>
          </a:xfrm>
          <a:prstGeom prst="rect">
            <a:avLst/>
          </a:prstGeom>
          <a:noFill/>
        </p:spPr>
        <p:txBody>
          <a:bodyPr wrap="square" rtlCol="0">
            <a:spAutoFit/>
          </a:bodyPr>
          <a:lstStyle/>
          <a:p>
            <a:r>
              <a:rPr lang="en-GB" sz="3200" cap="all" dirty="0"/>
              <a:t>RECOGNISING A successful RESPONSE</a:t>
            </a:r>
          </a:p>
          <a:p>
            <a:pPr>
              <a:lnSpc>
                <a:spcPct val="80000"/>
              </a:lnSpc>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35217797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66040" y="2125408"/>
            <a:ext cx="8319883" cy="5262979"/>
          </a:xfrm>
          <a:prstGeom prst="rect">
            <a:avLst/>
          </a:prstGeom>
          <a:noFill/>
        </p:spPr>
        <p:txBody>
          <a:bodyPr wrap="square" rtlCol="0">
            <a:spAutoFit/>
          </a:bodyPr>
          <a:lstStyle/>
          <a:p>
            <a:r>
              <a:rPr lang="en-US" sz="2800" dirty="0"/>
              <a:t>QUESTION 1(c) – </a:t>
            </a:r>
            <a:r>
              <a:rPr lang="en-US" sz="2800" u="sng" dirty="0">
                <a:solidFill>
                  <a:srgbClr val="FF0000"/>
                </a:solidFill>
              </a:rPr>
              <a:t>credit-worthy material in red</a:t>
            </a:r>
          </a:p>
          <a:p>
            <a:endParaRPr lang="en-US" sz="2800" dirty="0"/>
          </a:p>
          <a:p>
            <a:r>
              <a:rPr lang="en-GB" sz="2800" dirty="0"/>
              <a:t>Example 1: </a:t>
            </a:r>
          </a:p>
          <a:p>
            <a:r>
              <a:rPr lang="en-GB" sz="2800" dirty="0"/>
              <a:t>The defining </a:t>
            </a:r>
            <a:r>
              <a:rPr lang="en-GB" sz="2800" u="sng" dirty="0">
                <a:solidFill>
                  <a:srgbClr val="FF0000"/>
                </a:solidFill>
              </a:rPr>
              <a:t>adjective</a:t>
            </a:r>
            <a:r>
              <a:rPr lang="en-GB" sz="2800" dirty="0"/>
              <a:t> ‘kind’ is </a:t>
            </a:r>
            <a:r>
              <a:rPr lang="en-GB" sz="2800" dirty="0" err="1"/>
              <a:t>postmodifying</a:t>
            </a:r>
            <a:r>
              <a:rPr lang="en-GB" sz="2800" dirty="0"/>
              <a:t> the abstract noun ‘motion’. In modern day English we would use it as a </a:t>
            </a:r>
            <a:r>
              <a:rPr lang="en-GB" sz="2800" dirty="0" err="1"/>
              <a:t>premodifier</a:t>
            </a:r>
            <a:r>
              <a:rPr lang="en-GB" sz="2800" dirty="0"/>
              <a:t>, therefore the syntax of this phrase is unusual and different to present day.</a:t>
            </a:r>
          </a:p>
          <a:p>
            <a:r>
              <a:rPr lang="en-GB" sz="2800" dirty="0"/>
              <a:t>The dynamic </a:t>
            </a:r>
            <a:r>
              <a:rPr lang="en-GB" sz="2800" u="sng" dirty="0">
                <a:solidFill>
                  <a:srgbClr val="FF0000"/>
                </a:solidFill>
              </a:rPr>
              <a:t>verb</a:t>
            </a:r>
            <a:r>
              <a:rPr lang="en-GB" sz="2800" dirty="0"/>
              <a:t> ‘writ’ is the non-standard version of the dynamic verb ‘</a:t>
            </a:r>
            <a:r>
              <a:rPr lang="en-GB" sz="2800" u="sng" dirty="0">
                <a:solidFill>
                  <a:srgbClr val="FF0000"/>
                </a:solidFill>
              </a:rPr>
              <a:t>written</a:t>
            </a:r>
            <a:r>
              <a:rPr lang="en-GB" sz="2800" dirty="0"/>
              <a:t>’, this shows a clear tense </a:t>
            </a:r>
            <a:r>
              <a:rPr lang="en-GB" sz="2800" u="sng" dirty="0">
                <a:solidFill>
                  <a:srgbClr val="FF0000"/>
                </a:solidFill>
              </a:rPr>
              <a:t>difference to PDE</a:t>
            </a:r>
            <a:r>
              <a:rPr lang="en-GB" sz="2800" dirty="0"/>
              <a:t>.										</a:t>
            </a:r>
            <a:r>
              <a:rPr lang="en-GB" sz="2800" dirty="0">
                <a:solidFill>
                  <a:srgbClr val="FF0000"/>
                </a:solidFill>
              </a:rPr>
              <a:t>3 marks</a:t>
            </a:r>
            <a:endParaRPr lang="en-GB" sz="2800" dirty="0"/>
          </a:p>
          <a:p>
            <a:r>
              <a:rPr lang="en-GB" sz="2800" dirty="0"/>
              <a:t> </a:t>
            </a:r>
          </a:p>
          <a:p>
            <a:r>
              <a:rPr lang="en-US" sz="2800" i="1" dirty="0"/>
              <a:t> </a:t>
            </a:r>
            <a:endParaRPr lang="en-GB" sz="2800" dirty="0"/>
          </a:p>
        </p:txBody>
      </p:sp>
      <p:sp>
        <p:nvSpPr>
          <p:cNvPr id="6" name="TextBox 5"/>
          <p:cNvSpPr txBox="1"/>
          <p:nvPr/>
        </p:nvSpPr>
        <p:spPr>
          <a:xfrm>
            <a:off x="266040" y="1308919"/>
            <a:ext cx="7758844" cy="966418"/>
          </a:xfrm>
          <a:prstGeom prst="rect">
            <a:avLst/>
          </a:prstGeom>
          <a:noFill/>
        </p:spPr>
        <p:txBody>
          <a:bodyPr wrap="square" rtlCol="0">
            <a:spAutoFit/>
          </a:bodyPr>
          <a:lstStyle/>
          <a:p>
            <a:r>
              <a:rPr lang="en-GB" sz="3200" cap="all" dirty="0"/>
              <a:t>RECOGNISING A successful RESPONSE</a:t>
            </a:r>
          </a:p>
          <a:p>
            <a:pPr>
              <a:lnSpc>
                <a:spcPct val="80000"/>
              </a:lnSpc>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2349819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81192" y="2561826"/>
            <a:ext cx="8319883" cy="3970318"/>
          </a:xfrm>
          <a:prstGeom prst="rect">
            <a:avLst/>
          </a:prstGeom>
          <a:noFill/>
        </p:spPr>
        <p:txBody>
          <a:bodyPr wrap="square" rtlCol="0">
            <a:spAutoFit/>
          </a:bodyPr>
          <a:lstStyle/>
          <a:p>
            <a:r>
              <a:rPr lang="en-US" sz="2800" dirty="0"/>
              <a:t>QUESTION 1(c) – </a:t>
            </a:r>
            <a:r>
              <a:rPr lang="en-US" sz="2800" u="sng" dirty="0">
                <a:solidFill>
                  <a:srgbClr val="FF0000"/>
                </a:solidFill>
              </a:rPr>
              <a:t>credit-worthy material in red</a:t>
            </a:r>
          </a:p>
          <a:p>
            <a:endParaRPr lang="en-US" sz="2800" dirty="0"/>
          </a:p>
          <a:p>
            <a:r>
              <a:rPr lang="en-GB" sz="2800" dirty="0"/>
              <a:t>Example 2: </a:t>
            </a:r>
          </a:p>
          <a:p>
            <a:r>
              <a:rPr lang="en-GB" sz="2800" dirty="0"/>
              <a:t>The </a:t>
            </a:r>
            <a:r>
              <a:rPr lang="en-GB" sz="2800" u="sng" dirty="0">
                <a:solidFill>
                  <a:srgbClr val="FF0000"/>
                </a:solidFill>
              </a:rPr>
              <a:t>adjective</a:t>
            </a:r>
            <a:r>
              <a:rPr lang="en-GB" sz="2800" dirty="0"/>
              <a:t> ‘kind’ has the omission of the final </a:t>
            </a:r>
            <a:r>
              <a:rPr lang="en-GB" sz="2800" u="sng" dirty="0">
                <a:solidFill>
                  <a:srgbClr val="FF0000"/>
                </a:solidFill>
              </a:rPr>
              <a:t>suffix –</a:t>
            </a:r>
            <a:r>
              <a:rPr lang="en-GB" sz="2800" u="sng" dirty="0" err="1">
                <a:solidFill>
                  <a:srgbClr val="FF0000"/>
                </a:solidFill>
              </a:rPr>
              <a:t>ly</a:t>
            </a:r>
            <a:r>
              <a:rPr lang="en-GB" sz="2800" dirty="0">
                <a:solidFill>
                  <a:srgbClr val="FF0000"/>
                </a:solidFill>
              </a:rPr>
              <a:t> </a:t>
            </a:r>
            <a:r>
              <a:rPr lang="en-GB" sz="2800" dirty="0"/>
              <a:t>as in PDE it would be said ‘kindly’.</a:t>
            </a:r>
          </a:p>
          <a:p>
            <a:r>
              <a:rPr lang="en-GB" sz="2800" dirty="0"/>
              <a:t>The </a:t>
            </a:r>
            <a:r>
              <a:rPr lang="en-GB" sz="2800" u="sng" dirty="0">
                <a:solidFill>
                  <a:srgbClr val="FF0000"/>
                </a:solidFill>
              </a:rPr>
              <a:t>verb</a:t>
            </a:r>
            <a:r>
              <a:rPr lang="en-GB" sz="2800" dirty="0"/>
              <a:t> ‘writ’ is written in the wrong tense form.</a:t>
            </a:r>
          </a:p>
          <a:p>
            <a:r>
              <a:rPr lang="en-GB" sz="2800" dirty="0">
                <a:solidFill>
                  <a:srgbClr val="FF0000"/>
                </a:solidFill>
              </a:rPr>
              <a:t>														3 marks</a:t>
            </a:r>
            <a:endParaRPr lang="en-GB" sz="2800" dirty="0"/>
          </a:p>
          <a:p>
            <a:r>
              <a:rPr lang="en-GB" sz="2800" dirty="0"/>
              <a:t> </a:t>
            </a:r>
          </a:p>
          <a:p>
            <a:r>
              <a:rPr lang="en-US" sz="2800" i="1" dirty="0"/>
              <a:t> </a:t>
            </a:r>
            <a:endParaRPr lang="en-GB" sz="2800" dirty="0"/>
          </a:p>
        </p:txBody>
      </p:sp>
      <p:sp>
        <p:nvSpPr>
          <p:cNvPr id="6" name="TextBox 5"/>
          <p:cNvSpPr txBox="1"/>
          <p:nvPr/>
        </p:nvSpPr>
        <p:spPr>
          <a:xfrm>
            <a:off x="266040" y="1308919"/>
            <a:ext cx="7758844" cy="966418"/>
          </a:xfrm>
          <a:prstGeom prst="rect">
            <a:avLst/>
          </a:prstGeom>
          <a:noFill/>
        </p:spPr>
        <p:txBody>
          <a:bodyPr wrap="square" rtlCol="0">
            <a:spAutoFit/>
          </a:bodyPr>
          <a:lstStyle/>
          <a:p>
            <a:r>
              <a:rPr lang="en-GB" sz="3200" cap="all" dirty="0"/>
              <a:t>RECOGNISING A successful RESPONSE</a:t>
            </a:r>
          </a:p>
          <a:p>
            <a:pPr>
              <a:lnSpc>
                <a:spcPct val="80000"/>
              </a:lnSpc>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3476694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81192" y="2561826"/>
            <a:ext cx="8319883" cy="3970318"/>
          </a:xfrm>
          <a:prstGeom prst="rect">
            <a:avLst/>
          </a:prstGeom>
          <a:noFill/>
        </p:spPr>
        <p:txBody>
          <a:bodyPr wrap="square" rtlCol="0">
            <a:spAutoFit/>
          </a:bodyPr>
          <a:lstStyle/>
          <a:p>
            <a:r>
              <a:rPr lang="en-US" sz="2800" dirty="0"/>
              <a:t>QUESTION 1(c) – </a:t>
            </a:r>
            <a:r>
              <a:rPr lang="en-US" sz="2800" u="sng" dirty="0">
                <a:solidFill>
                  <a:srgbClr val="FF0000"/>
                </a:solidFill>
              </a:rPr>
              <a:t>credit-worthy material in red</a:t>
            </a:r>
          </a:p>
          <a:p>
            <a:endParaRPr lang="en-US" sz="2800" dirty="0"/>
          </a:p>
          <a:p>
            <a:r>
              <a:rPr lang="en-GB" sz="2800" dirty="0"/>
              <a:t>Example 3: </a:t>
            </a:r>
          </a:p>
          <a:p>
            <a:r>
              <a:rPr lang="en-GB" sz="2800" dirty="0"/>
              <a:t>Kind – </a:t>
            </a:r>
            <a:r>
              <a:rPr lang="en-GB" sz="2800" u="sng" dirty="0">
                <a:solidFill>
                  <a:srgbClr val="FF0000"/>
                </a:solidFill>
              </a:rPr>
              <a:t>adjective</a:t>
            </a:r>
            <a:r>
              <a:rPr lang="en-GB" sz="2800" dirty="0"/>
              <a:t>: syntax has changed as the adjective is usually before the noun in PDE.</a:t>
            </a:r>
          </a:p>
          <a:p>
            <a:r>
              <a:rPr lang="en-GB" sz="2800" dirty="0"/>
              <a:t>Writ – </a:t>
            </a:r>
            <a:r>
              <a:rPr lang="en-GB" sz="2800" u="sng" dirty="0">
                <a:solidFill>
                  <a:srgbClr val="FF0000"/>
                </a:solidFill>
              </a:rPr>
              <a:t>verb</a:t>
            </a:r>
            <a:r>
              <a:rPr lang="en-GB" sz="2800" dirty="0"/>
              <a:t>: shows the present tense verb whereas </a:t>
            </a:r>
            <a:r>
              <a:rPr lang="en-GB" sz="2800" u="sng" dirty="0">
                <a:solidFill>
                  <a:srgbClr val="FF0000"/>
                </a:solidFill>
              </a:rPr>
              <a:t>PDE</a:t>
            </a:r>
            <a:r>
              <a:rPr lang="en-GB" sz="2800" dirty="0">
                <a:solidFill>
                  <a:srgbClr val="FF0000"/>
                </a:solidFill>
              </a:rPr>
              <a:t> </a:t>
            </a:r>
            <a:r>
              <a:rPr lang="en-GB" sz="2800" u="sng" dirty="0">
                <a:solidFill>
                  <a:srgbClr val="FF0000"/>
                </a:solidFill>
              </a:rPr>
              <a:t>would use the past tense inflection of ‘-</a:t>
            </a:r>
            <a:r>
              <a:rPr lang="en-GB" sz="2800" u="sng" dirty="0" err="1">
                <a:solidFill>
                  <a:srgbClr val="FF0000"/>
                </a:solidFill>
              </a:rPr>
              <a:t>en</a:t>
            </a:r>
            <a:r>
              <a:rPr lang="en-GB" sz="2800" u="sng" dirty="0">
                <a:solidFill>
                  <a:srgbClr val="FF0000"/>
                </a:solidFill>
              </a:rPr>
              <a:t>’</a:t>
            </a:r>
            <a:r>
              <a:rPr lang="en-GB" sz="2800" dirty="0">
                <a:solidFill>
                  <a:srgbClr val="FF0000"/>
                </a:solidFill>
              </a:rPr>
              <a:t> </a:t>
            </a:r>
            <a:r>
              <a:rPr lang="en-GB" sz="2800" dirty="0"/>
              <a:t>to form ‘written’. 													</a:t>
            </a:r>
            <a:r>
              <a:rPr lang="en-GB" sz="2800" dirty="0">
                <a:solidFill>
                  <a:srgbClr val="FF0000"/>
                </a:solidFill>
              </a:rPr>
              <a:t>3 marks</a:t>
            </a:r>
          </a:p>
          <a:p>
            <a:r>
              <a:rPr lang="en-US" sz="2800" i="1" dirty="0"/>
              <a:t> </a:t>
            </a:r>
            <a:endParaRPr lang="en-GB" sz="2800" dirty="0"/>
          </a:p>
        </p:txBody>
      </p:sp>
      <p:sp>
        <p:nvSpPr>
          <p:cNvPr id="6" name="TextBox 5"/>
          <p:cNvSpPr txBox="1"/>
          <p:nvPr/>
        </p:nvSpPr>
        <p:spPr>
          <a:xfrm>
            <a:off x="266040" y="1308919"/>
            <a:ext cx="7758844" cy="966418"/>
          </a:xfrm>
          <a:prstGeom prst="rect">
            <a:avLst/>
          </a:prstGeom>
          <a:noFill/>
        </p:spPr>
        <p:txBody>
          <a:bodyPr wrap="square" rtlCol="0">
            <a:spAutoFit/>
          </a:bodyPr>
          <a:lstStyle/>
          <a:p>
            <a:r>
              <a:rPr lang="en-GB" sz="3200" cap="all" dirty="0"/>
              <a:t>RECOGNISING A successful RESPONSE</a:t>
            </a:r>
          </a:p>
          <a:p>
            <a:pPr>
              <a:lnSpc>
                <a:spcPct val="80000"/>
              </a:lnSpc>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26789387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81192" y="2561826"/>
            <a:ext cx="8319883" cy="3108543"/>
          </a:xfrm>
          <a:prstGeom prst="rect">
            <a:avLst/>
          </a:prstGeom>
          <a:noFill/>
        </p:spPr>
        <p:txBody>
          <a:bodyPr wrap="square" rtlCol="0">
            <a:spAutoFit/>
          </a:bodyPr>
          <a:lstStyle/>
          <a:p>
            <a:r>
              <a:rPr lang="en-US" sz="2800" dirty="0"/>
              <a:t>QUESTION 1(c) – Summary</a:t>
            </a:r>
          </a:p>
          <a:p>
            <a:endParaRPr lang="en-US" sz="2800" dirty="0"/>
          </a:p>
          <a:p>
            <a:r>
              <a:rPr lang="en-GB" sz="2800" dirty="0"/>
              <a:t>Missed marks due to lack of precision in explanations:</a:t>
            </a:r>
          </a:p>
          <a:p>
            <a:endParaRPr lang="en-GB" sz="2800" dirty="0"/>
          </a:p>
          <a:p>
            <a:r>
              <a:rPr lang="en-GB" sz="2800" dirty="0"/>
              <a:t>‘translations’ into PDE (kind</a:t>
            </a:r>
            <a:r>
              <a:rPr lang="en-GB" sz="2800" b="1" i="1" u="sng" dirty="0">
                <a:solidFill>
                  <a:srgbClr val="0070C0"/>
                </a:solidFill>
              </a:rPr>
              <a:t>ly</a:t>
            </a:r>
            <a:r>
              <a:rPr lang="en-GB" sz="2800" i="1" dirty="0"/>
              <a:t>, </a:t>
            </a:r>
            <a:r>
              <a:rPr lang="en-GB" sz="2800" dirty="0"/>
              <a:t>writ</a:t>
            </a:r>
            <a:r>
              <a:rPr lang="en-GB" sz="2800" b="1" i="1" u="sng" dirty="0">
                <a:solidFill>
                  <a:srgbClr val="0070C0"/>
                </a:solidFill>
              </a:rPr>
              <a:t>ten</a:t>
            </a:r>
            <a:r>
              <a:rPr lang="en-GB" sz="2800" dirty="0"/>
              <a:t>) are good ways to pick up the second mark here.</a:t>
            </a:r>
            <a:endParaRPr lang="en-GB" sz="2800" i="1" dirty="0">
              <a:solidFill>
                <a:srgbClr val="0070C0"/>
              </a:solidFill>
            </a:endParaRPr>
          </a:p>
          <a:p>
            <a:r>
              <a:rPr lang="en-US" sz="2800" i="1" dirty="0"/>
              <a:t> </a:t>
            </a:r>
            <a:endParaRPr lang="en-GB" sz="2800" dirty="0"/>
          </a:p>
        </p:txBody>
      </p:sp>
      <p:sp>
        <p:nvSpPr>
          <p:cNvPr id="6" name="TextBox 5"/>
          <p:cNvSpPr txBox="1"/>
          <p:nvPr/>
        </p:nvSpPr>
        <p:spPr>
          <a:xfrm>
            <a:off x="266040" y="1308919"/>
            <a:ext cx="7758844" cy="966418"/>
          </a:xfrm>
          <a:prstGeom prst="rect">
            <a:avLst/>
          </a:prstGeom>
          <a:noFill/>
        </p:spPr>
        <p:txBody>
          <a:bodyPr wrap="square" rtlCol="0">
            <a:spAutoFit/>
          </a:bodyPr>
          <a:lstStyle/>
          <a:p>
            <a:r>
              <a:rPr lang="en-GB" sz="3200" cap="all" dirty="0"/>
              <a:t>RECOGNISING A successful RESPONSE</a:t>
            </a:r>
          </a:p>
          <a:p>
            <a:pPr>
              <a:lnSpc>
                <a:spcPct val="80000"/>
              </a:lnSpc>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30771547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81192" y="2561826"/>
            <a:ext cx="8319883" cy="3539430"/>
          </a:xfrm>
          <a:prstGeom prst="rect">
            <a:avLst/>
          </a:prstGeom>
          <a:noFill/>
        </p:spPr>
        <p:txBody>
          <a:bodyPr wrap="square" rtlCol="0">
            <a:spAutoFit/>
          </a:bodyPr>
          <a:lstStyle/>
          <a:p>
            <a:r>
              <a:rPr lang="en-US" sz="2800" dirty="0"/>
              <a:t>QUESTION 1(d)</a:t>
            </a:r>
          </a:p>
          <a:p>
            <a:endParaRPr lang="en-US" sz="2800" dirty="0"/>
          </a:p>
          <a:p>
            <a:r>
              <a:rPr lang="en-GB" sz="2800" b="1" dirty="0"/>
              <a:t>Analyse features of the grammatical structure and punctuation that are typical of EME in the extract from Text A. Make three points and select a relevant example to support each point. You must use appropriate terminology to describe your examples.</a:t>
            </a:r>
            <a:endParaRPr lang="en-GB" sz="2800" dirty="0"/>
          </a:p>
          <a:p>
            <a:r>
              <a:rPr lang="en-US" sz="2800" i="1" dirty="0"/>
              <a:t> </a:t>
            </a:r>
            <a:endParaRPr lang="en-GB" sz="2800" dirty="0"/>
          </a:p>
        </p:txBody>
      </p:sp>
      <p:sp>
        <p:nvSpPr>
          <p:cNvPr id="6" name="TextBox 5"/>
          <p:cNvSpPr txBox="1"/>
          <p:nvPr/>
        </p:nvSpPr>
        <p:spPr>
          <a:xfrm>
            <a:off x="266040" y="1308919"/>
            <a:ext cx="7758844" cy="966418"/>
          </a:xfrm>
          <a:prstGeom prst="rect">
            <a:avLst/>
          </a:prstGeom>
          <a:noFill/>
        </p:spPr>
        <p:txBody>
          <a:bodyPr wrap="square" rtlCol="0">
            <a:spAutoFit/>
          </a:bodyPr>
          <a:lstStyle/>
          <a:p>
            <a:r>
              <a:rPr lang="en-GB" sz="3200" cap="all" dirty="0"/>
              <a:t>RECOGNISING A successful RESPONSE</a:t>
            </a:r>
          </a:p>
          <a:p>
            <a:pPr>
              <a:lnSpc>
                <a:spcPct val="80000"/>
              </a:lnSpc>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27361304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81192" y="2275337"/>
            <a:ext cx="8603501" cy="4708981"/>
          </a:xfrm>
          <a:prstGeom prst="rect">
            <a:avLst/>
          </a:prstGeom>
          <a:noFill/>
        </p:spPr>
        <p:txBody>
          <a:bodyPr wrap="square" rtlCol="0">
            <a:spAutoFit/>
          </a:bodyPr>
          <a:lstStyle/>
          <a:p>
            <a:r>
              <a:rPr lang="en-GB" sz="2000" i="1" dirty="0"/>
              <a:t>Now </a:t>
            </a:r>
            <a:r>
              <a:rPr lang="en-GB" sz="2000" i="1" dirty="0" err="1"/>
              <a:t>Jacke</a:t>
            </a:r>
            <a:r>
              <a:rPr lang="en-GB" sz="2000" i="1" dirty="0"/>
              <a:t> of </a:t>
            </a:r>
            <a:r>
              <a:rPr lang="en-GB" sz="2000" i="1" dirty="0" err="1"/>
              <a:t>Newberrie</a:t>
            </a:r>
            <a:r>
              <a:rPr lang="en-GB" sz="2000" i="1" dirty="0"/>
              <a:t> being a widower, had the choice of many </a:t>
            </a:r>
            <a:r>
              <a:rPr lang="en-GB" sz="2000" i="1" dirty="0" err="1"/>
              <a:t>wiues</a:t>
            </a:r>
            <a:r>
              <a:rPr lang="en-GB" sz="2000" i="1" dirty="0"/>
              <a:t>, </a:t>
            </a:r>
            <a:r>
              <a:rPr lang="en-GB" sz="2000" i="1" dirty="0" err="1"/>
              <a:t>mens</a:t>
            </a:r>
            <a:r>
              <a:rPr lang="en-GB" sz="2000" i="1" dirty="0"/>
              <a:t> daughters of good credit and </a:t>
            </a:r>
            <a:r>
              <a:rPr lang="en-GB" sz="2000" i="1" dirty="0" err="1"/>
              <a:t>widowes</a:t>
            </a:r>
            <a:r>
              <a:rPr lang="en-GB" sz="2000" i="1" dirty="0"/>
              <a:t> of great wealth. Notwithstanding, he bent his </a:t>
            </a:r>
            <a:r>
              <a:rPr lang="en-GB" sz="2000" i="1" dirty="0" err="1"/>
              <a:t>onely</a:t>
            </a:r>
            <a:r>
              <a:rPr lang="en-GB" sz="2000" i="1" dirty="0"/>
              <a:t> like to one of his </a:t>
            </a:r>
            <a:r>
              <a:rPr lang="en-GB" sz="2000" i="1" dirty="0" err="1"/>
              <a:t>owne</a:t>
            </a:r>
            <a:r>
              <a:rPr lang="en-GB" sz="2000" i="1" dirty="0"/>
              <a:t> </a:t>
            </a:r>
            <a:r>
              <a:rPr lang="en-GB" sz="2000" i="1" dirty="0" err="1"/>
              <a:t>seruants</a:t>
            </a:r>
            <a:r>
              <a:rPr lang="en-GB" sz="2000" i="1" dirty="0"/>
              <a:t>, whom he had tried in the guiding of his house a </a:t>
            </a:r>
            <a:r>
              <a:rPr lang="en-GB" sz="2000" i="1" dirty="0" err="1"/>
              <a:t>yeere</a:t>
            </a:r>
            <a:r>
              <a:rPr lang="en-GB" sz="2000" i="1" dirty="0"/>
              <a:t> or two; and knowing her to be </a:t>
            </a:r>
            <a:r>
              <a:rPr lang="en-GB" sz="2000" i="1" dirty="0" err="1"/>
              <a:t>carefull</a:t>
            </a:r>
            <a:r>
              <a:rPr lang="en-GB" sz="2000" i="1" dirty="0"/>
              <a:t> in her business, faithful in her dealings, and an Excellent </a:t>
            </a:r>
            <a:r>
              <a:rPr lang="en-GB" sz="2000" i="1" dirty="0" err="1"/>
              <a:t>huswife</a:t>
            </a:r>
            <a:r>
              <a:rPr lang="en-GB" sz="2000" i="1" dirty="0"/>
              <a:t>, thought it better to </a:t>
            </a:r>
            <a:r>
              <a:rPr lang="en-GB" sz="2000" i="1" dirty="0" err="1"/>
              <a:t>haue</a:t>
            </a:r>
            <a:r>
              <a:rPr lang="en-GB" sz="2000" i="1" dirty="0"/>
              <a:t> her with nothing, than some other with much treasure. [text omitted] Whereupon a Letter was writ to her father, being a </a:t>
            </a:r>
            <a:r>
              <a:rPr lang="en-GB" sz="2000" i="1" dirty="0" err="1"/>
              <a:t>poore</a:t>
            </a:r>
            <a:r>
              <a:rPr lang="en-GB" sz="2000" i="1" dirty="0"/>
              <a:t> man dwelling at </a:t>
            </a:r>
            <a:r>
              <a:rPr lang="en-GB" sz="2000" i="1" dirty="0" err="1"/>
              <a:t>Alisburie</a:t>
            </a:r>
            <a:r>
              <a:rPr lang="en-GB" sz="2000" i="1" dirty="0"/>
              <a:t> in Buckinghamshire: who being </a:t>
            </a:r>
            <a:r>
              <a:rPr lang="en-GB" sz="2000" i="1" dirty="0" err="1"/>
              <a:t>joyfull</a:t>
            </a:r>
            <a:r>
              <a:rPr lang="en-GB" sz="2000" i="1" dirty="0"/>
              <a:t> of his daughters good Fortune speedily came to </a:t>
            </a:r>
            <a:r>
              <a:rPr lang="en-GB" sz="2000" i="1" dirty="0" err="1"/>
              <a:t>Newberie</a:t>
            </a:r>
            <a:r>
              <a:rPr lang="en-GB" sz="2000" i="1" dirty="0"/>
              <a:t>, where of her master he was friendly entertained: who shewed him all his </a:t>
            </a:r>
            <a:r>
              <a:rPr lang="en-GB" sz="2000" i="1" dirty="0" err="1"/>
              <a:t>seruants</a:t>
            </a:r>
            <a:r>
              <a:rPr lang="en-GB" sz="2000" i="1" dirty="0"/>
              <a:t> at </a:t>
            </a:r>
            <a:r>
              <a:rPr lang="en-GB" sz="2000" i="1" dirty="0" err="1"/>
              <a:t>worke</a:t>
            </a:r>
            <a:r>
              <a:rPr lang="en-GB" sz="2000" i="1" dirty="0"/>
              <a:t>, and </a:t>
            </a:r>
            <a:r>
              <a:rPr lang="en-GB" sz="2000" i="1" dirty="0" err="1"/>
              <a:t>euery</a:t>
            </a:r>
            <a:r>
              <a:rPr lang="en-GB" sz="2000" i="1" dirty="0"/>
              <a:t> office in his house. </a:t>
            </a:r>
            <a:r>
              <a:rPr lang="en-GB" sz="2000" dirty="0"/>
              <a:t>[ll.1-10] </a:t>
            </a:r>
          </a:p>
          <a:p>
            <a:r>
              <a:rPr lang="en-GB" sz="2000" i="1" dirty="0"/>
              <a:t>But, father (</a:t>
            </a:r>
            <a:r>
              <a:rPr lang="en-GB" sz="2000" i="1" dirty="0" err="1"/>
              <a:t>quoth</a:t>
            </a:r>
            <a:r>
              <a:rPr lang="en-GB" sz="2000" i="1" dirty="0"/>
              <a:t> </a:t>
            </a:r>
            <a:r>
              <a:rPr lang="en-GB" sz="2000" i="1" dirty="0" err="1"/>
              <a:t>Jacke</a:t>
            </a:r>
            <a:r>
              <a:rPr lang="en-GB" sz="2000" i="1" dirty="0"/>
              <a:t> Of </a:t>
            </a:r>
            <a:r>
              <a:rPr lang="en-GB" sz="2000" i="1" dirty="0" err="1"/>
              <a:t>Newberie</a:t>
            </a:r>
            <a:r>
              <a:rPr lang="en-GB" sz="2000" i="1" dirty="0"/>
              <a:t>), what will you bestow with her? </a:t>
            </a:r>
            <a:r>
              <a:rPr lang="en-GB" sz="2000" dirty="0"/>
              <a:t>[l.16] </a:t>
            </a:r>
          </a:p>
          <a:p>
            <a:r>
              <a:rPr lang="en-GB" sz="2000" i="1" dirty="0"/>
              <a:t>When </a:t>
            </a:r>
            <a:r>
              <a:rPr lang="en-GB" sz="2000" i="1" dirty="0" err="1"/>
              <a:t>Jacke</a:t>
            </a:r>
            <a:r>
              <a:rPr lang="en-GB" sz="2000" i="1" dirty="0"/>
              <a:t> heard his Offer, he was straight content, making more reckoning of the </a:t>
            </a:r>
            <a:r>
              <a:rPr lang="en-GB" sz="2000" i="1" dirty="0" err="1"/>
              <a:t>womans</a:t>
            </a:r>
            <a:r>
              <a:rPr lang="en-GB" sz="2000" i="1" dirty="0"/>
              <a:t> </a:t>
            </a:r>
            <a:r>
              <a:rPr lang="en-GB" sz="2000" i="1" dirty="0" err="1"/>
              <a:t>Modestie</a:t>
            </a:r>
            <a:r>
              <a:rPr lang="en-GB" sz="2000" i="1" dirty="0"/>
              <a:t> than her fathers money; so the marriage day being appointed, all </a:t>
            </a:r>
            <a:r>
              <a:rPr lang="en-GB" sz="2000" i="1" dirty="0" err="1"/>
              <a:t>thyngs</a:t>
            </a:r>
            <a:r>
              <a:rPr lang="en-GB" sz="2000" i="1" dirty="0"/>
              <a:t> was prepared for the Wedding … </a:t>
            </a:r>
            <a:r>
              <a:rPr lang="en-GB" sz="2000" dirty="0"/>
              <a:t>[ll.20-22]</a:t>
            </a:r>
          </a:p>
          <a:p>
            <a:r>
              <a:rPr lang="en-US" sz="2000" i="1" dirty="0"/>
              <a:t> </a:t>
            </a:r>
            <a:endParaRPr lang="en-GB" sz="2000" dirty="0"/>
          </a:p>
        </p:txBody>
      </p:sp>
      <p:sp>
        <p:nvSpPr>
          <p:cNvPr id="6" name="TextBox 5"/>
          <p:cNvSpPr txBox="1"/>
          <p:nvPr/>
        </p:nvSpPr>
        <p:spPr>
          <a:xfrm>
            <a:off x="266040" y="1308919"/>
            <a:ext cx="7758844" cy="966418"/>
          </a:xfrm>
          <a:prstGeom prst="rect">
            <a:avLst/>
          </a:prstGeom>
          <a:noFill/>
        </p:spPr>
        <p:txBody>
          <a:bodyPr wrap="square" rtlCol="0">
            <a:spAutoFit/>
          </a:bodyPr>
          <a:lstStyle/>
          <a:p>
            <a:r>
              <a:rPr lang="en-GB" sz="3200" cap="all" dirty="0"/>
              <a:t>RECOGNISING A successful RESPONSE</a:t>
            </a:r>
          </a:p>
          <a:p>
            <a:pPr>
              <a:lnSpc>
                <a:spcPct val="80000"/>
              </a:lnSpc>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37550657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81192" y="2561826"/>
            <a:ext cx="8319883" cy="4832092"/>
          </a:xfrm>
          <a:prstGeom prst="rect">
            <a:avLst/>
          </a:prstGeom>
          <a:noFill/>
        </p:spPr>
        <p:txBody>
          <a:bodyPr wrap="square" rtlCol="0">
            <a:spAutoFit/>
          </a:bodyPr>
          <a:lstStyle/>
          <a:p>
            <a:r>
              <a:rPr lang="en-US" sz="2800" dirty="0"/>
              <a:t>QUESTION 1(d) – </a:t>
            </a:r>
            <a:r>
              <a:rPr lang="en-US" sz="2800" u="sng" dirty="0">
                <a:solidFill>
                  <a:srgbClr val="FF0000"/>
                </a:solidFill>
              </a:rPr>
              <a:t>credit-worthy material in red</a:t>
            </a:r>
          </a:p>
          <a:p>
            <a:endParaRPr lang="en-US" sz="2800" dirty="0"/>
          </a:p>
          <a:p>
            <a:r>
              <a:rPr lang="en-GB" sz="2800" dirty="0"/>
              <a:t>Example 1: </a:t>
            </a:r>
          </a:p>
          <a:p>
            <a:r>
              <a:rPr lang="en-GB" sz="2400" dirty="0"/>
              <a:t>Given that the extract is written in the EME there is morphology such as ‘Notwithstanding’. Throughout the extract there is </a:t>
            </a:r>
            <a:r>
              <a:rPr lang="en-GB" sz="2400" u="sng" dirty="0">
                <a:solidFill>
                  <a:srgbClr val="FF0000"/>
                </a:solidFill>
              </a:rPr>
              <a:t>random capitalisation</a:t>
            </a:r>
            <a:r>
              <a:rPr lang="en-GB" sz="2400" dirty="0"/>
              <a:t>, for example ‘</a:t>
            </a:r>
            <a:r>
              <a:rPr lang="en-GB" sz="2400" dirty="0" err="1"/>
              <a:t>Wherupon</a:t>
            </a:r>
            <a:r>
              <a:rPr lang="en-GB" sz="2400" dirty="0"/>
              <a:t>’ ‘</a:t>
            </a:r>
            <a:r>
              <a:rPr lang="en-GB" sz="2400" u="sng" dirty="0">
                <a:solidFill>
                  <a:srgbClr val="FF0000"/>
                </a:solidFill>
              </a:rPr>
              <a:t>Letter</a:t>
            </a:r>
            <a:r>
              <a:rPr lang="en-GB" sz="2400" dirty="0">
                <a:solidFill>
                  <a:srgbClr val="FF0000"/>
                </a:solidFill>
              </a:rPr>
              <a:t>’</a:t>
            </a:r>
            <a:r>
              <a:rPr lang="en-GB" sz="2400" dirty="0"/>
              <a:t>, Fortune’. Most of the capitalisation is found in the </a:t>
            </a:r>
            <a:r>
              <a:rPr lang="en-GB" sz="2400" u="sng" dirty="0">
                <a:solidFill>
                  <a:srgbClr val="FF0000"/>
                </a:solidFill>
              </a:rPr>
              <a:t>common nouns</a:t>
            </a:r>
            <a:r>
              <a:rPr lang="en-GB" sz="2400" dirty="0">
                <a:solidFill>
                  <a:srgbClr val="FF0000"/>
                </a:solidFill>
              </a:rPr>
              <a:t> </a:t>
            </a:r>
            <a:r>
              <a:rPr lang="en-GB" sz="2400" dirty="0"/>
              <a:t>which was common in the EME era. Semi-colons and commas were used to break up the complex sentences. Long sentences was a convention in this era.										</a:t>
            </a:r>
            <a:r>
              <a:rPr lang="en-GB" sz="2400" dirty="0">
                <a:solidFill>
                  <a:srgbClr val="FF0000"/>
                </a:solidFill>
              </a:rPr>
              <a:t>2 marks</a:t>
            </a:r>
          </a:p>
          <a:p>
            <a:r>
              <a:rPr lang="en-GB" sz="2800" dirty="0"/>
              <a:t> </a:t>
            </a:r>
          </a:p>
          <a:p>
            <a:r>
              <a:rPr lang="en-US" sz="2800" i="1" dirty="0"/>
              <a:t> </a:t>
            </a:r>
            <a:endParaRPr lang="en-GB" sz="2800" dirty="0"/>
          </a:p>
        </p:txBody>
      </p:sp>
      <p:sp>
        <p:nvSpPr>
          <p:cNvPr id="6" name="TextBox 5"/>
          <p:cNvSpPr txBox="1"/>
          <p:nvPr/>
        </p:nvSpPr>
        <p:spPr>
          <a:xfrm>
            <a:off x="266040" y="1308919"/>
            <a:ext cx="7758844" cy="966418"/>
          </a:xfrm>
          <a:prstGeom prst="rect">
            <a:avLst/>
          </a:prstGeom>
          <a:noFill/>
        </p:spPr>
        <p:txBody>
          <a:bodyPr wrap="square" rtlCol="0">
            <a:spAutoFit/>
          </a:bodyPr>
          <a:lstStyle/>
          <a:p>
            <a:r>
              <a:rPr lang="en-GB" sz="3200" cap="all" dirty="0"/>
              <a:t>RECOGNISING A successful RESPONSE</a:t>
            </a:r>
          </a:p>
          <a:p>
            <a:pPr>
              <a:lnSpc>
                <a:spcPct val="80000"/>
              </a:lnSpc>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3907623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66040" y="3164498"/>
            <a:ext cx="8319883" cy="2964914"/>
          </a:xfrm>
          <a:prstGeom prst="rect">
            <a:avLst/>
          </a:prstGeom>
          <a:noFill/>
        </p:spPr>
        <p:txBody>
          <a:bodyPr wrap="square" rtlCol="0">
            <a:spAutoFit/>
          </a:bodyPr>
          <a:lstStyle/>
          <a:p>
            <a:r>
              <a:rPr lang="en-US" sz="2800" dirty="0"/>
              <a:t>QUESTION 1(a)</a:t>
            </a:r>
          </a:p>
          <a:p>
            <a:endParaRPr lang="en-US" sz="2800" dirty="0"/>
          </a:p>
          <a:p>
            <a:r>
              <a:rPr lang="en-US" sz="2800" b="1" dirty="0"/>
              <a:t>Identify the word class and archaic spelling patterns of the following words using appropriate terminology.</a:t>
            </a:r>
            <a:endParaRPr lang="en-GB" sz="2800" dirty="0"/>
          </a:p>
          <a:p>
            <a:endParaRPr lang="en-GB" sz="2800" baseline="30000" dirty="0">
              <a:solidFill>
                <a:schemeClr val="tx1">
                  <a:lumMod val="50000"/>
                  <a:lumOff val="50000"/>
                </a:schemeClr>
              </a:solidFill>
              <a:latin typeface="Bliss-Light"/>
              <a:cs typeface="Bliss-Light"/>
            </a:endParaRPr>
          </a:p>
          <a:p>
            <a:r>
              <a:rPr lang="en-US" sz="2800" i="1" dirty="0"/>
              <a:t>			</a:t>
            </a:r>
            <a:r>
              <a:rPr lang="en-US" sz="2800" i="1" dirty="0" err="1"/>
              <a:t>haue</a:t>
            </a:r>
            <a:r>
              <a:rPr lang="en-US" sz="2800" i="1" dirty="0"/>
              <a:t>			</a:t>
            </a:r>
            <a:r>
              <a:rPr lang="en-US" sz="2800" i="1" dirty="0" err="1"/>
              <a:t>poore</a:t>
            </a:r>
            <a:r>
              <a:rPr lang="en-US" sz="2800" i="1" dirty="0"/>
              <a:t>			</a:t>
            </a:r>
            <a:r>
              <a:rPr lang="en-US" sz="2800" i="1" dirty="0" err="1"/>
              <a:t>wooll</a:t>
            </a:r>
            <a:r>
              <a:rPr lang="en-US" sz="2800" i="1" dirty="0"/>
              <a:t>	</a:t>
            </a:r>
            <a:endParaRPr lang="en-GB" sz="2800" dirty="0"/>
          </a:p>
          <a:p>
            <a:r>
              <a:rPr lang="en-US" sz="2800" i="1" dirty="0"/>
              <a:t> </a:t>
            </a:r>
            <a:endParaRPr lang="en-GB" sz="2800" dirty="0"/>
          </a:p>
        </p:txBody>
      </p:sp>
      <p:sp>
        <p:nvSpPr>
          <p:cNvPr id="6" name="TextBox 5"/>
          <p:cNvSpPr txBox="1"/>
          <p:nvPr/>
        </p:nvSpPr>
        <p:spPr>
          <a:xfrm>
            <a:off x="266040" y="1308919"/>
            <a:ext cx="8596768" cy="1951303"/>
          </a:xfrm>
          <a:prstGeom prst="rect">
            <a:avLst/>
          </a:prstGeom>
          <a:noFill/>
        </p:spPr>
        <p:txBody>
          <a:bodyPr wrap="square" rtlCol="0">
            <a:spAutoFit/>
          </a:bodyPr>
          <a:lstStyle/>
          <a:p>
            <a:r>
              <a:rPr lang="en-GB" sz="3200" dirty="0"/>
              <a:t>Component 2 – Section A</a:t>
            </a:r>
          </a:p>
          <a:p>
            <a:endParaRPr lang="en-GB" sz="3200" cap="all" dirty="0"/>
          </a:p>
          <a:p>
            <a:r>
              <a:rPr lang="en-GB" sz="3200" cap="all" dirty="0"/>
              <a:t>RECOGNISING A successful RESPONSE</a:t>
            </a:r>
          </a:p>
          <a:p>
            <a:pPr>
              <a:lnSpc>
                <a:spcPct val="80000"/>
              </a:lnSpc>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26251995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66040" y="1735977"/>
            <a:ext cx="8319883" cy="4862870"/>
          </a:xfrm>
          <a:prstGeom prst="rect">
            <a:avLst/>
          </a:prstGeom>
          <a:noFill/>
        </p:spPr>
        <p:txBody>
          <a:bodyPr wrap="square" rtlCol="0">
            <a:spAutoFit/>
          </a:bodyPr>
          <a:lstStyle/>
          <a:p>
            <a:r>
              <a:rPr lang="en-US" sz="2800" dirty="0"/>
              <a:t>QUESTION 1(d) – </a:t>
            </a:r>
            <a:r>
              <a:rPr lang="en-US" sz="2800" u="sng" dirty="0">
                <a:solidFill>
                  <a:srgbClr val="FF0000"/>
                </a:solidFill>
              </a:rPr>
              <a:t>credit-worthy material in red</a:t>
            </a:r>
          </a:p>
          <a:p>
            <a:endParaRPr lang="en-US" sz="1400" dirty="0"/>
          </a:p>
          <a:p>
            <a:r>
              <a:rPr lang="en-GB" sz="2800" dirty="0"/>
              <a:t>Example 2: </a:t>
            </a:r>
          </a:p>
          <a:p>
            <a:r>
              <a:rPr lang="en-GB" sz="2400" dirty="0"/>
              <a:t>Using lots of commas rather than full stops are one typical feature of Early Modern English. Lines 1-5 consistent use of commas and semi-colons. This could be due to the lack of set way of writing what is formal or informal.</a:t>
            </a:r>
          </a:p>
          <a:p>
            <a:r>
              <a:rPr lang="en-GB" sz="2400" u="sng" dirty="0">
                <a:solidFill>
                  <a:srgbClr val="FF0000"/>
                </a:solidFill>
              </a:rPr>
              <a:t>Random use of capital letters </a:t>
            </a:r>
            <a:r>
              <a:rPr lang="en-GB" sz="2400" dirty="0"/>
              <a:t>which has been used for proper nouns such as ‘</a:t>
            </a:r>
            <a:r>
              <a:rPr lang="en-GB" sz="2400" dirty="0" err="1"/>
              <a:t>Jacke</a:t>
            </a:r>
            <a:r>
              <a:rPr lang="en-GB" sz="2400" dirty="0"/>
              <a:t>’ however capital letters on </a:t>
            </a:r>
            <a:r>
              <a:rPr lang="en-GB" sz="2400" u="sng" dirty="0">
                <a:solidFill>
                  <a:srgbClr val="FF0000"/>
                </a:solidFill>
              </a:rPr>
              <a:t>nouns such as ‘Letter</a:t>
            </a:r>
            <a:r>
              <a:rPr lang="en-GB" sz="2400" dirty="0"/>
              <a:t>’. This would be due EME not fully standardised thus, inconsistent and random use of capital letters.</a:t>
            </a:r>
          </a:p>
          <a:p>
            <a:r>
              <a:rPr lang="en-GB" sz="2400" dirty="0"/>
              <a:t>Another feature typical of EME would be </a:t>
            </a:r>
            <a:r>
              <a:rPr lang="en-GB" sz="2400" u="sng" dirty="0">
                <a:solidFill>
                  <a:srgbClr val="FF0000"/>
                </a:solidFill>
              </a:rPr>
              <a:t>lack of apostrophes</a:t>
            </a:r>
            <a:r>
              <a:rPr lang="en-GB" sz="2400" u="sng" dirty="0"/>
              <a:t> </a:t>
            </a:r>
            <a:r>
              <a:rPr lang="en-GB" sz="2400" dirty="0"/>
              <a:t>such as </a:t>
            </a:r>
            <a:r>
              <a:rPr lang="en-GB" sz="2400" u="sng" dirty="0" err="1">
                <a:solidFill>
                  <a:srgbClr val="FF0000"/>
                </a:solidFill>
              </a:rPr>
              <a:t>womans</a:t>
            </a:r>
            <a:r>
              <a:rPr lang="en-GB" sz="2400" dirty="0"/>
              <a:t> – correct way it is </a:t>
            </a:r>
            <a:r>
              <a:rPr lang="en-GB" sz="2400" u="sng" dirty="0">
                <a:solidFill>
                  <a:srgbClr val="FF0000"/>
                </a:solidFill>
              </a:rPr>
              <a:t>woman’s</a:t>
            </a:r>
            <a:r>
              <a:rPr lang="en-GB" sz="2400" dirty="0"/>
              <a:t>.				</a:t>
            </a:r>
            <a:r>
              <a:rPr lang="en-GB" sz="2400" dirty="0">
                <a:solidFill>
                  <a:srgbClr val="FF0000"/>
                </a:solidFill>
              </a:rPr>
              <a:t>4 marks</a:t>
            </a:r>
          </a:p>
        </p:txBody>
      </p:sp>
      <p:sp>
        <p:nvSpPr>
          <p:cNvPr id="6" name="TextBox 5"/>
          <p:cNvSpPr txBox="1"/>
          <p:nvPr/>
        </p:nvSpPr>
        <p:spPr>
          <a:xfrm>
            <a:off x="266040" y="1044376"/>
            <a:ext cx="7758844" cy="966418"/>
          </a:xfrm>
          <a:prstGeom prst="rect">
            <a:avLst/>
          </a:prstGeom>
          <a:noFill/>
        </p:spPr>
        <p:txBody>
          <a:bodyPr wrap="square" rtlCol="0">
            <a:spAutoFit/>
          </a:bodyPr>
          <a:lstStyle/>
          <a:p>
            <a:r>
              <a:rPr lang="en-GB" sz="3200" cap="all" dirty="0"/>
              <a:t>RECOGNISING A successful RESPONSE</a:t>
            </a:r>
          </a:p>
          <a:p>
            <a:pPr>
              <a:lnSpc>
                <a:spcPct val="80000"/>
              </a:lnSpc>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26247252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81192" y="2561826"/>
            <a:ext cx="8319883" cy="4339650"/>
          </a:xfrm>
          <a:prstGeom prst="rect">
            <a:avLst/>
          </a:prstGeom>
          <a:noFill/>
        </p:spPr>
        <p:txBody>
          <a:bodyPr wrap="square" rtlCol="0">
            <a:spAutoFit/>
          </a:bodyPr>
          <a:lstStyle/>
          <a:p>
            <a:r>
              <a:rPr lang="en-US" sz="2800" dirty="0"/>
              <a:t>QUESTION 1(d) – </a:t>
            </a:r>
            <a:r>
              <a:rPr lang="en-US" sz="2800" u="sng" dirty="0">
                <a:solidFill>
                  <a:srgbClr val="FF0000"/>
                </a:solidFill>
              </a:rPr>
              <a:t>credit-worthy material in red</a:t>
            </a:r>
          </a:p>
          <a:p>
            <a:endParaRPr lang="en-US" sz="2800" dirty="0"/>
          </a:p>
          <a:p>
            <a:r>
              <a:rPr lang="en-GB" sz="2800" dirty="0"/>
              <a:t>Example 3: </a:t>
            </a:r>
          </a:p>
          <a:p>
            <a:endParaRPr lang="en-GB" sz="2000" dirty="0"/>
          </a:p>
          <a:p>
            <a:r>
              <a:rPr lang="en-GB" sz="2400" dirty="0"/>
              <a:t>The extract shows evidence of </a:t>
            </a:r>
            <a:r>
              <a:rPr lang="en-GB" sz="2400" u="sng" dirty="0">
                <a:solidFill>
                  <a:srgbClr val="FF0000"/>
                </a:solidFill>
              </a:rPr>
              <a:t>random capitalisation</a:t>
            </a:r>
            <a:r>
              <a:rPr lang="en-GB" sz="2400" dirty="0"/>
              <a:t>, particularly of </a:t>
            </a:r>
            <a:r>
              <a:rPr lang="en-GB" sz="2400" u="sng" dirty="0">
                <a:solidFill>
                  <a:srgbClr val="FF0000"/>
                </a:solidFill>
              </a:rPr>
              <a:t>nouns such as ‘Offer’ and ‘Letter</a:t>
            </a:r>
            <a:r>
              <a:rPr lang="en-GB" sz="2400" dirty="0"/>
              <a:t>’. The extract also shows the lack of the </a:t>
            </a:r>
            <a:r>
              <a:rPr lang="en-GB" sz="2400" u="sng" dirty="0">
                <a:solidFill>
                  <a:srgbClr val="FF0000"/>
                </a:solidFill>
              </a:rPr>
              <a:t>possessive apostrophe such as ‘</a:t>
            </a:r>
            <a:r>
              <a:rPr lang="en-GB" sz="2400" u="sng" dirty="0" err="1">
                <a:solidFill>
                  <a:srgbClr val="FF0000"/>
                </a:solidFill>
              </a:rPr>
              <a:t>mens</a:t>
            </a:r>
            <a:r>
              <a:rPr lang="en-GB" sz="2400" u="sng" dirty="0">
                <a:solidFill>
                  <a:srgbClr val="FF0000"/>
                </a:solidFill>
              </a:rPr>
              <a:t>’</a:t>
            </a:r>
            <a:r>
              <a:rPr lang="en-GB" sz="2400" u="sng" dirty="0"/>
              <a:t> </a:t>
            </a:r>
            <a:r>
              <a:rPr lang="en-GB" sz="2400" dirty="0"/>
              <a:t>which would be ‘men’s’ in PDE. There are no </a:t>
            </a:r>
            <a:r>
              <a:rPr lang="en-GB" sz="2400" u="sng" dirty="0">
                <a:solidFill>
                  <a:srgbClr val="FF0000"/>
                </a:solidFill>
              </a:rPr>
              <a:t>speech marks used for dialogue</a:t>
            </a:r>
            <a:r>
              <a:rPr lang="en-GB" sz="2400" dirty="0">
                <a:solidFill>
                  <a:srgbClr val="FF0000"/>
                </a:solidFill>
              </a:rPr>
              <a:t> </a:t>
            </a:r>
            <a:r>
              <a:rPr lang="en-GB" sz="2400" dirty="0"/>
              <a:t>such as </a:t>
            </a:r>
            <a:r>
              <a:rPr lang="en-GB" sz="2400" u="sng" dirty="0">
                <a:solidFill>
                  <a:srgbClr val="FF0000"/>
                </a:solidFill>
              </a:rPr>
              <a:t>“But father…what will you bestow with her?”</a:t>
            </a:r>
            <a:r>
              <a:rPr lang="en-GB" sz="2400" dirty="0">
                <a:solidFill>
                  <a:srgbClr val="FF0000"/>
                </a:solidFill>
              </a:rPr>
              <a:t> </a:t>
            </a:r>
            <a:r>
              <a:rPr lang="en-GB" sz="2400" dirty="0"/>
              <a:t>unlike PDE.																</a:t>
            </a:r>
            <a:r>
              <a:rPr lang="en-GB" sz="2400" dirty="0">
                <a:solidFill>
                  <a:srgbClr val="FF0000"/>
                </a:solidFill>
              </a:rPr>
              <a:t>6 marks</a:t>
            </a:r>
          </a:p>
          <a:p>
            <a:r>
              <a:rPr lang="en-US" sz="2800" i="1" dirty="0"/>
              <a:t> </a:t>
            </a:r>
            <a:endParaRPr lang="en-GB" sz="2800" dirty="0"/>
          </a:p>
        </p:txBody>
      </p:sp>
      <p:sp>
        <p:nvSpPr>
          <p:cNvPr id="6" name="TextBox 5"/>
          <p:cNvSpPr txBox="1"/>
          <p:nvPr/>
        </p:nvSpPr>
        <p:spPr>
          <a:xfrm>
            <a:off x="266040" y="1308919"/>
            <a:ext cx="7758844" cy="966418"/>
          </a:xfrm>
          <a:prstGeom prst="rect">
            <a:avLst/>
          </a:prstGeom>
          <a:noFill/>
        </p:spPr>
        <p:txBody>
          <a:bodyPr wrap="square" rtlCol="0">
            <a:spAutoFit/>
          </a:bodyPr>
          <a:lstStyle/>
          <a:p>
            <a:r>
              <a:rPr lang="en-GB" sz="3200" cap="all" dirty="0"/>
              <a:t>RECOGNISING A successful RESPONSE</a:t>
            </a:r>
          </a:p>
          <a:p>
            <a:pPr>
              <a:lnSpc>
                <a:spcPct val="80000"/>
              </a:lnSpc>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39205448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81192" y="2561826"/>
            <a:ext cx="8319883" cy="5262979"/>
          </a:xfrm>
          <a:prstGeom prst="rect">
            <a:avLst/>
          </a:prstGeom>
          <a:noFill/>
        </p:spPr>
        <p:txBody>
          <a:bodyPr wrap="square" rtlCol="0">
            <a:spAutoFit/>
          </a:bodyPr>
          <a:lstStyle/>
          <a:p>
            <a:r>
              <a:rPr lang="en-US" sz="2800" dirty="0"/>
              <a:t>QUESTION 1(d) – Summary</a:t>
            </a:r>
          </a:p>
          <a:p>
            <a:endParaRPr lang="en-US" sz="2800" dirty="0"/>
          </a:p>
          <a:p>
            <a:r>
              <a:rPr lang="en-GB" sz="2800" dirty="0"/>
              <a:t>Marks are awarded for EME grammar and punctuation features only. To achieve both marks per example, a relevant quotation and sufficient explanation is required. </a:t>
            </a:r>
          </a:p>
          <a:p>
            <a:r>
              <a:rPr lang="en-GB" sz="2800" dirty="0"/>
              <a:t>Example 3 demonstrates how quickly and efficiently all marks can be achieved through the application of good knowledge.</a:t>
            </a:r>
          </a:p>
          <a:p>
            <a:endParaRPr lang="en-GB" sz="2800" dirty="0"/>
          </a:p>
          <a:p>
            <a:endParaRPr lang="en-GB" sz="2800" i="1" dirty="0">
              <a:solidFill>
                <a:srgbClr val="0070C0"/>
              </a:solidFill>
            </a:endParaRPr>
          </a:p>
          <a:p>
            <a:r>
              <a:rPr lang="en-US" sz="2800" i="1" dirty="0"/>
              <a:t> </a:t>
            </a:r>
            <a:endParaRPr lang="en-GB" sz="2800" dirty="0"/>
          </a:p>
        </p:txBody>
      </p:sp>
      <p:sp>
        <p:nvSpPr>
          <p:cNvPr id="6" name="TextBox 5"/>
          <p:cNvSpPr txBox="1"/>
          <p:nvPr/>
        </p:nvSpPr>
        <p:spPr>
          <a:xfrm>
            <a:off x="266040" y="1308919"/>
            <a:ext cx="7758844" cy="966418"/>
          </a:xfrm>
          <a:prstGeom prst="rect">
            <a:avLst/>
          </a:prstGeom>
          <a:noFill/>
        </p:spPr>
        <p:txBody>
          <a:bodyPr wrap="square" rtlCol="0">
            <a:spAutoFit/>
          </a:bodyPr>
          <a:lstStyle/>
          <a:p>
            <a:r>
              <a:rPr lang="en-GB" sz="3200" cap="all" dirty="0"/>
              <a:t>RECOGNISING A successful RESPONSE</a:t>
            </a:r>
          </a:p>
          <a:p>
            <a:pPr>
              <a:lnSpc>
                <a:spcPct val="80000"/>
              </a:lnSpc>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20243615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81192" y="2561826"/>
            <a:ext cx="8319883" cy="3539430"/>
          </a:xfrm>
          <a:prstGeom prst="rect">
            <a:avLst/>
          </a:prstGeom>
          <a:noFill/>
        </p:spPr>
        <p:txBody>
          <a:bodyPr wrap="square" rtlCol="0">
            <a:spAutoFit/>
          </a:bodyPr>
          <a:lstStyle/>
          <a:p>
            <a:r>
              <a:rPr lang="en-US" sz="2800" dirty="0"/>
              <a:t>QUESTION 1(a-d) </a:t>
            </a:r>
          </a:p>
          <a:p>
            <a:endParaRPr lang="en-US" sz="2800" dirty="0">
              <a:solidFill>
                <a:srgbClr val="FF0000"/>
              </a:solidFill>
            </a:endParaRPr>
          </a:p>
          <a:p>
            <a:r>
              <a:rPr lang="en-GB" sz="2800" dirty="0">
                <a:solidFill>
                  <a:srgbClr val="FF0000"/>
                </a:solidFill>
              </a:rPr>
              <a:t>Teaching Idea </a:t>
            </a:r>
            <a:r>
              <a:rPr lang="en-GB" sz="2800" dirty="0"/>
              <a:t>– encourage students to answer Question 1(a-d) as efficiently as possible with a competition to see who can achieve all 20 marks in the fewest words!</a:t>
            </a:r>
          </a:p>
          <a:p>
            <a:endParaRPr lang="en-GB" sz="2800" dirty="0"/>
          </a:p>
          <a:p>
            <a:endParaRPr lang="en-GB" sz="2800" i="1" dirty="0">
              <a:solidFill>
                <a:srgbClr val="0070C0"/>
              </a:solidFill>
            </a:endParaRPr>
          </a:p>
          <a:p>
            <a:r>
              <a:rPr lang="en-US" sz="2800" i="1" dirty="0"/>
              <a:t> </a:t>
            </a:r>
            <a:endParaRPr lang="en-GB" sz="2800" dirty="0"/>
          </a:p>
        </p:txBody>
      </p:sp>
      <p:sp>
        <p:nvSpPr>
          <p:cNvPr id="6" name="TextBox 5"/>
          <p:cNvSpPr txBox="1"/>
          <p:nvPr/>
        </p:nvSpPr>
        <p:spPr>
          <a:xfrm>
            <a:off x="266040" y="1308919"/>
            <a:ext cx="7758844" cy="966418"/>
          </a:xfrm>
          <a:prstGeom prst="rect">
            <a:avLst/>
          </a:prstGeom>
          <a:noFill/>
        </p:spPr>
        <p:txBody>
          <a:bodyPr wrap="square" rtlCol="0">
            <a:spAutoFit/>
          </a:bodyPr>
          <a:lstStyle/>
          <a:p>
            <a:r>
              <a:rPr lang="en-GB" sz="3200" cap="all" dirty="0"/>
              <a:t>RECOGNISING A successful RESPONSE</a:t>
            </a:r>
          </a:p>
          <a:p>
            <a:pPr>
              <a:lnSpc>
                <a:spcPct val="80000"/>
              </a:lnSpc>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31809539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81192" y="1837801"/>
            <a:ext cx="8540690" cy="4524315"/>
          </a:xfrm>
          <a:prstGeom prst="rect">
            <a:avLst/>
          </a:prstGeom>
          <a:noFill/>
        </p:spPr>
        <p:txBody>
          <a:bodyPr wrap="square" rtlCol="0">
            <a:spAutoFit/>
          </a:bodyPr>
          <a:lstStyle/>
          <a:p>
            <a:r>
              <a:rPr lang="en-US" sz="2400" dirty="0"/>
              <a:t>The following is a full Band 5 response to Question 2.</a:t>
            </a:r>
            <a:endParaRPr lang="en-GB" sz="2400" dirty="0"/>
          </a:p>
          <a:p>
            <a:pPr marL="342900" lvl="0" indent="-342900">
              <a:buFont typeface="Arial" panose="020B0604020202020204" pitchFamily="34" charset="0"/>
              <a:buChar char="•"/>
            </a:pPr>
            <a:r>
              <a:rPr lang="en-US" sz="2400" dirty="0"/>
              <a:t>Read through and identify where there is discussion of relevant contextual factors.</a:t>
            </a:r>
            <a:endParaRPr lang="en-GB" sz="2400" dirty="0"/>
          </a:p>
          <a:p>
            <a:pPr marL="342900" lvl="0" indent="-342900">
              <a:buFont typeface="Arial" panose="020B0604020202020204" pitchFamily="34" charset="0"/>
              <a:buChar char="•"/>
            </a:pPr>
            <a:r>
              <a:rPr lang="en-US" sz="2400" dirty="0"/>
              <a:t>Highlight any accurate use of terminology and where textual support is provided.</a:t>
            </a:r>
            <a:endParaRPr lang="en-GB" sz="2400" dirty="0"/>
          </a:p>
          <a:p>
            <a:pPr marL="342900" lvl="0" indent="-342900">
              <a:buFont typeface="Arial" panose="020B0604020202020204" pitchFamily="34" charset="0"/>
              <a:buChar char="•"/>
            </a:pPr>
            <a:r>
              <a:rPr lang="en-US" sz="2400" dirty="0"/>
              <a:t>Identify connections drawn between texts.</a:t>
            </a:r>
            <a:endParaRPr lang="en-GB" sz="2400" dirty="0"/>
          </a:p>
          <a:p>
            <a:pPr marL="342900" lvl="0" indent="-342900">
              <a:buFont typeface="Arial" panose="020B0604020202020204" pitchFamily="34" charset="0"/>
              <a:buChar char="•"/>
            </a:pPr>
            <a:r>
              <a:rPr lang="en-US" sz="2400" dirty="0"/>
              <a:t>Use the table to decide where the response fulfils the criteria for AO3. Write notes on your findings and remember to provide evidence to support your decisions.</a:t>
            </a:r>
            <a:endParaRPr lang="en-GB" sz="2400" dirty="0"/>
          </a:p>
          <a:p>
            <a:pPr marL="342900" lvl="0" indent="-342900">
              <a:buFont typeface="Arial" panose="020B0604020202020204" pitchFamily="34" charset="0"/>
              <a:buChar char="•"/>
            </a:pPr>
            <a:r>
              <a:rPr lang="en-US" sz="2400" dirty="0"/>
              <a:t>The response scored slightly lower in Band 5 for one AO in comparison to the other two. Can you work out which and think of the advice you would give the candidate to improve this?</a:t>
            </a:r>
            <a:endParaRPr lang="en-GB" sz="2400" dirty="0"/>
          </a:p>
        </p:txBody>
      </p:sp>
      <p:sp>
        <p:nvSpPr>
          <p:cNvPr id="6" name="TextBox 5"/>
          <p:cNvSpPr txBox="1"/>
          <p:nvPr/>
        </p:nvSpPr>
        <p:spPr>
          <a:xfrm>
            <a:off x="266039" y="1308919"/>
            <a:ext cx="8638969" cy="523220"/>
          </a:xfrm>
          <a:prstGeom prst="rect">
            <a:avLst/>
          </a:prstGeom>
          <a:noFill/>
        </p:spPr>
        <p:txBody>
          <a:bodyPr wrap="square" rtlCol="0">
            <a:spAutoFit/>
          </a:bodyPr>
          <a:lstStyle/>
          <a:p>
            <a:r>
              <a:rPr lang="en-US" sz="2800" dirty="0"/>
              <a:t>READING AND APPLYING CONTEXTUAL INFORMATION</a:t>
            </a:r>
            <a:endParaRPr lang="en-GB" sz="2800" dirty="0"/>
          </a:p>
        </p:txBody>
      </p:sp>
    </p:spTree>
    <p:extLst>
      <p:ext uri="{BB962C8B-B14F-4D97-AF65-F5344CB8AC3E}">
        <p14:creationId xmlns:p14="http://schemas.microsoft.com/office/powerpoint/2010/main" val="31828935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513204" y="2386137"/>
            <a:ext cx="8319883" cy="1015663"/>
          </a:xfrm>
          <a:prstGeom prst="rect">
            <a:avLst/>
          </a:prstGeom>
          <a:noFill/>
        </p:spPr>
        <p:txBody>
          <a:bodyPr wrap="square" rtlCol="0">
            <a:spAutoFit/>
          </a:bodyPr>
          <a:lstStyle/>
          <a:p>
            <a:endParaRPr lang="en-GB" sz="2000" dirty="0"/>
          </a:p>
          <a:p>
            <a:endParaRPr lang="en-GB" sz="2000" i="1" dirty="0">
              <a:solidFill>
                <a:srgbClr val="0070C0"/>
              </a:solidFill>
            </a:endParaRPr>
          </a:p>
          <a:p>
            <a:r>
              <a:rPr lang="en-US" sz="2000" i="1" dirty="0"/>
              <a:t> </a:t>
            </a:r>
            <a:endParaRPr lang="en-GB" sz="2000" dirty="0"/>
          </a:p>
        </p:txBody>
      </p:sp>
      <p:sp>
        <p:nvSpPr>
          <p:cNvPr id="6" name="TextBox 5"/>
          <p:cNvSpPr txBox="1"/>
          <p:nvPr/>
        </p:nvSpPr>
        <p:spPr>
          <a:xfrm>
            <a:off x="266039" y="1308919"/>
            <a:ext cx="8567047" cy="2062103"/>
          </a:xfrm>
          <a:prstGeom prst="rect">
            <a:avLst/>
          </a:prstGeom>
          <a:noFill/>
        </p:spPr>
        <p:txBody>
          <a:bodyPr wrap="square" rtlCol="0">
            <a:spAutoFit/>
          </a:bodyPr>
          <a:lstStyle/>
          <a:p>
            <a:r>
              <a:rPr lang="en-US" sz="2800" dirty="0"/>
              <a:t>READING AND APPLYING CONTEXTUAL INFORMATION </a:t>
            </a:r>
            <a:r>
              <a:rPr lang="en-GB" sz="3200" i="1" dirty="0"/>
              <a:t>*</a:t>
            </a:r>
            <a:r>
              <a:rPr lang="en-GB" sz="1600" i="1" dirty="0"/>
              <a:t>Note – terminology is assessed under AO4 for this question</a:t>
            </a:r>
            <a:endParaRPr lang="en-GB" sz="1600" dirty="0"/>
          </a:p>
          <a:p>
            <a:endParaRPr lang="en-US" sz="3200" dirty="0"/>
          </a:p>
          <a:p>
            <a:endParaRPr lang="en-GB" sz="3200" dirty="0"/>
          </a:p>
        </p:txBody>
      </p:sp>
      <p:graphicFrame>
        <p:nvGraphicFramePr>
          <p:cNvPr id="7" name="Table 6"/>
          <p:cNvGraphicFramePr>
            <a:graphicFrameLocks noGrp="1"/>
          </p:cNvGraphicFramePr>
          <p:nvPr>
            <p:extLst>
              <p:ext uri="{D42A27DB-BD31-4B8C-83A1-F6EECF244321}">
                <p14:modId xmlns:p14="http://schemas.microsoft.com/office/powerpoint/2010/main" val="3334655568"/>
              </p:ext>
            </p:extLst>
          </p:nvPr>
        </p:nvGraphicFramePr>
        <p:xfrm>
          <a:off x="389621" y="2460798"/>
          <a:ext cx="8364758" cy="4036439"/>
        </p:xfrm>
        <a:graphic>
          <a:graphicData uri="http://schemas.openxmlformats.org/drawingml/2006/table">
            <a:tbl>
              <a:tblPr firstRow="1" bandRow="1">
                <a:tableStyleId>{93296810-A885-4BE3-A3E7-6D5BEEA58F35}</a:tableStyleId>
              </a:tblPr>
              <a:tblGrid>
                <a:gridCol w="2872017">
                  <a:extLst>
                    <a:ext uri="{9D8B030D-6E8A-4147-A177-3AD203B41FA5}">
                      <a16:colId xmlns:a16="http://schemas.microsoft.com/office/drawing/2014/main" val="20000"/>
                    </a:ext>
                  </a:extLst>
                </a:gridCol>
                <a:gridCol w="5492741">
                  <a:extLst>
                    <a:ext uri="{9D8B030D-6E8A-4147-A177-3AD203B41FA5}">
                      <a16:colId xmlns:a16="http://schemas.microsoft.com/office/drawing/2014/main" val="20001"/>
                    </a:ext>
                  </a:extLst>
                </a:gridCol>
              </a:tblGrid>
              <a:tr h="447197">
                <a:tc gridSpan="2">
                  <a:txBody>
                    <a:bodyPr/>
                    <a:lstStyle/>
                    <a:p>
                      <a:pPr algn="ctr">
                        <a:lnSpc>
                          <a:spcPct val="115000"/>
                        </a:lnSpc>
                        <a:spcAft>
                          <a:spcPts val="0"/>
                        </a:spcAft>
                      </a:pPr>
                      <a:r>
                        <a:rPr lang="en-GB" sz="2000" kern="1200" dirty="0">
                          <a:effectLst/>
                        </a:rPr>
                        <a:t>AO3</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79071" marR="79071" marT="39535" marB="39535" anchor="ctr"/>
                </a:tc>
                <a:tc hMerge="1">
                  <a:txBody>
                    <a:bodyPr/>
                    <a:lstStyle/>
                    <a:p>
                      <a:endParaRPr lang="en-GB"/>
                    </a:p>
                  </a:txBody>
                  <a:tcPr/>
                </a:tc>
                <a:extLst>
                  <a:ext uri="{0D108BD9-81ED-4DB2-BD59-A6C34878D82A}">
                    <a16:rowId xmlns:a16="http://schemas.microsoft.com/office/drawing/2014/main" val="10000"/>
                  </a:ext>
                </a:extLst>
              </a:tr>
              <a:tr h="348614">
                <a:tc>
                  <a:txBody>
                    <a:bodyPr/>
                    <a:lstStyle/>
                    <a:p>
                      <a:pPr algn="ctr">
                        <a:lnSpc>
                          <a:spcPct val="115000"/>
                        </a:lnSpc>
                        <a:spcAft>
                          <a:spcPts val="0"/>
                        </a:spcAft>
                      </a:pPr>
                      <a:r>
                        <a:rPr lang="en-GB" sz="2000">
                          <a:effectLst/>
                        </a:rPr>
                        <a:t>ANALYSE</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79071" marR="79071" marT="39535" marB="39535" anchor="ctr"/>
                </a:tc>
                <a:tc>
                  <a:txBody>
                    <a:bodyPr/>
                    <a:lstStyle/>
                    <a:p>
                      <a:pPr>
                        <a:lnSpc>
                          <a:spcPct val="115000"/>
                        </a:lnSpc>
                      </a:pPr>
                      <a:r>
                        <a:rPr lang="en-GB" sz="2000">
                          <a:effectLst/>
                        </a:rPr>
                        <a:t>explore the text</a:t>
                      </a:r>
                      <a:endParaRPr lang="en-GB" sz="2000">
                        <a:effectLst/>
                        <a:latin typeface="Calibri" panose="020F0502020204030204" pitchFamily="34" charset="0"/>
                      </a:endParaRPr>
                    </a:p>
                  </a:txBody>
                  <a:tcPr marL="79071" marR="79071" marT="39535" marB="39535" anchor="ctr"/>
                </a:tc>
                <a:extLst>
                  <a:ext uri="{0D108BD9-81ED-4DB2-BD59-A6C34878D82A}">
                    <a16:rowId xmlns:a16="http://schemas.microsoft.com/office/drawing/2014/main" val="10001"/>
                  </a:ext>
                </a:extLst>
              </a:tr>
              <a:tr h="348614">
                <a:tc>
                  <a:txBody>
                    <a:bodyPr/>
                    <a:lstStyle/>
                    <a:p>
                      <a:pPr algn="ctr">
                        <a:lnSpc>
                          <a:spcPct val="115000"/>
                        </a:lnSpc>
                        <a:spcAft>
                          <a:spcPts val="0"/>
                        </a:spcAft>
                      </a:pPr>
                      <a:r>
                        <a:rPr lang="en-GB" sz="2000">
                          <a:effectLst/>
                        </a:rPr>
                        <a:t>EVALUATE</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79071" marR="79071" marT="39535" marB="39535" anchor="ctr"/>
                </a:tc>
                <a:tc>
                  <a:txBody>
                    <a:bodyPr/>
                    <a:lstStyle/>
                    <a:p>
                      <a:pPr>
                        <a:lnSpc>
                          <a:spcPct val="115000"/>
                        </a:lnSpc>
                      </a:pPr>
                      <a:r>
                        <a:rPr lang="en-GB" sz="2000">
                          <a:effectLst/>
                        </a:rPr>
                        <a:t>make judgements </a:t>
                      </a:r>
                      <a:endParaRPr lang="en-GB" sz="2000">
                        <a:effectLst/>
                        <a:latin typeface="Calibri" panose="020F0502020204030204" pitchFamily="34" charset="0"/>
                      </a:endParaRPr>
                    </a:p>
                  </a:txBody>
                  <a:tcPr marL="79071" marR="79071" marT="39535" marB="39535" anchor="ctr"/>
                </a:tc>
                <a:extLst>
                  <a:ext uri="{0D108BD9-81ED-4DB2-BD59-A6C34878D82A}">
                    <a16:rowId xmlns:a16="http://schemas.microsoft.com/office/drawing/2014/main" val="10002"/>
                  </a:ext>
                </a:extLst>
              </a:tr>
              <a:tr h="1400171">
                <a:tc>
                  <a:txBody>
                    <a:bodyPr/>
                    <a:lstStyle/>
                    <a:p>
                      <a:pPr algn="ctr">
                        <a:lnSpc>
                          <a:spcPct val="115000"/>
                        </a:lnSpc>
                        <a:spcAft>
                          <a:spcPts val="0"/>
                        </a:spcAft>
                      </a:pPr>
                      <a:r>
                        <a:rPr lang="en-GB" sz="2000" dirty="0">
                          <a:effectLst/>
                        </a:rPr>
                        <a:t>CONTEXTUAL FACTORS</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79071" marR="79071" marT="39535" marB="39535" anchor="ctr"/>
                </a:tc>
                <a:tc>
                  <a:txBody>
                    <a:bodyPr/>
                    <a:lstStyle/>
                    <a:p>
                      <a:pPr>
                        <a:lnSpc>
                          <a:spcPct val="115000"/>
                        </a:lnSpc>
                      </a:pPr>
                      <a:r>
                        <a:rPr lang="en-GB" sz="2000" dirty="0">
                          <a:effectLst/>
                        </a:rPr>
                        <a:t>interrogate the situation of production and reception (when? where? who?). How is the rubric information (provided) used to inform response?</a:t>
                      </a:r>
                      <a:endParaRPr lang="en-GB" sz="2000" dirty="0">
                        <a:effectLst/>
                        <a:latin typeface="Calibri" panose="020F0502020204030204" pitchFamily="34" charset="0"/>
                      </a:endParaRPr>
                    </a:p>
                  </a:txBody>
                  <a:tcPr marL="79071" marR="79071" marT="39535" marB="39535" anchor="ctr"/>
                </a:tc>
                <a:extLst>
                  <a:ext uri="{0D108BD9-81ED-4DB2-BD59-A6C34878D82A}">
                    <a16:rowId xmlns:a16="http://schemas.microsoft.com/office/drawing/2014/main" val="10003"/>
                  </a:ext>
                </a:extLst>
              </a:tr>
              <a:tr h="611503">
                <a:tc>
                  <a:txBody>
                    <a:bodyPr/>
                    <a:lstStyle/>
                    <a:p>
                      <a:pPr algn="ctr">
                        <a:lnSpc>
                          <a:spcPct val="115000"/>
                        </a:lnSpc>
                        <a:spcAft>
                          <a:spcPts val="0"/>
                        </a:spcAft>
                      </a:pPr>
                      <a:r>
                        <a:rPr lang="en-GB" sz="2000">
                          <a:effectLst/>
                        </a:rPr>
                        <a:t>LANGUAGE FEATURES</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79071" marR="79071" marT="39535" marB="39535" anchor="ctr"/>
                </a:tc>
                <a:tc>
                  <a:txBody>
                    <a:bodyPr/>
                    <a:lstStyle/>
                    <a:p>
                      <a:pPr>
                        <a:lnSpc>
                          <a:spcPct val="115000"/>
                        </a:lnSpc>
                      </a:pPr>
                      <a:r>
                        <a:rPr lang="en-GB" sz="2000">
                          <a:effectLst/>
                        </a:rPr>
                        <a:t>interrogate the language choices and their impact *</a:t>
                      </a:r>
                      <a:endParaRPr lang="en-GB" sz="2000">
                        <a:effectLst/>
                        <a:latin typeface="Calibri" panose="020F0502020204030204" pitchFamily="34" charset="0"/>
                      </a:endParaRPr>
                    </a:p>
                  </a:txBody>
                  <a:tcPr marL="79071" marR="79071" marT="39535" marB="39535" anchor="ctr"/>
                </a:tc>
                <a:extLst>
                  <a:ext uri="{0D108BD9-81ED-4DB2-BD59-A6C34878D82A}">
                    <a16:rowId xmlns:a16="http://schemas.microsoft.com/office/drawing/2014/main" val="10004"/>
                  </a:ext>
                </a:extLst>
              </a:tr>
              <a:tr h="626863">
                <a:tc>
                  <a:txBody>
                    <a:bodyPr/>
                    <a:lstStyle/>
                    <a:p>
                      <a:pPr algn="ctr">
                        <a:lnSpc>
                          <a:spcPct val="115000"/>
                        </a:lnSpc>
                        <a:spcAft>
                          <a:spcPts val="0"/>
                        </a:spcAft>
                      </a:pPr>
                      <a:r>
                        <a:rPr lang="en-GB" sz="2000" cap="all">
                          <a:effectLst/>
                        </a:rPr>
                        <a:t>CONSTRUCTION OF MEANING</a:t>
                      </a:r>
                      <a:endParaRPr lang="en-GB" sz="2000">
                        <a:effectLst/>
                        <a:latin typeface="Calibri" panose="020F0502020204030204" pitchFamily="34" charset="0"/>
                      </a:endParaRPr>
                    </a:p>
                  </a:txBody>
                  <a:tcPr marL="79071" marR="79071" marT="39535" marB="39535" anchor="ctr"/>
                </a:tc>
                <a:tc>
                  <a:txBody>
                    <a:bodyPr/>
                    <a:lstStyle/>
                    <a:p>
                      <a:pPr>
                        <a:lnSpc>
                          <a:spcPct val="115000"/>
                        </a:lnSpc>
                      </a:pPr>
                      <a:r>
                        <a:rPr lang="en-GB" sz="2000" dirty="0">
                          <a:effectLst/>
                        </a:rPr>
                        <a:t>engage with details and interpret the texts</a:t>
                      </a:r>
                      <a:endParaRPr lang="en-GB" sz="2000" dirty="0">
                        <a:effectLst/>
                        <a:latin typeface="Calibri" panose="020F0502020204030204" pitchFamily="34" charset="0"/>
                      </a:endParaRPr>
                    </a:p>
                  </a:txBody>
                  <a:tcPr marL="79071" marR="79071" marT="39535" marB="39535"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9868137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81192" y="2561826"/>
            <a:ext cx="8319883" cy="1015663"/>
          </a:xfrm>
          <a:prstGeom prst="rect">
            <a:avLst/>
          </a:prstGeom>
          <a:noFill/>
        </p:spPr>
        <p:txBody>
          <a:bodyPr wrap="square" rtlCol="0">
            <a:spAutoFit/>
          </a:bodyPr>
          <a:lstStyle/>
          <a:p>
            <a:endParaRPr lang="en-GB" sz="2000" dirty="0"/>
          </a:p>
          <a:p>
            <a:endParaRPr lang="en-GB" sz="2000" i="1" dirty="0">
              <a:solidFill>
                <a:srgbClr val="0070C0"/>
              </a:solidFill>
            </a:endParaRPr>
          </a:p>
          <a:p>
            <a:r>
              <a:rPr lang="en-US" sz="2000" i="1" dirty="0"/>
              <a:t> </a:t>
            </a:r>
            <a:endParaRPr lang="en-GB" sz="2000" dirty="0"/>
          </a:p>
        </p:txBody>
      </p:sp>
      <p:sp>
        <p:nvSpPr>
          <p:cNvPr id="6" name="TextBox 5"/>
          <p:cNvSpPr txBox="1"/>
          <p:nvPr/>
        </p:nvSpPr>
        <p:spPr>
          <a:xfrm>
            <a:off x="266040" y="1308919"/>
            <a:ext cx="8449628" cy="523220"/>
          </a:xfrm>
          <a:prstGeom prst="rect">
            <a:avLst/>
          </a:prstGeom>
          <a:noFill/>
        </p:spPr>
        <p:txBody>
          <a:bodyPr wrap="square" rtlCol="0">
            <a:spAutoFit/>
          </a:bodyPr>
          <a:lstStyle/>
          <a:p>
            <a:r>
              <a:rPr lang="en-US" sz="2800" dirty="0"/>
              <a:t>READING AND APPLYING CONTEXTUAL INFORMATION</a:t>
            </a:r>
            <a:endParaRPr lang="en-GB" sz="2800" dirty="0"/>
          </a:p>
        </p:txBody>
      </p:sp>
      <p:graphicFrame>
        <p:nvGraphicFramePr>
          <p:cNvPr id="3" name="Table 2"/>
          <p:cNvGraphicFramePr>
            <a:graphicFrameLocks noGrp="1"/>
          </p:cNvGraphicFramePr>
          <p:nvPr>
            <p:extLst>
              <p:ext uri="{D42A27DB-BD31-4B8C-83A1-F6EECF244321}">
                <p14:modId xmlns:p14="http://schemas.microsoft.com/office/powerpoint/2010/main" val="326145443"/>
              </p:ext>
            </p:extLst>
          </p:nvPr>
        </p:nvGraphicFramePr>
        <p:xfrm>
          <a:off x="266040" y="2012064"/>
          <a:ext cx="8596768" cy="4594530"/>
        </p:xfrm>
        <a:graphic>
          <a:graphicData uri="http://schemas.openxmlformats.org/drawingml/2006/table">
            <a:tbl>
              <a:tblPr firstRow="1" firstCol="1" bandRow="1">
                <a:tableStyleId>{073A0DAA-6AF3-43AB-8588-CEC1D06C72B9}</a:tableStyleId>
              </a:tblPr>
              <a:tblGrid>
                <a:gridCol w="8596768">
                  <a:extLst>
                    <a:ext uri="{9D8B030D-6E8A-4147-A177-3AD203B41FA5}">
                      <a16:colId xmlns:a16="http://schemas.microsoft.com/office/drawing/2014/main" val="20000"/>
                    </a:ext>
                  </a:extLst>
                </a:gridCol>
              </a:tblGrid>
              <a:tr h="1326054">
                <a:tc>
                  <a:txBody>
                    <a:bodyPr/>
                    <a:lstStyle/>
                    <a:p>
                      <a:pPr algn="just">
                        <a:spcAft>
                          <a:spcPts val="0"/>
                        </a:spcAft>
                      </a:pPr>
                      <a:r>
                        <a:rPr lang="en-GB" sz="1700" b="0" dirty="0">
                          <a:solidFill>
                            <a:schemeClr val="tx1"/>
                          </a:solidFill>
                          <a:effectLst/>
                        </a:rPr>
                        <a:t>Text A is an extract from The </a:t>
                      </a:r>
                      <a:r>
                        <a:rPr lang="en-GB" sz="1700" b="0" dirty="0" err="1">
                          <a:solidFill>
                            <a:schemeClr val="tx1"/>
                          </a:solidFill>
                          <a:effectLst/>
                        </a:rPr>
                        <a:t>Pleasante</a:t>
                      </a:r>
                      <a:r>
                        <a:rPr lang="en-GB" sz="1700" b="0" dirty="0">
                          <a:solidFill>
                            <a:schemeClr val="tx1"/>
                          </a:solidFill>
                          <a:effectLst/>
                        </a:rPr>
                        <a:t> </a:t>
                      </a:r>
                      <a:r>
                        <a:rPr lang="en-GB" sz="1700" b="0" dirty="0" err="1">
                          <a:solidFill>
                            <a:schemeClr val="tx1"/>
                          </a:solidFill>
                          <a:effectLst/>
                        </a:rPr>
                        <a:t>Historie</a:t>
                      </a:r>
                      <a:r>
                        <a:rPr lang="en-GB" sz="1700" b="0" dirty="0">
                          <a:solidFill>
                            <a:schemeClr val="tx1"/>
                          </a:solidFill>
                          <a:effectLst/>
                        </a:rPr>
                        <a:t> of John </a:t>
                      </a:r>
                      <a:r>
                        <a:rPr lang="en-GB" sz="1700" b="0" dirty="0" err="1">
                          <a:solidFill>
                            <a:schemeClr val="tx1"/>
                          </a:solidFill>
                          <a:effectLst/>
                        </a:rPr>
                        <a:t>Winchcomb</a:t>
                      </a:r>
                      <a:r>
                        <a:rPr lang="en-GB" sz="1700" b="0" dirty="0">
                          <a:solidFill>
                            <a:schemeClr val="tx1"/>
                          </a:solidFill>
                          <a:effectLst/>
                        </a:rPr>
                        <a:t>, a novel by Thomas </a:t>
                      </a:r>
                      <a:r>
                        <a:rPr lang="en-GB" sz="1700" b="0" dirty="0" err="1">
                          <a:solidFill>
                            <a:schemeClr val="tx1"/>
                          </a:solidFill>
                          <a:effectLst/>
                        </a:rPr>
                        <a:t>Deloney</a:t>
                      </a:r>
                      <a:r>
                        <a:rPr lang="en-GB" sz="1700" b="0" dirty="0">
                          <a:solidFill>
                            <a:schemeClr val="tx1"/>
                          </a:solidFill>
                          <a:effectLst/>
                        </a:rPr>
                        <a:t> published in 1597. It is the story of John </a:t>
                      </a:r>
                      <a:r>
                        <a:rPr lang="en-GB" sz="1700" b="0" dirty="0" err="1">
                          <a:solidFill>
                            <a:schemeClr val="tx1"/>
                          </a:solidFill>
                          <a:effectLst/>
                        </a:rPr>
                        <a:t>Winchcomb</a:t>
                      </a:r>
                      <a:r>
                        <a:rPr lang="en-GB" sz="1700" b="0" dirty="0">
                          <a:solidFill>
                            <a:schemeClr val="tx1"/>
                          </a:solidFill>
                          <a:effectLst/>
                        </a:rPr>
                        <a:t> (known as Jack), a weaver who becomes wealthy through hard work, commitment and honesty. Jack inherits his master’s cloth-making business and becomes a successful merchant – in the sixteenth century, woollen cloth was the main export industry in England. In this extract, Jack meets the father of his bride-to-be.</a:t>
                      </a:r>
                      <a:endParaRPr lang="en-GB" sz="1700" b="0" dirty="0">
                        <a:solidFill>
                          <a:schemeClr val="tx1"/>
                        </a:solidFill>
                        <a:effectLst/>
                        <a:latin typeface="Arial WGL"/>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10000"/>
                  </a:ext>
                </a:extLst>
              </a:tr>
              <a:tr h="68239">
                <a:tc>
                  <a:txBody>
                    <a:bodyPr/>
                    <a:lstStyle/>
                    <a:p>
                      <a:pPr algn="just">
                        <a:spcAft>
                          <a:spcPts val="0"/>
                        </a:spcAft>
                      </a:pPr>
                      <a:r>
                        <a:rPr lang="en-GB" sz="1700" b="0" dirty="0">
                          <a:solidFill>
                            <a:schemeClr val="tx1"/>
                          </a:solidFill>
                          <a:effectLst/>
                        </a:rPr>
                        <a:t> </a:t>
                      </a:r>
                      <a:endParaRPr lang="en-GB" sz="1700" b="0" dirty="0">
                        <a:solidFill>
                          <a:schemeClr val="tx1"/>
                        </a:solidFill>
                        <a:effectLst/>
                        <a:latin typeface="Arial WGL"/>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10001"/>
                  </a:ext>
                </a:extLst>
              </a:tr>
              <a:tr h="1107288">
                <a:tc>
                  <a:txBody>
                    <a:bodyPr/>
                    <a:lstStyle/>
                    <a:p>
                      <a:pPr algn="just">
                        <a:spcAft>
                          <a:spcPts val="0"/>
                        </a:spcAft>
                      </a:pPr>
                      <a:r>
                        <a:rPr lang="en-GB" sz="1700" b="0" dirty="0">
                          <a:solidFill>
                            <a:schemeClr val="tx1"/>
                          </a:solidFill>
                          <a:effectLst/>
                        </a:rPr>
                        <a:t>Text B is an extract from Great Expectations, a novel by Charles Dickens published in 1861. It is the story of Pip, who has been brought up by his sister and her husband, a poor blacksmith called Joe. When he is a teenager, Pip is given a fortune by a mysterious benefactor so that he can go to London and become a gentleman. Throughout the novel, Pip describes and reflects on key moments in his life. In this extract, Joe is visiting Pip and his friend Herbert in London.</a:t>
                      </a:r>
                      <a:endParaRPr lang="en-GB" sz="1700" b="0" dirty="0">
                        <a:solidFill>
                          <a:schemeClr val="tx1"/>
                        </a:solidFill>
                        <a:effectLst/>
                        <a:latin typeface="Arial WGL"/>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10002"/>
                  </a:ext>
                </a:extLst>
              </a:tr>
              <a:tr h="65509">
                <a:tc>
                  <a:txBody>
                    <a:bodyPr/>
                    <a:lstStyle/>
                    <a:p>
                      <a:pPr>
                        <a:lnSpc>
                          <a:spcPct val="115000"/>
                        </a:lnSpc>
                        <a:spcAft>
                          <a:spcPts val="0"/>
                        </a:spcAft>
                      </a:pPr>
                      <a:r>
                        <a:rPr lang="en-GB" sz="1700" b="0" dirty="0">
                          <a:solidFill>
                            <a:schemeClr val="tx1"/>
                          </a:solidFill>
                          <a:effectLst/>
                        </a:rPr>
                        <a:t> </a:t>
                      </a:r>
                      <a:endParaRPr lang="en-GB" sz="17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10003"/>
                  </a:ext>
                </a:extLst>
              </a:tr>
              <a:tr h="1433516">
                <a:tc>
                  <a:txBody>
                    <a:bodyPr/>
                    <a:lstStyle/>
                    <a:p>
                      <a:pPr>
                        <a:lnSpc>
                          <a:spcPct val="115000"/>
                        </a:lnSpc>
                        <a:spcAft>
                          <a:spcPts val="0"/>
                        </a:spcAft>
                      </a:pPr>
                      <a:r>
                        <a:rPr lang="en-GB" sz="1700" b="0" dirty="0">
                          <a:solidFill>
                            <a:schemeClr val="tx1"/>
                          </a:solidFill>
                          <a:effectLst/>
                        </a:rPr>
                        <a:t>Text C is an extract from Pigeon English, a novel by Stephen </a:t>
                      </a:r>
                      <a:r>
                        <a:rPr lang="en-GB" sz="1700" b="0" dirty="0" err="1">
                          <a:solidFill>
                            <a:schemeClr val="tx1"/>
                          </a:solidFill>
                          <a:effectLst/>
                        </a:rPr>
                        <a:t>Kelman</a:t>
                      </a:r>
                      <a:r>
                        <a:rPr lang="en-GB" sz="1700" b="0" dirty="0">
                          <a:solidFill>
                            <a:schemeClr val="tx1"/>
                          </a:solidFill>
                          <a:effectLst/>
                        </a:rPr>
                        <a:t> published in 2011. It is the story of </a:t>
                      </a:r>
                      <a:r>
                        <a:rPr lang="en-GB" sz="1700" b="0" dirty="0" err="1">
                          <a:solidFill>
                            <a:schemeClr val="tx1"/>
                          </a:solidFill>
                          <a:effectLst/>
                        </a:rPr>
                        <a:t>Harri</a:t>
                      </a:r>
                      <a:r>
                        <a:rPr lang="en-GB" sz="1700" b="0" dirty="0">
                          <a:solidFill>
                            <a:schemeClr val="tx1"/>
                          </a:solidFill>
                          <a:effectLst/>
                        </a:rPr>
                        <a:t> </a:t>
                      </a:r>
                      <a:r>
                        <a:rPr lang="en-GB" sz="1700" b="0" dirty="0" err="1">
                          <a:solidFill>
                            <a:schemeClr val="tx1"/>
                          </a:solidFill>
                          <a:effectLst/>
                        </a:rPr>
                        <a:t>Opoku</a:t>
                      </a:r>
                      <a:r>
                        <a:rPr lang="en-GB" sz="1700" b="0" dirty="0">
                          <a:solidFill>
                            <a:schemeClr val="tx1"/>
                          </a:solidFill>
                          <a:effectLst/>
                        </a:rPr>
                        <a:t>, an eleven-year-old boy who has recently moved to a housing estate in South London from Ghana in Africa. The language he uses blends Ghanaian English with London youth speak. In this extract, </a:t>
                      </a:r>
                      <a:r>
                        <a:rPr lang="en-GB" sz="1700" b="0" dirty="0" err="1">
                          <a:solidFill>
                            <a:schemeClr val="tx1"/>
                          </a:solidFill>
                          <a:effectLst/>
                        </a:rPr>
                        <a:t>Harri</a:t>
                      </a:r>
                      <a:r>
                        <a:rPr lang="en-GB" sz="1700" b="0" dirty="0">
                          <a:solidFill>
                            <a:schemeClr val="tx1"/>
                          </a:solidFill>
                          <a:effectLst/>
                        </a:rPr>
                        <a:t> describes some of the new experiences he has in London.</a:t>
                      </a:r>
                      <a:endParaRPr lang="en-GB" sz="17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517816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4"/>
          </p:nvPr>
        </p:nvSpPr>
        <p:spPr>
          <a:xfrm>
            <a:off x="238991" y="1044575"/>
            <a:ext cx="8738753" cy="1046163"/>
          </a:xfrm>
          <a:ln>
            <a:solidFill>
              <a:srgbClr val="FF0000"/>
            </a:solidFill>
            <a:prstDash val="sysDash"/>
          </a:ln>
        </p:spPr>
        <p:txBody>
          <a:bodyPr>
            <a:normAutofit/>
          </a:bodyPr>
          <a:lstStyle/>
          <a:p>
            <a:r>
              <a:rPr lang="en-GB" sz="2200" u="sng" dirty="0"/>
              <a:t>Orange</a:t>
            </a:r>
            <a:r>
              <a:rPr lang="en-GB" sz="2200" dirty="0"/>
              <a:t> - </a:t>
            </a:r>
            <a:r>
              <a:rPr lang="en-GB" sz="2200" dirty="0">
                <a:solidFill>
                  <a:schemeClr val="tx1"/>
                </a:solidFill>
              </a:rPr>
              <a:t>links to context from paper rubric; </a:t>
            </a:r>
            <a:r>
              <a:rPr lang="en-GB" sz="2200" dirty="0">
                <a:solidFill>
                  <a:srgbClr val="0070C0"/>
                </a:solidFill>
              </a:rPr>
              <a:t>Blue – </a:t>
            </a:r>
            <a:r>
              <a:rPr lang="en-GB" sz="2200" dirty="0">
                <a:solidFill>
                  <a:schemeClr val="tx1"/>
                </a:solidFill>
              </a:rPr>
              <a:t>analysis of meaning; </a:t>
            </a:r>
            <a:r>
              <a:rPr lang="en-GB" sz="2200" dirty="0">
                <a:solidFill>
                  <a:srgbClr val="00B050"/>
                </a:solidFill>
              </a:rPr>
              <a:t>Green - </a:t>
            </a:r>
            <a:r>
              <a:rPr lang="en-GB" sz="2200" dirty="0">
                <a:solidFill>
                  <a:schemeClr val="tx1"/>
                </a:solidFill>
              </a:rPr>
              <a:t>evaluation</a:t>
            </a:r>
            <a:endParaRPr lang="en-GB" sz="2200" dirty="0">
              <a:solidFill>
                <a:srgbClr val="00B050"/>
              </a:solidFill>
            </a:endParaRPr>
          </a:p>
        </p:txBody>
      </p:sp>
      <p:sp>
        <p:nvSpPr>
          <p:cNvPr id="4" name="Content Placeholder 3"/>
          <p:cNvSpPr>
            <a:spLocks noGrp="1"/>
          </p:cNvSpPr>
          <p:nvPr>
            <p:ph idx="1"/>
          </p:nvPr>
        </p:nvSpPr>
        <p:spPr>
          <a:xfrm>
            <a:off x="238991" y="1914092"/>
            <a:ext cx="8738754" cy="4200879"/>
          </a:xfrm>
        </p:spPr>
        <p:txBody>
          <a:bodyPr>
            <a:noAutofit/>
          </a:bodyPr>
          <a:lstStyle/>
          <a:p>
            <a:r>
              <a:rPr lang="en-GB" sz="1700" dirty="0">
                <a:solidFill>
                  <a:schemeClr val="tx1"/>
                </a:solidFill>
              </a:rPr>
              <a:t>All extracts are examples of fictional books and hold conventional features of fiction such as positive evaluative adjectives such as in the pre-modified indefinite noun phrase in A: ‘An Excellent </a:t>
            </a:r>
            <a:r>
              <a:rPr lang="en-GB" sz="1700" dirty="0" err="1">
                <a:solidFill>
                  <a:schemeClr val="tx1"/>
                </a:solidFill>
              </a:rPr>
              <a:t>huswife</a:t>
            </a:r>
            <a:r>
              <a:rPr lang="en-GB" sz="1700" dirty="0">
                <a:solidFill>
                  <a:schemeClr val="tx1"/>
                </a:solidFill>
              </a:rPr>
              <a:t>’. The positive evaluative adjective ‘excellent’ modifies the concrete noun ‘</a:t>
            </a:r>
            <a:r>
              <a:rPr lang="en-GB" sz="1700" dirty="0" err="1">
                <a:solidFill>
                  <a:schemeClr val="tx1"/>
                </a:solidFill>
              </a:rPr>
              <a:t>huswife</a:t>
            </a:r>
            <a:r>
              <a:rPr lang="en-GB" sz="1700" dirty="0">
                <a:solidFill>
                  <a:schemeClr val="tx1"/>
                </a:solidFill>
              </a:rPr>
              <a:t>’ </a:t>
            </a:r>
            <a:r>
              <a:rPr lang="en-GB" sz="1700" u="sng" dirty="0">
                <a:solidFill>
                  <a:srgbClr val="E75306"/>
                </a:solidFill>
              </a:rPr>
              <a:t>which may illustrate what </a:t>
            </a:r>
            <a:r>
              <a:rPr lang="en-GB" sz="1700" u="sng" dirty="0" err="1">
                <a:solidFill>
                  <a:srgbClr val="E75306"/>
                </a:solidFill>
              </a:rPr>
              <a:t>Jacke</a:t>
            </a:r>
            <a:r>
              <a:rPr lang="en-GB" sz="1700" u="sng" dirty="0">
                <a:solidFill>
                  <a:srgbClr val="E75306"/>
                </a:solidFill>
              </a:rPr>
              <a:t> expected from her</a:t>
            </a:r>
            <a:r>
              <a:rPr lang="en-GB" sz="1700" dirty="0">
                <a:solidFill>
                  <a:schemeClr val="tx1"/>
                </a:solidFill>
              </a:rPr>
              <a:t>. This is also shown in B in the adverbial phrase ‘you look wonderfully well’. The degree adverb ‘wonderfully’ pre-modifies the evaluative adjective ‘well’ to further illustrate how Joe looks. </a:t>
            </a:r>
            <a:r>
              <a:rPr lang="en-GB" sz="1700" u="sng" dirty="0">
                <a:solidFill>
                  <a:srgbClr val="E75306"/>
                </a:solidFill>
              </a:rPr>
              <a:t>This could also perhaps highlight the idea that Pip hasn’t seen Joe for a while</a:t>
            </a:r>
            <a:r>
              <a:rPr lang="en-GB" sz="1700" dirty="0">
                <a:solidFill>
                  <a:srgbClr val="FFC000"/>
                </a:solidFill>
              </a:rPr>
              <a:t> </a:t>
            </a:r>
            <a:r>
              <a:rPr lang="en-GB" sz="1700" dirty="0">
                <a:solidFill>
                  <a:srgbClr val="0070C0"/>
                </a:solidFill>
              </a:rPr>
              <a:t>as he seems surprised at his appearance. </a:t>
            </a:r>
            <a:r>
              <a:rPr lang="en-GB" sz="1700" dirty="0">
                <a:solidFill>
                  <a:schemeClr val="tx1"/>
                </a:solidFill>
              </a:rPr>
              <a:t>The use of evaluative adjectives is also seen in C such as the non-standard neologism compound ‘dope fine’ and ‘brutal’. The use of evaluative adjectives are conventional of a fictional story in order to emphasise details and form images in the readers’ minds. </a:t>
            </a:r>
            <a:r>
              <a:rPr lang="en-GB" sz="1700" dirty="0">
                <a:solidFill>
                  <a:srgbClr val="00B050"/>
                </a:solidFill>
              </a:rPr>
              <a:t>It also helps highlight the narrator’s or characters’ emotions and perspectives so the reader can develop their understanding of these. </a:t>
            </a:r>
          </a:p>
          <a:p>
            <a:endParaRPr lang="en-GB" sz="1700" dirty="0">
              <a:solidFill>
                <a:schemeClr val="tx1"/>
              </a:solidFill>
            </a:endParaRPr>
          </a:p>
          <a:p>
            <a:endParaRPr lang="en-GB" sz="1700" dirty="0">
              <a:solidFill>
                <a:schemeClr val="tx1"/>
              </a:solidFill>
            </a:endParaRPr>
          </a:p>
        </p:txBody>
      </p:sp>
      <p:cxnSp>
        <p:nvCxnSpPr>
          <p:cNvPr id="5" name="Straight Connector 4">
            <a:extLst>
              <a:ext uri="{FF2B5EF4-FFF2-40B4-BE49-F238E27FC236}">
                <a16:creationId xmlns:a16="http://schemas.microsoft.com/office/drawing/2014/main" id="{7783091D-1B22-48A8-ABDF-FCD350AF4734}"/>
              </a:ext>
            </a:extLst>
          </p:cNvPr>
          <p:cNvCxnSpPr>
            <a:cxnSpLocks/>
          </p:cNvCxnSpPr>
          <p:nvPr/>
        </p:nvCxnSpPr>
        <p:spPr>
          <a:xfrm>
            <a:off x="5676181" y="1403230"/>
            <a:ext cx="621102" cy="0"/>
          </a:xfrm>
          <a:prstGeom prst="line">
            <a:avLst/>
          </a:prstGeom>
          <a:ln>
            <a:prstDash val="sysDot"/>
          </a:ln>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D1E986F1-D727-49EC-98AC-BC9177BFF5DF}"/>
              </a:ext>
            </a:extLst>
          </p:cNvPr>
          <p:cNvCxnSpPr>
            <a:cxnSpLocks/>
          </p:cNvCxnSpPr>
          <p:nvPr/>
        </p:nvCxnSpPr>
        <p:spPr>
          <a:xfrm>
            <a:off x="6754483" y="4615132"/>
            <a:ext cx="1262332" cy="0"/>
          </a:xfrm>
          <a:prstGeom prst="line">
            <a:avLst/>
          </a:prstGeom>
          <a:ln>
            <a:prstDash val="sysDot"/>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E2B0B6B3-52A0-478A-A892-17E36D0591D2}"/>
              </a:ext>
            </a:extLst>
          </p:cNvPr>
          <p:cNvCxnSpPr>
            <a:cxnSpLocks/>
          </p:cNvCxnSpPr>
          <p:nvPr/>
        </p:nvCxnSpPr>
        <p:spPr>
          <a:xfrm>
            <a:off x="327804" y="5032075"/>
            <a:ext cx="2702943" cy="0"/>
          </a:xfrm>
          <a:prstGeom prst="line">
            <a:avLst/>
          </a:prstGeom>
          <a:ln>
            <a:prstDash val="sysDot"/>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D3E45635-ECF2-4E59-AFA2-03A6116E2EEA}"/>
              </a:ext>
            </a:extLst>
          </p:cNvPr>
          <p:cNvCxnSpPr>
            <a:cxnSpLocks/>
          </p:cNvCxnSpPr>
          <p:nvPr/>
        </p:nvCxnSpPr>
        <p:spPr>
          <a:xfrm>
            <a:off x="1535502" y="1748287"/>
            <a:ext cx="833887" cy="0"/>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E7FD236C-29ED-4037-A013-50B8A28C5820}"/>
              </a:ext>
            </a:extLst>
          </p:cNvPr>
          <p:cNvCxnSpPr>
            <a:cxnSpLocks/>
          </p:cNvCxnSpPr>
          <p:nvPr/>
        </p:nvCxnSpPr>
        <p:spPr>
          <a:xfrm>
            <a:off x="3211902" y="6196642"/>
            <a:ext cx="5684807" cy="0"/>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E3567041-6483-422D-84BA-6DB7D3557CDA}"/>
              </a:ext>
            </a:extLst>
          </p:cNvPr>
          <p:cNvCxnSpPr>
            <a:cxnSpLocks/>
          </p:cNvCxnSpPr>
          <p:nvPr/>
        </p:nvCxnSpPr>
        <p:spPr>
          <a:xfrm>
            <a:off x="327804" y="6607835"/>
            <a:ext cx="7004649" cy="0"/>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120491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280555" y="1841355"/>
            <a:ext cx="8666018" cy="4583017"/>
          </a:xfrm>
        </p:spPr>
        <p:txBody>
          <a:bodyPr>
            <a:noAutofit/>
          </a:bodyPr>
          <a:lstStyle/>
          <a:p>
            <a:r>
              <a:rPr lang="en-GB" sz="1400" dirty="0">
                <a:solidFill>
                  <a:schemeClr val="tx1"/>
                </a:solidFill>
              </a:rPr>
              <a:t>All three texts also contain dialogue </a:t>
            </a:r>
            <a:r>
              <a:rPr lang="en-GB" sz="1400" dirty="0">
                <a:solidFill>
                  <a:srgbClr val="00B050"/>
                </a:solidFill>
              </a:rPr>
              <a:t>which would be conventional for fictional novels to enable interaction between characters.</a:t>
            </a:r>
            <a:r>
              <a:rPr lang="en-GB" sz="1400" dirty="0">
                <a:solidFill>
                  <a:schemeClr val="tx1"/>
                </a:solidFill>
              </a:rPr>
              <a:t> For example, A uses dialogue in order to characterise </a:t>
            </a:r>
            <a:r>
              <a:rPr lang="en-GB" sz="1400" u="sng" dirty="0">
                <a:solidFill>
                  <a:srgbClr val="E75306"/>
                </a:solidFill>
              </a:rPr>
              <a:t>the prospective father-in-law</a:t>
            </a:r>
            <a:r>
              <a:rPr lang="en-GB" sz="1400" dirty="0">
                <a:solidFill>
                  <a:srgbClr val="E75306"/>
                </a:solidFill>
              </a:rPr>
              <a:t> </a:t>
            </a:r>
            <a:r>
              <a:rPr lang="en-GB" sz="1400" dirty="0">
                <a:solidFill>
                  <a:schemeClr val="tx1"/>
                </a:solidFill>
              </a:rPr>
              <a:t>and his thoughts such as ‘I </a:t>
            </a:r>
            <a:r>
              <a:rPr lang="en-GB" sz="1400" dirty="0" err="1">
                <a:solidFill>
                  <a:schemeClr val="tx1"/>
                </a:solidFill>
              </a:rPr>
              <a:t>cham</a:t>
            </a:r>
            <a:r>
              <a:rPr lang="en-GB" sz="1400" dirty="0">
                <a:solidFill>
                  <a:schemeClr val="tx1"/>
                </a:solidFill>
              </a:rPr>
              <a:t> but a </a:t>
            </a:r>
            <a:r>
              <a:rPr lang="en-GB" sz="1400" dirty="0" err="1">
                <a:solidFill>
                  <a:schemeClr val="tx1"/>
                </a:solidFill>
              </a:rPr>
              <a:t>poore</a:t>
            </a:r>
            <a:r>
              <a:rPr lang="en-GB" sz="1400" dirty="0">
                <a:solidFill>
                  <a:schemeClr val="tx1"/>
                </a:solidFill>
              </a:rPr>
              <a:t> man’. The simple declarative contains the pre-modified indefinite noun phrase ‘a </a:t>
            </a:r>
            <a:r>
              <a:rPr lang="en-GB" sz="1400" dirty="0" err="1">
                <a:solidFill>
                  <a:schemeClr val="tx1"/>
                </a:solidFill>
              </a:rPr>
              <a:t>poore</a:t>
            </a:r>
            <a:r>
              <a:rPr lang="en-GB" sz="1400" dirty="0">
                <a:solidFill>
                  <a:schemeClr val="tx1"/>
                </a:solidFill>
              </a:rPr>
              <a:t> man’. </a:t>
            </a:r>
            <a:r>
              <a:rPr lang="en-GB" sz="1400" dirty="0">
                <a:solidFill>
                  <a:srgbClr val="00B050"/>
                </a:solidFill>
              </a:rPr>
              <a:t>The defining adjective ‘</a:t>
            </a:r>
            <a:r>
              <a:rPr lang="en-GB" sz="1400" dirty="0" err="1">
                <a:solidFill>
                  <a:srgbClr val="00B050"/>
                </a:solidFill>
              </a:rPr>
              <a:t>poore</a:t>
            </a:r>
            <a:r>
              <a:rPr lang="en-GB" sz="1400" dirty="0">
                <a:solidFill>
                  <a:srgbClr val="00B050"/>
                </a:solidFill>
              </a:rPr>
              <a:t>’ helps build the backstory of the character and his daughter which helps the reader to understand </a:t>
            </a:r>
            <a:r>
              <a:rPr lang="en-GB" sz="1400" dirty="0">
                <a:solidFill>
                  <a:schemeClr val="tx1"/>
                </a:solidFill>
              </a:rPr>
              <a:t>why the father is agreeing with the </a:t>
            </a:r>
            <a:r>
              <a:rPr lang="en-GB" sz="1400" u="sng" dirty="0">
                <a:solidFill>
                  <a:srgbClr val="E75306"/>
                </a:solidFill>
              </a:rPr>
              <a:t>marriage to a wealthier man</a:t>
            </a:r>
            <a:r>
              <a:rPr lang="en-GB" sz="1400" dirty="0">
                <a:solidFill>
                  <a:schemeClr val="tx1"/>
                </a:solidFill>
              </a:rPr>
              <a:t>. Dialogue is also used in B in the form of interrogatives such as “Joe, how are you, Joe?” and “Pip, how AIR you, Pip?” The repetition of the vocatives ‘Joe’ and ‘Pip’ in each simple interrogative </a:t>
            </a:r>
            <a:r>
              <a:rPr lang="en-GB" sz="1400" dirty="0">
                <a:solidFill>
                  <a:srgbClr val="0070C0"/>
                </a:solidFill>
              </a:rPr>
              <a:t>implies the excitement </a:t>
            </a:r>
            <a:r>
              <a:rPr lang="en-GB" sz="1400" dirty="0">
                <a:solidFill>
                  <a:schemeClr val="tx1"/>
                </a:solidFill>
              </a:rPr>
              <a:t>of the two individuals who </a:t>
            </a:r>
            <a:r>
              <a:rPr lang="en-GB" sz="1400" u="sng" dirty="0">
                <a:solidFill>
                  <a:srgbClr val="E75306"/>
                </a:solidFill>
              </a:rPr>
              <a:t>perhaps haven’t seen each other for some time but were once very close</a:t>
            </a:r>
            <a:r>
              <a:rPr lang="en-GB" sz="1400" dirty="0">
                <a:solidFill>
                  <a:srgbClr val="E75306"/>
                </a:solidFill>
              </a:rPr>
              <a:t>. </a:t>
            </a:r>
            <a:r>
              <a:rPr lang="en-GB" sz="1400" dirty="0">
                <a:solidFill>
                  <a:schemeClr val="tx1"/>
                </a:solidFill>
              </a:rPr>
              <a:t>The fact that Joe doesn’t respond to Pip’s interrogative but instead asks Pip how he is first </a:t>
            </a:r>
            <a:r>
              <a:rPr lang="en-GB" sz="1400" dirty="0">
                <a:solidFill>
                  <a:srgbClr val="0070C0"/>
                </a:solidFill>
              </a:rPr>
              <a:t>could perhaps hint at Joe’s affection for Pip </a:t>
            </a:r>
            <a:r>
              <a:rPr lang="en-GB" sz="1400" dirty="0">
                <a:solidFill>
                  <a:schemeClr val="tx1"/>
                </a:solidFill>
              </a:rPr>
              <a:t>as he wants to see how he is before the conversation continues. This could emphasise Joe’s love for Pip as </a:t>
            </a:r>
            <a:r>
              <a:rPr lang="en-GB" sz="1400" u="sng" dirty="0">
                <a:solidFill>
                  <a:srgbClr val="E75306"/>
                </a:solidFill>
              </a:rPr>
              <a:t>he brought him up and so would likely be a father figure to him</a:t>
            </a:r>
            <a:r>
              <a:rPr lang="en-GB" sz="1400" dirty="0">
                <a:solidFill>
                  <a:schemeClr val="tx1"/>
                </a:solidFill>
              </a:rPr>
              <a:t>. C also uses dialogue such as ‘me: “we are in the </a:t>
            </a:r>
            <a:r>
              <a:rPr lang="en-GB" sz="1400" dirty="0" err="1">
                <a:solidFill>
                  <a:schemeClr val="tx1"/>
                </a:solidFill>
              </a:rPr>
              <a:t>tuuuu:be</a:t>
            </a:r>
            <a:r>
              <a:rPr lang="en-GB" sz="1400" dirty="0">
                <a:solidFill>
                  <a:schemeClr val="tx1"/>
                </a:solidFill>
              </a:rPr>
              <a:t>!”’. This helps </a:t>
            </a:r>
            <a:r>
              <a:rPr lang="en-GB" sz="1400" dirty="0">
                <a:solidFill>
                  <a:srgbClr val="0070C0"/>
                </a:solidFill>
              </a:rPr>
              <a:t>emphasise the narrator’s excitement </a:t>
            </a:r>
            <a:r>
              <a:rPr lang="en-GB" sz="1400" dirty="0">
                <a:solidFill>
                  <a:schemeClr val="tx1"/>
                </a:solidFill>
              </a:rPr>
              <a:t>at </a:t>
            </a:r>
            <a:r>
              <a:rPr lang="en-GB" sz="1400" u="sng" dirty="0">
                <a:solidFill>
                  <a:srgbClr val="E75306"/>
                </a:solidFill>
              </a:rPr>
              <a:t>new experiences</a:t>
            </a:r>
            <a:r>
              <a:rPr lang="en-GB" sz="1400" dirty="0">
                <a:solidFill>
                  <a:srgbClr val="E75306"/>
                </a:solidFill>
              </a:rPr>
              <a:t> </a:t>
            </a:r>
            <a:r>
              <a:rPr lang="en-GB" sz="1400" dirty="0">
                <a:solidFill>
                  <a:schemeClr val="tx1"/>
                </a:solidFill>
              </a:rPr>
              <a:t>which </a:t>
            </a:r>
            <a:r>
              <a:rPr lang="en-GB" sz="1400" dirty="0">
                <a:solidFill>
                  <a:srgbClr val="00B050"/>
                </a:solidFill>
              </a:rPr>
              <a:t>helps the reader form an image of the narrator and understand his thoughts</a:t>
            </a:r>
            <a:r>
              <a:rPr lang="en-GB" sz="1400" dirty="0">
                <a:solidFill>
                  <a:schemeClr val="tx1"/>
                </a:solidFill>
              </a:rPr>
              <a:t>. The use of dialogue in all of the texts are usual features for a fictional novel as it </a:t>
            </a:r>
            <a:r>
              <a:rPr lang="en-GB" sz="1400" dirty="0">
                <a:solidFill>
                  <a:srgbClr val="00B050"/>
                </a:solidFill>
              </a:rPr>
              <a:t>allows the reader to understand the thoughts and presentation of different characters and presents a chance to introduce new characters.</a:t>
            </a:r>
          </a:p>
          <a:p>
            <a:r>
              <a:rPr lang="en-GB" sz="1400" dirty="0">
                <a:solidFill>
                  <a:schemeClr val="tx1"/>
                </a:solidFill>
              </a:rPr>
              <a:t> </a:t>
            </a:r>
          </a:p>
          <a:p>
            <a:endParaRPr lang="en-GB" sz="1400" dirty="0">
              <a:solidFill>
                <a:schemeClr val="tx1"/>
              </a:solidFill>
            </a:endParaRPr>
          </a:p>
        </p:txBody>
      </p:sp>
      <p:sp>
        <p:nvSpPr>
          <p:cNvPr id="6" name="Text Placeholder 2">
            <a:extLst>
              <a:ext uri="{FF2B5EF4-FFF2-40B4-BE49-F238E27FC236}">
                <a16:creationId xmlns:a16="http://schemas.microsoft.com/office/drawing/2014/main" id="{DBA63C74-DECB-49A5-B410-ECC4FF316110}"/>
              </a:ext>
            </a:extLst>
          </p:cNvPr>
          <p:cNvSpPr>
            <a:spLocks noGrp="1"/>
          </p:cNvSpPr>
          <p:nvPr>
            <p:ph type="body" sz="quarter" idx="14"/>
          </p:nvPr>
        </p:nvSpPr>
        <p:spPr>
          <a:xfrm>
            <a:off x="280556" y="1044575"/>
            <a:ext cx="8506258" cy="1046163"/>
          </a:xfrm>
        </p:spPr>
        <p:txBody>
          <a:bodyPr>
            <a:normAutofit/>
          </a:bodyPr>
          <a:lstStyle/>
          <a:p>
            <a:r>
              <a:rPr lang="en-GB" sz="2200" u="sng" dirty="0"/>
              <a:t>Orange</a:t>
            </a:r>
            <a:r>
              <a:rPr lang="en-GB" sz="2200" dirty="0"/>
              <a:t> - </a:t>
            </a:r>
            <a:r>
              <a:rPr lang="en-GB" sz="2200" dirty="0">
                <a:solidFill>
                  <a:schemeClr val="tx1"/>
                </a:solidFill>
              </a:rPr>
              <a:t>links to context from paper rubric; </a:t>
            </a:r>
            <a:r>
              <a:rPr lang="en-GB" sz="2200" dirty="0">
                <a:solidFill>
                  <a:srgbClr val="0070C0"/>
                </a:solidFill>
              </a:rPr>
              <a:t>Blue – </a:t>
            </a:r>
            <a:r>
              <a:rPr lang="en-GB" sz="2200" dirty="0">
                <a:solidFill>
                  <a:schemeClr val="tx1"/>
                </a:solidFill>
              </a:rPr>
              <a:t>analysis of meaning; </a:t>
            </a:r>
            <a:r>
              <a:rPr lang="en-GB" sz="2200" dirty="0">
                <a:solidFill>
                  <a:srgbClr val="00B050"/>
                </a:solidFill>
              </a:rPr>
              <a:t>Green - </a:t>
            </a:r>
            <a:r>
              <a:rPr lang="en-GB" sz="2200" dirty="0">
                <a:solidFill>
                  <a:schemeClr val="tx1"/>
                </a:solidFill>
              </a:rPr>
              <a:t>evaluation</a:t>
            </a:r>
            <a:endParaRPr lang="en-GB" sz="2200" dirty="0">
              <a:solidFill>
                <a:srgbClr val="00B050"/>
              </a:solidFill>
            </a:endParaRPr>
          </a:p>
        </p:txBody>
      </p:sp>
      <p:cxnSp>
        <p:nvCxnSpPr>
          <p:cNvPr id="5" name="Straight Connector 4">
            <a:extLst>
              <a:ext uri="{FF2B5EF4-FFF2-40B4-BE49-F238E27FC236}">
                <a16:creationId xmlns:a16="http://schemas.microsoft.com/office/drawing/2014/main" id="{2989172D-4956-4078-BD65-47F389ECC554}"/>
              </a:ext>
            </a:extLst>
          </p:cNvPr>
          <p:cNvCxnSpPr>
            <a:cxnSpLocks/>
          </p:cNvCxnSpPr>
          <p:nvPr/>
        </p:nvCxnSpPr>
        <p:spPr>
          <a:xfrm>
            <a:off x="5733691" y="1403230"/>
            <a:ext cx="621102" cy="0"/>
          </a:xfrm>
          <a:prstGeom prst="line">
            <a:avLst/>
          </a:prstGeom>
          <a:ln>
            <a:prstDash val="sysDot"/>
          </a:ln>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4D461B5F-F01C-41A7-9A61-16F69560DB28}"/>
              </a:ext>
            </a:extLst>
          </p:cNvPr>
          <p:cNvCxnSpPr>
            <a:cxnSpLocks/>
          </p:cNvCxnSpPr>
          <p:nvPr/>
        </p:nvCxnSpPr>
        <p:spPr>
          <a:xfrm>
            <a:off x="7318075" y="4097547"/>
            <a:ext cx="888521" cy="0"/>
          </a:xfrm>
          <a:prstGeom prst="line">
            <a:avLst/>
          </a:prstGeom>
          <a:ln>
            <a:prstDash val="sysDot"/>
          </a:ln>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48AD456D-A2F5-49E8-B974-6D4ADF8FFCA4}"/>
              </a:ext>
            </a:extLst>
          </p:cNvPr>
          <p:cNvCxnSpPr>
            <a:cxnSpLocks/>
          </p:cNvCxnSpPr>
          <p:nvPr/>
        </p:nvCxnSpPr>
        <p:spPr>
          <a:xfrm>
            <a:off x="370936" y="4419599"/>
            <a:ext cx="905773" cy="0"/>
          </a:xfrm>
          <a:prstGeom prst="line">
            <a:avLst/>
          </a:prstGeom>
          <a:ln>
            <a:prstDash val="sysDot"/>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20CB2544-B0AF-47DA-82D7-A693AE56C532}"/>
              </a:ext>
            </a:extLst>
          </p:cNvPr>
          <p:cNvCxnSpPr>
            <a:cxnSpLocks/>
          </p:cNvCxnSpPr>
          <p:nvPr/>
        </p:nvCxnSpPr>
        <p:spPr>
          <a:xfrm>
            <a:off x="370936" y="5080958"/>
            <a:ext cx="2924355" cy="0"/>
          </a:xfrm>
          <a:prstGeom prst="line">
            <a:avLst/>
          </a:prstGeom>
          <a:ln>
            <a:prstDash val="sysDot"/>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FE5D1C7B-7D81-481E-B417-61C32507F0D3}"/>
              </a:ext>
            </a:extLst>
          </p:cNvPr>
          <p:cNvCxnSpPr>
            <a:cxnSpLocks/>
          </p:cNvCxnSpPr>
          <p:nvPr/>
        </p:nvCxnSpPr>
        <p:spPr>
          <a:xfrm>
            <a:off x="5828581" y="5702060"/>
            <a:ext cx="2895600" cy="0"/>
          </a:xfrm>
          <a:prstGeom prst="line">
            <a:avLst/>
          </a:prstGeom>
          <a:ln>
            <a:prstDash val="sysDot"/>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CD9CDC73-E143-411D-8F44-A479DA62FF80}"/>
              </a:ext>
            </a:extLst>
          </p:cNvPr>
          <p:cNvCxnSpPr>
            <a:cxnSpLocks/>
          </p:cNvCxnSpPr>
          <p:nvPr/>
        </p:nvCxnSpPr>
        <p:spPr>
          <a:xfrm>
            <a:off x="1581510" y="1748287"/>
            <a:ext cx="833887" cy="0"/>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8EBF37B6-8DDA-4532-89E4-15D245CAD402}"/>
              </a:ext>
            </a:extLst>
          </p:cNvPr>
          <p:cNvCxnSpPr>
            <a:cxnSpLocks/>
          </p:cNvCxnSpPr>
          <p:nvPr/>
        </p:nvCxnSpPr>
        <p:spPr>
          <a:xfrm>
            <a:off x="3209026" y="2185358"/>
            <a:ext cx="5382883" cy="0"/>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1703AF1B-1573-4417-9D5D-4FB750D407CB}"/>
              </a:ext>
            </a:extLst>
          </p:cNvPr>
          <p:cNvCxnSpPr>
            <a:cxnSpLocks/>
          </p:cNvCxnSpPr>
          <p:nvPr/>
        </p:nvCxnSpPr>
        <p:spPr>
          <a:xfrm>
            <a:off x="370936" y="2490158"/>
            <a:ext cx="1532626" cy="0"/>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6268C046-C9AE-4483-9B94-1221B59BACC3}"/>
              </a:ext>
            </a:extLst>
          </p:cNvPr>
          <p:cNvCxnSpPr>
            <a:cxnSpLocks/>
          </p:cNvCxnSpPr>
          <p:nvPr/>
        </p:nvCxnSpPr>
        <p:spPr>
          <a:xfrm>
            <a:off x="2562045" y="3160143"/>
            <a:ext cx="6224769" cy="0"/>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4E72A1BD-4605-44F2-A04B-F6E4D0DCDDFD}"/>
              </a:ext>
            </a:extLst>
          </p:cNvPr>
          <p:cNvCxnSpPr>
            <a:cxnSpLocks/>
          </p:cNvCxnSpPr>
          <p:nvPr/>
        </p:nvCxnSpPr>
        <p:spPr>
          <a:xfrm flipV="1">
            <a:off x="373811" y="3429000"/>
            <a:ext cx="3651849" cy="47445"/>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780E60AE-5584-479E-BBE0-52EB305668D6}"/>
              </a:ext>
            </a:extLst>
          </p:cNvPr>
          <p:cNvCxnSpPr>
            <a:cxnSpLocks/>
          </p:cNvCxnSpPr>
          <p:nvPr/>
        </p:nvCxnSpPr>
        <p:spPr>
          <a:xfrm>
            <a:off x="2424649" y="6038490"/>
            <a:ext cx="5965977" cy="0"/>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06E00AE2-3B32-489B-B4BD-17785011283C}"/>
              </a:ext>
            </a:extLst>
          </p:cNvPr>
          <p:cNvCxnSpPr>
            <a:cxnSpLocks/>
          </p:cNvCxnSpPr>
          <p:nvPr/>
        </p:nvCxnSpPr>
        <p:spPr>
          <a:xfrm>
            <a:off x="6360543" y="6363418"/>
            <a:ext cx="2478657" cy="0"/>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359F2652-040C-45AE-A0C9-3DB1B82BEA3A}"/>
              </a:ext>
            </a:extLst>
          </p:cNvPr>
          <p:cNvCxnSpPr>
            <a:cxnSpLocks/>
          </p:cNvCxnSpPr>
          <p:nvPr/>
        </p:nvCxnSpPr>
        <p:spPr>
          <a:xfrm>
            <a:off x="370936" y="6665343"/>
            <a:ext cx="8220973" cy="0"/>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365932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49525" y="1373764"/>
            <a:ext cx="8885207" cy="4583017"/>
          </a:xfrm>
        </p:spPr>
        <p:txBody>
          <a:bodyPr>
            <a:noAutofit/>
          </a:bodyPr>
          <a:lstStyle/>
          <a:p>
            <a:r>
              <a:rPr lang="en-GB" sz="1400" dirty="0">
                <a:solidFill>
                  <a:srgbClr val="00B050"/>
                </a:solidFill>
              </a:rPr>
              <a:t>The tenor for each text slightly differs, for example, A is more formal</a:t>
            </a:r>
            <a:r>
              <a:rPr lang="en-GB" sz="1400" dirty="0">
                <a:solidFill>
                  <a:schemeClr val="tx1"/>
                </a:solidFill>
              </a:rPr>
              <a:t>. This is shown through the polysyllabic lexis such as the archaic compound ‘thereunto’ and the polysyllabic dynamic verb ‘appointed’. </a:t>
            </a:r>
            <a:r>
              <a:rPr lang="en-GB" sz="1400" dirty="0">
                <a:solidFill>
                  <a:srgbClr val="0070C0"/>
                </a:solidFill>
              </a:rPr>
              <a:t>The use of the formal tenor could perhaps be to further emphasise </a:t>
            </a:r>
            <a:r>
              <a:rPr lang="en-GB" sz="1400" u="sng" dirty="0" err="1">
                <a:solidFill>
                  <a:srgbClr val="E75306"/>
                </a:solidFill>
              </a:rPr>
              <a:t>Jacke’s</a:t>
            </a:r>
            <a:r>
              <a:rPr lang="en-GB" sz="1400" u="sng" dirty="0">
                <a:solidFill>
                  <a:srgbClr val="E75306"/>
                </a:solidFill>
              </a:rPr>
              <a:t> wealth</a:t>
            </a:r>
            <a:r>
              <a:rPr lang="en-GB" sz="1400" dirty="0">
                <a:solidFill>
                  <a:srgbClr val="E75306"/>
                </a:solidFill>
              </a:rPr>
              <a:t> </a:t>
            </a:r>
            <a:r>
              <a:rPr lang="en-GB" sz="1400" dirty="0">
                <a:solidFill>
                  <a:schemeClr val="tx1"/>
                </a:solidFill>
              </a:rPr>
              <a:t>and likely new higher class position which helps illustrate his new formality and the fact that </a:t>
            </a:r>
            <a:r>
              <a:rPr lang="en-GB" sz="1400" u="sng" dirty="0">
                <a:solidFill>
                  <a:srgbClr val="E75306"/>
                </a:solidFill>
              </a:rPr>
              <a:t>he is now an important person</a:t>
            </a:r>
            <a:r>
              <a:rPr lang="en-GB" sz="1400" dirty="0">
                <a:solidFill>
                  <a:schemeClr val="tx1"/>
                </a:solidFill>
              </a:rPr>
              <a:t>. Text B holds </a:t>
            </a:r>
            <a:r>
              <a:rPr lang="en-GB" sz="1400" dirty="0">
                <a:solidFill>
                  <a:srgbClr val="00B050"/>
                </a:solidFill>
              </a:rPr>
              <a:t>a more casual tenor compared to A</a:t>
            </a:r>
            <a:r>
              <a:rPr lang="en-GB" sz="1400" dirty="0">
                <a:solidFill>
                  <a:schemeClr val="tx1"/>
                </a:solidFill>
              </a:rPr>
              <a:t>, shown through the use of simple imperatives such as ‘”Give me your hat”’. The use of Joe’s idiolect in the dialogue such as the verb ‘AIR’ and the adjective ‘close’. </a:t>
            </a:r>
            <a:r>
              <a:rPr lang="en-GB" sz="1400" dirty="0">
                <a:solidFill>
                  <a:srgbClr val="0070C0"/>
                </a:solidFill>
              </a:rPr>
              <a:t>This creates a more casual tenor </a:t>
            </a:r>
            <a:r>
              <a:rPr lang="en-GB" sz="1400" dirty="0">
                <a:solidFill>
                  <a:schemeClr val="tx1"/>
                </a:solidFill>
              </a:rPr>
              <a:t>which could illustrate the relationship between Joe and Pip as they would likely be close as </a:t>
            </a:r>
            <a:r>
              <a:rPr lang="en-GB" sz="1400" u="sng" dirty="0">
                <a:solidFill>
                  <a:srgbClr val="E75306"/>
                </a:solidFill>
              </a:rPr>
              <a:t>Joe brought him up</a:t>
            </a:r>
            <a:r>
              <a:rPr lang="en-GB" sz="1400" dirty="0">
                <a:solidFill>
                  <a:schemeClr val="tx1"/>
                </a:solidFill>
              </a:rPr>
              <a:t>. It could also hint at Joe’s background of being of a lower class as he is a </a:t>
            </a:r>
            <a:r>
              <a:rPr lang="en-GB" sz="1400" u="sng" dirty="0">
                <a:solidFill>
                  <a:srgbClr val="E75306"/>
                </a:solidFill>
              </a:rPr>
              <a:t>‘poor blacksmith</a:t>
            </a:r>
            <a:r>
              <a:rPr lang="en-GB" sz="1400" dirty="0">
                <a:solidFill>
                  <a:schemeClr val="tx1"/>
                </a:solidFill>
              </a:rPr>
              <a:t>’. </a:t>
            </a:r>
            <a:r>
              <a:rPr lang="en-GB" sz="1400" dirty="0">
                <a:solidFill>
                  <a:srgbClr val="00B050"/>
                </a:solidFill>
              </a:rPr>
              <a:t>The tenor of C holds more informality than the other texts </a:t>
            </a:r>
            <a:r>
              <a:rPr lang="en-GB" sz="1400" dirty="0">
                <a:solidFill>
                  <a:schemeClr val="tx1"/>
                </a:solidFill>
              </a:rPr>
              <a:t>shown by the use of non-standard neologisms such as the evaluative adjective ‘</a:t>
            </a:r>
            <a:r>
              <a:rPr lang="en-GB" sz="1400" dirty="0" err="1">
                <a:solidFill>
                  <a:schemeClr val="tx1"/>
                </a:solidFill>
              </a:rPr>
              <a:t>hutious</a:t>
            </a:r>
            <a:r>
              <a:rPr lang="en-GB" sz="1400" dirty="0">
                <a:solidFill>
                  <a:schemeClr val="tx1"/>
                </a:solidFill>
              </a:rPr>
              <a:t>’ and the compound ‘dope-fine’. This is further emphasised by the use of </a:t>
            </a:r>
            <a:r>
              <a:rPr lang="en-GB" sz="1400" dirty="0" err="1">
                <a:solidFill>
                  <a:schemeClr val="tx1"/>
                </a:solidFill>
              </a:rPr>
              <a:t>Harri’s</a:t>
            </a:r>
            <a:r>
              <a:rPr lang="en-GB" sz="1400" dirty="0">
                <a:solidFill>
                  <a:schemeClr val="tx1"/>
                </a:solidFill>
              </a:rPr>
              <a:t> idiolect such as the elision in ‘</a:t>
            </a:r>
            <a:r>
              <a:rPr lang="en-GB" sz="1400" dirty="0" err="1">
                <a:solidFill>
                  <a:schemeClr val="tx1"/>
                </a:solidFill>
              </a:rPr>
              <a:t>asweh</a:t>
            </a:r>
            <a:r>
              <a:rPr lang="en-GB" sz="1400" dirty="0">
                <a:solidFill>
                  <a:schemeClr val="tx1"/>
                </a:solidFill>
              </a:rPr>
              <a:t>’ and the dynamic verb ‘chook’. C also contains cultural allusion in the proper noun phrase ‘</a:t>
            </a:r>
            <a:r>
              <a:rPr lang="en-GB" sz="1400" dirty="0" err="1">
                <a:solidFill>
                  <a:schemeClr val="tx1"/>
                </a:solidFill>
              </a:rPr>
              <a:t>asasabonsam’s</a:t>
            </a:r>
            <a:r>
              <a:rPr lang="en-GB" sz="1400" dirty="0">
                <a:solidFill>
                  <a:schemeClr val="tx1"/>
                </a:solidFill>
              </a:rPr>
              <a:t> teeth’ to refer to </a:t>
            </a:r>
            <a:r>
              <a:rPr lang="en-GB" sz="1400" u="sng" dirty="0">
                <a:solidFill>
                  <a:srgbClr val="E75306"/>
                </a:solidFill>
              </a:rPr>
              <a:t>a folklore from his home country</a:t>
            </a:r>
            <a:r>
              <a:rPr lang="en-GB" sz="1400" dirty="0">
                <a:solidFill>
                  <a:schemeClr val="tx1"/>
                </a:solidFill>
              </a:rPr>
              <a:t>. All of this makes the tenor informal and emphasises </a:t>
            </a:r>
            <a:r>
              <a:rPr lang="en-GB" sz="1400" u="sng" dirty="0" err="1">
                <a:solidFill>
                  <a:srgbClr val="E75306"/>
                </a:solidFill>
              </a:rPr>
              <a:t>Harri’s</a:t>
            </a:r>
            <a:r>
              <a:rPr lang="en-GB" sz="1400" u="sng" dirty="0">
                <a:solidFill>
                  <a:srgbClr val="E75306"/>
                </a:solidFill>
              </a:rPr>
              <a:t> childlike nature to further emphasise his age of eleven years old</a:t>
            </a:r>
            <a:r>
              <a:rPr lang="en-GB" sz="1400" dirty="0">
                <a:solidFill>
                  <a:srgbClr val="E75306"/>
                </a:solidFill>
              </a:rPr>
              <a:t>. </a:t>
            </a:r>
            <a:r>
              <a:rPr lang="en-GB" sz="1400" dirty="0">
                <a:solidFill>
                  <a:schemeClr val="tx1"/>
                </a:solidFill>
              </a:rPr>
              <a:t>It may be expected for his voice to be written the way he would speak due to his young age but also include </a:t>
            </a:r>
            <a:r>
              <a:rPr lang="en-GB" sz="1400" u="sng" dirty="0">
                <a:solidFill>
                  <a:srgbClr val="E75306"/>
                </a:solidFill>
              </a:rPr>
              <a:t>stories his parents may have told him</a:t>
            </a:r>
            <a:r>
              <a:rPr lang="en-GB" sz="1400" dirty="0">
                <a:solidFill>
                  <a:srgbClr val="E75306"/>
                </a:solidFill>
              </a:rPr>
              <a:t> </a:t>
            </a:r>
            <a:r>
              <a:rPr lang="en-GB" sz="1400" dirty="0">
                <a:solidFill>
                  <a:schemeClr val="tx1"/>
                </a:solidFill>
              </a:rPr>
              <a:t>for entertainment. </a:t>
            </a:r>
            <a:r>
              <a:rPr lang="en-GB" sz="1400" dirty="0">
                <a:solidFill>
                  <a:srgbClr val="00B050"/>
                </a:solidFill>
              </a:rPr>
              <a:t>The writers have carefully crafted the tenor to make the novels more engaging and enables the forming of an identity for the protagonists. This allows the reader to form a relationship with the character and to make their journey throughout the novel more interesting</a:t>
            </a:r>
            <a:r>
              <a:rPr lang="en-GB" sz="1400" dirty="0">
                <a:solidFill>
                  <a:schemeClr val="tx1"/>
                </a:solidFill>
              </a:rPr>
              <a:t>.</a:t>
            </a:r>
          </a:p>
          <a:p>
            <a:r>
              <a:rPr lang="en-GB" sz="1400" dirty="0">
                <a:solidFill>
                  <a:schemeClr val="tx1"/>
                </a:solidFill>
              </a:rPr>
              <a:t> </a:t>
            </a:r>
          </a:p>
          <a:p>
            <a:endParaRPr lang="en-GB" sz="1400" dirty="0">
              <a:solidFill>
                <a:schemeClr val="tx1"/>
              </a:solidFill>
            </a:endParaRPr>
          </a:p>
        </p:txBody>
      </p:sp>
      <p:sp>
        <p:nvSpPr>
          <p:cNvPr id="6" name="Text Placeholder 2">
            <a:extLst>
              <a:ext uri="{FF2B5EF4-FFF2-40B4-BE49-F238E27FC236}">
                <a16:creationId xmlns:a16="http://schemas.microsoft.com/office/drawing/2014/main" id="{01DFDA37-3464-4F4E-B3FB-3ADD73DB34BA}"/>
              </a:ext>
            </a:extLst>
          </p:cNvPr>
          <p:cNvSpPr>
            <a:spLocks noGrp="1"/>
          </p:cNvSpPr>
          <p:nvPr>
            <p:ph type="body" sz="quarter" idx="14"/>
          </p:nvPr>
        </p:nvSpPr>
        <p:spPr>
          <a:xfrm>
            <a:off x="249382" y="1044575"/>
            <a:ext cx="8537431" cy="1046163"/>
          </a:xfrm>
        </p:spPr>
        <p:txBody>
          <a:bodyPr>
            <a:normAutofit/>
          </a:bodyPr>
          <a:lstStyle/>
          <a:p>
            <a:r>
              <a:rPr lang="en-GB" sz="1600" u="sng" dirty="0"/>
              <a:t>Orange</a:t>
            </a:r>
            <a:r>
              <a:rPr lang="en-GB" sz="1600" dirty="0"/>
              <a:t> - </a:t>
            </a:r>
            <a:r>
              <a:rPr lang="en-GB" sz="1600" dirty="0">
                <a:solidFill>
                  <a:schemeClr val="tx1"/>
                </a:solidFill>
              </a:rPr>
              <a:t>links to context from paper rubric; </a:t>
            </a:r>
            <a:r>
              <a:rPr lang="en-GB" sz="1600" dirty="0">
                <a:solidFill>
                  <a:srgbClr val="0070C0"/>
                </a:solidFill>
              </a:rPr>
              <a:t>Blue – </a:t>
            </a:r>
            <a:r>
              <a:rPr lang="en-GB" sz="1600" dirty="0">
                <a:solidFill>
                  <a:schemeClr val="tx1"/>
                </a:solidFill>
              </a:rPr>
              <a:t>analysis of meaning; </a:t>
            </a:r>
            <a:r>
              <a:rPr lang="en-GB" sz="1600" dirty="0">
                <a:solidFill>
                  <a:srgbClr val="00B050"/>
                </a:solidFill>
              </a:rPr>
              <a:t>Green - </a:t>
            </a:r>
            <a:r>
              <a:rPr lang="en-GB" sz="1600" dirty="0">
                <a:solidFill>
                  <a:schemeClr val="tx1"/>
                </a:solidFill>
              </a:rPr>
              <a:t>evaluation</a:t>
            </a:r>
            <a:endParaRPr lang="en-GB" sz="1600" dirty="0">
              <a:solidFill>
                <a:srgbClr val="00B050"/>
              </a:solidFill>
            </a:endParaRPr>
          </a:p>
        </p:txBody>
      </p:sp>
      <p:cxnSp>
        <p:nvCxnSpPr>
          <p:cNvPr id="5" name="Straight Connector 4">
            <a:extLst>
              <a:ext uri="{FF2B5EF4-FFF2-40B4-BE49-F238E27FC236}">
                <a16:creationId xmlns:a16="http://schemas.microsoft.com/office/drawing/2014/main" id="{F465944E-31F2-426B-B8D9-FCF4FCD819BD}"/>
              </a:ext>
            </a:extLst>
          </p:cNvPr>
          <p:cNvCxnSpPr>
            <a:cxnSpLocks/>
          </p:cNvCxnSpPr>
          <p:nvPr/>
        </p:nvCxnSpPr>
        <p:spPr>
          <a:xfrm>
            <a:off x="117892" y="6858000"/>
            <a:ext cx="8169215" cy="0"/>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B6976136-2184-4BE3-BF98-F2DF6830DDF5}"/>
              </a:ext>
            </a:extLst>
          </p:cNvPr>
          <p:cNvCxnSpPr>
            <a:cxnSpLocks/>
          </p:cNvCxnSpPr>
          <p:nvPr/>
        </p:nvCxnSpPr>
        <p:spPr>
          <a:xfrm flipV="1">
            <a:off x="249382" y="6504317"/>
            <a:ext cx="8359780" cy="48883"/>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EDD5FB4A-0C7F-47E2-991B-871DCE1BE7E0}"/>
              </a:ext>
            </a:extLst>
          </p:cNvPr>
          <p:cNvCxnSpPr>
            <a:cxnSpLocks/>
          </p:cNvCxnSpPr>
          <p:nvPr/>
        </p:nvCxnSpPr>
        <p:spPr>
          <a:xfrm flipV="1">
            <a:off x="4083170" y="6181666"/>
            <a:ext cx="4471358" cy="17851"/>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B54BF316-E98A-47B8-8F1F-52583514BF03}"/>
              </a:ext>
            </a:extLst>
          </p:cNvPr>
          <p:cNvCxnSpPr>
            <a:cxnSpLocks/>
          </p:cNvCxnSpPr>
          <p:nvPr/>
        </p:nvCxnSpPr>
        <p:spPr>
          <a:xfrm flipV="1">
            <a:off x="249382" y="4263727"/>
            <a:ext cx="3304701" cy="17852"/>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6B7ADB4F-0AE7-4872-ADA3-F5C04859BB8B}"/>
              </a:ext>
            </a:extLst>
          </p:cNvPr>
          <p:cNvCxnSpPr>
            <a:cxnSpLocks/>
          </p:cNvCxnSpPr>
          <p:nvPr/>
        </p:nvCxnSpPr>
        <p:spPr>
          <a:xfrm>
            <a:off x="7689011" y="3938798"/>
            <a:ext cx="1158815" cy="0"/>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0E34D39F-BE11-486B-A813-D6E8E323BA81}"/>
              </a:ext>
            </a:extLst>
          </p:cNvPr>
          <p:cNvCxnSpPr>
            <a:cxnSpLocks/>
          </p:cNvCxnSpPr>
          <p:nvPr/>
        </p:nvCxnSpPr>
        <p:spPr>
          <a:xfrm>
            <a:off x="7582618" y="2676466"/>
            <a:ext cx="1158815" cy="0"/>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6CE497C6-8DA1-402A-9FBB-234BC777E803}"/>
              </a:ext>
            </a:extLst>
          </p:cNvPr>
          <p:cNvCxnSpPr>
            <a:cxnSpLocks/>
          </p:cNvCxnSpPr>
          <p:nvPr/>
        </p:nvCxnSpPr>
        <p:spPr>
          <a:xfrm>
            <a:off x="249382" y="2998519"/>
            <a:ext cx="1573667" cy="0"/>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42566710-7061-4E11-8FA8-D8CA85B105DC}"/>
              </a:ext>
            </a:extLst>
          </p:cNvPr>
          <p:cNvCxnSpPr>
            <a:cxnSpLocks/>
          </p:cNvCxnSpPr>
          <p:nvPr/>
        </p:nvCxnSpPr>
        <p:spPr>
          <a:xfrm>
            <a:off x="6803365" y="1353037"/>
            <a:ext cx="580846" cy="0"/>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3F73C025-E225-4754-8FFC-D1498749BE70}"/>
              </a:ext>
            </a:extLst>
          </p:cNvPr>
          <p:cNvCxnSpPr>
            <a:cxnSpLocks/>
          </p:cNvCxnSpPr>
          <p:nvPr/>
        </p:nvCxnSpPr>
        <p:spPr>
          <a:xfrm flipV="1">
            <a:off x="249382" y="1712586"/>
            <a:ext cx="5277275" cy="17852"/>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B8DB8348-D235-4F16-8BCF-51406B80F170}"/>
              </a:ext>
            </a:extLst>
          </p:cNvPr>
          <p:cNvCxnSpPr>
            <a:cxnSpLocks/>
          </p:cNvCxnSpPr>
          <p:nvPr/>
        </p:nvCxnSpPr>
        <p:spPr>
          <a:xfrm>
            <a:off x="4261449" y="1353037"/>
            <a:ext cx="391064" cy="0"/>
          </a:xfrm>
          <a:prstGeom prst="line">
            <a:avLst/>
          </a:prstGeom>
          <a:ln>
            <a:prstDash val="sysDot"/>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6B7C7D52-03D1-4C84-8113-0EF2BE1CDDE5}"/>
              </a:ext>
            </a:extLst>
          </p:cNvPr>
          <p:cNvCxnSpPr>
            <a:cxnSpLocks/>
          </p:cNvCxnSpPr>
          <p:nvPr/>
        </p:nvCxnSpPr>
        <p:spPr>
          <a:xfrm>
            <a:off x="249382" y="2346385"/>
            <a:ext cx="4012067" cy="0"/>
          </a:xfrm>
          <a:prstGeom prst="line">
            <a:avLst/>
          </a:prstGeom>
          <a:ln>
            <a:prstDash val="sysDot"/>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14616BB7-B016-47EE-8C1D-3DBB2414ECA3}"/>
              </a:ext>
            </a:extLst>
          </p:cNvPr>
          <p:cNvCxnSpPr>
            <a:cxnSpLocks/>
          </p:cNvCxnSpPr>
          <p:nvPr/>
        </p:nvCxnSpPr>
        <p:spPr>
          <a:xfrm>
            <a:off x="6251275" y="3303917"/>
            <a:ext cx="2602300" cy="0"/>
          </a:xfrm>
          <a:prstGeom prst="line">
            <a:avLst/>
          </a:prstGeom>
          <a:ln>
            <a:prstDash val="sysDot"/>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FD43C3BD-B03A-4790-86A9-37141F04B251}"/>
              </a:ext>
            </a:extLst>
          </p:cNvPr>
          <p:cNvCxnSpPr>
            <a:cxnSpLocks/>
          </p:cNvCxnSpPr>
          <p:nvPr/>
        </p:nvCxnSpPr>
        <p:spPr>
          <a:xfrm>
            <a:off x="7582618" y="2021456"/>
            <a:ext cx="1270957" cy="0"/>
          </a:xfrm>
          <a:prstGeom prst="line">
            <a:avLst/>
          </a:prstGeom>
          <a:ln>
            <a:prstDash val="sysDot"/>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94180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81192" y="2166618"/>
            <a:ext cx="8319883" cy="4832092"/>
          </a:xfrm>
          <a:prstGeom prst="rect">
            <a:avLst/>
          </a:prstGeom>
          <a:noFill/>
        </p:spPr>
        <p:txBody>
          <a:bodyPr wrap="square" rtlCol="0">
            <a:spAutoFit/>
          </a:bodyPr>
          <a:lstStyle/>
          <a:p>
            <a:r>
              <a:rPr lang="en-US" sz="2800" dirty="0"/>
              <a:t>QUESTION 1(a) – </a:t>
            </a:r>
            <a:r>
              <a:rPr lang="en-US" sz="2800" dirty="0">
                <a:solidFill>
                  <a:srgbClr val="FF0000"/>
                </a:solidFill>
              </a:rPr>
              <a:t>credit-worthy material in red</a:t>
            </a:r>
          </a:p>
          <a:p>
            <a:endParaRPr lang="en-US" sz="2800" dirty="0"/>
          </a:p>
          <a:p>
            <a:r>
              <a:rPr lang="en-GB" sz="2800" dirty="0"/>
              <a:t>Example 1: </a:t>
            </a:r>
          </a:p>
          <a:p>
            <a:r>
              <a:rPr lang="en-GB" sz="2800" dirty="0" err="1"/>
              <a:t>haue</a:t>
            </a:r>
            <a:r>
              <a:rPr lang="en-GB" sz="2800" dirty="0"/>
              <a:t> is a dynamic </a:t>
            </a:r>
            <a:r>
              <a:rPr lang="en-GB" sz="2800" dirty="0">
                <a:solidFill>
                  <a:srgbClr val="FF0000"/>
                </a:solidFill>
              </a:rPr>
              <a:t>verb</a:t>
            </a:r>
            <a:r>
              <a:rPr lang="en-GB" sz="2800" dirty="0"/>
              <a:t> (to have), here the letters </a:t>
            </a:r>
            <a:r>
              <a:rPr lang="en-GB" sz="2800" dirty="0">
                <a:solidFill>
                  <a:srgbClr val="FF0000"/>
                </a:solidFill>
              </a:rPr>
              <a:t>u and v are interchangeable</a:t>
            </a:r>
            <a:r>
              <a:rPr lang="en-GB" sz="2800" dirty="0"/>
              <a:t>. </a:t>
            </a:r>
            <a:r>
              <a:rPr lang="en-GB" sz="2800" dirty="0" err="1"/>
              <a:t>Wooll</a:t>
            </a:r>
            <a:r>
              <a:rPr lang="en-GB" sz="2800" dirty="0"/>
              <a:t> is a concrete </a:t>
            </a:r>
            <a:r>
              <a:rPr lang="en-GB" sz="2800" dirty="0">
                <a:solidFill>
                  <a:srgbClr val="FF0000"/>
                </a:solidFill>
              </a:rPr>
              <a:t>noun</a:t>
            </a:r>
            <a:r>
              <a:rPr lang="en-GB" sz="2800" dirty="0"/>
              <a:t> and there is a </a:t>
            </a:r>
            <a:r>
              <a:rPr lang="en-GB" sz="2800" dirty="0">
                <a:solidFill>
                  <a:srgbClr val="FF0000"/>
                </a:solidFill>
              </a:rPr>
              <a:t>double final consonant </a:t>
            </a:r>
            <a:r>
              <a:rPr lang="en-GB" sz="2800" dirty="0"/>
              <a:t>(</a:t>
            </a:r>
            <a:r>
              <a:rPr lang="en-GB" sz="2800" dirty="0" err="1"/>
              <a:t>ll</a:t>
            </a:r>
            <a:r>
              <a:rPr lang="en-GB" sz="2800" dirty="0"/>
              <a:t>) whereas in present day we would use a single consonant. </a:t>
            </a:r>
            <a:r>
              <a:rPr lang="en-GB" sz="2800" dirty="0" err="1"/>
              <a:t>Poore</a:t>
            </a:r>
            <a:r>
              <a:rPr lang="en-GB" sz="2800" dirty="0"/>
              <a:t> is a defining </a:t>
            </a:r>
            <a:r>
              <a:rPr lang="en-GB" sz="2800" dirty="0">
                <a:solidFill>
                  <a:srgbClr val="FF0000"/>
                </a:solidFill>
              </a:rPr>
              <a:t>adjective</a:t>
            </a:r>
            <a:r>
              <a:rPr lang="en-GB" sz="2800" dirty="0"/>
              <a:t> and includes the use of an </a:t>
            </a:r>
            <a:r>
              <a:rPr lang="en-GB" sz="2800" dirty="0">
                <a:solidFill>
                  <a:srgbClr val="FF0000"/>
                </a:solidFill>
              </a:rPr>
              <a:t>appended –e </a:t>
            </a:r>
            <a:r>
              <a:rPr lang="en-GB" sz="2800" dirty="0"/>
              <a:t>at the end of the adjective.						</a:t>
            </a:r>
            <a:r>
              <a:rPr lang="en-GB" sz="2800" dirty="0">
                <a:solidFill>
                  <a:srgbClr val="FF0000"/>
                </a:solidFill>
              </a:rPr>
              <a:t>6 marks</a:t>
            </a:r>
          </a:p>
          <a:p>
            <a:r>
              <a:rPr lang="en-GB" sz="2800" dirty="0"/>
              <a:t> </a:t>
            </a:r>
          </a:p>
          <a:p>
            <a:r>
              <a:rPr lang="en-US" sz="2800" i="1" dirty="0"/>
              <a:t> </a:t>
            </a:r>
            <a:endParaRPr lang="en-GB" sz="2800" dirty="0"/>
          </a:p>
        </p:txBody>
      </p:sp>
      <p:sp>
        <p:nvSpPr>
          <p:cNvPr id="6" name="TextBox 5"/>
          <p:cNvSpPr txBox="1"/>
          <p:nvPr/>
        </p:nvSpPr>
        <p:spPr>
          <a:xfrm>
            <a:off x="266040" y="1308919"/>
            <a:ext cx="7758844" cy="966418"/>
          </a:xfrm>
          <a:prstGeom prst="rect">
            <a:avLst/>
          </a:prstGeom>
          <a:noFill/>
        </p:spPr>
        <p:txBody>
          <a:bodyPr wrap="square" rtlCol="0">
            <a:spAutoFit/>
          </a:bodyPr>
          <a:lstStyle/>
          <a:p>
            <a:r>
              <a:rPr lang="en-GB" sz="3200" cap="all" dirty="0"/>
              <a:t>RECOGNISING A successful RESPONSE</a:t>
            </a:r>
          </a:p>
          <a:p>
            <a:pPr>
              <a:lnSpc>
                <a:spcPct val="80000"/>
              </a:lnSpc>
            </a:pPr>
            <a:endParaRPr lang="en-US" sz="3100" kern="1100" spc="-50" dirty="0">
              <a:solidFill>
                <a:srgbClr val="F7B385"/>
              </a:solidFill>
              <a:latin typeface="Gotham Rounded Book"/>
              <a:cs typeface="Gotham Rounded Book"/>
            </a:endParaRPr>
          </a:p>
        </p:txBody>
      </p:sp>
      <p:cxnSp>
        <p:nvCxnSpPr>
          <p:cNvPr id="4" name="Straight Connector 3">
            <a:extLst>
              <a:ext uri="{FF2B5EF4-FFF2-40B4-BE49-F238E27FC236}">
                <a16:creationId xmlns:a16="http://schemas.microsoft.com/office/drawing/2014/main" id="{87164301-7700-4862-9EAB-0FD566B60FA8}"/>
              </a:ext>
            </a:extLst>
          </p:cNvPr>
          <p:cNvCxnSpPr>
            <a:cxnSpLocks/>
          </p:cNvCxnSpPr>
          <p:nvPr/>
        </p:nvCxnSpPr>
        <p:spPr>
          <a:xfrm>
            <a:off x="2858219" y="2599427"/>
            <a:ext cx="4203939" cy="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0E7CA8AF-BFB7-4BD2-AD72-E92EC12A7013}"/>
              </a:ext>
            </a:extLst>
          </p:cNvPr>
          <p:cNvCxnSpPr>
            <a:cxnSpLocks/>
          </p:cNvCxnSpPr>
          <p:nvPr/>
        </p:nvCxnSpPr>
        <p:spPr>
          <a:xfrm>
            <a:off x="368061" y="4301707"/>
            <a:ext cx="3174520" cy="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25B44C08-046D-469C-9DB6-AE08DBD8AF73}"/>
              </a:ext>
            </a:extLst>
          </p:cNvPr>
          <p:cNvCxnSpPr>
            <a:cxnSpLocks/>
          </p:cNvCxnSpPr>
          <p:nvPr/>
        </p:nvCxnSpPr>
        <p:spPr>
          <a:xfrm>
            <a:off x="1768416" y="4741654"/>
            <a:ext cx="3367176" cy="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5DB967AE-8A1B-47EF-B43E-208EABA59DE5}"/>
              </a:ext>
            </a:extLst>
          </p:cNvPr>
          <p:cNvCxnSpPr>
            <a:cxnSpLocks/>
          </p:cNvCxnSpPr>
          <p:nvPr/>
        </p:nvCxnSpPr>
        <p:spPr>
          <a:xfrm>
            <a:off x="6866626" y="5601420"/>
            <a:ext cx="1480868" cy="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87F511AD-3504-43A9-A3C7-238B8CA87CE2}"/>
              </a:ext>
            </a:extLst>
          </p:cNvPr>
          <p:cNvCxnSpPr>
            <a:cxnSpLocks/>
          </p:cNvCxnSpPr>
          <p:nvPr/>
        </p:nvCxnSpPr>
        <p:spPr>
          <a:xfrm>
            <a:off x="7484852" y="3861760"/>
            <a:ext cx="862642" cy="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8D6503B1-26D8-4082-B085-EC540FEF7E1B}"/>
              </a:ext>
            </a:extLst>
          </p:cNvPr>
          <p:cNvCxnSpPr>
            <a:cxnSpLocks/>
          </p:cNvCxnSpPr>
          <p:nvPr/>
        </p:nvCxnSpPr>
        <p:spPr>
          <a:xfrm>
            <a:off x="6469810" y="4301707"/>
            <a:ext cx="736122" cy="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6817DC49-A68B-4D6C-A066-977FA02239B2}"/>
              </a:ext>
            </a:extLst>
          </p:cNvPr>
          <p:cNvCxnSpPr>
            <a:cxnSpLocks/>
          </p:cNvCxnSpPr>
          <p:nvPr/>
        </p:nvCxnSpPr>
        <p:spPr>
          <a:xfrm>
            <a:off x="368061" y="6038492"/>
            <a:ext cx="408316" cy="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1EAEBCB8-F9E7-479A-9790-61788B4BF90B}"/>
              </a:ext>
            </a:extLst>
          </p:cNvPr>
          <p:cNvCxnSpPr>
            <a:cxnSpLocks/>
          </p:cNvCxnSpPr>
          <p:nvPr/>
        </p:nvCxnSpPr>
        <p:spPr>
          <a:xfrm>
            <a:off x="1662021" y="5601420"/>
            <a:ext cx="1305466" cy="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598932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280555" y="1955655"/>
            <a:ext cx="8666018" cy="4583017"/>
          </a:xfrm>
        </p:spPr>
        <p:txBody>
          <a:bodyPr>
            <a:noAutofit/>
          </a:bodyPr>
          <a:lstStyle/>
          <a:p>
            <a:r>
              <a:rPr lang="en-GB" sz="1700" dirty="0">
                <a:solidFill>
                  <a:schemeClr val="tx1"/>
                </a:solidFill>
              </a:rPr>
              <a:t>The texts also entertain their readers through the use of parenthetical structures such as ‘(though she took the motion kind)’ in A and ‘taking it up carefully with both hands’ in B. </a:t>
            </a:r>
            <a:r>
              <a:rPr lang="en-GB" sz="1700" dirty="0">
                <a:solidFill>
                  <a:srgbClr val="00B050"/>
                </a:solidFill>
              </a:rPr>
              <a:t>The declaratives enable the writers to include more detail about the characters and their actions which may be crucial to their role and identity in the novel.  </a:t>
            </a:r>
            <a:r>
              <a:rPr lang="en-GB" sz="1700" dirty="0">
                <a:solidFill>
                  <a:schemeClr val="tx1"/>
                </a:solidFill>
              </a:rPr>
              <a:t>The example quoted from A </a:t>
            </a:r>
            <a:r>
              <a:rPr lang="en-GB" sz="1700" dirty="0">
                <a:solidFill>
                  <a:srgbClr val="0070C0"/>
                </a:solidFill>
              </a:rPr>
              <a:t>emphasises the daughter’s pleasant and positive nature and may also imply that she is marrying for love as she still hesitated to get married as her parents had not given consent </a:t>
            </a:r>
            <a:r>
              <a:rPr lang="en-GB" sz="1700" dirty="0">
                <a:solidFill>
                  <a:schemeClr val="tx1"/>
                </a:solidFill>
              </a:rPr>
              <a:t>despite </a:t>
            </a:r>
            <a:r>
              <a:rPr lang="en-GB" sz="1700" u="sng" dirty="0" err="1">
                <a:solidFill>
                  <a:srgbClr val="E75306"/>
                </a:solidFill>
              </a:rPr>
              <a:t>Jacke’s</a:t>
            </a:r>
            <a:r>
              <a:rPr lang="en-GB" sz="1700" u="sng" dirty="0">
                <a:solidFill>
                  <a:srgbClr val="E75306"/>
                </a:solidFill>
              </a:rPr>
              <a:t> wealth</a:t>
            </a:r>
            <a:r>
              <a:rPr lang="en-GB" sz="1700" dirty="0">
                <a:solidFill>
                  <a:schemeClr val="tx1"/>
                </a:solidFill>
              </a:rPr>
              <a:t>. The declarative from B </a:t>
            </a:r>
            <a:r>
              <a:rPr lang="en-GB" sz="1700" dirty="0">
                <a:solidFill>
                  <a:srgbClr val="0070C0"/>
                </a:solidFill>
              </a:rPr>
              <a:t>could imply Joe’s caring and soft nature, reinforced by the manner adverb ‘carefully</a:t>
            </a:r>
            <a:r>
              <a:rPr lang="en-GB" sz="1700" dirty="0">
                <a:solidFill>
                  <a:schemeClr val="tx1"/>
                </a:solidFill>
              </a:rPr>
              <a:t>’. Text C uses parenthetical structures such as in the </a:t>
            </a:r>
            <a:r>
              <a:rPr lang="en-GB" sz="1700" dirty="0" err="1">
                <a:solidFill>
                  <a:schemeClr val="tx1"/>
                </a:solidFill>
              </a:rPr>
              <a:t>polysyndetic</a:t>
            </a:r>
            <a:r>
              <a:rPr lang="en-GB" sz="1700" dirty="0">
                <a:solidFill>
                  <a:schemeClr val="tx1"/>
                </a:solidFill>
              </a:rPr>
              <a:t> list ‘…when I saw the tunnels and all the lights and people…’ </a:t>
            </a:r>
            <a:r>
              <a:rPr lang="en-GB" sz="1700" dirty="0">
                <a:solidFill>
                  <a:srgbClr val="0070C0"/>
                </a:solidFill>
              </a:rPr>
              <a:t>to emphasise </a:t>
            </a:r>
            <a:r>
              <a:rPr lang="en-GB" sz="1700" dirty="0" err="1">
                <a:solidFill>
                  <a:srgbClr val="0070C0"/>
                </a:solidFill>
              </a:rPr>
              <a:t>Harri’s</a:t>
            </a:r>
            <a:r>
              <a:rPr lang="en-GB" sz="1700" dirty="0">
                <a:solidFill>
                  <a:srgbClr val="0070C0"/>
                </a:solidFill>
              </a:rPr>
              <a:t> awe </a:t>
            </a:r>
            <a:r>
              <a:rPr lang="en-GB" sz="1700" dirty="0">
                <a:solidFill>
                  <a:schemeClr val="tx1"/>
                </a:solidFill>
              </a:rPr>
              <a:t>of </a:t>
            </a:r>
            <a:r>
              <a:rPr lang="en-GB" sz="1700" u="sng" dirty="0">
                <a:solidFill>
                  <a:srgbClr val="E75306"/>
                </a:solidFill>
              </a:rPr>
              <a:t>arriving in London and getting used to the culture</a:t>
            </a:r>
            <a:r>
              <a:rPr lang="en-GB" sz="1700" dirty="0">
                <a:solidFill>
                  <a:srgbClr val="E75306"/>
                </a:solidFill>
              </a:rPr>
              <a:t> </a:t>
            </a:r>
            <a:r>
              <a:rPr lang="en-GB" sz="1700" dirty="0">
                <a:solidFill>
                  <a:schemeClr val="tx1"/>
                </a:solidFill>
              </a:rPr>
              <a:t>such as ‘the tube’. </a:t>
            </a:r>
            <a:r>
              <a:rPr lang="en-GB" sz="1700" dirty="0">
                <a:solidFill>
                  <a:srgbClr val="00B050"/>
                </a:solidFill>
              </a:rPr>
              <a:t>This is conventional in this genre to include extra detail and enable the readers to envision the scene being described. </a:t>
            </a:r>
          </a:p>
        </p:txBody>
      </p:sp>
      <p:sp>
        <p:nvSpPr>
          <p:cNvPr id="6" name="Text Placeholder 2">
            <a:extLst>
              <a:ext uri="{FF2B5EF4-FFF2-40B4-BE49-F238E27FC236}">
                <a16:creationId xmlns:a16="http://schemas.microsoft.com/office/drawing/2014/main" id="{10A2DBC5-7452-415D-A30E-45726BDC5AA6}"/>
              </a:ext>
            </a:extLst>
          </p:cNvPr>
          <p:cNvSpPr>
            <a:spLocks noGrp="1"/>
          </p:cNvSpPr>
          <p:nvPr>
            <p:ph type="body" sz="quarter" idx="14"/>
          </p:nvPr>
        </p:nvSpPr>
        <p:spPr>
          <a:xfrm>
            <a:off x="368300" y="1044575"/>
            <a:ext cx="8418513" cy="1046163"/>
          </a:xfrm>
        </p:spPr>
        <p:txBody>
          <a:bodyPr>
            <a:normAutofit/>
          </a:bodyPr>
          <a:lstStyle/>
          <a:p>
            <a:r>
              <a:rPr lang="en-GB" sz="2200" u="sng" dirty="0"/>
              <a:t>Orange</a:t>
            </a:r>
            <a:r>
              <a:rPr lang="en-GB" sz="2200" dirty="0"/>
              <a:t> - </a:t>
            </a:r>
            <a:r>
              <a:rPr lang="en-GB" sz="2200" dirty="0">
                <a:solidFill>
                  <a:schemeClr val="tx1"/>
                </a:solidFill>
              </a:rPr>
              <a:t>links to context from paper rubric; </a:t>
            </a:r>
            <a:r>
              <a:rPr lang="en-GB" sz="2200" dirty="0">
                <a:solidFill>
                  <a:srgbClr val="0070C0"/>
                </a:solidFill>
              </a:rPr>
              <a:t>Blue – </a:t>
            </a:r>
            <a:r>
              <a:rPr lang="en-GB" sz="2200" dirty="0">
                <a:solidFill>
                  <a:schemeClr val="tx1"/>
                </a:solidFill>
              </a:rPr>
              <a:t>analysis of meaning; </a:t>
            </a:r>
            <a:r>
              <a:rPr lang="en-GB" sz="2200" dirty="0">
                <a:solidFill>
                  <a:srgbClr val="00B050"/>
                </a:solidFill>
              </a:rPr>
              <a:t>Green - </a:t>
            </a:r>
            <a:r>
              <a:rPr lang="en-GB" sz="2200" dirty="0">
                <a:solidFill>
                  <a:schemeClr val="tx1"/>
                </a:solidFill>
              </a:rPr>
              <a:t>evaluation</a:t>
            </a:r>
            <a:endParaRPr lang="en-GB" sz="2200" dirty="0">
              <a:solidFill>
                <a:srgbClr val="00B050"/>
              </a:solidFill>
            </a:endParaRPr>
          </a:p>
        </p:txBody>
      </p:sp>
      <p:cxnSp>
        <p:nvCxnSpPr>
          <p:cNvPr id="5" name="Straight Connector 4">
            <a:extLst>
              <a:ext uri="{FF2B5EF4-FFF2-40B4-BE49-F238E27FC236}">
                <a16:creationId xmlns:a16="http://schemas.microsoft.com/office/drawing/2014/main" id="{302DB011-E257-4F3A-A20D-C029ACCF94E5}"/>
              </a:ext>
            </a:extLst>
          </p:cNvPr>
          <p:cNvCxnSpPr>
            <a:cxnSpLocks/>
          </p:cNvCxnSpPr>
          <p:nvPr/>
        </p:nvCxnSpPr>
        <p:spPr>
          <a:xfrm>
            <a:off x="1014257" y="3899140"/>
            <a:ext cx="7772556" cy="0"/>
          </a:xfrm>
          <a:prstGeom prst="line">
            <a:avLst/>
          </a:prstGeom>
          <a:ln>
            <a:prstDash val="sysDot"/>
          </a:ln>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8F53415C-5174-4B3F-8E25-4355BFE5AB6F}"/>
              </a:ext>
            </a:extLst>
          </p:cNvPr>
          <p:cNvCxnSpPr>
            <a:cxnSpLocks/>
            <a:endCxn id="4" idx="3"/>
          </p:cNvCxnSpPr>
          <p:nvPr/>
        </p:nvCxnSpPr>
        <p:spPr>
          <a:xfrm flipV="1">
            <a:off x="368300" y="4247164"/>
            <a:ext cx="8578273" cy="68920"/>
          </a:xfrm>
          <a:prstGeom prst="line">
            <a:avLst/>
          </a:prstGeom>
          <a:ln>
            <a:prstDash val="sysDot"/>
          </a:ln>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42F4C8C9-5336-42D5-877E-ED333537D4B9}"/>
              </a:ext>
            </a:extLst>
          </p:cNvPr>
          <p:cNvCxnSpPr>
            <a:cxnSpLocks/>
          </p:cNvCxnSpPr>
          <p:nvPr/>
        </p:nvCxnSpPr>
        <p:spPr>
          <a:xfrm>
            <a:off x="430537" y="5063706"/>
            <a:ext cx="4745312" cy="0"/>
          </a:xfrm>
          <a:prstGeom prst="line">
            <a:avLst/>
          </a:prstGeom>
          <a:ln>
            <a:prstDash val="sysDot"/>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3B61D11A-0B23-44D0-B0CC-84E08C98D035}"/>
              </a:ext>
            </a:extLst>
          </p:cNvPr>
          <p:cNvCxnSpPr>
            <a:cxnSpLocks/>
          </p:cNvCxnSpPr>
          <p:nvPr/>
        </p:nvCxnSpPr>
        <p:spPr>
          <a:xfrm>
            <a:off x="5722189" y="4692770"/>
            <a:ext cx="3224384" cy="0"/>
          </a:xfrm>
          <a:prstGeom prst="line">
            <a:avLst/>
          </a:prstGeom>
          <a:ln>
            <a:prstDash val="sysDot"/>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2DCDFF95-46A5-41AC-BB32-0F648EE97822}"/>
              </a:ext>
            </a:extLst>
          </p:cNvPr>
          <p:cNvCxnSpPr>
            <a:cxnSpLocks/>
          </p:cNvCxnSpPr>
          <p:nvPr/>
        </p:nvCxnSpPr>
        <p:spPr>
          <a:xfrm>
            <a:off x="368300" y="5840083"/>
            <a:ext cx="2420908" cy="0"/>
          </a:xfrm>
          <a:prstGeom prst="line">
            <a:avLst/>
          </a:prstGeom>
          <a:ln>
            <a:prstDash val="sysDot"/>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053C8058-48AC-453D-8014-2D2BBDBD8716}"/>
              </a:ext>
            </a:extLst>
          </p:cNvPr>
          <p:cNvCxnSpPr>
            <a:cxnSpLocks/>
          </p:cNvCxnSpPr>
          <p:nvPr/>
        </p:nvCxnSpPr>
        <p:spPr>
          <a:xfrm>
            <a:off x="5846074" y="1414732"/>
            <a:ext cx="612235" cy="0"/>
          </a:xfrm>
          <a:prstGeom prst="line">
            <a:avLst/>
          </a:prstGeom>
          <a:ln>
            <a:prstDash val="sysDot"/>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A62A2AFB-1619-4FD1-A883-D00CC75E28D4}"/>
              </a:ext>
            </a:extLst>
          </p:cNvPr>
          <p:cNvCxnSpPr>
            <a:cxnSpLocks/>
          </p:cNvCxnSpPr>
          <p:nvPr/>
        </p:nvCxnSpPr>
        <p:spPr>
          <a:xfrm>
            <a:off x="1702278" y="1772856"/>
            <a:ext cx="741873" cy="0"/>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3FC3838F-D7E4-4DBF-965B-11863CF9AFF6}"/>
              </a:ext>
            </a:extLst>
          </p:cNvPr>
          <p:cNvCxnSpPr>
            <a:cxnSpLocks/>
          </p:cNvCxnSpPr>
          <p:nvPr/>
        </p:nvCxnSpPr>
        <p:spPr>
          <a:xfrm flipV="1">
            <a:off x="392110" y="3116862"/>
            <a:ext cx="8359780" cy="48883"/>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1A5519BD-3340-44BD-8187-90AF29E11F4A}"/>
              </a:ext>
            </a:extLst>
          </p:cNvPr>
          <p:cNvCxnSpPr>
            <a:cxnSpLocks/>
          </p:cNvCxnSpPr>
          <p:nvPr/>
        </p:nvCxnSpPr>
        <p:spPr>
          <a:xfrm flipV="1">
            <a:off x="368300" y="3515114"/>
            <a:ext cx="6297043" cy="24442"/>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EF690366-38E2-449B-8A65-258FB667D769}"/>
              </a:ext>
            </a:extLst>
          </p:cNvPr>
          <p:cNvCxnSpPr>
            <a:cxnSpLocks/>
          </p:cNvCxnSpPr>
          <p:nvPr/>
        </p:nvCxnSpPr>
        <p:spPr>
          <a:xfrm flipV="1">
            <a:off x="1347812" y="6216770"/>
            <a:ext cx="6818528" cy="48884"/>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486BF20B-B7C5-4129-B923-0D4C05630C47}"/>
              </a:ext>
            </a:extLst>
          </p:cNvPr>
          <p:cNvCxnSpPr>
            <a:cxnSpLocks/>
          </p:cNvCxnSpPr>
          <p:nvPr/>
        </p:nvCxnSpPr>
        <p:spPr>
          <a:xfrm flipV="1">
            <a:off x="368300" y="6616460"/>
            <a:ext cx="4532235" cy="40017"/>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321926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249382" y="1411304"/>
            <a:ext cx="8642135" cy="4722124"/>
          </a:xfrm>
        </p:spPr>
        <p:txBody>
          <a:bodyPr>
            <a:noAutofit/>
          </a:bodyPr>
          <a:lstStyle/>
          <a:p>
            <a:r>
              <a:rPr lang="en-GB" sz="1300" dirty="0" err="1">
                <a:solidFill>
                  <a:schemeClr val="tx1"/>
                </a:solidFill>
              </a:rPr>
              <a:t>Harri’s</a:t>
            </a:r>
            <a:r>
              <a:rPr lang="en-GB" sz="1300" dirty="0">
                <a:solidFill>
                  <a:schemeClr val="tx1"/>
                </a:solidFill>
              </a:rPr>
              <a:t> childlike nature is further reinforced in C through the use of the lexical field of </a:t>
            </a:r>
            <a:r>
              <a:rPr lang="en-GB" sz="1300" dirty="0" err="1">
                <a:solidFill>
                  <a:schemeClr val="tx1"/>
                </a:solidFill>
              </a:rPr>
              <a:t>Haribos</a:t>
            </a:r>
            <a:r>
              <a:rPr lang="en-GB" sz="1300" dirty="0">
                <a:solidFill>
                  <a:schemeClr val="tx1"/>
                </a:solidFill>
              </a:rPr>
              <a:t> in the list ‘cola bottles, worms, milkshakes…’ which </a:t>
            </a:r>
            <a:r>
              <a:rPr lang="en-GB" sz="1300" dirty="0">
                <a:solidFill>
                  <a:srgbClr val="0070C0"/>
                </a:solidFill>
              </a:rPr>
              <a:t>could emphasise that he didn’t have this </a:t>
            </a:r>
            <a:r>
              <a:rPr lang="en-GB" sz="1300" u="sng" dirty="0">
                <a:solidFill>
                  <a:srgbClr val="E75306"/>
                </a:solidFill>
              </a:rPr>
              <a:t>back home</a:t>
            </a:r>
            <a:r>
              <a:rPr lang="en-GB" sz="1300" dirty="0">
                <a:solidFill>
                  <a:schemeClr val="tx1"/>
                </a:solidFill>
              </a:rPr>
              <a:t>. This engages the reader as it makes them sympathise with </a:t>
            </a:r>
            <a:r>
              <a:rPr lang="en-GB" sz="1300" dirty="0" err="1">
                <a:solidFill>
                  <a:schemeClr val="tx1"/>
                </a:solidFill>
              </a:rPr>
              <a:t>Harri</a:t>
            </a:r>
            <a:r>
              <a:rPr lang="en-GB" sz="1300" dirty="0">
                <a:solidFill>
                  <a:schemeClr val="tx1"/>
                </a:solidFill>
              </a:rPr>
              <a:t> as he is excited about sweets which </a:t>
            </a:r>
            <a:r>
              <a:rPr lang="en-GB" sz="1300" dirty="0">
                <a:solidFill>
                  <a:srgbClr val="00B050"/>
                </a:solidFill>
              </a:rPr>
              <a:t>may be deemed “simple” by some readers if they were born in a wealthier area as they may take this simple pleasure for granted</a:t>
            </a:r>
            <a:r>
              <a:rPr lang="en-GB" sz="1300" dirty="0">
                <a:solidFill>
                  <a:schemeClr val="tx1"/>
                </a:solidFill>
              </a:rPr>
              <a:t>. </a:t>
            </a:r>
            <a:r>
              <a:rPr lang="en-GB" sz="1300" dirty="0" err="1">
                <a:solidFill>
                  <a:srgbClr val="0070C0"/>
                </a:solidFill>
              </a:rPr>
              <a:t>Harri</a:t>
            </a:r>
            <a:r>
              <a:rPr lang="en-GB" sz="1300" dirty="0">
                <a:solidFill>
                  <a:srgbClr val="0070C0"/>
                </a:solidFill>
              </a:rPr>
              <a:t> is also slightly humorous </a:t>
            </a:r>
            <a:r>
              <a:rPr lang="en-GB" sz="1300" dirty="0">
                <a:solidFill>
                  <a:schemeClr val="tx1"/>
                </a:solidFill>
              </a:rPr>
              <a:t>through his beliefs which reflect a </a:t>
            </a:r>
            <a:r>
              <a:rPr lang="en-GB" sz="1300" u="sng" dirty="0">
                <a:solidFill>
                  <a:srgbClr val="E75306"/>
                </a:solidFill>
              </a:rPr>
              <a:t>child’s thoughts</a:t>
            </a:r>
            <a:r>
              <a:rPr lang="en-GB" sz="1300" dirty="0">
                <a:solidFill>
                  <a:srgbClr val="FFC000"/>
                </a:solidFill>
              </a:rPr>
              <a:t> </a:t>
            </a:r>
            <a:r>
              <a:rPr lang="en-GB" sz="1300" dirty="0">
                <a:solidFill>
                  <a:schemeClr val="tx1"/>
                </a:solidFill>
              </a:rPr>
              <a:t>such as the concrete noun ‘creatures’ that ‘live in the tunnels’ as well as the declarative with prepositional phrase ‘I’m going to sleep </a:t>
            </a:r>
            <a:r>
              <a:rPr lang="en-GB" sz="1300" u="sng" dirty="0">
                <a:solidFill>
                  <a:schemeClr val="tx1"/>
                </a:solidFill>
              </a:rPr>
              <a:t>inside it’</a:t>
            </a:r>
            <a:r>
              <a:rPr lang="en-GB" sz="1300" dirty="0">
                <a:solidFill>
                  <a:schemeClr val="tx1"/>
                </a:solidFill>
              </a:rPr>
              <a:t>. </a:t>
            </a:r>
            <a:r>
              <a:rPr lang="en-GB" sz="1300" dirty="0">
                <a:solidFill>
                  <a:srgbClr val="00B050"/>
                </a:solidFill>
              </a:rPr>
              <a:t>This engages the reader due to the slight humour </a:t>
            </a:r>
            <a:r>
              <a:rPr lang="en-GB" sz="1300" dirty="0">
                <a:solidFill>
                  <a:schemeClr val="tx1"/>
                </a:solidFill>
              </a:rPr>
              <a:t>that can be taken from </a:t>
            </a:r>
            <a:r>
              <a:rPr lang="en-GB" sz="1300" dirty="0" err="1">
                <a:solidFill>
                  <a:schemeClr val="tx1"/>
                </a:solidFill>
              </a:rPr>
              <a:t>Harri</a:t>
            </a:r>
            <a:r>
              <a:rPr lang="en-GB" sz="1300" dirty="0">
                <a:solidFill>
                  <a:schemeClr val="tx1"/>
                </a:solidFill>
              </a:rPr>
              <a:t>.</a:t>
            </a:r>
            <a:r>
              <a:rPr lang="en-GB" sz="1300" u="sng" dirty="0">
                <a:solidFill>
                  <a:schemeClr val="tx1"/>
                </a:solidFill>
              </a:rPr>
              <a:t> </a:t>
            </a:r>
            <a:r>
              <a:rPr lang="en-GB" sz="1300" dirty="0">
                <a:solidFill>
                  <a:schemeClr val="tx1"/>
                </a:solidFill>
              </a:rPr>
              <a:t>The reader remains engaged in A through the use of lists such as ‘with bride laces and rosemary tied about their silken sleeves’. This emphasises </a:t>
            </a:r>
            <a:r>
              <a:rPr lang="en-GB" sz="1300" u="sng" dirty="0">
                <a:solidFill>
                  <a:srgbClr val="E75306"/>
                </a:solidFill>
              </a:rPr>
              <a:t>the wealth she is going to marry into</a:t>
            </a:r>
            <a:r>
              <a:rPr lang="en-GB" sz="1300" dirty="0">
                <a:solidFill>
                  <a:srgbClr val="FFC000"/>
                </a:solidFill>
              </a:rPr>
              <a:t> </a:t>
            </a:r>
            <a:r>
              <a:rPr lang="en-GB" sz="1300" dirty="0">
                <a:solidFill>
                  <a:schemeClr val="tx1"/>
                </a:solidFill>
              </a:rPr>
              <a:t>which is further reinforced with the simile ‘hair as yellow as gold’. The defining adjective ‘gold’ </a:t>
            </a:r>
            <a:r>
              <a:rPr lang="en-GB" sz="1300" dirty="0">
                <a:solidFill>
                  <a:srgbClr val="0070C0"/>
                </a:solidFill>
              </a:rPr>
              <a:t>holds positive connotations and could hint at her wealth after marriage but could also hint at ‘victory’ as gold is a loaded word with positive connotations. This could imply that she is in a ‘winning’ or ‘excellent’ position in life due to marriage.</a:t>
            </a:r>
            <a:r>
              <a:rPr lang="en-GB" sz="1300" dirty="0">
                <a:solidFill>
                  <a:schemeClr val="tx1"/>
                </a:solidFill>
              </a:rPr>
              <a:t> B also uses a simile ‘…like a birds-nest </a:t>
            </a:r>
            <a:r>
              <a:rPr lang="en-GB" sz="1300" u="sng" dirty="0">
                <a:solidFill>
                  <a:schemeClr val="tx1"/>
                </a:solidFill>
              </a:rPr>
              <a:t>within it’</a:t>
            </a:r>
            <a:r>
              <a:rPr lang="en-GB" sz="1300" dirty="0">
                <a:solidFill>
                  <a:schemeClr val="tx1"/>
                </a:solidFill>
              </a:rPr>
              <a:t> with another prepositional phrase. </a:t>
            </a:r>
            <a:r>
              <a:rPr lang="en-GB" sz="1300" dirty="0">
                <a:solidFill>
                  <a:srgbClr val="0070C0"/>
                </a:solidFill>
              </a:rPr>
              <a:t>This emphasises how delicate Joe was with the hat which could imply that it was expensive or sentimental</a:t>
            </a:r>
            <a:r>
              <a:rPr lang="en-GB" sz="1300" dirty="0">
                <a:solidFill>
                  <a:schemeClr val="tx1"/>
                </a:solidFill>
              </a:rPr>
              <a:t>. The use of lexical fields in A related to wealth such as ‘gold’, ‘silken’ and ‘rich’ also help to emphasise the </a:t>
            </a:r>
            <a:r>
              <a:rPr lang="en-GB" sz="1300" u="sng" dirty="0">
                <a:solidFill>
                  <a:srgbClr val="E75306"/>
                </a:solidFill>
              </a:rPr>
              <a:t>wealth of </a:t>
            </a:r>
            <a:r>
              <a:rPr lang="en-GB" sz="1300" u="sng" dirty="0" err="1">
                <a:solidFill>
                  <a:srgbClr val="E75306"/>
                </a:solidFill>
              </a:rPr>
              <a:t>Jacke</a:t>
            </a:r>
            <a:r>
              <a:rPr lang="en-GB" sz="1300" dirty="0">
                <a:solidFill>
                  <a:schemeClr val="tx1"/>
                </a:solidFill>
              </a:rPr>
              <a:t>. The use of lexical fields and similes in all of the texts </a:t>
            </a:r>
            <a:r>
              <a:rPr lang="en-GB" sz="1300" dirty="0">
                <a:solidFill>
                  <a:srgbClr val="00B050"/>
                </a:solidFill>
              </a:rPr>
              <a:t>help entertain the readers as it enables them to connect with the characters as their emotions are emphasised. This is conventional for fiction readers as it is vital to engage the reader so they continue reading and perhaps even form an emotional attachment to the characters so they can relate to the story more.</a:t>
            </a:r>
          </a:p>
        </p:txBody>
      </p:sp>
      <p:sp>
        <p:nvSpPr>
          <p:cNvPr id="6" name="Text Placeholder 2">
            <a:extLst>
              <a:ext uri="{FF2B5EF4-FFF2-40B4-BE49-F238E27FC236}">
                <a16:creationId xmlns:a16="http://schemas.microsoft.com/office/drawing/2014/main" id="{8BC70198-F7F4-420A-A4BD-A7BD5DF15809}"/>
              </a:ext>
            </a:extLst>
          </p:cNvPr>
          <p:cNvSpPr>
            <a:spLocks noGrp="1"/>
          </p:cNvSpPr>
          <p:nvPr>
            <p:ph type="body" sz="quarter" idx="14"/>
          </p:nvPr>
        </p:nvSpPr>
        <p:spPr>
          <a:xfrm>
            <a:off x="249382" y="1044575"/>
            <a:ext cx="8642135" cy="1046163"/>
          </a:xfrm>
        </p:spPr>
        <p:txBody>
          <a:bodyPr>
            <a:normAutofit/>
          </a:bodyPr>
          <a:lstStyle/>
          <a:p>
            <a:r>
              <a:rPr lang="en-GB" sz="1600" u="sng" dirty="0"/>
              <a:t>Orange</a:t>
            </a:r>
            <a:r>
              <a:rPr lang="en-GB" sz="1600" dirty="0"/>
              <a:t> - </a:t>
            </a:r>
            <a:r>
              <a:rPr lang="en-GB" sz="1600" dirty="0">
                <a:solidFill>
                  <a:schemeClr val="tx1"/>
                </a:solidFill>
              </a:rPr>
              <a:t>links to context from paper rubric; </a:t>
            </a:r>
            <a:r>
              <a:rPr lang="en-GB" sz="1600" dirty="0">
                <a:solidFill>
                  <a:srgbClr val="0070C0"/>
                </a:solidFill>
              </a:rPr>
              <a:t>Blue – </a:t>
            </a:r>
            <a:r>
              <a:rPr lang="en-GB" sz="1600" dirty="0">
                <a:solidFill>
                  <a:schemeClr val="tx1"/>
                </a:solidFill>
              </a:rPr>
              <a:t>analysis of meaning; </a:t>
            </a:r>
            <a:r>
              <a:rPr lang="en-GB" sz="1600" dirty="0">
                <a:solidFill>
                  <a:srgbClr val="00B050"/>
                </a:solidFill>
              </a:rPr>
              <a:t>Green - </a:t>
            </a:r>
            <a:r>
              <a:rPr lang="en-GB" sz="1600" dirty="0">
                <a:solidFill>
                  <a:schemeClr val="tx1"/>
                </a:solidFill>
              </a:rPr>
              <a:t>evaluation</a:t>
            </a:r>
            <a:endParaRPr lang="en-GB" sz="1600" dirty="0">
              <a:solidFill>
                <a:srgbClr val="00B050"/>
              </a:solidFill>
            </a:endParaRPr>
          </a:p>
        </p:txBody>
      </p:sp>
      <p:cxnSp>
        <p:nvCxnSpPr>
          <p:cNvPr id="5" name="Straight Connector 4">
            <a:extLst>
              <a:ext uri="{FF2B5EF4-FFF2-40B4-BE49-F238E27FC236}">
                <a16:creationId xmlns:a16="http://schemas.microsoft.com/office/drawing/2014/main" id="{EBB1A869-FB33-4EC6-BFE6-C059D9E41504}"/>
              </a:ext>
            </a:extLst>
          </p:cNvPr>
          <p:cNvCxnSpPr>
            <a:cxnSpLocks/>
          </p:cNvCxnSpPr>
          <p:nvPr/>
        </p:nvCxnSpPr>
        <p:spPr>
          <a:xfrm flipV="1">
            <a:off x="347149" y="6512943"/>
            <a:ext cx="8359780" cy="1"/>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10C3143F-0747-40B3-B190-11C0FB9710C7}"/>
              </a:ext>
            </a:extLst>
          </p:cNvPr>
          <p:cNvCxnSpPr>
            <a:cxnSpLocks/>
          </p:cNvCxnSpPr>
          <p:nvPr/>
        </p:nvCxnSpPr>
        <p:spPr>
          <a:xfrm>
            <a:off x="2852468" y="5886090"/>
            <a:ext cx="5897871" cy="1"/>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27E81664-D4A2-4EFB-8894-B3736CD93751}"/>
              </a:ext>
            </a:extLst>
          </p:cNvPr>
          <p:cNvCxnSpPr>
            <a:cxnSpLocks/>
          </p:cNvCxnSpPr>
          <p:nvPr/>
        </p:nvCxnSpPr>
        <p:spPr>
          <a:xfrm flipV="1">
            <a:off x="301141" y="6167840"/>
            <a:ext cx="8359780" cy="48883"/>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4A1B044B-4D7B-4EC3-B170-63ABE49ED607}"/>
              </a:ext>
            </a:extLst>
          </p:cNvPr>
          <p:cNvCxnSpPr>
            <a:cxnSpLocks/>
          </p:cNvCxnSpPr>
          <p:nvPr/>
        </p:nvCxnSpPr>
        <p:spPr>
          <a:xfrm flipV="1">
            <a:off x="347149" y="6765985"/>
            <a:ext cx="480987" cy="1"/>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A51F70D0-6B5C-4663-B37F-3ABAEC74A830}"/>
              </a:ext>
            </a:extLst>
          </p:cNvPr>
          <p:cNvCxnSpPr>
            <a:cxnSpLocks/>
          </p:cNvCxnSpPr>
          <p:nvPr/>
        </p:nvCxnSpPr>
        <p:spPr>
          <a:xfrm flipV="1">
            <a:off x="347149" y="2654060"/>
            <a:ext cx="6323945" cy="1"/>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588E330F-2EC8-4229-A0EA-5AF6094E54A8}"/>
              </a:ext>
            </a:extLst>
          </p:cNvPr>
          <p:cNvCxnSpPr>
            <a:cxnSpLocks/>
          </p:cNvCxnSpPr>
          <p:nvPr/>
        </p:nvCxnSpPr>
        <p:spPr>
          <a:xfrm>
            <a:off x="5607170" y="2357839"/>
            <a:ext cx="3099759" cy="1"/>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62DED31F-4EAC-46A2-8E69-8FB9535080B9}"/>
              </a:ext>
            </a:extLst>
          </p:cNvPr>
          <p:cNvCxnSpPr>
            <a:cxnSpLocks/>
          </p:cNvCxnSpPr>
          <p:nvPr/>
        </p:nvCxnSpPr>
        <p:spPr>
          <a:xfrm>
            <a:off x="6768860" y="3231738"/>
            <a:ext cx="1843177" cy="0"/>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63352DEF-9D26-4FAD-8779-DFE30BD21F59}"/>
              </a:ext>
            </a:extLst>
          </p:cNvPr>
          <p:cNvCxnSpPr>
            <a:cxnSpLocks/>
          </p:cNvCxnSpPr>
          <p:nvPr/>
        </p:nvCxnSpPr>
        <p:spPr>
          <a:xfrm>
            <a:off x="347149" y="3516410"/>
            <a:ext cx="1763447" cy="0"/>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A2761F55-9FB9-4D7D-BE1C-BBCA54421299}"/>
              </a:ext>
            </a:extLst>
          </p:cNvPr>
          <p:cNvCxnSpPr>
            <a:cxnSpLocks/>
          </p:cNvCxnSpPr>
          <p:nvPr/>
        </p:nvCxnSpPr>
        <p:spPr>
          <a:xfrm>
            <a:off x="6768860" y="1359254"/>
            <a:ext cx="655608" cy="0"/>
          </a:xfrm>
          <a:prstGeom prst="line">
            <a:avLst/>
          </a:prstGeom>
          <a:ln>
            <a:solidFill>
              <a:srgbClr val="00B050"/>
            </a:solidFill>
            <a:prstDash val="dash"/>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8D44F0A4-E591-4E72-94FB-27218CF73603}"/>
              </a:ext>
            </a:extLst>
          </p:cNvPr>
          <p:cNvCxnSpPr>
            <a:cxnSpLocks/>
          </p:cNvCxnSpPr>
          <p:nvPr/>
        </p:nvCxnSpPr>
        <p:spPr>
          <a:xfrm>
            <a:off x="347149" y="4433978"/>
            <a:ext cx="8264888" cy="0"/>
          </a:xfrm>
          <a:prstGeom prst="line">
            <a:avLst/>
          </a:prstGeom>
          <a:ln>
            <a:prstDash val="sysDot"/>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A4BA9E5F-D678-427F-B294-69EE9A31E4AA}"/>
              </a:ext>
            </a:extLst>
          </p:cNvPr>
          <p:cNvCxnSpPr>
            <a:cxnSpLocks/>
          </p:cNvCxnSpPr>
          <p:nvPr/>
        </p:nvCxnSpPr>
        <p:spPr>
          <a:xfrm>
            <a:off x="347149" y="4715774"/>
            <a:ext cx="7870949" cy="0"/>
          </a:xfrm>
          <a:prstGeom prst="line">
            <a:avLst/>
          </a:prstGeom>
          <a:ln>
            <a:prstDash val="sysDot"/>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97DB2852-EB50-4ABF-A952-866F4C54458B}"/>
              </a:ext>
            </a:extLst>
          </p:cNvPr>
          <p:cNvCxnSpPr>
            <a:cxnSpLocks/>
          </p:cNvCxnSpPr>
          <p:nvPr/>
        </p:nvCxnSpPr>
        <p:spPr>
          <a:xfrm>
            <a:off x="347149" y="5313872"/>
            <a:ext cx="6226179" cy="0"/>
          </a:xfrm>
          <a:prstGeom prst="line">
            <a:avLst/>
          </a:prstGeom>
          <a:ln>
            <a:prstDash val="sysDot"/>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B1A58D07-619A-4634-9721-2C5719E1C149}"/>
              </a:ext>
            </a:extLst>
          </p:cNvPr>
          <p:cNvCxnSpPr>
            <a:cxnSpLocks/>
          </p:cNvCxnSpPr>
          <p:nvPr/>
        </p:nvCxnSpPr>
        <p:spPr>
          <a:xfrm>
            <a:off x="2426898" y="2038980"/>
            <a:ext cx="2978989" cy="0"/>
          </a:xfrm>
          <a:prstGeom prst="line">
            <a:avLst/>
          </a:prstGeom>
          <a:ln>
            <a:prstDash val="sysDot"/>
          </a:ln>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B0064FA4-DB6A-4CC9-BFA5-FF417B5503AA}"/>
              </a:ext>
            </a:extLst>
          </p:cNvPr>
          <p:cNvCxnSpPr>
            <a:cxnSpLocks/>
          </p:cNvCxnSpPr>
          <p:nvPr/>
        </p:nvCxnSpPr>
        <p:spPr>
          <a:xfrm>
            <a:off x="7182928" y="4997840"/>
            <a:ext cx="1636144" cy="0"/>
          </a:xfrm>
          <a:prstGeom prst="line">
            <a:avLst/>
          </a:prstGeom>
          <a:ln>
            <a:prstDash val="sysDot"/>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342984FE-0B0B-4844-AC84-F73F2BF00039}"/>
              </a:ext>
            </a:extLst>
          </p:cNvPr>
          <p:cNvCxnSpPr>
            <a:cxnSpLocks/>
          </p:cNvCxnSpPr>
          <p:nvPr/>
        </p:nvCxnSpPr>
        <p:spPr>
          <a:xfrm>
            <a:off x="6659592" y="2628451"/>
            <a:ext cx="1506748" cy="0"/>
          </a:xfrm>
          <a:prstGeom prst="line">
            <a:avLst/>
          </a:prstGeom>
          <a:ln>
            <a:prstDash val="sysDot"/>
          </a:ln>
        </p:spPr>
        <p:style>
          <a:lnRef idx="2">
            <a:schemeClr val="accent1"/>
          </a:lnRef>
          <a:fillRef idx="0">
            <a:schemeClr val="accent1"/>
          </a:fillRef>
          <a:effectRef idx="1">
            <a:schemeClr val="accent1"/>
          </a:effectRef>
          <a:fontRef idx="minor">
            <a:schemeClr val="tx1"/>
          </a:fontRef>
        </p:style>
      </p:cxnSp>
      <p:cxnSp>
        <p:nvCxnSpPr>
          <p:cNvPr id="38" name="Straight Connector 37">
            <a:extLst>
              <a:ext uri="{FF2B5EF4-FFF2-40B4-BE49-F238E27FC236}">
                <a16:creationId xmlns:a16="http://schemas.microsoft.com/office/drawing/2014/main" id="{D85B3306-D92E-465E-BF14-708459DC13C0}"/>
              </a:ext>
            </a:extLst>
          </p:cNvPr>
          <p:cNvCxnSpPr>
            <a:cxnSpLocks/>
          </p:cNvCxnSpPr>
          <p:nvPr/>
        </p:nvCxnSpPr>
        <p:spPr>
          <a:xfrm>
            <a:off x="4247072" y="1359254"/>
            <a:ext cx="480203" cy="0"/>
          </a:xfrm>
          <a:prstGeom prst="line">
            <a:avLst/>
          </a:prstGeom>
          <a:ln>
            <a:prstDash val="sysDot"/>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412839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246495" y="1044575"/>
            <a:ext cx="8651009" cy="1046163"/>
          </a:xfrm>
        </p:spPr>
        <p:txBody>
          <a:bodyPr>
            <a:normAutofit/>
          </a:bodyPr>
          <a:lstStyle/>
          <a:p>
            <a:r>
              <a:rPr lang="en-GB" dirty="0">
                <a:solidFill>
                  <a:schemeClr val="tx1"/>
                </a:solidFill>
              </a:rPr>
              <a:t>Summary – summative comments and marks:</a:t>
            </a:r>
          </a:p>
        </p:txBody>
      </p:sp>
      <p:sp>
        <p:nvSpPr>
          <p:cNvPr id="3" name="Content Placeholder 2"/>
          <p:cNvSpPr>
            <a:spLocks noGrp="1"/>
          </p:cNvSpPr>
          <p:nvPr>
            <p:ph idx="1"/>
          </p:nvPr>
        </p:nvSpPr>
        <p:spPr>
          <a:xfrm>
            <a:off x="246494" y="1707676"/>
            <a:ext cx="8651009" cy="4203511"/>
          </a:xfrm>
        </p:spPr>
        <p:txBody>
          <a:bodyPr>
            <a:noAutofit/>
          </a:bodyPr>
          <a:lstStyle/>
          <a:p>
            <a:pPr marL="342900" indent="-342900">
              <a:buFont typeface="Arial" panose="020B0604020202020204" pitchFamily="34" charset="0"/>
              <a:buChar char="•"/>
            </a:pPr>
            <a:r>
              <a:rPr lang="en-GB" sz="1800" dirty="0">
                <a:solidFill>
                  <a:schemeClr val="tx1"/>
                </a:solidFill>
              </a:rPr>
              <a:t>AO2 – Detailed critical understanding of concepts – genre, purpose, audience – and perceptive on issues – social class, identity, gender – confident, frequent and concise textual support 20/20</a:t>
            </a:r>
          </a:p>
          <a:p>
            <a:pPr marL="342900" indent="-342900">
              <a:buFont typeface="Arial" panose="020B0604020202020204" pitchFamily="34" charset="0"/>
              <a:buChar char="•"/>
            </a:pPr>
            <a:r>
              <a:rPr lang="en-GB" sz="1800" dirty="0">
                <a:solidFill>
                  <a:schemeClr val="tx1"/>
                </a:solidFill>
              </a:rPr>
              <a:t>AO3 – Confident analysis of contextual factors – uses provided rubric as interpretive tool throughout and avoids sweeping generalisations about historical periods; highly productive discussion of meaning and frequent perceptive evaluation 20/20</a:t>
            </a:r>
          </a:p>
          <a:p>
            <a:pPr marL="342900" indent="-342900">
              <a:buFont typeface="Arial" panose="020B0604020202020204" pitchFamily="34" charset="0"/>
              <a:buChar char="•"/>
            </a:pPr>
            <a:r>
              <a:rPr lang="en-GB" sz="1800" dirty="0">
                <a:solidFill>
                  <a:schemeClr val="tx1"/>
                </a:solidFill>
              </a:rPr>
              <a:t>AO4 – Connections are purposeful rather than genuinely insightful here: used to move between texts via feature. Overview placed at end of paragraphs rather than at start of essay is effective. Frequent and effective use of linguistic knowledge with just very occasional moments were labelling could have been more precise 17/20</a:t>
            </a:r>
          </a:p>
        </p:txBody>
      </p:sp>
    </p:spTree>
    <p:extLst>
      <p:ext uri="{BB962C8B-B14F-4D97-AF65-F5344CB8AC3E}">
        <p14:creationId xmlns:p14="http://schemas.microsoft.com/office/powerpoint/2010/main" val="42223706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246495" y="1061029"/>
            <a:ext cx="8651009" cy="768350"/>
          </a:xfrm>
        </p:spPr>
        <p:txBody>
          <a:bodyPr>
            <a:noAutofit/>
          </a:bodyPr>
          <a:lstStyle/>
          <a:p>
            <a:r>
              <a:rPr lang="en-GB" sz="1800" b="1" dirty="0">
                <a:solidFill>
                  <a:schemeClr val="tx1"/>
                </a:solidFill>
              </a:rPr>
              <a:t>Read the contextual information below and make a list of key factors that will help in understanding and interpreting the texts that they introduce:</a:t>
            </a:r>
            <a:endParaRPr lang="en-GB" sz="1800" dirty="0">
              <a:solidFill>
                <a:schemeClr val="tx1"/>
              </a:solidFill>
            </a:endParaRPr>
          </a:p>
        </p:txBody>
      </p:sp>
      <p:sp>
        <p:nvSpPr>
          <p:cNvPr id="3" name="Content Placeholder 2"/>
          <p:cNvSpPr>
            <a:spLocks noGrp="1"/>
          </p:cNvSpPr>
          <p:nvPr>
            <p:ph idx="1"/>
          </p:nvPr>
        </p:nvSpPr>
        <p:spPr>
          <a:xfrm>
            <a:off x="246495" y="1828802"/>
            <a:ext cx="8651009" cy="4337358"/>
          </a:xfrm>
        </p:spPr>
        <p:txBody>
          <a:bodyPr>
            <a:noAutofit/>
          </a:bodyPr>
          <a:lstStyle/>
          <a:p>
            <a:r>
              <a:rPr lang="en-GB" sz="1400" dirty="0">
                <a:solidFill>
                  <a:schemeClr val="tx1"/>
                </a:solidFill>
              </a:rPr>
              <a:t>The three texts which follow are examples of information texts about pirates. </a:t>
            </a:r>
          </a:p>
          <a:p>
            <a:endParaRPr lang="en-GB" sz="800" dirty="0">
              <a:solidFill>
                <a:schemeClr val="tx1"/>
              </a:solidFill>
            </a:endParaRPr>
          </a:p>
          <a:p>
            <a:r>
              <a:rPr lang="en-GB" sz="1400" b="1" dirty="0">
                <a:solidFill>
                  <a:schemeClr val="tx1"/>
                </a:solidFill>
              </a:rPr>
              <a:t>Text A </a:t>
            </a:r>
            <a:r>
              <a:rPr lang="en-GB" sz="1400" dirty="0">
                <a:solidFill>
                  <a:schemeClr val="tx1"/>
                </a:solidFill>
              </a:rPr>
              <a:t>is an extract from </a:t>
            </a:r>
            <a:r>
              <a:rPr lang="en-GB" sz="1400" i="1" dirty="0">
                <a:solidFill>
                  <a:schemeClr val="tx1"/>
                </a:solidFill>
              </a:rPr>
              <a:t>The Beginnings and Practices and Suppression of Pirates </a:t>
            </a:r>
            <a:r>
              <a:rPr lang="en-GB" sz="1400" dirty="0">
                <a:solidFill>
                  <a:schemeClr val="tx1"/>
                </a:solidFill>
              </a:rPr>
              <a:t>by Henry Mainwaring written in 1618. Mainwaring was a skilled seaman. In 1611, he was commissioned to hunt pirates, but then became a pirate himself. He was pardoned by King James I in 1616 and wrote his book to advise the King on the best ways to stop piracy. </a:t>
            </a:r>
          </a:p>
          <a:p>
            <a:endParaRPr lang="en-GB" sz="800" dirty="0">
              <a:solidFill>
                <a:schemeClr val="tx1"/>
              </a:solidFill>
            </a:endParaRPr>
          </a:p>
          <a:p>
            <a:r>
              <a:rPr lang="en-GB" sz="1400" b="1" dirty="0">
                <a:solidFill>
                  <a:schemeClr val="tx1"/>
                </a:solidFill>
              </a:rPr>
              <a:t>Text B </a:t>
            </a:r>
            <a:r>
              <a:rPr lang="en-GB" sz="1400" dirty="0">
                <a:solidFill>
                  <a:schemeClr val="tx1"/>
                </a:solidFill>
              </a:rPr>
              <a:t>is an extract from </a:t>
            </a:r>
            <a:r>
              <a:rPr lang="en-GB" sz="1400" i="1" dirty="0">
                <a:solidFill>
                  <a:schemeClr val="tx1"/>
                </a:solidFill>
              </a:rPr>
              <a:t>A General History of the </a:t>
            </a:r>
            <a:r>
              <a:rPr lang="en-GB" sz="1400" i="1" dirty="0" err="1">
                <a:solidFill>
                  <a:schemeClr val="tx1"/>
                </a:solidFill>
              </a:rPr>
              <a:t>Pyrates</a:t>
            </a:r>
            <a:r>
              <a:rPr lang="en-GB" sz="1400" i="1" dirty="0">
                <a:solidFill>
                  <a:schemeClr val="tx1"/>
                </a:solidFill>
              </a:rPr>
              <a:t> </a:t>
            </a:r>
            <a:r>
              <a:rPr lang="en-GB" sz="1400" dirty="0">
                <a:solidFill>
                  <a:schemeClr val="tx1"/>
                </a:solidFill>
              </a:rPr>
              <a:t>by Captain Charles Johnson written in 1724. Little is known about the writer, but his knowledge of pirates and life at sea suggests he was a sea captain. His book focuses on pirates of the time and was a best-seller. In this extract, he writes about Edward Teach (1680-1718), who was also known as Blackbeard. </a:t>
            </a:r>
          </a:p>
          <a:p>
            <a:endParaRPr lang="en-GB" sz="800" dirty="0">
              <a:solidFill>
                <a:schemeClr val="tx1"/>
              </a:solidFill>
            </a:endParaRPr>
          </a:p>
          <a:p>
            <a:r>
              <a:rPr lang="en-GB" sz="1400" b="1" dirty="0">
                <a:solidFill>
                  <a:schemeClr val="tx1"/>
                </a:solidFill>
              </a:rPr>
              <a:t>Text C </a:t>
            </a:r>
            <a:r>
              <a:rPr lang="en-GB" sz="1400" dirty="0">
                <a:solidFill>
                  <a:schemeClr val="tx1"/>
                </a:solidFill>
              </a:rPr>
              <a:t>is an extract from </a:t>
            </a:r>
            <a:r>
              <a:rPr lang="en-GB" sz="1400" i="1" dirty="0">
                <a:solidFill>
                  <a:schemeClr val="tx1"/>
                </a:solidFill>
              </a:rPr>
              <a:t>The Best-Ever Book of Pirates </a:t>
            </a:r>
            <a:r>
              <a:rPr lang="en-GB" sz="1400" dirty="0">
                <a:solidFill>
                  <a:schemeClr val="tx1"/>
                </a:solidFill>
              </a:rPr>
              <a:t>by Philip Steele published in 1997. It is an illustrated book about piracy through the ages written for children. The extract here focuses on life in Port Royal. It was the largest city in the Caribbean during the seventeenth century, and a popular place for pirates to live when they were not at sea.</a:t>
            </a:r>
          </a:p>
          <a:p>
            <a:endParaRPr lang="en-GB" sz="1400" dirty="0"/>
          </a:p>
          <a:p>
            <a:endParaRPr lang="en-GB" sz="1400" dirty="0"/>
          </a:p>
        </p:txBody>
      </p:sp>
    </p:spTree>
    <p:extLst>
      <p:ext uri="{BB962C8B-B14F-4D97-AF65-F5344CB8AC3E}">
        <p14:creationId xmlns:p14="http://schemas.microsoft.com/office/powerpoint/2010/main" val="12815952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93518" y="1047207"/>
            <a:ext cx="9050482" cy="802376"/>
          </a:xfrm>
        </p:spPr>
        <p:txBody>
          <a:bodyPr>
            <a:noAutofit/>
          </a:bodyPr>
          <a:lstStyle/>
          <a:p>
            <a:r>
              <a:rPr lang="en-GB" sz="2000" b="1" dirty="0">
                <a:solidFill>
                  <a:schemeClr val="tx1"/>
                </a:solidFill>
              </a:rPr>
              <a:t>Read the contextual information below and make a list of key factors that will help in understanding and interpreting the texts that they introduce:</a:t>
            </a:r>
            <a:endParaRPr lang="en-GB" sz="2000" dirty="0">
              <a:solidFill>
                <a:schemeClr val="tx1"/>
              </a:solidFill>
            </a:endParaRPr>
          </a:p>
          <a:p>
            <a:endParaRPr lang="en-GB" sz="2000" dirty="0">
              <a:solidFill>
                <a:schemeClr val="tx1"/>
              </a:solidFill>
            </a:endParaRPr>
          </a:p>
        </p:txBody>
      </p:sp>
      <p:sp>
        <p:nvSpPr>
          <p:cNvPr id="3" name="Content Placeholder 2"/>
          <p:cNvSpPr>
            <a:spLocks noGrp="1"/>
          </p:cNvSpPr>
          <p:nvPr>
            <p:ph idx="1"/>
          </p:nvPr>
        </p:nvSpPr>
        <p:spPr>
          <a:xfrm>
            <a:off x="457200" y="2090738"/>
            <a:ext cx="8229600" cy="4337358"/>
          </a:xfrm>
        </p:spPr>
        <p:txBody>
          <a:bodyPr>
            <a:normAutofit/>
          </a:bodyPr>
          <a:lstStyle/>
          <a:p>
            <a:endParaRPr lang="en-GB" dirty="0"/>
          </a:p>
          <a:p>
            <a:endParaRPr lang="en-GB" dirty="0"/>
          </a:p>
        </p:txBody>
      </p:sp>
      <p:sp>
        <p:nvSpPr>
          <p:cNvPr id="4" name="Rectangle 3"/>
          <p:cNvSpPr/>
          <p:nvPr/>
        </p:nvSpPr>
        <p:spPr>
          <a:xfrm>
            <a:off x="176645" y="1963111"/>
            <a:ext cx="8699068" cy="5016758"/>
          </a:xfrm>
          <a:prstGeom prst="rect">
            <a:avLst/>
          </a:prstGeom>
        </p:spPr>
        <p:txBody>
          <a:bodyPr wrap="square">
            <a:spAutoFit/>
          </a:bodyPr>
          <a:lstStyle/>
          <a:p>
            <a:r>
              <a:rPr lang="en-GB" sz="2000" b="1" dirty="0">
                <a:latin typeface="Arial" panose="020B0604020202020204" pitchFamily="34" charset="0"/>
                <a:cs typeface="Arial" panose="020B0604020202020204" pitchFamily="34" charset="0"/>
              </a:rPr>
              <a:t>Text A </a:t>
            </a:r>
            <a:r>
              <a:rPr lang="en-GB" sz="2000" dirty="0">
                <a:latin typeface="Arial" panose="020B0604020202020204" pitchFamily="34" charset="0"/>
                <a:cs typeface="Arial" panose="020B0604020202020204" pitchFamily="34" charset="0"/>
              </a:rPr>
              <a:t>is an extract from </a:t>
            </a:r>
            <a:r>
              <a:rPr lang="en-GB" sz="2000" i="1" dirty="0">
                <a:latin typeface="Arial" panose="020B0604020202020204" pitchFamily="34" charset="0"/>
                <a:cs typeface="Arial" panose="020B0604020202020204" pitchFamily="34" charset="0"/>
              </a:rPr>
              <a:t>The Beginnings and Practices and Suppression of Pirates </a:t>
            </a:r>
            <a:r>
              <a:rPr lang="en-GB" sz="2000" dirty="0">
                <a:latin typeface="Arial" panose="020B0604020202020204" pitchFamily="34" charset="0"/>
                <a:cs typeface="Arial" panose="020B0604020202020204" pitchFamily="34" charset="0"/>
              </a:rPr>
              <a:t>by Henry Mainwaring written in 1618. Mainwaring was a skilled seaman. In 1611, he was commissioned to hunt pirates, but then became a pirate himself. He was pardoned by King James I in 1616 and wrote his book to advise the King on the best ways to stop piracy. </a:t>
            </a:r>
          </a:p>
          <a:p>
            <a:endParaRPr lang="en-GB"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“1618” – EME</a:t>
            </a:r>
          </a:p>
          <a:p>
            <a:endParaRPr lang="en-GB"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“Mainwaring was a skilled seaman”, “commissioned to hunt pirates, but then became a pirate himself” – writer’s knowledge and experience</a:t>
            </a:r>
          </a:p>
          <a:p>
            <a:endParaRPr lang="en-GB"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“He was pardoned by King James I in 1616”, “the King” – specific audience and sense of obligation to his audience</a:t>
            </a:r>
          </a:p>
          <a:p>
            <a:endParaRPr lang="en-GB"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“advise the King on the best ways to stop piracy” – specific purpose.</a:t>
            </a:r>
          </a:p>
          <a:p>
            <a:endParaRPr lang="en-GB" sz="2000" dirty="0"/>
          </a:p>
        </p:txBody>
      </p:sp>
    </p:spTree>
    <p:extLst>
      <p:ext uri="{BB962C8B-B14F-4D97-AF65-F5344CB8AC3E}">
        <p14:creationId xmlns:p14="http://schemas.microsoft.com/office/powerpoint/2010/main" val="19652645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93518" y="1047206"/>
            <a:ext cx="9050482" cy="1046163"/>
          </a:xfrm>
        </p:spPr>
        <p:txBody>
          <a:bodyPr>
            <a:normAutofit/>
          </a:bodyPr>
          <a:lstStyle/>
          <a:p>
            <a:r>
              <a:rPr lang="en-GB" sz="2000" b="1" dirty="0">
                <a:solidFill>
                  <a:schemeClr val="tx1"/>
                </a:solidFill>
              </a:rPr>
              <a:t>Read the contextual information below and make a list of key factors that will help in understanding and interpreting the texts that they introduce:</a:t>
            </a:r>
            <a:endParaRPr lang="en-GB" sz="2000" dirty="0">
              <a:solidFill>
                <a:schemeClr val="tx1"/>
              </a:solidFill>
            </a:endParaRPr>
          </a:p>
        </p:txBody>
      </p:sp>
      <p:sp>
        <p:nvSpPr>
          <p:cNvPr id="3" name="Content Placeholder 2"/>
          <p:cNvSpPr>
            <a:spLocks noGrp="1"/>
          </p:cNvSpPr>
          <p:nvPr>
            <p:ph idx="1"/>
          </p:nvPr>
        </p:nvSpPr>
        <p:spPr>
          <a:xfrm>
            <a:off x="646113" y="2274838"/>
            <a:ext cx="8229600" cy="4337358"/>
          </a:xfrm>
        </p:spPr>
        <p:txBody>
          <a:bodyPr>
            <a:normAutofit/>
          </a:bodyPr>
          <a:lstStyle/>
          <a:p>
            <a:endParaRPr lang="en-GB" dirty="0"/>
          </a:p>
          <a:p>
            <a:endParaRPr lang="en-GB" dirty="0"/>
          </a:p>
        </p:txBody>
      </p:sp>
      <p:sp>
        <p:nvSpPr>
          <p:cNvPr id="4" name="Rectangle 3"/>
          <p:cNvSpPr/>
          <p:nvPr/>
        </p:nvSpPr>
        <p:spPr>
          <a:xfrm>
            <a:off x="93518" y="1963111"/>
            <a:ext cx="8956964" cy="4524315"/>
          </a:xfrm>
          <a:prstGeom prst="rect">
            <a:avLst/>
          </a:prstGeom>
        </p:spPr>
        <p:txBody>
          <a:bodyPr wrap="square">
            <a:spAutoFit/>
          </a:bodyPr>
          <a:lstStyle/>
          <a:p>
            <a:r>
              <a:rPr lang="en-GB" b="1" dirty="0">
                <a:latin typeface="Arial" panose="020B0604020202020204" pitchFamily="34" charset="0"/>
                <a:cs typeface="Arial" panose="020B0604020202020204" pitchFamily="34" charset="0"/>
              </a:rPr>
              <a:t>Text B </a:t>
            </a:r>
            <a:r>
              <a:rPr lang="en-GB" dirty="0">
                <a:latin typeface="Arial" panose="020B0604020202020204" pitchFamily="34" charset="0"/>
                <a:cs typeface="Arial" panose="020B0604020202020204" pitchFamily="34" charset="0"/>
              </a:rPr>
              <a:t>is an extract from </a:t>
            </a:r>
            <a:r>
              <a:rPr lang="en-GB" i="1" dirty="0">
                <a:latin typeface="Arial" panose="020B0604020202020204" pitchFamily="34" charset="0"/>
                <a:cs typeface="Arial" panose="020B0604020202020204" pitchFamily="34" charset="0"/>
              </a:rPr>
              <a:t>A General History of the </a:t>
            </a:r>
            <a:r>
              <a:rPr lang="en-GB" i="1" dirty="0" err="1">
                <a:latin typeface="Arial" panose="020B0604020202020204" pitchFamily="34" charset="0"/>
                <a:cs typeface="Arial" panose="020B0604020202020204" pitchFamily="34" charset="0"/>
              </a:rPr>
              <a:t>Pyrates</a:t>
            </a:r>
            <a:r>
              <a:rPr lang="en-GB" i="1"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by Captain Charles Johnson written in 1724. Little is known about the writer, but his knowledge of pirates and life at sea suggests he was a sea captain. His book focuses on pirates of the time and was a best-seller. In this extract, he writes about Edward Teach (1680-1718), who was also known as Blackbeard. </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“1724” – ME</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“his knowledge of pirates and life at sea suggests he was a sea captain”, – writer’s knowledge and experience</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“His book focuses on pirates of the time and was a best-seller” – wider audience, implies an easier read, sensational, entertainment purpose?</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“Edward Teach (1680-1718), who was also known as Blackbeard” – content, provides both names to help avoid confusion when reading.</a:t>
            </a:r>
          </a:p>
        </p:txBody>
      </p:sp>
    </p:spTree>
    <p:extLst>
      <p:ext uri="{BB962C8B-B14F-4D97-AF65-F5344CB8AC3E}">
        <p14:creationId xmlns:p14="http://schemas.microsoft.com/office/powerpoint/2010/main" val="36743501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6113" y="2274838"/>
            <a:ext cx="8229600" cy="4337358"/>
          </a:xfrm>
        </p:spPr>
        <p:txBody>
          <a:bodyPr>
            <a:normAutofit/>
          </a:bodyPr>
          <a:lstStyle/>
          <a:p>
            <a:endParaRPr lang="en-GB" dirty="0"/>
          </a:p>
          <a:p>
            <a:endParaRPr lang="en-GB" dirty="0"/>
          </a:p>
        </p:txBody>
      </p:sp>
      <p:sp>
        <p:nvSpPr>
          <p:cNvPr id="4" name="Rectangle 3"/>
          <p:cNvSpPr/>
          <p:nvPr/>
        </p:nvSpPr>
        <p:spPr>
          <a:xfrm>
            <a:off x="124691" y="2004675"/>
            <a:ext cx="8751021" cy="4247317"/>
          </a:xfrm>
          <a:prstGeom prst="rect">
            <a:avLst/>
          </a:prstGeom>
        </p:spPr>
        <p:txBody>
          <a:bodyPr wrap="square">
            <a:spAutoFit/>
          </a:bodyPr>
          <a:lstStyle/>
          <a:p>
            <a:r>
              <a:rPr lang="en-GB" b="1" dirty="0">
                <a:latin typeface="Arial" panose="020B0604020202020204" pitchFamily="34" charset="0"/>
                <a:cs typeface="Arial" panose="020B0604020202020204" pitchFamily="34" charset="0"/>
              </a:rPr>
              <a:t>Text C </a:t>
            </a:r>
            <a:r>
              <a:rPr lang="en-GB" dirty="0">
                <a:latin typeface="Arial" panose="020B0604020202020204" pitchFamily="34" charset="0"/>
                <a:cs typeface="Arial" panose="020B0604020202020204" pitchFamily="34" charset="0"/>
              </a:rPr>
              <a:t>is an extract from </a:t>
            </a:r>
            <a:r>
              <a:rPr lang="en-GB" i="1" dirty="0">
                <a:latin typeface="Arial" panose="020B0604020202020204" pitchFamily="34" charset="0"/>
                <a:cs typeface="Arial" panose="020B0604020202020204" pitchFamily="34" charset="0"/>
              </a:rPr>
              <a:t>The Best-Ever Book of Pirates </a:t>
            </a:r>
            <a:r>
              <a:rPr lang="en-GB" dirty="0">
                <a:latin typeface="Arial" panose="020B0604020202020204" pitchFamily="34" charset="0"/>
                <a:cs typeface="Arial" panose="020B0604020202020204" pitchFamily="34" charset="0"/>
              </a:rPr>
              <a:t>by Philip Steele published in 1997. It is an illustrated book about piracy through the ages written for children. The extract here focuses on life in Port Royal. It was the largest city in the Caribbean during the seventeenth century, and a popular place for pirates to live when they were not at sea.</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“1997” – PDE</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“illustrated book about piracy through the ages written for children”, –  audience: straightforward readability, new vocabulary glossed, need for lively and entertaining style</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“life in Port Royal. It was the largest city in the Caribbean during the seventeenth century, and a popular place for pirates to live when they were not at sea” – content, implies that focus will be on pirates’ lifestyle.</a:t>
            </a:r>
          </a:p>
        </p:txBody>
      </p:sp>
      <p:sp>
        <p:nvSpPr>
          <p:cNvPr id="7" name="Text Placeholder 1">
            <a:extLst>
              <a:ext uri="{FF2B5EF4-FFF2-40B4-BE49-F238E27FC236}">
                <a16:creationId xmlns:a16="http://schemas.microsoft.com/office/drawing/2014/main" id="{099D5839-580E-43DB-8D4D-859EF530DC11}"/>
              </a:ext>
            </a:extLst>
          </p:cNvPr>
          <p:cNvSpPr>
            <a:spLocks noGrp="1"/>
          </p:cNvSpPr>
          <p:nvPr>
            <p:ph type="body" sz="quarter" idx="14"/>
          </p:nvPr>
        </p:nvSpPr>
        <p:spPr>
          <a:xfrm>
            <a:off x="124692" y="1044575"/>
            <a:ext cx="9019308" cy="1046163"/>
          </a:xfrm>
        </p:spPr>
        <p:txBody>
          <a:bodyPr>
            <a:normAutofit/>
          </a:bodyPr>
          <a:lstStyle/>
          <a:p>
            <a:r>
              <a:rPr lang="en-GB" sz="2000" b="1" dirty="0">
                <a:solidFill>
                  <a:schemeClr val="tx1"/>
                </a:solidFill>
              </a:rPr>
              <a:t>Read the contextual information below and make a list of key factors that will help in understanding and interpreting the texts that they introduce:</a:t>
            </a:r>
            <a:endParaRPr lang="en-GB" sz="2000" dirty="0">
              <a:solidFill>
                <a:schemeClr val="tx1"/>
              </a:solidFill>
            </a:endParaRPr>
          </a:p>
        </p:txBody>
      </p:sp>
    </p:spTree>
    <p:extLst>
      <p:ext uri="{BB962C8B-B14F-4D97-AF65-F5344CB8AC3E}">
        <p14:creationId xmlns:p14="http://schemas.microsoft.com/office/powerpoint/2010/main" val="20884854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68300" y="1433014"/>
            <a:ext cx="8418513" cy="5104263"/>
          </a:xfrm>
        </p:spPr>
        <p:txBody>
          <a:bodyPr>
            <a:normAutofit/>
          </a:bodyPr>
          <a:lstStyle/>
          <a:p>
            <a:pPr algn="ctr"/>
            <a:endParaRPr lang="en-GB" sz="4400" dirty="0"/>
          </a:p>
          <a:p>
            <a:pPr algn="ctr"/>
            <a:endParaRPr lang="en-GB" sz="4400" dirty="0"/>
          </a:p>
          <a:p>
            <a:pPr algn="ctr"/>
            <a:endParaRPr lang="en-GB" sz="4400" dirty="0"/>
          </a:p>
          <a:p>
            <a:pPr algn="ctr"/>
            <a:r>
              <a:rPr lang="en-GB" sz="4400" dirty="0">
                <a:solidFill>
                  <a:schemeClr val="tx1"/>
                </a:solidFill>
              </a:rPr>
              <a:t>Component 2 – Section B</a:t>
            </a:r>
          </a:p>
        </p:txBody>
      </p:sp>
    </p:spTree>
    <p:extLst>
      <p:ext uri="{BB962C8B-B14F-4D97-AF65-F5344CB8AC3E}">
        <p14:creationId xmlns:p14="http://schemas.microsoft.com/office/powerpoint/2010/main" val="39217791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290946" y="1206028"/>
            <a:ext cx="8418513" cy="1046163"/>
          </a:xfrm>
        </p:spPr>
        <p:txBody>
          <a:bodyPr>
            <a:normAutofit lnSpcReduction="10000"/>
          </a:bodyPr>
          <a:lstStyle/>
          <a:p>
            <a:r>
              <a:rPr lang="en-GB" dirty="0">
                <a:solidFill>
                  <a:schemeClr val="tx1"/>
                </a:solidFill>
              </a:rPr>
              <a:t>COMPARING PARAGRAPHS</a:t>
            </a:r>
          </a:p>
          <a:p>
            <a:r>
              <a:rPr lang="en-GB" dirty="0">
                <a:solidFill>
                  <a:schemeClr val="tx1"/>
                </a:solidFill>
              </a:rPr>
              <a:t> </a:t>
            </a:r>
          </a:p>
        </p:txBody>
      </p:sp>
      <p:sp>
        <p:nvSpPr>
          <p:cNvPr id="3" name="Content Placeholder 2"/>
          <p:cNvSpPr>
            <a:spLocks noGrp="1"/>
          </p:cNvSpPr>
          <p:nvPr>
            <p:ph idx="1"/>
          </p:nvPr>
        </p:nvSpPr>
        <p:spPr>
          <a:xfrm>
            <a:off x="290946" y="1878118"/>
            <a:ext cx="8562108" cy="3949698"/>
          </a:xfrm>
        </p:spPr>
        <p:txBody>
          <a:bodyPr>
            <a:noAutofit/>
          </a:bodyPr>
          <a:lstStyle/>
          <a:p>
            <a:r>
              <a:rPr lang="en-GB" dirty="0">
                <a:solidFill>
                  <a:schemeClr val="tx1"/>
                </a:solidFill>
              </a:rPr>
              <a:t>Read the following extracts taken from responses to Section B.</a:t>
            </a:r>
          </a:p>
          <a:p>
            <a:r>
              <a:rPr lang="en-GB" dirty="0">
                <a:solidFill>
                  <a:schemeClr val="tx1"/>
                </a:solidFill>
              </a:rPr>
              <a:t> </a:t>
            </a:r>
          </a:p>
          <a:p>
            <a:r>
              <a:rPr lang="en-GB" dirty="0">
                <a:solidFill>
                  <a:schemeClr val="tx1"/>
                </a:solidFill>
              </a:rPr>
              <a:t>Rank order the three examples from top to bottom based on your assessment of the effectiveness of the candidates’ use of the contextual information provided to introduce the set of data.</a:t>
            </a:r>
          </a:p>
          <a:p>
            <a:r>
              <a:rPr lang="en-GB" dirty="0">
                <a:solidFill>
                  <a:schemeClr val="tx1"/>
                </a:solidFill>
              </a:rPr>
              <a:t> </a:t>
            </a:r>
          </a:p>
          <a:p>
            <a:r>
              <a:rPr lang="en-GB" i="1" dirty="0">
                <a:solidFill>
                  <a:schemeClr val="tx1"/>
                </a:solidFill>
              </a:rPr>
              <a:t>Read the following set of data which gives examples of posts on a BBC Sport Online comment thread, and answer the compulsory question below. The contributors were discussing a football match in which Crystal Palace (The Eagles) heavily defeated Hull City.</a:t>
            </a:r>
            <a:endParaRPr lang="en-GB" dirty="0">
              <a:solidFill>
                <a:schemeClr val="tx1"/>
              </a:solidFill>
            </a:endParaRPr>
          </a:p>
          <a:p>
            <a:endParaRPr lang="en-GB" dirty="0">
              <a:solidFill>
                <a:schemeClr val="tx1"/>
              </a:solidFill>
            </a:endParaRPr>
          </a:p>
        </p:txBody>
      </p:sp>
    </p:spTree>
    <p:extLst>
      <p:ext uri="{BB962C8B-B14F-4D97-AF65-F5344CB8AC3E}">
        <p14:creationId xmlns:p14="http://schemas.microsoft.com/office/powerpoint/2010/main" val="15767542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268287" y="1251127"/>
            <a:ext cx="8418513" cy="1046163"/>
          </a:xfrm>
        </p:spPr>
        <p:txBody>
          <a:bodyPr>
            <a:normAutofit lnSpcReduction="10000"/>
          </a:bodyPr>
          <a:lstStyle/>
          <a:p>
            <a:r>
              <a:rPr lang="en-GB" dirty="0">
                <a:solidFill>
                  <a:schemeClr val="tx1"/>
                </a:solidFill>
              </a:rPr>
              <a:t>COMPARING PARAGRAPHS</a:t>
            </a:r>
          </a:p>
          <a:p>
            <a:r>
              <a:rPr lang="en-GB" dirty="0">
                <a:solidFill>
                  <a:schemeClr val="tx1"/>
                </a:solidFill>
              </a:rPr>
              <a:t> </a:t>
            </a:r>
          </a:p>
        </p:txBody>
      </p:sp>
      <p:sp>
        <p:nvSpPr>
          <p:cNvPr id="3" name="Content Placeholder 2"/>
          <p:cNvSpPr>
            <a:spLocks noGrp="1"/>
          </p:cNvSpPr>
          <p:nvPr>
            <p:ph idx="1"/>
          </p:nvPr>
        </p:nvSpPr>
        <p:spPr>
          <a:xfrm>
            <a:off x="268286" y="2169063"/>
            <a:ext cx="8532813" cy="3949698"/>
          </a:xfrm>
        </p:spPr>
        <p:txBody>
          <a:bodyPr>
            <a:normAutofit/>
          </a:bodyPr>
          <a:lstStyle/>
          <a:p>
            <a:r>
              <a:rPr lang="en-GB" dirty="0">
                <a:solidFill>
                  <a:schemeClr val="tx1"/>
                </a:solidFill>
              </a:rPr>
              <a:t>Example 1</a:t>
            </a:r>
          </a:p>
          <a:p>
            <a:r>
              <a:rPr lang="en-GB" dirty="0">
                <a:solidFill>
                  <a:schemeClr val="tx1"/>
                </a:solidFill>
              </a:rPr>
              <a:t> </a:t>
            </a:r>
          </a:p>
          <a:p>
            <a:r>
              <a:rPr lang="en-GB" dirty="0">
                <a:solidFill>
                  <a:schemeClr val="tx1"/>
                </a:solidFill>
              </a:rPr>
              <a:t>Online comment thread is a common way to talk to people by interacting with some comments. The augmentation is that the sender can talk to whoever else they wish. Some constraints that may stop longer comments is the word count. There is sometimes a word count limit so senders shorten sentences down to fit one post. Language can affect the situation of the topic, but also it can be affected by the participating roles.</a:t>
            </a:r>
          </a:p>
          <a:p>
            <a:endParaRPr lang="en-GB" dirty="0">
              <a:solidFill>
                <a:schemeClr val="tx1"/>
              </a:solidFill>
            </a:endParaRPr>
          </a:p>
        </p:txBody>
      </p:sp>
    </p:spTree>
    <p:extLst>
      <p:ext uri="{BB962C8B-B14F-4D97-AF65-F5344CB8AC3E}">
        <p14:creationId xmlns:p14="http://schemas.microsoft.com/office/powerpoint/2010/main" val="2049164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81192" y="2561826"/>
            <a:ext cx="8319883" cy="4401205"/>
          </a:xfrm>
          <a:prstGeom prst="rect">
            <a:avLst/>
          </a:prstGeom>
          <a:noFill/>
        </p:spPr>
        <p:txBody>
          <a:bodyPr wrap="square" rtlCol="0">
            <a:spAutoFit/>
          </a:bodyPr>
          <a:lstStyle/>
          <a:p>
            <a:r>
              <a:rPr lang="en-US" sz="2800" dirty="0"/>
              <a:t>QUESTION 1(a) – </a:t>
            </a:r>
            <a:r>
              <a:rPr lang="en-US" sz="2800" u="sng" dirty="0">
                <a:solidFill>
                  <a:srgbClr val="FF0000"/>
                </a:solidFill>
              </a:rPr>
              <a:t>credit-worthy material in red</a:t>
            </a:r>
          </a:p>
          <a:p>
            <a:endParaRPr lang="en-US" sz="2800" dirty="0"/>
          </a:p>
          <a:p>
            <a:r>
              <a:rPr lang="en-GB" sz="2800" dirty="0"/>
              <a:t>Example 2: </a:t>
            </a:r>
          </a:p>
          <a:p>
            <a:r>
              <a:rPr lang="en-GB" sz="2800" dirty="0"/>
              <a:t>The </a:t>
            </a:r>
            <a:r>
              <a:rPr lang="en-GB" sz="2800" u="sng" dirty="0">
                <a:solidFill>
                  <a:srgbClr val="FF0000"/>
                </a:solidFill>
              </a:rPr>
              <a:t>verb</a:t>
            </a:r>
            <a:r>
              <a:rPr lang="en-GB" sz="2800" dirty="0"/>
              <a:t> ‘</a:t>
            </a:r>
            <a:r>
              <a:rPr lang="en-GB" sz="2800" dirty="0" err="1"/>
              <a:t>haue</a:t>
            </a:r>
            <a:r>
              <a:rPr lang="en-GB" sz="2800" dirty="0"/>
              <a:t>’ has a </a:t>
            </a:r>
            <a:r>
              <a:rPr lang="en-GB" sz="2800" u="sng" dirty="0">
                <a:solidFill>
                  <a:srgbClr val="FF0000"/>
                </a:solidFill>
              </a:rPr>
              <a:t>u/v interchangeability</a:t>
            </a:r>
            <a:r>
              <a:rPr lang="en-GB" sz="2800" dirty="0"/>
              <a:t>. The </a:t>
            </a:r>
            <a:r>
              <a:rPr lang="en-GB" sz="2800" u="sng" dirty="0">
                <a:solidFill>
                  <a:srgbClr val="FF0000"/>
                </a:solidFill>
              </a:rPr>
              <a:t>adjective</a:t>
            </a:r>
            <a:r>
              <a:rPr lang="en-GB" sz="2800" dirty="0"/>
              <a:t> ‘</a:t>
            </a:r>
            <a:r>
              <a:rPr lang="en-GB" sz="2800" dirty="0" err="1"/>
              <a:t>poore</a:t>
            </a:r>
            <a:r>
              <a:rPr lang="en-GB" sz="2800" dirty="0"/>
              <a:t>’ has an </a:t>
            </a:r>
            <a:r>
              <a:rPr lang="en-GB" sz="2800" u="sng" dirty="0">
                <a:solidFill>
                  <a:srgbClr val="FF0000"/>
                </a:solidFill>
              </a:rPr>
              <a:t>appended –e</a:t>
            </a:r>
            <a:r>
              <a:rPr lang="en-GB" sz="2800" dirty="0"/>
              <a:t>. The concrete </a:t>
            </a:r>
            <a:r>
              <a:rPr lang="en-GB" sz="2800" u="sng" dirty="0">
                <a:solidFill>
                  <a:srgbClr val="FF0000"/>
                </a:solidFill>
              </a:rPr>
              <a:t>noun</a:t>
            </a:r>
            <a:r>
              <a:rPr lang="en-GB" sz="2800" dirty="0"/>
              <a:t> ‘</a:t>
            </a:r>
            <a:r>
              <a:rPr lang="en-GB" sz="2800" dirty="0" err="1"/>
              <a:t>wooll</a:t>
            </a:r>
            <a:r>
              <a:rPr lang="en-GB" sz="2800" dirty="0"/>
              <a:t>’ has a </a:t>
            </a:r>
            <a:r>
              <a:rPr lang="en-GB" sz="2800" u="sng" dirty="0">
                <a:solidFill>
                  <a:srgbClr val="FF0000"/>
                </a:solidFill>
              </a:rPr>
              <a:t>double final consonant</a:t>
            </a:r>
            <a:r>
              <a:rPr lang="en-GB" sz="2800" dirty="0"/>
              <a:t>.</a:t>
            </a:r>
          </a:p>
          <a:p>
            <a:endParaRPr lang="en-GB" sz="2800" dirty="0"/>
          </a:p>
          <a:p>
            <a:r>
              <a:rPr lang="en-GB" sz="2800" dirty="0">
                <a:solidFill>
                  <a:srgbClr val="FF0000"/>
                </a:solidFill>
              </a:rPr>
              <a:t>6 marks</a:t>
            </a:r>
          </a:p>
          <a:p>
            <a:r>
              <a:rPr lang="en-GB" sz="2800" dirty="0"/>
              <a:t> </a:t>
            </a:r>
          </a:p>
          <a:p>
            <a:r>
              <a:rPr lang="en-US" sz="2800" i="1" dirty="0"/>
              <a:t> </a:t>
            </a:r>
            <a:endParaRPr lang="en-GB" sz="2800" dirty="0"/>
          </a:p>
        </p:txBody>
      </p:sp>
      <p:sp>
        <p:nvSpPr>
          <p:cNvPr id="6" name="TextBox 5"/>
          <p:cNvSpPr txBox="1"/>
          <p:nvPr/>
        </p:nvSpPr>
        <p:spPr>
          <a:xfrm>
            <a:off x="266040" y="1308919"/>
            <a:ext cx="7758844" cy="966418"/>
          </a:xfrm>
          <a:prstGeom prst="rect">
            <a:avLst/>
          </a:prstGeom>
          <a:noFill/>
        </p:spPr>
        <p:txBody>
          <a:bodyPr wrap="square" rtlCol="0">
            <a:spAutoFit/>
          </a:bodyPr>
          <a:lstStyle/>
          <a:p>
            <a:r>
              <a:rPr lang="en-GB" sz="3200" cap="all" dirty="0"/>
              <a:t>RECOGNISING A successful RESPONSE</a:t>
            </a:r>
          </a:p>
          <a:p>
            <a:pPr>
              <a:lnSpc>
                <a:spcPct val="80000"/>
              </a:lnSpc>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348455060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8287" y="2189846"/>
            <a:ext cx="8607426" cy="3949698"/>
          </a:xfrm>
        </p:spPr>
        <p:txBody>
          <a:bodyPr>
            <a:noAutofit/>
          </a:bodyPr>
          <a:lstStyle/>
          <a:p>
            <a:r>
              <a:rPr lang="en-GB" dirty="0">
                <a:solidFill>
                  <a:schemeClr val="tx1"/>
                </a:solidFill>
              </a:rPr>
              <a:t> Example 2</a:t>
            </a:r>
          </a:p>
          <a:p>
            <a:r>
              <a:rPr lang="en-GB" dirty="0">
                <a:solidFill>
                  <a:schemeClr val="tx1"/>
                </a:solidFill>
              </a:rPr>
              <a:t> </a:t>
            </a:r>
          </a:p>
          <a:p>
            <a:r>
              <a:rPr lang="en-GB" dirty="0">
                <a:solidFill>
                  <a:schemeClr val="tx1"/>
                </a:solidFill>
              </a:rPr>
              <a:t>The posts show examples of an online platform that enables fans and other individuals to comment on the specific sport viewed. The use of the comment thread will enable individuals to comment on the football as much as they want to and when they want to as it will post instantly – a feature of the synchronicity of the platform. The informality of comments may be conventional for the platform as the users can remain anonymous behind self-chosen usernames. </a:t>
            </a:r>
          </a:p>
          <a:p>
            <a:endParaRPr lang="en-GB" dirty="0">
              <a:solidFill>
                <a:schemeClr val="tx1"/>
              </a:solidFill>
            </a:endParaRPr>
          </a:p>
        </p:txBody>
      </p:sp>
      <p:sp>
        <p:nvSpPr>
          <p:cNvPr id="6" name="Text Placeholder 1">
            <a:extLst>
              <a:ext uri="{FF2B5EF4-FFF2-40B4-BE49-F238E27FC236}">
                <a16:creationId xmlns:a16="http://schemas.microsoft.com/office/drawing/2014/main" id="{06C5258A-2DA3-4977-BF07-AF84591D8BE0}"/>
              </a:ext>
            </a:extLst>
          </p:cNvPr>
          <p:cNvSpPr>
            <a:spLocks noGrp="1"/>
          </p:cNvSpPr>
          <p:nvPr>
            <p:ph type="body" sz="quarter" idx="14"/>
          </p:nvPr>
        </p:nvSpPr>
        <p:spPr>
          <a:xfrm>
            <a:off x="268287" y="1251127"/>
            <a:ext cx="8418513" cy="1046163"/>
          </a:xfrm>
        </p:spPr>
        <p:txBody>
          <a:bodyPr>
            <a:normAutofit lnSpcReduction="10000"/>
          </a:bodyPr>
          <a:lstStyle/>
          <a:p>
            <a:r>
              <a:rPr lang="en-GB" dirty="0">
                <a:solidFill>
                  <a:schemeClr val="tx1"/>
                </a:solidFill>
              </a:rPr>
              <a:t>COMPARING PARAGRAPHS</a:t>
            </a:r>
          </a:p>
          <a:p>
            <a:r>
              <a:rPr lang="en-GB" dirty="0">
                <a:solidFill>
                  <a:schemeClr val="tx1"/>
                </a:solidFill>
              </a:rPr>
              <a:t> </a:t>
            </a:r>
          </a:p>
        </p:txBody>
      </p:sp>
    </p:spTree>
    <p:extLst>
      <p:ext uri="{BB962C8B-B14F-4D97-AF65-F5344CB8AC3E}">
        <p14:creationId xmlns:p14="http://schemas.microsoft.com/office/powerpoint/2010/main" val="31485952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8287" y="2297290"/>
            <a:ext cx="8229600" cy="3949698"/>
          </a:xfrm>
        </p:spPr>
        <p:txBody>
          <a:bodyPr>
            <a:normAutofit/>
          </a:bodyPr>
          <a:lstStyle/>
          <a:p>
            <a:r>
              <a:rPr lang="en-GB" dirty="0">
                <a:solidFill>
                  <a:schemeClr val="tx1"/>
                </a:solidFill>
              </a:rPr>
              <a:t> Example 3</a:t>
            </a:r>
          </a:p>
          <a:p>
            <a:r>
              <a:rPr lang="en-GB" dirty="0">
                <a:solidFill>
                  <a:schemeClr val="tx1"/>
                </a:solidFill>
              </a:rPr>
              <a:t> </a:t>
            </a:r>
          </a:p>
          <a:p>
            <a:r>
              <a:rPr lang="en-GB" dirty="0">
                <a:solidFill>
                  <a:schemeClr val="tx1"/>
                </a:solidFill>
              </a:rPr>
              <a:t>Texts 1-6 all demonstrate the quality of writing online as a whole – not very ‘good’ or standard for the most part. When combining the already existing ‘text talk’ with anger or excitement sparked by a football game, it can create a mass of non-standard comments with little, to no grammar.</a:t>
            </a:r>
          </a:p>
          <a:p>
            <a:endParaRPr lang="en-GB" dirty="0">
              <a:solidFill>
                <a:schemeClr val="tx1"/>
              </a:solidFill>
            </a:endParaRPr>
          </a:p>
        </p:txBody>
      </p:sp>
      <p:sp>
        <p:nvSpPr>
          <p:cNvPr id="6" name="Text Placeholder 1">
            <a:extLst>
              <a:ext uri="{FF2B5EF4-FFF2-40B4-BE49-F238E27FC236}">
                <a16:creationId xmlns:a16="http://schemas.microsoft.com/office/drawing/2014/main" id="{1A77F84D-3E31-4888-815D-271BB562B3D5}"/>
              </a:ext>
            </a:extLst>
          </p:cNvPr>
          <p:cNvSpPr>
            <a:spLocks noGrp="1"/>
          </p:cNvSpPr>
          <p:nvPr>
            <p:ph type="body" sz="quarter" idx="14"/>
          </p:nvPr>
        </p:nvSpPr>
        <p:spPr>
          <a:xfrm>
            <a:off x="268287" y="1251127"/>
            <a:ext cx="8418513" cy="1046163"/>
          </a:xfrm>
        </p:spPr>
        <p:txBody>
          <a:bodyPr>
            <a:normAutofit lnSpcReduction="10000"/>
          </a:bodyPr>
          <a:lstStyle/>
          <a:p>
            <a:r>
              <a:rPr lang="en-GB" dirty="0">
                <a:solidFill>
                  <a:schemeClr val="tx1"/>
                </a:solidFill>
              </a:rPr>
              <a:t>COMPARING PARAGRAPHS</a:t>
            </a:r>
          </a:p>
          <a:p>
            <a:r>
              <a:rPr lang="en-GB" dirty="0">
                <a:solidFill>
                  <a:schemeClr val="tx1"/>
                </a:solidFill>
              </a:rPr>
              <a:t> </a:t>
            </a:r>
          </a:p>
        </p:txBody>
      </p:sp>
    </p:spTree>
    <p:extLst>
      <p:ext uri="{BB962C8B-B14F-4D97-AF65-F5344CB8AC3E}">
        <p14:creationId xmlns:p14="http://schemas.microsoft.com/office/powerpoint/2010/main" val="24735247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8287" y="2024490"/>
            <a:ext cx="8522422" cy="3816000"/>
          </a:xfrm>
        </p:spPr>
        <p:txBody>
          <a:bodyPr>
            <a:noAutofit/>
          </a:bodyPr>
          <a:lstStyle/>
          <a:p>
            <a:pPr marL="342900" indent="-342900">
              <a:buFont typeface="Arial" panose="020B0604020202020204" pitchFamily="34" charset="0"/>
              <a:buChar char="•"/>
            </a:pPr>
            <a:r>
              <a:rPr lang="en-GB" sz="2400" dirty="0">
                <a:solidFill>
                  <a:schemeClr val="tx1"/>
                </a:solidFill>
              </a:rPr>
              <a:t>Example 2 – clear focus on genre and medium with effective awareness of the influence of context on language use.</a:t>
            </a:r>
          </a:p>
          <a:p>
            <a:pPr marL="342900" indent="-342900">
              <a:buFont typeface="Arial" panose="020B0604020202020204" pitchFamily="34" charset="0"/>
              <a:buChar char="•"/>
            </a:pPr>
            <a:endParaRPr lang="en-GB" sz="800" dirty="0">
              <a:solidFill>
                <a:schemeClr val="tx1"/>
              </a:solidFill>
            </a:endParaRPr>
          </a:p>
          <a:p>
            <a:pPr marL="342900" indent="-342900">
              <a:buFont typeface="Arial" panose="020B0604020202020204" pitchFamily="34" charset="0"/>
              <a:buChar char="•"/>
            </a:pPr>
            <a:r>
              <a:rPr lang="en-GB" sz="2400" dirty="0">
                <a:solidFill>
                  <a:schemeClr val="tx1"/>
                </a:solidFill>
              </a:rPr>
              <a:t>Example 1 – sensible focus on genre/medium but overview is a little general.</a:t>
            </a:r>
          </a:p>
          <a:p>
            <a:pPr marL="342900" indent="-342900">
              <a:buFont typeface="Arial" panose="020B0604020202020204" pitchFamily="34" charset="0"/>
              <a:buChar char="•"/>
            </a:pPr>
            <a:endParaRPr lang="en-GB" sz="800" dirty="0">
              <a:solidFill>
                <a:schemeClr val="tx1"/>
              </a:solidFill>
            </a:endParaRPr>
          </a:p>
          <a:p>
            <a:pPr marL="342900" indent="-342900">
              <a:buFont typeface="Arial" panose="020B0604020202020204" pitchFamily="34" charset="0"/>
              <a:buChar char="•"/>
            </a:pPr>
            <a:r>
              <a:rPr lang="en-GB" sz="2400" dirty="0">
                <a:solidFill>
                  <a:schemeClr val="tx1"/>
                </a:solidFill>
              </a:rPr>
              <a:t>Example 3 – lacks focus on genre/medium with some unproductive speculation regarding attitudes.</a:t>
            </a:r>
          </a:p>
          <a:p>
            <a:endParaRPr lang="en-GB" sz="2400" dirty="0">
              <a:solidFill>
                <a:schemeClr val="tx1"/>
              </a:solidFill>
            </a:endParaRPr>
          </a:p>
        </p:txBody>
      </p:sp>
      <p:sp>
        <p:nvSpPr>
          <p:cNvPr id="6" name="Text Placeholder 1">
            <a:extLst>
              <a:ext uri="{FF2B5EF4-FFF2-40B4-BE49-F238E27FC236}">
                <a16:creationId xmlns:a16="http://schemas.microsoft.com/office/drawing/2014/main" id="{1CC03FAA-6110-43B0-A77C-D1CCA4FD5D8A}"/>
              </a:ext>
            </a:extLst>
          </p:cNvPr>
          <p:cNvSpPr>
            <a:spLocks noGrp="1"/>
          </p:cNvSpPr>
          <p:nvPr>
            <p:ph type="body" sz="quarter" idx="14"/>
          </p:nvPr>
        </p:nvSpPr>
        <p:spPr>
          <a:xfrm>
            <a:off x="268287" y="1251127"/>
            <a:ext cx="8418513" cy="1046163"/>
          </a:xfrm>
        </p:spPr>
        <p:txBody>
          <a:bodyPr>
            <a:normAutofit lnSpcReduction="10000"/>
          </a:bodyPr>
          <a:lstStyle/>
          <a:p>
            <a:r>
              <a:rPr lang="en-GB" dirty="0">
                <a:solidFill>
                  <a:schemeClr val="tx1"/>
                </a:solidFill>
              </a:rPr>
              <a:t>COMPARING PARAGRAPHS</a:t>
            </a:r>
          </a:p>
          <a:p>
            <a:r>
              <a:rPr lang="en-GB" dirty="0">
                <a:solidFill>
                  <a:schemeClr val="tx1"/>
                </a:solidFill>
              </a:rPr>
              <a:t> </a:t>
            </a:r>
          </a:p>
        </p:txBody>
      </p:sp>
    </p:spTree>
    <p:extLst>
      <p:ext uri="{BB962C8B-B14F-4D97-AF65-F5344CB8AC3E}">
        <p14:creationId xmlns:p14="http://schemas.microsoft.com/office/powerpoint/2010/main" val="34231171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8287" y="1859974"/>
            <a:ext cx="8607426" cy="4567782"/>
          </a:xfrm>
        </p:spPr>
        <p:txBody>
          <a:bodyPr>
            <a:noAutofit/>
          </a:bodyPr>
          <a:lstStyle/>
          <a:p>
            <a:r>
              <a:rPr lang="en-GB" sz="1800" dirty="0">
                <a:solidFill>
                  <a:schemeClr val="tx1"/>
                </a:solidFill>
              </a:rPr>
              <a:t>Read the following extracts taken from responses to Section B.</a:t>
            </a:r>
          </a:p>
          <a:p>
            <a:r>
              <a:rPr lang="en-GB" sz="1800" dirty="0">
                <a:solidFill>
                  <a:schemeClr val="tx1"/>
                </a:solidFill>
              </a:rPr>
              <a:t>In order to organise an effective response and avoid unnecessary repetition, candidates </a:t>
            </a:r>
            <a:r>
              <a:rPr lang="en-GB" sz="1800">
                <a:solidFill>
                  <a:schemeClr val="tx1"/>
                </a:solidFill>
              </a:rPr>
              <a:t>may wish to </a:t>
            </a:r>
            <a:r>
              <a:rPr lang="en-GB" sz="1800" dirty="0">
                <a:solidFill>
                  <a:schemeClr val="tx1"/>
                </a:solidFill>
              </a:rPr>
              <a:t>use the contextual material provided to group the data.</a:t>
            </a:r>
          </a:p>
          <a:p>
            <a:r>
              <a:rPr lang="en-GB" sz="1800" dirty="0">
                <a:solidFill>
                  <a:schemeClr val="tx1"/>
                </a:solidFill>
              </a:rPr>
              <a:t>Consider the different ways in which each response uses the contextual material to organise a highly effective response.</a:t>
            </a:r>
          </a:p>
          <a:p>
            <a:r>
              <a:rPr lang="en-GB" sz="1700" b="1" dirty="0">
                <a:solidFill>
                  <a:schemeClr val="tx1"/>
                </a:solidFill>
              </a:rPr>
              <a:t>TEXT 1: </a:t>
            </a:r>
            <a:r>
              <a:rPr lang="en-GB" sz="1700" dirty="0">
                <a:solidFill>
                  <a:schemeClr val="tx1"/>
                </a:solidFill>
              </a:rPr>
              <a:t>(POSTED BY </a:t>
            </a:r>
            <a:r>
              <a:rPr lang="en-GB" sz="1700" dirty="0" err="1">
                <a:solidFill>
                  <a:schemeClr val="tx1"/>
                </a:solidFill>
              </a:rPr>
              <a:t>girldancing</a:t>
            </a:r>
            <a:r>
              <a:rPr lang="en-GB" sz="1700" dirty="0">
                <a:solidFill>
                  <a:schemeClr val="tx1"/>
                </a:solidFill>
              </a:rPr>
              <a:t>, CRYSTAL PALACE SUPPORTER) </a:t>
            </a:r>
          </a:p>
          <a:p>
            <a:r>
              <a:rPr lang="en-GB" sz="1700" b="1" dirty="0">
                <a:solidFill>
                  <a:schemeClr val="tx1"/>
                </a:solidFill>
              </a:rPr>
              <a:t>TEXT 2: </a:t>
            </a:r>
            <a:r>
              <a:rPr lang="en-GB" sz="1700" dirty="0">
                <a:solidFill>
                  <a:schemeClr val="tx1"/>
                </a:solidFill>
              </a:rPr>
              <a:t>(POSTED BY </a:t>
            </a:r>
            <a:r>
              <a:rPr lang="en-GB" sz="1700" dirty="0" err="1">
                <a:solidFill>
                  <a:schemeClr val="tx1"/>
                </a:solidFill>
              </a:rPr>
              <a:t>GetALife</a:t>
            </a:r>
            <a:r>
              <a:rPr lang="en-GB" sz="1700" dirty="0">
                <a:solidFill>
                  <a:schemeClr val="tx1"/>
                </a:solidFill>
              </a:rPr>
              <a:t>, CRITIC OF CRYSTAL PALACE FANS) </a:t>
            </a:r>
          </a:p>
          <a:p>
            <a:r>
              <a:rPr lang="en-GB" sz="1700" b="1" dirty="0">
                <a:solidFill>
                  <a:schemeClr val="tx1"/>
                </a:solidFill>
              </a:rPr>
              <a:t>TEXT 3: </a:t>
            </a:r>
            <a:r>
              <a:rPr lang="en-GB" sz="1700" dirty="0">
                <a:solidFill>
                  <a:schemeClr val="tx1"/>
                </a:solidFill>
              </a:rPr>
              <a:t>(POSTED BY Eagle77, CRYSTAL PALACE SUPPORTER) </a:t>
            </a:r>
          </a:p>
          <a:p>
            <a:r>
              <a:rPr lang="en-GB" sz="1700" b="1" dirty="0">
                <a:solidFill>
                  <a:schemeClr val="tx1"/>
                </a:solidFill>
              </a:rPr>
              <a:t>TEXT 4: </a:t>
            </a:r>
            <a:r>
              <a:rPr lang="en-GB" sz="1700" dirty="0">
                <a:solidFill>
                  <a:schemeClr val="tx1"/>
                </a:solidFill>
              </a:rPr>
              <a:t>(POSTED BY </a:t>
            </a:r>
            <a:r>
              <a:rPr lang="en-GB" sz="1700" dirty="0" err="1">
                <a:solidFill>
                  <a:schemeClr val="tx1"/>
                </a:solidFill>
              </a:rPr>
              <a:t>ithasnthappenedyet</a:t>
            </a:r>
            <a:r>
              <a:rPr lang="en-GB" sz="1700" dirty="0">
                <a:solidFill>
                  <a:schemeClr val="tx1"/>
                </a:solidFill>
              </a:rPr>
              <a:t>, CRITIC OF AN INDIVIDUAL CONTRIBUTOR) </a:t>
            </a:r>
          </a:p>
          <a:p>
            <a:r>
              <a:rPr lang="en-GB" sz="1700" b="1" dirty="0">
                <a:solidFill>
                  <a:schemeClr val="tx1"/>
                </a:solidFill>
              </a:rPr>
              <a:t>TEXT 5: </a:t>
            </a:r>
            <a:r>
              <a:rPr lang="en-GB" sz="1700" dirty="0">
                <a:solidFill>
                  <a:schemeClr val="tx1"/>
                </a:solidFill>
              </a:rPr>
              <a:t>(POSTED BY </a:t>
            </a:r>
            <a:r>
              <a:rPr lang="en-GB" sz="1700" dirty="0" err="1">
                <a:solidFill>
                  <a:schemeClr val="tx1"/>
                </a:solidFill>
              </a:rPr>
              <a:t>sports_mad</a:t>
            </a:r>
            <a:r>
              <a:rPr lang="en-GB" sz="1700" dirty="0">
                <a:solidFill>
                  <a:schemeClr val="tx1"/>
                </a:solidFill>
              </a:rPr>
              <a:t>, SPORTS TEACHER) </a:t>
            </a:r>
          </a:p>
          <a:p>
            <a:r>
              <a:rPr lang="en-GB" sz="1700" b="1" dirty="0">
                <a:solidFill>
                  <a:schemeClr val="tx1"/>
                </a:solidFill>
              </a:rPr>
              <a:t>TEXT 6: </a:t>
            </a:r>
            <a:r>
              <a:rPr lang="en-GB" sz="1700" dirty="0">
                <a:solidFill>
                  <a:schemeClr val="tx1"/>
                </a:solidFill>
              </a:rPr>
              <a:t>(POSTED BY bostyle55, HULL CITY SUPPORTER) </a:t>
            </a:r>
          </a:p>
        </p:txBody>
      </p:sp>
      <p:sp>
        <p:nvSpPr>
          <p:cNvPr id="6" name="Text Placeholder 1">
            <a:extLst>
              <a:ext uri="{FF2B5EF4-FFF2-40B4-BE49-F238E27FC236}">
                <a16:creationId xmlns:a16="http://schemas.microsoft.com/office/drawing/2014/main" id="{34B9D7C1-651C-4920-9B07-A0F6F355A647}"/>
              </a:ext>
            </a:extLst>
          </p:cNvPr>
          <p:cNvSpPr>
            <a:spLocks noGrp="1"/>
          </p:cNvSpPr>
          <p:nvPr>
            <p:ph type="body" sz="quarter" idx="14"/>
          </p:nvPr>
        </p:nvSpPr>
        <p:spPr>
          <a:xfrm>
            <a:off x="268287" y="1032918"/>
            <a:ext cx="8418513" cy="1046163"/>
          </a:xfrm>
        </p:spPr>
        <p:txBody>
          <a:bodyPr>
            <a:normAutofit/>
          </a:bodyPr>
          <a:lstStyle/>
          <a:p>
            <a:r>
              <a:rPr lang="en-GB" dirty="0">
                <a:solidFill>
                  <a:schemeClr val="tx1"/>
                </a:solidFill>
              </a:rPr>
              <a:t>COMPARING PARAGRAPHS</a:t>
            </a:r>
          </a:p>
        </p:txBody>
      </p:sp>
    </p:spTree>
    <p:extLst>
      <p:ext uri="{BB962C8B-B14F-4D97-AF65-F5344CB8AC3E}">
        <p14:creationId xmlns:p14="http://schemas.microsoft.com/office/powerpoint/2010/main" val="229541794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8287" y="2008580"/>
            <a:ext cx="8792586" cy="5104262"/>
          </a:xfrm>
        </p:spPr>
        <p:txBody>
          <a:bodyPr>
            <a:noAutofit/>
          </a:bodyPr>
          <a:lstStyle/>
          <a:p>
            <a:r>
              <a:rPr lang="en-GB" sz="1800" dirty="0">
                <a:solidFill>
                  <a:schemeClr val="tx1"/>
                </a:solidFill>
              </a:rPr>
              <a:t>Example 1</a:t>
            </a:r>
          </a:p>
          <a:p>
            <a:r>
              <a:rPr lang="en-GB" sz="1800" dirty="0">
                <a:solidFill>
                  <a:schemeClr val="tx1"/>
                </a:solidFill>
              </a:rPr>
              <a:t>Texts 1,3 and 6 are all supporters of football teams however 1 and 3 support Crystal Palace while 6 supports Hull City. Text 1 uses a simple declarative that could be interpreted to be patronising in ‘at least they tried’ and 3 celebrates the win with the use of pseudo-prosody in ‘EEAAGGLLEESS!!!’. The use of the capitalisation in the exclamatory represents the excitement of the fan and emulates face-to-face interaction – a feature of the </a:t>
            </a:r>
            <a:r>
              <a:rPr lang="en-GB" sz="1800" dirty="0" err="1">
                <a:solidFill>
                  <a:schemeClr val="tx1"/>
                </a:solidFill>
              </a:rPr>
              <a:t>virtuality</a:t>
            </a:r>
            <a:r>
              <a:rPr lang="en-GB" sz="1800" dirty="0">
                <a:solidFill>
                  <a:schemeClr val="tx1"/>
                </a:solidFill>
              </a:rPr>
              <a:t> of the platform. </a:t>
            </a:r>
            <a:r>
              <a:rPr lang="en-GB" sz="1800" dirty="0" err="1">
                <a:solidFill>
                  <a:schemeClr val="tx1"/>
                </a:solidFill>
              </a:rPr>
              <a:t>Virtuality</a:t>
            </a:r>
            <a:r>
              <a:rPr lang="en-GB" sz="1800" dirty="0">
                <a:solidFill>
                  <a:schemeClr val="tx1"/>
                </a:solidFill>
              </a:rPr>
              <a:t> is also shown in in text 6 by the Hull fan who criticises his own team with the hyperbole ‘Gutted, no passion, no fight… </a:t>
            </a:r>
            <a:r>
              <a:rPr lang="en-GB" sz="1800" dirty="0">
                <a:solidFill>
                  <a:schemeClr val="tx1"/>
                </a:solidFill>
                <a:sym typeface="Wingdings" panose="05000000000000000000" pitchFamily="2" charset="2"/>
              </a:rPr>
              <a:t></a:t>
            </a:r>
            <a:r>
              <a:rPr lang="en-GB" sz="1800" dirty="0">
                <a:solidFill>
                  <a:schemeClr val="tx1"/>
                </a:solidFill>
              </a:rPr>
              <a:t> </a:t>
            </a:r>
            <a:r>
              <a:rPr lang="en-GB" sz="1800" dirty="0">
                <a:solidFill>
                  <a:schemeClr val="tx1"/>
                </a:solidFill>
                <a:sym typeface="Wingdings" panose="05000000000000000000" pitchFamily="2" charset="2"/>
              </a:rPr>
              <a:t></a:t>
            </a:r>
            <a:r>
              <a:rPr lang="en-GB" sz="1800" dirty="0">
                <a:solidFill>
                  <a:schemeClr val="tx1"/>
                </a:solidFill>
              </a:rPr>
              <a:t> </a:t>
            </a:r>
            <a:r>
              <a:rPr lang="en-GB" sz="1800" dirty="0">
                <a:solidFill>
                  <a:schemeClr val="tx1"/>
                </a:solidFill>
                <a:sym typeface="Wingdings" panose="05000000000000000000" pitchFamily="2" charset="2"/>
              </a:rPr>
              <a:t></a:t>
            </a:r>
            <a:r>
              <a:rPr lang="en-GB" sz="1800" dirty="0">
                <a:solidFill>
                  <a:schemeClr val="tx1"/>
                </a:solidFill>
              </a:rPr>
              <a:t>’. The abstract nouns ‘passion’ and ‘fight’ emphasise that Hull City lacked the qualities needed to win. The use of the </a:t>
            </a:r>
            <a:r>
              <a:rPr lang="en-GB" sz="1800" dirty="0" err="1">
                <a:solidFill>
                  <a:schemeClr val="tx1"/>
                </a:solidFill>
              </a:rPr>
              <a:t>emojis</a:t>
            </a:r>
            <a:r>
              <a:rPr lang="en-GB" sz="1800" dirty="0">
                <a:solidFill>
                  <a:schemeClr val="tx1"/>
                </a:solidFill>
              </a:rPr>
              <a:t> add paralinguistic features and the individual’s emotions emulating face to face interaction.</a:t>
            </a:r>
          </a:p>
          <a:p>
            <a:endParaRPr lang="en-GB" sz="1800" dirty="0">
              <a:solidFill>
                <a:schemeClr val="tx1"/>
              </a:solidFill>
            </a:endParaRPr>
          </a:p>
        </p:txBody>
      </p:sp>
      <p:sp>
        <p:nvSpPr>
          <p:cNvPr id="6" name="Text Placeholder 1">
            <a:extLst>
              <a:ext uri="{FF2B5EF4-FFF2-40B4-BE49-F238E27FC236}">
                <a16:creationId xmlns:a16="http://schemas.microsoft.com/office/drawing/2014/main" id="{9DB3988C-F8AC-43FB-B296-6EE88A695DE5}"/>
              </a:ext>
            </a:extLst>
          </p:cNvPr>
          <p:cNvSpPr>
            <a:spLocks noGrp="1"/>
          </p:cNvSpPr>
          <p:nvPr>
            <p:ph type="body" sz="quarter" idx="14"/>
          </p:nvPr>
        </p:nvSpPr>
        <p:spPr>
          <a:xfrm>
            <a:off x="268287" y="1251127"/>
            <a:ext cx="8418513" cy="1046163"/>
          </a:xfrm>
        </p:spPr>
        <p:txBody>
          <a:bodyPr>
            <a:normAutofit/>
          </a:bodyPr>
          <a:lstStyle/>
          <a:p>
            <a:r>
              <a:rPr lang="en-GB" dirty="0">
                <a:solidFill>
                  <a:schemeClr val="tx1"/>
                </a:solidFill>
              </a:rPr>
              <a:t>COMPARING PARAGRAPHS</a:t>
            </a:r>
          </a:p>
        </p:txBody>
      </p:sp>
    </p:spTree>
    <p:extLst>
      <p:ext uri="{BB962C8B-B14F-4D97-AF65-F5344CB8AC3E}">
        <p14:creationId xmlns:p14="http://schemas.microsoft.com/office/powerpoint/2010/main" val="157787601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8287" y="1992884"/>
            <a:ext cx="8730240" cy="4387134"/>
          </a:xfrm>
        </p:spPr>
        <p:txBody>
          <a:bodyPr>
            <a:noAutofit/>
          </a:bodyPr>
          <a:lstStyle/>
          <a:p>
            <a:r>
              <a:rPr lang="en-GB" sz="1900" dirty="0">
                <a:solidFill>
                  <a:schemeClr val="tx1"/>
                </a:solidFill>
              </a:rPr>
              <a:t>Example 2</a:t>
            </a:r>
          </a:p>
          <a:p>
            <a:r>
              <a:rPr lang="en-GB" sz="1900" dirty="0">
                <a:solidFill>
                  <a:schemeClr val="tx1"/>
                </a:solidFill>
              </a:rPr>
              <a:t>Texts 2 and 4 both direct criticism towards different individuals: Text 2 criticises Palace fans directly with the interrogative ‘How fickle can you get…’, the use of synthetic personalisation through the second person pronoun ‘you’ addresses the group of fans directly, expressing the opinion of the poster. The use of the unusual collocation ‘HIPPO HEAD’ insults them indirectly through a criticism of the manager. Text 4 also shows criticism which could highlight ‘internet trolling’ in which an individual contributor is being mocked. This is shown in ‘@</a:t>
            </a:r>
            <a:r>
              <a:rPr lang="en-GB" sz="1900" dirty="0" err="1">
                <a:solidFill>
                  <a:schemeClr val="tx1"/>
                </a:solidFill>
              </a:rPr>
              <a:t>thelegendlad</a:t>
            </a:r>
            <a:r>
              <a:rPr lang="en-GB" sz="1900" dirty="0">
                <a:solidFill>
                  <a:schemeClr val="tx1"/>
                </a:solidFill>
              </a:rPr>
              <a:t>…you really are pathetic’. Use of the @ sign enables the writer to ‘tag’ the other user so that they are directly linked to the comment.</a:t>
            </a:r>
          </a:p>
        </p:txBody>
      </p:sp>
      <p:sp>
        <p:nvSpPr>
          <p:cNvPr id="6" name="Text Placeholder 1">
            <a:extLst>
              <a:ext uri="{FF2B5EF4-FFF2-40B4-BE49-F238E27FC236}">
                <a16:creationId xmlns:a16="http://schemas.microsoft.com/office/drawing/2014/main" id="{07303F30-F496-4B98-AFB9-0D978D5B0DD7}"/>
              </a:ext>
            </a:extLst>
          </p:cNvPr>
          <p:cNvSpPr>
            <a:spLocks noGrp="1"/>
          </p:cNvSpPr>
          <p:nvPr>
            <p:ph type="body" sz="quarter" idx="14"/>
          </p:nvPr>
        </p:nvSpPr>
        <p:spPr>
          <a:xfrm>
            <a:off x="268287" y="1251127"/>
            <a:ext cx="8418513" cy="1046163"/>
          </a:xfrm>
        </p:spPr>
        <p:txBody>
          <a:bodyPr>
            <a:normAutofit lnSpcReduction="10000"/>
          </a:bodyPr>
          <a:lstStyle/>
          <a:p>
            <a:r>
              <a:rPr lang="en-GB" dirty="0">
                <a:solidFill>
                  <a:schemeClr val="tx1"/>
                </a:solidFill>
              </a:rPr>
              <a:t>COMPARING PARAGRAPHS</a:t>
            </a:r>
          </a:p>
          <a:p>
            <a:r>
              <a:rPr lang="en-GB" dirty="0">
                <a:solidFill>
                  <a:schemeClr val="tx1"/>
                </a:solidFill>
              </a:rPr>
              <a:t> </a:t>
            </a:r>
          </a:p>
        </p:txBody>
      </p:sp>
    </p:spTree>
    <p:extLst>
      <p:ext uri="{BB962C8B-B14F-4D97-AF65-F5344CB8AC3E}">
        <p14:creationId xmlns:p14="http://schemas.microsoft.com/office/powerpoint/2010/main" val="14638425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8286" y="1753738"/>
            <a:ext cx="8719849" cy="5104262"/>
          </a:xfrm>
        </p:spPr>
        <p:txBody>
          <a:bodyPr>
            <a:noAutofit/>
          </a:bodyPr>
          <a:lstStyle/>
          <a:p>
            <a:r>
              <a:rPr lang="en-GB" sz="1800" dirty="0">
                <a:solidFill>
                  <a:schemeClr val="tx1"/>
                </a:solidFill>
              </a:rPr>
              <a:t>Example 3</a:t>
            </a:r>
          </a:p>
          <a:p>
            <a:r>
              <a:rPr lang="en-GB" sz="1800" dirty="0">
                <a:solidFill>
                  <a:schemeClr val="tx1"/>
                </a:solidFill>
              </a:rPr>
              <a:t>Text 5’s use of language is no doubt influenced by the writer’s position as a ‘sports teacher’ and, as such, we see a level of formality in his post that is typical of such a position. Despite being a ‘Palace fan’, he remains sympathetic – seen in the short declarative ‘hope to see Hull fighting back before long’ that conveys the level of general respect required as a teacher posting publicly. We also see expertise with the sports metaphors ‘imploded within their play’ and ‘soaked up any pressure’, perhaps acting as </a:t>
            </a:r>
            <a:r>
              <a:rPr lang="en-GB" sz="1800" dirty="0" err="1">
                <a:solidFill>
                  <a:schemeClr val="tx1"/>
                </a:solidFill>
              </a:rPr>
              <a:t>jargonistic</a:t>
            </a:r>
            <a:r>
              <a:rPr lang="en-GB" sz="1800" dirty="0">
                <a:solidFill>
                  <a:schemeClr val="tx1"/>
                </a:solidFill>
              </a:rPr>
              <a:t> expression to convey that expertise. However, the teacher does use some initialism in the noun phrase ‘v. careless errors’, perhaps indicating some level of convergence to the medium where informality is expected, while still maintaining Standard English.  </a:t>
            </a:r>
          </a:p>
        </p:txBody>
      </p:sp>
      <p:sp>
        <p:nvSpPr>
          <p:cNvPr id="6" name="Text Placeholder 1">
            <a:extLst>
              <a:ext uri="{FF2B5EF4-FFF2-40B4-BE49-F238E27FC236}">
                <a16:creationId xmlns:a16="http://schemas.microsoft.com/office/drawing/2014/main" id="{362DE2A3-7AB8-4952-B4E4-E1A836FC2688}"/>
              </a:ext>
            </a:extLst>
          </p:cNvPr>
          <p:cNvSpPr>
            <a:spLocks noGrp="1"/>
          </p:cNvSpPr>
          <p:nvPr>
            <p:ph type="body" sz="quarter" idx="14"/>
          </p:nvPr>
        </p:nvSpPr>
        <p:spPr>
          <a:xfrm>
            <a:off x="268287" y="1251127"/>
            <a:ext cx="8418513" cy="1046163"/>
          </a:xfrm>
        </p:spPr>
        <p:txBody>
          <a:bodyPr>
            <a:normAutofit lnSpcReduction="10000"/>
          </a:bodyPr>
          <a:lstStyle/>
          <a:p>
            <a:r>
              <a:rPr lang="en-GB" dirty="0">
                <a:solidFill>
                  <a:schemeClr val="tx1"/>
                </a:solidFill>
              </a:rPr>
              <a:t>COMPARING PARAGRAPHS</a:t>
            </a:r>
          </a:p>
          <a:p>
            <a:r>
              <a:rPr lang="en-GB" dirty="0">
                <a:solidFill>
                  <a:schemeClr val="tx1"/>
                </a:solidFill>
              </a:rPr>
              <a:t> </a:t>
            </a:r>
          </a:p>
        </p:txBody>
      </p:sp>
    </p:spTree>
    <p:extLst>
      <p:ext uri="{BB962C8B-B14F-4D97-AF65-F5344CB8AC3E}">
        <p14:creationId xmlns:p14="http://schemas.microsoft.com/office/powerpoint/2010/main" val="200116777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8287" y="1927436"/>
            <a:ext cx="8607426" cy="4435522"/>
          </a:xfrm>
        </p:spPr>
        <p:txBody>
          <a:bodyPr>
            <a:noAutofit/>
          </a:bodyPr>
          <a:lstStyle/>
          <a:p>
            <a:pPr marL="342900" indent="-342900">
              <a:buFont typeface="Arial" panose="020B0604020202020204" pitchFamily="34" charset="0"/>
              <a:buChar char="•"/>
            </a:pPr>
            <a:r>
              <a:rPr lang="en-GB" dirty="0">
                <a:solidFill>
                  <a:schemeClr val="tx1"/>
                </a:solidFill>
              </a:rPr>
              <a:t>Example 1 – picks up on the fact that texts 1,3 and 6 are all identified as ‘supporters’ of the teams involved, using this as a topic sentence before going on to consider the differing ways in which they express their feelings about the game.</a:t>
            </a:r>
          </a:p>
          <a:p>
            <a:pPr marL="342900" indent="-342900">
              <a:buFont typeface="Arial" panose="020B0604020202020204" pitchFamily="34" charset="0"/>
              <a:buChar char="•"/>
            </a:pPr>
            <a:endParaRPr lang="en-GB" sz="800" dirty="0">
              <a:solidFill>
                <a:schemeClr val="tx1"/>
              </a:solidFill>
            </a:endParaRPr>
          </a:p>
          <a:p>
            <a:pPr marL="342900" indent="-342900">
              <a:buFont typeface="Arial" panose="020B0604020202020204" pitchFamily="34" charset="0"/>
              <a:buChar char="•"/>
            </a:pPr>
            <a:r>
              <a:rPr lang="en-GB" dirty="0">
                <a:solidFill>
                  <a:schemeClr val="tx1"/>
                </a:solidFill>
              </a:rPr>
              <a:t>Example 2 – Similarly, picks up on the identification of writers of texts 2 and 4 as ‘critics’ and sets up analysis to consider different types of criticism typical to genre/medium.</a:t>
            </a:r>
          </a:p>
          <a:p>
            <a:pPr marL="342900" indent="-342900">
              <a:buFont typeface="Arial" panose="020B0604020202020204" pitchFamily="34" charset="0"/>
              <a:buChar char="•"/>
            </a:pPr>
            <a:endParaRPr lang="en-GB" sz="800" dirty="0">
              <a:solidFill>
                <a:schemeClr val="tx1"/>
              </a:solidFill>
            </a:endParaRPr>
          </a:p>
          <a:p>
            <a:pPr marL="342900" indent="-342900">
              <a:buFont typeface="Arial" panose="020B0604020202020204" pitchFamily="34" charset="0"/>
              <a:buChar char="•"/>
            </a:pPr>
            <a:r>
              <a:rPr lang="en-GB" dirty="0">
                <a:solidFill>
                  <a:schemeClr val="tx1"/>
                </a:solidFill>
              </a:rPr>
              <a:t>Example 3 – focuses closely on identity of writer as ‘sports teacher’ and uses this to consider implications of this as a context for language use.</a:t>
            </a:r>
          </a:p>
          <a:p>
            <a:endParaRPr lang="en-GB" dirty="0">
              <a:solidFill>
                <a:schemeClr val="tx1"/>
              </a:solidFill>
            </a:endParaRPr>
          </a:p>
        </p:txBody>
      </p:sp>
      <p:sp>
        <p:nvSpPr>
          <p:cNvPr id="6" name="Text Placeholder 1">
            <a:extLst>
              <a:ext uri="{FF2B5EF4-FFF2-40B4-BE49-F238E27FC236}">
                <a16:creationId xmlns:a16="http://schemas.microsoft.com/office/drawing/2014/main" id="{12AEC576-72DF-4FB3-99C3-BC0929A1F116}"/>
              </a:ext>
            </a:extLst>
          </p:cNvPr>
          <p:cNvSpPr>
            <a:spLocks noGrp="1"/>
          </p:cNvSpPr>
          <p:nvPr>
            <p:ph type="body" sz="quarter" idx="14"/>
          </p:nvPr>
        </p:nvSpPr>
        <p:spPr>
          <a:xfrm>
            <a:off x="268287" y="1251127"/>
            <a:ext cx="8418513" cy="1046163"/>
          </a:xfrm>
        </p:spPr>
        <p:txBody>
          <a:bodyPr>
            <a:normAutofit lnSpcReduction="10000"/>
          </a:bodyPr>
          <a:lstStyle/>
          <a:p>
            <a:r>
              <a:rPr lang="en-GB" dirty="0">
                <a:solidFill>
                  <a:schemeClr val="tx1"/>
                </a:solidFill>
              </a:rPr>
              <a:t>COMPARING PARAGRAPHS</a:t>
            </a:r>
          </a:p>
          <a:p>
            <a:r>
              <a:rPr lang="en-GB" dirty="0">
                <a:solidFill>
                  <a:schemeClr val="tx1"/>
                </a:solidFill>
              </a:rPr>
              <a:t> </a:t>
            </a:r>
          </a:p>
        </p:txBody>
      </p:sp>
    </p:spTree>
    <p:extLst>
      <p:ext uri="{BB962C8B-B14F-4D97-AF65-F5344CB8AC3E}">
        <p14:creationId xmlns:p14="http://schemas.microsoft.com/office/powerpoint/2010/main" val="401847156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8286" y="2294654"/>
            <a:ext cx="8719849" cy="3949698"/>
          </a:xfrm>
        </p:spPr>
        <p:txBody>
          <a:bodyPr>
            <a:normAutofit/>
          </a:bodyPr>
          <a:lstStyle/>
          <a:p>
            <a:r>
              <a:rPr lang="en-GB" sz="2400" dirty="0">
                <a:solidFill>
                  <a:schemeClr val="tx1"/>
                </a:solidFill>
              </a:rPr>
              <a:t>Read the following extracts taken from responses to Section B.</a:t>
            </a:r>
          </a:p>
          <a:p>
            <a:r>
              <a:rPr lang="en-GB" sz="2400" dirty="0">
                <a:solidFill>
                  <a:schemeClr val="tx1"/>
                </a:solidFill>
              </a:rPr>
              <a:t> </a:t>
            </a:r>
            <a:endParaRPr lang="en-GB" sz="2400" dirty="0"/>
          </a:p>
          <a:p>
            <a:r>
              <a:rPr lang="en-GB" sz="2400" dirty="0">
                <a:solidFill>
                  <a:schemeClr val="tx1"/>
                </a:solidFill>
              </a:rPr>
              <a:t>Rank order the three examples from top to bottom based on your assessment of the effectiveness of the candidates’ use of the contextual information provided to identify the writer of each text – their usernames.</a:t>
            </a:r>
          </a:p>
          <a:p>
            <a:endParaRPr lang="en-GB" sz="2400" dirty="0">
              <a:solidFill>
                <a:schemeClr val="tx1"/>
              </a:solidFill>
            </a:endParaRPr>
          </a:p>
        </p:txBody>
      </p:sp>
      <p:sp>
        <p:nvSpPr>
          <p:cNvPr id="6" name="Text Placeholder 1">
            <a:extLst>
              <a:ext uri="{FF2B5EF4-FFF2-40B4-BE49-F238E27FC236}">
                <a16:creationId xmlns:a16="http://schemas.microsoft.com/office/drawing/2014/main" id="{51359833-594B-4AF8-A7AA-F4240A83A619}"/>
              </a:ext>
            </a:extLst>
          </p:cNvPr>
          <p:cNvSpPr>
            <a:spLocks noGrp="1"/>
          </p:cNvSpPr>
          <p:nvPr>
            <p:ph type="body" sz="quarter" idx="14"/>
          </p:nvPr>
        </p:nvSpPr>
        <p:spPr>
          <a:xfrm>
            <a:off x="268287" y="1251127"/>
            <a:ext cx="8418513" cy="1046163"/>
          </a:xfrm>
        </p:spPr>
        <p:txBody>
          <a:bodyPr>
            <a:normAutofit lnSpcReduction="10000"/>
          </a:bodyPr>
          <a:lstStyle/>
          <a:p>
            <a:r>
              <a:rPr lang="en-GB" dirty="0">
                <a:solidFill>
                  <a:schemeClr val="tx1"/>
                </a:solidFill>
              </a:rPr>
              <a:t>COMPARING PARAGRAPHS</a:t>
            </a:r>
          </a:p>
          <a:p>
            <a:r>
              <a:rPr lang="en-GB" dirty="0">
                <a:solidFill>
                  <a:schemeClr val="tx1"/>
                </a:solidFill>
              </a:rPr>
              <a:t> </a:t>
            </a:r>
          </a:p>
        </p:txBody>
      </p:sp>
    </p:spTree>
    <p:extLst>
      <p:ext uri="{BB962C8B-B14F-4D97-AF65-F5344CB8AC3E}">
        <p14:creationId xmlns:p14="http://schemas.microsoft.com/office/powerpoint/2010/main" val="349503447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8287" y="2075545"/>
            <a:ext cx="8607426" cy="3949698"/>
          </a:xfrm>
        </p:spPr>
        <p:txBody>
          <a:bodyPr>
            <a:normAutofit/>
          </a:bodyPr>
          <a:lstStyle/>
          <a:p>
            <a:r>
              <a:rPr lang="en-GB" dirty="0">
                <a:solidFill>
                  <a:schemeClr val="tx1"/>
                </a:solidFill>
              </a:rPr>
              <a:t>Example 1</a:t>
            </a:r>
          </a:p>
          <a:p>
            <a:endParaRPr lang="en-GB" dirty="0">
              <a:solidFill>
                <a:schemeClr val="tx1"/>
              </a:solidFill>
            </a:endParaRPr>
          </a:p>
          <a:p>
            <a:r>
              <a:rPr lang="en-GB" dirty="0">
                <a:solidFill>
                  <a:schemeClr val="tx1"/>
                </a:solidFill>
              </a:rPr>
              <a:t>In every extract provided a conventional feature of social media is shown within the username of each commenter. For example text 1 is posted by ‘</a:t>
            </a:r>
            <a:r>
              <a:rPr lang="en-GB" dirty="0" err="1">
                <a:solidFill>
                  <a:schemeClr val="tx1"/>
                </a:solidFill>
              </a:rPr>
              <a:t>girldancing</a:t>
            </a:r>
            <a:r>
              <a:rPr lang="en-GB" dirty="0">
                <a:solidFill>
                  <a:schemeClr val="tx1"/>
                </a:solidFill>
              </a:rPr>
              <a:t>’, text 3 by ‘Eagle77’ and text 5 by ‘</a:t>
            </a:r>
            <a:r>
              <a:rPr lang="en-GB" dirty="0" err="1">
                <a:solidFill>
                  <a:schemeClr val="tx1"/>
                </a:solidFill>
              </a:rPr>
              <a:t>sports_mad</a:t>
            </a:r>
            <a:r>
              <a:rPr lang="en-GB" dirty="0">
                <a:solidFill>
                  <a:schemeClr val="tx1"/>
                </a:solidFill>
              </a:rPr>
              <a:t>’ etc. The use of </a:t>
            </a:r>
            <a:r>
              <a:rPr lang="en-GB" dirty="0" err="1">
                <a:solidFill>
                  <a:schemeClr val="tx1"/>
                </a:solidFill>
              </a:rPr>
              <a:t>pseudonymity</a:t>
            </a:r>
            <a:r>
              <a:rPr lang="en-GB" dirty="0">
                <a:solidFill>
                  <a:schemeClr val="tx1"/>
                </a:solidFill>
              </a:rPr>
              <a:t> by using a fictitious name online keeps the user anonymous if they wish. This is a common feature especially on twitter where users create dedicated pages to a certain topic/person.</a:t>
            </a:r>
          </a:p>
          <a:p>
            <a:endParaRPr lang="en-GB" dirty="0">
              <a:solidFill>
                <a:schemeClr val="tx1"/>
              </a:solidFill>
            </a:endParaRPr>
          </a:p>
        </p:txBody>
      </p:sp>
      <p:sp>
        <p:nvSpPr>
          <p:cNvPr id="6" name="Text Placeholder 1">
            <a:extLst>
              <a:ext uri="{FF2B5EF4-FFF2-40B4-BE49-F238E27FC236}">
                <a16:creationId xmlns:a16="http://schemas.microsoft.com/office/drawing/2014/main" id="{1C4975BC-2B1E-4C21-BD8B-888AB39E8768}"/>
              </a:ext>
            </a:extLst>
          </p:cNvPr>
          <p:cNvSpPr>
            <a:spLocks noGrp="1"/>
          </p:cNvSpPr>
          <p:nvPr>
            <p:ph type="body" sz="quarter" idx="14"/>
          </p:nvPr>
        </p:nvSpPr>
        <p:spPr>
          <a:xfrm>
            <a:off x="268287" y="1251127"/>
            <a:ext cx="8418513" cy="1046163"/>
          </a:xfrm>
        </p:spPr>
        <p:txBody>
          <a:bodyPr>
            <a:normAutofit lnSpcReduction="10000"/>
          </a:bodyPr>
          <a:lstStyle/>
          <a:p>
            <a:r>
              <a:rPr lang="en-GB" dirty="0">
                <a:solidFill>
                  <a:schemeClr val="tx1"/>
                </a:solidFill>
              </a:rPr>
              <a:t>COMPARING PARAGRAPHS</a:t>
            </a:r>
          </a:p>
          <a:p>
            <a:r>
              <a:rPr lang="en-GB" dirty="0">
                <a:solidFill>
                  <a:schemeClr val="tx1"/>
                </a:solidFill>
              </a:rPr>
              <a:t> </a:t>
            </a:r>
          </a:p>
        </p:txBody>
      </p:sp>
    </p:spTree>
    <p:extLst>
      <p:ext uri="{BB962C8B-B14F-4D97-AF65-F5344CB8AC3E}">
        <p14:creationId xmlns:p14="http://schemas.microsoft.com/office/powerpoint/2010/main" val="414645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81192" y="2561826"/>
            <a:ext cx="8319883" cy="3970318"/>
          </a:xfrm>
          <a:prstGeom prst="rect">
            <a:avLst/>
          </a:prstGeom>
          <a:noFill/>
        </p:spPr>
        <p:txBody>
          <a:bodyPr wrap="square" rtlCol="0">
            <a:spAutoFit/>
          </a:bodyPr>
          <a:lstStyle/>
          <a:p>
            <a:r>
              <a:rPr lang="en-US" sz="2800" dirty="0"/>
              <a:t>QUESTION 1(a) – </a:t>
            </a:r>
            <a:r>
              <a:rPr lang="en-US" sz="2800" u="sng" dirty="0">
                <a:solidFill>
                  <a:srgbClr val="FF0000"/>
                </a:solidFill>
              </a:rPr>
              <a:t>credit-worthy material in red</a:t>
            </a:r>
          </a:p>
          <a:p>
            <a:endParaRPr lang="en-US" sz="2800" dirty="0"/>
          </a:p>
          <a:p>
            <a:r>
              <a:rPr lang="en-GB" sz="2800" dirty="0"/>
              <a:t>Example 3: </a:t>
            </a:r>
          </a:p>
          <a:p>
            <a:r>
              <a:rPr lang="en-GB" sz="2800" dirty="0" err="1"/>
              <a:t>Haue</a:t>
            </a:r>
            <a:r>
              <a:rPr lang="en-GB" sz="2800" dirty="0"/>
              <a:t> – </a:t>
            </a:r>
            <a:r>
              <a:rPr lang="en-GB" sz="2800" u="sng" dirty="0">
                <a:solidFill>
                  <a:srgbClr val="FF0000"/>
                </a:solidFill>
              </a:rPr>
              <a:t>verb</a:t>
            </a:r>
            <a:r>
              <a:rPr lang="en-GB" sz="2800" dirty="0"/>
              <a:t> – </a:t>
            </a:r>
            <a:r>
              <a:rPr lang="en-GB" sz="2800" u="sng" dirty="0">
                <a:solidFill>
                  <a:srgbClr val="FF0000"/>
                </a:solidFill>
              </a:rPr>
              <a:t>u/v interchange</a:t>
            </a:r>
            <a:r>
              <a:rPr lang="en-GB" sz="2800" dirty="0"/>
              <a:t>. </a:t>
            </a:r>
            <a:r>
              <a:rPr lang="en-GB" sz="2800" dirty="0" err="1"/>
              <a:t>Poore</a:t>
            </a:r>
            <a:r>
              <a:rPr lang="en-GB" sz="2800" dirty="0"/>
              <a:t> – </a:t>
            </a:r>
            <a:r>
              <a:rPr lang="en-GB" sz="2800" u="sng" dirty="0">
                <a:solidFill>
                  <a:srgbClr val="FF0000"/>
                </a:solidFill>
              </a:rPr>
              <a:t>adjective</a:t>
            </a:r>
            <a:r>
              <a:rPr lang="en-GB" sz="2800" dirty="0"/>
              <a:t> – </a:t>
            </a:r>
            <a:r>
              <a:rPr lang="en-GB" sz="2800" u="sng" dirty="0">
                <a:solidFill>
                  <a:srgbClr val="FF0000"/>
                </a:solidFill>
              </a:rPr>
              <a:t>appended e</a:t>
            </a:r>
            <a:r>
              <a:rPr lang="en-GB" sz="2800" dirty="0"/>
              <a:t>. </a:t>
            </a:r>
            <a:r>
              <a:rPr lang="en-GB" sz="2800" dirty="0" err="1"/>
              <a:t>Wooll</a:t>
            </a:r>
            <a:r>
              <a:rPr lang="en-GB" sz="2800" dirty="0"/>
              <a:t> – </a:t>
            </a:r>
            <a:r>
              <a:rPr lang="en-GB" sz="2800" u="sng" dirty="0">
                <a:solidFill>
                  <a:srgbClr val="FF0000"/>
                </a:solidFill>
              </a:rPr>
              <a:t>noun</a:t>
            </a:r>
            <a:r>
              <a:rPr lang="en-GB" sz="2800" dirty="0"/>
              <a:t> – </a:t>
            </a:r>
            <a:r>
              <a:rPr lang="en-GB" sz="2800" u="sng" dirty="0">
                <a:solidFill>
                  <a:srgbClr val="FF0000"/>
                </a:solidFill>
              </a:rPr>
              <a:t>double final consonant</a:t>
            </a:r>
            <a:r>
              <a:rPr lang="en-GB" sz="2800" dirty="0"/>
              <a:t>.</a:t>
            </a:r>
          </a:p>
          <a:p>
            <a:endParaRPr lang="en-GB" sz="2800" dirty="0"/>
          </a:p>
          <a:p>
            <a:r>
              <a:rPr lang="en-GB" sz="2800" dirty="0">
                <a:solidFill>
                  <a:srgbClr val="FF0000"/>
                </a:solidFill>
              </a:rPr>
              <a:t>6 marks</a:t>
            </a:r>
          </a:p>
          <a:p>
            <a:r>
              <a:rPr lang="en-GB" sz="2800" dirty="0"/>
              <a:t> </a:t>
            </a:r>
          </a:p>
          <a:p>
            <a:r>
              <a:rPr lang="en-US" sz="2800" i="1" dirty="0"/>
              <a:t> </a:t>
            </a:r>
            <a:endParaRPr lang="en-GB" sz="2800" dirty="0"/>
          </a:p>
        </p:txBody>
      </p:sp>
      <p:sp>
        <p:nvSpPr>
          <p:cNvPr id="6" name="TextBox 5"/>
          <p:cNvSpPr txBox="1"/>
          <p:nvPr/>
        </p:nvSpPr>
        <p:spPr>
          <a:xfrm>
            <a:off x="266040" y="1308919"/>
            <a:ext cx="7758844" cy="966418"/>
          </a:xfrm>
          <a:prstGeom prst="rect">
            <a:avLst/>
          </a:prstGeom>
          <a:noFill/>
        </p:spPr>
        <p:txBody>
          <a:bodyPr wrap="square" rtlCol="0">
            <a:spAutoFit/>
          </a:bodyPr>
          <a:lstStyle/>
          <a:p>
            <a:r>
              <a:rPr lang="en-GB" sz="3200" cap="all" dirty="0"/>
              <a:t>RECOGNISING A successful RESPONSE</a:t>
            </a:r>
          </a:p>
          <a:p>
            <a:pPr>
              <a:lnSpc>
                <a:spcPct val="80000"/>
              </a:lnSpc>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140475827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8287" y="2033982"/>
            <a:ext cx="8607426" cy="3949698"/>
          </a:xfrm>
        </p:spPr>
        <p:txBody>
          <a:bodyPr>
            <a:normAutofit/>
          </a:bodyPr>
          <a:lstStyle/>
          <a:p>
            <a:r>
              <a:rPr lang="en-GB" dirty="0">
                <a:solidFill>
                  <a:schemeClr val="tx1"/>
                </a:solidFill>
              </a:rPr>
              <a:t>Example 2</a:t>
            </a:r>
          </a:p>
          <a:p>
            <a:r>
              <a:rPr lang="en-GB" dirty="0">
                <a:solidFill>
                  <a:schemeClr val="tx1"/>
                </a:solidFill>
              </a:rPr>
              <a:t> </a:t>
            </a:r>
          </a:p>
          <a:p>
            <a:r>
              <a:rPr lang="en-GB" dirty="0">
                <a:solidFill>
                  <a:schemeClr val="tx1"/>
                </a:solidFill>
              </a:rPr>
              <a:t>It is possible, looking at the username ‘</a:t>
            </a:r>
            <a:r>
              <a:rPr lang="en-GB" dirty="0" err="1">
                <a:solidFill>
                  <a:schemeClr val="tx1"/>
                </a:solidFill>
              </a:rPr>
              <a:t>girldancing</a:t>
            </a:r>
            <a:r>
              <a:rPr lang="en-GB" dirty="0">
                <a:solidFill>
                  <a:schemeClr val="tx1"/>
                </a:solidFill>
              </a:rPr>
              <a:t>’, that this writer is female, perhaps providing an explanation for her sympathy for the other team in the simple declarative ‘You’ve </a:t>
            </a:r>
            <a:r>
              <a:rPr lang="en-GB" dirty="0" err="1">
                <a:solidFill>
                  <a:schemeClr val="tx1"/>
                </a:solidFill>
              </a:rPr>
              <a:t>kinda</a:t>
            </a:r>
            <a:r>
              <a:rPr lang="en-GB" dirty="0">
                <a:solidFill>
                  <a:schemeClr val="tx1"/>
                </a:solidFill>
              </a:rPr>
              <a:t> </a:t>
            </a:r>
            <a:r>
              <a:rPr lang="en-GB" dirty="0" err="1">
                <a:solidFill>
                  <a:schemeClr val="tx1"/>
                </a:solidFill>
              </a:rPr>
              <a:t>gotta</a:t>
            </a:r>
            <a:r>
              <a:rPr lang="en-GB" dirty="0">
                <a:solidFill>
                  <a:schemeClr val="tx1"/>
                </a:solidFill>
              </a:rPr>
              <a:t> feel a bit sorry for Hull’ as women stereotypically care more about the feelings of others and are less competitive, according to gender theory. Also the hedges ‘</a:t>
            </a:r>
            <a:r>
              <a:rPr lang="en-GB" dirty="0" err="1">
                <a:solidFill>
                  <a:schemeClr val="tx1"/>
                </a:solidFill>
              </a:rPr>
              <a:t>kinda</a:t>
            </a:r>
            <a:r>
              <a:rPr lang="en-GB" dirty="0">
                <a:solidFill>
                  <a:schemeClr val="tx1"/>
                </a:solidFill>
              </a:rPr>
              <a:t>’ and ‘a bit’ are typical of women’s speech, according to </a:t>
            </a:r>
            <a:r>
              <a:rPr lang="en-GB" dirty="0" err="1">
                <a:solidFill>
                  <a:schemeClr val="tx1"/>
                </a:solidFill>
              </a:rPr>
              <a:t>Lakoff</a:t>
            </a:r>
            <a:r>
              <a:rPr lang="en-GB" dirty="0">
                <a:solidFill>
                  <a:schemeClr val="tx1"/>
                </a:solidFill>
              </a:rPr>
              <a:t>.</a:t>
            </a:r>
          </a:p>
          <a:p>
            <a:endParaRPr lang="en-GB" dirty="0">
              <a:solidFill>
                <a:schemeClr val="tx1"/>
              </a:solidFill>
            </a:endParaRPr>
          </a:p>
        </p:txBody>
      </p:sp>
      <p:sp>
        <p:nvSpPr>
          <p:cNvPr id="6" name="Text Placeholder 1">
            <a:extLst>
              <a:ext uri="{FF2B5EF4-FFF2-40B4-BE49-F238E27FC236}">
                <a16:creationId xmlns:a16="http://schemas.microsoft.com/office/drawing/2014/main" id="{8D8EA18B-5CAF-49EF-9699-C0D3D7A4E864}"/>
              </a:ext>
            </a:extLst>
          </p:cNvPr>
          <p:cNvSpPr>
            <a:spLocks noGrp="1"/>
          </p:cNvSpPr>
          <p:nvPr>
            <p:ph type="body" sz="quarter" idx="14"/>
          </p:nvPr>
        </p:nvSpPr>
        <p:spPr>
          <a:xfrm>
            <a:off x="268287" y="1251127"/>
            <a:ext cx="8418513" cy="1046163"/>
          </a:xfrm>
        </p:spPr>
        <p:txBody>
          <a:bodyPr>
            <a:normAutofit lnSpcReduction="10000"/>
          </a:bodyPr>
          <a:lstStyle/>
          <a:p>
            <a:r>
              <a:rPr lang="en-GB" dirty="0">
                <a:solidFill>
                  <a:schemeClr val="tx1"/>
                </a:solidFill>
              </a:rPr>
              <a:t>COMPARING PARAGRAPHS</a:t>
            </a:r>
          </a:p>
          <a:p>
            <a:r>
              <a:rPr lang="en-GB" dirty="0">
                <a:solidFill>
                  <a:schemeClr val="tx1"/>
                </a:solidFill>
              </a:rPr>
              <a:t> </a:t>
            </a:r>
          </a:p>
        </p:txBody>
      </p:sp>
    </p:spTree>
    <p:extLst>
      <p:ext uri="{BB962C8B-B14F-4D97-AF65-F5344CB8AC3E}">
        <p14:creationId xmlns:p14="http://schemas.microsoft.com/office/powerpoint/2010/main" val="145757167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8287" y="1888509"/>
            <a:ext cx="8607426" cy="3949698"/>
          </a:xfrm>
        </p:spPr>
        <p:txBody>
          <a:bodyPr>
            <a:noAutofit/>
          </a:bodyPr>
          <a:lstStyle/>
          <a:p>
            <a:r>
              <a:rPr lang="en-GB" dirty="0">
                <a:solidFill>
                  <a:schemeClr val="tx1"/>
                </a:solidFill>
              </a:rPr>
              <a:t>Example 3</a:t>
            </a:r>
          </a:p>
          <a:p>
            <a:endParaRPr lang="en-GB" sz="800" dirty="0">
              <a:solidFill>
                <a:schemeClr val="tx1"/>
              </a:solidFill>
            </a:endParaRPr>
          </a:p>
          <a:p>
            <a:r>
              <a:rPr lang="en-GB" dirty="0">
                <a:solidFill>
                  <a:schemeClr val="tx1"/>
                </a:solidFill>
              </a:rPr>
              <a:t>‘Eagle77’ is a username that fits a supporter of Crystal Palace as their nickname is the Eagles. I imagine he was born in 1977, which is why he has chosen that name. He uses a pun in the verb phrase ‘flying high’ to emphasise his happiness at their win and also typical features of computer based language such as the clipping ‘</a:t>
            </a:r>
            <a:r>
              <a:rPr lang="en-GB" dirty="0" err="1">
                <a:solidFill>
                  <a:schemeClr val="tx1"/>
                </a:solidFill>
              </a:rPr>
              <a:t>mo</a:t>
            </a:r>
            <a:r>
              <a:rPr lang="en-GB" dirty="0">
                <a:solidFill>
                  <a:schemeClr val="tx1"/>
                </a:solidFill>
              </a:rPr>
              <a:t>’ and the initialism ‘COYP’ which is typical in football as it means ‘come on you Palace’. He also uses capitalisation and repetition of ‘PALACE’ to make it sound like a football chant along with the first person plural pronoun ‘We’ to appeal to other supporters and make it seem like they are a united group.</a:t>
            </a:r>
          </a:p>
          <a:p>
            <a:endParaRPr lang="en-GB" dirty="0">
              <a:solidFill>
                <a:schemeClr val="tx1"/>
              </a:solidFill>
            </a:endParaRPr>
          </a:p>
        </p:txBody>
      </p:sp>
      <p:sp>
        <p:nvSpPr>
          <p:cNvPr id="6" name="Text Placeholder 1">
            <a:extLst>
              <a:ext uri="{FF2B5EF4-FFF2-40B4-BE49-F238E27FC236}">
                <a16:creationId xmlns:a16="http://schemas.microsoft.com/office/drawing/2014/main" id="{578BA8F3-651E-4320-BF1C-298E7D3108E7}"/>
              </a:ext>
            </a:extLst>
          </p:cNvPr>
          <p:cNvSpPr>
            <a:spLocks noGrp="1"/>
          </p:cNvSpPr>
          <p:nvPr>
            <p:ph type="body" sz="quarter" idx="14"/>
          </p:nvPr>
        </p:nvSpPr>
        <p:spPr>
          <a:xfrm>
            <a:off x="268287" y="1251127"/>
            <a:ext cx="8418513" cy="1046163"/>
          </a:xfrm>
        </p:spPr>
        <p:txBody>
          <a:bodyPr>
            <a:normAutofit lnSpcReduction="10000"/>
          </a:bodyPr>
          <a:lstStyle/>
          <a:p>
            <a:r>
              <a:rPr lang="en-GB" dirty="0">
                <a:solidFill>
                  <a:schemeClr val="tx1"/>
                </a:solidFill>
              </a:rPr>
              <a:t>COMPARING PARAGRAPHS</a:t>
            </a:r>
          </a:p>
          <a:p>
            <a:r>
              <a:rPr lang="en-GB" dirty="0">
                <a:solidFill>
                  <a:schemeClr val="tx1"/>
                </a:solidFill>
              </a:rPr>
              <a:t> </a:t>
            </a:r>
          </a:p>
        </p:txBody>
      </p:sp>
    </p:spTree>
    <p:extLst>
      <p:ext uri="{BB962C8B-B14F-4D97-AF65-F5344CB8AC3E}">
        <p14:creationId xmlns:p14="http://schemas.microsoft.com/office/powerpoint/2010/main" val="180214714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8287" y="1792352"/>
            <a:ext cx="8491249" cy="4380931"/>
          </a:xfrm>
        </p:spPr>
        <p:txBody>
          <a:bodyPr>
            <a:noAutofit/>
          </a:bodyPr>
          <a:lstStyle/>
          <a:p>
            <a:pPr marL="342900" indent="-342900">
              <a:buFont typeface="Arial" panose="020B0604020202020204" pitchFamily="34" charset="0"/>
              <a:buChar char="•"/>
            </a:pPr>
            <a:r>
              <a:rPr lang="en-GB" dirty="0">
                <a:solidFill>
                  <a:schemeClr val="tx1"/>
                </a:solidFill>
              </a:rPr>
              <a:t>Example 3 – Less well written, perhaps, but maintains a strong focus on the question and applies the username information as a springboard to analysis of the language of the text in a highly productive manner.</a:t>
            </a:r>
          </a:p>
          <a:p>
            <a:endParaRPr lang="en-GB" sz="800" dirty="0">
              <a:solidFill>
                <a:schemeClr val="tx1"/>
              </a:solidFill>
            </a:endParaRPr>
          </a:p>
          <a:p>
            <a:pPr marL="342900" indent="-342900">
              <a:buFont typeface="Arial" panose="020B0604020202020204" pitchFamily="34" charset="0"/>
              <a:buChar char="•"/>
            </a:pPr>
            <a:r>
              <a:rPr lang="en-GB" dirty="0">
                <a:solidFill>
                  <a:schemeClr val="tx1"/>
                </a:solidFill>
              </a:rPr>
              <a:t>Example 2 – Written expression is more secure than 3 and certainly achieves credit for discussion of gender under AO2 (issues) but this leads the response away from the question somewhat. </a:t>
            </a:r>
          </a:p>
          <a:p>
            <a:endParaRPr lang="en-GB" sz="800" dirty="0">
              <a:solidFill>
                <a:schemeClr val="tx1"/>
              </a:solidFill>
            </a:endParaRPr>
          </a:p>
          <a:p>
            <a:pPr marL="342900" indent="-342900">
              <a:buFont typeface="Arial" panose="020B0604020202020204" pitchFamily="34" charset="0"/>
              <a:buChar char="•"/>
            </a:pPr>
            <a:r>
              <a:rPr lang="en-GB" dirty="0">
                <a:solidFill>
                  <a:schemeClr val="tx1"/>
                </a:solidFill>
              </a:rPr>
              <a:t>Example 1 – Rather general, lacking focus on genre/medium, certainly not helped by reference to ‘twitter’. There is, nevertheless, content worthy of credit here in the discussion of concepts (AO2).</a:t>
            </a:r>
          </a:p>
          <a:p>
            <a:endParaRPr lang="en-GB" dirty="0">
              <a:solidFill>
                <a:schemeClr val="tx1"/>
              </a:solidFill>
            </a:endParaRPr>
          </a:p>
        </p:txBody>
      </p:sp>
      <p:sp>
        <p:nvSpPr>
          <p:cNvPr id="6" name="Text Placeholder 1">
            <a:extLst>
              <a:ext uri="{FF2B5EF4-FFF2-40B4-BE49-F238E27FC236}">
                <a16:creationId xmlns:a16="http://schemas.microsoft.com/office/drawing/2014/main" id="{C12E8072-5DB7-4B36-B398-FC20EBDBD2FE}"/>
              </a:ext>
            </a:extLst>
          </p:cNvPr>
          <p:cNvSpPr>
            <a:spLocks noGrp="1"/>
          </p:cNvSpPr>
          <p:nvPr>
            <p:ph type="body" sz="quarter" idx="14"/>
          </p:nvPr>
        </p:nvSpPr>
        <p:spPr>
          <a:xfrm>
            <a:off x="268287" y="1251127"/>
            <a:ext cx="8418513" cy="1046163"/>
          </a:xfrm>
        </p:spPr>
        <p:txBody>
          <a:bodyPr>
            <a:normAutofit lnSpcReduction="10000"/>
          </a:bodyPr>
          <a:lstStyle/>
          <a:p>
            <a:r>
              <a:rPr lang="en-GB" dirty="0">
                <a:solidFill>
                  <a:schemeClr val="tx1"/>
                </a:solidFill>
              </a:rPr>
              <a:t>COMPARING PARAGRAPHS</a:t>
            </a:r>
          </a:p>
          <a:p>
            <a:r>
              <a:rPr lang="en-GB" dirty="0">
                <a:solidFill>
                  <a:schemeClr val="tx1"/>
                </a:solidFill>
              </a:rPr>
              <a:t> </a:t>
            </a:r>
          </a:p>
        </p:txBody>
      </p:sp>
    </p:spTree>
    <p:extLst>
      <p:ext uri="{BB962C8B-B14F-4D97-AF65-F5344CB8AC3E}">
        <p14:creationId xmlns:p14="http://schemas.microsoft.com/office/powerpoint/2010/main" val="262829763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duqas_Powerpoint_Templates_for PPT-1.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278740" y="414795"/>
            <a:ext cx="4769510" cy="634020"/>
          </a:xfrm>
          <a:prstGeom prst="rect">
            <a:avLst/>
          </a:prstGeom>
          <a:noFill/>
        </p:spPr>
        <p:txBody>
          <a:bodyPr wrap="square" rtlCol="0">
            <a:spAutoFit/>
          </a:bodyPr>
          <a:lstStyle/>
          <a:p>
            <a:pPr>
              <a:lnSpc>
                <a:spcPct val="80000"/>
              </a:lnSpc>
            </a:pPr>
            <a:r>
              <a:rPr lang="en-US" sz="4400" kern="1100" spc="-30" dirty="0">
                <a:solidFill>
                  <a:schemeClr val="bg1"/>
                </a:solidFill>
                <a:latin typeface="Gotham Rounded Book"/>
                <a:cs typeface="Gotham Rounded Book"/>
              </a:rPr>
              <a:t>Any Questions?</a:t>
            </a: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8"/>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22302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81192" y="2561826"/>
            <a:ext cx="8319883" cy="2677656"/>
          </a:xfrm>
          <a:prstGeom prst="rect">
            <a:avLst/>
          </a:prstGeom>
          <a:noFill/>
        </p:spPr>
        <p:txBody>
          <a:bodyPr wrap="square" rtlCol="0">
            <a:spAutoFit/>
          </a:bodyPr>
          <a:lstStyle/>
          <a:p>
            <a:r>
              <a:rPr lang="en-US" sz="2800" dirty="0"/>
              <a:t>QUESTION 1(a) – Summary</a:t>
            </a:r>
          </a:p>
          <a:p>
            <a:endParaRPr lang="en-US" sz="2800" dirty="0"/>
          </a:p>
          <a:p>
            <a:r>
              <a:rPr lang="en-US" sz="2800" dirty="0"/>
              <a:t>All three responses achieved the full 6 marks for the question but Example 3 achieved this most efficiently. Only question 1a may be answered in note form</a:t>
            </a:r>
            <a:r>
              <a:rPr lang="en-GB" sz="2800" dirty="0"/>
              <a:t>.</a:t>
            </a:r>
          </a:p>
          <a:p>
            <a:r>
              <a:rPr lang="en-US" sz="2800" i="1" dirty="0"/>
              <a:t> </a:t>
            </a:r>
            <a:endParaRPr lang="en-GB" sz="2800" dirty="0"/>
          </a:p>
        </p:txBody>
      </p:sp>
      <p:sp>
        <p:nvSpPr>
          <p:cNvPr id="6" name="TextBox 5"/>
          <p:cNvSpPr txBox="1"/>
          <p:nvPr/>
        </p:nvSpPr>
        <p:spPr>
          <a:xfrm>
            <a:off x="266040" y="1308919"/>
            <a:ext cx="7758844" cy="966418"/>
          </a:xfrm>
          <a:prstGeom prst="rect">
            <a:avLst/>
          </a:prstGeom>
          <a:noFill/>
        </p:spPr>
        <p:txBody>
          <a:bodyPr wrap="square" rtlCol="0">
            <a:spAutoFit/>
          </a:bodyPr>
          <a:lstStyle/>
          <a:p>
            <a:r>
              <a:rPr lang="en-GB" sz="3200" cap="all" dirty="0"/>
              <a:t>RECOGNISING A successful RESPONSE</a:t>
            </a:r>
          </a:p>
          <a:p>
            <a:pPr>
              <a:lnSpc>
                <a:spcPct val="80000"/>
              </a:lnSpc>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20139089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81192" y="2561826"/>
            <a:ext cx="8319883" cy="3539430"/>
          </a:xfrm>
          <a:prstGeom prst="rect">
            <a:avLst/>
          </a:prstGeom>
          <a:noFill/>
        </p:spPr>
        <p:txBody>
          <a:bodyPr wrap="square" rtlCol="0">
            <a:spAutoFit/>
          </a:bodyPr>
          <a:lstStyle/>
          <a:p>
            <a:r>
              <a:rPr lang="en-US" sz="2800" dirty="0"/>
              <a:t>QUESTION 1(b)</a:t>
            </a:r>
          </a:p>
          <a:p>
            <a:endParaRPr lang="en-US" sz="2800" dirty="0"/>
          </a:p>
          <a:p>
            <a:r>
              <a:rPr lang="en-GB" sz="2800" b="1" dirty="0"/>
              <a:t>What do the examples below tell us about language change? Make two points and refer to the examples using appropriate terminology.</a:t>
            </a:r>
            <a:endParaRPr lang="en-GB" sz="2800" dirty="0"/>
          </a:p>
          <a:p>
            <a:r>
              <a:rPr lang="en-GB" sz="2800" i="1" dirty="0"/>
              <a:t>			</a:t>
            </a:r>
            <a:endParaRPr lang="en-GB" sz="2800" dirty="0"/>
          </a:p>
          <a:p>
            <a:r>
              <a:rPr lang="en-GB" sz="2800" i="1" dirty="0"/>
              <a:t>					</a:t>
            </a:r>
            <a:r>
              <a:rPr lang="en-GB" sz="2800" i="1" dirty="0" err="1"/>
              <a:t>shee</a:t>
            </a:r>
            <a:r>
              <a:rPr lang="en-GB" sz="2800" i="1" dirty="0"/>
              <a:t>/she			writ</a:t>
            </a:r>
            <a:endParaRPr lang="en-GB" sz="2800" dirty="0"/>
          </a:p>
          <a:p>
            <a:r>
              <a:rPr lang="en-US" sz="2800" i="1" dirty="0"/>
              <a:t> </a:t>
            </a:r>
            <a:endParaRPr lang="en-GB" sz="2800" dirty="0"/>
          </a:p>
        </p:txBody>
      </p:sp>
      <p:sp>
        <p:nvSpPr>
          <p:cNvPr id="6" name="TextBox 5"/>
          <p:cNvSpPr txBox="1"/>
          <p:nvPr/>
        </p:nvSpPr>
        <p:spPr>
          <a:xfrm>
            <a:off x="266040" y="1308919"/>
            <a:ext cx="7758844" cy="966418"/>
          </a:xfrm>
          <a:prstGeom prst="rect">
            <a:avLst/>
          </a:prstGeom>
          <a:noFill/>
        </p:spPr>
        <p:txBody>
          <a:bodyPr wrap="square" rtlCol="0">
            <a:spAutoFit/>
          </a:bodyPr>
          <a:lstStyle/>
          <a:p>
            <a:r>
              <a:rPr lang="en-GB" sz="3200" cap="all" dirty="0"/>
              <a:t>RECOGNISING A successful RESPONSE</a:t>
            </a:r>
          </a:p>
          <a:p>
            <a:pPr>
              <a:lnSpc>
                <a:spcPct val="80000"/>
              </a:lnSpc>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4240609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66040" y="2149019"/>
            <a:ext cx="8319883" cy="5570756"/>
          </a:xfrm>
          <a:prstGeom prst="rect">
            <a:avLst/>
          </a:prstGeom>
          <a:noFill/>
        </p:spPr>
        <p:txBody>
          <a:bodyPr wrap="square" rtlCol="0">
            <a:spAutoFit/>
          </a:bodyPr>
          <a:lstStyle/>
          <a:p>
            <a:r>
              <a:rPr lang="en-US" sz="2800" dirty="0"/>
              <a:t>QUESTION 1(b) – </a:t>
            </a:r>
            <a:r>
              <a:rPr lang="en-US" sz="2800" u="sng" dirty="0">
                <a:solidFill>
                  <a:srgbClr val="FF0000"/>
                </a:solidFill>
              </a:rPr>
              <a:t>credit-worthy material in red</a:t>
            </a:r>
          </a:p>
          <a:p>
            <a:endParaRPr lang="en-US" sz="2000" dirty="0"/>
          </a:p>
          <a:p>
            <a:r>
              <a:rPr lang="en-GB" sz="2800" dirty="0"/>
              <a:t>Example 1</a:t>
            </a:r>
          </a:p>
          <a:p>
            <a:r>
              <a:rPr lang="en-GB" sz="2400" dirty="0"/>
              <a:t>The second person </a:t>
            </a:r>
            <a:r>
              <a:rPr lang="en-GB" sz="2400" u="sng" dirty="0">
                <a:solidFill>
                  <a:srgbClr val="FF0000"/>
                </a:solidFill>
              </a:rPr>
              <a:t>pronoun</a:t>
            </a:r>
            <a:r>
              <a:rPr lang="en-GB" sz="2400" dirty="0"/>
              <a:t> ‘</a:t>
            </a:r>
            <a:r>
              <a:rPr lang="en-GB" sz="2400" dirty="0" err="1"/>
              <a:t>shee</a:t>
            </a:r>
            <a:r>
              <a:rPr lang="en-GB" sz="2400" dirty="0"/>
              <a:t>’ with an </a:t>
            </a:r>
            <a:r>
              <a:rPr lang="en-GB" sz="2400" u="sng" dirty="0">
                <a:solidFill>
                  <a:srgbClr val="FF0000"/>
                </a:solidFill>
              </a:rPr>
              <a:t>appended –e</a:t>
            </a:r>
            <a:r>
              <a:rPr lang="en-GB" sz="2400" dirty="0"/>
              <a:t>, contrasted with the same second person pronoun without the appended –e in the next line suggests that at this time there were still variations of spelling due to the lack of dictionaries.</a:t>
            </a:r>
          </a:p>
          <a:p>
            <a:r>
              <a:rPr lang="en-GB" sz="2400" dirty="0"/>
              <a:t>The concrete </a:t>
            </a:r>
            <a:r>
              <a:rPr lang="en-GB" sz="2400" u="sng" dirty="0">
                <a:solidFill>
                  <a:srgbClr val="FF0000"/>
                </a:solidFill>
              </a:rPr>
              <a:t>noun</a:t>
            </a:r>
            <a:r>
              <a:rPr lang="en-GB" sz="2400" dirty="0"/>
              <a:t> ‘nobles’ is an example of an </a:t>
            </a:r>
            <a:r>
              <a:rPr lang="en-GB" sz="2400" u="sng" dirty="0">
                <a:solidFill>
                  <a:srgbClr val="FF0000"/>
                </a:solidFill>
              </a:rPr>
              <a:t>archaism</a:t>
            </a:r>
            <a:r>
              <a:rPr lang="en-GB" sz="2400" dirty="0"/>
              <a:t>. It could have been a new word/neologism at that time as new words were needed for new concepts. We don’t use this noun now due to the fact we use notes and coins therefore we have new words for new concepts.											</a:t>
            </a:r>
            <a:r>
              <a:rPr lang="en-GB" sz="2400" dirty="0">
                <a:solidFill>
                  <a:srgbClr val="FF0000"/>
                </a:solidFill>
              </a:rPr>
              <a:t>4 marks</a:t>
            </a:r>
            <a:endParaRPr lang="en-GB" sz="2400" dirty="0"/>
          </a:p>
          <a:p>
            <a:r>
              <a:rPr lang="en-GB" sz="2800" dirty="0"/>
              <a:t> </a:t>
            </a:r>
          </a:p>
          <a:p>
            <a:r>
              <a:rPr lang="en-US" sz="2800" i="1" dirty="0"/>
              <a:t> </a:t>
            </a:r>
            <a:endParaRPr lang="en-GB" sz="2800" dirty="0"/>
          </a:p>
        </p:txBody>
      </p:sp>
      <p:sp>
        <p:nvSpPr>
          <p:cNvPr id="6" name="TextBox 5"/>
          <p:cNvSpPr txBox="1"/>
          <p:nvPr/>
        </p:nvSpPr>
        <p:spPr>
          <a:xfrm>
            <a:off x="266040" y="1308919"/>
            <a:ext cx="7758844" cy="966418"/>
          </a:xfrm>
          <a:prstGeom prst="rect">
            <a:avLst/>
          </a:prstGeom>
          <a:noFill/>
        </p:spPr>
        <p:txBody>
          <a:bodyPr wrap="square" rtlCol="0">
            <a:spAutoFit/>
          </a:bodyPr>
          <a:lstStyle/>
          <a:p>
            <a:r>
              <a:rPr lang="en-GB" sz="3200" cap="all" dirty="0"/>
              <a:t>RECOGNISING A successful RESPONSE</a:t>
            </a:r>
          </a:p>
          <a:p>
            <a:pPr>
              <a:lnSpc>
                <a:spcPct val="80000"/>
              </a:lnSpc>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3284159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81192" y="2561826"/>
            <a:ext cx="8319883" cy="4832092"/>
          </a:xfrm>
          <a:prstGeom prst="rect">
            <a:avLst/>
          </a:prstGeom>
          <a:noFill/>
        </p:spPr>
        <p:txBody>
          <a:bodyPr wrap="square" rtlCol="0">
            <a:spAutoFit/>
          </a:bodyPr>
          <a:lstStyle/>
          <a:p>
            <a:r>
              <a:rPr lang="en-US" sz="2800" dirty="0"/>
              <a:t>QUESTION 1(b) – </a:t>
            </a:r>
            <a:r>
              <a:rPr lang="en-US" sz="2800" u="sng" dirty="0">
                <a:solidFill>
                  <a:srgbClr val="FF0000"/>
                </a:solidFill>
              </a:rPr>
              <a:t>credit-worthy material in red</a:t>
            </a:r>
          </a:p>
          <a:p>
            <a:endParaRPr lang="en-US" sz="2800" dirty="0"/>
          </a:p>
          <a:p>
            <a:r>
              <a:rPr lang="en-GB" sz="2800" dirty="0"/>
              <a:t>Example 2</a:t>
            </a:r>
          </a:p>
          <a:p>
            <a:r>
              <a:rPr lang="en-GB" sz="2400" dirty="0"/>
              <a:t>The two varying spellings of the third person </a:t>
            </a:r>
            <a:r>
              <a:rPr lang="en-GB" sz="2400" u="sng" dirty="0">
                <a:solidFill>
                  <a:srgbClr val="FF0000"/>
                </a:solidFill>
              </a:rPr>
              <a:t>pronoun</a:t>
            </a:r>
            <a:r>
              <a:rPr lang="en-GB" sz="2400" dirty="0"/>
              <a:t> ‘</a:t>
            </a:r>
            <a:r>
              <a:rPr lang="en-GB" sz="2400" dirty="0" err="1"/>
              <a:t>shee</a:t>
            </a:r>
            <a:r>
              <a:rPr lang="en-GB" sz="2400" dirty="0"/>
              <a:t>/she’ demonstrates how spelling was not widely </a:t>
            </a:r>
            <a:r>
              <a:rPr lang="en-GB" sz="2400" u="sng" dirty="0">
                <a:solidFill>
                  <a:srgbClr val="FF0000"/>
                </a:solidFill>
              </a:rPr>
              <a:t>standardised</a:t>
            </a:r>
            <a:r>
              <a:rPr lang="en-GB" sz="2400" dirty="0"/>
              <a:t> before the Great Vowel Shift.</a:t>
            </a:r>
          </a:p>
          <a:p>
            <a:r>
              <a:rPr lang="en-GB" sz="2400" dirty="0"/>
              <a:t>Nobles, a plural concrete </a:t>
            </a:r>
            <a:r>
              <a:rPr lang="en-GB" sz="2400" u="sng" dirty="0">
                <a:solidFill>
                  <a:srgbClr val="FF0000"/>
                </a:solidFill>
              </a:rPr>
              <a:t>noun</a:t>
            </a:r>
            <a:r>
              <a:rPr lang="en-GB" sz="2400" dirty="0"/>
              <a:t>, is a differing form of currency to that of PDE. It shows how abbreviations, such as the pound sign, were not yet invented and are yet to come of use during the Modern English period.									</a:t>
            </a:r>
            <a:r>
              <a:rPr lang="en-GB" sz="2400" dirty="0">
                <a:solidFill>
                  <a:srgbClr val="FF0000"/>
                </a:solidFill>
              </a:rPr>
              <a:t>3 marks</a:t>
            </a:r>
            <a:endParaRPr lang="en-GB" sz="2400" dirty="0"/>
          </a:p>
          <a:p>
            <a:r>
              <a:rPr lang="en-GB" sz="2800" dirty="0"/>
              <a:t> </a:t>
            </a:r>
          </a:p>
          <a:p>
            <a:r>
              <a:rPr lang="en-US" sz="2800" i="1" dirty="0"/>
              <a:t> </a:t>
            </a:r>
            <a:endParaRPr lang="en-GB" sz="2800" dirty="0"/>
          </a:p>
        </p:txBody>
      </p:sp>
      <p:sp>
        <p:nvSpPr>
          <p:cNvPr id="6" name="TextBox 5"/>
          <p:cNvSpPr txBox="1"/>
          <p:nvPr/>
        </p:nvSpPr>
        <p:spPr>
          <a:xfrm>
            <a:off x="266040" y="1308919"/>
            <a:ext cx="7758844" cy="966418"/>
          </a:xfrm>
          <a:prstGeom prst="rect">
            <a:avLst/>
          </a:prstGeom>
          <a:noFill/>
        </p:spPr>
        <p:txBody>
          <a:bodyPr wrap="square" rtlCol="0">
            <a:spAutoFit/>
          </a:bodyPr>
          <a:lstStyle/>
          <a:p>
            <a:r>
              <a:rPr lang="en-GB" sz="3200" cap="all" dirty="0"/>
              <a:t>RECOGNISING A successful RESPONSE</a:t>
            </a:r>
          </a:p>
          <a:p>
            <a:pPr>
              <a:lnSpc>
                <a:spcPct val="80000"/>
              </a:lnSpc>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1383107135"/>
      </p:ext>
    </p:extLst>
  </p:cSld>
  <p:clrMapOvr>
    <a:masterClrMapping/>
  </p:clrMapOvr>
</p:sld>
</file>

<file path=ppt/theme/theme1.xml><?xml version="1.0" encoding="utf-8"?>
<a:theme xmlns:a="http://schemas.openxmlformats.org/drawingml/2006/main" name="Eduq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QA xmlns="101960c9-2583-49a4-9434-4c0cad7b266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E8D75E50D38D1449095CDF5BED87B3E" ma:contentTypeVersion="10" ma:contentTypeDescription="Create a new document." ma:contentTypeScope="" ma:versionID="401f551f9abc41c8c06ec40edacefe07">
  <xsd:schema xmlns:xsd="http://www.w3.org/2001/XMLSchema" xmlns:xs="http://www.w3.org/2001/XMLSchema" xmlns:p="http://schemas.microsoft.com/office/2006/metadata/properties" xmlns:ns2="101960c9-2583-49a4-9434-4c0cad7b266a" xmlns:ns3="10ebebe9-ad9c-417c-96aa-6a2f5b72dbd6" targetNamespace="http://schemas.microsoft.com/office/2006/metadata/properties" ma:root="true" ma:fieldsID="52fe2749e27d11d5c284173d135dace0" ns2:_="" ns3:_="">
    <xsd:import namespace="101960c9-2583-49a4-9434-4c0cad7b266a"/>
    <xsd:import namespace="10ebebe9-ad9c-417c-96aa-6a2f5b72dbd6"/>
    <xsd:element name="properties">
      <xsd:complexType>
        <xsd:sequence>
          <xsd:element name="documentManagement">
            <xsd:complexType>
              <xsd:all>
                <xsd:element ref="ns2:MediaServiceMetadata" minOccurs="0"/>
                <xsd:element ref="ns2:MediaServiceFastMetadata" minOccurs="0"/>
                <xsd:element ref="ns2:MediaServiceAutoTags" minOccurs="0"/>
                <xsd:element ref="ns2:QA" minOccurs="0"/>
                <xsd:element ref="ns3:SharedWithUsers" minOccurs="0"/>
                <xsd:element ref="ns3:SharedWithDetails" minOccurs="0"/>
                <xsd:element ref="ns2:MediaServiceOCR"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1960c9-2583-49a4-9434-4c0cad7b266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QA" ma:index="11" nillable="true" ma:displayName="QA" ma:format="Dropdown" ma:internalName="QA">
      <xsd:simpleType>
        <xsd:restriction base="dms:Text">
          <xsd:maxLength value="255"/>
        </xsd:restriction>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0ebebe9-ad9c-417c-96aa-6a2f5b72dbd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D9FB68D-A36F-4F40-9DDD-C7C8C55F1F0F}">
  <ds:schemaRefs>
    <ds:schemaRef ds:uri="http://schemas.microsoft.com/sharepoint/v3/contenttype/forms"/>
  </ds:schemaRefs>
</ds:datastoreItem>
</file>

<file path=customXml/itemProps2.xml><?xml version="1.0" encoding="utf-8"?>
<ds:datastoreItem xmlns:ds="http://schemas.openxmlformats.org/officeDocument/2006/customXml" ds:itemID="{2773DC8F-AB9D-4910-94BF-5076350377AD}">
  <ds:schemaRefs>
    <ds:schemaRef ds:uri="1f8176ab-828b-4b08-9471-75b38aa5aee5"/>
    <ds:schemaRef ds:uri="36f98b4f-ba65-4a7d-9a34-48b23de556cb"/>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1F9F28D3-856B-4440-B7A0-5299E146C589}"/>
</file>

<file path=docProps/app.xml><?xml version="1.0" encoding="utf-8"?>
<Properties xmlns="http://schemas.openxmlformats.org/officeDocument/2006/extended-properties" xmlns:vt="http://schemas.openxmlformats.org/officeDocument/2006/docPropsVTypes">
  <Template>Eduqas PowerPoint Template</Template>
  <TotalTime>666</TotalTime>
  <Words>5043</Words>
  <Application>Microsoft Office PowerPoint</Application>
  <PresentationFormat>On-screen Show (4:3)</PresentationFormat>
  <Paragraphs>340</Paragraphs>
  <Slides>53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53</vt:i4>
      </vt:variant>
    </vt:vector>
  </HeadingPairs>
  <TitlesOfParts>
    <vt:vector size="59" baseType="lpstr">
      <vt:lpstr>Arial</vt:lpstr>
      <vt:lpstr>Arial WGL</vt:lpstr>
      <vt:lpstr>Bliss-Light</vt:lpstr>
      <vt:lpstr>Calibri</vt:lpstr>
      <vt:lpstr>Gotham Rounded Book</vt:lpstr>
      <vt:lpstr>Eduqas PowerPoint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Gemma Lynch</dc:creator>
  <cp:lastModifiedBy>Wilcock, Kirsten</cp:lastModifiedBy>
  <cp:revision>32</cp:revision>
  <cp:lastPrinted>2014-04-03T15:37:56Z</cp:lastPrinted>
  <dcterms:created xsi:type="dcterms:W3CDTF">2019-08-19T21:22:40Z</dcterms:created>
  <dcterms:modified xsi:type="dcterms:W3CDTF">2019-11-07T10:38:35Z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0x0101005E8D75E50D38D1449095CDF5BED87B3E</vt:lpwstr>
  </property>
</Properties>
</file>