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65" r:id="rId5"/>
    <p:sldId id="330" r:id="rId6"/>
    <p:sldId id="311" r:id="rId7"/>
    <p:sldId id="277" r:id="rId8"/>
    <p:sldId id="328" r:id="rId9"/>
    <p:sldId id="291" r:id="rId10"/>
    <p:sldId id="329" r:id="rId11"/>
    <p:sldId id="331" r:id="rId12"/>
    <p:sldId id="319" r:id="rId13"/>
    <p:sldId id="312" r:id="rId14"/>
    <p:sldId id="287" r:id="rId15"/>
    <p:sldId id="327" r:id="rId16"/>
    <p:sldId id="305" r:id="rId17"/>
    <p:sldId id="325" r:id="rId18"/>
    <p:sldId id="304" r:id="rId19"/>
    <p:sldId id="270" r:id="rId20"/>
    <p:sldId id="283" r:id="rId21"/>
    <p:sldId id="285" r:id="rId22"/>
    <p:sldId id="307" r:id="rId23"/>
    <p:sldId id="302" r:id="rId24"/>
    <p:sldId id="332" r:id="rId25"/>
    <p:sldId id="333" r:id="rId26"/>
    <p:sldId id="266" r:id="rId27"/>
  </p:sldIdLst>
  <p:sldSz cx="9144000" cy="6858000" type="screen4x3"/>
  <p:notesSz cx="6794500" cy="9929813"/>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639F6-D29E-4CF0-B703-C1E651E85791}" v="2" dt="2019-12-06T14:14:48.4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29" autoAdjust="0"/>
    <p:restoredTop sz="85912" autoAdjust="0"/>
  </p:normalViewPr>
  <p:slideViewPr>
    <p:cSldViewPr snapToGrid="0" snapToObjects="1">
      <p:cViewPr varScale="1">
        <p:scale>
          <a:sx n="62" d="100"/>
          <a:sy n="62" d="100"/>
        </p:scale>
        <p:origin x="120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49" d="100"/>
          <a:sy n="49" d="100"/>
        </p:scale>
        <p:origin x="-2970" y="-90"/>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7890" y="0"/>
            <a:ext cx="2945024" cy="496967"/>
          </a:xfrm>
          <a:prstGeom prst="rect">
            <a:avLst/>
          </a:prstGeom>
        </p:spPr>
        <p:txBody>
          <a:bodyPr vert="horz" lIns="91440" tIns="45720" rIns="91440" bIns="45720" rtlCol="0"/>
          <a:lstStyle>
            <a:lvl1pPr algn="r">
              <a:defRPr sz="1200"/>
            </a:lvl1pPr>
          </a:lstStyle>
          <a:p>
            <a:fld id="{BB5DD7C5-1F0B-45FA-9CF9-7DA1DD3077F1}" type="datetimeFigureOut">
              <a:rPr lang="en-GB" smtClean="0"/>
              <a:t>12/10/2020</a:t>
            </a:fld>
            <a:endParaRPr lang="en-GB"/>
          </a:p>
        </p:txBody>
      </p:sp>
      <p:sp>
        <p:nvSpPr>
          <p:cNvPr id="4" name="Footer Placeholder 3"/>
          <p:cNvSpPr>
            <a:spLocks noGrp="1"/>
          </p:cNvSpPr>
          <p:nvPr>
            <p:ph type="ftr" sz="quarter" idx="2"/>
          </p:nvPr>
        </p:nvSpPr>
        <p:spPr>
          <a:xfrm>
            <a:off x="0" y="9431259"/>
            <a:ext cx="2945024" cy="49696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7890" y="9431259"/>
            <a:ext cx="2945024" cy="496967"/>
          </a:xfrm>
          <a:prstGeom prst="rect">
            <a:avLst/>
          </a:prstGeom>
        </p:spPr>
        <p:txBody>
          <a:bodyPr vert="horz" lIns="91440" tIns="45720" rIns="91440" bIns="45720" rtlCol="0" anchor="b"/>
          <a:lstStyle>
            <a:lvl1pPr algn="r">
              <a:defRPr sz="1200"/>
            </a:lvl1pPr>
          </a:lstStyle>
          <a:p>
            <a:fld id="{07A4C38E-4AE4-43D0-B871-EC25BB4B87BB}" type="slidenum">
              <a:rPr lang="en-GB" smtClean="0"/>
              <a:t>‹#›</a:t>
            </a:fld>
            <a:endParaRPr lang="en-GB"/>
          </a:p>
        </p:txBody>
      </p:sp>
    </p:spTree>
    <p:extLst>
      <p:ext uri="{BB962C8B-B14F-4D97-AF65-F5344CB8AC3E}">
        <p14:creationId xmlns:p14="http://schemas.microsoft.com/office/powerpoint/2010/main" val="2921554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649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1"/>
            <a:ext cx="2944283" cy="496490"/>
          </a:xfrm>
          <a:prstGeom prst="rect">
            <a:avLst/>
          </a:prstGeom>
        </p:spPr>
        <p:txBody>
          <a:bodyPr vert="horz" lIns="91440" tIns="45720" rIns="91440" bIns="45720" rtlCol="0"/>
          <a:lstStyle>
            <a:lvl1pPr algn="r">
              <a:defRPr sz="1200"/>
            </a:lvl1pPr>
          </a:lstStyle>
          <a:p>
            <a:fld id="{AB64709F-7B92-4904-980E-C27FFADFC1BF}" type="datetimeFigureOut">
              <a:rPr lang="en-GB" smtClean="0"/>
              <a:t>12/10/2020</a:t>
            </a:fld>
            <a:endParaRPr lang="en-GB"/>
          </a:p>
        </p:txBody>
      </p:sp>
      <p:sp>
        <p:nvSpPr>
          <p:cNvPr id="4" name="Slide Image Placeholder 3"/>
          <p:cNvSpPr>
            <a:spLocks noGrp="1" noRot="1" noChangeAspect="1"/>
          </p:cNvSpPr>
          <p:nvPr>
            <p:ph type="sldImg" idx="2"/>
          </p:nvPr>
        </p:nvSpPr>
        <p:spPr>
          <a:xfrm>
            <a:off x="915988"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662"/>
            <a:ext cx="543560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1600"/>
            <a:ext cx="2944283" cy="4964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1600"/>
            <a:ext cx="2944283" cy="496490"/>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E7319E-213C-4920-A16F-A5F14520856B}" type="slidenum">
              <a:rPr lang="en-GB" smtClean="0"/>
              <a:t>10</a:t>
            </a:fld>
            <a:endParaRPr lang="en-GB"/>
          </a:p>
        </p:txBody>
      </p:sp>
    </p:spTree>
    <p:extLst>
      <p:ext uri="{BB962C8B-B14F-4D97-AF65-F5344CB8AC3E}">
        <p14:creationId xmlns:p14="http://schemas.microsoft.com/office/powerpoint/2010/main" val="1784281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11</a:t>
            </a:fld>
            <a:endParaRPr lang="en-GB"/>
          </a:p>
        </p:txBody>
      </p:sp>
    </p:spTree>
    <p:extLst>
      <p:ext uri="{BB962C8B-B14F-4D97-AF65-F5344CB8AC3E}">
        <p14:creationId xmlns:p14="http://schemas.microsoft.com/office/powerpoint/2010/main" val="1730469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12</a:t>
            </a:fld>
            <a:endParaRPr lang="en-GB"/>
          </a:p>
        </p:txBody>
      </p:sp>
    </p:spTree>
    <p:extLst>
      <p:ext uri="{BB962C8B-B14F-4D97-AF65-F5344CB8AC3E}">
        <p14:creationId xmlns:p14="http://schemas.microsoft.com/office/powerpoint/2010/main" val="72940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13</a:t>
            </a:fld>
            <a:endParaRPr lang="en-GB"/>
          </a:p>
        </p:txBody>
      </p:sp>
    </p:spTree>
    <p:extLst>
      <p:ext uri="{BB962C8B-B14F-4D97-AF65-F5344CB8AC3E}">
        <p14:creationId xmlns:p14="http://schemas.microsoft.com/office/powerpoint/2010/main" val="2473555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14</a:t>
            </a:fld>
            <a:endParaRPr lang="en-GB"/>
          </a:p>
        </p:txBody>
      </p:sp>
    </p:spTree>
    <p:extLst>
      <p:ext uri="{BB962C8B-B14F-4D97-AF65-F5344CB8AC3E}">
        <p14:creationId xmlns:p14="http://schemas.microsoft.com/office/powerpoint/2010/main" val="4056252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15</a:t>
            </a:fld>
            <a:endParaRPr lang="en-GB"/>
          </a:p>
        </p:txBody>
      </p:sp>
    </p:spTree>
    <p:extLst>
      <p:ext uri="{BB962C8B-B14F-4D97-AF65-F5344CB8AC3E}">
        <p14:creationId xmlns:p14="http://schemas.microsoft.com/office/powerpoint/2010/main" val="1591785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16</a:t>
            </a:fld>
            <a:endParaRPr lang="en-GB"/>
          </a:p>
        </p:txBody>
      </p:sp>
    </p:spTree>
    <p:extLst>
      <p:ext uri="{BB962C8B-B14F-4D97-AF65-F5344CB8AC3E}">
        <p14:creationId xmlns:p14="http://schemas.microsoft.com/office/powerpoint/2010/main" val="1827612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17</a:t>
            </a:fld>
            <a:endParaRPr lang="en-GB"/>
          </a:p>
        </p:txBody>
      </p:sp>
    </p:spTree>
    <p:extLst>
      <p:ext uri="{BB962C8B-B14F-4D97-AF65-F5344CB8AC3E}">
        <p14:creationId xmlns:p14="http://schemas.microsoft.com/office/powerpoint/2010/main" val="1671000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18</a:t>
            </a:fld>
            <a:endParaRPr lang="en-GB"/>
          </a:p>
        </p:txBody>
      </p:sp>
    </p:spTree>
    <p:extLst>
      <p:ext uri="{BB962C8B-B14F-4D97-AF65-F5344CB8AC3E}">
        <p14:creationId xmlns:p14="http://schemas.microsoft.com/office/powerpoint/2010/main" val="898199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19</a:t>
            </a:fld>
            <a:endParaRPr lang="en-GB"/>
          </a:p>
        </p:txBody>
      </p:sp>
    </p:spTree>
    <p:extLst>
      <p:ext uri="{BB962C8B-B14F-4D97-AF65-F5344CB8AC3E}">
        <p14:creationId xmlns:p14="http://schemas.microsoft.com/office/powerpoint/2010/main" val="196223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2</a:t>
            </a:fld>
            <a:endParaRPr lang="en-GB"/>
          </a:p>
        </p:txBody>
      </p:sp>
    </p:spTree>
    <p:extLst>
      <p:ext uri="{BB962C8B-B14F-4D97-AF65-F5344CB8AC3E}">
        <p14:creationId xmlns:p14="http://schemas.microsoft.com/office/powerpoint/2010/main" val="2249124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20</a:t>
            </a:fld>
            <a:endParaRPr lang="en-GB" dirty="0"/>
          </a:p>
        </p:txBody>
      </p:sp>
    </p:spTree>
    <p:extLst>
      <p:ext uri="{BB962C8B-B14F-4D97-AF65-F5344CB8AC3E}">
        <p14:creationId xmlns:p14="http://schemas.microsoft.com/office/powerpoint/2010/main" val="1698247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21</a:t>
            </a:fld>
            <a:endParaRPr lang="en-GB"/>
          </a:p>
        </p:txBody>
      </p:sp>
    </p:spTree>
    <p:extLst>
      <p:ext uri="{BB962C8B-B14F-4D97-AF65-F5344CB8AC3E}">
        <p14:creationId xmlns:p14="http://schemas.microsoft.com/office/powerpoint/2010/main" val="387396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22</a:t>
            </a:fld>
            <a:endParaRPr lang="en-GB"/>
          </a:p>
        </p:txBody>
      </p:sp>
    </p:spTree>
    <p:extLst>
      <p:ext uri="{BB962C8B-B14F-4D97-AF65-F5344CB8AC3E}">
        <p14:creationId xmlns:p14="http://schemas.microsoft.com/office/powerpoint/2010/main" val="2446425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BF64F25-C7F6-4E11-8B8C-CCA7BD6D9214}" type="slidenum">
              <a:rPr lang="en-GB" smtClean="0"/>
              <a:pPr/>
              <a:t>23</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3</a:t>
            </a:fld>
            <a:endParaRPr lang="en-GB"/>
          </a:p>
        </p:txBody>
      </p:sp>
    </p:spTree>
    <p:extLst>
      <p:ext uri="{BB962C8B-B14F-4D97-AF65-F5344CB8AC3E}">
        <p14:creationId xmlns:p14="http://schemas.microsoft.com/office/powerpoint/2010/main" val="61844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4</a:t>
            </a:fld>
            <a:endParaRPr lang="en-GB"/>
          </a:p>
        </p:txBody>
      </p:sp>
    </p:spTree>
    <p:extLst>
      <p:ext uri="{BB962C8B-B14F-4D97-AF65-F5344CB8AC3E}">
        <p14:creationId xmlns:p14="http://schemas.microsoft.com/office/powerpoint/2010/main" val="237156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5</a:t>
            </a:fld>
            <a:endParaRPr lang="en-GB"/>
          </a:p>
        </p:txBody>
      </p:sp>
    </p:spTree>
    <p:extLst>
      <p:ext uri="{BB962C8B-B14F-4D97-AF65-F5344CB8AC3E}">
        <p14:creationId xmlns:p14="http://schemas.microsoft.com/office/powerpoint/2010/main" val="4492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6</a:t>
            </a:fld>
            <a:endParaRPr lang="en-GB"/>
          </a:p>
        </p:txBody>
      </p:sp>
    </p:spTree>
    <p:extLst>
      <p:ext uri="{BB962C8B-B14F-4D97-AF65-F5344CB8AC3E}">
        <p14:creationId xmlns:p14="http://schemas.microsoft.com/office/powerpoint/2010/main" val="558701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7</a:t>
            </a:fld>
            <a:endParaRPr lang="en-GB"/>
          </a:p>
        </p:txBody>
      </p:sp>
    </p:spTree>
    <p:extLst>
      <p:ext uri="{BB962C8B-B14F-4D97-AF65-F5344CB8AC3E}">
        <p14:creationId xmlns:p14="http://schemas.microsoft.com/office/powerpoint/2010/main" val="1051911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8</a:t>
            </a:fld>
            <a:endParaRPr lang="en-GB"/>
          </a:p>
        </p:txBody>
      </p:sp>
    </p:spTree>
    <p:extLst>
      <p:ext uri="{BB962C8B-B14F-4D97-AF65-F5344CB8AC3E}">
        <p14:creationId xmlns:p14="http://schemas.microsoft.com/office/powerpoint/2010/main" val="334683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t>9</a:t>
            </a:fld>
            <a:endParaRPr lang="en-GB"/>
          </a:p>
        </p:txBody>
      </p:sp>
    </p:spTree>
    <p:extLst>
      <p:ext uri="{BB962C8B-B14F-4D97-AF65-F5344CB8AC3E}">
        <p14:creationId xmlns:p14="http://schemas.microsoft.com/office/powerpoint/2010/main" val="161919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C79E390-3544-49BD-924C-54A020E54E50}" type="datetimeFigureOut">
              <a:rPr lang="en-GB"/>
              <a:pPr/>
              <a:t>12/10/2020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1DCF631-FD85-4807-A65A-53CC28723283}"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5BF9FCC-F12E-41BA-87A4-0CA56F60D40D}" type="datetimeFigureOut">
              <a:rPr lang="en-GB"/>
              <a:pPr/>
              <a:t>12/10/2020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E0D851E-2D3F-4EA4-8864-ACAF1704FB05}"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0C2E702-5EAE-4FA7-9F73-872BAC11B1E3}" type="datetimeFigureOut">
              <a:rPr lang="en-GB"/>
              <a:pPr/>
              <a:t>12/10/2020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7A67E7-8941-4D16-91E6-C86A57049336}"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D3BACA1-9F5D-4E7C-8FF5-8FEB8E79E7BE}" type="datetimeFigureOut">
              <a:rPr lang="en-GB"/>
              <a:pPr/>
              <a:t>12/10/2020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446D1A1-445D-4ADA-9F6F-4120D210EB39}"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C1A2B921-A812-4B38-A22F-467B848C5595}" type="datetimeFigureOut">
              <a:rPr lang="en-GB"/>
              <a:pPr/>
              <a:t>12/10/2020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478883-CABD-46DD-A1FB-7A3639DCED8F}"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EB9F7C82-C638-4EB0-A3B5-255EBFFF5F80}" type="datetimeFigureOut">
              <a:rPr lang="en-GB"/>
              <a:pPr/>
              <a:t>12/10/2020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4003624-A969-4427-AB04-6659C9DED1F8}"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BAD13550-F801-413B-AA33-FEB4CCD47F5C}" type="datetimeFigureOut">
              <a:rPr lang="en-GB"/>
              <a:pPr/>
              <a:t>12/10/2020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04DC270-99AA-40A5-8BCC-C0973C3AE03B}"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EA05A2DE-E8FA-47F6-8ABE-00482E8CA635}" type="datetimeFigureOut">
              <a:rPr lang="en-GB"/>
              <a:pPr/>
              <a:t>12/10/2020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BA93B65-3B58-4C5C-AED6-D50BBB7E36A6}"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0939B21-3098-4B97-BDC4-7DCDB44F921F}" type="datetimeFigureOut">
              <a:rPr lang="en-GB"/>
              <a:pPr/>
              <a:t>12/10/2020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84012CD-55BA-40C8-93AF-4E9A6F52F330}"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0C79C2E-CA1F-411C-A9E1-AB349A5C6988}" type="datetimeFigureOut">
              <a:rPr lang="en-GB"/>
              <a:pPr/>
              <a:t>12/10/2020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1E6B6F0-65BF-4E91-B11C-D60B19FD21CB}"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6D1EE5F-3A69-497E-A7EC-F80C1AA4D730}" type="datetimeFigureOut">
              <a:rPr lang="en-GB"/>
              <a:pPr/>
              <a:t>12/10/2020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F6F8077-5CAF-4C8E-9E24-00BD86D8664F}"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446D047F-B7EB-4BED-86AB-C9D11136B479}" type="datetimeFigureOut">
              <a:rPr lang="en-GB"/>
              <a:pPr/>
              <a:t>12/10/2020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E308C61-3A5C-4050-9267-9E119CAE68A7}"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8738" y="1098550"/>
            <a:ext cx="8107615" cy="1175706"/>
          </a:xfrm>
          <a:prstGeom prst="rect">
            <a:avLst/>
          </a:prstGeom>
          <a:noFill/>
        </p:spPr>
        <p:txBody>
          <a:bodyPr wrap="square" rtlCol="0">
            <a:spAutoFit/>
          </a:bodyPr>
          <a:lstStyle/>
          <a:p>
            <a:pPr>
              <a:lnSpc>
                <a:spcPct val="80000"/>
              </a:lnSpc>
            </a:pPr>
            <a:r>
              <a:rPr lang="en-US" sz="4400" kern="1100" spc="-30" dirty="0">
                <a:solidFill>
                  <a:schemeClr val="bg1"/>
                </a:solidFill>
                <a:latin typeface="Gotham Rounded Book"/>
                <a:cs typeface="Gotham Rounded Book"/>
              </a:rPr>
              <a:t>ESSENTIAL SKILLS WALES </a:t>
            </a:r>
          </a:p>
          <a:p>
            <a:pPr>
              <a:lnSpc>
                <a:spcPct val="80000"/>
              </a:lnSpc>
            </a:pPr>
            <a:r>
              <a:rPr lang="en-US" sz="4400" kern="1100" spc="-30" dirty="0">
                <a:solidFill>
                  <a:schemeClr val="bg1"/>
                </a:solidFill>
                <a:latin typeface="Gotham Rounded Book"/>
                <a:cs typeface="Gotham Rounded Book"/>
              </a:rPr>
              <a:t>Internal Quality Assurance</a:t>
            </a:r>
          </a:p>
        </p:txBody>
      </p:sp>
      <p:pic>
        <p:nvPicPr>
          <p:cNvPr id="6" name="Picture 2"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70" y="5902268"/>
            <a:ext cx="701740" cy="70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417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cap="all" spc="-50" dirty="0">
                <a:solidFill>
                  <a:srgbClr val="0096ED"/>
                </a:solidFill>
                <a:latin typeface="Gotham Rounded Book"/>
                <a:ea typeface="Times New Roman"/>
                <a:cs typeface="Times New Roman"/>
              </a:rPr>
              <a:t>I</a:t>
            </a:r>
            <a:r>
              <a:rPr lang="en-US" sz="3200" kern="1100" spc="-50" dirty="0">
                <a:solidFill>
                  <a:srgbClr val="0096ED"/>
                </a:solidFill>
                <a:latin typeface="Gotham Rounded Book"/>
                <a:ea typeface="Times New Roman"/>
                <a:cs typeface="Gotham Rounded Book"/>
              </a:rPr>
              <a:t>nternal Assessment</a:t>
            </a:r>
            <a:endParaRPr lang="en-US" sz="3100" kern="1100" spc="-50" dirty="0">
              <a:solidFill>
                <a:srgbClr val="00B0F0"/>
              </a:solidFill>
              <a:latin typeface="Gotham Rounded Book"/>
              <a:cs typeface="Gotham Rounded Book"/>
            </a:endParaRPr>
          </a:p>
        </p:txBody>
      </p:sp>
      <p:sp>
        <p:nvSpPr>
          <p:cNvPr id="16" name="TextBox 15"/>
          <p:cNvSpPr txBox="1"/>
          <p:nvPr/>
        </p:nvSpPr>
        <p:spPr>
          <a:xfrm>
            <a:off x="266040" y="2894516"/>
            <a:ext cx="7981405" cy="286232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Evidence can take a variety of forms, for example: </a:t>
            </a:r>
          </a:p>
          <a:p>
            <a:r>
              <a:rPr lang="en-GB" sz="2000" dirty="0">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written documents and supporting notes for </a:t>
            </a:r>
            <a:r>
              <a:rPr lang="en-GB" sz="2000" dirty="0" err="1">
                <a:latin typeface="Arial" panose="020B0604020202020204" pitchFamily="34" charset="0"/>
                <a:cs typeface="Arial" panose="020B0604020202020204" pitchFamily="34" charset="0"/>
              </a:rPr>
              <a:t>ECommS</a:t>
            </a:r>
            <a:r>
              <a:rPr lang="en-GB" sz="2000" dirty="0">
                <a:latin typeface="Arial" panose="020B0604020202020204" pitchFamily="34" charset="0"/>
                <a:cs typeface="Arial" panose="020B0604020202020204" pitchFamily="34" charset="0"/>
              </a:rPr>
              <a:t> and EES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calculations, graphs and conclusions for </a:t>
            </a:r>
            <a:r>
              <a:rPr lang="en-GB" sz="2000" dirty="0" err="1">
                <a:latin typeface="Arial" panose="020B0604020202020204" pitchFamily="34" charset="0"/>
                <a:cs typeface="Arial" panose="020B0604020202020204" pitchFamily="34" charset="0"/>
              </a:rPr>
              <a:t>EAoNS</a:t>
            </a: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digital outcomes, multi-media evidence for EDLS and EES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process evidence such as assessor observation of the discussion/talk for </a:t>
            </a:r>
            <a:r>
              <a:rPr lang="en-GB" sz="2000" dirty="0" err="1">
                <a:latin typeface="Arial" panose="020B0604020202020204" pitchFamily="34" charset="0"/>
                <a:cs typeface="Arial" panose="020B0604020202020204" pitchFamily="34" charset="0"/>
              </a:rPr>
              <a:t>ECommS</a:t>
            </a: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contemporaneous assessor notes and candidate notes for the Structured Discussion</a:t>
            </a:r>
            <a:endParaRPr lang="en-GB" sz="2400" dirty="0">
              <a:solidFill>
                <a:schemeClr val="bg1">
                  <a:lumMod val="50000"/>
                </a:schemeClr>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17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cap="all" spc="-50" dirty="0">
                <a:solidFill>
                  <a:srgbClr val="0096ED"/>
                </a:solidFill>
                <a:latin typeface="Gotham Rounded Book"/>
                <a:ea typeface="Times New Roman"/>
                <a:cs typeface="Times New Roman"/>
              </a:rPr>
              <a:t>I</a:t>
            </a:r>
            <a:r>
              <a:rPr lang="en-US" sz="3200" kern="1100" spc="-50" dirty="0">
                <a:solidFill>
                  <a:srgbClr val="0096ED"/>
                </a:solidFill>
                <a:latin typeface="Gotham Rounded Book"/>
                <a:ea typeface="Times New Roman"/>
                <a:cs typeface="Gotham Rounded Book"/>
              </a:rPr>
              <a:t>nternal Assessment</a:t>
            </a:r>
            <a:endParaRPr lang="en-US" sz="3100" kern="1100" spc="-50" dirty="0">
              <a:solidFill>
                <a:srgbClr val="00B0F0"/>
              </a:solidFill>
              <a:latin typeface="Gotham Rounded Book"/>
              <a:cs typeface="Gotham Rounded Book"/>
            </a:endParaRPr>
          </a:p>
        </p:txBody>
      </p:sp>
      <p:sp>
        <p:nvSpPr>
          <p:cNvPr id="16" name="TextBox 15"/>
          <p:cNvSpPr txBox="1"/>
          <p:nvPr/>
        </p:nvSpPr>
        <p:spPr>
          <a:xfrm>
            <a:off x="266040" y="2894516"/>
            <a:ext cx="7981405" cy="163121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In all instances, evidence must be supported by a completed and authenticated Assessor Pack with all work annotated as appropriate by the Assessor. Evidence and completed Assessor Packs must show that the candidate has completed and achieved all parts of the Controlled Task.</a:t>
            </a: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867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spc="-50" dirty="0">
                <a:solidFill>
                  <a:srgbClr val="0096ED"/>
                </a:solidFill>
                <a:latin typeface="Gotham Rounded Book"/>
                <a:ea typeface="Times New Roman"/>
                <a:cs typeface="Gotham Rounded Book"/>
              </a:rPr>
              <a:t>Standardising Assessment</a:t>
            </a:r>
            <a:endParaRPr lang="en-US" sz="3100" kern="1100" spc="-50" dirty="0">
              <a:solidFill>
                <a:srgbClr val="00B0F0"/>
              </a:solidFill>
              <a:latin typeface="Gotham Rounded Book"/>
              <a:cs typeface="Gotham Rounded Book"/>
            </a:endParaRPr>
          </a:p>
        </p:txBody>
      </p:sp>
      <p:sp>
        <p:nvSpPr>
          <p:cNvPr id="16" name="TextBox 15"/>
          <p:cNvSpPr txBox="1"/>
          <p:nvPr/>
        </p:nvSpPr>
        <p:spPr>
          <a:xfrm>
            <a:off x="266040" y="2894516"/>
            <a:ext cx="7981405" cy="2554545"/>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It’s critical that all assessors share a common understanding of the ESW specification prior to assessment.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Standardisation is an essential part of ensuring the consistency of assessors’ judgements across different assessors, teaching groups and from year to year.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Standardisation exercises help assessors to become confident in their judgements and are correctly and consistently applying the mark schemes.  </a:t>
            </a:r>
            <a:endParaRPr lang="en-GB" sz="2000" dirty="0">
              <a:solidFill>
                <a:schemeClr val="bg1">
                  <a:lumMod val="50000"/>
                </a:schemeClr>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42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spc="-50" dirty="0">
                <a:solidFill>
                  <a:srgbClr val="0096ED"/>
                </a:solidFill>
                <a:latin typeface="Gotham Rounded Book"/>
                <a:ea typeface="Times New Roman"/>
                <a:cs typeface="Gotham Rounded Book"/>
              </a:rPr>
              <a:t>Standardising Assessment</a:t>
            </a:r>
            <a:endParaRPr lang="en-US" sz="3100" kern="1100" spc="-50" dirty="0">
              <a:solidFill>
                <a:srgbClr val="00B0F0"/>
              </a:solidFill>
              <a:latin typeface="Gotham Rounded Book"/>
              <a:cs typeface="Gotham Rounded Book"/>
            </a:endParaRPr>
          </a:p>
        </p:txBody>
      </p:sp>
      <p:sp>
        <p:nvSpPr>
          <p:cNvPr id="16" name="TextBox 15"/>
          <p:cNvSpPr txBox="1"/>
          <p:nvPr/>
        </p:nvSpPr>
        <p:spPr>
          <a:xfrm>
            <a:off x="244054" y="2894516"/>
            <a:ext cx="7981405" cy="3139321"/>
          </a:xfrm>
          <a:prstGeom prst="rect">
            <a:avLst/>
          </a:prstGeom>
          <a:noFill/>
        </p:spPr>
        <p:txBody>
          <a:bodyPr wrap="square" rtlCol="0">
            <a:spAutoFit/>
          </a:bodyPr>
          <a:lstStyle/>
          <a:p>
            <a:pPr lvl="0"/>
            <a:r>
              <a:rPr lang="en-GB" sz="2000" dirty="0">
                <a:latin typeface="Arial" panose="020B0604020202020204" pitchFamily="34" charset="0"/>
                <a:cs typeface="Arial" panose="020B0604020202020204" pitchFamily="34" charset="0"/>
              </a:rPr>
              <a:t>Double marking where assessors review the same evidence to check each other’s application of the mark scheme</a:t>
            </a:r>
          </a:p>
          <a:p>
            <a:pPr lvl="0"/>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Audio/video recordings of discussions for </a:t>
            </a:r>
            <a:r>
              <a:rPr lang="en-GB" sz="2000" dirty="0" err="1">
                <a:latin typeface="Arial" panose="020B0604020202020204" pitchFamily="34" charset="0"/>
                <a:cs typeface="Arial" panose="020B0604020202020204" pitchFamily="34" charset="0"/>
              </a:rPr>
              <a:t>ECommS</a:t>
            </a:r>
            <a:r>
              <a:rPr lang="en-GB" sz="2000" dirty="0">
                <a:latin typeface="Arial" panose="020B0604020202020204" pitchFamily="34" charset="0"/>
                <a:cs typeface="Arial" panose="020B0604020202020204" pitchFamily="34" charset="0"/>
              </a:rPr>
              <a:t> and the Structured Discussion where outcomes are assessed collectively</a:t>
            </a:r>
          </a:p>
          <a:p>
            <a:r>
              <a:rPr lang="en-GB" dirty="0"/>
              <a:t> </a:t>
            </a:r>
          </a:p>
          <a:p>
            <a:pPr lvl="0"/>
            <a:r>
              <a:rPr lang="en-GB" sz="2000" dirty="0">
                <a:latin typeface="Arial" panose="020B0604020202020204" pitchFamily="34" charset="0"/>
                <a:cs typeface="Arial" panose="020B0604020202020204" pitchFamily="34" charset="0"/>
              </a:rPr>
              <a:t>Unseen marking where evidence is marked by two assessors, but each is unaware of the other’s marks</a:t>
            </a:r>
          </a:p>
          <a:p>
            <a:pPr lvl="0"/>
            <a:endParaRPr lang="en-GB" sz="2000" dirty="0">
              <a:latin typeface="Arial" panose="020B0604020202020204" pitchFamily="34" charset="0"/>
              <a:cs typeface="Arial" panose="020B0604020202020204" pitchFamily="34" charset="0"/>
            </a:endParaRPr>
          </a:p>
          <a:p>
            <a:pPr lvl="0"/>
            <a:r>
              <a:rPr lang="en-GB" sz="2000" dirty="0">
                <a:latin typeface="Arial" panose="020B0604020202020204" pitchFamily="34" charset="0"/>
                <a:cs typeface="Arial" panose="020B0604020202020204" pitchFamily="34" charset="0"/>
              </a:rPr>
              <a:t>In all instances particular attention is paid to 'borderline' decisions</a:t>
            </a:r>
            <a:endParaRPr lang="en-GB"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17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cap="all" spc="-50" dirty="0">
                <a:solidFill>
                  <a:srgbClr val="0096ED"/>
                </a:solidFill>
                <a:latin typeface="Gotham Rounded Book"/>
                <a:ea typeface="Times New Roman"/>
                <a:cs typeface="Times New Roman"/>
              </a:rPr>
              <a:t>I</a:t>
            </a:r>
            <a:r>
              <a:rPr lang="en-US" sz="3200" kern="1100" spc="-50" dirty="0">
                <a:solidFill>
                  <a:srgbClr val="0096ED"/>
                </a:solidFill>
                <a:latin typeface="Gotham Rounded Book"/>
                <a:ea typeface="Times New Roman"/>
                <a:cs typeface="Gotham Rounded Book"/>
              </a:rPr>
              <a:t>nternal Verification</a:t>
            </a:r>
            <a:endParaRPr lang="en-US" sz="3100" kern="1100" spc="-50" dirty="0">
              <a:solidFill>
                <a:srgbClr val="00B0F0"/>
              </a:solidFill>
              <a:latin typeface="Gotham Rounded Book"/>
              <a:cs typeface="Gotham Rounded Book"/>
            </a:endParaRPr>
          </a:p>
        </p:txBody>
      </p:sp>
      <p:sp>
        <p:nvSpPr>
          <p:cNvPr id="16" name="TextBox 15"/>
          <p:cNvSpPr txBox="1"/>
          <p:nvPr/>
        </p:nvSpPr>
        <p:spPr>
          <a:xfrm>
            <a:off x="266040" y="2894516"/>
            <a:ext cx="7981405" cy="347787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Verification is central to robust internal quality assurance as it should ensure candidates are assessed accurately, fairly and consistently.</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Each centre must operate an effective and documented system. This is established by WJEC as part of the centre-approval stage through the Qualification</a:t>
            </a:r>
            <a:r>
              <a:rPr lang="en-GB" sz="2000" i="1" dirty="0">
                <a:latin typeface="Arial" panose="020B0604020202020204" pitchFamily="34" charset="0"/>
                <a:cs typeface="Arial" panose="020B0604020202020204" pitchFamily="34" charset="0"/>
              </a:rPr>
              <a:t> Approval Form.</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Internal quality assurance needs to suit the centre-type e.g. a PRU will be different from that of FE College. It is the centre's responsibility to ensure their system is appropriate for its organisational structure and needs.</a:t>
            </a:r>
            <a:endParaRPr lang="en-GB" sz="2000" dirty="0">
              <a:solidFill>
                <a:schemeClr val="bg1">
                  <a:lumMod val="50000"/>
                </a:schemeClr>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680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cap="all" spc="-50" dirty="0">
                <a:solidFill>
                  <a:srgbClr val="0096ED"/>
                </a:solidFill>
                <a:latin typeface="Gotham Rounded Book"/>
                <a:ea typeface="Times New Roman"/>
                <a:cs typeface="Times New Roman"/>
              </a:rPr>
              <a:t>I</a:t>
            </a:r>
            <a:r>
              <a:rPr lang="en-US" sz="3200" kern="1100" spc="-50" dirty="0">
                <a:solidFill>
                  <a:srgbClr val="0096ED"/>
                </a:solidFill>
                <a:latin typeface="Gotham Rounded Book"/>
                <a:ea typeface="Times New Roman"/>
                <a:cs typeface="Gotham Rounded Book"/>
              </a:rPr>
              <a:t>nternal Verifier (IV) </a:t>
            </a:r>
            <a:endParaRPr lang="en-US" sz="3100" kern="1100" spc="-50" dirty="0">
              <a:solidFill>
                <a:srgbClr val="00B0F0"/>
              </a:solidFill>
              <a:latin typeface="Gotham Rounded Book"/>
              <a:cs typeface="Gotham Rounded Book"/>
            </a:endParaRPr>
          </a:p>
        </p:txBody>
      </p:sp>
      <p:sp>
        <p:nvSpPr>
          <p:cNvPr id="16" name="TextBox 15"/>
          <p:cNvSpPr txBox="1"/>
          <p:nvPr/>
        </p:nvSpPr>
        <p:spPr>
          <a:xfrm>
            <a:off x="244054" y="2894516"/>
            <a:ext cx="7981405" cy="378565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IV ensures assessments are appropriately conducted and potential risk of malpractice is minimised. Each is responsible for ensuring validity of internal assessments and reliability of assessors’ judgements. Their role includes:</a:t>
            </a:r>
          </a:p>
          <a:p>
            <a:r>
              <a:rPr lang="en-GB"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ensuring all assessors are comfortable with the ESW standards and are supported in their role</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ensuring accurate and consistent decisions are made for all candidates in their centre</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arranging standardisation exercises and sampling assessment decisions</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maintaining assessment and verification records.</a:t>
            </a:r>
            <a:endParaRPr lang="en-GB" sz="2400" dirty="0">
              <a:solidFill>
                <a:schemeClr val="bg1">
                  <a:lumMod val="50000"/>
                </a:schemeClr>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766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spc="-50" dirty="0">
                <a:solidFill>
                  <a:srgbClr val="0096ED"/>
                </a:solidFill>
                <a:latin typeface="Gotham Rounded Book"/>
                <a:ea typeface="Times New Roman"/>
                <a:cs typeface="Gotham Rounded Book"/>
              </a:rPr>
              <a:t>Internal Verifier (IV)</a:t>
            </a:r>
            <a:endParaRPr lang="en-US" sz="3100" kern="1100" spc="-50" dirty="0">
              <a:solidFill>
                <a:srgbClr val="00B0F0"/>
              </a:solidFill>
              <a:latin typeface="Gotham Rounded Book"/>
              <a:cs typeface="Gotham Rounded Book"/>
            </a:endParaRPr>
          </a:p>
        </p:txBody>
      </p:sp>
      <p:sp>
        <p:nvSpPr>
          <p:cNvPr id="16" name="TextBox 15"/>
          <p:cNvSpPr txBox="1"/>
          <p:nvPr/>
        </p:nvSpPr>
        <p:spPr>
          <a:xfrm>
            <a:off x="244054" y="2894516"/>
            <a:ext cx="7981405" cy="347787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Sampling strategies need to be established to establish that each assessor is making consistent decisions in line with the requirements of the ESW specification.</a:t>
            </a:r>
          </a:p>
          <a:p>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Sampling must be ongoing throughout the assessment process, not end-loaded.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Different centres will need different sampling strategies. The critical aspect is that it must ensure consistency of assessment decisions across each qualification. Over time, all assessors should be included in the sample. </a:t>
            </a:r>
            <a:endParaRPr lang="en-GB" sz="2400" dirty="0">
              <a:solidFill>
                <a:schemeClr val="bg1">
                  <a:lumMod val="50000"/>
                </a:schemeClr>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7608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cap="all" spc="-50" dirty="0">
                <a:solidFill>
                  <a:srgbClr val="0096ED"/>
                </a:solidFill>
                <a:latin typeface="Gotham Rounded Book"/>
                <a:ea typeface="Times New Roman"/>
                <a:cs typeface="Times New Roman"/>
              </a:rPr>
              <a:t>I</a:t>
            </a:r>
            <a:r>
              <a:rPr lang="en-US" sz="3200" kern="1100" spc="-50" dirty="0">
                <a:solidFill>
                  <a:srgbClr val="0096ED"/>
                </a:solidFill>
                <a:latin typeface="Gotham Rounded Book"/>
                <a:ea typeface="Times New Roman"/>
                <a:cs typeface="Gotham Rounded Book"/>
              </a:rPr>
              <a:t>nternal Verifier (IV)</a:t>
            </a:r>
            <a:endParaRPr lang="en-US" sz="3100" kern="1100" spc="-50" dirty="0">
              <a:solidFill>
                <a:srgbClr val="00B0F0"/>
              </a:solidFill>
              <a:latin typeface="Gotham Rounded Book"/>
              <a:cs typeface="Gotham Rounded Book"/>
            </a:endParaRPr>
          </a:p>
        </p:txBody>
      </p:sp>
      <p:sp>
        <p:nvSpPr>
          <p:cNvPr id="16" name="TextBox 15"/>
          <p:cNvSpPr txBox="1"/>
          <p:nvPr/>
        </p:nvSpPr>
        <p:spPr>
          <a:xfrm>
            <a:off x="266040" y="2894516"/>
            <a:ext cx="7981405" cy="317009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Sampling strategies should be included in the written internal verification procedure. The key sampling features include:</a:t>
            </a:r>
          </a:p>
          <a:p>
            <a:r>
              <a:rPr lang="en-GB" sz="2000" dirty="0">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first time delivery of an ESW qualification or award</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new assessors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range of levels of qualifications and range of candidate groups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mode of delivery (full/part time, online, multiple sites, partnership arrangement)</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achieved/not achieved/borderline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previous issues identified by internal or external verification</a:t>
            </a: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079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spc="-50" dirty="0">
                <a:solidFill>
                  <a:srgbClr val="0096ED"/>
                </a:solidFill>
                <a:latin typeface="Gotham Rounded Book"/>
                <a:ea typeface="Times New Roman"/>
                <a:cs typeface="Gotham Rounded Book"/>
              </a:rPr>
              <a:t>Internal Verifier (IV)</a:t>
            </a:r>
            <a:endParaRPr lang="en-US" sz="3100" kern="1100" spc="-50" dirty="0">
              <a:solidFill>
                <a:srgbClr val="00B0F0"/>
              </a:solidFill>
              <a:latin typeface="Gotham Rounded Book"/>
              <a:cs typeface="Gotham Rounded Book"/>
            </a:endParaRPr>
          </a:p>
        </p:txBody>
      </p:sp>
      <p:sp>
        <p:nvSpPr>
          <p:cNvPr id="16" name="TextBox 15"/>
          <p:cNvSpPr txBox="1"/>
          <p:nvPr/>
        </p:nvSpPr>
        <p:spPr>
          <a:xfrm>
            <a:off x="266040" y="2894516"/>
            <a:ext cx="7981405" cy="378565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outcomes of internal verification should be given as feedback to assessors to further refine practices. This is why it is essential that sampling takes place throughout the assessment process.</a:t>
            </a:r>
          </a:p>
          <a:p>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Should the internal verification process identify areas for improvement these must be addressed by the centre. This could mean that:</a:t>
            </a:r>
          </a:p>
          <a:p>
            <a:r>
              <a:rPr lang="en-GB" sz="2000" dirty="0">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additional training is provided before further assessment takes place </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all assessment decisions are subject to internal verification until the IV is confident the standards are being correctly applied.</a:t>
            </a: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44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spc="-50" dirty="0">
                <a:solidFill>
                  <a:srgbClr val="0096ED"/>
                </a:solidFill>
                <a:latin typeface="Gotham Rounded Book"/>
                <a:ea typeface="Times New Roman"/>
                <a:cs typeface="Gotham Rounded Book"/>
              </a:rPr>
              <a:t>External Verification</a:t>
            </a:r>
            <a:endParaRPr lang="en-US" sz="3100" kern="1100" spc="-50" dirty="0">
              <a:solidFill>
                <a:srgbClr val="00B0F0"/>
              </a:solidFill>
              <a:latin typeface="Gotham Rounded Book"/>
              <a:cs typeface="Gotham Rounded Book"/>
            </a:endParaRPr>
          </a:p>
        </p:txBody>
      </p:sp>
      <p:sp>
        <p:nvSpPr>
          <p:cNvPr id="16" name="TextBox 15"/>
          <p:cNvSpPr txBox="1"/>
          <p:nvPr/>
        </p:nvSpPr>
        <p:spPr>
          <a:xfrm>
            <a:off x="266040" y="2894516"/>
            <a:ext cx="7981405" cy="317009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External verification is the process by which WJEC confirms that assessment decisions in centres are:</a:t>
            </a:r>
          </a:p>
          <a:p>
            <a:r>
              <a:rPr lang="en-GB" sz="20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made by competent and qualified assessors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product of reliable and fair assessment practice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recorded accurately and appropriately</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in accordance with the requirements of the ESW qualifications.</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In essence it is ensuring that a centre’s internal quality assurance is working in practice</a:t>
            </a:r>
            <a:endParaRPr lang="en-GB" sz="2000" dirty="0">
              <a:solidFill>
                <a:schemeClr val="bg1">
                  <a:lumMod val="50000"/>
                </a:schemeClr>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005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spc="-50" dirty="0">
                <a:solidFill>
                  <a:srgbClr val="0096ED"/>
                </a:solidFill>
                <a:latin typeface="Gotham Rounded Book"/>
                <a:ea typeface="Times New Roman"/>
                <a:cs typeface="Gotham Rounded Book"/>
              </a:rPr>
              <a:t>Internal Quality Assurance</a:t>
            </a:r>
            <a:endParaRPr lang="en-US" sz="3100" kern="1100" spc="-50" dirty="0">
              <a:solidFill>
                <a:srgbClr val="00B0F0"/>
              </a:solidFill>
              <a:latin typeface="Gotham Rounded Book"/>
              <a:cs typeface="Gotham Rounded Book"/>
            </a:endParaRPr>
          </a:p>
        </p:txBody>
      </p:sp>
      <p:sp>
        <p:nvSpPr>
          <p:cNvPr id="16" name="TextBox 15"/>
          <p:cNvSpPr txBox="1"/>
          <p:nvPr/>
        </p:nvSpPr>
        <p:spPr>
          <a:xfrm>
            <a:off x="266040" y="2894516"/>
            <a:ext cx="7981405" cy="224676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To be approved by WJEC to offer Essential Skills Wales (ESW) qualifications, centres must be able to demonstrate that they have in place an effective internal quality assurance system. This process must enable all candidates to be assessed accurately, fairly and consistently to the requirements of the ESW standards.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ESW suite of qualifications comprises four skills….</a:t>
            </a: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057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spc="-50" dirty="0">
                <a:solidFill>
                  <a:srgbClr val="0096ED"/>
                </a:solidFill>
                <a:latin typeface="Gotham Rounded Book"/>
                <a:ea typeface="Times New Roman"/>
                <a:cs typeface="Gotham Rounded Book"/>
              </a:rPr>
              <a:t>External Verification</a:t>
            </a:r>
            <a:endParaRPr lang="en-US" sz="3100" kern="1100" spc="-50" dirty="0">
              <a:solidFill>
                <a:srgbClr val="00B0F0"/>
              </a:solidFill>
              <a:latin typeface="Gotham Rounded Book"/>
              <a:cs typeface="Gotham Rounded Book"/>
            </a:endParaRPr>
          </a:p>
        </p:txBody>
      </p:sp>
      <p:sp>
        <p:nvSpPr>
          <p:cNvPr id="16" name="TextBox 15"/>
          <p:cNvSpPr txBox="1"/>
          <p:nvPr/>
        </p:nvSpPr>
        <p:spPr>
          <a:xfrm>
            <a:off x="266040" y="2894516"/>
            <a:ext cx="7981405" cy="249299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External verification is carried out by centre visit or remote sampling. This is to check the quality and consistency of assessment decisions and assessment practice. This involves:</a:t>
            </a:r>
          </a:p>
          <a:p>
            <a:r>
              <a:rPr lang="en-GB" sz="20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sampling candidate assessments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reviewing records of assessment, internal verification and team meetings</a:t>
            </a:r>
          </a:p>
          <a:p>
            <a:pPr marL="285750" indent="-285750">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68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spc="-50" dirty="0">
                <a:solidFill>
                  <a:srgbClr val="0096ED"/>
                </a:solidFill>
                <a:latin typeface="Gotham Rounded Book"/>
                <a:ea typeface="Times New Roman"/>
                <a:cs typeface="Gotham Rounded Book"/>
              </a:rPr>
              <a:t>External Verification</a:t>
            </a:r>
            <a:endParaRPr lang="en-US" sz="3100" kern="1100" spc="-50" dirty="0">
              <a:solidFill>
                <a:srgbClr val="00B0F0"/>
              </a:solidFill>
              <a:latin typeface="Gotham Rounded Book"/>
              <a:cs typeface="Gotham Rounded Book"/>
            </a:endParaRPr>
          </a:p>
        </p:txBody>
      </p:sp>
      <p:sp>
        <p:nvSpPr>
          <p:cNvPr id="16" name="TextBox 15"/>
          <p:cNvSpPr txBox="1"/>
          <p:nvPr/>
        </p:nvSpPr>
        <p:spPr>
          <a:xfrm>
            <a:off x="266040" y="2894516"/>
            <a:ext cx="7981405" cy="2831544"/>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centre will receive a feedback report upon completion of the external verification. This will include:</a:t>
            </a:r>
          </a:p>
          <a:p>
            <a:r>
              <a:rPr lang="en-GB" sz="20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effectiveness of management systems and resources </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monitoring internal assessment and internal verification</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identifying good practice </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discussing areas requiring further development</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if applicable agreeing action plans.</a:t>
            </a:r>
          </a:p>
          <a:p>
            <a:endParaRPr lang="en-GB"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817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spc="-50" dirty="0">
                <a:solidFill>
                  <a:srgbClr val="0096ED"/>
                </a:solidFill>
                <a:latin typeface="Gotham Rounded Book"/>
                <a:ea typeface="Times New Roman"/>
                <a:cs typeface="Gotham Rounded Book"/>
              </a:rPr>
              <a:t>Resources</a:t>
            </a:r>
            <a:endParaRPr lang="en-US" sz="3100" kern="1100" spc="-50" dirty="0">
              <a:solidFill>
                <a:srgbClr val="00B0F0"/>
              </a:solidFill>
              <a:latin typeface="Gotham Rounded Book"/>
              <a:cs typeface="Gotham Rounded Book"/>
            </a:endParaRPr>
          </a:p>
        </p:txBody>
      </p:sp>
      <p:sp>
        <p:nvSpPr>
          <p:cNvPr id="16" name="TextBox 15"/>
          <p:cNvSpPr txBox="1"/>
          <p:nvPr/>
        </p:nvSpPr>
        <p:spPr>
          <a:xfrm>
            <a:off x="266040" y="2894516"/>
            <a:ext cx="7981405" cy="2862322"/>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Assessment and Verification: A Guide for Centres (July 2019)</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Design Principles for ESW (Qualifications Wales) August 2018</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ESW: Guidance for Practitioners (August 2018)</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ESW Qualification Handbook (September 2018)</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Practice Confirmatory Test papers and Controlled Tasks</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ESW External Verification/Quality Assurance: Procedures for Centres (June 2019)</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Developing ESW Controlled Tasks (Qualifications Wales) January 2019 </a:t>
            </a: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12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8737" y="790199"/>
            <a:ext cx="8107615" cy="634020"/>
          </a:xfrm>
          <a:prstGeom prst="rect">
            <a:avLst/>
          </a:prstGeom>
          <a:noFill/>
        </p:spPr>
        <p:txBody>
          <a:bodyPr wrap="square" rtlCol="0">
            <a:spAutoFit/>
          </a:bodyPr>
          <a:lstStyle/>
          <a:p>
            <a:pPr>
              <a:lnSpc>
                <a:spcPct val="80000"/>
              </a:lnSpc>
            </a:pPr>
            <a:r>
              <a:rPr lang="en-US" sz="4400" kern="1100" spc="-30" dirty="0">
                <a:solidFill>
                  <a:schemeClr val="bg1"/>
                </a:solidFill>
                <a:latin typeface="Gotham Rounded Book"/>
                <a:cs typeface="Gotham Rounded Book"/>
              </a:rPr>
              <a:t>Any Questions?</a:t>
            </a:r>
          </a:p>
        </p:txBody>
      </p:sp>
      <p:sp>
        <p:nvSpPr>
          <p:cNvPr id="4" name="TextBox 3"/>
          <p:cNvSpPr txBox="1"/>
          <p:nvPr/>
        </p:nvSpPr>
        <p:spPr>
          <a:xfrm>
            <a:off x="278740" y="1686840"/>
            <a:ext cx="3905333" cy="4001095"/>
          </a:xfrm>
          <a:prstGeom prst="rect">
            <a:avLst/>
          </a:prstGeom>
          <a:noFill/>
        </p:spPr>
        <p:txBody>
          <a:bodyPr wrap="square" rtlCol="0">
            <a:spAutoFit/>
          </a:bodyPr>
          <a:lstStyle/>
          <a:p>
            <a:r>
              <a:rPr lang="en-GB" dirty="0">
                <a:solidFill>
                  <a:schemeClr val="bg1"/>
                </a:solidFill>
                <a:latin typeface="Gotham Rounded Book" pitchFamily="50" charset="0"/>
              </a:rPr>
              <a:t>Contact our specialist Subject Officers and administrative support team for your subject with any queries.  </a:t>
            </a:r>
          </a:p>
          <a:p>
            <a:endParaRPr lang="en-US" sz="2000" kern="1100" spc="-50" dirty="0">
              <a:solidFill>
                <a:schemeClr val="bg1"/>
              </a:solidFill>
              <a:latin typeface="Gotham Rounded Book"/>
              <a:cs typeface="Gotham Rounded Book"/>
            </a:endParaRPr>
          </a:p>
          <a:p>
            <a:r>
              <a:rPr lang="en-US" kern="1100" spc="-50" dirty="0">
                <a:solidFill>
                  <a:schemeClr val="bg1"/>
                </a:solidFill>
                <a:latin typeface="Gotham Rounded Book"/>
                <a:cs typeface="Gotham Rounded Book"/>
              </a:rPr>
              <a:t>bryan.davies@wjec.co.uk</a:t>
            </a:r>
          </a:p>
          <a:p>
            <a:endParaRPr lang="en-US" sz="2000" kern="1100" spc="-50" dirty="0">
              <a:latin typeface="Gotham Rounded Book"/>
              <a:cs typeface="Gotham Rounded Book"/>
            </a:endParaRPr>
          </a:p>
          <a:p>
            <a:r>
              <a:rPr lang="en-US" sz="2000" kern="1100" spc="-50" dirty="0">
                <a:latin typeface="Gotham Rounded Book"/>
                <a:cs typeface="Gotham Rounded Book"/>
              </a:rPr>
              <a:t>@</a:t>
            </a:r>
            <a:r>
              <a:rPr lang="en-US" sz="2000" kern="1100" spc="-50" dirty="0" err="1">
                <a:latin typeface="Gotham Rounded Book"/>
                <a:cs typeface="Gotham Rounded Book"/>
              </a:rPr>
              <a:t>wjec_cbac</a:t>
            </a:r>
            <a:endParaRPr lang="en-US" sz="2000" kern="1100" spc="-50" dirty="0">
              <a:latin typeface="Gotham Rounded Book"/>
              <a:cs typeface="Gotham Rounded Book"/>
            </a:endParaRPr>
          </a:p>
          <a:p>
            <a:endParaRPr lang="en-US" sz="2000" kern="1100" spc="-50" dirty="0">
              <a:latin typeface="Gotham Rounded Book"/>
              <a:cs typeface="Gotham Rounded Book"/>
            </a:endParaRPr>
          </a:p>
          <a:p>
            <a:r>
              <a:rPr lang="en-US" sz="2000" kern="1100" spc="-50" dirty="0">
                <a:latin typeface="Gotham Rounded Book"/>
                <a:cs typeface="Gotham Rounded Book"/>
              </a:rPr>
              <a:t>wjec.co.uk</a:t>
            </a:r>
          </a:p>
          <a:p>
            <a:endParaRPr lang="en-US" sz="2000" kern="1100" spc="-50" dirty="0">
              <a:solidFill>
                <a:srgbClr val="F7B385"/>
              </a:solidFill>
              <a:latin typeface="Gotham Rounded Book"/>
              <a:cs typeface="Gotham Rounded Book"/>
            </a:endParaRPr>
          </a:p>
          <a:p>
            <a:endParaRPr lang="en-GB" sz="4400" dirty="0"/>
          </a:p>
        </p:txBody>
      </p:sp>
      <p:pic>
        <p:nvPicPr>
          <p:cNvPr id="8" name="Picture 2"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63" y="5948009"/>
            <a:ext cx="701740" cy="70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11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spc="-50" dirty="0" err="1">
                <a:solidFill>
                  <a:srgbClr val="0096ED"/>
                </a:solidFill>
                <a:latin typeface="Gotham Rounded Book"/>
                <a:ea typeface="Times New Roman"/>
                <a:cs typeface="Gotham Rounded Book"/>
              </a:rPr>
              <a:t>EAoNS</a:t>
            </a:r>
            <a:r>
              <a:rPr lang="en-US" sz="3200" kern="1100" spc="-50" dirty="0">
                <a:solidFill>
                  <a:srgbClr val="0096ED"/>
                </a:solidFill>
                <a:latin typeface="Gotham Rounded Book"/>
                <a:ea typeface="Times New Roman"/>
                <a:cs typeface="Gotham Rounded Book"/>
              </a:rPr>
              <a:t> and </a:t>
            </a:r>
            <a:r>
              <a:rPr lang="en-US" sz="3200" kern="1100" spc="-50" dirty="0" err="1">
                <a:solidFill>
                  <a:srgbClr val="0096ED"/>
                </a:solidFill>
                <a:latin typeface="Gotham Rounded Book"/>
                <a:ea typeface="Times New Roman"/>
                <a:cs typeface="Gotham Rounded Book"/>
              </a:rPr>
              <a:t>ECommS</a:t>
            </a:r>
            <a:endParaRPr lang="en-US" sz="3100" kern="1100" spc="-50" dirty="0">
              <a:solidFill>
                <a:srgbClr val="00B0F0"/>
              </a:solidFill>
              <a:latin typeface="Gotham Rounded Book"/>
              <a:cs typeface="Gotham Rounded Book"/>
            </a:endParaRPr>
          </a:p>
        </p:txBody>
      </p:sp>
      <p:sp>
        <p:nvSpPr>
          <p:cNvPr id="16" name="TextBox 15"/>
          <p:cNvSpPr txBox="1"/>
          <p:nvPr/>
        </p:nvSpPr>
        <p:spPr>
          <a:xfrm>
            <a:off x="266040" y="2894516"/>
            <a:ext cx="7981405" cy="3108543"/>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Essential Application of Number (</a:t>
            </a:r>
            <a:r>
              <a:rPr lang="en-GB" sz="2000" dirty="0" err="1">
                <a:latin typeface="Arial" panose="020B0604020202020204" pitchFamily="34" charset="0"/>
                <a:cs typeface="Arial" panose="020B0604020202020204" pitchFamily="34" charset="0"/>
              </a:rPr>
              <a:t>EAoNS</a:t>
            </a:r>
            <a:r>
              <a:rPr lang="en-GB" sz="2000" dirty="0">
                <a:latin typeface="Arial" panose="020B0604020202020204" pitchFamily="34" charset="0"/>
                <a:cs typeface="Arial" panose="020B0604020202020204" pitchFamily="34" charset="0"/>
              </a:rPr>
              <a:t>) and Essential Communication Skills (</a:t>
            </a:r>
            <a:r>
              <a:rPr lang="en-GB" sz="2000" dirty="0" err="1">
                <a:latin typeface="Arial" panose="020B0604020202020204" pitchFamily="34" charset="0"/>
                <a:cs typeface="Arial" panose="020B0604020202020204" pitchFamily="34" charset="0"/>
              </a:rPr>
              <a:t>ECommS</a:t>
            </a:r>
            <a:r>
              <a:rPr lang="en-GB" sz="2000" dirty="0">
                <a:latin typeface="Arial" panose="020B0604020202020204" pitchFamily="34" charset="0"/>
                <a:cs typeface="Arial" panose="020B0604020202020204" pitchFamily="34" charset="0"/>
              </a:rPr>
              <a:t>) are available from Levels 1 to 3. Candidates are required to demonstrate their skills in both:</a:t>
            </a:r>
          </a:p>
          <a:p>
            <a:r>
              <a:rPr lang="en-GB" sz="20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an internally-assessed and externally verified Controlled Task;</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 short, externally marked multiple-choice Confirmatory Test.</a:t>
            </a:r>
          </a:p>
          <a:p>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Entry 1 - 3 are ‘designated’ qualifications, assessed by a Controlled Task only. No Confirmatory Test.</a:t>
            </a:r>
          </a:p>
          <a:p>
            <a:pPr marL="369888" lvl="1"/>
            <a:endParaRPr lang="en-GB" sz="1600" dirty="0">
              <a:solidFill>
                <a:schemeClr val="bg1">
                  <a:lumMod val="50000"/>
                </a:schemeClr>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70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spc="-50" dirty="0">
                <a:solidFill>
                  <a:srgbClr val="0096ED"/>
                </a:solidFill>
                <a:latin typeface="Gotham Rounded Book"/>
                <a:ea typeface="Times New Roman"/>
                <a:cs typeface="Gotham Rounded Book"/>
              </a:rPr>
              <a:t>EDLS</a:t>
            </a:r>
            <a:endParaRPr lang="en-US" sz="3100" kern="1100" spc="-50" dirty="0">
              <a:solidFill>
                <a:srgbClr val="00B0F0"/>
              </a:solidFill>
              <a:latin typeface="Gotham Rounded Book"/>
              <a:cs typeface="Gotham Rounded Book"/>
            </a:endParaRPr>
          </a:p>
        </p:txBody>
      </p:sp>
      <p:sp>
        <p:nvSpPr>
          <p:cNvPr id="16" name="TextBox 15"/>
          <p:cNvSpPr txBox="1"/>
          <p:nvPr/>
        </p:nvSpPr>
        <p:spPr>
          <a:xfrm>
            <a:off x="266040" y="2894516"/>
            <a:ext cx="7981405" cy="347787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Essential Digital Literacy Skills (EDLS) consists of </a:t>
            </a:r>
            <a:r>
              <a:rPr lang="en-GB" sz="2000" i="1" dirty="0">
                <a:latin typeface="Arial" panose="020B0604020202020204" pitchFamily="34" charset="0"/>
                <a:cs typeface="Arial" panose="020B0604020202020204" pitchFamily="34" charset="0"/>
              </a:rPr>
              <a:t>Digital:</a:t>
            </a:r>
          </a:p>
          <a:p>
            <a:endParaRPr lang="en-GB" sz="2000" i="1" dirty="0">
              <a:latin typeface="Arial" panose="020B0604020202020204" pitchFamily="34" charset="0"/>
              <a:cs typeface="Arial" panose="020B0604020202020204" pitchFamily="34" charset="0"/>
            </a:endParaRPr>
          </a:p>
          <a:p>
            <a:pPr algn="ctr"/>
            <a:r>
              <a:rPr lang="en-GB" sz="2000" i="1" dirty="0">
                <a:latin typeface="Arial" panose="020B0604020202020204" pitchFamily="34" charset="0"/>
                <a:cs typeface="Arial" panose="020B0604020202020204" pitchFamily="34" charset="0"/>
              </a:rPr>
              <a:t> * Citizenship * Productivity * Information Literacy</a:t>
            </a:r>
          </a:p>
          <a:p>
            <a:pPr algn="ctr"/>
            <a:r>
              <a:rPr lang="en-GB" sz="2000" i="1" dirty="0">
                <a:latin typeface="Arial" panose="020B0604020202020204" pitchFamily="34" charset="0"/>
                <a:cs typeface="Arial" panose="020B0604020202020204" pitchFamily="34" charset="0"/>
              </a:rPr>
              <a:t>* Collaboration * Creativity * Learning</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Available from Entry 1 to Level 3, these six strands are assessed holistically through:</a:t>
            </a:r>
          </a:p>
          <a:p>
            <a:r>
              <a:rPr lang="en-GB" sz="2000" dirty="0">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an internally-assessed and externally verified Controlled Task;</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 short, internally-assessed and externally verified Structured Discussion.</a:t>
            </a:r>
            <a:endParaRPr lang="en-GB" sz="1600" dirty="0">
              <a:solidFill>
                <a:schemeClr val="bg1">
                  <a:lumMod val="50000"/>
                </a:schemeClr>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82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cap="all" spc="-50" dirty="0">
                <a:solidFill>
                  <a:srgbClr val="0096ED"/>
                </a:solidFill>
                <a:latin typeface="Gotham Rounded Book"/>
                <a:ea typeface="Times New Roman"/>
                <a:cs typeface="Times New Roman"/>
              </a:rPr>
              <a:t>EES</a:t>
            </a:r>
            <a:endParaRPr lang="en-US" sz="3100" kern="1100" spc="-50" dirty="0">
              <a:solidFill>
                <a:srgbClr val="00B0F0"/>
              </a:solidFill>
              <a:latin typeface="Gotham Rounded Book"/>
              <a:cs typeface="Gotham Rounded Book"/>
            </a:endParaRPr>
          </a:p>
        </p:txBody>
      </p:sp>
      <p:sp>
        <p:nvSpPr>
          <p:cNvPr id="16" name="TextBox 15"/>
          <p:cNvSpPr txBox="1"/>
          <p:nvPr/>
        </p:nvSpPr>
        <p:spPr>
          <a:xfrm>
            <a:off x="244054" y="2894516"/>
            <a:ext cx="7981405" cy="378565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Essential Employability Skills (EES) is a holistic qualification comprising:</a:t>
            </a:r>
          </a:p>
          <a:p>
            <a:endParaRPr lang="en-GB" sz="20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a:t>
            </a:r>
            <a:r>
              <a:rPr lang="en-GB" sz="2000" i="1" dirty="0">
                <a:latin typeface="Arial" panose="020B0604020202020204" pitchFamily="34" charset="0"/>
                <a:cs typeface="Arial" panose="020B0604020202020204" pitchFamily="34" charset="0"/>
              </a:rPr>
              <a:t>Critical Thinking and Problem Solving * Planning and Organisation</a:t>
            </a:r>
            <a:r>
              <a:rPr lang="en-GB" sz="2000" dirty="0">
                <a:latin typeface="Arial" panose="020B0604020202020204" pitchFamily="34" charset="0"/>
                <a:cs typeface="Arial" panose="020B0604020202020204" pitchFamily="34" charset="0"/>
              </a:rPr>
              <a:t>,  * </a:t>
            </a:r>
            <a:r>
              <a:rPr lang="en-GB" sz="2000" i="1" dirty="0">
                <a:latin typeface="Arial" panose="020B0604020202020204" pitchFamily="34" charset="0"/>
                <a:cs typeface="Arial" panose="020B0604020202020204" pitchFamily="34" charset="0"/>
              </a:rPr>
              <a:t>Creativity and Innovation * Personal Effectiveness. </a:t>
            </a:r>
          </a:p>
          <a:p>
            <a:endParaRPr lang="en-GB" sz="2000" i="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Available from Entry 3 to Level 3, EES is assessed through:</a:t>
            </a:r>
          </a:p>
          <a:p>
            <a:r>
              <a:rPr lang="en-GB" sz="2000" dirty="0">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an internally-assessed and externally verified Controlled Task;</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 short, internally-assessed and externally verified Structured Discussion.</a:t>
            </a:r>
          </a:p>
          <a:p>
            <a:pPr lvl="0"/>
            <a:r>
              <a:rPr lang="en-GB" sz="2000" dirty="0">
                <a:latin typeface="Arial" panose="020B0604020202020204" pitchFamily="34" charset="0"/>
                <a:cs typeface="Arial" panose="020B0604020202020204" pitchFamily="34" charset="0"/>
              </a:rPr>
              <a:t>	 </a:t>
            </a:r>
            <a:endParaRPr lang="en-GB" sz="2000" dirty="0">
              <a:solidFill>
                <a:schemeClr val="bg1">
                  <a:lumMod val="50000"/>
                </a:schemeClr>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2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02675" y="2894516"/>
            <a:ext cx="7981405" cy="276998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Selecting controlled tasks </a:t>
            </a:r>
            <a:r>
              <a:rPr lang="en-GB" sz="2000" dirty="0">
                <a:latin typeface="Arial" panose="020B0604020202020204" pitchFamily="34" charset="0"/>
                <a:cs typeface="Arial" panose="020B0604020202020204" pitchFamily="34" charset="0"/>
                <a:sym typeface="Wingdings" panose="05000000000000000000" pitchFamily="2" charset="2"/>
              </a:rPr>
              <a:t></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Completing internal assessment </a:t>
            </a:r>
            <a:r>
              <a:rPr lang="en-GB" sz="2000" dirty="0">
                <a:latin typeface="Arial" panose="020B0604020202020204" pitchFamily="34" charset="0"/>
                <a:cs typeface="Arial" panose="020B0604020202020204" pitchFamily="34" charset="0"/>
                <a:sym typeface="Wingdings" panose="05000000000000000000" pitchFamily="2" charset="2"/>
              </a:rPr>
              <a:t></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Standardising assessment </a:t>
            </a:r>
            <a:r>
              <a:rPr lang="en-GB" sz="2000" dirty="0">
                <a:latin typeface="Arial" panose="020B0604020202020204" pitchFamily="34" charset="0"/>
                <a:cs typeface="Arial" panose="020B0604020202020204" pitchFamily="34" charset="0"/>
                <a:sym typeface="Wingdings" panose="05000000000000000000" pitchFamily="2" charset="2"/>
              </a:rPr>
              <a:t></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Assessing candidate work </a:t>
            </a:r>
            <a:r>
              <a:rPr lang="en-GB" sz="2000" dirty="0">
                <a:latin typeface="Arial" panose="020B0604020202020204" pitchFamily="34" charset="0"/>
                <a:cs typeface="Arial" panose="020B0604020202020204" pitchFamily="34" charset="0"/>
                <a:sym typeface="Wingdings" panose="05000000000000000000" pitchFamily="2" charset="2"/>
              </a:rPr>
              <a:t></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Internal verification </a:t>
            </a:r>
            <a:r>
              <a:rPr lang="en-GB" sz="2000" dirty="0">
                <a:latin typeface="Arial" panose="020B0604020202020204" pitchFamily="34" charset="0"/>
                <a:cs typeface="Arial" panose="020B0604020202020204" pitchFamily="34" charset="0"/>
                <a:sym typeface="Wingdings" panose="05000000000000000000" pitchFamily="2" charset="2"/>
              </a:rPr>
              <a:t></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Implementing actions arising from internal verification </a:t>
            </a:r>
            <a:r>
              <a:rPr lang="en-GB" sz="2000" dirty="0">
                <a:latin typeface="Arial" panose="020B0604020202020204" pitchFamily="34" charset="0"/>
                <a:cs typeface="Arial" panose="020B0604020202020204" pitchFamily="34" charset="0"/>
                <a:sym typeface="Wingdings" panose="05000000000000000000" pitchFamily="2" charset="2"/>
              </a:rPr>
              <a:t></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External Verification </a:t>
            </a:r>
            <a:r>
              <a:rPr lang="en-GB" sz="2000" dirty="0">
                <a:latin typeface="Arial" panose="020B0604020202020204" pitchFamily="34" charset="0"/>
                <a:cs typeface="Arial" panose="020B0604020202020204" pitchFamily="34" charset="0"/>
                <a:sym typeface="Wingdings" panose="05000000000000000000" pitchFamily="2" charset="2"/>
              </a:rPr>
              <a:t></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Implementation of actions arising from external verification</a:t>
            </a:r>
          </a:p>
          <a:p>
            <a:pPr marL="285750" indent="-285750">
              <a:buFont typeface="Arial" panose="020B0604020202020204" pitchFamily="34" charset="0"/>
              <a:buChar char="•"/>
            </a:pPr>
            <a:endParaRPr lang="en-GB" sz="1400" dirty="0">
              <a:solidFill>
                <a:schemeClr val="bg1">
                  <a:lumMod val="50000"/>
                </a:schemeClr>
              </a:solidFill>
              <a:latin typeface="Bliss-Light"/>
              <a:cs typeface="Arial" panose="020B0604020202020204" pitchFamily="34" charset="0"/>
            </a:endParaRPr>
          </a:p>
        </p:txBody>
      </p:sp>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spc="-50" dirty="0">
                <a:solidFill>
                  <a:srgbClr val="00B0F0"/>
                </a:solidFill>
                <a:latin typeface="Gotham Rounded Book"/>
                <a:cs typeface="Gotham Rounded Book"/>
              </a:rPr>
              <a:t>Quality Assurance Cycle </a:t>
            </a:r>
            <a:endParaRPr lang="en-US" sz="3100" kern="1100" spc="-50" dirty="0">
              <a:solidFill>
                <a:srgbClr val="00B0F0"/>
              </a:solidFill>
              <a:latin typeface="Gotham Rounded Book"/>
              <a:cs typeface="Gotham Rounded Book"/>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471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spc="-50" dirty="0">
                <a:solidFill>
                  <a:srgbClr val="0096ED"/>
                </a:solidFill>
                <a:latin typeface="Gotham Rounded Book"/>
                <a:ea typeface="Times New Roman"/>
                <a:cs typeface="Gotham Rounded Book"/>
              </a:rPr>
              <a:t>Selecting Controlled Tasks </a:t>
            </a:r>
            <a:endParaRPr lang="en-US" sz="3100" kern="1100" spc="-50" dirty="0">
              <a:solidFill>
                <a:srgbClr val="00B0F0"/>
              </a:solidFill>
              <a:latin typeface="Gotham Rounded Book"/>
              <a:cs typeface="Gotham Rounded Book"/>
            </a:endParaRPr>
          </a:p>
        </p:txBody>
      </p:sp>
      <p:sp>
        <p:nvSpPr>
          <p:cNvPr id="16" name="TextBox 15"/>
          <p:cNvSpPr txBox="1"/>
          <p:nvPr/>
        </p:nvSpPr>
        <p:spPr>
          <a:xfrm>
            <a:off x="266040" y="2894516"/>
            <a:ext cx="7981405"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Controlled Tasks are either produced by the awarding body or designed by a centre and approved by WJEC. Tasks are chosen from a bank accessible through the secure website.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Candidates take a Task only once but can take a different</a:t>
            </a:r>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Task at another time if they do not pass. Tasks must be taken under controlled conditions. Arrangements for managing controlled assessment are outlined in WJEC’s </a:t>
            </a:r>
            <a:r>
              <a:rPr lang="en-GB" sz="2000" i="1" dirty="0">
                <a:latin typeface="Arial" panose="020B0604020202020204" pitchFamily="34" charset="0"/>
                <a:cs typeface="Arial" panose="020B0604020202020204" pitchFamily="34" charset="0"/>
              </a:rPr>
              <a:t>Essential Skills Wales suite of qualifications handbook</a:t>
            </a:r>
            <a:r>
              <a:rPr lang="en-GB"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Controlled Task is summative assessment. Candidates can only undertake these assessments following teaching and learning when they have developed relevant skills at the required level.</a:t>
            </a: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83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spc="-50" dirty="0">
                <a:solidFill>
                  <a:srgbClr val="0096ED"/>
                </a:solidFill>
                <a:latin typeface="Gotham Rounded Book"/>
                <a:ea typeface="Times New Roman"/>
                <a:cs typeface="Gotham Rounded Book"/>
              </a:rPr>
              <a:t>Internal Assessment </a:t>
            </a:r>
            <a:endParaRPr lang="en-US" sz="3100" kern="1100" spc="-50" dirty="0">
              <a:solidFill>
                <a:srgbClr val="00B0F0"/>
              </a:solidFill>
              <a:latin typeface="Gotham Rounded Book"/>
              <a:cs typeface="Gotham Rounded Book"/>
            </a:endParaRPr>
          </a:p>
        </p:txBody>
      </p:sp>
      <p:sp>
        <p:nvSpPr>
          <p:cNvPr id="16" name="TextBox 15"/>
          <p:cNvSpPr txBox="1"/>
          <p:nvPr/>
        </p:nvSpPr>
        <p:spPr>
          <a:xfrm>
            <a:off x="266040" y="2894516"/>
            <a:ext cx="7981405" cy="2862322"/>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Assessment determines whether a candidate has demonstrated sufficient specific skills to meet the requirements of the relevant ESW specification.</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‘assessor' is the person designated within a centre to judge  candidate evidence. Marks are awarded as indicted in the Controlled Task Assessor Pack.</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Head of Centre or Quality Assurance Coordinator is responsible for ensuring that there is an appropriate number of assessors to carry out internal assessment.</a:t>
            </a: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321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7937434" cy="584775"/>
          </a:xfrm>
          <a:prstGeom prst="rect">
            <a:avLst/>
          </a:prstGeom>
          <a:noFill/>
        </p:spPr>
        <p:txBody>
          <a:bodyPr wrap="square" rtlCol="0">
            <a:spAutoFit/>
          </a:bodyPr>
          <a:lstStyle/>
          <a:p>
            <a:pPr>
              <a:spcAft>
                <a:spcPts val="0"/>
              </a:spcAft>
            </a:pPr>
            <a:r>
              <a:rPr lang="en-GB" sz="3200" cap="all" dirty="0">
                <a:solidFill>
                  <a:srgbClr val="0070C0"/>
                </a:solidFill>
                <a:latin typeface="Gotham Rounded Book"/>
                <a:ea typeface="Times New Roman"/>
                <a:cs typeface="Times New Roman"/>
              </a:rPr>
              <a:t>ESW SUITE: </a:t>
            </a:r>
            <a:r>
              <a:rPr lang="en-US" sz="3200" kern="1100" cap="all" spc="-50" dirty="0">
                <a:solidFill>
                  <a:srgbClr val="0096ED"/>
                </a:solidFill>
                <a:latin typeface="Gotham Rounded Book"/>
                <a:ea typeface="Times New Roman"/>
                <a:cs typeface="Times New Roman"/>
              </a:rPr>
              <a:t>I</a:t>
            </a:r>
            <a:r>
              <a:rPr lang="en-US" sz="3200" kern="1100" spc="-50" dirty="0">
                <a:solidFill>
                  <a:srgbClr val="0096ED"/>
                </a:solidFill>
                <a:latin typeface="Gotham Rounded Book"/>
                <a:ea typeface="Times New Roman"/>
                <a:cs typeface="Gotham Rounded Book"/>
              </a:rPr>
              <a:t>nternal Assessment</a:t>
            </a:r>
            <a:endParaRPr lang="en-US" sz="3100" kern="1100" spc="-50" dirty="0">
              <a:solidFill>
                <a:srgbClr val="00B0F0"/>
              </a:solidFill>
              <a:latin typeface="Gotham Rounded Book"/>
              <a:cs typeface="Gotham Rounded Book"/>
            </a:endParaRPr>
          </a:p>
        </p:txBody>
      </p:sp>
      <p:sp>
        <p:nvSpPr>
          <p:cNvPr id="16" name="TextBox 15"/>
          <p:cNvSpPr txBox="1"/>
          <p:nvPr/>
        </p:nvSpPr>
        <p:spPr>
          <a:xfrm>
            <a:off x="266040" y="2894516"/>
            <a:ext cx="7981405" cy="193899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Assessment for ESW involves candidates generating a potentially diverse range of evidence as they work through the Controlled Task.  It is the Assessor's responsibility, with appropriate support from their Internal Verifier, to determine the number of marks that they consider the evidence should achieve.</a:t>
            </a:r>
          </a:p>
          <a:p>
            <a:endParaRPr lang="en-GB" sz="2000" dirty="0">
              <a:solidFill>
                <a:schemeClr val="bg1">
                  <a:lumMod val="50000"/>
                </a:schemeClr>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4604256"/>
      </p:ext>
    </p:extLst>
  </p:cSld>
  <p:clrMapOvr>
    <a:masterClrMapping/>
  </p:clrMapOvr>
</p:sld>
</file>

<file path=ppt/theme/theme1.xml><?xml version="1.0" encoding="utf-8"?>
<a:theme xmlns:a="http://schemas.openxmlformats.org/drawingml/2006/main" name="Bilingual 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CA806B912CC04BA9A8BA2785524C8F" ma:contentTypeVersion="3" ma:contentTypeDescription="Create a new document." ma:contentTypeScope="" ma:versionID="f2ad04247130e21788013a55ebbb3d47">
  <xsd:schema xmlns:xsd="http://www.w3.org/2001/XMLSchema" xmlns:xs="http://www.w3.org/2001/XMLSchema" xmlns:p="http://schemas.microsoft.com/office/2006/metadata/properties" xmlns:ns2="2cc5796b-ea5e-44b2-94fe-3eea6e0dc592" targetNamespace="http://schemas.microsoft.com/office/2006/metadata/properties" ma:root="true" ma:fieldsID="eb0cd065722cb1cc07634904d3a7d0c4" ns2:_="">
    <xsd:import namespace="2cc5796b-ea5e-44b2-94fe-3eea6e0dc592"/>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c5796b-ea5e-44b2-94fe-3eea6e0dc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DE5532-076C-4333-94CD-BB9A7BAC216D}">
  <ds:schemaRefs>
    <ds:schemaRef ds:uri="b27dc1a0-d89a-4e1c-ae91-ba229aec89d7"/>
    <ds:schemaRef ds:uri="20ff7d99-dcfc-4d6e-974a-7fb46d11a7e9"/>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755E1BF-89EC-40F0-9404-E5B90B765E75}">
  <ds:schemaRefs>
    <ds:schemaRef ds:uri="http://schemas.microsoft.com/sharepoint/v3/contenttype/forms"/>
  </ds:schemaRefs>
</ds:datastoreItem>
</file>

<file path=customXml/itemProps3.xml><?xml version="1.0" encoding="utf-8"?>
<ds:datastoreItem xmlns:ds="http://schemas.openxmlformats.org/officeDocument/2006/customXml" ds:itemID="{7724FCF0-E63F-489C-9EC0-E49A1E6EE60D}"/>
</file>

<file path=docProps/app.xml><?xml version="1.0" encoding="utf-8"?>
<Properties xmlns="http://schemas.openxmlformats.org/officeDocument/2006/extended-properties" xmlns:vt="http://schemas.openxmlformats.org/officeDocument/2006/docPropsVTypes">
  <Template>Bilingual Temp</Template>
  <TotalTime>5522</TotalTime>
  <Words>1553</Words>
  <Application>Microsoft Office PowerPoint</Application>
  <PresentationFormat>On-screen Show (4:3)</PresentationFormat>
  <Paragraphs>170</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Bliss-Light</vt:lpstr>
      <vt:lpstr>Calibri</vt:lpstr>
      <vt:lpstr>Gotham Rounded Book</vt:lpstr>
      <vt:lpstr>Bilingual Temp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WJEC CPD - PowerPoint template ()</dc:title>
  <dc:creator>Jones, Natalie</dc:creator>
  <cp:keywords/>
  <cp:lastModifiedBy>Jones, Nia</cp:lastModifiedBy>
  <cp:revision>275</cp:revision>
  <cp:lastPrinted>2020-02-04T12:54:33Z</cp:lastPrinted>
  <dcterms:created xsi:type="dcterms:W3CDTF">2011-10-12T10:45:18Z</dcterms:created>
  <dcterms:modified xsi:type="dcterms:W3CDTF">2020-10-12T11:12:53Z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0x01010054CA806B912CC04BA9A8BA2785524C8F</vt:lpwstr>
  </property>
  <property fmtid="{D5CDD505-2E9C-101B-9397-08002B2CF9AE}" pid="3" name="_dlc_policyId">
    <vt:lpwstr>/tools/Translations Upload</vt:lpwstr>
  </property>
  <property fmtid="{D5CDD505-2E9C-101B-9397-08002B2CF9AE}" pid="4" name="ItemRetentionFormula">
    <vt:lpwstr/>
  </property>
  <property fmtid="{D5CDD505-2E9C-101B-9397-08002B2CF9AE}" pid="5" name="WJEC_x0020_Department">
    <vt:lpwstr/>
  </property>
  <property fmtid="{D5CDD505-2E9C-101B-9397-08002B2CF9AE}" pid="6" name="WJEC Department">
    <vt:lpwstr/>
  </property>
  <property fmtid="{D5CDD505-2E9C-101B-9397-08002B2CF9AE}" pid="7" name="aa87a6a0bdfe4bfb97a25745bc8270e2">
    <vt:lpwstr/>
  </property>
  <property fmtid="{D5CDD505-2E9C-101B-9397-08002B2CF9AE}" pid="8" name="Level">
    <vt:lpwstr/>
  </property>
  <property fmtid="{D5CDD505-2E9C-101B-9397-08002B2CF9AE}" pid="9" name="WJEC Exam Season">
    <vt:lpwstr/>
  </property>
  <property fmtid="{D5CDD505-2E9C-101B-9397-08002B2CF9AE}" pid="10" name="_Source">
    <vt:lpwstr/>
  </property>
  <property fmtid="{D5CDD505-2E9C-101B-9397-08002B2CF9AE}" pid="11" name="WJEC Subject Code">
    <vt:lpwstr/>
  </property>
  <property fmtid="{D5CDD505-2E9C-101B-9397-08002B2CF9AE}" pid="12" name="WJEC Paper Code">
    <vt:lpwstr/>
  </property>
  <property fmtid="{D5CDD505-2E9C-101B-9397-08002B2CF9AE}" pid="13" name="k48d8005054a4dd09ad49b7c837f0781">
    <vt:lpwstr/>
  </property>
  <property fmtid="{D5CDD505-2E9C-101B-9397-08002B2CF9AE}" pid="14" name="WJEC Available Online">
    <vt:bool>false</vt:bool>
  </property>
  <property fmtid="{D5CDD505-2E9C-101B-9397-08002B2CF9AE}" pid="15" name="WJEC Subject">
    <vt:lpwstr/>
  </property>
  <property fmtid="{D5CDD505-2E9C-101B-9397-08002B2CF9AE}" pid="16" name="DocumentType">
    <vt:lpwstr/>
  </property>
  <property fmtid="{D5CDD505-2E9C-101B-9397-08002B2CF9AE}" pid="17" name="bd6821cb7d3c4b4ab1e70668a679dc90">
    <vt:lpwstr/>
  </property>
  <property fmtid="{D5CDD505-2E9C-101B-9397-08002B2CF9AE}" pid="18" name="WJEC Audiences">
    <vt:lpwstr/>
  </property>
  <property fmtid="{D5CDD505-2E9C-101B-9397-08002B2CF9AE}" pid="19" name="i2be6ccaef284b9d8cadff396f0db8d6">
    <vt:lpwstr/>
  </property>
  <property fmtid="{D5CDD505-2E9C-101B-9397-08002B2CF9AE}" pid="20" name="AuthorIds_UIVersion_512">
    <vt:lpwstr>146</vt:lpwstr>
  </property>
</Properties>
</file>