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5.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4.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58"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84" y="-11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 Id="rId30"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F47FCD-ECD5-4815-B0D5-1A4D940CFDD7}" type="datetimeFigureOut">
              <a:rPr lang="en-GB" smtClean="0"/>
              <a:t>26/09/2019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3F37B6-0816-41F2-BEE3-BBCBA3C8B34A}" type="slidenum">
              <a:rPr lang="en-GB" smtClean="0"/>
              <a:t>‹#›</a:t>
            </a:fld>
            <a:endParaRPr lang="en-GB"/>
          </a:p>
        </p:txBody>
      </p:sp>
    </p:spTree>
    <p:extLst>
      <p:ext uri="{BB962C8B-B14F-4D97-AF65-F5344CB8AC3E}">
        <p14:creationId xmlns:p14="http://schemas.microsoft.com/office/powerpoint/2010/main" val="2062971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BF64F25-C7F6-4E11-8B8C-CCA7BD6D9214}" type="slidenum">
              <a:rPr lang="en-GB" smtClean="0"/>
              <a:pPr/>
              <a:t>1</a:t>
            </a:fld>
            <a:endParaRPr lang="en-GB"/>
          </a:p>
        </p:txBody>
      </p:sp>
    </p:spTree>
    <p:extLst>
      <p:ext uri="{BB962C8B-B14F-4D97-AF65-F5344CB8AC3E}">
        <p14:creationId xmlns:p14="http://schemas.microsoft.com/office/powerpoint/2010/main" val="2472485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A552AC9-7F79-45FB-B543-C0610297EEB9}" type="datetimeFigureOut">
              <a:rPr lang="en-GB" smtClean="0"/>
              <a:t>26/09/2019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9F3897-08DA-4FAA-9FFE-0FC93E4679EC}" type="slidenum">
              <a:rPr lang="en-GB" smtClean="0"/>
              <a:t>‹#›</a:t>
            </a:fld>
            <a:endParaRPr lang="en-GB"/>
          </a:p>
        </p:txBody>
      </p:sp>
    </p:spTree>
    <p:extLst>
      <p:ext uri="{BB962C8B-B14F-4D97-AF65-F5344CB8AC3E}">
        <p14:creationId xmlns:p14="http://schemas.microsoft.com/office/powerpoint/2010/main" val="2679136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A552AC9-7F79-45FB-B543-C0610297EEB9}" type="datetimeFigureOut">
              <a:rPr lang="en-GB" smtClean="0"/>
              <a:t>26/09/2019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9F3897-08DA-4FAA-9FFE-0FC93E4679EC}" type="slidenum">
              <a:rPr lang="en-GB" smtClean="0"/>
              <a:t>‹#›</a:t>
            </a:fld>
            <a:endParaRPr lang="en-GB"/>
          </a:p>
        </p:txBody>
      </p:sp>
    </p:spTree>
    <p:extLst>
      <p:ext uri="{BB962C8B-B14F-4D97-AF65-F5344CB8AC3E}">
        <p14:creationId xmlns:p14="http://schemas.microsoft.com/office/powerpoint/2010/main" val="4019721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A552AC9-7F79-45FB-B543-C0610297EEB9}" type="datetimeFigureOut">
              <a:rPr lang="en-GB" smtClean="0"/>
              <a:t>26/09/2019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9F3897-08DA-4FAA-9FFE-0FC93E4679EC}" type="slidenum">
              <a:rPr lang="en-GB" smtClean="0"/>
              <a:t>‹#›</a:t>
            </a:fld>
            <a:endParaRPr lang="en-GB"/>
          </a:p>
        </p:txBody>
      </p:sp>
    </p:spTree>
    <p:extLst>
      <p:ext uri="{BB962C8B-B14F-4D97-AF65-F5344CB8AC3E}">
        <p14:creationId xmlns:p14="http://schemas.microsoft.com/office/powerpoint/2010/main" val="34669521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fld id="{20939B21-3098-4B97-BDC4-7DCDB44F921F}" type="datetimeFigureOut">
              <a:rPr lang="en-GB"/>
              <a:pPr/>
              <a:t>26/09/2019</a:t>
            </a:fld>
            <a:endParaRPr lang="en-GB"/>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fld id="{784012CD-55BA-40C8-93AF-4E9A6F52F330}" type="slidenum">
              <a:rPr lang="en-GB"/>
              <a:pPr/>
              <a:t>‹#›</a:t>
            </a:fld>
            <a:endParaRPr lang="en-GB"/>
          </a:p>
        </p:txBody>
      </p:sp>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 Placeholder 7"/>
          <p:cNvSpPr>
            <a:spLocks noGrp="1"/>
          </p:cNvSpPr>
          <p:nvPr>
            <p:ph type="body" sz="quarter" idx="13" hasCustomPrompt="1"/>
          </p:nvPr>
        </p:nvSpPr>
        <p:spPr>
          <a:xfrm>
            <a:off x="585788" y="585788"/>
            <a:ext cx="8291882" cy="1420812"/>
          </a:xfrm>
          <a:prstGeom prst="rect">
            <a:avLst/>
          </a:prstGeom>
        </p:spPr>
        <p:txBody>
          <a:bodyPr/>
          <a:lstStyle>
            <a:lvl1pPr marL="0" marR="0" indent="0" algn="l" defTabSz="457200" rtl="0" eaLnBrk="1" fontAlgn="base" latinLnBrk="0" hangingPunct="1">
              <a:lnSpc>
                <a:spcPct val="80000"/>
              </a:lnSpc>
              <a:spcBef>
                <a:spcPct val="0"/>
              </a:spcBef>
              <a:spcAft>
                <a:spcPts val="1200"/>
              </a:spcAft>
              <a:buClrTx/>
              <a:buSzTx/>
              <a:buFontTx/>
              <a:buNone/>
              <a:tabLst/>
              <a:defRPr sz="3200"/>
            </a:lvl1pPr>
          </a:lstStyle>
          <a:p>
            <a:pPr marL="0" marR="0" lvl="0" indent="0" algn="l" defTabSz="457200" rtl="0" eaLnBrk="1" fontAlgn="base" latinLnBrk="0" hangingPunct="1">
              <a:lnSpc>
                <a:spcPct val="80000"/>
              </a:lnSpc>
              <a:spcBef>
                <a:spcPct val="0"/>
              </a:spcBef>
              <a:spcAft>
                <a:spcPct val="0"/>
              </a:spcAft>
              <a:buClrTx/>
              <a:buSzTx/>
              <a:buFontTx/>
              <a:buNone/>
              <a:tabLst/>
              <a:defRPr/>
            </a:pPr>
            <a:r>
              <a:rPr kumimoji="0" lang="en-US" sz="4400" b="0" i="0" u="none" strike="noStrike" kern="1100" cap="none" spc="-30" normalizeH="0" baseline="0" noProof="0" dirty="0">
                <a:ln>
                  <a:noFill/>
                </a:ln>
                <a:solidFill>
                  <a:prstClr val="white"/>
                </a:solidFill>
                <a:effectLst/>
                <a:uLnTx/>
                <a:uFillTx/>
                <a:latin typeface="Gotham Rounded Book"/>
                <a:ea typeface="ＭＳ Ｐゴシック" pitchFamily="1" charset="-128"/>
                <a:cs typeface="Gotham Rounded Book"/>
              </a:rPr>
              <a:t>TEITL | TITLE</a:t>
            </a:r>
          </a:p>
          <a:p>
            <a:pPr marL="0" marR="0" lvl="0" indent="0" algn="l" defTabSz="457200" rtl="0" eaLnBrk="1" fontAlgn="base" latinLnBrk="0" hangingPunct="1">
              <a:lnSpc>
                <a:spcPct val="80000"/>
              </a:lnSpc>
              <a:spcBef>
                <a:spcPct val="0"/>
              </a:spcBef>
              <a:spcAft>
                <a:spcPts val="1200"/>
              </a:spcAft>
              <a:buClrTx/>
              <a:buSzTx/>
              <a:buFontTx/>
              <a:buNone/>
              <a:tabLst/>
              <a:defRPr/>
            </a:pPr>
            <a:r>
              <a:rPr kumimoji="0" lang="en-US" sz="4400" b="0" i="0" u="none" strike="noStrike" kern="1100" cap="none" spc="-30" normalizeH="0" baseline="0" noProof="0" dirty="0">
                <a:ln>
                  <a:noFill/>
                </a:ln>
                <a:solidFill>
                  <a:prstClr val="white"/>
                </a:solidFill>
                <a:effectLst/>
                <a:uLnTx/>
                <a:uFillTx/>
                <a:latin typeface="Gotham Rounded Book"/>
                <a:ea typeface="ＭＳ Ｐゴシック" pitchFamily="1" charset="-128"/>
                <a:cs typeface="Gotham Rounded Book"/>
              </a:rPr>
              <a:t>[GORFFENNAF | JULY 2014]</a:t>
            </a:r>
          </a:p>
        </p:txBody>
      </p:sp>
    </p:spTree>
    <p:extLst>
      <p:ext uri="{BB962C8B-B14F-4D97-AF65-F5344CB8AC3E}">
        <p14:creationId xmlns:p14="http://schemas.microsoft.com/office/powerpoint/2010/main" val="34427548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Comparison">
    <p:spTree>
      <p:nvGrpSpPr>
        <p:cNvPr id="1" name=""/>
        <p:cNvGrpSpPr/>
        <p:nvPr/>
      </p:nvGrpSpPr>
      <p:grpSpPr>
        <a:xfrm>
          <a:off x="0" y="0"/>
          <a:ext cx="0" cy="0"/>
          <a:chOff x="0" y="0"/>
          <a:chExt cx="0" cy="0"/>
        </a:xfrm>
      </p:grpSpPr>
      <p:sp>
        <p:nvSpPr>
          <p:cNvPr id="2" name="Text Placeholder 15"/>
          <p:cNvSpPr>
            <a:spLocks noGrp="1"/>
          </p:cNvSpPr>
          <p:nvPr>
            <p:ph type="body" sz="quarter" idx="16" hasCustomPrompt="1"/>
          </p:nvPr>
        </p:nvSpPr>
        <p:spPr>
          <a:xfrm>
            <a:off x="487363" y="1567656"/>
            <a:ext cx="8418513" cy="1188244"/>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dirty="0" err="1"/>
              <a:t>Teitl</a:t>
            </a:r>
            <a:r>
              <a:rPr lang="en-US" dirty="0"/>
              <a:t> 1 | 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200" kern="1100" spc="-50" dirty="0" err="1">
                <a:solidFill>
                  <a:srgbClr val="0096ED"/>
                </a:solidFill>
                <a:latin typeface="Gotham Rounded Book"/>
                <a:ea typeface="Times New Roman"/>
                <a:cs typeface="Gotham Rounded Book"/>
              </a:rPr>
              <a:t>Teitl</a:t>
            </a:r>
            <a:r>
              <a:rPr lang="en-US" sz="3200" kern="1100" spc="-50" dirty="0">
                <a:solidFill>
                  <a:srgbClr val="0096ED"/>
                </a:solidFill>
                <a:latin typeface="Gotham Rounded Book"/>
                <a:ea typeface="Times New Roman"/>
                <a:cs typeface="Gotham Rounded Book"/>
              </a:rPr>
              <a:t> 2 | Title 2</a:t>
            </a:r>
            <a:endParaRPr lang="en-GB" dirty="0"/>
          </a:p>
        </p:txBody>
      </p:sp>
      <p:sp>
        <p:nvSpPr>
          <p:cNvPr id="3" name="Text Placeholder 2"/>
          <p:cNvSpPr>
            <a:spLocks noGrp="1"/>
          </p:cNvSpPr>
          <p:nvPr>
            <p:ph idx="1"/>
          </p:nvPr>
        </p:nvSpPr>
        <p:spPr>
          <a:xfrm>
            <a:off x="457200" y="2984501"/>
            <a:ext cx="8229600" cy="2781300"/>
          </a:xfrm>
          <a:prstGeom prst="rect">
            <a:avLst/>
          </a:prstGeom>
        </p:spPr>
        <p:txBody>
          <a:bodyPr vert="horz" lIns="91440" tIns="45720" rIns="91440" bIns="45720" rtlCol="0">
            <a:normAutofit/>
          </a:bodyPr>
          <a:lstStyle/>
          <a:p>
            <a:pPr lvl="0"/>
            <a:r>
              <a:rPr lang="en-US"/>
              <a:t>Click to edit Master text styles</a:t>
            </a:r>
          </a:p>
        </p:txBody>
      </p:sp>
    </p:spTree>
    <p:extLst>
      <p:ext uri="{BB962C8B-B14F-4D97-AF65-F5344CB8AC3E}">
        <p14:creationId xmlns:p14="http://schemas.microsoft.com/office/powerpoint/2010/main" val="4039752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A552AC9-7F79-45FB-B543-C0610297EEB9}" type="datetimeFigureOut">
              <a:rPr lang="en-GB" smtClean="0"/>
              <a:t>26/09/2019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9F3897-08DA-4FAA-9FFE-0FC93E4679EC}" type="slidenum">
              <a:rPr lang="en-GB" smtClean="0"/>
              <a:t>‹#›</a:t>
            </a:fld>
            <a:endParaRPr lang="en-GB"/>
          </a:p>
        </p:txBody>
      </p:sp>
    </p:spTree>
    <p:extLst>
      <p:ext uri="{BB962C8B-B14F-4D97-AF65-F5344CB8AC3E}">
        <p14:creationId xmlns:p14="http://schemas.microsoft.com/office/powerpoint/2010/main" val="880740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552AC9-7F79-45FB-B543-C0610297EEB9}" type="datetimeFigureOut">
              <a:rPr lang="en-GB" smtClean="0"/>
              <a:t>26/09/2019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9F3897-08DA-4FAA-9FFE-0FC93E4679EC}" type="slidenum">
              <a:rPr lang="en-GB" smtClean="0"/>
              <a:t>‹#›</a:t>
            </a:fld>
            <a:endParaRPr lang="en-GB"/>
          </a:p>
        </p:txBody>
      </p:sp>
    </p:spTree>
    <p:extLst>
      <p:ext uri="{BB962C8B-B14F-4D97-AF65-F5344CB8AC3E}">
        <p14:creationId xmlns:p14="http://schemas.microsoft.com/office/powerpoint/2010/main" val="2052037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A552AC9-7F79-45FB-B543-C0610297EEB9}" type="datetimeFigureOut">
              <a:rPr lang="en-GB" smtClean="0"/>
              <a:t>26/09/2019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9F3897-08DA-4FAA-9FFE-0FC93E4679EC}" type="slidenum">
              <a:rPr lang="en-GB" smtClean="0"/>
              <a:t>‹#›</a:t>
            </a:fld>
            <a:endParaRPr lang="en-GB"/>
          </a:p>
        </p:txBody>
      </p:sp>
    </p:spTree>
    <p:extLst>
      <p:ext uri="{BB962C8B-B14F-4D97-AF65-F5344CB8AC3E}">
        <p14:creationId xmlns:p14="http://schemas.microsoft.com/office/powerpoint/2010/main" val="186250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A552AC9-7F79-45FB-B543-C0610297EEB9}" type="datetimeFigureOut">
              <a:rPr lang="en-GB" smtClean="0"/>
              <a:t>26/09/2019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9F3897-08DA-4FAA-9FFE-0FC93E4679EC}" type="slidenum">
              <a:rPr lang="en-GB" smtClean="0"/>
              <a:t>‹#›</a:t>
            </a:fld>
            <a:endParaRPr lang="en-GB"/>
          </a:p>
        </p:txBody>
      </p:sp>
    </p:spTree>
    <p:extLst>
      <p:ext uri="{BB962C8B-B14F-4D97-AF65-F5344CB8AC3E}">
        <p14:creationId xmlns:p14="http://schemas.microsoft.com/office/powerpoint/2010/main" val="4265689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A552AC9-7F79-45FB-B543-C0610297EEB9}" type="datetimeFigureOut">
              <a:rPr lang="en-GB" smtClean="0"/>
              <a:t>26/09/2019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9F3897-08DA-4FAA-9FFE-0FC93E4679EC}" type="slidenum">
              <a:rPr lang="en-GB" smtClean="0"/>
              <a:t>‹#›</a:t>
            </a:fld>
            <a:endParaRPr lang="en-GB"/>
          </a:p>
        </p:txBody>
      </p:sp>
    </p:spTree>
    <p:extLst>
      <p:ext uri="{BB962C8B-B14F-4D97-AF65-F5344CB8AC3E}">
        <p14:creationId xmlns:p14="http://schemas.microsoft.com/office/powerpoint/2010/main" val="2773913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552AC9-7F79-45FB-B543-C0610297EEB9}" type="datetimeFigureOut">
              <a:rPr lang="en-GB" smtClean="0"/>
              <a:t>26/09/2019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9F3897-08DA-4FAA-9FFE-0FC93E4679EC}" type="slidenum">
              <a:rPr lang="en-GB" smtClean="0"/>
              <a:t>‹#›</a:t>
            </a:fld>
            <a:endParaRPr lang="en-GB"/>
          </a:p>
        </p:txBody>
      </p:sp>
    </p:spTree>
    <p:extLst>
      <p:ext uri="{BB962C8B-B14F-4D97-AF65-F5344CB8AC3E}">
        <p14:creationId xmlns:p14="http://schemas.microsoft.com/office/powerpoint/2010/main" val="3918783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552AC9-7F79-45FB-B543-C0610297EEB9}" type="datetimeFigureOut">
              <a:rPr lang="en-GB" smtClean="0"/>
              <a:t>26/09/2019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9F3897-08DA-4FAA-9FFE-0FC93E4679EC}" type="slidenum">
              <a:rPr lang="en-GB" smtClean="0"/>
              <a:t>‹#›</a:t>
            </a:fld>
            <a:endParaRPr lang="en-GB"/>
          </a:p>
        </p:txBody>
      </p:sp>
    </p:spTree>
    <p:extLst>
      <p:ext uri="{BB962C8B-B14F-4D97-AF65-F5344CB8AC3E}">
        <p14:creationId xmlns:p14="http://schemas.microsoft.com/office/powerpoint/2010/main" val="3797206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552AC9-7F79-45FB-B543-C0610297EEB9}" type="datetimeFigureOut">
              <a:rPr lang="en-GB" smtClean="0"/>
              <a:t>26/09/2019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9F3897-08DA-4FAA-9FFE-0FC93E4679EC}" type="slidenum">
              <a:rPr lang="en-GB" smtClean="0"/>
              <a:t>‹#›</a:t>
            </a:fld>
            <a:endParaRPr lang="en-GB"/>
          </a:p>
        </p:txBody>
      </p:sp>
    </p:spTree>
    <p:extLst>
      <p:ext uri="{BB962C8B-B14F-4D97-AF65-F5344CB8AC3E}">
        <p14:creationId xmlns:p14="http://schemas.microsoft.com/office/powerpoint/2010/main" val="667372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552AC9-7F79-45FB-B543-C0610297EEB9}" type="datetimeFigureOut">
              <a:rPr lang="en-GB" smtClean="0"/>
              <a:t>26/09/2019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9F3897-08DA-4FAA-9FFE-0FC93E4679EC}" type="slidenum">
              <a:rPr lang="en-GB" smtClean="0"/>
              <a:t>‹#›</a:t>
            </a:fld>
            <a:endParaRPr lang="en-GB"/>
          </a:p>
        </p:txBody>
      </p:sp>
    </p:spTree>
    <p:extLst>
      <p:ext uri="{BB962C8B-B14F-4D97-AF65-F5344CB8AC3E}">
        <p14:creationId xmlns:p14="http://schemas.microsoft.com/office/powerpoint/2010/main" val="10481669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146155" y="412750"/>
            <a:ext cx="8657444" cy="2259080"/>
          </a:xfrm>
          <a:prstGeom prst="rect">
            <a:avLst/>
          </a:prstGeom>
          <a:noFill/>
        </p:spPr>
        <p:txBody>
          <a:bodyPr wrap="square" rtlCol="0">
            <a:spAutoFit/>
          </a:bodyPr>
          <a:lstStyle/>
          <a:p>
            <a:pPr>
              <a:lnSpc>
                <a:spcPct val="80000"/>
              </a:lnSpc>
            </a:pPr>
            <a:r>
              <a:rPr lang="en-US" sz="4400" kern="1100" spc="-30" dirty="0">
                <a:solidFill>
                  <a:schemeClr val="bg1"/>
                </a:solidFill>
                <a:latin typeface="Arial" panose="020B0604020202020204" pitchFamily="34" charset="0"/>
                <a:cs typeface="Arial" panose="020B0604020202020204" pitchFamily="34" charset="0"/>
              </a:rPr>
              <a:t>GCE ENGLISH LANGUAGE AND LITERATURE</a:t>
            </a:r>
          </a:p>
          <a:p>
            <a:pPr>
              <a:lnSpc>
                <a:spcPct val="80000"/>
              </a:lnSpc>
            </a:pPr>
            <a:endParaRPr lang="en-US" sz="4400" kern="1100" spc="-30" dirty="0">
              <a:solidFill>
                <a:schemeClr val="bg1"/>
              </a:solidFill>
              <a:latin typeface="Arial" panose="020B0604020202020204" pitchFamily="34" charset="0"/>
              <a:cs typeface="Arial" panose="020B0604020202020204" pitchFamily="34" charset="0"/>
            </a:endParaRPr>
          </a:p>
          <a:p>
            <a:pPr>
              <a:lnSpc>
                <a:spcPct val="80000"/>
              </a:lnSpc>
            </a:pPr>
            <a:r>
              <a:rPr lang="en-US" sz="4400" kern="1100" spc="-30" dirty="0">
                <a:solidFill>
                  <a:schemeClr val="bg1"/>
                </a:solidFill>
                <a:latin typeface="Arial" panose="020B0604020202020204" pitchFamily="34" charset="0"/>
                <a:cs typeface="Arial" panose="020B0604020202020204" pitchFamily="34" charset="0"/>
              </a:rPr>
              <a:t>UNIT </a:t>
            </a:r>
            <a:r>
              <a:rPr lang="en-US" sz="4400" kern="1100" spc="-30" dirty="0" smtClean="0">
                <a:solidFill>
                  <a:schemeClr val="bg1"/>
                </a:solidFill>
                <a:latin typeface="Arial" panose="020B0604020202020204" pitchFamily="34" charset="0"/>
                <a:cs typeface="Arial" panose="020B0604020202020204" pitchFamily="34" charset="0"/>
              </a:rPr>
              <a:t>4</a:t>
            </a:r>
            <a:endParaRPr lang="en-US" sz="4400" kern="1100" spc="-30" dirty="0">
              <a:solidFill>
                <a:schemeClr val="bg1"/>
              </a:solidFill>
              <a:latin typeface="Arial" panose="020B0604020202020204" pitchFamily="34" charset="0"/>
              <a:cs typeface="Arial" panose="020B0604020202020204" pitchFamily="34" charset="0"/>
            </a:endParaRPr>
          </a:p>
        </p:txBody>
      </p:sp>
      <p:pic>
        <p:nvPicPr>
          <p:cNvPr id="5" name="Picture 4" descr="Z:\Pictures\logos\WJEC_Logo_RGB.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6155" y="5928233"/>
            <a:ext cx="701740" cy="70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8229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51520" y="1988840"/>
            <a:ext cx="8749877" cy="4701415"/>
          </a:xfrm>
          <a:prstGeom prst="rect">
            <a:avLst/>
          </a:prstGeom>
          <a:noFill/>
        </p:spPr>
        <p:txBody>
          <a:bodyPr wrap="square" rtlCol="0">
            <a:spAutoFit/>
          </a:bodyPr>
          <a:lstStyle/>
          <a:p>
            <a:pPr lvl="0">
              <a:lnSpc>
                <a:spcPct val="90000"/>
              </a:lnSpc>
              <a:spcBef>
                <a:spcPts val="1000"/>
              </a:spcBef>
            </a:pPr>
            <a:r>
              <a:rPr lang="en-GB" sz="1900" dirty="0">
                <a:solidFill>
                  <a:prstClr val="black"/>
                </a:solidFill>
              </a:rPr>
              <a:t> </a:t>
            </a:r>
            <a:r>
              <a:rPr lang="en-GB" sz="1900" b="1" dirty="0">
                <a:solidFill>
                  <a:prstClr val="black"/>
                </a:solidFill>
                <a:latin typeface="Bradley Hand ITC" panose="03070402050302030203" pitchFamily="66" charset="0"/>
              </a:rPr>
              <a:t>Text A conveys </a:t>
            </a:r>
            <a:r>
              <a:rPr lang="en-GB" sz="1900" b="1" dirty="0">
                <a:solidFill>
                  <a:srgbClr val="7030A0"/>
                </a:solidFill>
                <a:latin typeface="Bradley Hand ITC" panose="03070402050302030203" pitchFamily="66" charset="0"/>
              </a:rPr>
              <a:t>a more individual experience</a:t>
            </a:r>
            <a:r>
              <a:rPr lang="en-GB" sz="1900" b="1" dirty="0">
                <a:solidFill>
                  <a:prstClr val="black"/>
                </a:solidFill>
                <a:latin typeface="Bradley Hand ITC" panose="03070402050302030203" pitchFamily="66" charset="0"/>
              </a:rPr>
              <a:t>, recreating a memory in an anecdotal tone. Thomas uses an </a:t>
            </a:r>
            <a:r>
              <a:rPr lang="en-GB" sz="1900" b="1" dirty="0">
                <a:solidFill>
                  <a:srgbClr val="FF0000"/>
                </a:solidFill>
                <a:latin typeface="Bradley Hand ITC" panose="03070402050302030203" pitchFamily="66" charset="0"/>
              </a:rPr>
              <a:t>ABCB regular rhyme scheme </a:t>
            </a:r>
            <a:r>
              <a:rPr lang="en-GB" sz="1900" b="1" dirty="0">
                <a:solidFill>
                  <a:prstClr val="black"/>
                </a:solidFill>
                <a:latin typeface="Bradley Hand ITC" panose="03070402050302030203" pitchFamily="66" charset="0"/>
              </a:rPr>
              <a:t>in </a:t>
            </a:r>
            <a:r>
              <a:rPr lang="en-GB" sz="1900" b="1" dirty="0">
                <a:solidFill>
                  <a:srgbClr val="FF0000"/>
                </a:solidFill>
                <a:latin typeface="Bradley Hand ITC" panose="03070402050302030203" pitchFamily="66" charset="0"/>
              </a:rPr>
              <a:t>four quatrains</a:t>
            </a:r>
            <a:r>
              <a:rPr lang="en-GB" sz="1900" b="1" dirty="0">
                <a:solidFill>
                  <a:prstClr val="black"/>
                </a:solidFill>
                <a:latin typeface="Bradley Hand ITC" panose="03070402050302030203" pitchFamily="66" charset="0"/>
              </a:rPr>
              <a:t>; this may reflect on the </a:t>
            </a:r>
            <a:r>
              <a:rPr lang="en-GB" sz="1900" b="1" dirty="0">
                <a:solidFill>
                  <a:srgbClr val="0070C0"/>
                </a:solidFill>
                <a:latin typeface="Bradley Hand ITC" panose="03070402050302030203" pitchFamily="66" charset="0"/>
              </a:rPr>
              <a:t>peaceful state </a:t>
            </a:r>
            <a:r>
              <a:rPr lang="en-GB" sz="1900" b="1" dirty="0">
                <a:solidFill>
                  <a:prstClr val="black"/>
                </a:solidFill>
                <a:latin typeface="Bradley Hand ITC" panose="03070402050302030203" pitchFamily="66" charset="0"/>
              </a:rPr>
              <a:t>the narrator appears to be in – the poem experiences </a:t>
            </a:r>
            <a:r>
              <a:rPr lang="en-GB" sz="1900" b="1" dirty="0">
                <a:solidFill>
                  <a:srgbClr val="0070C0"/>
                </a:solidFill>
                <a:latin typeface="Bradley Hand ITC" panose="03070402050302030203" pitchFamily="66" charset="0"/>
              </a:rPr>
              <a:t>no extreme emotions. </a:t>
            </a:r>
            <a:r>
              <a:rPr lang="en-GB" sz="1900" b="1" dirty="0">
                <a:solidFill>
                  <a:prstClr val="black"/>
                </a:solidFill>
                <a:latin typeface="Bradley Hand ITC" panose="03070402050302030203" pitchFamily="66" charset="0"/>
              </a:rPr>
              <a:t>The poem uses </a:t>
            </a:r>
            <a:r>
              <a:rPr lang="en-GB" sz="1900" b="1" dirty="0">
                <a:solidFill>
                  <a:srgbClr val="FF0000"/>
                </a:solidFill>
                <a:latin typeface="Bradley Hand ITC" panose="03070402050302030203" pitchFamily="66" charset="0"/>
              </a:rPr>
              <a:t>extended declarative statements </a:t>
            </a:r>
            <a:r>
              <a:rPr lang="en-GB" sz="1900" b="1" dirty="0">
                <a:solidFill>
                  <a:prstClr val="black"/>
                </a:solidFill>
                <a:latin typeface="Bradley Hand ITC" panose="03070402050302030203" pitchFamily="66" charset="0"/>
              </a:rPr>
              <a:t>but begins with more fragmented structures such as the </a:t>
            </a:r>
            <a:r>
              <a:rPr lang="en-GB" sz="1900" b="1" dirty="0">
                <a:solidFill>
                  <a:srgbClr val="FF0000"/>
                </a:solidFill>
                <a:latin typeface="Bradley Hand ITC" panose="03070402050302030203" pitchFamily="66" charset="0"/>
              </a:rPr>
              <a:t>minor sentence </a:t>
            </a:r>
            <a:r>
              <a:rPr lang="en-GB" sz="1900" b="1" dirty="0">
                <a:solidFill>
                  <a:prstClr val="black"/>
                </a:solidFill>
                <a:latin typeface="Bradley Hand ITC" panose="03070402050302030203" pitchFamily="66" charset="0"/>
              </a:rPr>
              <a:t>‘Yes.’ and the simple sentence ‘It was late June.’, creating </a:t>
            </a:r>
            <a:r>
              <a:rPr lang="en-GB" sz="1900" b="1" dirty="0">
                <a:solidFill>
                  <a:srgbClr val="FF0000"/>
                </a:solidFill>
                <a:latin typeface="Bradley Hand ITC" panose="03070402050302030203" pitchFamily="66" charset="0"/>
              </a:rPr>
              <a:t>caesuras</a:t>
            </a:r>
            <a:r>
              <a:rPr lang="en-GB" sz="1900" b="1" dirty="0">
                <a:solidFill>
                  <a:prstClr val="black"/>
                </a:solidFill>
                <a:latin typeface="Bradley Hand ITC" panose="03070402050302030203" pitchFamily="66" charset="0"/>
              </a:rPr>
              <a:t>. This slows the reading pace and </a:t>
            </a:r>
            <a:r>
              <a:rPr lang="en-GB" sz="1900" b="1" dirty="0">
                <a:solidFill>
                  <a:srgbClr val="0070C0"/>
                </a:solidFill>
                <a:latin typeface="Bradley Hand ITC" panose="03070402050302030203" pitchFamily="66" charset="0"/>
              </a:rPr>
              <a:t>may reflect the physical journey, a slow train ride.</a:t>
            </a:r>
            <a:r>
              <a:rPr lang="en-GB" sz="1900" b="1" dirty="0">
                <a:solidFill>
                  <a:prstClr val="black"/>
                </a:solidFill>
                <a:latin typeface="Bradley Hand ITC" panose="03070402050302030203" pitchFamily="66" charset="0"/>
              </a:rPr>
              <a:t> This, however, changes as the poem progresses. As the narrator </a:t>
            </a:r>
            <a:r>
              <a:rPr lang="en-GB" sz="1900" b="1" dirty="0">
                <a:solidFill>
                  <a:srgbClr val="0070C0"/>
                </a:solidFill>
                <a:latin typeface="Bradley Hand ITC" panose="03070402050302030203" pitchFamily="66" charset="0"/>
              </a:rPr>
              <a:t>begins to draw on the beauty of this unscheduled stop,</a:t>
            </a:r>
            <a:r>
              <a:rPr lang="en-GB" sz="1900" b="1" dirty="0">
                <a:solidFill>
                  <a:prstClr val="black"/>
                </a:solidFill>
                <a:latin typeface="Bradley Hand ITC" panose="03070402050302030203" pitchFamily="66" charset="0"/>
              </a:rPr>
              <a:t> </a:t>
            </a:r>
            <a:r>
              <a:rPr lang="en-GB" sz="1900" b="1" dirty="0">
                <a:solidFill>
                  <a:srgbClr val="FF0000"/>
                </a:solidFill>
                <a:latin typeface="Bradley Hand ITC" panose="03070402050302030203" pitchFamily="66" charset="0"/>
              </a:rPr>
              <a:t>enjambment</a:t>
            </a:r>
            <a:r>
              <a:rPr lang="en-GB" sz="1900" b="1" dirty="0">
                <a:solidFill>
                  <a:prstClr val="black"/>
                </a:solidFill>
                <a:latin typeface="Bradley Hand ITC" panose="03070402050302030203" pitchFamily="66" charset="0"/>
              </a:rPr>
              <a:t> is used between stanzas three and four, followed by the </a:t>
            </a:r>
            <a:r>
              <a:rPr lang="en-GB" sz="1900" b="1" dirty="0">
                <a:solidFill>
                  <a:srgbClr val="FF0000"/>
                </a:solidFill>
                <a:latin typeface="Bradley Hand ITC" panose="03070402050302030203" pitchFamily="66" charset="0"/>
              </a:rPr>
              <a:t>foregrounded conjunctions </a:t>
            </a:r>
            <a:r>
              <a:rPr lang="en-GB" sz="1900" b="1" dirty="0">
                <a:solidFill>
                  <a:prstClr val="black"/>
                </a:solidFill>
                <a:latin typeface="Bradley Hand ITC" panose="03070402050302030203" pitchFamily="66" charset="0"/>
              </a:rPr>
              <a:t>‘And. . .And’.</a:t>
            </a:r>
            <a:r>
              <a:rPr lang="en-GB" sz="1900" dirty="0">
                <a:solidFill>
                  <a:prstClr val="black"/>
                </a:solidFill>
                <a:latin typeface="Bradley Hand ITC" panose="03070402050302030203" pitchFamily="66" charset="0"/>
              </a:rPr>
              <a:t> </a:t>
            </a:r>
            <a:r>
              <a:rPr lang="en-GB" sz="1900" b="1" dirty="0">
                <a:solidFill>
                  <a:prstClr val="black"/>
                </a:solidFill>
                <a:latin typeface="Bradley Hand ITC" panose="03070402050302030203" pitchFamily="66" charset="0"/>
              </a:rPr>
              <a:t>This lengthens the experience for the reader as </a:t>
            </a:r>
            <a:r>
              <a:rPr lang="en-GB" sz="1900" b="1" dirty="0">
                <a:solidFill>
                  <a:srgbClr val="0070C0"/>
                </a:solidFill>
                <a:latin typeface="Bradley Hand ITC" panose="03070402050302030203" pitchFamily="66" charset="0"/>
              </a:rPr>
              <a:t>the narrator disregards the railway journey to acknowledge the natural splendour of the countryside. The focus on location rather than the train</a:t>
            </a:r>
            <a:r>
              <a:rPr lang="en-GB" sz="1900" b="1" dirty="0">
                <a:solidFill>
                  <a:prstClr val="black"/>
                </a:solidFill>
                <a:latin typeface="Bradley Hand ITC" panose="03070402050302030203" pitchFamily="66" charset="0"/>
              </a:rPr>
              <a:t> is reinforced by the use of </a:t>
            </a:r>
            <a:r>
              <a:rPr lang="en-GB" sz="1900" b="1" dirty="0" err="1">
                <a:solidFill>
                  <a:srgbClr val="FF0000"/>
                </a:solidFill>
                <a:latin typeface="Bradley Hand ITC" panose="03070402050302030203" pitchFamily="66" charset="0"/>
              </a:rPr>
              <a:t>polysyndetic</a:t>
            </a:r>
            <a:r>
              <a:rPr lang="en-GB" sz="1900" b="1" dirty="0">
                <a:solidFill>
                  <a:srgbClr val="FF0000"/>
                </a:solidFill>
                <a:latin typeface="Bradley Hand ITC" panose="03070402050302030203" pitchFamily="66" charset="0"/>
              </a:rPr>
              <a:t> listing </a:t>
            </a:r>
            <a:r>
              <a:rPr lang="en-GB" sz="1900" b="1" dirty="0">
                <a:solidFill>
                  <a:prstClr val="black"/>
                </a:solidFill>
                <a:latin typeface="Bradley Hand ITC" panose="03070402050302030203" pitchFamily="66" charset="0"/>
              </a:rPr>
              <a:t>in the description ‘willows, willow-herb, and grass, And meadowsweet’. This helps the </a:t>
            </a:r>
            <a:r>
              <a:rPr lang="en-GB" sz="1900" b="1" dirty="0">
                <a:solidFill>
                  <a:srgbClr val="FF0000"/>
                </a:solidFill>
                <a:latin typeface="Bradley Hand ITC" panose="03070402050302030203" pitchFamily="66" charset="0"/>
              </a:rPr>
              <a:t>lexical set of flora</a:t>
            </a:r>
            <a:r>
              <a:rPr lang="en-GB" sz="1900" b="1" dirty="0">
                <a:solidFill>
                  <a:prstClr val="black"/>
                </a:solidFill>
                <a:latin typeface="Bradley Hand ITC" panose="03070402050302030203" pitchFamily="66" charset="0"/>
              </a:rPr>
              <a:t> to create </a:t>
            </a:r>
            <a:r>
              <a:rPr lang="en-GB" sz="1900" b="1" dirty="0">
                <a:solidFill>
                  <a:srgbClr val="0070C0"/>
                </a:solidFill>
                <a:latin typeface="Bradley Hand ITC" panose="03070402050302030203" pitchFamily="66" charset="0"/>
              </a:rPr>
              <a:t>ideas of abundant summer growth</a:t>
            </a:r>
            <a:r>
              <a:rPr lang="en-GB" sz="1900" b="1" dirty="0">
                <a:solidFill>
                  <a:prstClr val="black"/>
                </a:solidFill>
                <a:latin typeface="Bradley Hand ITC" panose="03070402050302030203" pitchFamily="66" charset="0"/>
              </a:rPr>
              <a:t>, while </a:t>
            </a:r>
            <a:r>
              <a:rPr lang="en-GB" sz="1900" b="1" dirty="0">
                <a:solidFill>
                  <a:srgbClr val="FF0000"/>
                </a:solidFill>
                <a:latin typeface="Bradley Hand ITC" panose="03070402050302030203" pitchFamily="66" charset="0"/>
              </a:rPr>
              <a:t>soft phonemes</a:t>
            </a:r>
            <a:r>
              <a:rPr lang="en-GB" sz="1900" b="1" dirty="0">
                <a:solidFill>
                  <a:prstClr val="black"/>
                </a:solidFill>
                <a:latin typeface="Bradley Hand ITC" panose="03070402050302030203" pitchFamily="66" charset="0"/>
              </a:rPr>
              <a:t> ‘w’ and ‘l’ assist in conveying </a:t>
            </a:r>
            <a:r>
              <a:rPr lang="en-GB" sz="1900" b="1" dirty="0">
                <a:solidFill>
                  <a:srgbClr val="0070C0"/>
                </a:solidFill>
                <a:latin typeface="Bradley Hand ITC" panose="03070402050302030203" pitchFamily="66" charset="0"/>
              </a:rPr>
              <a:t>relaxation. </a:t>
            </a:r>
          </a:p>
          <a:p>
            <a:pPr lvl="0">
              <a:lnSpc>
                <a:spcPct val="90000"/>
              </a:lnSpc>
              <a:spcBef>
                <a:spcPts val="1000"/>
              </a:spcBef>
            </a:pPr>
            <a:r>
              <a:rPr lang="en-GB" sz="1900" b="1" dirty="0">
                <a:solidFill>
                  <a:srgbClr val="0070C0"/>
                </a:solidFill>
                <a:latin typeface="Bradley Hand ITC" panose="03070402050302030203" pitchFamily="66" charset="0"/>
              </a:rPr>
              <a:t>  </a:t>
            </a:r>
            <a:r>
              <a:rPr lang="en-GB" sz="1900" b="1" dirty="0">
                <a:solidFill>
                  <a:srgbClr val="7030A0"/>
                </a:solidFill>
                <a:latin typeface="Bradley Hand ITC" panose="03070402050302030203" pitchFamily="66" charset="0"/>
              </a:rPr>
              <a:t>Nostalgia also features in Text B which again recalls the past but with a sense of loss as well as fondness. . .</a:t>
            </a:r>
            <a:endParaRPr lang="en-GB" sz="1900" i="1" dirty="0" smtClean="0">
              <a:latin typeface="Arial" panose="020B0604020202020204" pitchFamily="34" charset="0"/>
              <a:cs typeface="Arial" panose="020B0604020202020204" pitchFamily="34" charset="0"/>
            </a:endParaRP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79513" y="1267148"/>
            <a:ext cx="8597628" cy="658709"/>
          </a:xfrm>
        </p:spPr>
        <p:txBody>
          <a:bodyPr>
            <a:no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sz="4000" b="1" dirty="0">
                <a:ea typeface="+mj-ea"/>
              </a:rPr>
              <a:t>Form and meaning  </a:t>
            </a:r>
            <a:r>
              <a:rPr lang="en-GB" sz="3600" b="1" dirty="0">
                <a:solidFill>
                  <a:srgbClr val="FF0000"/>
                </a:solidFill>
                <a:ea typeface="+mj-ea"/>
              </a:rPr>
              <a:t>AO1   </a:t>
            </a:r>
            <a:r>
              <a:rPr lang="en-GB" sz="3600" b="1" dirty="0">
                <a:ea typeface="+mj-ea"/>
              </a:rPr>
              <a:t>AO2   </a:t>
            </a:r>
            <a:r>
              <a:rPr lang="en-GB" sz="3600" b="1" dirty="0">
                <a:solidFill>
                  <a:srgbClr val="7030A0"/>
                </a:solidFill>
                <a:ea typeface="+mj-ea"/>
              </a:rPr>
              <a:t>AO4</a:t>
            </a:r>
            <a:endParaRPr lang="en-US" b="1" dirty="0"/>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Tree>
    <p:extLst>
      <p:ext uri="{BB962C8B-B14F-4D97-AF65-F5344CB8AC3E}">
        <p14:creationId xmlns:p14="http://schemas.microsoft.com/office/powerpoint/2010/main" val="2702420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51520" y="1844824"/>
            <a:ext cx="8749877" cy="5062924"/>
          </a:xfrm>
          <a:prstGeom prst="rect">
            <a:avLst/>
          </a:prstGeom>
          <a:noFill/>
        </p:spPr>
        <p:txBody>
          <a:bodyPr wrap="square" rtlCol="0">
            <a:spAutoFit/>
          </a:bodyPr>
          <a:lstStyle/>
          <a:p>
            <a:r>
              <a:rPr lang="en-GB" sz="2200" dirty="0" smtClean="0">
                <a:latin typeface="Arial" panose="020B0604020202020204" pitchFamily="34" charset="0"/>
                <a:cs typeface="Arial" panose="020B0604020202020204" pitchFamily="34" charset="0"/>
              </a:rPr>
              <a:t>Using Text C and the comparative starting points (slide 8), select material to make connections with Text A, Text B or both. </a:t>
            </a:r>
          </a:p>
          <a:p>
            <a:r>
              <a:rPr lang="en-GB" sz="2200" dirty="0" smtClean="0">
                <a:latin typeface="Arial" panose="020B0604020202020204" pitchFamily="34" charset="0"/>
                <a:cs typeface="Arial" panose="020B0604020202020204" pitchFamily="34" charset="0"/>
              </a:rPr>
              <a:t>Select a maximum of </a:t>
            </a:r>
            <a:r>
              <a:rPr lang="en-GB" sz="2200" u="sng" dirty="0" smtClean="0">
                <a:latin typeface="Arial" panose="020B0604020202020204" pitchFamily="34" charset="0"/>
                <a:cs typeface="Arial" panose="020B0604020202020204" pitchFamily="34" charset="0"/>
              </a:rPr>
              <a:t>three points </a:t>
            </a:r>
            <a:r>
              <a:rPr lang="en-GB" sz="2200" dirty="0" smtClean="0">
                <a:latin typeface="Arial" panose="020B0604020202020204" pitchFamily="34" charset="0"/>
                <a:cs typeface="Arial" panose="020B0604020202020204" pitchFamily="34" charset="0"/>
              </a:rPr>
              <a:t> which involve spoken delivery, using relevant terms. Points must relate to the question and involve meanings.</a:t>
            </a:r>
          </a:p>
          <a:p>
            <a:pPr>
              <a:spcBef>
                <a:spcPts val="600"/>
              </a:spcBef>
            </a:pPr>
            <a:endParaRPr lang="en-GB" sz="1000" dirty="0" smtClean="0">
              <a:solidFill>
                <a:srgbClr val="0070C0"/>
              </a:solidFill>
              <a:latin typeface="Arial" panose="020B0604020202020204" pitchFamily="34" charset="0"/>
              <a:cs typeface="Arial" panose="020B0604020202020204" pitchFamily="34" charset="0"/>
            </a:endParaRPr>
          </a:p>
          <a:p>
            <a:pPr>
              <a:spcBef>
                <a:spcPts val="600"/>
              </a:spcBef>
            </a:pPr>
            <a:r>
              <a:rPr lang="en-GB" sz="2200" dirty="0" smtClean="0">
                <a:solidFill>
                  <a:srgbClr val="0070C0"/>
                </a:solidFill>
                <a:latin typeface="Arial" panose="020B0604020202020204" pitchFamily="34" charset="0"/>
                <a:cs typeface="Arial" panose="020B0604020202020204" pitchFamily="34" charset="0"/>
              </a:rPr>
              <a:t>KEY ADVICE:</a:t>
            </a:r>
          </a:p>
          <a:p>
            <a:pPr marL="342900" indent="-342900">
              <a:spcBef>
                <a:spcPts val="600"/>
              </a:spcBef>
              <a:buFont typeface="Arial" panose="020B0604020202020204" pitchFamily="34" charset="0"/>
              <a:buChar char="•"/>
            </a:pPr>
            <a:r>
              <a:rPr lang="en-GB" sz="2200" dirty="0" smtClean="0">
                <a:latin typeface="Arial" panose="020B0604020202020204" pitchFamily="34" charset="0"/>
                <a:cs typeface="Arial" panose="020B0604020202020204" pitchFamily="34" charset="0"/>
              </a:rPr>
              <a:t>Markers are told to </a:t>
            </a:r>
            <a:r>
              <a:rPr lang="en-GB" sz="2200" i="1" dirty="0" smtClean="0">
                <a:latin typeface="Arial" panose="020B0604020202020204" pitchFamily="34" charset="0"/>
                <a:cs typeface="Arial" panose="020B0604020202020204" pitchFamily="34" charset="0"/>
              </a:rPr>
              <a:t>‘look for awareness of the impact of spoken delivery, through references to stresses, pauses and intonation’.</a:t>
            </a:r>
          </a:p>
          <a:p>
            <a:pPr marL="342900" indent="-342900">
              <a:buFont typeface="Arial" panose="020B0604020202020204" pitchFamily="34" charset="0"/>
              <a:buChar char="•"/>
            </a:pPr>
            <a:r>
              <a:rPr lang="en-GB" sz="2200" dirty="0" smtClean="0">
                <a:latin typeface="Arial" panose="020B0604020202020204" pitchFamily="34" charset="0"/>
                <a:cs typeface="Arial" panose="020B0604020202020204" pitchFamily="34" charset="0"/>
              </a:rPr>
              <a:t>Combine these references with a range of other relevant terms.</a:t>
            </a:r>
          </a:p>
          <a:p>
            <a:pPr marL="342900" indent="-342900">
              <a:buFont typeface="Arial" panose="020B0604020202020204" pitchFamily="34" charset="0"/>
              <a:buChar char="•"/>
            </a:pPr>
            <a:r>
              <a:rPr lang="en-GB" sz="2200" dirty="0" smtClean="0">
                <a:latin typeface="Arial" panose="020B0604020202020204" pitchFamily="34" charset="0"/>
                <a:cs typeface="Arial" panose="020B0604020202020204" pitchFamily="34" charset="0"/>
              </a:rPr>
              <a:t>Genre awareness is also shown by using ‘viewer’, rather than reader.</a:t>
            </a:r>
          </a:p>
          <a:p>
            <a:pPr marL="342900" indent="-342900">
              <a:buFont typeface="Arial" panose="020B0604020202020204" pitchFamily="34" charset="0"/>
              <a:buChar char="•"/>
            </a:pPr>
            <a:r>
              <a:rPr lang="en-GB" sz="2200" dirty="0" smtClean="0">
                <a:latin typeface="Arial" panose="020B0604020202020204" pitchFamily="34" charset="0"/>
                <a:cs typeface="Arial" panose="020B0604020202020204" pitchFamily="34" charset="0"/>
              </a:rPr>
              <a:t>Who’s watching this and why? Audiences and purposes will be clear and significant.</a:t>
            </a:r>
            <a:endParaRPr lang="en-GB" sz="2200" dirty="0">
              <a:latin typeface="Arial" panose="020B0604020202020204" pitchFamily="34" charset="0"/>
              <a:cs typeface="Arial" panose="020B0604020202020204" pitchFamily="34" charset="0"/>
            </a:endParaRP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79513" y="1267148"/>
            <a:ext cx="8597628" cy="658709"/>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b="1" dirty="0"/>
              <a:t>Genre </a:t>
            </a:r>
            <a:r>
              <a:rPr lang="en-GB" b="1" dirty="0" smtClean="0"/>
              <a:t>Awareness: spoken language</a:t>
            </a:r>
            <a:endParaRPr lang="en-US" b="1" dirty="0"/>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Tree>
    <p:extLst>
      <p:ext uri="{BB962C8B-B14F-4D97-AF65-F5344CB8AC3E}">
        <p14:creationId xmlns:p14="http://schemas.microsoft.com/office/powerpoint/2010/main" val="23983239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51520" y="1988840"/>
            <a:ext cx="4752527" cy="4708981"/>
          </a:xfrm>
          <a:prstGeom prst="rect">
            <a:avLst/>
          </a:prstGeom>
          <a:noFill/>
        </p:spPr>
        <p:txBody>
          <a:bodyPr wrap="square" rtlCol="0">
            <a:spAutoFit/>
          </a:bodyPr>
          <a:lstStyle/>
          <a:p>
            <a:r>
              <a:rPr lang="en-GB" sz="1600" dirty="0">
                <a:solidFill>
                  <a:prstClr val="black"/>
                </a:solidFill>
              </a:rPr>
              <a:t> </a:t>
            </a:r>
            <a:r>
              <a:rPr lang="en-GB" sz="1600" dirty="0" smtClean="0"/>
              <a:t>the railways are the nervous system of India. . .</a:t>
            </a:r>
          </a:p>
          <a:p>
            <a:endParaRPr lang="en-GB" sz="800" dirty="0" smtClean="0"/>
          </a:p>
          <a:p>
            <a:r>
              <a:rPr lang="en-GB" sz="1600" dirty="0" smtClean="0"/>
              <a:t>. . . it is in</a:t>
            </a:r>
            <a:r>
              <a:rPr lang="en-GB" sz="1600" u="sng" dirty="0" smtClean="0"/>
              <a:t>cred</a:t>
            </a:r>
            <a:r>
              <a:rPr lang="en-GB" sz="1600" dirty="0" smtClean="0"/>
              <a:t>ibly cheap to travel around India using second class but I </a:t>
            </a:r>
            <a:r>
              <a:rPr lang="en-GB" sz="1600" u="sng" dirty="0" smtClean="0"/>
              <a:t>strong</a:t>
            </a:r>
            <a:r>
              <a:rPr lang="en-GB" sz="1600" dirty="0" smtClean="0"/>
              <a:t>ly recommend that you </a:t>
            </a:r>
            <a:r>
              <a:rPr lang="en-GB" sz="1600" u="sng" dirty="0" smtClean="0"/>
              <a:t>splurge</a:t>
            </a:r>
            <a:r>
              <a:rPr lang="en-GB" sz="1600" dirty="0" smtClean="0"/>
              <a:t> on a first class ticket (1) this </a:t>
            </a:r>
            <a:r>
              <a:rPr lang="en-GB" sz="1600" u="sng" dirty="0" smtClean="0"/>
              <a:t>is</a:t>
            </a:r>
            <a:r>
              <a:rPr lang="en-GB" sz="1600" dirty="0" smtClean="0"/>
              <a:t>n’t about elitism (.) it </a:t>
            </a:r>
            <a:r>
              <a:rPr lang="en-GB" sz="1600" u="sng" dirty="0" smtClean="0"/>
              <a:t>is</a:t>
            </a:r>
            <a:r>
              <a:rPr lang="en-GB" sz="1600" dirty="0" smtClean="0"/>
              <a:t>n’t about snobbery (1) this is about sur</a:t>
            </a:r>
            <a:r>
              <a:rPr lang="en-GB" sz="1600" u="sng" dirty="0" smtClean="0"/>
              <a:t>viv</a:t>
            </a:r>
            <a:r>
              <a:rPr lang="en-GB" sz="1600" dirty="0" smtClean="0"/>
              <a:t>al (.) ask anybody here and they’ll tell you the same thing (.) the second class carriages are for the seasoned Mumbai commuter who’s </a:t>
            </a:r>
            <a:r>
              <a:rPr lang="en-GB" sz="1600" u="sng" dirty="0" smtClean="0"/>
              <a:t>used</a:t>
            </a:r>
            <a:r>
              <a:rPr lang="en-GB" sz="1600" dirty="0" smtClean="0"/>
              <a:t> to the </a:t>
            </a:r>
            <a:r>
              <a:rPr lang="en-GB" sz="1600" u="sng" dirty="0" smtClean="0"/>
              <a:t>jab</a:t>
            </a:r>
            <a:r>
              <a:rPr lang="en-GB" sz="1600" dirty="0" smtClean="0"/>
              <a:t>bing and </a:t>
            </a:r>
            <a:r>
              <a:rPr lang="en-GB" sz="1600" u="sng" dirty="0" smtClean="0"/>
              <a:t>jost</a:t>
            </a:r>
            <a:r>
              <a:rPr lang="en-GB" sz="1600" dirty="0" smtClean="0"/>
              <a:t>ling and </a:t>
            </a:r>
            <a:r>
              <a:rPr lang="en-GB" sz="1600" u="sng" dirty="0" smtClean="0"/>
              <a:t>jam</a:t>
            </a:r>
            <a:r>
              <a:rPr lang="en-GB" sz="1600" dirty="0" smtClean="0"/>
              <a:t>-packing that happens day-in day-out…</a:t>
            </a:r>
          </a:p>
          <a:p>
            <a:endParaRPr lang="en-GB" sz="400" dirty="0" smtClean="0"/>
          </a:p>
          <a:p>
            <a:r>
              <a:rPr lang="en-GB" sz="1600" dirty="0" smtClean="0"/>
              <a:t>…</a:t>
            </a:r>
            <a:r>
              <a:rPr lang="en-GB" sz="1600" dirty="0" smtClean="0"/>
              <a:t>if you </a:t>
            </a:r>
            <a:r>
              <a:rPr lang="en-GB" sz="1600" u="sng" dirty="0" smtClean="0"/>
              <a:t>must </a:t>
            </a:r>
            <a:r>
              <a:rPr lang="en-GB" sz="1600" dirty="0" smtClean="0"/>
              <a:t>travel in the rush hour </a:t>
            </a:r>
            <a:r>
              <a:rPr lang="en-GB" sz="1600" u="sng" dirty="0" smtClean="0"/>
              <a:t>at</a:t>
            </a:r>
            <a:r>
              <a:rPr lang="en-GB" sz="1600" dirty="0" smtClean="0"/>
              <a:t> </a:t>
            </a:r>
            <a:r>
              <a:rPr lang="en-GB" sz="1600" u="sng" dirty="0" smtClean="0"/>
              <a:t>all</a:t>
            </a:r>
            <a:r>
              <a:rPr lang="en-GB" sz="1600" dirty="0" smtClean="0"/>
              <a:t> </a:t>
            </a:r>
            <a:r>
              <a:rPr lang="en-GB" sz="1600" u="sng" dirty="0" smtClean="0"/>
              <a:t>costs</a:t>
            </a:r>
            <a:r>
              <a:rPr lang="en-GB" sz="1600" dirty="0" smtClean="0"/>
              <a:t> avoid standing </a:t>
            </a:r>
            <a:r>
              <a:rPr lang="en-GB" sz="1600" u="sng" dirty="0" smtClean="0"/>
              <a:t>any</a:t>
            </a:r>
            <a:r>
              <a:rPr lang="en-GB" sz="1600" dirty="0" smtClean="0"/>
              <a:t>where near the doors else you’ll be swarmed by the stampede of every man for himself trying to get </a:t>
            </a:r>
            <a:r>
              <a:rPr lang="en-GB" sz="1600" u="sng" dirty="0" smtClean="0"/>
              <a:t>off </a:t>
            </a:r>
            <a:r>
              <a:rPr lang="en-GB" sz="1600" dirty="0" smtClean="0"/>
              <a:t>the train when you’re trying to get </a:t>
            </a:r>
            <a:r>
              <a:rPr lang="en-GB" sz="1600" u="sng" dirty="0" smtClean="0"/>
              <a:t>on</a:t>
            </a:r>
            <a:r>
              <a:rPr lang="en-GB" sz="1600" dirty="0" smtClean="0"/>
              <a:t> (1) if you’re anywhere near Mumbai Central Station (.) come outside and </a:t>
            </a:r>
            <a:r>
              <a:rPr lang="en-GB" sz="1600" u="sng" dirty="0" smtClean="0"/>
              <a:t>look</a:t>
            </a:r>
            <a:r>
              <a:rPr lang="en-GB" sz="1600" dirty="0" smtClean="0"/>
              <a:t> at the </a:t>
            </a:r>
            <a:r>
              <a:rPr lang="en-GB" sz="1600" u="sng" dirty="0" smtClean="0"/>
              <a:t>build</a:t>
            </a:r>
            <a:r>
              <a:rPr lang="en-GB" sz="1600" dirty="0" smtClean="0"/>
              <a:t>ing (3) that mixture of colonial architecture and Victorian Gothic revival is abso</a:t>
            </a:r>
            <a:r>
              <a:rPr lang="en-GB" sz="1600" u="sng" dirty="0" smtClean="0"/>
              <a:t>lute</a:t>
            </a:r>
            <a:r>
              <a:rPr lang="en-GB" sz="1600" dirty="0" smtClean="0"/>
              <a:t>ly </a:t>
            </a:r>
            <a:r>
              <a:rPr lang="en-GB" sz="1600" u="sng" dirty="0" smtClean="0"/>
              <a:t>stunn</a:t>
            </a:r>
            <a:r>
              <a:rPr lang="en-GB" sz="1600" dirty="0" smtClean="0"/>
              <a:t>ing </a:t>
            </a:r>
            <a:r>
              <a:rPr lang="en-GB" sz="1600" u="sng" dirty="0" smtClean="0"/>
              <a:t>and</a:t>
            </a:r>
            <a:r>
              <a:rPr lang="en-GB" sz="1600" dirty="0" smtClean="0"/>
              <a:t> it’s a UNESCO World Heritage site</a:t>
            </a:r>
            <a:endParaRPr lang="en-GB" sz="1600" dirty="0"/>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79513" y="1267148"/>
            <a:ext cx="8597628" cy="658709"/>
          </a:xfrm>
        </p:spPr>
        <p:txBody>
          <a:bodyPr>
            <a:no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sz="4000" b="1" dirty="0">
                <a:ea typeface="+mj-ea"/>
              </a:rPr>
              <a:t>Close analysis of transcript</a:t>
            </a:r>
            <a:endParaRPr lang="en-US" b="1" dirty="0"/>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
        <p:nvSpPr>
          <p:cNvPr id="6" name="Content Placeholder 3">
            <a:extLst>
              <a:ext uri="{FF2B5EF4-FFF2-40B4-BE49-F238E27FC236}">
                <a16:creationId xmlns:a16="http://schemas.microsoft.com/office/drawing/2014/main" xmlns="" id="{A56E1169-205F-466A-AD0C-A6C7F6E15A9A}"/>
              </a:ext>
            </a:extLst>
          </p:cNvPr>
          <p:cNvSpPr>
            <a:spLocks noGrp="1"/>
          </p:cNvSpPr>
          <p:nvPr>
            <p:ph sz="half" idx="4294967295"/>
          </p:nvPr>
        </p:nvSpPr>
        <p:spPr>
          <a:xfrm>
            <a:off x="5032103" y="1988840"/>
            <a:ext cx="4071938" cy="4708981"/>
          </a:xfrm>
          <a:prstGeom prst="rect">
            <a:avLst/>
          </a:prstGeom>
        </p:spPr>
        <p:txBody>
          <a:bodyPr>
            <a:normAutofit fontScale="92500" lnSpcReduction="10000"/>
          </a:bodyPr>
          <a:lstStyle/>
          <a:p>
            <a:pPr marL="0" indent="0">
              <a:buNone/>
            </a:pPr>
            <a:r>
              <a:rPr lang="en-GB" sz="2400" dirty="0"/>
              <a:t>metaphor</a:t>
            </a:r>
          </a:p>
          <a:p>
            <a:pPr marL="0" indent="0">
              <a:buNone/>
            </a:pPr>
            <a:r>
              <a:rPr lang="en-GB" sz="2400" dirty="0"/>
              <a:t>first person pronoun</a:t>
            </a:r>
          </a:p>
          <a:p>
            <a:pPr marL="0" indent="0">
              <a:buNone/>
            </a:pPr>
            <a:r>
              <a:rPr lang="en-GB" sz="2400" dirty="0"/>
              <a:t>adverbs/intensifiers  </a:t>
            </a:r>
          </a:p>
          <a:p>
            <a:pPr marL="0" indent="0">
              <a:buNone/>
            </a:pPr>
            <a:r>
              <a:rPr lang="en-GB" sz="2400" dirty="0"/>
              <a:t>colloquial verb   parallelism</a:t>
            </a:r>
          </a:p>
          <a:p>
            <a:pPr marL="0" indent="0">
              <a:buNone/>
            </a:pPr>
            <a:r>
              <a:rPr lang="en-GB" sz="2400" dirty="0"/>
              <a:t>abstract nouns</a:t>
            </a:r>
          </a:p>
          <a:p>
            <a:pPr marL="0" indent="0">
              <a:buNone/>
            </a:pPr>
            <a:r>
              <a:rPr lang="en-GB" sz="2400" dirty="0"/>
              <a:t>tripling  dynamic verbs syndetic list  alliteration</a:t>
            </a:r>
          </a:p>
          <a:p>
            <a:pPr marL="0" indent="0">
              <a:buNone/>
            </a:pPr>
            <a:r>
              <a:rPr lang="en-GB" sz="2400" dirty="0"/>
              <a:t>second person pronoun/direct address</a:t>
            </a:r>
          </a:p>
          <a:p>
            <a:pPr marL="0" indent="0">
              <a:buNone/>
            </a:pPr>
            <a:r>
              <a:rPr lang="en-GB" sz="2400" dirty="0"/>
              <a:t>connotations of ‘swarmed’ and ‘stampede’</a:t>
            </a:r>
          </a:p>
          <a:p>
            <a:pPr marL="0" indent="0">
              <a:buNone/>
            </a:pPr>
            <a:r>
              <a:rPr lang="en-GB" sz="2400" dirty="0"/>
              <a:t>imperative  proper nouns</a:t>
            </a:r>
          </a:p>
          <a:p>
            <a:pPr marL="0" indent="0">
              <a:buNone/>
            </a:pPr>
            <a:r>
              <a:rPr lang="en-GB" sz="2400" dirty="0"/>
              <a:t>adjectival phrase</a:t>
            </a:r>
          </a:p>
        </p:txBody>
      </p:sp>
    </p:spTree>
    <p:extLst>
      <p:ext uri="{BB962C8B-B14F-4D97-AF65-F5344CB8AC3E}">
        <p14:creationId xmlns:p14="http://schemas.microsoft.com/office/powerpoint/2010/main" val="3871829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51519" y="1988840"/>
            <a:ext cx="8749877" cy="3416320"/>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For the 2017 - 2019 unprepared texts, mark schemes are available with additional notes listing relevant terminology (AO1) and key meanings (AO2).</a:t>
            </a:r>
          </a:p>
          <a:p>
            <a:r>
              <a:rPr lang="en-GB" sz="2400" dirty="0" smtClean="0">
                <a:latin typeface="Arial" panose="020B0604020202020204" pitchFamily="34" charset="0"/>
                <a:cs typeface="Arial" panose="020B0604020202020204" pitchFamily="34" charset="0"/>
              </a:rPr>
              <a:t>   </a:t>
            </a:r>
          </a:p>
          <a:p>
            <a:r>
              <a:rPr lang="en-GB" sz="2400" dirty="0" smtClean="0">
                <a:latin typeface="Arial" panose="020B0604020202020204" pitchFamily="34" charset="0"/>
                <a:cs typeface="Arial" panose="020B0604020202020204" pitchFamily="34" charset="0"/>
              </a:rPr>
              <a:t>These can be used for starter exercises, to generate ideas about the texts and to check knowledge of terminology.</a:t>
            </a:r>
          </a:p>
          <a:p>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As an example, the ‘Additional Notes’ on Text B appear in today’s    resources.</a:t>
            </a: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79513" y="1267148"/>
            <a:ext cx="8597628" cy="658709"/>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b="1" dirty="0" smtClean="0"/>
              <a:t>REMINDER:</a:t>
            </a:r>
            <a:endParaRPr lang="en-GB" b="1" dirty="0"/>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Tree>
    <p:extLst>
      <p:ext uri="{BB962C8B-B14F-4D97-AF65-F5344CB8AC3E}">
        <p14:creationId xmlns:p14="http://schemas.microsoft.com/office/powerpoint/2010/main" val="972571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51518" y="1916832"/>
            <a:ext cx="8749877" cy="4902881"/>
          </a:xfrm>
          <a:prstGeom prst="rect">
            <a:avLst/>
          </a:prstGeom>
          <a:noFill/>
        </p:spPr>
        <p:txBody>
          <a:bodyPr wrap="square" rtlCol="0">
            <a:spAutoFit/>
          </a:bodyPr>
          <a:lstStyle/>
          <a:p>
            <a:pPr lvl="0">
              <a:lnSpc>
                <a:spcPct val="90000"/>
              </a:lnSpc>
              <a:spcBef>
                <a:spcPts val="1000"/>
              </a:spcBef>
            </a:pPr>
            <a:r>
              <a:rPr lang="en-GB" sz="2200" b="1" dirty="0">
                <a:solidFill>
                  <a:srgbClr val="FF0000"/>
                </a:solidFill>
                <a:latin typeface="Arial" panose="020B0604020202020204" pitchFamily="34" charset="0"/>
                <a:cs typeface="Arial" panose="020B0604020202020204" pitchFamily="34" charset="0"/>
              </a:rPr>
              <a:t>AO1 : 15 marks</a:t>
            </a:r>
          </a:p>
          <a:p>
            <a:pPr lvl="0">
              <a:lnSpc>
                <a:spcPct val="90000"/>
              </a:lnSpc>
              <a:spcBef>
                <a:spcPts val="1000"/>
              </a:spcBef>
            </a:pPr>
            <a:r>
              <a:rPr lang="en-GB" sz="2200" b="1" dirty="0">
                <a:solidFill>
                  <a:srgbClr val="0070C0"/>
                </a:solidFill>
                <a:latin typeface="Arial" panose="020B0604020202020204" pitchFamily="34" charset="0"/>
                <a:cs typeface="Arial" panose="020B0604020202020204" pitchFamily="34" charset="0"/>
              </a:rPr>
              <a:t>AO2 : 15 marks</a:t>
            </a:r>
          </a:p>
          <a:p>
            <a:pPr lvl="0">
              <a:lnSpc>
                <a:spcPct val="90000"/>
              </a:lnSpc>
              <a:spcBef>
                <a:spcPts val="1000"/>
              </a:spcBef>
            </a:pPr>
            <a:r>
              <a:rPr lang="en-GB" sz="2200" b="1" dirty="0">
                <a:solidFill>
                  <a:srgbClr val="00B050"/>
                </a:solidFill>
                <a:latin typeface="Arial" panose="020B0604020202020204" pitchFamily="34" charset="0"/>
                <a:cs typeface="Arial" panose="020B0604020202020204" pitchFamily="34" charset="0"/>
              </a:rPr>
              <a:t>AO3 : 30 marks</a:t>
            </a:r>
          </a:p>
          <a:p>
            <a:pPr lvl="0">
              <a:lnSpc>
                <a:spcPct val="90000"/>
              </a:lnSpc>
              <a:spcBef>
                <a:spcPts val="1000"/>
              </a:spcBef>
            </a:pPr>
            <a:r>
              <a:rPr lang="en-GB" sz="2200" b="1" dirty="0">
                <a:solidFill>
                  <a:srgbClr val="00B050"/>
                </a:solidFill>
                <a:latin typeface="Arial" panose="020B0604020202020204" pitchFamily="34" charset="0"/>
                <a:cs typeface="Arial" panose="020B0604020202020204" pitchFamily="34" charset="0"/>
              </a:rPr>
              <a:t>Demonstrate the significance and influence of the contexts in which the texts are produced and received </a:t>
            </a:r>
          </a:p>
          <a:p>
            <a:pPr lvl="0">
              <a:lnSpc>
                <a:spcPct val="90000"/>
              </a:lnSpc>
              <a:spcBef>
                <a:spcPts val="1000"/>
              </a:spcBef>
            </a:pPr>
            <a:r>
              <a:rPr lang="en-GB" sz="2200" dirty="0">
                <a:solidFill>
                  <a:prstClr val="black"/>
                </a:solidFill>
                <a:latin typeface="Arial" panose="020B0604020202020204" pitchFamily="34" charset="0"/>
                <a:cs typeface="Arial" panose="020B0604020202020204" pitchFamily="34" charset="0"/>
              </a:rPr>
              <a:t>Key issues from Unit 4 report</a:t>
            </a:r>
          </a:p>
          <a:p>
            <a:pPr marL="228600" lvl="0" indent="-228600">
              <a:lnSpc>
                <a:spcPct val="90000"/>
              </a:lnSpc>
              <a:spcBef>
                <a:spcPts val="1000"/>
              </a:spcBef>
              <a:buFont typeface="Arial" panose="020B0604020202020204" pitchFamily="34" charset="0"/>
              <a:buChar char="•"/>
            </a:pPr>
            <a:r>
              <a:rPr lang="en-GB" sz="2200" dirty="0">
                <a:solidFill>
                  <a:prstClr val="black"/>
                </a:solidFill>
                <a:latin typeface="Arial" panose="020B0604020202020204" pitchFamily="34" charset="0"/>
                <a:cs typeface="Arial" panose="020B0604020202020204" pitchFamily="34" charset="0"/>
              </a:rPr>
              <a:t>narrative and descriptive responses </a:t>
            </a:r>
            <a:r>
              <a:rPr lang="en-GB" sz="2200" b="1" dirty="0">
                <a:solidFill>
                  <a:srgbClr val="FF0000"/>
                </a:solidFill>
                <a:latin typeface="Arial" panose="020B0604020202020204" pitchFamily="34" charset="0"/>
                <a:cs typeface="Arial" panose="020B0604020202020204" pitchFamily="34" charset="0"/>
              </a:rPr>
              <a:t>AO1  </a:t>
            </a:r>
            <a:r>
              <a:rPr lang="en-GB" sz="2200" b="1" dirty="0">
                <a:solidFill>
                  <a:srgbClr val="0070C0"/>
                </a:solidFill>
                <a:latin typeface="Arial" panose="020B0604020202020204" pitchFamily="34" charset="0"/>
                <a:cs typeface="Arial" panose="020B0604020202020204" pitchFamily="34" charset="0"/>
              </a:rPr>
              <a:t>AO2</a:t>
            </a:r>
          </a:p>
          <a:p>
            <a:pPr marL="228600" lvl="0" indent="-228600">
              <a:lnSpc>
                <a:spcPct val="90000"/>
              </a:lnSpc>
              <a:spcBef>
                <a:spcPts val="1000"/>
              </a:spcBef>
              <a:buFont typeface="Arial" panose="020B0604020202020204" pitchFamily="34" charset="0"/>
              <a:buChar char="•"/>
            </a:pPr>
            <a:r>
              <a:rPr lang="en-GB" sz="2200" b="1" dirty="0">
                <a:solidFill>
                  <a:prstClr val="black"/>
                </a:solidFill>
                <a:latin typeface="Arial" panose="020B0604020202020204" pitchFamily="34" charset="0"/>
                <a:cs typeface="Arial" panose="020B0604020202020204" pitchFamily="34" charset="0"/>
              </a:rPr>
              <a:t>planning and organisation </a:t>
            </a:r>
            <a:r>
              <a:rPr lang="en-GB" sz="2200" b="1" dirty="0">
                <a:solidFill>
                  <a:srgbClr val="FF0000"/>
                </a:solidFill>
                <a:latin typeface="Arial" panose="020B0604020202020204" pitchFamily="34" charset="0"/>
                <a:cs typeface="Arial" panose="020B0604020202020204" pitchFamily="34" charset="0"/>
              </a:rPr>
              <a:t>AO1</a:t>
            </a:r>
            <a:endParaRPr lang="en-GB" sz="2200" b="1" dirty="0">
              <a:solidFill>
                <a:prstClr val="black"/>
              </a:solidFill>
              <a:latin typeface="Arial" panose="020B0604020202020204" pitchFamily="34" charset="0"/>
              <a:cs typeface="Arial" panose="020B0604020202020204" pitchFamily="34" charset="0"/>
            </a:endParaRPr>
          </a:p>
          <a:p>
            <a:pPr marL="228600" lvl="0" indent="-228600">
              <a:lnSpc>
                <a:spcPct val="90000"/>
              </a:lnSpc>
              <a:spcBef>
                <a:spcPts val="1000"/>
              </a:spcBef>
              <a:buFont typeface="Arial" panose="020B0604020202020204" pitchFamily="34" charset="0"/>
              <a:buChar char="•"/>
            </a:pPr>
            <a:r>
              <a:rPr lang="en-GB" sz="2200" dirty="0">
                <a:solidFill>
                  <a:prstClr val="black"/>
                </a:solidFill>
                <a:latin typeface="Arial" panose="020B0604020202020204" pitchFamily="34" charset="0"/>
                <a:cs typeface="Arial" panose="020B0604020202020204" pitchFamily="34" charset="0"/>
              </a:rPr>
              <a:t>range of linguistic </a:t>
            </a:r>
            <a:r>
              <a:rPr lang="en-GB" sz="2200" u="sng" dirty="0">
                <a:solidFill>
                  <a:prstClr val="black"/>
                </a:solidFill>
                <a:latin typeface="Arial" panose="020B0604020202020204" pitchFamily="34" charset="0"/>
                <a:cs typeface="Arial" panose="020B0604020202020204" pitchFamily="34" charset="0"/>
              </a:rPr>
              <a:t>and</a:t>
            </a:r>
            <a:r>
              <a:rPr lang="en-GB" sz="2200" dirty="0">
                <a:solidFill>
                  <a:prstClr val="black"/>
                </a:solidFill>
                <a:latin typeface="Arial" panose="020B0604020202020204" pitchFamily="34" charset="0"/>
                <a:cs typeface="Arial" panose="020B0604020202020204" pitchFamily="34" charset="0"/>
              </a:rPr>
              <a:t> literary terms and approaches </a:t>
            </a:r>
            <a:r>
              <a:rPr lang="en-GB" sz="2200" b="1" dirty="0">
                <a:solidFill>
                  <a:srgbClr val="FF0000"/>
                </a:solidFill>
                <a:latin typeface="Arial" panose="020B0604020202020204" pitchFamily="34" charset="0"/>
                <a:cs typeface="Arial" panose="020B0604020202020204" pitchFamily="34" charset="0"/>
              </a:rPr>
              <a:t>AO1  </a:t>
            </a:r>
            <a:r>
              <a:rPr lang="en-GB" sz="2200" b="1" dirty="0">
                <a:solidFill>
                  <a:srgbClr val="0070C0"/>
                </a:solidFill>
                <a:latin typeface="Arial" panose="020B0604020202020204" pitchFamily="34" charset="0"/>
                <a:cs typeface="Arial" panose="020B0604020202020204" pitchFamily="34" charset="0"/>
              </a:rPr>
              <a:t>AO2</a:t>
            </a:r>
          </a:p>
          <a:p>
            <a:pPr marL="228600" lvl="0" indent="-228600">
              <a:lnSpc>
                <a:spcPct val="90000"/>
              </a:lnSpc>
              <a:spcBef>
                <a:spcPts val="1000"/>
              </a:spcBef>
              <a:buFont typeface="Arial" panose="020B0604020202020204" pitchFamily="34" charset="0"/>
              <a:buChar char="•"/>
            </a:pPr>
            <a:r>
              <a:rPr lang="en-GB" sz="2200" b="1" dirty="0">
                <a:solidFill>
                  <a:prstClr val="black"/>
                </a:solidFill>
                <a:latin typeface="Arial" panose="020B0604020202020204" pitchFamily="34" charset="0"/>
                <a:cs typeface="Arial" panose="020B0604020202020204" pitchFamily="34" charset="0"/>
              </a:rPr>
              <a:t>quality, range, relevance and integration of contextual factors </a:t>
            </a:r>
            <a:r>
              <a:rPr lang="en-GB" sz="2200" b="1" dirty="0">
                <a:solidFill>
                  <a:srgbClr val="00B050"/>
                </a:solidFill>
                <a:latin typeface="Arial" panose="020B0604020202020204" pitchFamily="34" charset="0"/>
                <a:cs typeface="Arial" panose="020B0604020202020204" pitchFamily="34" charset="0"/>
              </a:rPr>
              <a:t>AO3</a:t>
            </a:r>
            <a:endParaRPr lang="en-GB" sz="2200" b="1" dirty="0">
              <a:solidFill>
                <a:prstClr val="black"/>
              </a:solidFill>
              <a:latin typeface="Arial" panose="020B0604020202020204" pitchFamily="34" charset="0"/>
              <a:cs typeface="Arial" panose="020B0604020202020204" pitchFamily="34" charset="0"/>
            </a:endParaRPr>
          </a:p>
          <a:p>
            <a:pPr lvl="0">
              <a:lnSpc>
                <a:spcPct val="90000"/>
              </a:lnSpc>
              <a:spcBef>
                <a:spcPts val="1000"/>
              </a:spcBef>
            </a:pPr>
            <a:r>
              <a:rPr lang="en-GB" sz="2200" dirty="0">
                <a:solidFill>
                  <a:prstClr val="black"/>
                </a:solidFill>
                <a:latin typeface="Arial" panose="020B0604020202020204" pitchFamily="34" charset="0"/>
                <a:cs typeface="Arial" panose="020B0604020202020204" pitchFamily="34" charset="0"/>
              </a:rPr>
              <a:t> (The </a:t>
            </a:r>
            <a:r>
              <a:rPr lang="en-GB" sz="2200" u="sng" dirty="0">
                <a:solidFill>
                  <a:prstClr val="black"/>
                </a:solidFill>
                <a:latin typeface="Arial" panose="020B0604020202020204" pitchFamily="34" charset="0"/>
                <a:cs typeface="Arial" panose="020B0604020202020204" pitchFamily="34" charset="0"/>
              </a:rPr>
              <a:t>most common </a:t>
            </a:r>
            <a:r>
              <a:rPr lang="en-GB" sz="2200" dirty="0">
                <a:solidFill>
                  <a:prstClr val="black"/>
                </a:solidFill>
                <a:latin typeface="Arial" panose="020B0604020202020204" pitchFamily="34" charset="0"/>
                <a:cs typeface="Arial" panose="020B0604020202020204" pitchFamily="34" charset="0"/>
              </a:rPr>
              <a:t>error, again, was ‘a women’.)</a:t>
            </a:r>
            <a:endParaRPr lang="en-GB" sz="2200" dirty="0">
              <a:solidFill>
                <a:prstClr val="black"/>
              </a:solidFill>
              <a:latin typeface="Arial" panose="020B0604020202020204" pitchFamily="34" charset="0"/>
              <a:cs typeface="Arial" panose="020B0604020202020204" pitchFamily="34" charset="0"/>
            </a:endParaRP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79513" y="1267148"/>
            <a:ext cx="8597628" cy="658709"/>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b="1" dirty="0"/>
              <a:t>SECTION B: </a:t>
            </a:r>
            <a:r>
              <a:rPr lang="en-GB" b="1" dirty="0" smtClean="0"/>
              <a:t>PROSE </a:t>
            </a:r>
            <a:r>
              <a:rPr lang="en-GB" b="1" dirty="0"/>
              <a:t>STUDY</a:t>
            </a:r>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Tree>
    <p:extLst>
      <p:ext uri="{BB962C8B-B14F-4D97-AF65-F5344CB8AC3E}">
        <p14:creationId xmlns:p14="http://schemas.microsoft.com/office/powerpoint/2010/main" val="3289470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40193" y="1795589"/>
            <a:ext cx="8749877" cy="4730013"/>
          </a:xfrm>
          <a:prstGeom prst="rect">
            <a:avLst/>
          </a:prstGeom>
          <a:noFill/>
        </p:spPr>
        <p:txBody>
          <a:bodyPr wrap="square" rtlCol="0">
            <a:spAutoFit/>
          </a:bodyPr>
          <a:lstStyle/>
          <a:p>
            <a:pPr marL="800100" lvl="1" indent="-342900">
              <a:lnSpc>
                <a:spcPct val="90000"/>
              </a:lnSpc>
              <a:spcBef>
                <a:spcPts val="1000"/>
              </a:spcBef>
              <a:buFont typeface="Arial" panose="020B0604020202020204" pitchFamily="34" charset="0"/>
              <a:buChar char="•"/>
            </a:pPr>
            <a:r>
              <a:rPr lang="en-GB" sz="2400" i="1" dirty="0">
                <a:solidFill>
                  <a:prstClr val="black"/>
                </a:solidFill>
                <a:latin typeface="Arial" panose="020B0604020202020204" pitchFamily="34" charset="0"/>
                <a:cs typeface="Arial" panose="020B0604020202020204" pitchFamily="34" charset="0"/>
              </a:rPr>
              <a:t>The </a:t>
            </a:r>
            <a:r>
              <a:rPr lang="en-GB" sz="2000" i="1" dirty="0" err="1">
                <a:solidFill>
                  <a:prstClr val="black"/>
                </a:solidFill>
                <a:latin typeface="Arial" panose="020B0604020202020204" pitchFamily="34" charset="0"/>
                <a:cs typeface="Arial" panose="020B0604020202020204" pitchFamily="34" charset="0"/>
              </a:rPr>
              <a:t>Color</a:t>
            </a:r>
            <a:r>
              <a:rPr lang="en-GB" sz="2000" i="1" dirty="0">
                <a:solidFill>
                  <a:prstClr val="black"/>
                </a:solidFill>
                <a:latin typeface="Arial" panose="020B0604020202020204" pitchFamily="34" charset="0"/>
                <a:cs typeface="Arial" panose="020B0604020202020204" pitchFamily="34" charset="0"/>
              </a:rPr>
              <a:t> Purple</a:t>
            </a:r>
          </a:p>
          <a:p>
            <a:pPr marL="800100" lvl="1" indent="-342900">
              <a:lnSpc>
                <a:spcPct val="90000"/>
              </a:lnSpc>
              <a:spcBef>
                <a:spcPts val="1000"/>
              </a:spcBef>
              <a:buFont typeface="Arial" panose="020B0604020202020204" pitchFamily="34" charset="0"/>
              <a:buChar char="•"/>
            </a:pPr>
            <a:r>
              <a:rPr lang="en-GB" sz="2000" i="1" dirty="0">
                <a:solidFill>
                  <a:prstClr val="black"/>
                </a:solidFill>
                <a:latin typeface="Arial" panose="020B0604020202020204" pitchFamily="34" charset="0"/>
                <a:cs typeface="Arial" panose="020B0604020202020204" pitchFamily="34" charset="0"/>
              </a:rPr>
              <a:t>The Handmaid’s Tale</a:t>
            </a:r>
          </a:p>
          <a:p>
            <a:pPr marL="800100" lvl="1" indent="-342900">
              <a:lnSpc>
                <a:spcPct val="90000"/>
              </a:lnSpc>
              <a:spcBef>
                <a:spcPts val="1000"/>
              </a:spcBef>
              <a:buFont typeface="Arial" panose="020B0604020202020204" pitchFamily="34" charset="0"/>
              <a:buChar char="•"/>
            </a:pPr>
            <a:r>
              <a:rPr lang="en-GB" sz="2000" i="1" dirty="0">
                <a:solidFill>
                  <a:prstClr val="black"/>
                </a:solidFill>
                <a:latin typeface="Arial" panose="020B0604020202020204" pitchFamily="34" charset="0"/>
                <a:cs typeface="Arial" panose="020B0604020202020204" pitchFamily="34" charset="0"/>
              </a:rPr>
              <a:t>Tess of the D’Urbervilles</a:t>
            </a:r>
          </a:p>
          <a:p>
            <a:pPr marL="800100" lvl="1" indent="-342900">
              <a:lnSpc>
                <a:spcPct val="90000"/>
              </a:lnSpc>
              <a:spcBef>
                <a:spcPts val="1000"/>
              </a:spcBef>
              <a:buFont typeface="Arial" panose="020B0604020202020204" pitchFamily="34" charset="0"/>
              <a:buChar char="•"/>
            </a:pPr>
            <a:r>
              <a:rPr lang="en-GB" sz="2000" i="1" dirty="0">
                <a:solidFill>
                  <a:prstClr val="black"/>
                </a:solidFill>
                <a:latin typeface="Arial" panose="020B0604020202020204" pitchFamily="34" charset="0"/>
                <a:cs typeface="Arial" panose="020B0604020202020204" pitchFamily="34" charset="0"/>
              </a:rPr>
              <a:t>Great Expectations</a:t>
            </a:r>
          </a:p>
          <a:p>
            <a:pPr marL="800100" lvl="1" indent="-342900">
              <a:lnSpc>
                <a:spcPct val="90000"/>
              </a:lnSpc>
              <a:spcBef>
                <a:spcPts val="1000"/>
              </a:spcBef>
              <a:buFont typeface="Arial" panose="020B0604020202020204" pitchFamily="34" charset="0"/>
              <a:buChar char="•"/>
            </a:pPr>
            <a:r>
              <a:rPr lang="en-GB" sz="2000" i="1" dirty="0">
                <a:solidFill>
                  <a:prstClr val="black"/>
                </a:solidFill>
                <a:latin typeface="Arial" panose="020B0604020202020204" pitchFamily="34" charset="0"/>
                <a:cs typeface="Arial" panose="020B0604020202020204" pitchFamily="34" charset="0"/>
              </a:rPr>
              <a:t>Emma</a:t>
            </a:r>
          </a:p>
          <a:p>
            <a:pPr lvl="0">
              <a:lnSpc>
                <a:spcPct val="90000"/>
              </a:lnSpc>
              <a:spcBef>
                <a:spcPts val="1000"/>
              </a:spcBef>
            </a:pPr>
            <a:endParaRPr lang="en-GB" sz="100" i="1" dirty="0">
              <a:solidFill>
                <a:prstClr val="black"/>
              </a:solidFill>
              <a:latin typeface="Arial" panose="020B0604020202020204" pitchFamily="34" charset="0"/>
              <a:cs typeface="Arial" panose="020B0604020202020204" pitchFamily="34" charset="0"/>
            </a:endParaRPr>
          </a:p>
          <a:p>
            <a:pPr lvl="0">
              <a:lnSpc>
                <a:spcPct val="90000"/>
              </a:lnSpc>
              <a:spcBef>
                <a:spcPts val="1000"/>
              </a:spcBef>
            </a:pPr>
            <a:r>
              <a:rPr lang="en-GB" sz="2800" dirty="0">
                <a:solidFill>
                  <a:srgbClr val="0070C0"/>
                </a:solidFill>
                <a:latin typeface="Arial" panose="020B0604020202020204" pitchFamily="34" charset="0"/>
                <a:cs typeface="Arial" panose="020B0604020202020204" pitchFamily="34" charset="0"/>
              </a:rPr>
              <a:t>2019 questions in order of popularity:</a:t>
            </a:r>
          </a:p>
          <a:p>
            <a:pPr marL="800100" lvl="1" indent="-342900">
              <a:lnSpc>
                <a:spcPct val="90000"/>
              </a:lnSpc>
              <a:spcBef>
                <a:spcPts val="1000"/>
              </a:spcBef>
              <a:buFont typeface="Arial" panose="020B0604020202020204" pitchFamily="34" charset="0"/>
              <a:buChar char="•"/>
            </a:pPr>
            <a:r>
              <a:rPr lang="en-GB" sz="2000" dirty="0">
                <a:solidFill>
                  <a:prstClr val="black"/>
                </a:solidFill>
                <a:latin typeface="Arial" panose="020B0604020202020204" pitchFamily="34" charset="0"/>
                <a:cs typeface="Arial" panose="020B0604020202020204" pitchFamily="34" charset="0"/>
              </a:rPr>
              <a:t>relationships between female characters</a:t>
            </a:r>
          </a:p>
          <a:p>
            <a:pPr marL="800100" lvl="1" indent="-342900">
              <a:lnSpc>
                <a:spcPct val="90000"/>
              </a:lnSpc>
              <a:spcBef>
                <a:spcPts val="1000"/>
              </a:spcBef>
              <a:buFont typeface="Arial" panose="020B0604020202020204" pitchFamily="34" charset="0"/>
              <a:buChar char="•"/>
            </a:pPr>
            <a:r>
              <a:rPr lang="en-GB" sz="2000" dirty="0">
                <a:solidFill>
                  <a:prstClr val="black"/>
                </a:solidFill>
                <a:latin typeface="Arial" panose="020B0604020202020204" pitchFamily="34" charset="0"/>
                <a:cs typeface="Arial" panose="020B0604020202020204" pitchFamily="34" charset="0"/>
              </a:rPr>
              <a:t>different settings</a:t>
            </a:r>
          </a:p>
          <a:p>
            <a:pPr marL="800100" lvl="1" indent="-342900">
              <a:lnSpc>
                <a:spcPct val="90000"/>
              </a:lnSpc>
              <a:spcBef>
                <a:spcPts val="1000"/>
              </a:spcBef>
              <a:buFont typeface="Arial" panose="020B0604020202020204" pitchFamily="34" charset="0"/>
              <a:buChar char="•"/>
            </a:pPr>
            <a:r>
              <a:rPr lang="en-GB" sz="2000" dirty="0">
                <a:solidFill>
                  <a:prstClr val="black"/>
                </a:solidFill>
                <a:latin typeface="Arial" panose="020B0604020202020204" pitchFamily="34" charset="0"/>
                <a:cs typeface="Arial" panose="020B0604020202020204" pitchFamily="34" charset="0"/>
              </a:rPr>
              <a:t>human faults and failings</a:t>
            </a:r>
          </a:p>
          <a:p>
            <a:pPr marL="800100" lvl="1" indent="-342900">
              <a:lnSpc>
                <a:spcPct val="90000"/>
              </a:lnSpc>
              <a:spcBef>
                <a:spcPts val="1000"/>
              </a:spcBef>
              <a:buFont typeface="Arial" panose="020B0604020202020204" pitchFamily="34" charset="0"/>
              <a:buChar char="•"/>
            </a:pPr>
            <a:r>
              <a:rPr lang="en-GB" sz="2000" dirty="0">
                <a:solidFill>
                  <a:prstClr val="black"/>
                </a:solidFill>
                <a:latin typeface="Arial" panose="020B0604020202020204" pitchFamily="34" charset="0"/>
                <a:cs typeface="Arial" panose="020B0604020202020204" pitchFamily="34" charset="0"/>
              </a:rPr>
              <a:t>the closing section </a:t>
            </a:r>
          </a:p>
          <a:p>
            <a:pPr marL="800100" lvl="1" indent="-342900">
              <a:lnSpc>
                <a:spcPct val="90000"/>
              </a:lnSpc>
              <a:spcBef>
                <a:spcPts val="1000"/>
              </a:spcBef>
              <a:buFont typeface="Arial" panose="020B0604020202020204" pitchFamily="34" charset="0"/>
              <a:buChar char="•"/>
            </a:pPr>
            <a:r>
              <a:rPr lang="en-GB" sz="2000" dirty="0">
                <a:solidFill>
                  <a:prstClr val="black"/>
                </a:solidFill>
                <a:latin typeface="Arial" panose="020B0604020202020204" pitchFamily="34" charset="0"/>
                <a:cs typeface="Arial" panose="020B0604020202020204" pitchFamily="34" charset="0"/>
              </a:rPr>
              <a:t>money</a:t>
            </a:r>
            <a:endParaRPr lang="en-GB" sz="2000" dirty="0">
              <a:solidFill>
                <a:prstClr val="black"/>
              </a:solidFill>
              <a:latin typeface="Arial" panose="020B0604020202020204" pitchFamily="34" charset="0"/>
              <a:cs typeface="Arial" panose="020B0604020202020204" pitchFamily="34" charset="0"/>
            </a:endParaRP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79513" y="1267148"/>
            <a:ext cx="8597628" cy="658709"/>
          </a:xfrm>
        </p:spPr>
        <p:txBody>
          <a:bodyPr>
            <a:norm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sz="2800" dirty="0"/>
              <a:t>Novels in order of popularity:</a:t>
            </a:r>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Tree>
    <p:extLst>
      <p:ext uri="{BB962C8B-B14F-4D97-AF65-F5344CB8AC3E}">
        <p14:creationId xmlns:p14="http://schemas.microsoft.com/office/powerpoint/2010/main" val="2465462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51519" y="1988840"/>
            <a:ext cx="4392489" cy="4339650"/>
          </a:xfrm>
          <a:prstGeom prst="rect">
            <a:avLst/>
          </a:prstGeom>
          <a:noFill/>
        </p:spPr>
        <p:txBody>
          <a:bodyPr wrap="square" rtlCol="0">
            <a:spAutoFit/>
          </a:bodyPr>
          <a:lstStyle/>
          <a:p>
            <a:pPr algn="ctr"/>
            <a:r>
              <a:rPr lang="en-GB" sz="2400" dirty="0" smtClean="0">
                <a:solidFill>
                  <a:srgbClr val="0070C0"/>
                </a:solidFill>
                <a:latin typeface="Arial" panose="020B0604020202020204" pitchFamily="34" charset="0"/>
                <a:cs typeface="Arial" panose="020B0604020202020204" pitchFamily="34" charset="0"/>
              </a:rPr>
              <a:t>STRENGTHS</a:t>
            </a:r>
          </a:p>
          <a:p>
            <a:pPr marL="342900" indent="-342900">
              <a:buFont typeface="Arial" panose="020B0604020202020204" pitchFamily="34" charset="0"/>
              <a:buChar char="•"/>
            </a:pPr>
            <a:r>
              <a:rPr lang="en-GB" dirty="0" smtClean="0">
                <a:latin typeface="Arial" panose="020B0604020202020204" pitchFamily="34" charset="0"/>
                <a:cs typeface="Arial" panose="020B0604020202020204" pitchFamily="34" charset="0"/>
              </a:rPr>
              <a:t>key contextual factors in introduction</a:t>
            </a:r>
          </a:p>
          <a:p>
            <a:pPr marL="342900" indent="-342900">
              <a:buFont typeface="Arial" panose="020B0604020202020204" pitchFamily="34" charset="0"/>
              <a:buChar char="•"/>
            </a:pPr>
            <a:r>
              <a:rPr lang="en-GB" dirty="0" smtClean="0">
                <a:latin typeface="Arial" panose="020B0604020202020204" pitchFamily="34" charset="0"/>
                <a:cs typeface="Arial" panose="020B0604020202020204" pitchFamily="34" charset="0"/>
              </a:rPr>
              <a:t>contextual influences included throughout essay</a:t>
            </a:r>
          </a:p>
          <a:p>
            <a:pPr marL="342900" indent="-342900">
              <a:buFont typeface="Arial" panose="020B0604020202020204" pitchFamily="34" charset="0"/>
              <a:buChar char="•"/>
            </a:pPr>
            <a:r>
              <a:rPr lang="en-GB" dirty="0" smtClean="0">
                <a:latin typeface="Arial" panose="020B0604020202020204" pitchFamily="34" charset="0"/>
                <a:cs typeface="Arial" panose="020B0604020202020204" pitchFamily="34" charset="0"/>
              </a:rPr>
              <a:t>variety of contextual points</a:t>
            </a:r>
          </a:p>
          <a:p>
            <a:pPr marL="342900" indent="-342900">
              <a:buFont typeface="Arial" panose="020B0604020202020204" pitchFamily="34" charset="0"/>
              <a:buChar char="•"/>
            </a:pPr>
            <a:r>
              <a:rPr lang="en-GB" dirty="0" smtClean="0">
                <a:latin typeface="Arial" panose="020B0604020202020204" pitchFamily="34" charset="0"/>
                <a:cs typeface="Arial" panose="020B0604020202020204" pitchFamily="34" charset="0"/>
              </a:rPr>
              <a:t>includes history, society, biography, literature</a:t>
            </a:r>
          </a:p>
          <a:p>
            <a:pPr marL="342900" indent="-342900">
              <a:buFont typeface="Arial" panose="020B0604020202020204" pitchFamily="34" charset="0"/>
              <a:buChar char="•"/>
            </a:pPr>
            <a:r>
              <a:rPr lang="en-GB" dirty="0" smtClean="0">
                <a:latin typeface="Arial" panose="020B0604020202020204" pitchFamily="34" charset="0"/>
                <a:cs typeface="Arial" panose="020B0604020202020204" pitchFamily="34" charset="0"/>
              </a:rPr>
              <a:t>develops ideas on genre</a:t>
            </a:r>
          </a:p>
          <a:p>
            <a:pPr marL="342900" indent="-342900">
              <a:buFont typeface="Arial" panose="020B0604020202020204" pitchFamily="34" charset="0"/>
              <a:buChar char="•"/>
            </a:pPr>
            <a:r>
              <a:rPr lang="en-GB" dirty="0" smtClean="0">
                <a:latin typeface="Arial" panose="020B0604020202020204" pitchFamily="34" charset="0"/>
                <a:cs typeface="Arial" panose="020B0604020202020204" pitchFamily="34" charset="0"/>
              </a:rPr>
              <a:t>comments on ‘reception’ (audiences, critics)</a:t>
            </a:r>
          </a:p>
          <a:p>
            <a:pPr marL="342900" indent="-342900">
              <a:buFont typeface="Arial" panose="020B0604020202020204" pitchFamily="34" charset="0"/>
              <a:buChar char="•"/>
            </a:pPr>
            <a:r>
              <a:rPr lang="en-GB" dirty="0" smtClean="0">
                <a:latin typeface="Arial" panose="020B0604020202020204" pitchFamily="34" charset="0"/>
                <a:cs typeface="Arial" panose="020B0604020202020204" pitchFamily="34" charset="0"/>
              </a:rPr>
              <a:t>specific knowledge of dates and events</a:t>
            </a:r>
          </a:p>
          <a:p>
            <a:pPr marL="342900" indent="-342900">
              <a:buFont typeface="Arial" panose="020B0604020202020204" pitchFamily="34" charset="0"/>
              <a:buChar char="•"/>
            </a:pPr>
            <a:r>
              <a:rPr lang="en-GB" dirty="0" smtClean="0">
                <a:latin typeface="Arial" panose="020B0604020202020204" pitchFamily="34" charset="0"/>
                <a:cs typeface="Arial" panose="020B0604020202020204" pitchFamily="34" charset="0"/>
              </a:rPr>
              <a:t>contextual  ideas blended in, clearly relevant to chosen question and material</a:t>
            </a: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79513" y="1267148"/>
            <a:ext cx="8597628" cy="658709"/>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b="1" dirty="0"/>
              <a:t>Section B (ii): contextual </a:t>
            </a:r>
            <a:r>
              <a:rPr lang="en-GB" b="1" dirty="0" smtClean="0"/>
              <a:t>factors</a:t>
            </a:r>
            <a:endParaRPr lang="en-GB" b="1" dirty="0"/>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
        <p:nvSpPr>
          <p:cNvPr id="6" name="Content Placeholder 3"/>
          <p:cNvSpPr>
            <a:spLocks noGrp="1"/>
          </p:cNvSpPr>
          <p:nvPr>
            <p:ph sz="half" idx="4294967295"/>
          </p:nvPr>
        </p:nvSpPr>
        <p:spPr>
          <a:xfrm>
            <a:off x="4644008" y="1988840"/>
            <a:ext cx="4392488" cy="4826868"/>
          </a:xfrm>
          <a:prstGeom prst="rect">
            <a:avLst/>
          </a:prstGeom>
        </p:spPr>
        <p:txBody>
          <a:bodyPr>
            <a:normAutofit/>
          </a:bodyPr>
          <a:lstStyle/>
          <a:p>
            <a:pPr algn="ctr">
              <a:buNone/>
            </a:pPr>
            <a:r>
              <a:rPr lang="en-GB" sz="2400" dirty="0">
                <a:solidFill>
                  <a:srgbClr val="0070C0"/>
                </a:solidFill>
                <a:latin typeface="Arial" panose="020B0604020202020204" pitchFamily="34" charset="0"/>
                <a:cs typeface="Arial" panose="020B0604020202020204" pitchFamily="34" charset="0"/>
              </a:rPr>
              <a:t>WEAKNESSES</a:t>
            </a:r>
          </a:p>
          <a:p>
            <a:r>
              <a:rPr lang="en-GB" sz="1800" dirty="0">
                <a:latin typeface="Arial" panose="020B0604020202020204" pitchFamily="34" charset="0"/>
                <a:cs typeface="Arial" panose="020B0604020202020204" pitchFamily="34" charset="0"/>
              </a:rPr>
              <a:t>vague, generalised introduction</a:t>
            </a:r>
          </a:p>
          <a:p>
            <a:r>
              <a:rPr lang="en-GB" sz="1800" dirty="0">
                <a:latin typeface="Arial" panose="020B0604020202020204" pitchFamily="34" charset="0"/>
                <a:cs typeface="Arial" panose="020B0604020202020204" pitchFamily="34" charset="0"/>
              </a:rPr>
              <a:t>context chunk at start or as an afterthought</a:t>
            </a:r>
          </a:p>
          <a:p>
            <a:r>
              <a:rPr lang="en-GB" sz="1800" dirty="0">
                <a:latin typeface="Arial" panose="020B0604020202020204" pitchFamily="34" charset="0"/>
                <a:cs typeface="Arial" panose="020B0604020202020204" pitchFamily="34" charset="0"/>
              </a:rPr>
              <a:t>repetition of key ideas</a:t>
            </a:r>
          </a:p>
          <a:p>
            <a:r>
              <a:rPr lang="en-GB" sz="1800" dirty="0">
                <a:latin typeface="Arial" panose="020B0604020202020204" pitchFamily="34" charset="0"/>
                <a:cs typeface="Arial" panose="020B0604020202020204" pitchFamily="34" charset="0"/>
              </a:rPr>
              <a:t>narrow range e.g. confined to writer’s life</a:t>
            </a:r>
          </a:p>
          <a:p>
            <a:r>
              <a:rPr lang="en-GB" sz="1800" dirty="0">
                <a:latin typeface="Arial" panose="020B0604020202020204" pitchFamily="34" charset="0"/>
                <a:cs typeface="Arial" panose="020B0604020202020204" pitchFamily="34" charset="0"/>
              </a:rPr>
              <a:t>lacks clear genre awareness</a:t>
            </a:r>
          </a:p>
          <a:p>
            <a:r>
              <a:rPr lang="en-GB" sz="1800" dirty="0">
                <a:latin typeface="Arial" panose="020B0604020202020204" pitchFamily="34" charset="0"/>
                <a:cs typeface="Arial" panose="020B0604020202020204" pitchFamily="34" charset="0"/>
              </a:rPr>
              <a:t>deals only with ‘production’ of text</a:t>
            </a:r>
          </a:p>
          <a:p>
            <a:r>
              <a:rPr lang="en-GB" sz="1800" dirty="0">
                <a:latin typeface="Arial" panose="020B0604020202020204" pitchFamily="34" charset="0"/>
                <a:cs typeface="Arial" panose="020B0604020202020204" pitchFamily="34" charset="0"/>
              </a:rPr>
              <a:t>vague references e.g. ‘when it was written’</a:t>
            </a:r>
          </a:p>
          <a:p>
            <a:r>
              <a:rPr lang="en-GB" sz="1800" dirty="0">
                <a:latin typeface="Arial" panose="020B0604020202020204" pitchFamily="34" charset="0"/>
                <a:cs typeface="Arial" panose="020B0604020202020204" pitchFamily="34" charset="0"/>
              </a:rPr>
              <a:t>context points irrelevant or tenuously connected with question and material</a:t>
            </a:r>
          </a:p>
        </p:txBody>
      </p:sp>
    </p:spTree>
    <p:extLst>
      <p:ext uri="{BB962C8B-B14F-4D97-AF65-F5344CB8AC3E}">
        <p14:creationId xmlns:p14="http://schemas.microsoft.com/office/powerpoint/2010/main" val="1222493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51518" y="1916832"/>
            <a:ext cx="8749877" cy="4798237"/>
          </a:xfrm>
          <a:prstGeom prst="rect">
            <a:avLst/>
          </a:prstGeom>
          <a:noFill/>
        </p:spPr>
        <p:txBody>
          <a:bodyPr wrap="square" rtlCol="0">
            <a:spAutoFit/>
          </a:bodyPr>
          <a:lstStyle/>
          <a:p>
            <a:pPr lvl="0">
              <a:lnSpc>
                <a:spcPct val="90000"/>
              </a:lnSpc>
              <a:spcBef>
                <a:spcPts val="1000"/>
              </a:spcBef>
            </a:pPr>
            <a:r>
              <a:rPr lang="en-GB" sz="2400" dirty="0">
                <a:solidFill>
                  <a:srgbClr val="0070C0"/>
                </a:solidFill>
                <a:latin typeface="Arial" panose="020B0604020202020204" pitchFamily="34" charset="0"/>
                <a:cs typeface="Arial" panose="020B0604020202020204" pitchFamily="34" charset="0"/>
              </a:rPr>
              <a:t>From the Report:</a:t>
            </a:r>
          </a:p>
          <a:p>
            <a:pPr lvl="0">
              <a:lnSpc>
                <a:spcPct val="90000"/>
              </a:lnSpc>
              <a:spcBef>
                <a:spcPts val="1000"/>
              </a:spcBef>
            </a:pPr>
            <a:r>
              <a:rPr lang="en-GB" sz="2000" i="1" dirty="0">
                <a:solidFill>
                  <a:prstClr val="black"/>
                </a:solidFill>
                <a:latin typeface="Arial" panose="020B0604020202020204" pitchFamily="34" charset="0"/>
                <a:cs typeface="Arial" panose="020B0604020202020204" pitchFamily="34" charset="0"/>
              </a:rPr>
              <a:t>‘Examiners are looking for a clear argument (AO1) which addresses the chosen topic (AO2) and integrates a range of contextual factors (AO3).</a:t>
            </a:r>
            <a:r>
              <a:rPr lang="en-GB" sz="2000" b="1" i="1" dirty="0">
                <a:solidFill>
                  <a:prstClr val="black"/>
                </a:solidFill>
                <a:latin typeface="Arial" panose="020B0604020202020204" pitchFamily="34" charset="0"/>
                <a:cs typeface="Arial" panose="020B0604020202020204" pitchFamily="34" charset="0"/>
              </a:rPr>
              <a:t> Introductions</a:t>
            </a:r>
            <a:r>
              <a:rPr lang="en-GB" sz="2000" i="1" dirty="0">
                <a:solidFill>
                  <a:prstClr val="black"/>
                </a:solidFill>
                <a:latin typeface="Arial" panose="020B0604020202020204" pitchFamily="34" charset="0"/>
                <a:cs typeface="Arial" panose="020B0604020202020204" pitchFamily="34" charset="0"/>
              </a:rPr>
              <a:t> should indicate a direction for the response with focus on the question and as AO3 is double weighted, it is advisable to involve contextual factors from the start</a:t>
            </a:r>
            <a:r>
              <a:rPr lang="en-GB" sz="2000" b="1" i="1" dirty="0">
                <a:solidFill>
                  <a:prstClr val="black"/>
                </a:solidFill>
                <a:latin typeface="Arial" panose="020B0604020202020204" pitchFamily="34" charset="0"/>
                <a:cs typeface="Arial" panose="020B0604020202020204" pitchFamily="34" charset="0"/>
              </a:rPr>
              <a:t>. In many centres, introductions routinely include e.g. ‘dystopian’, ‘epistolary’ or ‘Bildungsroman’, according to the text but for many candidates these seemed to be just labels.</a:t>
            </a:r>
            <a:r>
              <a:rPr lang="en-GB" sz="2000" i="1" dirty="0">
                <a:solidFill>
                  <a:prstClr val="black"/>
                </a:solidFill>
                <a:latin typeface="Arial" panose="020B0604020202020204" pitchFamily="34" charset="0"/>
                <a:cs typeface="Arial" panose="020B0604020202020204" pitchFamily="34" charset="0"/>
              </a:rPr>
              <a:t> Some, however, were able to relate genre to topic e.g. ‘Although women might be natural allies, true relationships are difficult in the dystopian world of Gilead whose regime relies on fostering suspicion, division and paranoia.’ </a:t>
            </a:r>
          </a:p>
          <a:p>
            <a:pPr lvl="0">
              <a:lnSpc>
                <a:spcPct val="90000"/>
              </a:lnSpc>
              <a:spcBef>
                <a:spcPts val="1000"/>
              </a:spcBef>
            </a:pPr>
            <a:r>
              <a:rPr lang="en-GB" sz="2000" i="1" dirty="0">
                <a:solidFill>
                  <a:prstClr val="black"/>
                </a:solidFill>
                <a:latin typeface="Arial" panose="020B0604020202020204" pitchFamily="34" charset="0"/>
                <a:cs typeface="Arial" panose="020B0604020202020204" pitchFamily="34" charset="0"/>
              </a:rPr>
              <a:t> While many who had studied ‘The Handmaid’s Tale’, mentioned ‘dystopia’  in passing, in some centres the generic conventions were more fully understood and applied to relevant features of the Gileadean regime.’</a:t>
            </a:r>
          </a:p>
          <a:p>
            <a:pPr lvl="0">
              <a:lnSpc>
                <a:spcPct val="90000"/>
              </a:lnSpc>
              <a:spcBef>
                <a:spcPts val="1000"/>
              </a:spcBef>
            </a:pPr>
            <a:endParaRPr lang="en-GB" sz="2800" dirty="0">
              <a:solidFill>
                <a:prstClr val="black"/>
              </a:solidFill>
            </a:endParaRP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79513" y="1267148"/>
            <a:ext cx="8597628" cy="658709"/>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b="1" dirty="0"/>
              <a:t>Genre ‘labels’</a:t>
            </a:r>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Tree>
    <p:extLst>
      <p:ext uri="{BB962C8B-B14F-4D97-AF65-F5344CB8AC3E}">
        <p14:creationId xmlns:p14="http://schemas.microsoft.com/office/powerpoint/2010/main" val="3944962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51518" y="1916832"/>
            <a:ext cx="8749877" cy="4798237"/>
          </a:xfrm>
          <a:prstGeom prst="rect">
            <a:avLst/>
          </a:prstGeom>
          <a:noFill/>
        </p:spPr>
        <p:txBody>
          <a:bodyPr wrap="square" rtlCol="0">
            <a:spAutoFit/>
          </a:bodyPr>
          <a:lstStyle/>
          <a:p>
            <a:pPr lvl="0">
              <a:lnSpc>
                <a:spcPct val="90000"/>
              </a:lnSpc>
              <a:spcBef>
                <a:spcPts val="1000"/>
              </a:spcBef>
            </a:pPr>
            <a:r>
              <a:rPr lang="en-GB" sz="2400" dirty="0">
                <a:solidFill>
                  <a:srgbClr val="0070C0"/>
                </a:solidFill>
                <a:latin typeface="Arial" panose="020B0604020202020204" pitchFamily="34" charset="0"/>
                <a:cs typeface="Arial" panose="020B0604020202020204" pitchFamily="34" charset="0"/>
              </a:rPr>
              <a:t>From the Report:</a:t>
            </a:r>
          </a:p>
          <a:p>
            <a:pPr lvl="0">
              <a:lnSpc>
                <a:spcPct val="90000"/>
              </a:lnSpc>
              <a:spcBef>
                <a:spcPts val="1000"/>
              </a:spcBef>
            </a:pPr>
            <a:r>
              <a:rPr lang="en-GB" sz="2000" i="1" dirty="0">
                <a:solidFill>
                  <a:prstClr val="black"/>
                </a:solidFill>
                <a:latin typeface="Arial" panose="020B0604020202020204" pitchFamily="34" charset="0"/>
                <a:cs typeface="Arial" panose="020B0604020202020204" pitchFamily="34" charset="0"/>
              </a:rPr>
              <a:t>‘The skills required here are rather different from those used in Section A because there is much more material to choose from. Successful candidates knew exactly where to find key episodes; others adopted a chronological approach or struggled with poorly chosen material. Thorough knowledge of the novel is essential for effective and relevant selection. Recommendations for shaping the response vary according to the text and the question. Sometimes a chronological approach will work well e.g. the influence of money in Pip’s life; Celie’s relationships with female characters; significant settings in Tess. However, those writing about female relationships in The Handmaid’s Tale often did well when they followed a particular relationship through the novel e.g. the Handmaids with each other, </a:t>
            </a:r>
            <a:r>
              <a:rPr lang="en-GB" sz="2000" i="1" dirty="0" err="1">
                <a:solidFill>
                  <a:prstClr val="black"/>
                </a:solidFill>
                <a:latin typeface="Arial" panose="020B0604020202020204" pitchFamily="34" charset="0"/>
                <a:cs typeface="Arial" panose="020B0604020202020204" pitchFamily="34" charset="0"/>
              </a:rPr>
              <a:t>Offred</a:t>
            </a:r>
            <a:r>
              <a:rPr lang="en-GB" sz="2000" i="1" dirty="0">
                <a:solidFill>
                  <a:prstClr val="black"/>
                </a:solidFill>
                <a:latin typeface="Arial" panose="020B0604020202020204" pitchFamily="34" charset="0"/>
                <a:cs typeface="Arial" panose="020B0604020202020204" pitchFamily="34" charset="0"/>
              </a:rPr>
              <a:t> and Moira or </a:t>
            </a:r>
            <a:r>
              <a:rPr lang="en-GB" sz="2000" i="1" dirty="0" err="1">
                <a:solidFill>
                  <a:prstClr val="black"/>
                </a:solidFill>
                <a:latin typeface="Arial" panose="020B0604020202020204" pitchFamily="34" charset="0"/>
                <a:cs typeface="Arial" panose="020B0604020202020204" pitchFamily="34" charset="0"/>
              </a:rPr>
              <a:t>Offred</a:t>
            </a:r>
            <a:r>
              <a:rPr lang="en-GB" sz="2000" i="1" dirty="0">
                <a:solidFill>
                  <a:prstClr val="black"/>
                </a:solidFill>
                <a:latin typeface="Arial" panose="020B0604020202020204" pitchFamily="34" charset="0"/>
                <a:cs typeface="Arial" panose="020B0604020202020204" pitchFamily="34" charset="0"/>
              </a:rPr>
              <a:t> and Serena Joy.’</a:t>
            </a:r>
          </a:p>
          <a:p>
            <a:pPr lvl="0">
              <a:lnSpc>
                <a:spcPct val="90000"/>
              </a:lnSpc>
              <a:spcBef>
                <a:spcPts val="1000"/>
              </a:spcBef>
            </a:pPr>
            <a:endParaRPr lang="en-GB" sz="2000" i="1" dirty="0">
              <a:solidFill>
                <a:prstClr val="black"/>
              </a:solidFill>
              <a:latin typeface="Arial" panose="020B0604020202020204" pitchFamily="34" charset="0"/>
              <a:cs typeface="Arial" panose="020B0604020202020204" pitchFamily="34" charset="0"/>
            </a:endParaRPr>
          </a:p>
          <a:p>
            <a:pPr lvl="0">
              <a:lnSpc>
                <a:spcPct val="90000"/>
              </a:lnSpc>
              <a:spcBef>
                <a:spcPts val="1000"/>
              </a:spcBef>
            </a:pPr>
            <a:endParaRPr lang="en-GB" sz="2800" dirty="0">
              <a:solidFill>
                <a:prstClr val="black"/>
              </a:solidFill>
            </a:endParaRP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79513" y="1267148"/>
            <a:ext cx="8597628" cy="658709"/>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b="1" dirty="0"/>
              <a:t>Planning and organisation</a:t>
            </a:r>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Tree>
    <p:extLst>
      <p:ext uri="{BB962C8B-B14F-4D97-AF65-F5344CB8AC3E}">
        <p14:creationId xmlns:p14="http://schemas.microsoft.com/office/powerpoint/2010/main" val="3937503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51518" y="1916832"/>
            <a:ext cx="8749877" cy="4646400"/>
          </a:xfrm>
          <a:prstGeom prst="rect">
            <a:avLst/>
          </a:prstGeom>
          <a:noFill/>
        </p:spPr>
        <p:txBody>
          <a:bodyPr wrap="square" rtlCol="0">
            <a:spAutoFit/>
          </a:bodyPr>
          <a:lstStyle/>
          <a:p>
            <a:pPr lvl="0">
              <a:lnSpc>
                <a:spcPct val="90000"/>
              </a:lnSpc>
              <a:spcBef>
                <a:spcPts val="1000"/>
              </a:spcBef>
            </a:pPr>
            <a:r>
              <a:rPr lang="en-GB" sz="2400" dirty="0" smtClean="0">
                <a:solidFill>
                  <a:srgbClr val="0070C0"/>
                </a:solidFill>
                <a:latin typeface="Arial" panose="020B0604020202020204" pitchFamily="34" charset="0"/>
                <a:cs typeface="Arial" panose="020B0604020202020204" pitchFamily="34" charset="0"/>
              </a:rPr>
              <a:t>Useful questions:</a:t>
            </a:r>
            <a:endParaRPr lang="en-GB" sz="2400" dirty="0">
              <a:solidFill>
                <a:srgbClr val="0070C0"/>
              </a:solidFill>
              <a:latin typeface="Arial" panose="020B0604020202020204" pitchFamily="34" charset="0"/>
              <a:cs typeface="Arial" panose="020B0604020202020204" pitchFamily="34" charset="0"/>
            </a:endParaRPr>
          </a:p>
          <a:p>
            <a:pPr marL="342900" lvl="0" indent="-342900">
              <a:lnSpc>
                <a:spcPct val="90000"/>
              </a:lnSpc>
              <a:spcBef>
                <a:spcPts val="1000"/>
              </a:spcBef>
              <a:buFont typeface="Arial" panose="020B0604020202020204" pitchFamily="34" charset="0"/>
              <a:buChar char="•"/>
            </a:pPr>
            <a:r>
              <a:rPr lang="en-GB" sz="2000" i="1" dirty="0">
                <a:solidFill>
                  <a:prstClr val="black"/>
                </a:solidFill>
                <a:latin typeface="Arial" panose="020B0604020202020204" pitchFamily="34" charset="0"/>
                <a:cs typeface="Arial" panose="020B0604020202020204" pitchFamily="34" charset="0"/>
              </a:rPr>
              <a:t>Does the introduction focus clearly on </a:t>
            </a:r>
            <a:r>
              <a:rPr lang="en-GB" sz="2000" b="1" i="1" dirty="0">
                <a:solidFill>
                  <a:prstClr val="black"/>
                </a:solidFill>
                <a:latin typeface="Arial" panose="020B0604020202020204" pitchFamily="34" charset="0"/>
                <a:cs typeface="Arial" panose="020B0604020202020204" pitchFamily="34" charset="0"/>
              </a:rPr>
              <a:t>this</a:t>
            </a:r>
            <a:r>
              <a:rPr lang="en-GB" sz="2000" i="1" dirty="0">
                <a:solidFill>
                  <a:prstClr val="black"/>
                </a:solidFill>
                <a:latin typeface="Arial" panose="020B0604020202020204" pitchFamily="34" charset="0"/>
                <a:cs typeface="Arial" panose="020B0604020202020204" pitchFamily="34" charset="0"/>
              </a:rPr>
              <a:t> topic or could it be used for any?</a:t>
            </a:r>
          </a:p>
          <a:p>
            <a:pPr marL="342900" lvl="0" indent="-342900">
              <a:lnSpc>
                <a:spcPct val="90000"/>
              </a:lnSpc>
              <a:spcBef>
                <a:spcPts val="1000"/>
              </a:spcBef>
              <a:buFont typeface="Arial" panose="020B0604020202020204" pitchFamily="34" charset="0"/>
              <a:buChar char="•"/>
            </a:pPr>
            <a:r>
              <a:rPr lang="en-GB" sz="2000" i="1" dirty="0">
                <a:solidFill>
                  <a:prstClr val="black"/>
                </a:solidFill>
                <a:latin typeface="Arial" panose="020B0604020202020204" pitchFamily="34" charset="0"/>
                <a:cs typeface="Arial" panose="020B0604020202020204" pitchFamily="34" charset="0"/>
              </a:rPr>
              <a:t>Does it indicate a plan or directions that the essay will take?</a:t>
            </a:r>
          </a:p>
          <a:p>
            <a:pPr marL="342900" lvl="0" indent="-342900">
              <a:lnSpc>
                <a:spcPct val="90000"/>
              </a:lnSpc>
              <a:spcBef>
                <a:spcPts val="1000"/>
              </a:spcBef>
              <a:buFont typeface="Arial" panose="020B0604020202020204" pitchFamily="34" charset="0"/>
              <a:buChar char="•"/>
            </a:pPr>
            <a:r>
              <a:rPr lang="en-GB" sz="2000" i="1" dirty="0">
                <a:solidFill>
                  <a:prstClr val="black"/>
                </a:solidFill>
                <a:latin typeface="Arial" panose="020B0604020202020204" pitchFamily="34" charset="0"/>
                <a:cs typeface="Arial" panose="020B0604020202020204" pitchFamily="34" charset="0"/>
              </a:rPr>
              <a:t>Does it involve key contextual factors?</a:t>
            </a:r>
          </a:p>
          <a:p>
            <a:pPr lvl="0">
              <a:lnSpc>
                <a:spcPct val="90000"/>
              </a:lnSpc>
              <a:spcBef>
                <a:spcPts val="1000"/>
              </a:spcBef>
            </a:pPr>
            <a:r>
              <a:rPr lang="en-GB" sz="2000" dirty="0">
                <a:solidFill>
                  <a:prstClr val="black"/>
                </a:solidFill>
                <a:latin typeface="Arial" panose="020B0604020202020204" pitchFamily="34" charset="0"/>
                <a:cs typeface="Arial" panose="020B0604020202020204" pitchFamily="34" charset="0"/>
              </a:rPr>
              <a:t>Study the examples of Section B introductions and put them in order of merit. (mainly </a:t>
            </a:r>
            <a:r>
              <a:rPr lang="en-GB" sz="2000" b="1" dirty="0">
                <a:solidFill>
                  <a:srgbClr val="0070C0"/>
                </a:solidFill>
                <a:latin typeface="Arial" panose="020B0604020202020204" pitchFamily="34" charset="0"/>
                <a:cs typeface="Arial" panose="020B0604020202020204" pitchFamily="34" charset="0"/>
              </a:rPr>
              <a:t>AO2 question focus/relevance </a:t>
            </a:r>
            <a:r>
              <a:rPr lang="en-GB" sz="2000" dirty="0">
                <a:solidFill>
                  <a:prstClr val="black"/>
                </a:solidFill>
                <a:latin typeface="Arial" panose="020B0604020202020204" pitchFamily="34" charset="0"/>
                <a:cs typeface="Arial" panose="020B0604020202020204" pitchFamily="34" charset="0"/>
              </a:rPr>
              <a:t>and </a:t>
            </a:r>
            <a:r>
              <a:rPr lang="en-GB" sz="2000" b="1" dirty="0">
                <a:solidFill>
                  <a:srgbClr val="00B050"/>
                </a:solidFill>
                <a:latin typeface="Arial" panose="020B0604020202020204" pitchFamily="34" charset="0"/>
                <a:cs typeface="Arial" panose="020B0604020202020204" pitchFamily="34" charset="0"/>
              </a:rPr>
              <a:t>AO3 contextual factors</a:t>
            </a:r>
            <a:r>
              <a:rPr lang="en-GB" sz="2000" dirty="0">
                <a:solidFill>
                  <a:prstClr val="black"/>
                </a:solidFill>
                <a:latin typeface="Arial" panose="020B0604020202020204" pitchFamily="34" charset="0"/>
                <a:cs typeface="Arial" panose="020B0604020202020204" pitchFamily="34" charset="0"/>
              </a:rPr>
              <a:t>)</a:t>
            </a:r>
          </a:p>
          <a:p>
            <a:pPr lvl="0">
              <a:lnSpc>
                <a:spcPct val="90000"/>
              </a:lnSpc>
              <a:spcBef>
                <a:spcPts val="1000"/>
              </a:spcBef>
            </a:pPr>
            <a:r>
              <a:rPr lang="en-GB" sz="2000" dirty="0">
                <a:solidFill>
                  <a:srgbClr val="0070C0"/>
                </a:solidFill>
                <a:latin typeface="Arial" panose="020B0604020202020204" pitchFamily="34" charset="0"/>
                <a:cs typeface="Arial" panose="020B0604020202020204" pitchFamily="34" charset="0"/>
              </a:rPr>
              <a:t>CLASS ACTIVITY </a:t>
            </a:r>
          </a:p>
          <a:p>
            <a:pPr lvl="0">
              <a:lnSpc>
                <a:spcPct val="90000"/>
              </a:lnSpc>
              <a:spcBef>
                <a:spcPts val="1000"/>
              </a:spcBef>
            </a:pPr>
            <a:r>
              <a:rPr lang="en-GB" sz="2000" dirty="0">
                <a:solidFill>
                  <a:prstClr val="black"/>
                </a:solidFill>
                <a:latin typeface="Arial" panose="020B0604020202020204" pitchFamily="34" charset="0"/>
                <a:cs typeface="Arial" panose="020B0604020202020204" pitchFamily="34" charset="0"/>
              </a:rPr>
              <a:t>At the end of an essay planning lesson, everyone writes an introduction of no more than five sentences. (5 minutes)</a:t>
            </a:r>
          </a:p>
          <a:p>
            <a:pPr lvl="0">
              <a:lnSpc>
                <a:spcPct val="90000"/>
              </a:lnSpc>
              <a:spcBef>
                <a:spcPts val="1000"/>
              </a:spcBef>
            </a:pPr>
            <a:r>
              <a:rPr lang="en-GB" sz="2000" dirty="0">
                <a:solidFill>
                  <a:prstClr val="black"/>
                </a:solidFill>
                <a:latin typeface="Arial" panose="020B0604020202020204" pitchFamily="34" charset="0"/>
                <a:cs typeface="Arial" panose="020B0604020202020204" pitchFamily="34" charset="0"/>
              </a:rPr>
              <a:t>Choose a range to present as a starter for students to rank and assess, using AOs</a:t>
            </a:r>
            <a:r>
              <a:rPr lang="en-GB" sz="2000" dirty="0" smtClean="0">
                <a:solidFill>
                  <a:prstClr val="black"/>
                </a:solidFill>
                <a:latin typeface="Arial" panose="020B0604020202020204" pitchFamily="34" charset="0"/>
                <a:cs typeface="Arial" panose="020B0604020202020204" pitchFamily="34" charset="0"/>
              </a:rPr>
              <a:t>.</a:t>
            </a:r>
            <a:endParaRPr lang="en-GB" sz="2000" dirty="0">
              <a:solidFill>
                <a:prstClr val="black"/>
              </a:solidFill>
              <a:latin typeface="Arial" panose="020B0604020202020204" pitchFamily="34" charset="0"/>
              <a:cs typeface="Arial" panose="020B0604020202020204" pitchFamily="34" charset="0"/>
            </a:endParaRP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79513" y="1267148"/>
            <a:ext cx="8597628" cy="658709"/>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b="1" dirty="0"/>
              <a:t>Purposeful introductions</a:t>
            </a:r>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Tree>
    <p:extLst>
      <p:ext uri="{BB962C8B-B14F-4D97-AF65-F5344CB8AC3E}">
        <p14:creationId xmlns:p14="http://schemas.microsoft.com/office/powerpoint/2010/main" val="645661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358627" y="1844824"/>
            <a:ext cx="8533853" cy="5292731"/>
          </a:xfrm>
          <a:prstGeom prst="rect">
            <a:avLst/>
          </a:prstGeom>
          <a:noFill/>
        </p:spPr>
        <p:txBody>
          <a:bodyPr wrap="square" rtlCol="0">
            <a:spAutoFit/>
          </a:bodyPr>
          <a:lstStyle/>
          <a:p>
            <a:pPr lvl="0">
              <a:lnSpc>
                <a:spcPct val="90000"/>
              </a:lnSpc>
              <a:spcBef>
                <a:spcPts val="1000"/>
              </a:spcBef>
            </a:pPr>
            <a:r>
              <a:rPr lang="en-GB" sz="2800" u="sng" dirty="0">
                <a:solidFill>
                  <a:srgbClr val="0070C0"/>
                </a:solidFill>
                <a:latin typeface="Arial" panose="020B0604020202020204" pitchFamily="34" charset="0"/>
                <a:cs typeface="Arial" panose="020B0604020202020204" pitchFamily="34" charset="0"/>
              </a:rPr>
              <a:t>Section </a:t>
            </a:r>
            <a:r>
              <a:rPr lang="en-GB" sz="2800" u="sng" dirty="0" smtClean="0">
                <a:solidFill>
                  <a:srgbClr val="0070C0"/>
                </a:solidFill>
                <a:latin typeface="Arial" panose="020B0604020202020204" pitchFamily="34" charset="0"/>
                <a:cs typeface="Arial" panose="020B0604020202020204" pitchFamily="34" charset="0"/>
              </a:rPr>
              <a:t>A</a:t>
            </a:r>
            <a:r>
              <a:rPr lang="en-GB" sz="2800" dirty="0" smtClean="0">
                <a:solidFill>
                  <a:prstClr val="black"/>
                </a:solidFill>
                <a:latin typeface="Arial" panose="020B0604020202020204" pitchFamily="34" charset="0"/>
                <a:cs typeface="Arial" panose="020B0604020202020204" pitchFamily="34" charset="0"/>
              </a:rPr>
              <a:t> </a:t>
            </a:r>
          </a:p>
          <a:p>
            <a:pPr lvl="0">
              <a:lnSpc>
                <a:spcPct val="90000"/>
              </a:lnSpc>
              <a:spcBef>
                <a:spcPts val="1000"/>
              </a:spcBef>
            </a:pPr>
            <a:r>
              <a:rPr lang="en-GB" sz="2400" b="1" dirty="0" smtClean="0">
                <a:solidFill>
                  <a:prstClr val="black"/>
                </a:solidFill>
                <a:latin typeface="Arial" panose="020B0604020202020204" pitchFamily="34" charset="0"/>
                <a:cs typeface="Arial" panose="020B0604020202020204" pitchFamily="34" charset="0"/>
              </a:rPr>
              <a:t>Comparative </a:t>
            </a:r>
            <a:r>
              <a:rPr lang="en-GB" sz="2400" b="1" dirty="0">
                <a:solidFill>
                  <a:prstClr val="black"/>
                </a:solidFill>
                <a:latin typeface="Arial" panose="020B0604020202020204" pitchFamily="34" charset="0"/>
                <a:cs typeface="Arial" panose="020B0604020202020204" pitchFamily="34" charset="0"/>
              </a:rPr>
              <a:t>analysis of unseen texts </a:t>
            </a:r>
            <a:r>
              <a:rPr lang="en-GB" sz="2400" dirty="0">
                <a:solidFill>
                  <a:prstClr val="black"/>
                </a:solidFill>
                <a:latin typeface="Arial" panose="020B0604020202020204" pitchFamily="34" charset="0"/>
                <a:cs typeface="Arial" panose="020B0604020202020204" pitchFamily="34" charset="0"/>
              </a:rPr>
              <a:t>(60 marks)</a:t>
            </a:r>
          </a:p>
          <a:p>
            <a:pPr marL="228600" lvl="0" indent="-228600">
              <a:lnSpc>
                <a:spcPct val="90000"/>
              </a:lnSpc>
              <a:spcBef>
                <a:spcPts val="1000"/>
              </a:spcBef>
              <a:buFont typeface="Arial" panose="020B0604020202020204" pitchFamily="34" charset="0"/>
              <a:buChar char="•"/>
            </a:pPr>
            <a:r>
              <a:rPr lang="en-GB" sz="2000" dirty="0">
                <a:solidFill>
                  <a:prstClr val="black"/>
                </a:solidFill>
                <a:latin typeface="Arial" panose="020B0604020202020204" pitchFamily="34" charset="0"/>
                <a:cs typeface="Arial" panose="020B0604020202020204" pitchFamily="34" charset="0"/>
              </a:rPr>
              <a:t>The question will include a shared theme or topic </a:t>
            </a:r>
            <a:r>
              <a:rPr lang="en-GB" sz="2000" dirty="0" smtClean="0">
                <a:solidFill>
                  <a:prstClr val="black"/>
                </a:solidFill>
                <a:latin typeface="Arial" panose="020B0604020202020204" pitchFamily="34" charset="0"/>
                <a:cs typeface="Arial" panose="020B0604020202020204" pitchFamily="34" charset="0"/>
              </a:rPr>
              <a:t>e.g. </a:t>
            </a:r>
            <a:r>
              <a:rPr lang="en-GB" sz="2000" dirty="0">
                <a:solidFill>
                  <a:prstClr val="black"/>
                </a:solidFill>
                <a:latin typeface="Arial" panose="020B0604020202020204" pitchFamily="34" charset="0"/>
                <a:cs typeface="Arial" panose="020B0604020202020204" pitchFamily="34" charset="0"/>
              </a:rPr>
              <a:t>(2019</a:t>
            </a:r>
            <a:r>
              <a:rPr lang="en-GB" sz="2000" dirty="0" smtClean="0">
                <a:solidFill>
                  <a:prstClr val="black"/>
                </a:solidFill>
                <a:latin typeface="Arial" panose="020B0604020202020204" pitchFamily="34" charset="0"/>
                <a:cs typeface="Arial" panose="020B0604020202020204" pitchFamily="34" charset="0"/>
              </a:rPr>
              <a:t>)</a:t>
            </a:r>
            <a:endParaRPr lang="en-GB" sz="2000" dirty="0">
              <a:solidFill>
                <a:prstClr val="black"/>
              </a:solidFill>
              <a:latin typeface="Arial" panose="020B0604020202020204" pitchFamily="34" charset="0"/>
              <a:cs typeface="Arial" panose="020B0604020202020204" pitchFamily="34" charset="0"/>
            </a:endParaRPr>
          </a:p>
          <a:p>
            <a:pPr lvl="0">
              <a:lnSpc>
                <a:spcPct val="90000"/>
              </a:lnSpc>
              <a:spcBef>
                <a:spcPts val="1000"/>
              </a:spcBef>
            </a:pPr>
            <a:r>
              <a:rPr lang="en-GB" sz="2000" dirty="0">
                <a:solidFill>
                  <a:prstClr val="black"/>
                </a:solidFill>
                <a:latin typeface="Arial" panose="020B0604020202020204" pitchFamily="34" charset="0"/>
                <a:cs typeface="Arial" panose="020B0604020202020204" pitchFamily="34" charset="0"/>
              </a:rPr>
              <a:t>    </a:t>
            </a:r>
            <a:r>
              <a:rPr lang="en-GB" sz="2000" i="1" dirty="0">
                <a:solidFill>
                  <a:prstClr val="black"/>
                </a:solidFill>
                <a:latin typeface="Arial" panose="020B0604020202020204" pitchFamily="34" charset="0"/>
                <a:cs typeface="Arial" panose="020B0604020202020204" pitchFamily="34" charset="0"/>
              </a:rPr>
              <a:t>Compare and contrast the presentation of rail travel in </a:t>
            </a:r>
            <a:r>
              <a:rPr lang="en-GB" sz="2000" i="1" dirty="0" smtClean="0">
                <a:solidFill>
                  <a:prstClr val="black"/>
                </a:solidFill>
                <a:latin typeface="Arial" panose="020B0604020202020204" pitchFamily="34" charset="0"/>
                <a:cs typeface="Arial" panose="020B0604020202020204" pitchFamily="34" charset="0"/>
              </a:rPr>
              <a:t>Texts </a:t>
            </a:r>
            <a:r>
              <a:rPr lang="en-GB" sz="2000" i="1" dirty="0">
                <a:solidFill>
                  <a:prstClr val="black"/>
                </a:solidFill>
                <a:latin typeface="Arial" panose="020B0604020202020204" pitchFamily="34" charset="0"/>
                <a:cs typeface="Arial" panose="020B0604020202020204" pitchFamily="34" charset="0"/>
              </a:rPr>
              <a:t>A-C</a:t>
            </a:r>
          </a:p>
          <a:p>
            <a:pPr marL="228600" lvl="0" indent="-228600">
              <a:lnSpc>
                <a:spcPct val="90000"/>
              </a:lnSpc>
              <a:spcBef>
                <a:spcPts val="1000"/>
              </a:spcBef>
              <a:buFont typeface="Arial" panose="020B0604020202020204" pitchFamily="34" charset="0"/>
              <a:buChar char="•"/>
            </a:pPr>
            <a:r>
              <a:rPr lang="en-GB" sz="2000" dirty="0">
                <a:solidFill>
                  <a:prstClr val="black"/>
                </a:solidFill>
                <a:latin typeface="Arial" panose="020B0604020202020204" pitchFamily="34" charset="0"/>
                <a:cs typeface="Arial" panose="020B0604020202020204" pitchFamily="34" charset="0"/>
              </a:rPr>
              <a:t>One text will be a poem. One text will be spoken and transcribed.</a:t>
            </a:r>
          </a:p>
          <a:p>
            <a:pPr lvl="1">
              <a:lnSpc>
                <a:spcPct val="90000"/>
              </a:lnSpc>
              <a:spcBef>
                <a:spcPts val="1000"/>
              </a:spcBef>
            </a:pPr>
            <a:r>
              <a:rPr lang="en-GB" sz="2000" dirty="0">
                <a:solidFill>
                  <a:prstClr val="black"/>
                </a:solidFill>
                <a:latin typeface="Arial" panose="020B0604020202020204" pitchFamily="34" charset="0"/>
                <a:cs typeface="Arial" panose="020B0604020202020204" pitchFamily="34" charset="0"/>
              </a:rPr>
              <a:t>One hour   </a:t>
            </a:r>
            <a:r>
              <a:rPr lang="en-GB" sz="2000" b="1" dirty="0">
                <a:solidFill>
                  <a:srgbClr val="FF0000"/>
                </a:solidFill>
                <a:latin typeface="Arial" panose="020B0604020202020204" pitchFamily="34" charset="0"/>
                <a:cs typeface="Arial" panose="020B0604020202020204" pitchFamily="34" charset="0"/>
              </a:rPr>
              <a:t>AO1 : 15 marks     </a:t>
            </a:r>
            <a:r>
              <a:rPr lang="en-GB" sz="2000" b="1" dirty="0">
                <a:solidFill>
                  <a:srgbClr val="0070C0"/>
                </a:solidFill>
                <a:latin typeface="Arial" panose="020B0604020202020204" pitchFamily="34" charset="0"/>
                <a:cs typeface="Arial" panose="020B0604020202020204" pitchFamily="34" charset="0"/>
              </a:rPr>
              <a:t>AO2 : 15 marks    </a:t>
            </a:r>
            <a:r>
              <a:rPr lang="en-GB" sz="2000" b="1" dirty="0">
                <a:solidFill>
                  <a:srgbClr val="7030A0"/>
                </a:solidFill>
                <a:latin typeface="Arial" panose="020B0604020202020204" pitchFamily="34" charset="0"/>
                <a:cs typeface="Arial" panose="020B0604020202020204" pitchFamily="34" charset="0"/>
              </a:rPr>
              <a:t>AO4 : 30 </a:t>
            </a:r>
            <a:r>
              <a:rPr lang="en-GB" sz="2000" b="1" dirty="0" smtClean="0">
                <a:solidFill>
                  <a:srgbClr val="7030A0"/>
                </a:solidFill>
                <a:latin typeface="Arial" panose="020B0604020202020204" pitchFamily="34" charset="0"/>
                <a:cs typeface="Arial" panose="020B0604020202020204" pitchFamily="34" charset="0"/>
              </a:rPr>
              <a:t>marks</a:t>
            </a:r>
            <a:endParaRPr lang="en-GB" sz="800" b="1" dirty="0">
              <a:solidFill>
                <a:prstClr val="black"/>
              </a:solidFill>
              <a:latin typeface="Arial" panose="020B0604020202020204" pitchFamily="34" charset="0"/>
              <a:cs typeface="Arial" panose="020B0604020202020204" pitchFamily="34" charset="0"/>
            </a:endParaRPr>
          </a:p>
          <a:p>
            <a:pPr lvl="0">
              <a:lnSpc>
                <a:spcPct val="90000"/>
              </a:lnSpc>
              <a:spcBef>
                <a:spcPts val="1000"/>
              </a:spcBef>
            </a:pPr>
            <a:r>
              <a:rPr lang="en-GB" sz="2800" u="sng" dirty="0">
                <a:solidFill>
                  <a:srgbClr val="0070C0"/>
                </a:solidFill>
                <a:latin typeface="Arial" panose="020B0604020202020204" pitchFamily="34" charset="0"/>
                <a:cs typeface="Arial" panose="020B0604020202020204" pitchFamily="34" charset="0"/>
              </a:rPr>
              <a:t>Section </a:t>
            </a:r>
            <a:r>
              <a:rPr lang="en-GB" sz="2800" u="sng" dirty="0" smtClean="0">
                <a:solidFill>
                  <a:srgbClr val="0070C0"/>
                </a:solidFill>
                <a:latin typeface="Arial" panose="020B0604020202020204" pitchFamily="34" charset="0"/>
                <a:cs typeface="Arial" panose="020B0604020202020204" pitchFamily="34" charset="0"/>
              </a:rPr>
              <a:t>B</a:t>
            </a:r>
            <a:r>
              <a:rPr lang="en-GB" sz="2800" dirty="0" smtClean="0">
                <a:solidFill>
                  <a:srgbClr val="0070C0"/>
                </a:solidFill>
                <a:latin typeface="Arial" panose="020B0604020202020204" pitchFamily="34" charset="0"/>
                <a:cs typeface="Arial" panose="020B0604020202020204" pitchFamily="34" charset="0"/>
              </a:rPr>
              <a:t> </a:t>
            </a:r>
          </a:p>
          <a:p>
            <a:pPr lvl="0">
              <a:lnSpc>
                <a:spcPct val="90000"/>
              </a:lnSpc>
              <a:spcBef>
                <a:spcPts val="1000"/>
              </a:spcBef>
            </a:pPr>
            <a:r>
              <a:rPr lang="en-GB" sz="2400" b="1" dirty="0" smtClean="0">
                <a:solidFill>
                  <a:prstClr val="black"/>
                </a:solidFill>
                <a:latin typeface="Arial" panose="020B0604020202020204" pitchFamily="34" charset="0"/>
                <a:cs typeface="Arial" panose="020B0604020202020204" pitchFamily="34" charset="0"/>
              </a:rPr>
              <a:t>Prose </a:t>
            </a:r>
            <a:r>
              <a:rPr lang="en-GB" sz="2400" b="1" dirty="0">
                <a:solidFill>
                  <a:prstClr val="black"/>
                </a:solidFill>
                <a:latin typeface="Arial" panose="020B0604020202020204" pitchFamily="34" charset="0"/>
                <a:cs typeface="Arial" panose="020B0604020202020204" pitchFamily="34" charset="0"/>
              </a:rPr>
              <a:t>study </a:t>
            </a:r>
            <a:r>
              <a:rPr lang="en-GB" sz="2400" dirty="0">
                <a:solidFill>
                  <a:prstClr val="black"/>
                </a:solidFill>
                <a:latin typeface="Arial" panose="020B0604020202020204" pitchFamily="34" charset="0"/>
                <a:cs typeface="Arial" panose="020B0604020202020204" pitchFamily="34" charset="0"/>
              </a:rPr>
              <a:t>(open book) (60 marks)</a:t>
            </a:r>
          </a:p>
          <a:p>
            <a:pPr marL="228600" lvl="0" indent="-228600">
              <a:lnSpc>
                <a:spcPct val="90000"/>
              </a:lnSpc>
              <a:spcBef>
                <a:spcPts val="1000"/>
              </a:spcBef>
              <a:buFont typeface="Arial" panose="020B0604020202020204" pitchFamily="34" charset="0"/>
              <a:buChar char="•"/>
            </a:pPr>
            <a:r>
              <a:rPr lang="en-GB" sz="2000" dirty="0">
                <a:solidFill>
                  <a:prstClr val="black"/>
                </a:solidFill>
                <a:latin typeface="Arial" panose="020B0604020202020204" pitchFamily="34" charset="0"/>
                <a:cs typeface="Arial" panose="020B0604020202020204" pitchFamily="34" charset="0"/>
              </a:rPr>
              <a:t>One essay from a choice of 5 questions</a:t>
            </a:r>
          </a:p>
          <a:p>
            <a:pPr marL="228600" lvl="0" indent="-228600">
              <a:lnSpc>
                <a:spcPct val="90000"/>
              </a:lnSpc>
              <a:spcBef>
                <a:spcPts val="1000"/>
              </a:spcBef>
              <a:buFont typeface="Arial" panose="020B0604020202020204" pitchFamily="34" charset="0"/>
              <a:buChar char="•"/>
            </a:pPr>
            <a:r>
              <a:rPr lang="en-GB" sz="2000" dirty="0">
                <a:solidFill>
                  <a:prstClr val="black"/>
                </a:solidFill>
                <a:latin typeface="Arial" panose="020B0604020202020204" pitchFamily="34" charset="0"/>
                <a:cs typeface="Arial" panose="020B0604020202020204" pitchFamily="34" charset="0"/>
              </a:rPr>
              <a:t>Questions will cover themes, relationships, characters  and techniques.</a:t>
            </a:r>
          </a:p>
          <a:p>
            <a:pPr lvl="1">
              <a:lnSpc>
                <a:spcPct val="90000"/>
              </a:lnSpc>
              <a:spcBef>
                <a:spcPts val="1000"/>
              </a:spcBef>
            </a:pPr>
            <a:r>
              <a:rPr lang="en-GB" sz="2000" dirty="0" smtClean="0">
                <a:solidFill>
                  <a:prstClr val="black"/>
                </a:solidFill>
                <a:latin typeface="Arial" panose="020B0604020202020204" pitchFamily="34" charset="0"/>
                <a:cs typeface="Arial" panose="020B0604020202020204" pitchFamily="34" charset="0"/>
              </a:rPr>
              <a:t>One </a:t>
            </a:r>
            <a:r>
              <a:rPr lang="en-GB" sz="2000" dirty="0">
                <a:solidFill>
                  <a:prstClr val="black"/>
                </a:solidFill>
                <a:latin typeface="Arial" panose="020B0604020202020204" pitchFamily="34" charset="0"/>
                <a:cs typeface="Arial" panose="020B0604020202020204" pitchFamily="34" charset="0"/>
              </a:rPr>
              <a:t>hour  </a:t>
            </a:r>
            <a:r>
              <a:rPr lang="en-GB" sz="2000" b="1" dirty="0">
                <a:solidFill>
                  <a:srgbClr val="FF0000"/>
                </a:solidFill>
                <a:latin typeface="Arial" panose="020B0604020202020204" pitchFamily="34" charset="0"/>
                <a:cs typeface="Arial" panose="020B0604020202020204" pitchFamily="34" charset="0"/>
              </a:rPr>
              <a:t>AO1 : 15 marks     </a:t>
            </a:r>
            <a:r>
              <a:rPr lang="en-GB" sz="2000" b="1" dirty="0">
                <a:solidFill>
                  <a:srgbClr val="0070C0"/>
                </a:solidFill>
                <a:latin typeface="Arial" panose="020B0604020202020204" pitchFamily="34" charset="0"/>
                <a:cs typeface="Arial" panose="020B0604020202020204" pitchFamily="34" charset="0"/>
              </a:rPr>
              <a:t>AO2 : 15 marks    </a:t>
            </a:r>
            <a:r>
              <a:rPr lang="en-GB" sz="2000" b="1" dirty="0">
                <a:solidFill>
                  <a:srgbClr val="00B050"/>
                </a:solidFill>
                <a:latin typeface="Arial" panose="020B0604020202020204" pitchFamily="34" charset="0"/>
                <a:cs typeface="Arial" panose="020B0604020202020204" pitchFamily="34" charset="0"/>
              </a:rPr>
              <a:t>AO3 : 30 marks</a:t>
            </a:r>
          </a:p>
          <a:p>
            <a:pPr lvl="0">
              <a:lnSpc>
                <a:spcPct val="150000"/>
              </a:lnSpc>
            </a:pPr>
            <a:endParaRPr lang="en-GB" sz="1400" baseline="30000" dirty="0">
              <a:solidFill>
                <a:srgbClr val="5A5A59"/>
              </a:solidFill>
              <a:latin typeface="Arial" panose="020B0604020202020204" pitchFamily="34" charset="0"/>
              <a:cs typeface="Arial" panose="020B0604020202020204" pitchFamily="34" charset="0"/>
            </a:endParaRPr>
          </a:p>
          <a:p>
            <a:pPr>
              <a:lnSpc>
                <a:spcPct val="150000"/>
              </a:lnSpc>
            </a:pPr>
            <a:r>
              <a:rPr lang="en-US" sz="1400" dirty="0">
                <a:solidFill>
                  <a:srgbClr val="DF3C06"/>
                </a:solidFill>
                <a:latin typeface="Arial" panose="020B0604020202020204" pitchFamily="34" charset="0"/>
                <a:cs typeface="Arial" panose="020B0604020202020204" pitchFamily="34" charset="0"/>
              </a:rPr>
              <a:t> </a:t>
            </a:r>
            <a:endParaRPr lang="en-GB" dirty="0">
              <a:solidFill>
                <a:schemeClr val="bg1">
                  <a:lumMod val="50000"/>
                </a:schemeClr>
              </a:solidFill>
              <a:latin typeface="Arial" panose="020B0604020202020204" pitchFamily="34" charset="0"/>
              <a:cs typeface="Arial" panose="020B0604020202020204" pitchFamily="34" charset="0"/>
            </a:endParaRP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358627" y="1267148"/>
            <a:ext cx="8418513" cy="658709"/>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b="1" dirty="0" smtClean="0"/>
              <a:t>Overview</a:t>
            </a:r>
            <a:endParaRPr lang="en-US" b="1" dirty="0"/>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Tree>
    <p:extLst>
      <p:ext uri="{BB962C8B-B14F-4D97-AF65-F5344CB8AC3E}">
        <p14:creationId xmlns:p14="http://schemas.microsoft.com/office/powerpoint/2010/main" val="19167484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51519" y="1988840"/>
            <a:ext cx="4392489" cy="4185761"/>
          </a:xfrm>
          <a:prstGeom prst="rect">
            <a:avLst/>
          </a:prstGeom>
          <a:noFill/>
        </p:spPr>
        <p:txBody>
          <a:bodyPr wrap="square" rtlCol="0">
            <a:spAutoFit/>
          </a:bodyPr>
          <a:lstStyle/>
          <a:p>
            <a:r>
              <a:rPr lang="en-GB" sz="1400" i="1" dirty="0" smtClean="0">
                <a:solidFill>
                  <a:srgbClr val="0070C0"/>
                </a:solidFill>
                <a:latin typeface="Arial" panose="020B0604020202020204" pitchFamily="34" charset="0"/>
                <a:cs typeface="Arial" panose="020B0604020202020204" pitchFamily="34" charset="0"/>
              </a:rPr>
              <a:t>Introduction</a:t>
            </a:r>
            <a:r>
              <a:rPr lang="en-GB" sz="1400" dirty="0" smtClean="0">
                <a:latin typeface="Arial" panose="020B0604020202020204" pitchFamily="34" charset="0"/>
                <a:cs typeface="Arial" panose="020B0604020202020204" pitchFamily="34" charset="0"/>
              </a:rPr>
              <a:t> Natural female alliances against divisive spirit of Gilead. Power and control in dystopian worlds. Love and friendship threaten regime.</a:t>
            </a:r>
          </a:p>
          <a:p>
            <a:endParaRPr lang="en-GB" sz="14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smtClean="0">
                <a:latin typeface="Arial" panose="020B0604020202020204" pitchFamily="34" charset="0"/>
                <a:cs typeface="Arial" panose="020B0604020202020204" pitchFamily="34" charset="0"/>
              </a:rPr>
              <a:t>Handmaids at the Red Centre. Support and resistance. Names. </a:t>
            </a:r>
            <a:r>
              <a:rPr lang="en-GB" sz="1400" dirty="0" smtClean="0">
                <a:solidFill>
                  <a:srgbClr val="FF0000"/>
                </a:solidFill>
                <a:latin typeface="Arial" panose="020B0604020202020204" pitchFamily="34" charset="0"/>
                <a:cs typeface="Arial" panose="020B0604020202020204" pitchFamily="34" charset="0"/>
              </a:rPr>
              <a:t>(proper noun, suffix, possessive preposition, symbolism of setting)</a:t>
            </a:r>
          </a:p>
          <a:p>
            <a:pPr marL="285750" indent="-285750">
              <a:buFont typeface="Arial" panose="020B0604020202020204" pitchFamily="34" charset="0"/>
              <a:buChar char="•"/>
            </a:pPr>
            <a:r>
              <a:rPr lang="en-GB" sz="1400" dirty="0" smtClean="0">
                <a:latin typeface="Arial" panose="020B0604020202020204" pitchFamily="34" charset="0"/>
                <a:cs typeface="Arial" panose="020B0604020202020204" pitchFamily="34" charset="0"/>
              </a:rPr>
              <a:t>Moira and </a:t>
            </a:r>
            <a:r>
              <a:rPr lang="en-GB" sz="1400" dirty="0" err="1" smtClean="0">
                <a:latin typeface="Arial" panose="020B0604020202020204" pitchFamily="34" charset="0"/>
                <a:cs typeface="Arial" panose="020B0604020202020204" pitchFamily="34" charset="0"/>
              </a:rPr>
              <a:t>Offred</a:t>
            </a:r>
            <a:r>
              <a:rPr lang="en-GB" sz="1400" dirty="0" smtClean="0">
                <a:latin typeface="Arial" panose="020B0604020202020204" pitchFamily="34" charset="0"/>
                <a:cs typeface="Arial" panose="020B0604020202020204" pitchFamily="34" charset="0"/>
              </a:rPr>
              <a:t> at the Red Centre, in the time before and at Jezebels. </a:t>
            </a:r>
            <a:r>
              <a:rPr lang="en-GB" sz="1400" dirty="0" smtClean="0">
                <a:solidFill>
                  <a:srgbClr val="FF0000"/>
                </a:solidFill>
                <a:latin typeface="Arial" panose="020B0604020202020204" pitchFamily="34" charset="0"/>
                <a:cs typeface="Arial" panose="020B0604020202020204" pitchFamily="34" charset="0"/>
              </a:rPr>
              <a:t>(dialogue, flashback, similes, change in narrative voice)</a:t>
            </a:r>
          </a:p>
          <a:p>
            <a:pPr marL="285750" indent="-285750">
              <a:buFont typeface="Arial" panose="020B0604020202020204" pitchFamily="34" charset="0"/>
              <a:buChar char="•"/>
            </a:pPr>
            <a:r>
              <a:rPr lang="en-GB" sz="1400" dirty="0" smtClean="0">
                <a:latin typeface="Arial" panose="020B0604020202020204" pitchFamily="34" charset="0"/>
                <a:cs typeface="Arial" panose="020B0604020202020204" pitchFamily="34" charset="0"/>
              </a:rPr>
              <a:t>Women against women. The Aunts. Persecution of Janine. </a:t>
            </a:r>
            <a:r>
              <a:rPr lang="en-GB" sz="1400" dirty="0" smtClean="0">
                <a:solidFill>
                  <a:srgbClr val="FF0000"/>
                </a:solidFill>
                <a:latin typeface="Arial" panose="020B0604020202020204" pitchFamily="34" charset="0"/>
                <a:cs typeface="Arial" panose="020B0604020202020204" pitchFamily="34" charset="0"/>
              </a:rPr>
              <a:t>(connotations of names, pronouns and determiners, lexical repetition, pre-modification)</a:t>
            </a:r>
          </a:p>
          <a:p>
            <a:pPr marL="285750" indent="-285750">
              <a:buFont typeface="Arial" panose="020B0604020202020204" pitchFamily="34" charset="0"/>
              <a:buChar char="•"/>
            </a:pPr>
            <a:r>
              <a:rPr lang="en-GB" sz="1400" dirty="0" smtClean="0">
                <a:latin typeface="Arial" panose="020B0604020202020204" pitchFamily="34" charset="0"/>
                <a:cs typeface="Arial" panose="020B0604020202020204" pitchFamily="34" charset="0"/>
              </a:rPr>
              <a:t> Serena Joy and </a:t>
            </a:r>
            <a:r>
              <a:rPr lang="en-GB" sz="1400" dirty="0" err="1" smtClean="0">
                <a:latin typeface="Arial" panose="020B0604020202020204" pitchFamily="34" charset="0"/>
                <a:cs typeface="Arial" panose="020B0604020202020204" pitchFamily="34" charset="0"/>
              </a:rPr>
              <a:t>Offred</a:t>
            </a:r>
            <a:r>
              <a:rPr lang="en-GB" sz="1400" dirty="0" smtClean="0">
                <a:latin typeface="Arial" panose="020B0604020202020204" pitchFamily="34" charset="0"/>
                <a:cs typeface="Arial" panose="020B0604020202020204" pitchFamily="34" charset="0"/>
              </a:rPr>
              <a:t>. The Ceremony. The affair with Nick. </a:t>
            </a:r>
            <a:r>
              <a:rPr lang="en-GB" sz="1400" dirty="0" smtClean="0">
                <a:solidFill>
                  <a:srgbClr val="FF0000"/>
                </a:solidFill>
                <a:latin typeface="Arial" panose="020B0604020202020204" pitchFamily="34" charset="0"/>
                <a:cs typeface="Arial" panose="020B0604020202020204" pitchFamily="34" charset="0"/>
              </a:rPr>
              <a:t>(imperatives, metaphor, symbolism, dynamic verbs)</a:t>
            </a:r>
          </a:p>
          <a:p>
            <a:r>
              <a:rPr lang="en-GB" sz="1400" dirty="0" smtClean="0">
                <a:latin typeface="Arial" panose="020B0604020202020204" pitchFamily="34" charset="0"/>
                <a:cs typeface="Arial" panose="020B0604020202020204" pitchFamily="34" charset="0"/>
              </a:rPr>
              <a:t>     </a:t>
            </a:r>
          </a:p>
          <a:p>
            <a:r>
              <a:rPr lang="en-GB" sz="1400" i="1" dirty="0" smtClean="0">
                <a:solidFill>
                  <a:srgbClr val="0070C0"/>
                </a:solidFill>
                <a:latin typeface="Arial" panose="020B0604020202020204" pitchFamily="34" charset="0"/>
                <a:cs typeface="Arial" panose="020B0604020202020204" pitchFamily="34" charset="0"/>
              </a:rPr>
              <a:t>Conclusion</a:t>
            </a:r>
            <a:r>
              <a:rPr lang="en-GB" sz="1400" dirty="0" smtClean="0">
                <a:latin typeface="Arial" panose="020B0604020202020204" pitchFamily="34" charset="0"/>
                <a:cs typeface="Arial" panose="020B0604020202020204" pitchFamily="34" charset="0"/>
              </a:rPr>
              <a:t> Self-preservation, co-operation and resistance to tyranny. Ambiguity of ending.</a:t>
            </a: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79513" y="1267148"/>
            <a:ext cx="8597628" cy="658709"/>
          </a:xfrm>
        </p:spPr>
        <p:txBody>
          <a:bodyPr>
            <a:normAutofit fontScale="70000" lnSpcReduction="20000"/>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b="1" dirty="0"/>
              <a:t>Essay planning example:  </a:t>
            </a:r>
            <a:r>
              <a:rPr lang="en-GB" b="1" i="1" dirty="0"/>
              <a:t>The Handmaid’s Tale</a:t>
            </a:r>
            <a:r>
              <a:rPr lang="en-GB" b="1" dirty="0"/>
              <a:t/>
            </a:r>
            <a:br>
              <a:rPr lang="en-GB" b="1" dirty="0"/>
            </a:br>
            <a:r>
              <a:rPr lang="en-GB" b="1" dirty="0" smtClean="0"/>
              <a:t>Q.2: </a:t>
            </a:r>
            <a:r>
              <a:rPr lang="en-GB" b="1" dirty="0"/>
              <a:t>relationships between female characters</a:t>
            </a:r>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
        <p:nvSpPr>
          <p:cNvPr id="6" name="Content Placeholder 3"/>
          <p:cNvSpPr>
            <a:spLocks noGrp="1"/>
          </p:cNvSpPr>
          <p:nvPr>
            <p:ph sz="half" idx="4294967295"/>
          </p:nvPr>
        </p:nvSpPr>
        <p:spPr>
          <a:xfrm>
            <a:off x="4644008" y="1844824"/>
            <a:ext cx="4392488" cy="4970884"/>
          </a:xfrm>
          <a:prstGeom prst="rect">
            <a:avLst/>
          </a:prstGeom>
        </p:spPr>
        <p:txBody>
          <a:bodyPr>
            <a:noAutofit/>
          </a:bodyPr>
          <a:lstStyle/>
          <a:p>
            <a:pPr marL="0" lvl="0" indent="0" algn="ctr">
              <a:spcBef>
                <a:spcPts val="300"/>
              </a:spcBef>
              <a:spcAft>
                <a:spcPts val="300"/>
              </a:spcAft>
              <a:buNone/>
            </a:pPr>
            <a:r>
              <a:rPr lang="en-GB" sz="1600" dirty="0">
                <a:solidFill>
                  <a:srgbClr val="0070C0"/>
                </a:solidFill>
                <a:latin typeface="Arial" panose="020B0604020202020204" pitchFamily="34" charset="0"/>
                <a:cs typeface="Arial" panose="020B0604020202020204" pitchFamily="34" charset="0"/>
              </a:rPr>
              <a:t>CONTEXT</a:t>
            </a:r>
          </a:p>
          <a:p>
            <a:pPr marL="228600" lvl="0" indent="-228600">
              <a:spcBef>
                <a:spcPts val="300"/>
              </a:spcBef>
              <a:spcAft>
                <a:spcPts val="300"/>
              </a:spcAft>
            </a:pPr>
            <a:r>
              <a:rPr lang="en-GB" sz="1600" dirty="0">
                <a:solidFill>
                  <a:prstClr val="black"/>
                </a:solidFill>
                <a:latin typeface="Arial" panose="020B0604020202020204" pitchFamily="34" charset="0"/>
                <a:cs typeface="Arial" panose="020B0604020202020204" pitchFamily="34" charset="0"/>
              </a:rPr>
              <a:t>Dystopian genre. Influence of </a:t>
            </a:r>
            <a:r>
              <a:rPr lang="en-GB" sz="1600" i="1" dirty="0">
                <a:solidFill>
                  <a:prstClr val="black"/>
                </a:solidFill>
                <a:latin typeface="Arial" panose="020B0604020202020204" pitchFamily="34" charset="0"/>
                <a:cs typeface="Arial" panose="020B0604020202020204" pitchFamily="34" charset="0"/>
              </a:rPr>
              <a:t>1984: </a:t>
            </a:r>
            <a:r>
              <a:rPr lang="en-GB" sz="1600" dirty="0">
                <a:solidFill>
                  <a:prstClr val="black"/>
                </a:solidFill>
                <a:latin typeface="Arial" panose="020B0604020202020204" pitchFamily="34" charset="0"/>
                <a:cs typeface="Arial" panose="020B0604020202020204" pitchFamily="34" charset="0"/>
              </a:rPr>
              <a:t>Winston and Julia </a:t>
            </a:r>
          </a:p>
          <a:p>
            <a:pPr marL="228600" lvl="0" indent="-228600">
              <a:spcBef>
                <a:spcPts val="300"/>
              </a:spcBef>
              <a:spcAft>
                <a:spcPts val="300"/>
              </a:spcAft>
            </a:pPr>
            <a:r>
              <a:rPr lang="en-GB" sz="1600" dirty="0">
                <a:solidFill>
                  <a:prstClr val="black"/>
                </a:solidFill>
                <a:latin typeface="Arial" panose="020B0604020202020204" pitchFamily="34" charset="0"/>
                <a:cs typeface="Arial" panose="020B0604020202020204" pitchFamily="34" charset="0"/>
              </a:rPr>
              <a:t>Female perspective, unlike earlier dystopian works</a:t>
            </a:r>
          </a:p>
          <a:p>
            <a:pPr marL="228600" lvl="0" indent="-228600">
              <a:spcBef>
                <a:spcPts val="300"/>
              </a:spcBef>
              <a:spcAft>
                <a:spcPts val="300"/>
              </a:spcAft>
            </a:pPr>
            <a:r>
              <a:rPr lang="en-GB" sz="1600" dirty="0">
                <a:solidFill>
                  <a:prstClr val="black"/>
                </a:solidFill>
                <a:latin typeface="Arial" panose="020B0604020202020204" pitchFamily="34" charset="0"/>
                <a:cs typeface="Arial" panose="020B0604020202020204" pitchFamily="34" charset="0"/>
              </a:rPr>
              <a:t>Indoctrination in totalitarian regimes. Prisoners employed in concentration camps.</a:t>
            </a:r>
          </a:p>
          <a:p>
            <a:pPr marL="228600" lvl="0" indent="-228600">
              <a:spcBef>
                <a:spcPts val="300"/>
              </a:spcBef>
              <a:spcAft>
                <a:spcPts val="300"/>
              </a:spcAft>
            </a:pPr>
            <a:r>
              <a:rPr lang="en-GB" sz="1600" dirty="0">
                <a:solidFill>
                  <a:prstClr val="black"/>
                </a:solidFill>
                <a:latin typeface="Arial" panose="020B0604020202020204" pitchFamily="34" charset="0"/>
                <a:cs typeface="Arial" panose="020B0604020202020204" pitchFamily="34" charset="0"/>
              </a:rPr>
              <a:t>Attitudes to sexuality and the rise of LBGT </a:t>
            </a:r>
          </a:p>
          <a:p>
            <a:pPr marL="228600" lvl="0" indent="-228600">
              <a:spcBef>
                <a:spcPts val="300"/>
              </a:spcBef>
              <a:spcAft>
                <a:spcPts val="300"/>
              </a:spcAft>
            </a:pPr>
            <a:r>
              <a:rPr lang="en-GB" sz="1600" dirty="0">
                <a:solidFill>
                  <a:prstClr val="black"/>
                </a:solidFill>
                <a:latin typeface="Arial" panose="020B0604020202020204" pitchFamily="34" charset="0"/>
                <a:cs typeface="Arial" panose="020B0604020202020204" pitchFamily="34" charset="0"/>
              </a:rPr>
              <a:t>Atwood’s ‘speculative fiction’</a:t>
            </a:r>
          </a:p>
          <a:p>
            <a:pPr marL="228600" lvl="0" indent="-228600">
              <a:spcBef>
                <a:spcPts val="300"/>
              </a:spcBef>
              <a:spcAft>
                <a:spcPts val="300"/>
              </a:spcAft>
            </a:pPr>
            <a:r>
              <a:rPr lang="en-GB" sz="1600" dirty="0">
                <a:solidFill>
                  <a:prstClr val="black"/>
                </a:solidFill>
                <a:latin typeface="Arial" panose="020B0604020202020204" pitchFamily="34" charset="0"/>
                <a:cs typeface="Arial" panose="020B0604020202020204" pitchFamily="34" charset="0"/>
              </a:rPr>
              <a:t>Treatment of rape victims under some regimes</a:t>
            </a:r>
          </a:p>
          <a:p>
            <a:pPr marL="228600" lvl="0" indent="-228600">
              <a:spcBef>
                <a:spcPts val="300"/>
              </a:spcBef>
              <a:spcAft>
                <a:spcPts val="300"/>
              </a:spcAft>
            </a:pPr>
            <a:r>
              <a:rPr lang="en-GB" sz="1600" dirty="0">
                <a:solidFill>
                  <a:prstClr val="black"/>
                </a:solidFill>
                <a:latin typeface="Arial" panose="020B0604020202020204" pitchFamily="34" charset="0"/>
                <a:cs typeface="Arial" panose="020B0604020202020204" pitchFamily="34" charset="0"/>
              </a:rPr>
              <a:t>Modern readers over 30 years later</a:t>
            </a:r>
          </a:p>
          <a:p>
            <a:pPr marL="228600" lvl="0" indent="-228600">
              <a:spcBef>
                <a:spcPts val="300"/>
              </a:spcBef>
              <a:spcAft>
                <a:spcPts val="300"/>
              </a:spcAft>
            </a:pPr>
            <a:r>
              <a:rPr lang="en-GB" sz="1600" dirty="0">
                <a:solidFill>
                  <a:prstClr val="black"/>
                </a:solidFill>
                <a:latin typeface="Arial" panose="020B0604020202020204" pitchFamily="34" charset="0"/>
                <a:cs typeface="Arial" panose="020B0604020202020204" pitchFamily="34" charset="0"/>
              </a:rPr>
              <a:t>Phyllis </a:t>
            </a:r>
            <a:r>
              <a:rPr lang="en-GB" sz="1600" dirty="0" err="1">
                <a:solidFill>
                  <a:prstClr val="black"/>
                </a:solidFill>
                <a:latin typeface="Arial" panose="020B0604020202020204" pitchFamily="34" charset="0"/>
                <a:cs typeface="Arial" panose="020B0604020202020204" pitchFamily="34" charset="0"/>
              </a:rPr>
              <a:t>Schlafly</a:t>
            </a:r>
            <a:r>
              <a:rPr lang="en-GB" sz="1600" dirty="0">
                <a:solidFill>
                  <a:prstClr val="black"/>
                </a:solidFill>
                <a:latin typeface="Arial" panose="020B0604020202020204" pitchFamily="34" charset="0"/>
                <a:cs typeface="Arial" panose="020B0604020202020204" pitchFamily="34" charset="0"/>
              </a:rPr>
              <a:t>. Conservative reaction to feminism. Her support for Trump.</a:t>
            </a:r>
          </a:p>
          <a:p>
            <a:pPr marL="228600" lvl="0" indent="-228600">
              <a:spcBef>
                <a:spcPts val="300"/>
              </a:spcBef>
              <a:spcAft>
                <a:spcPts val="300"/>
              </a:spcAft>
            </a:pPr>
            <a:r>
              <a:rPr lang="en-GB" sz="1600" dirty="0">
                <a:solidFill>
                  <a:prstClr val="black"/>
                </a:solidFill>
                <a:latin typeface="Arial" panose="020B0604020202020204" pitchFamily="34" charset="0"/>
                <a:cs typeface="Arial" panose="020B0604020202020204" pitchFamily="34" charset="0"/>
              </a:rPr>
              <a:t>Surveillance and betrayal in dystopian plots. The ending of </a:t>
            </a:r>
            <a:r>
              <a:rPr lang="en-GB" sz="1600" i="1" dirty="0">
                <a:solidFill>
                  <a:prstClr val="black"/>
                </a:solidFill>
                <a:latin typeface="Arial" panose="020B0604020202020204" pitchFamily="34" charset="0"/>
                <a:cs typeface="Arial" panose="020B0604020202020204" pitchFamily="34" charset="0"/>
              </a:rPr>
              <a:t>1984</a:t>
            </a:r>
            <a:endParaRPr lang="en-GB" sz="16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96010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51518" y="1916832"/>
            <a:ext cx="8749877" cy="4002121"/>
          </a:xfrm>
          <a:prstGeom prst="rect">
            <a:avLst/>
          </a:prstGeom>
          <a:noFill/>
        </p:spPr>
        <p:txBody>
          <a:bodyPr wrap="square" rtlCol="0">
            <a:spAutoFit/>
          </a:bodyPr>
          <a:lstStyle/>
          <a:p>
            <a:pPr lvl="0">
              <a:lnSpc>
                <a:spcPct val="90000"/>
              </a:lnSpc>
              <a:spcBef>
                <a:spcPts val="1000"/>
              </a:spcBef>
            </a:pPr>
            <a:r>
              <a:rPr lang="en-GB" sz="2400" dirty="0">
                <a:solidFill>
                  <a:prstClr val="black"/>
                </a:solidFill>
                <a:latin typeface="Arial" panose="020B0604020202020204" pitchFamily="34" charset="0"/>
                <a:cs typeface="Arial" panose="020B0604020202020204" pitchFamily="34" charset="0"/>
              </a:rPr>
              <a:t>For the text you teach or know best, choose one of the 2019 questions (slide </a:t>
            </a:r>
            <a:r>
              <a:rPr lang="en-GB" sz="2400">
                <a:solidFill>
                  <a:prstClr val="black"/>
                </a:solidFill>
                <a:latin typeface="Arial" panose="020B0604020202020204" pitchFamily="34" charset="0"/>
                <a:cs typeface="Arial" panose="020B0604020202020204" pitchFamily="34" charset="0"/>
              </a:rPr>
              <a:t>16</a:t>
            </a:r>
            <a:r>
              <a:rPr lang="en-GB" sz="2400" smtClean="0">
                <a:solidFill>
                  <a:prstClr val="black"/>
                </a:solidFill>
                <a:latin typeface="Arial" panose="020B0604020202020204" pitchFamily="34" charset="0"/>
                <a:cs typeface="Arial" panose="020B0604020202020204" pitchFamily="34" charset="0"/>
              </a:rPr>
              <a:t>).</a:t>
            </a:r>
          </a:p>
          <a:p>
            <a:pPr lvl="0">
              <a:lnSpc>
                <a:spcPct val="90000"/>
              </a:lnSpc>
              <a:spcBef>
                <a:spcPts val="1000"/>
              </a:spcBef>
            </a:pPr>
            <a:endParaRPr lang="en-GB" sz="2400" dirty="0">
              <a:solidFill>
                <a:prstClr val="black"/>
              </a:solidFill>
              <a:latin typeface="Arial" panose="020B0604020202020204" pitchFamily="34" charset="0"/>
              <a:cs typeface="Arial" panose="020B0604020202020204" pitchFamily="34" charset="0"/>
            </a:endParaRPr>
          </a:p>
          <a:p>
            <a:pPr marL="800100" lvl="1" indent="-342900">
              <a:lnSpc>
                <a:spcPct val="90000"/>
              </a:lnSpc>
              <a:spcBef>
                <a:spcPts val="1000"/>
              </a:spcBef>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Decide on a direction/argument for the essay.</a:t>
            </a:r>
          </a:p>
          <a:p>
            <a:pPr marL="800100" lvl="1" indent="-342900">
              <a:lnSpc>
                <a:spcPct val="90000"/>
              </a:lnSpc>
              <a:spcBef>
                <a:spcPts val="1000"/>
              </a:spcBef>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Select at least three key episodes to feature, including at least one where literary terms will be important.</a:t>
            </a:r>
          </a:p>
          <a:p>
            <a:pPr marL="800100" lvl="1" indent="-342900">
              <a:lnSpc>
                <a:spcPct val="90000"/>
              </a:lnSpc>
              <a:spcBef>
                <a:spcPts val="1000"/>
              </a:spcBef>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Connect different contextual factors with each episode, aiming for range (biography, history/society, genre, critics/ readers). </a:t>
            </a:r>
          </a:p>
          <a:p>
            <a:pPr lvl="0">
              <a:lnSpc>
                <a:spcPct val="90000"/>
              </a:lnSpc>
              <a:spcBef>
                <a:spcPts val="1000"/>
              </a:spcBef>
            </a:pPr>
            <a:endParaRPr lang="en-GB" sz="2000" dirty="0">
              <a:solidFill>
                <a:prstClr val="black"/>
              </a:solidFill>
              <a:latin typeface="Arial" panose="020B0604020202020204" pitchFamily="34" charset="0"/>
              <a:cs typeface="Arial" panose="020B0604020202020204" pitchFamily="34" charset="0"/>
            </a:endParaRP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79513" y="1267148"/>
            <a:ext cx="8597628" cy="658709"/>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b="1" dirty="0"/>
              <a:t>Planning</a:t>
            </a:r>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Tree>
    <p:extLst>
      <p:ext uri="{BB962C8B-B14F-4D97-AF65-F5344CB8AC3E}">
        <p14:creationId xmlns:p14="http://schemas.microsoft.com/office/powerpoint/2010/main" val="1694681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251521" y="1267148"/>
            <a:ext cx="8525620" cy="658709"/>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b="1" dirty="0"/>
              <a:t>Today’s focus: connections and genres</a:t>
            </a:r>
            <a:endParaRPr lang="en-US" b="1" dirty="0"/>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
        <p:nvSpPr>
          <p:cNvPr id="6" name="Content Placeholder 2">
            <a:extLst>
              <a:ext uri="{FF2B5EF4-FFF2-40B4-BE49-F238E27FC236}">
                <a16:creationId xmlns:a16="http://schemas.microsoft.com/office/drawing/2014/main" xmlns="" id="{8DCC7BA5-66F7-487E-9A18-D3EED99C13B0}"/>
              </a:ext>
            </a:extLst>
          </p:cNvPr>
          <p:cNvSpPr>
            <a:spLocks noGrp="1"/>
          </p:cNvSpPr>
          <p:nvPr>
            <p:ph idx="1"/>
          </p:nvPr>
        </p:nvSpPr>
        <p:spPr>
          <a:xfrm>
            <a:off x="395536" y="1844825"/>
            <a:ext cx="8352928" cy="4608512"/>
          </a:xfrm>
        </p:spPr>
        <p:txBody>
          <a:bodyPr>
            <a:normAutofit fontScale="92500"/>
          </a:bodyPr>
          <a:lstStyle/>
          <a:p>
            <a:pPr marL="0" indent="0">
              <a:spcBef>
                <a:spcPts val="0"/>
              </a:spcBef>
              <a:spcAft>
                <a:spcPts val="1200"/>
              </a:spcAft>
              <a:buNone/>
            </a:pPr>
            <a:r>
              <a:rPr lang="en-GB" sz="3200" b="1" dirty="0">
                <a:solidFill>
                  <a:srgbClr val="7030A0"/>
                </a:solidFill>
              </a:rPr>
              <a:t>AO4 : 30 marks     </a:t>
            </a:r>
            <a:r>
              <a:rPr lang="en-GB" sz="3200" b="1" dirty="0" smtClean="0">
                <a:solidFill>
                  <a:srgbClr val="7030A0"/>
                </a:solidFill>
              </a:rPr>
              <a:t> Explore </a:t>
            </a:r>
            <a:r>
              <a:rPr lang="en-GB" sz="3200" b="1" dirty="0">
                <a:solidFill>
                  <a:srgbClr val="7030A0"/>
                </a:solidFill>
              </a:rPr>
              <a:t>connections across </a:t>
            </a:r>
            <a:r>
              <a:rPr lang="en-GB" sz="3200" b="1" dirty="0" smtClean="0">
                <a:solidFill>
                  <a:srgbClr val="7030A0"/>
                </a:solidFill>
              </a:rPr>
              <a:t>texts</a:t>
            </a:r>
            <a:endParaRPr lang="en-GB" sz="3200" b="1" dirty="0">
              <a:solidFill>
                <a:srgbClr val="7030A0"/>
              </a:solidFill>
            </a:endParaRPr>
          </a:p>
          <a:p>
            <a:pPr marL="0" indent="0">
              <a:spcBef>
                <a:spcPts val="0"/>
              </a:spcBef>
              <a:spcAft>
                <a:spcPts val="1200"/>
              </a:spcAft>
              <a:buNone/>
            </a:pPr>
            <a:r>
              <a:rPr lang="en-GB" sz="2200" b="1" i="1" dirty="0">
                <a:solidFill>
                  <a:srgbClr val="7030A0"/>
                </a:solidFill>
                <a:latin typeface="Arial" panose="020B0604020202020204" pitchFamily="34" charset="0"/>
                <a:cs typeface="Arial" panose="020B0604020202020204" pitchFamily="34" charset="0"/>
              </a:rPr>
              <a:t>KEY ADVICE: </a:t>
            </a:r>
            <a:r>
              <a:rPr lang="en-GB" sz="2200" b="1" dirty="0">
                <a:latin typeface="Arial" panose="020B0604020202020204" pitchFamily="34" charset="0"/>
                <a:cs typeface="Arial" panose="020B0604020202020204" pitchFamily="34" charset="0"/>
              </a:rPr>
              <a:t>Keep focus on the question</a:t>
            </a:r>
          </a:p>
          <a:p>
            <a:pPr marL="0" indent="0">
              <a:buNone/>
            </a:pPr>
            <a:r>
              <a:rPr lang="en-GB" sz="2200" dirty="0">
                <a:latin typeface="Arial" panose="020B0604020202020204" pitchFamily="34" charset="0"/>
                <a:cs typeface="Arial" panose="020B0604020202020204" pitchFamily="34" charset="0"/>
              </a:rPr>
              <a:t>Summer 2019: </a:t>
            </a:r>
            <a:r>
              <a:rPr lang="en-GB" sz="2200" b="1" i="1" u="sng" dirty="0">
                <a:latin typeface="Arial" panose="020B0604020202020204" pitchFamily="34" charset="0"/>
                <a:cs typeface="Arial" panose="020B0604020202020204" pitchFamily="34" charset="0"/>
              </a:rPr>
              <a:t>Compare and contrast </a:t>
            </a:r>
            <a:r>
              <a:rPr lang="en-GB" sz="2200" b="1" i="1" dirty="0">
                <a:latin typeface="Arial" panose="020B0604020202020204" pitchFamily="34" charset="0"/>
                <a:cs typeface="Arial" panose="020B0604020202020204" pitchFamily="34" charset="0"/>
              </a:rPr>
              <a:t>the presentation of </a:t>
            </a:r>
            <a:r>
              <a:rPr lang="en-GB" sz="2200" b="1" i="1" u="sng" dirty="0">
                <a:latin typeface="Arial" panose="020B0604020202020204" pitchFamily="34" charset="0"/>
                <a:cs typeface="Arial" panose="020B0604020202020204" pitchFamily="34" charset="0"/>
              </a:rPr>
              <a:t>rail travel </a:t>
            </a:r>
            <a:r>
              <a:rPr lang="en-GB" sz="2200" i="1" dirty="0">
                <a:latin typeface="Arial" panose="020B0604020202020204" pitchFamily="34" charset="0"/>
                <a:cs typeface="Arial" panose="020B0604020202020204" pitchFamily="34" charset="0"/>
              </a:rPr>
              <a:t>in Texts </a:t>
            </a:r>
            <a:r>
              <a:rPr lang="en-GB" sz="2200" i="1" dirty="0" smtClean="0">
                <a:latin typeface="Arial" panose="020B0604020202020204" pitchFamily="34" charset="0"/>
                <a:cs typeface="Arial" panose="020B0604020202020204" pitchFamily="34" charset="0"/>
              </a:rPr>
              <a:t>A-C</a:t>
            </a:r>
          </a:p>
          <a:p>
            <a:pPr marL="0" indent="0">
              <a:buNone/>
            </a:pPr>
            <a:endParaRPr lang="en-GB" sz="1500" i="1" dirty="0">
              <a:latin typeface="Arial" panose="020B0604020202020204" pitchFamily="34" charset="0"/>
              <a:cs typeface="Arial" panose="020B0604020202020204" pitchFamily="34" charset="0"/>
            </a:endParaRPr>
          </a:p>
          <a:p>
            <a:pPr marL="0" indent="0">
              <a:buNone/>
            </a:pPr>
            <a:r>
              <a:rPr lang="en-GB" sz="2200" b="1" dirty="0">
                <a:latin typeface="Arial" panose="020B0604020202020204" pitchFamily="34" charset="0"/>
                <a:cs typeface="Arial" panose="020B0604020202020204" pitchFamily="34" charset="0"/>
              </a:rPr>
              <a:t>Text A: </a:t>
            </a:r>
            <a:r>
              <a:rPr lang="en-GB" sz="2200" dirty="0">
                <a:latin typeface="Arial" panose="020B0604020202020204" pitchFamily="34" charset="0"/>
                <a:cs typeface="Arial" panose="020B0604020202020204" pitchFamily="34" charset="0"/>
              </a:rPr>
              <a:t>Edward Thomas’s  </a:t>
            </a:r>
            <a:r>
              <a:rPr lang="en-GB" sz="2200" i="1" dirty="0" err="1">
                <a:latin typeface="Arial" panose="020B0604020202020204" pitchFamily="34" charset="0"/>
                <a:cs typeface="Arial" panose="020B0604020202020204" pitchFamily="34" charset="0"/>
              </a:rPr>
              <a:t>Adlestrop</a:t>
            </a:r>
            <a:r>
              <a:rPr lang="en-GB" sz="2200" dirty="0">
                <a:latin typeface="Arial" panose="020B0604020202020204" pitchFamily="34" charset="0"/>
                <a:cs typeface="Arial" panose="020B0604020202020204" pitchFamily="34" charset="0"/>
              </a:rPr>
              <a:t>                  POETRY </a:t>
            </a:r>
            <a:endParaRPr lang="en-GB" sz="2200" i="1" dirty="0">
              <a:latin typeface="Arial" panose="020B0604020202020204" pitchFamily="34" charset="0"/>
              <a:cs typeface="Arial" panose="020B0604020202020204" pitchFamily="34" charset="0"/>
            </a:endParaRPr>
          </a:p>
          <a:p>
            <a:pPr marL="0" indent="0">
              <a:buNone/>
            </a:pPr>
            <a:r>
              <a:rPr lang="en-GB" sz="2200" b="1" dirty="0">
                <a:latin typeface="Arial" panose="020B0604020202020204" pitchFamily="34" charset="0"/>
                <a:cs typeface="Arial" panose="020B0604020202020204" pitchFamily="34" charset="0"/>
              </a:rPr>
              <a:t>Text B: </a:t>
            </a:r>
            <a:r>
              <a:rPr lang="en-GB" sz="2200" dirty="0">
                <a:latin typeface="Arial" panose="020B0604020202020204" pitchFamily="34" charset="0"/>
                <a:cs typeface="Arial" panose="020B0604020202020204" pitchFamily="34" charset="0"/>
              </a:rPr>
              <a:t>preface of </a:t>
            </a:r>
            <a:r>
              <a:rPr lang="en-GB" sz="2200" i="1" dirty="0">
                <a:latin typeface="Arial" panose="020B0604020202020204" pitchFamily="34" charset="0"/>
                <a:cs typeface="Arial" panose="020B0604020202020204" pitchFamily="34" charset="0"/>
              </a:rPr>
              <a:t>The Trains Now Departed</a:t>
            </a:r>
            <a:r>
              <a:rPr lang="en-GB" sz="2200" dirty="0">
                <a:latin typeface="Arial" panose="020B0604020202020204" pitchFamily="34" charset="0"/>
                <a:cs typeface="Arial" panose="020B0604020202020204" pitchFamily="34" charset="0"/>
              </a:rPr>
              <a:t> </a:t>
            </a:r>
            <a:r>
              <a:rPr lang="en-GB" sz="2200" i="1" dirty="0">
                <a:latin typeface="Arial" panose="020B0604020202020204" pitchFamily="34" charset="0"/>
                <a:cs typeface="Arial" panose="020B0604020202020204" pitchFamily="34" charset="0"/>
              </a:rPr>
              <a:t>   </a:t>
            </a:r>
            <a:r>
              <a:rPr lang="en-GB" sz="2200" i="1" dirty="0" smtClean="0">
                <a:latin typeface="Arial" panose="020B0604020202020204" pitchFamily="34" charset="0"/>
                <a:cs typeface="Arial" panose="020B0604020202020204" pitchFamily="34" charset="0"/>
              </a:rPr>
              <a:t>  </a:t>
            </a:r>
            <a:r>
              <a:rPr lang="en-GB" sz="2200" dirty="0" smtClean="0">
                <a:latin typeface="Arial" panose="020B0604020202020204" pitchFamily="34" charset="0"/>
                <a:cs typeface="Arial" panose="020B0604020202020204" pitchFamily="34" charset="0"/>
              </a:rPr>
              <a:t>PROSE</a:t>
            </a:r>
            <a:r>
              <a:rPr lang="en-GB" sz="2200" dirty="0">
                <a:latin typeface="Arial" panose="020B0604020202020204" pitchFamily="34" charset="0"/>
                <a:cs typeface="Arial" panose="020B0604020202020204" pitchFamily="34" charset="0"/>
              </a:rPr>
              <a:t>; NON-FICTION</a:t>
            </a:r>
          </a:p>
          <a:p>
            <a:pPr marL="0" indent="0">
              <a:buNone/>
            </a:pPr>
            <a:r>
              <a:rPr lang="en-GB" sz="2200" b="1" dirty="0">
                <a:latin typeface="Arial" panose="020B0604020202020204" pitchFamily="34" charset="0"/>
                <a:cs typeface="Arial" panose="020B0604020202020204" pitchFamily="34" charset="0"/>
              </a:rPr>
              <a:t>Text C: </a:t>
            </a:r>
            <a:r>
              <a:rPr lang="en-GB" sz="2200" dirty="0">
                <a:latin typeface="Arial" panose="020B0604020202020204" pitchFamily="34" charset="0"/>
                <a:cs typeface="Arial" panose="020B0604020202020204" pitchFamily="34" charset="0"/>
              </a:rPr>
              <a:t>YouTube</a:t>
            </a:r>
            <a:r>
              <a:rPr lang="en-GB" sz="2200" b="1" dirty="0">
                <a:latin typeface="Arial" panose="020B0604020202020204" pitchFamily="34" charset="0"/>
                <a:cs typeface="Arial" panose="020B0604020202020204" pitchFamily="34" charset="0"/>
              </a:rPr>
              <a:t> </a:t>
            </a:r>
            <a:r>
              <a:rPr lang="en-GB" sz="2200" i="1" dirty="0">
                <a:latin typeface="Arial" panose="020B0604020202020204" pitchFamily="34" charset="0"/>
                <a:cs typeface="Arial" panose="020B0604020202020204" pitchFamily="34" charset="0"/>
              </a:rPr>
              <a:t> Mumbai Travel Guide             </a:t>
            </a:r>
            <a:r>
              <a:rPr lang="en-GB" sz="2200" dirty="0">
                <a:latin typeface="Arial" panose="020B0604020202020204" pitchFamily="34" charset="0"/>
                <a:cs typeface="Arial" panose="020B0604020202020204" pitchFamily="34" charset="0"/>
              </a:rPr>
              <a:t>SPOKEN on screen</a:t>
            </a:r>
          </a:p>
          <a:p>
            <a:pPr marL="0" indent="0">
              <a:buNone/>
            </a:pPr>
            <a:endParaRPr lang="en-GB" sz="1500" b="1" i="1" dirty="0" smtClean="0">
              <a:solidFill>
                <a:srgbClr val="7030A0"/>
              </a:solidFill>
              <a:latin typeface="Arial" panose="020B0604020202020204" pitchFamily="34" charset="0"/>
              <a:cs typeface="Arial" panose="020B0604020202020204" pitchFamily="34" charset="0"/>
            </a:endParaRPr>
          </a:p>
          <a:p>
            <a:pPr marL="0" indent="0">
              <a:buNone/>
            </a:pPr>
            <a:r>
              <a:rPr lang="en-GB" sz="2200" b="1" i="1" dirty="0" smtClean="0">
                <a:solidFill>
                  <a:srgbClr val="7030A0"/>
                </a:solidFill>
                <a:latin typeface="Arial" panose="020B0604020202020204" pitchFamily="34" charset="0"/>
                <a:cs typeface="Arial" panose="020B0604020202020204" pitchFamily="34" charset="0"/>
              </a:rPr>
              <a:t>KEY </a:t>
            </a:r>
            <a:r>
              <a:rPr lang="en-GB" sz="2200" b="1" i="1" dirty="0">
                <a:solidFill>
                  <a:srgbClr val="7030A0"/>
                </a:solidFill>
                <a:latin typeface="Arial" panose="020B0604020202020204" pitchFamily="34" charset="0"/>
                <a:cs typeface="Arial" panose="020B0604020202020204" pitchFamily="34" charset="0"/>
              </a:rPr>
              <a:t>ADVICE: </a:t>
            </a:r>
            <a:r>
              <a:rPr lang="en-GB" sz="2200" b="1" dirty="0">
                <a:latin typeface="Arial" panose="020B0604020202020204" pitchFamily="34" charset="0"/>
                <a:cs typeface="Arial" panose="020B0604020202020204" pitchFamily="34" charset="0"/>
              </a:rPr>
              <a:t>Think about different genres</a:t>
            </a:r>
          </a:p>
          <a:p>
            <a:pPr marL="0" indent="0">
              <a:buNone/>
            </a:pPr>
            <a:endParaRPr lang="en-GB" sz="2200" b="1" dirty="0" smtClean="0">
              <a:latin typeface="Arial" panose="020B0604020202020204" pitchFamily="34" charset="0"/>
              <a:cs typeface="Arial" panose="020B0604020202020204" pitchFamily="34" charset="0"/>
            </a:endParaRPr>
          </a:p>
          <a:p>
            <a:pPr marL="0" indent="0">
              <a:buNone/>
            </a:pPr>
            <a:r>
              <a:rPr lang="en-GB" sz="2200" b="1" dirty="0" smtClean="0">
                <a:latin typeface="Arial" panose="020B0604020202020204" pitchFamily="34" charset="0"/>
                <a:cs typeface="Arial" panose="020B0604020202020204" pitchFamily="34" charset="0"/>
              </a:rPr>
              <a:t>One </a:t>
            </a:r>
            <a:r>
              <a:rPr lang="en-GB" sz="2200" b="1" dirty="0">
                <a:latin typeface="Arial" panose="020B0604020202020204" pitchFamily="34" charset="0"/>
                <a:cs typeface="Arial" panose="020B0604020202020204" pitchFamily="34" charset="0"/>
              </a:rPr>
              <a:t>text will be a poem. One text will be spoken and transcribed</a:t>
            </a:r>
            <a:r>
              <a:rPr lang="en-GB" sz="2200" b="1" dirty="0" smtClean="0">
                <a:latin typeface="Arial" panose="020B0604020202020204" pitchFamily="34" charset="0"/>
                <a:cs typeface="Arial" panose="020B0604020202020204" pitchFamily="34" charset="0"/>
              </a:rPr>
              <a:t>.</a:t>
            </a:r>
            <a:endParaRPr lang="en-GB" b="1" dirty="0"/>
          </a:p>
          <a:p>
            <a:pPr marL="0" indent="0">
              <a:buNone/>
            </a:pPr>
            <a:endParaRPr lang="en-GB" dirty="0"/>
          </a:p>
        </p:txBody>
      </p:sp>
    </p:spTree>
    <p:extLst>
      <p:ext uri="{BB962C8B-B14F-4D97-AF65-F5344CB8AC3E}">
        <p14:creationId xmlns:p14="http://schemas.microsoft.com/office/powerpoint/2010/main" val="3644598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51520" y="1844824"/>
            <a:ext cx="8749877" cy="6012928"/>
          </a:xfrm>
          <a:prstGeom prst="rect">
            <a:avLst/>
          </a:prstGeom>
          <a:noFill/>
        </p:spPr>
        <p:txBody>
          <a:bodyPr wrap="square" rtlCol="0">
            <a:spAutoFit/>
          </a:bodyPr>
          <a:lstStyle/>
          <a:p>
            <a:pPr marL="342900" lvl="0" indent="-342900">
              <a:lnSpc>
                <a:spcPct val="90000"/>
              </a:lnSpc>
              <a:spcBef>
                <a:spcPts val="1000"/>
              </a:spcBef>
              <a:buFont typeface="Arial" panose="020B0604020202020204" pitchFamily="34" charset="0"/>
              <a:buChar char="•"/>
            </a:pPr>
            <a:r>
              <a:rPr lang="en-GB" sz="2400" dirty="0" smtClean="0">
                <a:latin typeface="Arial" panose="020B0604020202020204" pitchFamily="34" charset="0"/>
                <a:cs typeface="Arial" panose="020B0604020202020204" pitchFamily="34" charset="0"/>
              </a:rPr>
              <a:t>keep focus on the question topic</a:t>
            </a:r>
          </a:p>
          <a:p>
            <a:pPr marL="342900" lvl="0" indent="-342900">
              <a:lnSpc>
                <a:spcPct val="90000"/>
              </a:lnSpc>
              <a:spcBef>
                <a:spcPts val="1000"/>
              </a:spcBef>
              <a:buFont typeface="Arial" panose="020B0604020202020204" pitchFamily="34" charset="0"/>
              <a:buChar char="•"/>
            </a:pPr>
            <a:r>
              <a:rPr lang="en-GB" sz="2400" dirty="0" smtClean="0">
                <a:latin typeface="Arial" panose="020B0604020202020204" pitchFamily="34" charset="0"/>
                <a:cs typeface="Arial" panose="020B0604020202020204" pitchFamily="34" charset="0"/>
              </a:rPr>
              <a:t>consider different genres, their audiences and purposes</a:t>
            </a:r>
          </a:p>
          <a:p>
            <a:pPr marL="342900" lvl="0" indent="-342900">
              <a:lnSpc>
                <a:spcPct val="90000"/>
              </a:lnSpc>
              <a:spcBef>
                <a:spcPts val="1000"/>
              </a:spcBef>
              <a:buFont typeface="Arial" panose="020B0604020202020204" pitchFamily="34" charset="0"/>
              <a:buChar char="•"/>
            </a:pPr>
            <a:r>
              <a:rPr lang="en-GB" sz="2400" dirty="0" smtClean="0">
                <a:latin typeface="Arial" panose="020B0604020202020204" pitchFamily="34" charset="0"/>
                <a:cs typeface="Arial" panose="020B0604020202020204" pitchFamily="34" charset="0"/>
              </a:rPr>
              <a:t>read, think and annotate first</a:t>
            </a:r>
          </a:p>
          <a:p>
            <a:pPr marL="342900" lvl="0" indent="-342900">
              <a:lnSpc>
                <a:spcPct val="90000"/>
              </a:lnSpc>
              <a:spcBef>
                <a:spcPts val="1000"/>
              </a:spcBef>
              <a:buFont typeface="Arial" panose="020B0604020202020204" pitchFamily="34" charset="0"/>
              <a:buChar char="•"/>
            </a:pPr>
            <a:r>
              <a:rPr lang="en-GB" sz="2400" dirty="0" smtClean="0">
                <a:latin typeface="Arial" panose="020B0604020202020204" pitchFamily="34" charset="0"/>
                <a:cs typeface="Arial" panose="020B0604020202020204" pitchFamily="34" charset="0"/>
              </a:rPr>
              <a:t>use the introduction to address question and begin links </a:t>
            </a:r>
          </a:p>
          <a:p>
            <a:pPr marL="342900" lvl="0" indent="-342900">
              <a:lnSpc>
                <a:spcPct val="90000"/>
              </a:lnSpc>
              <a:spcBef>
                <a:spcPts val="1000"/>
              </a:spcBef>
              <a:buFont typeface="Arial" panose="020B0604020202020204" pitchFamily="34" charset="0"/>
              <a:buChar char="•"/>
            </a:pPr>
            <a:r>
              <a:rPr lang="en-GB" sz="2400" dirty="0" smtClean="0">
                <a:latin typeface="Arial" panose="020B0604020202020204" pitchFamily="34" charset="0"/>
                <a:cs typeface="Arial" panose="020B0604020202020204" pitchFamily="34" charset="0"/>
              </a:rPr>
              <a:t>deal with whole texts and supply overviews</a:t>
            </a:r>
          </a:p>
          <a:p>
            <a:pPr marL="342900" lvl="0" indent="-342900">
              <a:lnSpc>
                <a:spcPct val="90000"/>
              </a:lnSpc>
              <a:spcBef>
                <a:spcPts val="1000"/>
              </a:spcBef>
              <a:buFont typeface="Arial" panose="020B0604020202020204" pitchFamily="34" charset="0"/>
              <a:buChar char="•"/>
            </a:pPr>
            <a:r>
              <a:rPr lang="en-GB" sz="2400" dirty="0" smtClean="0">
                <a:latin typeface="Arial" panose="020B0604020202020204" pitchFamily="34" charset="0"/>
                <a:cs typeface="Arial" panose="020B0604020202020204" pitchFamily="34" charset="0"/>
              </a:rPr>
              <a:t>use contrasts as well as similarities</a:t>
            </a:r>
          </a:p>
          <a:p>
            <a:pPr marL="342900" lvl="0" indent="-342900">
              <a:lnSpc>
                <a:spcPct val="90000"/>
              </a:lnSpc>
              <a:spcBef>
                <a:spcPts val="1000"/>
              </a:spcBef>
              <a:buFont typeface="Arial" panose="020B0604020202020204" pitchFamily="34" charset="0"/>
              <a:buChar char="•"/>
            </a:pPr>
            <a:r>
              <a:rPr lang="en-GB" sz="2400" dirty="0" smtClean="0">
                <a:latin typeface="Arial" panose="020B0604020202020204" pitchFamily="34" charset="0"/>
                <a:cs typeface="Arial" panose="020B0604020202020204" pitchFamily="34" charset="0"/>
              </a:rPr>
              <a:t>choose links based on meaning, tone, attitudes, purposes</a:t>
            </a:r>
          </a:p>
          <a:p>
            <a:pPr marL="342900" lvl="0" indent="-342900">
              <a:lnSpc>
                <a:spcPct val="90000"/>
              </a:lnSpc>
              <a:spcBef>
                <a:spcPts val="1000"/>
              </a:spcBef>
              <a:buFont typeface="Arial" panose="020B0604020202020204" pitchFamily="34" charset="0"/>
              <a:buChar char="•"/>
            </a:pPr>
            <a:r>
              <a:rPr lang="en-GB" sz="2400" dirty="0" smtClean="0">
                <a:latin typeface="Arial" panose="020B0604020202020204" pitchFamily="34" charset="0"/>
                <a:cs typeface="Arial" panose="020B0604020202020204" pitchFamily="34" charset="0"/>
              </a:rPr>
              <a:t>use a range of vocabulary to discuss tone and attitude</a:t>
            </a:r>
          </a:p>
          <a:p>
            <a:pPr marL="342900" lvl="0" indent="-342900">
              <a:lnSpc>
                <a:spcPct val="90000"/>
              </a:lnSpc>
              <a:spcBef>
                <a:spcPts val="1000"/>
              </a:spcBef>
              <a:buFont typeface="Arial" panose="020B0604020202020204" pitchFamily="34" charset="0"/>
              <a:buChar char="•"/>
            </a:pPr>
            <a:r>
              <a:rPr lang="en-GB" sz="2400" dirty="0" smtClean="0">
                <a:latin typeface="Arial" panose="020B0604020202020204" pitchFamily="34" charset="0"/>
                <a:cs typeface="Arial" panose="020B0604020202020204" pitchFamily="34" charset="0"/>
              </a:rPr>
              <a:t>conclude succinctly</a:t>
            </a:r>
          </a:p>
          <a:p>
            <a:pPr lvl="0">
              <a:lnSpc>
                <a:spcPct val="90000"/>
              </a:lnSpc>
              <a:spcBef>
                <a:spcPts val="1000"/>
              </a:spcBef>
            </a:pPr>
            <a:r>
              <a:rPr lang="en-GB" sz="2400" i="1" dirty="0" smtClean="0">
                <a:latin typeface="Arial" panose="020B0604020202020204" pitchFamily="34" charset="0"/>
                <a:cs typeface="Arial" panose="020B0604020202020204" pitchFamily="34" charset="0"/>
              </a:rPr>
              <a:t>Please refresh your memory of the texts on the 2019 paper, which are in today’s resources.</a:t>
            </a:r>
          </a:p>
          <a:p>
            <a:pPr lvl="0">
              <a:lnSpc>
                <a:spcPct val="90000"/>
              </a:lnSpc>
              <a:spcBef>
                <a:spcPts val="1000"/>
              </a:spcBef>
            </a:pPr>
            <a:endParaRPr lang="en-GB" sz="3200" b="1" dirty="0" smtClean="0">
              <a:solidFill>
                <a:srgbClr val="7030A0"/>
              </a:solidFill>
            </a:endParaRPr>
          </a:p>
          <a:p>
            <a:pPr lvl="0">
              <a:lnSpc>
                <a:spcPct val="150000"/>
              </a:lnSpc>
            </a:pPr>
            <a:endParaRPr lang="en-GB" sz="1400" baseline="30000" dirty="0">
              <a:latin typeface="Arial" panose="020B0604020202020204" pitchFamily="34" charset="0"/>
              <a:cs typeface="Arial" panose="020B0604020202020204" pitchFamily="34" charset="0"/>
            </a:endParaRPr>
          </a:p>
          <a:p>
            <a:pPr>
              <a:lnSpc>
                <a:spcPct val="150000"/>
              </a:lnSpc>
            </a:pPr>
            <a:r>
              <a:rPr lang="en-US" sz="1400" dirty="0">
                <a:solidFill>
                  <a:srgbClr val="DF3C06"/>
                </a:solidFill>
                <a:latin typeface="Arial" panose="020B0604020202020204" pitchFamily="34" charset="0"/>
                <a:cs typeface="Arial" panose="020B0604020202020204" pitchFamily="34" charset="0"/>
              </a:rPr>
              <a:t> </a:t>
            </a:r>
            <a:endParaRPr lang="en-GB" dirty="0">
              <a:solidFill>
                <a:schemeClr val="bg1">
                  <a:lumMod val="50000"/>
                </a:schemeClr>
              </a:solidFill>
              <a:latin typeface="Arial" panose="020B0604020202020204" pitchFamily="34" charset="0"/>
              <a:cs typeface="Arial" panose="020B0604020202020204" pitchFamily="34" charset="0"/>
            </a:endParaRP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79513" y="1267148"/>
            <a:ext cx="8597628" cy="658709"/>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b="1" dirty="0"/>
              <a:t>SUCCESSFUL CONNECTIONS</a:t>
            </a:r>
            <a:endParaRPr lang="en-US" b="1" dirty="0"/>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Tree>
    <p:extLst>
      <p:ext uri="{BB962C8B-B14F-4D97-AF65-F5344CB8AC3E}">
        <p14:creationId xmlns:p14="http://schemas.microsoft.com/office/powerpoint/2010/main" val="986543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51520" y="1844824"/>
            <a:ext cx="8749877" cy="4647426"/>
          </a:xfrm>
          <a:prstGeom prst="rect">
            <a:avLst/>
          </a:prstGeom>
          <a:noFill/>
        </p:spPr>
        <p:txBody>
          <a:bodyPr wrap="square" rtlCol="0">
            <a:spAutoFit/>
          </a:bodyPr>
          <a:lstStyle/>
          <a:p>
            <a:r>
              <a:rPr lang="en-GB" sz="2400" dirty="0" smtClean="0">
                <a:solidFill>
                  <a:srgbClr val="0070C0"/>
                </a:solidFill>
              </a:rPr>
              <a:t>From the Report:</a:t>
            </a:r>
          </a:p>
          <a:p>
            <a:r>
              <a:rPr lang="en-GB" sz="1600" i="1" dirty="0" smtClean="0">
                <a:latin typeface="Arial" panose="020B0604020202020204" pitchFamily="34" charset="0"/>
                <a:cs typeface="Arial" panose="020B0604020202020204" pitchFamily="34" charset="0"/>
              </a:rPr>
              <a:t>‘In some centres, candidates show confidence in selecting a range of stylistic features and skill in drawing out meanings. One principle for selection involves </a:t>
            </a:r>
            <a:r>
              <a:rPr lang="en-GB" sz="1600" b="1" i="1" dirty="0" smtClean="0">
                <a:latin typeface="Arial" panose="020B0604020202020204" pitchFamily="34" charset="0"/>
                <a:cs typeface="Arial" panose="020B0604020202020204" pitchFamily="34" charset="0"/>
              </a:rPr>
              <a:t>focus on the question</a:t>
            </a:r>
            <a:r>
              <a:rPr lang="en-GB" sz="1600" i="1" dirty="0" smtClean="0">
                <a:latin typeface="Arial" panose="020B0604020202020204" pitchFamily="34" charset="0"/>
                <a:cs typeface="Arial" panose="020B0604020202020204" pitchFamily="34" charset="0"/>
              </a:rPr>
              <a:t>, choosing features where discussion will explain how train travel is presented. This requires </a:t>
            </a:r>
            <a:r>
              <a:rPr lang="en-GB" sz="1600" b="1" i="1" dirty="0" smtClean="0">
                <a:latin typeface="Arial" panose="020B0604020202020204" pitchFamily="34" charset="0"/>
                <a:cs typeface="Arial" panose="020B0604020202020204" pitchFamily="34" charset="0"/>
              </a:rPr>
              <a:t>the whole text</a:t>
            </a:r>
            <a:r>
              <a:rPr lang="en-GB" sz="1600" i="1" dirty="0" smtClean="0">
                <a:latin typeface="Arial" panose="020B0604020202020204" pitchFamily="34" charset="0"/>
                <a:cs typeface="Arial" panose="020B0604020202020204" pitchFamily="34" charset="0"/>
              </a:rPr>
              <a:t> to be read and re-read carefully. Problems occur where part of the text, usually the beginning, is the sole focus and there is no </a:t>
            </a:r>
            <a:r>
              <a:rPr lang="en-GB" sz="1600" b="1" i="1" dirty="0" smtClean="0">
                <a:latin typeface="Arial" panose="020B0604020202020204" pitchFamily="34" charset="0"/>
                <a:cs typeface="Arial" panose="020B0604020202020204" pitchFamily="34" charset="0"/>
              </a:rPr>
              <a:t>clear overview</a:t>
            </a:r>
            <a:r>
              <a:rPr lang="en-GB" sz="1600" i="1" dirty="0" smtClean="0">
                <a:latin typeface="Arial" panose="020B0604020202020204" pitchFamily="34" charset="0"/>
                <a:cs typeface="Arial" panose="020B0604020202020204" pitchFamily="34" charset="0"/>
              </a:rPr>
              <a:t>.</a:t>
            </a:r>
          </a:p>
          <a:p>
            <a:r>
              <a:rPr lang="en-GB" sz="1600" i="1" dirty="0" smtClean="0">
                <a:latin typeface="Arial" panose="020B0604020202020204" pitchFamily="34" charset="0"/>
                <a:cs typeface="Arial" panose="020B0604020202020204" pitchFamily="34" charset="0"/>
              </a:rPr>
              <a:t> For example, those who dealt only with the first two stanzas of ‘</a:t>
            </a:r>
            <a:r>
              <a:rPr lang="en-GB" sz="1600" i="1" dirty="0" err="1" smtClean="0">
                <a:latin typeface="Arial" panose="020B0604020202020204" pitchFamily="34" charset="0"/>
                <a:cs typeface="Arial" panose="020B0604020202020204" pitchFamily="34" charset="0"/>
              </a:rPr>
              <a:t>Adlestrop</a:t>
            </a:r>
            <a:r>
              <a:rPr lang="en-GB" sz="1600" i="1" dirty="0" smtClean="0">
                <a:latin typeface="Arial" panose="020B0604020202020204" pitchFamily="34" charset="0"/>
                <a:cs typeface="Arial" panose="020B0604020202020204" pitchFamily="34" charset="0"/>
              </a:rPr>
              <a:t>’ missed the wider perspective and sometimes produced narrow and repetitive readings of the poem: rail travel was lonely, boring and unpopular. </a:t>
            </a:r>
          </a:p>
          <a:p>
            <a:r>
              <a:rPr lang="en-GB" sz="1600" i="1" dirty="0" smtClean="0">
                <a:latin typeface="Arial" panose="020B0604020202020204" pitchFamily="34" charset="0"/>
                <a:cs typeface="Arial" panose="020B0604020202020204" pitchFamily="34" charset="0"/>
              </a:rPr>
              <a:t>Some thought that </a:t>
            </a:r>
            <a:r>
              <a:rPr lang="en-GB" sz="1600" i="1" dirty="0" err="1" smtClean="0">
                <a:latin typeface="Arial" panose="020B0604020202020204" pitchFamily="34" charset="0"/>
                <a:cs typeface="Arial" panose="020B0604020202020204" pitchFamily="34" charset="0"/>
              </a:rPr>
              <a:t>Adlestrop</a:t>
            </a:r>
            <a:r>
              <a:rPr lang="en-GB" sz="1600" i="1" dirty="0" smtClean="0">
                <a:latin typeface="Arial" panose="020B0604020202020204" pitchFamily="34" charset="0"/>
                <a:cs typeface="Arial" panose="020B0604020202020204" pitchFamily="34" charset="0"/>
              </a:rPr>
              <a:t> was a train rather than a place and few understood ‘Unwontedly’ but this did not prevent a credible reading if they recognised  the importance of location rather than travel and discussed what could be seen and heard from the train, rather than stopping at ‘the bare platform’ in stanza 2. </a:t>
            </a:r>
          </a:p>
          <a:p>
            <a:r>
              <a:rPr lang="en-GB" sz="1600" i="1" dirty="0" smtClean="0">
                <a:latin typeface="Arial" panose="020B0604020202020204" pitchFamily="34" charset="0"/>
                <a:cs typeface="Arial" panose="020B0604020202020204" pitchFamily="34" charset="0"/>
              </a:rPr>
              <a:t>As for Text B, those who missed the central idea of the old being preferable to the new, which did not become obvious until the fourth paragraph, struggled to make accurate comments. Where </a:t>
            </a:r>
            <a:r>
              <a:rPr lang="en-GB" sz="1600" b="1" i="1" dirty="0" smtClean="0">
                <a:latin typeface="Arial" panose="020B0604020202020204" pitchFamily="34" charset="0"/>
                <a:cs typeface="Arial" panose="020B0604020202020204" pitchFamily="34" charset="0"/>
              </a:rPr>
              <a:t>a clear understanding of the text’s main messages </a:t>
            </a:r>
            <a:r>
              <a:rPr lang="en-GB" sz="1600" i="1" dirty="0" smtClean="0">
                <a:latin typeface="Arial" panose="020B0604020202020204" pitchFamily="34" charset="0"/>
                <a:cs typeface="Arial" panose="020B0604020202020204" pitchFamily="34" charset="0"/>
              </a:rPr>
              <a:t>has not been reached, we see words and phrases being lifted from the surface of the text often without internal context or any accurate idea of their significance.’</a:t>
            </a:r>
            <a:endParaRPr lang="en-GB" sz="2400" i="1" dirty="0" smtClean="0">
              <a:latin typeface="Arial" panose="020B0604020202020204" pitchFamily="34" charset="0"/>
              <a:cs typeface="Arial" panose="020B0604020202020204" pitchFamily="34" charset="0"/>
            </a:endParaRP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79513" y="1267148"/>
            <a:ext cx="8597628" cy="658709"/>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b="1" dirty="0"/>
              <a:t>Read, think and annotate; use whole text</a:t>
            </a:r>
            <a:endParaRPr lang="en-US" b="1" dirty="0"/>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Tree>
    <p:extLst>
      <p:ext uri="{BB962C8B-B14F-4D97-AF65-F5344CB8AC3E}">
        <p14:creationId xmlns:p14="http://schemas.microsoft.com/office/powerpoint/2010/main" val="3955695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51520" y="1844824"/>
            <a:ext cx="8749877" cy="5170646"/>
          </a:xfrm>
          <a:prstGeom prst="rect">
            <a:avLst/>
          </a:prstGeom>
          <a:noFill/>
        </p:spPr>
        <p:txBody>
          <a:bodyPr wrap="square" rtlCol="0">
            <a:spAutoFit/>
          </a:bodyPr>
          <a:lstStyle/>
          <a:p>
            <a:r>
              <a:rPr lang="en-GB" sz="2400" dirty="0" smtClean="0">
                <a:solidFill>
                  <a:srgbClr val="0070C0"/>
                </a:solidFill>
                <a:latin typeface="Arial" panose="020B0604020202020204" pitchFamily="34" charset="0"/>
                <a:cs typeface="Arial" panose="020B0604020202020204" pitchFamily="34" charset="0"/>
              </a:rPr>
              <a:t>From the Report:</a:t>
            </a:r>
          </a:p>
          <a:p>
            <a:r>
              <a:rPr lang="en-GB" i="1" dirty="0" smtClean="0">
                <a:latin typeface="Arial" panose="020B0604020202020204" pitchFamily="34" charset="0"/>
                <a:cs typeface="Arial" panose="020B0604020202020204" pitchFamily="34" charset="0"/>
              </a:rPr>
              <a:t>‘At the top of the range, candidates made some purposeful use of both poetic and spoken features. Lower down, some failed to acknowledge that Text A was a poem or that Text C was spoken. Text B, which is clearly non-fiction, was often said to be a novel. In some centres, candidates have evidently been advised to consider audiences and purposes. These are valid considerations and can show awareness of genre differences. They can be rewarded on this paper as part of a comparison or contrast and are most successful when linked to analysis of language features.’</a:t>
            </a:r>
          </a:p>
          <a:p>
            <a:endParaRPr lang="en-GB" sz="700" i="1" dirty="0" smtClean="0">
              <a:latin typeface="Arial" panose="020B0604020202020204" pitchFamily="34" charset="0"/>
              <a:cs typeface="Arial" panose="020B0604020202020204" pitchFamily="34" charset="0"/>
            </a:endParaRPr>
          </a:p>
          <a:p>
            <a:r>
              <a:rPr lang="en-GB" sz="2000" dirty="0" smtClean="0">
                <a:solidFill>
                  <a:srgbClr val="0070C0"/>
                </a:solidFill>
                <a:latin typeface="Arial" panose="020B0604020202020204" pitchFamily="34" charset="0"/>
                <a:cs typeface="Arial" panose="020B0604020202020204" pitchFamily="34" charset="0"/>
              </a:rPr>
              <a:t>Poetic form </a:t>
            </a:r>
          </a:p>
          <a:p>
            <a:r>
              <a:rPr lang="en-GB" i="1" dirty="0" smtClean="0">
                <a:latin typeface="Arial" panose="020B0604020202020204" pitchFamily="34" charset="0"/>
                <a:cs typeface="Arial" panose="020B0604020202020204" pitchFamily="34" charset="0"/>
              </a:rPr>
              <a:t>‘AO1 credit is given for accurate reference to poetic form (Text A) and spoken language features (Text C) but AO2 marks can only be gained where there is a relevant comment on meanings created. Most candidates acknowledged poetic form but there were many inaccurate comments. ‘</a:t>
            </a:r>
            <a:r>
              <a:rPr lang="en-GB" i="1" dirty="0" err="1" smtClean="0">
                <a:latin typeface="Arial" panose="020B0604020202020204" pitchFamily="34" charset="0"/>
                <a:cs typeface="Arial" panose="020B0604020202020204" pitchFamily="34" charset="0"/>
              </a:rPr>
              <a:t>Adlestrop</a:t>
            </a:r>
            <a:r>
              <a:rPr lang="en-GB" i="1" dirty="0" smtClean="0">
                <a:latin typeface="Arial" panose="020B0604020202020204" pitchFamily="34" charset="0"/>
                <a:cs typeface="Arial" panose="020B0604020202020204" pitchFamily="34" charset="0"/>
              </a:rPr>
              <a:t>’ was even referred to as a sonnet. Responses which focussed swiftly on language combined with form, rather than describing poetic form in isolation were more successful. In responses where an opening section was devoted to ‘form and structure’, focus on the question was often lost.’</a:t>
            </a: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79513" y="1267148"/>
            <a:ext cx="8597628" cy="658709"/>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b="1" dirty="0"/>
              <a:t>Genre Awareness</a:t>
            </a:r>
            <a:endParaRPr lang="en-US" b="1" dirty="0"/>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Tree>
    <p:extLst>
      <p:ext uri="{BB962C8B-B14F-4D97-AF65-F5344CB8AC3E}">
        <p14:creationId xmlns:p14="http://schemas.microsoft.com/office/powerpoint/2010/main" val="1947525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51520" y="1844824"/>
            <a:ext cx="8749877" cy="4401205"/>
          </a:xfrm>
          <a:prstGeom prst="rect">
            <a:avLst/>
          </a:prstGeom>
          <a:noFill/>
        </p:spPr>
        <p:txBody>
          <a:bodyPr wrap="square" rtlCol="0">
            <a:spAutoFit/>
          </a:bodyPr>
          <a:lstStyle/>
          <a:p>
            <a:r>
              <a:rPr lang="en-GB" sz="2800" dirty="0" smtClean="0">
                <a:latin typeface="Arial" panose="020B0604020202020204" pitchFamily="34" charset="0"/>
                <a:cs typeface="Arial" panose="020B0604020202020204" pitchFamily="34" charset="0"/>
              </a:rPr>
              <a:t>Useful starting points for the presentation of rail travel included:</a:t>
            </a:r>
          </a:p>
          <a:p>
            <a:r>
              <a:rPr lang="en-GB" dirty="0" smtClean="0">
                <a:latin typeface="Arial" panose="020B0604020202020204" pitchFamily="34" charset="0"/>
                <a:cs typeface="Arial" panose="020B0604020202020204" pitchFamily="34" charset="0"/>
              </a:rPr>
              <a:t> </a:t>
            </a:r>
          </a:p>
          <a:p>
            <a:pPr marL="914400" lvl="1" indent="-457200">
              <a:buFont typeface="Arial" panose="020B0604020202020204" pitchFamily="34" charset="0"/>
              <a:buChar char="•"/>
            </a:pPr>
            <a:r>
              <a:rPr lang="en-GB" sz="2800" dirty="0" smtClean="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quiet v. busy stations </a:t>
            </a:r>
          </a:p>
          <a:p>
            <a:pPr marL="914400" lvl="1" indent="-4572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 nostalgia in Texts A and B</a:t>
            </a:r>
          </a:p>
          <a:p>
            <a:pPr marL="914400" lvl="1" indent="-4572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 nostalgia v. practicality</a:t>
            </a:r>
          </a:p>
          <a:p>
            <a:pPr marL="914400" lvl="1" indent="-4572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 luxury v. efficiency</a:t>
            </a:r>
          </a:p>
          <a:p>
            <a:pPr marL="914400" lvl="1" indent="-4572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 purposes e.g. to reminisce; to complain; to advise</a:t>
            </a:r>
          </a:p>
          <a:p>
            <a:pPr marL="914400" lvl="1" indent="-4572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 nature v. man-made</a:t>
            </a:r>
          </a:p>
          <a:p>
            <a:pPr marL="914400" lvl="1" indent="-4572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 the quality of the travel experience</a:t>
            </a:r>
          </a:p>
          <a:p>
            <a:pPr marL="914400" lvl="1" indent="-4572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 pronoun address</a:t>
            </a: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79513" y="1267148"/>
            <a:ext cx="8597628" cy="658709"/>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b="1" dirty="0"/>
              <a:t>Examples of links</a:t>
            </a:r>
            <a:endParaRPr lang="en-US" b="1" dirty="0"/>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Tree>
    <p:extLst>
      <p:ext uri="{BB962C8B-B14F-4D97-AF65-F5344CB8AC3E}">
        <p14:creationId xmlns:p14="http://schemas.microsoft.com/office/powerpoint/2010/main" val="938940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07504" y="1844824"/>
            <a:ext cx="9001000" cy="4924425"/>
          </a:xfrm>
          <a:prstGeom prst="rect">
            <a:avLst/>
          </a:prstGeom>
          <a:noFill/>
        </p:spPr>
        <p:txBody>
          <a:bodyPr wrap="square" rtlCol="0">
            <a:spAutoFit/>
          </a:bodyPr>
          <a:lstStyle/>
          <a:p>
            <a:pPr>
              <a:spcBef>
                <a:spcPts val="600"/>
              </a:spcBef>
              <a:spcAft>
                <a:spcPts val="600"/>
              </a:spcAft>
            </a:pPr>
            <a:r>
              <a:rPr lang="en-GB" sz="2400" dirty="0" smtClean="0">
                <a:latin typeface="Arial" panose="020B0604020202020204" pitchFamily="34" charset="0"/>
                <a:cs typeface="Arial" panose="020B0604020202020204" pitchFamily="34" charset="0"/>
              </a:rPr>
              <a:t>Select a maximum of three points  on  poetic form, using relevant terms. Points must relate to the question and involve meanings.</a:t>
            </a:r>
          </a:p>
          <a:p>
            <a:pPr>
              <a:spcBef>
                <a:spcPts val="600"/>
              </a:spcBef>
              <a:spcAft>
                <a:spcPts val="600"/>
              </a:spcAft>
            </a:pPr>
            <a:r>
              <a:rPr lang="en-GB" sz="2400" dirty="0" smtClean="0">
                <a:latin typeface="Arial" panose="020B0604020202020204" pitchFamily="34" charset="0"/>
                <a:cs typeface="Arial" panose="020B0604020202020204" pitchFamily="34" charset="0"/>
              </a:rPr>
              <a:t>Choose three further features of the poem which it would be productive to analyse.</a:t>
            </a:r>
          </a:p>
          <a:p>
            <a:pPr>
              <a:spcBef>
                <a:spcPts val="600"/>
              </a:spcBef>
            </a:pPr>
            <a:r>
              <a:rPr lang="en-GB" sz="2400" dirty="0" smtClean="0">
                <a:solidFill>
                  <a:srgbClr val="0070C0"/>
                </a:solidFill>
                <a:latin typeface="Arial" panose="020B0604020202020204" pitchFamily="34" charset="0"/>
                <a:cs typeface="Arial" panose="020B0604020202020204" pitchFamily="34" charset="0"/>
              </a:rPr>
              <a:t>KEY ADVICE:</a:t>
            </a:r>
          </a:p>
          <a:p>
            <a:pPr marL="342900" indent="-342900">
              <a:spcBef>
                <a:spcPts val="600"/>
              </a:spcBef>
              <a:buFont typeface="Arial" panose="020B0604020202020204" pitchFamily="34" charset="0"/>
              <a:buChar char="•"/>
            </a:pPr>
            <a:r>
              <a:rPr lang="en-GB" sz="2400" dirty="0" smtClean="0">
                <a:latin typeface="Arial" panose="020B0604020202020204" pitchFamily="34" charset="0"/>
                <a:cs typeface="Arial" panose="020B0604020202020204" pitchFamily="34" charset="0"/>
              </a:rPr>
              <a:t>AO1 credit for accurate knowledge</a:t>
            </a:r>
          </a:p>
          <a:p>
            <a:pPr marL="342900" indent="-342900">
              <a:spcBef>
                <a:spcPts val="600"/>
              </a:spcBef>
              <a:spcAft>
                <a:spcPts val="600"/>
              </a:spcAft>
              <a:buFont typeface="Arial" panose="020B0604020202020204" pitchFamily="34" charset="0"/>
              <a:buChar char="•"/>
            </a:pPr>
            <a:r>
              <a:rPr lang="en-GB" sz="2400" dirty="0" smtClean="0">
                <a:latin typeface="Arial" panose="020B0604020202020204" pitchFamily="34" charset="0"/>
                <a:cs typeface="Arial" panose="020B0604020202020204" pitchFamily="34" charset="0"/>
              </a:rPr>
              <a:t>Recognition of different techniques according to genre (</a:t>
            </a:r>
            <a:r>
              <a:rPr lang="en-GB" sz="2400" b="1" dirty="0" smtClean="0">
                <a:solidFill>
                  <a:srgbClr val="7030A0"/>
                </a:solidFill>
                <a:latin typeface="Arial" panose="020B0604020202020204" pitchFamily="34" charset="0"/>
                <a:cs typeface="Arial" panose="020B0604020202020204" pitchFamily="34" charset="0"/>
              </a:rPr>
              <a:t>AO4</a:t>
            </a:r>
            <a:r>
              <a:rPr lang="en-GB" sz="2400" dirty="0" smtClean="0">
                <a:latin typeface="Arial" panose="020B0604020202020204" pitchFamily="34" charset="0"/>
                <a:cs typeface="Arial" panose="020B0604020202020204" pitchFamily="34" charset="0"/>
              </a:rPr>
              <a:t>)</a:t>
            </a:r>
          </a:p>
          <a:p>
            <a:pPr marL="342900" indent="-342900">
              <a:spcBef>
                <a:spcPts val="600"/>
              </a:spcBef>
              <a:spcAft>
                <a:spcPts val="600"/>
              </a:spcAft>
              <a:buFont typeface="Arial" panose="020B0604020202020204" pitchFamily="34" charset="0"/>
              <a:buChar char="•"/>
            </a:pPr>
            <a:r>
              <a:rPr lang="en-GB" sz="2400" dirty="0" smtClean="0">
                <a:latin typeface="Arial" panose="020B0604020202020204" pitchFamily="34" charset="0"/>
                <a:cs typeface="Arial" panose="020B0604020202020204" pitchFamily="34" charset="0"/>
              </a:rPr>
              <a:t>Poetic form terminology most successful when combined with ideas  about lexis and syntax (</a:t>
            </a:r>
            <a:r>
              <a:rPr lang="en-GB" sz="2400" b="1" dirty="0" smtClean="0">
                <a:solidFill>
                  <a:srgbClr val="FF0000"/>
                </a:solidFill>
                <a:latin typeface="Arial" panose="020B0604020202020204" pitchFamily="34" charset="0"/>
                <a:cs typeface="Arial" panose="020B0604020202020204" pitchFamily="34" charset="0"/>
              </a:rPr>
              <a:t>AO1</a:t>
            </a:r>
            <a:r>
              <a:rPr lang="en-GB" sz="2400" dirty="0" smtClean="0">
                <a:latin typeface="Arial" panose="020B0604020202020204" pitchFamily="34" charset="0"/>
                <a:cs typeface="Arial" panose="020B0604020202020204" pitchFamily="34" charset="0"/>
              </a:rPr>
              <a:t>  </a:t>
            </a:r>
            <a:r>
              <a:rPr lang="en-GB" sz="2400" b="1" dirty="0" smtClean="0">
                <a:solidFill>
                  <a:srgbClr val="0070C0"/>
                </a:solidFill>
                <a:latin typeface="Arial" panose="020B0604020202020204" pitchFamily="34" charset="0"/>
                <a:cs typeface="Arial" panose="020B0604020202020204" pitchFamily="34" charset="0"/>
              </a:rPr>
              <a:t>AO2</a:t>
            </a:r>
            <a:r>
              <a:rPr lang="en-GB" sz="2400" dirty="0" smtClean="0">
                <a:latin typeface="Arial" panose="020B0604020202020204" pitchFamily="34" charset="0"/>
                <a:cs typeface="Arial" panose="020B0604020202020204" pitchFamily="34" charset="0"/>
              </a:rPr>
              <a:t>)</a:t>
            </a:r>
          </a:p>
          <a:p>
            <a:pPr marL="342900" indent="-342900">
              <a:spcBef>
                <a:spcPts val="600"/>
              </a:spcBef>
              <a:spcAft>
                <a:spcPts val="600"/>
              </a:spcAft>
              <a:buFont typeface="Arial" panose="020B0604020202020204" pitchFamily="34" charset="0"/>
              <a:buChar char="•"/>
            </a:pPr>
            <a:r>
              <a:rPr lang="en-GB" sz="2400" dirty="0" smtClean="0">
                <a:latin typeface="Arial" panose="020B0604020202020204" pitchFamily="34" charset="0"/>
                <a:cs typeface="Arial" panose="020B0604020202020204" pitchFamily="34" charset="0"/>
              </a:rPr>
              <a:t>Warn against exaggerated claims for the impact of form on meaning.</a:t>
            </a: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 Placeholder 15"/>
          <p:cNvSpPr>
            <a:spLocks noGrp="1"/>
          </p:cNvSpPr>
          <p:nvPr>
            <p:ph type="body" sz="quarter" idx="16"/>
          </p:nvPr>
        </p:nvSpPr>
        <p:spPr>
          <a:xfrm>
            <a:off x="107504" y="1267148"/>
            <a:ext cx="8669637" cy="658709"/>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0070C0"/>
                </a:solidFill>
                <a:latin typeface="Arial" panose="020B0604020202020204" pitchFamily="34" charset="0"/>
                <a:cs typeface="Arial" panose="020B0604020202020204" pitchFamily="34" charset="0"/>
              </a:defRPr>
            </a:lvl1pPr>
          </a:lstStyle>
          <a:p>
            <a:pPr lvl="0">
              <a:defRPr/>
            </a:pPr>
            <a:r>
              <a:rPr lang="en-GB" b="1" dirty="0"/>
              <a:t>Analysing ‘</a:t>
            </a:r>
            <a:r>
              <a:rPr lang="en-GB" b="1" dirty="0" err="1"/>
              <a:t>Adlestrop</a:t>
            </a:r>
            <a:r>
              <a:rPr lang="en-GB" b="1" dirty="0"/>
              <a:t>’</a:t>
            </a:r>
            <a:endParaRPr lang="en-US" b="1" dirty="0"/>
          </a:p>
        </p:txBody>
      </p:sp>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sz="4800" b="1" dirty="0">
                <a:solidFill>
                  <a:schemeClr val="bg1"/>
                </a:solidFill>
              </a:rPr>
              <a:t>Unit </a:t>
            </a:r>
            <a:r>
              <a:rPr lang="en-GB" sz="4800" b="1" dirty="0">
                <a:solidFill>
                  <a:schemeClr val="bg1"/>
                </a:solidFill>
              </a:rPr>
              <a:t>4</a:t>
            </a:r>
            <a:endParaRPr lang="en-GB" sz="4800" b="1" dirty="0">
              <a:solidFill>
                <a:schemeClr val="bg1"/>
              </a:solidFill>
            </a:endParaRPr>
          </a:p>
        </p:txBody>
      </p:sp>
    </p:spTree>
    <p:extLst>
      <p:ext uri="{BB962C8B-B14F-4D97-AF65-F5344CB8AC3E}">
        <p14:creationId xmlns:p14="http://schemas.microsoft.com/office/powerpoint/2010/main" val="3707513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5508104" y="1613990"/>
            <a:ext cx="2736304" cy="5203476"/>
          </a:xfrm>
          <a:prstGeom prst="rect">
            <a:avLst/>
          </a:prstGeom>
          <a:noFill/>
        </p:spPr>
        <p:txBody>
          <a:bodyPr wrap="square" rtlCol="0">
            <a:spAutoFit/>
          </a:bodyPr>
          <a:lstStyle/>
          <a:p>
            <a:pPr lvl="0">
              <a:lnSpc>
                <a:spcPct val="90000"/>
              </a:lnSpc>
              <a:spcBef>
                <a:spcPts val="1000"/>
              </a:spcBef>
            </a:pPr>
            <a:r>
              <a:rPr lang="en-GB" sz="2800" dirty="0">
                <a:solidFill>
                  <a:srgbClr val="00B050"/>
                </a:solidFill>
              </a:rPr>
              <a:t>POETIC FORM</a:t>
            </a:r>
          </a:p>
          <a:p>
            <a:pPr lvl="0">
              <a:lnSpc>
                <a:spcPct val="90000"/>
              </a:lnSpc>
              <a:spcBef>
                <a:spcPts val="1000"/>
              </a:spcBef>
            </a:pPr>
            <a:endParaRPr lang="en-GB" sz="2800" dirty="0">
              <a:solidFill>
                <a:srgbClr val="00B050"/>
              </a:solidFill>
            </a:endParaRPr>
          </a:p>
          <a:p>
            <a:pPr lvl="0">
              <a:lnSpc>
                <a:spcPct val="90000"/>
              </a:lnSpc>
              <a:spcBef>
                <a:spcPts val="1000"/>
              </a:spcBef>
            </a:pPr>
            <a:r>
              <a:rPr lang="en-GB" sz="2800" dirty="0">
                <a:solidFill>
                  <a:srgbClr val="FF0000"/>
                </a:solidFill>
              </a:rPr>
              <a:t>GRAMMAR and SYNTAX</a:t>
            </a:r>
          </a:p>
          <a:p>
            <a:pPr lvl="0">
              <a:lnSpc>
                <a:spcPct val="90000"/>
              </a:lnSpc>
              <a:spcBef>
                <a:spcPts val="1000"/>
              </a:spcBef>
            </a:pPr>
            <a:endParaRPr lang="en-GB" sz="2800" dirty="0">
              <a:solidFill>
                <a:srgbClr val="FF0000"/>
              </a:solidFill>
            </a:endParaRPr>
          </a:p>
          <a:p>
            <a:pPr lvl="0">
              <a:lnSpc>
                <a:spcPct val="90000"/>
              </a:lnSpc>
              <a:spcBef>
                <a:spcPts val="1000"/>
              </a:spcBef>
            </a:pPr>
            <a:endParaRPr lang="en-GB" sz="2800" dirty="0">
              <a:solidFill>
                <a:srgbClr val="FF0000"/>
              </a:solidFill>
            </a:endParaRPr>
          </a:p>
          <a:p>
            <a:pPr lvl="0">
              <a:lnSpc>
                <a:spcPct val="90000"/>
              </a:lnSpc>
              <a:spcBef>
                <a:spcPts val="1000"/>
              </a:spcBef>
            </a:pPr>
            <a:r>
              <a:rPr lang="en-GB" sz="2800" dirty="0">
                <a:solidFill>
                  <a:srgbClr val="0070C0"/>
                </a:solidFill>
              </a:rPr>
              <a:t>LEXIS and IMAGERY</a:t>
            </a:r>
          </a:p>
          <a:p>
            <a:pPr lvl="0">
              <a:lnSpc>
                <a:spcPct val="90000"/>
              </a:lnSpc>
              <a:spcBef>
                <a:spcPts val="1000"/>
              </a:spcBef>
            </a:pPr>
            <a:endParaRPr lang="en-GB" sz="2400" dirty="0" smtClean="0">
              <a:solidFill>
                <a:srgbClr val="7030A0"/>
              </a:solidFill>
            </a:endParaRPr>
          </a:p>
          <a:p>
            <a:pPr lvl="0">
              <a:lnSpc>
                <a:spcPct val="90000"/>
              </a:lnSpc>
              <a:spcBef>
                <a:spcPts val="1000"/>
              </a:spcBef>
            </a:pPr>
            <a:r>
              <a:rPr lang="en-GB" sz="2400" dirty="0" smtClean="0">
                <a:solidFill>
                  <a:srgbClr val="7030A0"/>
                </a:solidFill>
              </a:rPr>
              <a:t>PHONOLOGY</a:t>
            </a:r>
            <a:endParaRPr lang="en-GB" sz="2400" dirty="0">
              <a:solidFill>
                <a:srgbClr val="7030A0"/>
              </a:solidFill>
            </a:endParaRPr>
          </a:p>
          <a:p>
            <a:pPr>
              <a:spcBef>
                <a:spcPts val="600"/>
              </a:spcBef>
              <a:spcAft>
                <a:spcPts val="600"/>
              </a:spcAft>
            </a:pPr>
            <a:endParaRPr lang="en-GB" sz="2400" dirty="0" smtClean="0">
              <a:latin typeface="Arial" panose="020B0604020202020204" pitchFamily="34" charset="0"/>
              <a:cs typeface="Arial" panose="020B0604020202020204" pitchFamily="34" charset="0"/>
            </a:endParaRPr>
          </a:p>
        </p:txBody>
      </p:sp>
      <p:pic>
        <p:nvPicPr>
          <p:cNvPr id="13"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1" y="1911"/>
            <a:ext cx="9152231" cy="12652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1">
            <a:extLst>
              <a:ext uri="{FF2B5EF4-FFF2-40B4-BE49-F238E27FC236}">
                <a16:creationId xmlns="" xmlns:a16="http://schemas.microsoft.com/office/drawing/2014/main" id="{6315D743-39B5-49D2-8EAF-12797F68B3A2}"/>
              </a:ext>
            </a:extLst>
          </p:cNvPr>
          <p:cNvSpPr txBox="1">
            <a:spLocks/>
          </p:cNvSpPr>
          <p:nvPr/>
        </p:nvSpPr>
        <p:spPr>
          <a:xfrm>
            <a:off x="0" y="159026"/>
            <a:ext cx="9144000" cy="1106210"/>
          </a:xfrm>
          <a:prstGeom prst="rect">
            <a:avLst/>
          </a:prstGeom>
        </p:spPr>
        <p:txBody>
          <a:bodyPr/>
          <a:lstStyle>
            <a:lvl1pPr algn="l" defTabSz="457200" rtl="0" eaLnBrk="1" fontAlgn="base" hangingPunct="1">
              <a:spcBef>
                <a:spcPct val="0"/>
              </a:spcBef>
              <a:spcAft>
                <a:spcPct val="0"/>
              </a:spcAft>
              <a:defRPr sz="3200" kern="1200">
                <a:solidFill>
                  <a:srgbClr val="0070C0"/>
                </a:solidFill>
                <a:latin typeface="Arial" panose="020B0604020202020204" pitchFamily="34" charset="0"/>
                <a:ea typeface="ＭＳ Ｐゴシック" pitchFamily="1" charset="-128"/>
                <a:cs typeface="Arial" panose="020B0604020202020204" pitchFamily="34"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ＭＳ Ｐゴシック" pitchFamily="1" charset="-128"/>
              </a:defRPr>
            </a:lvl9pPr>
          </a:lstStyle>
          <a:p>
            <a:pPr algn="ctr"/>
            <a:r>
              <a:rPr lang="en-GB" b="1" dirty="0">
                <a:solidFill>
                  <a:schemeClr val="bg1"/>
                </a:solidFill>
              </a:rPr>
              <a:t>Unit </a:t>
            </a:r>
            <a:r>
              <a:rPr lang="en-GB" b="1" dirty="0" smtClean="0">
                <a:solidFill>
                  <a:schemeClr val="bg1"/>
                </a:solidFill>
              </a:rPr>
              <a:t>4</a:t>
            </a:r>
          </a:p>
          <a:p>
            <a:pPr algn="ctr"/>
            <a:r>
              <a:rPr lang="en-GB" b="1" dirty="0" smtClean="0">
                <a:solidFill>
                  <a:schemeClr val="bg1"/>
                </a:solidFill>
              </a:rPr>
              <a:t>    Additional </a:t>
            </a:r>
            <a:r>
              <a:rPr lang="en-GB" b="1" dirty="0">
                <a:solidFill>
                  <a:schemeClr val="bg1"/>
                </a:solidFill>
              </a:rPr>
              <a:t>Notes (Marking Guidelines</a:t>
            </a:r>
            <a:r>
              <a:rPr lang="en-GB" b="1" dirty="0" smtClean="0">
                <a:solidFill>
                  <a:schemeClr val="bg1"/>
                </a:solidFill>
              </a:rPr>
              <a:t>)</a:t>
            </a:r>
            <a:endParaRPr lang="en-GB" b="1" dirty="0">
              <a:solidFill>
                <a:schemeClr val="bg1"/>
              </a:solidFill>
            </a:endParaRPr>
          </a:p>
        </p:txBody>
      </p:sp>
      <p:graphicFrame>
        <p:nvGraphicFramePr>
          <p:cNvPr id="6" name="Content Placeholder 4">
            <a:extLst>
              <a:ext uri="{FF2B5EF4-FFF2-40B4-BE49-F238E27FC236}">
                <a16:creationId xmlns:a16="http://schemas.microsoft.com/office/drawing/2014/main" xmlns="" id="{3922B970-5F55-4DCD-B5E3-3C92ABF57B13}"/>
              </a:ext>
            </a:extLst>
          </p:cNvPr>
          <p:cNvGraphicFramePr>
            <a:graphicFrameLocks noGrp="1"/>
          </p:cNvGraphicFramePr>
          <p:nvPr>
            <p:ph sz="half" idx="1"/>
            <p:extLst>
              <p:ext uri="{D42A27DB-BD31-4B8C-83A1-F6EECF244321}">
                <p14:modId xmlns:p14="http://schemas.microsoft.com/office/powerpoint/2010/main" val="3631520312"/>
              </p:ext>
            </p:extLst>
          </p:nvPr>
        </p:nvGraphicFramePr>
        <p:xfrm>
          <a:off x="323528" y="1412776"/>
          <a:ext cx="5040560" cy="5585460"/>
        </p:xfrm>
        <a:graphic>
          <a:graphicData uri="http://schemas.openxmlformats.org/drawingml/2006/table">
            <a:tbl>
              <a:tblPr firstRow="1" firstCol="1" bandRow="1"/>
              <a:tblGrid>
                <a:gridCol w="523036">
                  <a:extLst>
                    <a:ext uri="{9D8B030D-6E8A-4147-A177-3AD203B41FA5}">
                      <a16:colId xmlns:a16="http://schemas.microsoft.com/office/drawing/2014/main" xmlns="" val="2961670280"/>
                    </a:ext>
                  </a:extLst>
                </a:gridCol>
                <a:gridCol w="4517524">
                  <a:extLst>
                    <a:ext uri="{9D8B030D-6E8A-4147-A177-3AD203B41FA5}">
                      <a16:colId xmlns:a16="http://schemas.microsoft.com/office/drawing/2014/main" xmlns="" val="2012630501"/>
                    </a:ext>
                  </a:extLst>
                </a:gridCol>
              </a:tblGrid>
              <a:tr h="138220">
                <a:tc gridSpan="2">
                  <a:txBody>
                    <a:bodyPr/>
                    <a:lstStyle/>
                    <a:p>
                      <a:pPr algn="just">
                        <a:lnSpc>
                          <a:spcPct val="105000"/>
                        </a:lnSpc>
                        <a:spcAft>
                          <a:spcPts val="800"/>
                        </a:spcAft>
                      </a:pPr>
                      <a:r>
                        <a:rPr lang="en-GB" sz="1000" b="1" dirty="0">
                          <a:effectLst/>
                          <a:latin typeface="Arial" panose="020B0604020202020204" pitchFamily="34" charset="0"/>
                          <a:ea typeface="Calibri" panose="020F0502020204030204" pitchFamily="34" charset="0"/>
                          <a:cs typeface="Times New Roman" panose="02020603050405020304" pitchFamily="18" charset="0"/>
                        </a:rPr>
                        <a:t>Text A: ‘</a:t>
                      </a:r>
                      <a:r>
                        <a:rPr lang="en-GB" sz="1000" b="1" dirty="0" err="1">
                          <a:effectLst/>
                          <a:latin typeface="Arial" panose="020B0604020202020204" pitchFamily="34" charset="0"/>
                          <a:ea typeface="Calibri" panose="020F0502020204030204" pitchFamily="34" charset="0"/>
                          <a:cs typeface="Times New Roman" panose="02020603050405020304" pitchFamily="18" charset="0"/>
                        </a:rPr>
                        <a:t>Adlestrop</a:t>
                      </a:r>
                      <a:r>
                        <a:rPr lang="en-GB" sz="1000" b="1" dirty="0">
                          <a:effectLst/>
                          <a:latin typeface="Arial" panose="020B0604020202020204" pitchFamily="34" charset="0"/>
                          <a:ea typeface="Calibri" panose="020F0502020204030204" pitchFamily="34" charset="0"/>
                          <a:cs typeface="Times New Roman" panose="02020603050405020304" pitchFamily="18" charset="0"/>
                        </a:rPr>
                        <a:t>’ </a:t>
                      </a:r>
                      <a:r>
                        <a:rPr lang="en-GB"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by Edward Thomas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551" marR="605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hMerge="1">
                  <a:txBody>
                    <a:bodyPr/>
                    <a:lstStyle/>
                    <a:p>
                      <a:endParaRPr lang="en-GB"/>
                    </a:p>
                  </a:txBody>
                  <a:tcPr/>
                </a:tc>
                <a:extLst>
                  <a:ext uri="{0D108BD9-81ED-4DB2-BD59-A6C34878D82A}">
                    <a16:rowId xmlns:a16="http://schemas.microsoft.com/office/drawing/2014/main" xmlns="" val="1527435829"/>
                  </a:ext>
                </a:extLst>
              </a:tr>
              <a:tr h="4686317">
                <a:tc>
                  <a:txBody>
                    <a:bodyPr/>
                    <a:lstStyle/>
                    <a:p>
                      <a:pPr>
                        <a:lnSpc>
                          <a:spcPct val="105000"/>
                        </a:lnSpc>
                        <a:spcAft>
                          <a:spcPts val="800"/>
                        </a:spcAft>
                      </a:pPr>
                      <a:r>
                        <a:rPr lang="en-GB" sz="1000" b="1">
                          <a:effectLst/>
                          <a:latin typeface="Arial" panose="020B0604020202020204" pitchFamily="34" charset="0"/>
                          <a:ea typeface="Calibri" panose="020F0502020204030204" pitchFamily="34" charset="0"/>
                          <a:cs typeface="Times New Roman" panose="02020603050405020304" pitchFamily="18" charset="0"/>
                        </a:rPr>
                        <a:t>AO1</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0551" marR="605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800"/>
                        </a:spcAft>
                      </a:pPr>
                      <a:r>
                        <a:rPr lang="en-GB" sz="1000" dirty="0">
                          <a:effectLst/>
                          <a:latin typeface="Arial" panose="020B0604020202020204" pitchFamily="34" charset="0"/>
                          <a:ea typeface="Calibri" panose="020F0502020204030204" pitchFamily="34" charset="0"/>
                          <a:cs typeface="Times New Roman" panose="02020603050405020304" pitchFamily="18" charset="0"/>
                        </a:rPr>
                        <a:t>Candidates should use coherent written expression.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r>
                        <a:rPr lang="en-GB" sz="1000" dirty="0">
                          <a:effectLst/>
                          <a:latin typeface="Arial" panose="020B0604020202020204" pitchFamily="34" charset="0"/>
                          <a:ea typeface="Calibri" panose="020F0502020204030204" pitchFamily="34" charset="0"/>
                          <a:cs typeface="Times New Roman" panose="02020603050405020304" pitchFamily="18" charset="0"/>
                        </a:rPr>
                        <a:t>Literary and linguistic features which might be explored include, but are not limited to:</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autobiographical lyric poem in four quatrains with </a:t>
                      </a:r>
                      <a:r>
                        <a:rPr lang="en-GB" sz="1000" i="1" dirty="0" err="1">
                          <a:solidFill>
                            <a:srgbClr val="00B050"/>
                          </a:solidFill>
                          <a:effectLst/>
                          <a:latin typeface="Arial" panose="020B0604020202020204" pitchFamily="34" charset="0"/>
                          <a:ea typeface="Calibri" panose="020F0502020204030204" pitchFamily="34" charset="0"/>
                          <a:cs typeface="Times New Roman" panose="02020603050405020304" pitchFamily="18" charset="0"/>
                        </a:rPr>
                        <a:t>abcb</a:t>
                      </a:r>
                      <a:r>
                        <a:rPr lang="en-GB" sz="10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 rhyme</a:t>
                      </a:r>
                      <a:endParaRPr lang="en-GB" sz="1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mainly iambic tetrameter</a:t>
                      </a:r>
                      <a:endParaRPr lang="en-GB" sz="1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caesuras, notably in lines 4 and 5</a:t>
                      </a:r>
                      <a:endParaRPr lang="en-GB" sz="1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enjambment between second and third stanza </a:t>
                      </a:r>
                      <a:endParaRPr lang="en-GB" sz="10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first person singular pronouns</a:t>
                      </a:r>
                      <a:endParaRPr lang="en-GB"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present and past tense</a:t>
                      </a:r>
                      <a:endParaRPr lang="en-GB"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declarative mood throughout</a:t>
                      </a:r>
                      <a:endParaRPr lang="en-GB"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adverb ‘Unwontedly’</a:t>
                      </a:r>
                      <a:endParaRPr lang="en-GB"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simple sentences in lines 4 and 5</a:t>
                      </a:r>
                      <a:endParaRPr lang="en-GB"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increasing sentence length</a:t>
                      </a:r>
                      <a:endParaRPr lang="en-GB"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parallel phrasing in line 6</a:t>
                      </a:r>
                      <a:endParaRPr lang="en-GB"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several co-ordinating conjunctions ‘And. . and’</a:t>
                      </a:r>
                      <a:endParaRPr lang="en-GB"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syndetic list</a:t>
                      </a:r>
                      <a:endParaRPr lang="en-GB"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adverbial phrases of time and place</a:t>
                      </a:r>
                      <a:endParaRPr lang="en-GB"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indefinite pronoun ‘Someone’</a:t>
                      </a:r>
                      <a:endParaRPr lang="en-GB"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lexical repetition ‘the name’</a:t>
                      </a:r>
                      <a:endParaRPr lang="en-GB" sz="1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lexical set of nature in stanzas 3 and 4</a:t>
                      </a:r>
                      <a:endParaRPr lang="en-GB" sz="1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proper nouns</a:t>
                      </a:r>
                      <a:endParaRPr lang="en-GB" sz="1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onomatopoeia ‘hissed’</a:t>
                      </a:r>
                      <a:endParaRPr lang="en-GB" sz="10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unflattering adjective ‘bare’</a:t>
                      </a:r>
                      <a:endParaRPr lang="en-GB" sz="1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simple adjectives ‘dry’, ‘still’, ‘fair’ and ‘high’</a:t>
                      </a:r>
                      <a:endParaRPr lang="en-GB" sz="1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ambiguity of ‘fair’</a:t>
                      </a:r>
                      <a:endParaRPr lang="en-GB" sz="1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visual and </a:t>
                      </a:r>
                      <a:r>
                        <a:rPr lang="en-GB" sz="10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auditory imagery</a:t>
                      </a:r>
                      <a:endParaRPr lang="en-GB" sz="10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tactile and gustatory lexis in line 10</a:t>
                      </a:r>
                      <a:endParaRPr lang="en-GB" sz="1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personifying adjective ‘lonely’</a:t>
                      </a:r>
                      <a:endParaRPr lang="en-GB" sz="1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7030A0"/>
                          </a:solidFill>
                          <a:effectLst/>
                          <a:latin typeface="Arial" panose="020B0604020202020204" pitchFamily="34" charset="0"/>
                          <a:ea typeface="Calibri" panose="020F0502020204030204" pitchFamily="34" charset="0"/>
                          <a:cs typeface="Times New Roman" panose="02020603050405020304" pitchFamily="18" charset="0"/>
                        </a:rPr>
                        <a:t>synaesthesia in the comparative adjective ‘mistier’</a:t>
                      </a:r>
                      <a:endParaRPr lang="en-GB" sz="10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0"/>
                        </a:spcAft>
                        <a:buFont typeface="Symbol" panose="05050102010706020507" pitchFamily="18" charset="2"/>
                        <a:buChar char=""/>
                      </a:pPr>
                      <a:r>
                        <a:rPr lang="en-GB" sz="1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hyperbole ‘all the birds’</a:t>
                      </a:r>
                      <a:endParaRPr lang="en-GB" sz="1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5000"/>
                        </a:lnSpc>
                        <a:spcAft>
                          <a:spcPts val="800"/>
                        </a:spcAft>
                        <a:buFont typeface="Symbol" panose="05050102010706020507" pitchFamily="18" charset="2"/>
                        <a:buChar char=""/>
                      </a:pPr>
                      <a:r>
                        <a:rPr lang="en-GB" sz="1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specific nouns ‘willow-herb’, ‘meadowsweet’, ‘blackbird.’</a:t>
                      </a:r>
                      <a:endParaRPr lang="en-GB" sz="1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5000"/>
                        </a:lnSpc>
                        <a:spcAft>
                          <a:spcPts val="800"/>
                        </a:spcAft>
                      </a:pPr>
                      <a:r>
                        <a:rPr lang="en-GB" sz="1000" dirty="0">
                          <a:effectLst/>
                          <a:latin typeface="Arial" panose="020B0604020202020204" pitchFamily="34" charset="0"/>
                          <a:ea typeface="Calibri" panose="020F0502020204030204" pitchFamily="34" charset="0"/>
                          <a:cs typeface="Times New Roman" panose="02020603050405020304" pitchFamily="18" charset="0"/>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551" marR="605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72728215"/>
                  </a:ext>
                </a:extLst>
              </a:tr>
            </a:tbl>
          </a:graphicData>
        </a:graphic>
      </p:graphicFrame>
    </p:spTree>
    <p:extLst>
      <p:ext uri="{BB962C8B-B14F-4D97-AF65-F5344CB8AC3E}">
        <p14:creationId xmlns:p14="http://schemas.microsoft.com/office/powerpoint/2010/main" val="35439165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E8D75E50D38D1449095CDF5BED87B3E" ma:contentTypeVersion="12" ma:contentTypeDescription="Create a new document." ma:contentTypeScope="" ma:versionID="cdd55c15040df07d87432335672962c6">
  <xsd:schema xmlns:xsd="http://www.w3.org/2001/XMLSchema" xmlns:xs="http://www.w3.org/2001/XMLSchema" xmlns:p="http://schemas.microsoft.com/office/2006/metadata/properties" xmlns:ns2="101960c9-2583-49a4-9434-4c0cad7b266a" xmlns:ns3="10ebebe9-ad9c-417c-96aa-6a2f5b72dbd6" targetNamespace="http://schemas.microsoft.com/office/2006/metadata/properties" ma:root="true" ma:fieldsID="3d85fff58a90e0b49dbd1520a97bd20a" ns2:_="" ns3:_="">
    <xsd:import namespace="101960c9-2583-49a4-9434-4c0cad7b266a"/>
    <xsd:import namespace="10ebebe9-ad9c-417c-96aa-6a2f5b72dbd6"/>
    <xsd:element name="properties">
      <xsd:complexType>
        <xsd:sequence>
          <xsd:element name="documentManagement">
            <xsd:complexType>
              <xsd:all>
                <xsd:element ref="ns2:MediaServiceMetadata" minOccurs="0"/>
                <xsd:element ref="ns2:MediaServiceFastMetadata" minOccurs="0"/>
                <xsd:element ref="ns2:MediaServiceAutoTags" minOccurs="0"/>
                <xsd:element ref="ns2:QA" minOccurs="0"/>
                <xsd:element ref="ns3:SharedWithUsers" minOccurs="0"/>
                <xsd:element ref="ns3:SharedWithDetails" minOccurs="0"/>
                <xsd:element ref="ns2:MediaServiceOCR" minOccurs="0"/>
                <xsd:element ref="ns2:MediaServiceDateTake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1960c9-2583-49a4-9434-4c0cad7b26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QA" ma:index="11" nillable="true" ma:displayName="QA" ma:format="Dropdown" ma:internalName="QA">
      <xsd:simpleType>
        <xsd:restriction base="dms:Text">
          <xsd:maxLength value="255"/>
        </xsd:restrictio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0ebebe9-ad9c-417c-96aa-6a2f5b72dbd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QA xmlns="101960c9-2583-49a4-9434-4c0cad7b266a" xsi:nil="true"/>
  </documentManagement>
</p:properties>
</file>

<file path=customXml/itemProps1.xml><?xml version="1.0" encoding="utf-8"?>
<ds:datastoreItem xmlns:ds="http://schemas.openxmlformats.org/officeDocument/2006/customXml" ds:itemID="{A4B1C0A5-6F54-4577-9A36-B48DDE783263}"/>
</file>

<file path=customXml/itemProps2.xml><?xml version="1.0" encoding="utf-8"?>
<ds:datastoreItem xmlns:ds="http://schemas.openxmlformats.org/officeDocument/2006/customXml" ds:itemID="{48223645-236E-4EDB-8EF6-AFD73BCDF57D}"/>
</file>

<file path=customXml/itemProps3.xml><?xml version="1.0" encoding="utf-8"?>
<ds:datastoreItem xmlns:ds="http://schemas.openxmlformats.org/officeDocument/2006/customXml" ds:itemID="{9AA3CA44-948D-41F7-8AC2-5EBAA3C27A51}"/>
</file>

<file path=docProps/app.xml><?xml version="1.0" encoding="utf-8"?>
<Properties xmlns="http://schemas.openxmlformats.org/officeDocument/2006/extended-properties" xmlns:vt="http://schemas.openxmlformats.org/officeDocument/2006/docPropsVTypes">
  <TotalTime>131</TotalTime>
  <Words>2834</Words>
  <Application>Microsoft Office PowerPoint</Application>
  <PresentationFormat>On-screen Show (4:3)</PresentationFormat>
  <Paragraphs>255</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Jones, Rhodri</dc:creator>
  <cp:lastModifiedBy>Jones, Rhodri</cp:lastModifiedBy>
  <cp:revision>8</cp:revision>
  <dcterms:created xsi:type="dcterms:W3CDTF">2019-09-26T11:58:26Z</dcterms:created>
  <dcterms:modified xsi:type="dcterms:W3CDTF">2019-09-26T14:09:59Z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0x0101005E8D75E50D38D1449095CDF5BED87B3E</vt:lpwstr>
  </property>
</Properties>
</file>