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65" r:id="rId5"/>
    <p:sldId id="316" r:id="rId6"/>
    <p:sldId id="317" r:id="rId7"/>
    <p:sldId id="315" r:id="rId8"/>
    <p:sldId id="326" r:id="rId9"/>
    <p:sldId id="318" r:id="rId10"/>
    <p:sldId id="325" r:id="rId11"/>
    <p:sldId id="319" r:id="rId12"/>
    <p:sldId id="320" r:id="rId13"/>
    <p:sldId id="321" r:id="rId14"/>
    <p:sldId id="322" r:id="rId15"/>
    <p:sldId id="324" r:id="rId16"/>
    <p:sldId id="327" r:id="rId17"/>
    <p:sldId id="328" r:id="rId18"/>
    <p:sldId id="303" r:id="rId19"/>
    <p:sldId id="330" r:id="rId20"/>
    <p:sldId id="337" r:id="rId21"/>
    <p:sldId id="336" r:id="rId22"/>
    <p:sldId id="335" r:id="rId23"/>
  </p:sldIdLst>
  <p:sldSz cx="9144000" cy="6858000" type="screen4x3"/>
  <p:notesSz cx="6794500" cy="9929813"/>
  <p:custDataLst>
    <p:tags r:id="rId25"/>
  </p:custDataLst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80D5D4-3B62-468A-90F4-D6B48C13DB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22E967-9F79-4C59-83F6-DC7774BAD57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ea typeface="ＭＳ Ｐゴシック" pitchFamily="1" charset="-128"/>
              </a:defRPr>
            </a:lvl1pPr>
          </a:lstStyle>
          <a:p>
            <a:pPr>
              <a:defRPr/>
            </a:pPr>
            <a:fld id="{29E64D58-7994-4719-8436-C8EFF33C5501}" type="datetimeFigureOut">
              <a:rPr lang="en-GB"/>
              <a:pPr>
                <a:defRPr/>
              </a:pPr>
              <a:t>07/11/2019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1DEBF4A-793E-4950-952E-7B7A28F064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C914B3D-7408-4B74-B058-EA1DD66B6C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5600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4C0C4-2485-41F9-AD6A-3CE4B93BF3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D6CDA-F1F0-40D1-AD8E-6B0D6E6E20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8100" y="9431338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>
                <a:ea typeface="ＭＳ Ｐゴシック" pitchFamily="1" charset="-128"/>
              </a:defRPr>
            </a:lvl1pPr>
          </a:lstStyle>
          <a:p>
            <a:pPr>
              <a:defRPr/>
            </a:pPr>
            <a:fld id="{460746F3-C0D8-484D-A2FE-D8657BD597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648268B0-49BF-46DD-A7AB-ACD639361D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32FB7B05-2CB7-4964-8911-1D540DFE6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altLang="cy-GB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EA597624-9D69-4165-BA03-C3E288B71C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24ADE152-D351-4DFE-A589-D0184F0A5DAA}" type="slidenum">
              <a:rPr lang="en-GB" altLang="cy-GB"/>
              <a:pPr/>
              <a:t>1</a:t>
            </a:fld>
            <a:endParaRPr lang="en-GB" altLang="cy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54B6413-E0C3-44A1-A301-0CFDBEA391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6505953D-1D40-4E98-A1B8-C572EC7E6C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altLang="cy-GB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CD0630B2-F4DE-45F6-9E47-A3B9AB0B0C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503058F-E1D1-45C8-A47B-51C0C756ECE5}" type="slidenum">
              <a:rPr lang="en-GB" altLang="cy-GB"/>
              <a:pPr/>
              <a:t>10</a:t>
            </a:fld>
            <a:endParaRPr lang="en-GB" altLang="cy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6A34FCB3-65B9-4E4B-B3CD-CD4A1BBA19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14AF9C92-197A-4966-BA73-5BD63E71C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altLang="cy-GB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9B906AD0-BBCA-458B-BF45-FE36ADF2D6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323357FA-82C6-4960-BB56-265FCA7CAEAB}" type="slidenum">
              <a:rPr lang="en-GB" altLang="cy-GB"/>
              <a:pPr/>
              <a:t>11</a:t>
            </a:fld>
            <a:endParaRPr lang="en-GB" altLang="cy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5E203B95-1EF8-4EAF-BE33-826B276C72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FDE980A7-A331-4031-989C-C38DCBAD7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altLang="cy-GB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612C00BA-4B53-4A89-ACFA-7A9C57F2AF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3D5E4C5E-477E-4B7F-8165-3C7297D150BA}" type="slidenum">
              <a:rPr lang="en-GB" altLang="cy-GB"/>
              <a:pPr/>
              <a:t>12</a:t>
            </a:fld>
            <a:endParaRPr lang="en-GB" altLang="cy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E668B411-ACF6-4CB5-A3DF-7EC5F43088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9C605E2D-5495-4886-A31A-839C56538A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altLang="cy-GB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256DDA90-D1A5-4FB4-A90A-D5247CBEC3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99228677-EF15-41A0-941D-36539B889E6C}" type="slidenum">
              <a:rPr lang="en-GB" altLang="cy-GB"/>
              <a:pPr/>
              <a:t>13</a:t>
            </a:fld>
            <a:endParaRPr lang="en-GB" altLang="cy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93AB6040-C3E7-42A1-A54B-3224E2774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445FF96E-006A-4D8E-8808-ED64077F5A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altLang="cy-GB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7248E13F-9A73-4F17-BDE0-88F5C907B1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AE7A30DF-F4BB-47FC-9E8A-F0B1B518F540}" type="slidenum">
              <a:rPr lang="en-GB" altLang="cy-GB"/>
              <a:pPr/>
              <a:t>14</a:t>
            </a:fld>
            <a:endParaRPr lang="en-GB" altLang="cy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C57B6C9C-FC94-4358-9C54-5531C44FA6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83AC6A13-B82B-4A2D-AA83-E07C640B4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altLang="cy-GB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887D4893-F12C-469A-87C0-5175317E07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F0F7F7E-7F42-49D1-8243-54D08055E977}" type="slidenum">
              <a:rPr lang="en-GB" altLang="cy-GB"/>
              <a:pPr/>
              <a:t>15</a:t>
            </a:fld>
            <a:endParaRPr lang="en-GB" altLang="cy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8BE8208F-82E4-489F-B93D-A0B926AEE6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E4CB7367-37FB-47F0-B0EF-5527E6F05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altLang="cy-GB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F4E37F94-7F6A-4871-953C-5C113878E8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2A82ADC-26D3-453E-9A6B-E1B164D635FA}" type="slidenum">
              <a:rPr lang="en-GB" altLang="cy-GB"/>
              <a:pPr/>
              <a:t>16</a:t>
            </a:fld>
            <a:endParaRPr lang="en-GB" altLang="cy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82BA37AB-1F5D-49CF-A11D-B7B552479D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B402876D-8C35-4FA3-BED5-F146A1C8A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altLang="cy-GB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AB900482-5194-4F4B-BC86-23944AC797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BB7D947A-6A60-4127-A15D-CAEDA9B88F0A}" type="slidenum">
              <a:rPr lang="en-GB" altLang="cy-GB"/>
              <a:pPr/>
              <a:t>17</a:t>
            </a:fld>
            <a:endParaRPr lang="en-GB" altLang="cy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6A857DD9-FF70-45B3-8022-922E8FE538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C4C9296A-1CCF-4793-8691-E44449FC5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altLang="cy-GB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3C2EB39A-4924-4761-A6F6-CF16DEFD17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3EAA4869-FFAA-4869-8B94-784F227F88EA}" type="slidenum">
              <a:rPr lang="en-GB" altLang="cy-GB"/>
              <a:pPr/>
              <a:t>18</a:t>
            </a:fld>
            <a:endParaRPr lang="en-GB" altLang="cy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A1146B45-FBB1-4CA8-A050-B6458D14DF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DBB3CAB8-42E2-4242-8370-4DE3FF8B92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altLang="cy-GB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1D034806-56B2-44A3-BED8-01C0F4EE0B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E0A76308-7C3C-4763-82F0-54273D86BBD7}" type="slidenum">
              <a:rPr lang="en-GB" altLang="cy-GB"/>
              <a:pPr/>
              <a:t>19</a:t>
            </a:fld>
            <a:endParaRPr lang="en-GB" altLang="cy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60F80CA-CA20-49C8-B5D6-FDABCEC9C9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D4650C92-0E4A-43B1-99D4-948CE5F45D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altLang="cy-GB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CBDA686-052C-4989-B62C-BF6EB2B71F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522A0555-73F3-4BCC-93F4-022208A579CC}" type="slidenum">
              <a:rPr lang="en-GB" altLang="cy-GB"/>
              <a:pPr/>
              <a:t>2</a:t>
            </a:fld>
            <a:endParaRPr lang="en-GB" altLang="cy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26F650E4-10A7-4F39-AB57-5719DED0F1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5445758-B52B-478A-B286-A934DDC2F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altLang="cy-GB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A24EDCFA-0212-4767-B9C2-3CE6E73F1A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C2B2EC0B-FAC9-4D54-8D91-4AEEAEDD6EB4}" type="slidenum">
              <a:rPr lang="en-GB" altLang="cy-GB"/>
              <a:pPr/>
              <a:t>3</a:t>
            </a:fld>
            <a:endParaRPr lang="en-GB" altLang="cy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EC85B231-0897-4A4B-8A7E-DA528A6F1E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EE561BE3-09A9-41A2-8362-02EA93B0C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altLang="cy-GB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1C7B6EC-9CDD-412B-8BFF-9A786A4C23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208045AE-215D-4122-863D-ED07CCCC93A6}" type="slidenum">
              <a:rPr lang="en-GB" altLang="cy-GB"/>
              <a:pPr/>
              <a:t>4</a:t>
            </a:fld>
            <a:endParaRPr lang="en-GB" altLang="cy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354AF171-40C1-49AA-B087-3C6F11B275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1C1C4E8A-2AC6-4FE5-8B43-984015712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altLang="cy-GB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4E912A88-3634-421D-8EFF-F954B10FB1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74773641-84A4-48EC-8F77-54B1E7243658}" type="slidenum">
              <a:rPr lang="en-GB" altLang="cy-GB"/>
              <a:pPr/>
              <a:t>5</a:t>
            </a:fld>
            <a:endParaRPr lang="en-GB" altLang="cy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A300090-6E1C-47E2-8240-5DEA9015D1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B7B871A-1F4E-46F2-835B-521966E8B4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altLang="cy-GB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6403D31-2171-4B7D-BEE7-276A48079A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914EA2D8-9BE1-408E-AC56-198F362F3FD0}" type="slidenum">
              <a:rPr lang="en-GB" altLang="cy-GB"/>
              <a:pPr/>
              <a:t>6</a:t>
            </a:fld>
            <a:endParaRPr lang="en-GB" altLang="cy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AB30FAAF-EFBD-47CE-9056-6E35097B75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29684981-069E-4924-94B5-098A4A9A2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altLang="cy-GB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50059A1C-B3B0-482C-8FC4-8E3D1C2A9A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E64B7C02-0AF1-4BBA-8192-B2E857369C2D}" type="slidenum">
              <a:rPr lang="en-GB" altLang="cy-GB"/>
              <a:pPr/>
              <a:t>7</a:t>
            </a:fld>
            <a:endParaRPr lang="en-GB" altLang="cy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6A53B173-48D5-40DB-9A51-31F1968597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67DE53B5-6D07-4D3A-8293-0787678C5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altLang="cy-GB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12BC45F-E31A-4BB8-BFBA-8CDD81824C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1079B8E9-AFEC-4DE5-94CC-0D1AFB26F444}" type="slidenum">
              <a:rPr lang="en-GB" altLang="cy-GB"/>
              <a:pPr/>
              <a:t>8</a:t>
            </a:fld>
            <a:endParaRPr lang="en-GB" altLang="cy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B72165CA-DAB6-4378-B54B-65A0DD1C80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355B5707-AE96-40BC-8E76-A979D2EE4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altLang="cy-GB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BBDBD0D9-E7C1-4E5B-845F-930C9DD0B2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0B204A67-DFD6-4810-8DCF-FDBC7859C7FD}" type="slidenum">
              <a:rPr lang="en-GB" altLang="cy-GB"/>
              <a:pPr/>
              <a:t>9</a:t>
            </a:fld>
            <a:endParaRPr lang="en-GB" altLang="cy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D9986-9C32-4784-9C04-585CD5A34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0EA52-D37E-4BDE-B22D-BC8A2A5046B0}" type="datetimeFigureOut">
              <a:rPr lang="en-GB"/>
              <a:pPr>
                <a:defRPr/>
              </a:pPr>
              <a:t>07/11/2019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19E2B-CF5E-43C5-AC67-4358ABFA4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926BD-B7C5-4502-B895-BFBAFAD4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1AACC-15E9-4749-8751-2BAE4482CE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9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09F69-1D23-4275-A591-CD01C7D8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F6975-9CCD-4C80-9562-8D0E3CC5379A}" type="datetimeFigureOut">
              <a:rPr lang="en-GB"/>
              <a:pPr>
                <a:defRPr/>
              </a:pPr>
              <a:t>07/11/2019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54D44-CFD9-40B2-BB6A-E25F1E22B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636E3-36C7-4EF9-9545-6130BF83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C07E3-7E17-400B-B25C-D5CA58C716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80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A6EB8-74CB-41F8-8090-BF42602CB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BE31A-7E17-4CAA-A635-375CDA3BE1FF}" type="datetimeFigureOut">
              <a:rPr lang="en-GB"/>
              <a:pPr>
                <a:defRPr/>
              </a:pPr>
              <a:t>07/11/2019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4535F-9856-4C85-85FF-3386C3B6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07419-450F-4372-92D0-CB0406BF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715F-C112-474E-AF34-B88C0E9139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496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CF0F7E8-FCC4-43BA-A5F3-2549FC40C2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 descr="Z:\Pictures\logos\WJEC_Logo_RGB.jpg">
            <a:extLst>
              <a:ext uri="{FF2B5EF4-FFF2-40B4-BE49-F238E27FC236}">
                <a16:creationId xmlns:a16="http://schemas.microsoft.com/office/drawing/2014/main" id="{B4B83262-468F-4742-8C3D-34A4042E5E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927725"/>
            <a:ext cx="703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43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758DE-2AAF-4F1F-88B7-D918EA15F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204D5-15E2-40AA-8040-AB15774847EE}" type="datetimeFigureOut">
              <a:rPr lang="en-GB"/>
              <a:pPr>
                <a:defRPr/>
              </a:pPr>
              <a:t>07/11/2019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FFDBE-BB01-4AA3-8B57-3A1DEBC3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B645B-7D33-4586-AE3C-3EA4C4E2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5892A-3C8B-4383-86DA-6CA3EA0883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77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F7C6F-537D-40BC-9871-D097CBCC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5135F-C22B-435F-A09C-ADB1976144CA}" type="datetimeFigureOut">
              <a:rPr lang="en-GB"/>
              <a:pPr>
                <a:defRPr/>
              </a:pPr>
              <a:t>07/11/2019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B16BE-1BDB-4E90-9624-4009704EB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23D70-739B-482B-AEF5-519A2803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9290C-55F0-4503-9E96-FB1BE055D0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83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B14781-CACD-4897-A2E0-CF7C61990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9EAE5-8B9E-4D30-B7BC-BF3AD6ABF39B}" type="datetimeFigureOut">
              <a:rPr lang="en-GB"/>
              <a:pPr>
                <a:defRPr/>
              </a:pPr>
              <a:t>07/11/2019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90F290-D003-4A05-B908-315A2D19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D948EF-08A3-491C-8A6C-19BB1BD64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49E1B-569C-4BD1-8A35-0E62EA537B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83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45936B7-2CA6-4836-AB22-D7657931B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798A2-F926-4612-BE8B-18BF064DA844}" type="datetimeFigureOut">
              <a:rPr lang="en-GB"/>
              <a:pPr>
                <a:defRPr/>
              </a:pPr>
              <a:t>07/11/2019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57493B8-CAD9-4471-A177-A6D30633D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B63B8C-12A3-4D1B-BF80-11F455638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FF9FE-4964-4C09-8256-7B70A8FDB3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73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6E57CC8-4158-4F76-847F-9DD7AFFCB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B78CB-A4B1-4025-8B29-D3D9CAA0DE95}" type="datetimeFigureOut">
              <a:rPr lang="en-GB"/>
              <a:pPr>
                <a:defRPr/>
              </a:pPr>
              <a:t>07/11/2019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92CC243-A577-4B83-8BC1-FFD691785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E907DB1-9E9A-422B-A565-C3F1ADE0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52868-0CF6-41A3-B5B1-A013234ECC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82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97E1947-193D-45B6-9468-00D5EE08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791D0-AE72-4173-A24E-82C38E583ABB}" type="datetimeFigureOut">
              <a:rPr lang="en-GB"/>
              <a:pPr>
                <a:defRPr/>
              </a:pPr>
              <a:t>07/11/2019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8DD5A31-8A6D-483D-9B09-DDEAEF1C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F954D3F-B795-4435-AAD7-7BF3334A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E4BAA-6BCE-4CB9-9FDE-FEC8DDD13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98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F04863-D6B0-4975-AE51-13F1DAC58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F9BA8-079D-46BA-9637-40BACFEC6016}" type="datetimeFigureOut">
              <a:rPr lang="en-GB"/>
              <a:pPr>
                <a:defRPr/>
              </a:pPr>
              <a:t>07/11/2019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C864A6-6006-4BA5-9D01-48A3EDB57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BCD749-7FCC-4203-9E83-8BA71E37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7DB0C-4B13-4F4C-964D-4D035270D0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8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C7A9AC-8563-45C3-AF27-6BA314E1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7532C-6B3C-4CAC-AB6F-86B203BEDB4A}" type="datetimeFigureOut">
              <a:rPr lang="en-GB"/>
              <a:pPr>
                <a:defRPr/>
              </a:pPr>
              <a:t>07/11/2019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775755-4332-4199-BFB7-EBD90B3B2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FE8028-F2D9-4BF5-864A-4B61935A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B81BE-CE2D-4995-98F0-97DAB18C8E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33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144E425-9507-40D4-A146-1292AF817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y-GB"/>
              <a:t>Click to edit Master title style</a:t>
            </a:r>
            <a:endParaRPr lang="en-GB" altLang="cy-GB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2E085AD-3FD2-4546-88E6-F87EE9A9C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y-GB"/>
              <a:t>Click to edit Master text styles</a:t>
            </a:r>
          </a:p>
          <a:p>
            <a:pPr lvl="1"/>
            <a:r>
              <a:rPr lang="en-US" altLang="cy-GB"/>
              <a:t>Second level</a:t>
            </a:r>
          </a:p>
          <a:p>
            <a:pPr lvl="2"/>
            <a:r>
              <a:rPr lang="en-US" altLang="cy-GB"/>
              <a:t>Third level</a:t>
            </a:r>
          </a:p>
          <a:p>
            <a:pPr lvl="3"/>
            <a:r>
              <a:rPr lang="en-US" altLang="cy-GB"/>
              <a:t>Fourth level</a:t>
            </a:r>
          </a:p>
          <a:p>
            <a:pPr lvl="4"/>
            <a:r>
              <a:rPr lang="en-US" altLang="cy-GB"/>
              <a:t>Fifth level</a:t>
            </a:r>
            <a:endParaRPr lang="en-GB" altLang="cy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0FD18-2D65-40C9-A9A0-F52BD8D52E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fld id="{5B3C8259-F6B6-450B-845D-5CB5D8D95088}" type="datetimeFigureOut">
              <a:rPr lang="en-GB"/>
              <a:pPr>
                <a:defRPr/>
              </a:pPr>
              <a:t>07/11/2019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571E2-B5CF-438A-9B04-6BE070B78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A7775-4958-4EAD-94A6-173188384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fld id="{D1EF56AF-1349-402C-8DCF-E897FC6E68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1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DCDC25C-322A-4854-8959-75BE4D19B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D86D5C-B800-47E9-ACFA-24556491EAEA}"/>
              </a:ext>
            </a:extLst>
          </p:cNvPr>
          <p:cNvSpPr txBox="1"/>
          <p:nvPr/>
        </p:nvSpPr>
        <p:spPr>
          <a:xfrm>
            <a:off x="358775" y="506413"/>
            <a:ext cx="8107363" cy="17018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cy-GB" sz="4400">
                <a:solidFill>
                  <a:schemeClr val="bg1"/>
                </a:solidFill>
                <a:latin typeface="Gotham Rounded Book" pitchFamily="50" charset="0"/>
              </a:rPr>
              <a:t>Adborth ar: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y-GB" sz="4400">
                <a:solidFill>
                  <a:schemeClr val="bg1"/>
                </a:solidFill>
                <a:latin typeface="Gotham Rounded Book" pitchFamily="50" charset="0"/>
              </a:rPr>
              <a:t>uned yr asesiad ymarferol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C8B496-AACB-4B51-8721-14086C99B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44" y="5987256"/>
            <a:ext cx="728662" cy="7286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>
            <a:extLst>
              <a:ext uri="{FF2B5EF4-FFF2-40B4-BE49-F238E27FC236}">
                <a16:creationId xmlns:a16="http://schemas.microsoft.com/office/drawing/2014/main" id="{53FAFAAE-E457-4BD4-8556-F90A136CD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34A1AF-463B-41EC-9011-C2D3BD60DA6B}"/>
              </a:ext>
            </a:extLst>
          </p:cNvPr>
          <p:cNvSpPr txBox="1"/>
          <p:nvPr/>
        </p:nvSpPr>
        <p:spPr>
          <a:xfrm>
            <a:off x="266700" y="1479550"/>
            <a:ext cx="8202613" cy="63436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cy-GB" b="1">
                <a:latin typeface="Bliss-Light"/>
              </a:rPr>
              <a:t>Adborth cyffredinol </a:t>
            </a:r>
            <a:r>
              <a:rPr lang="en-GB" altLang="cy-GB">
                <a:latin typeface="Bliss-Light"/>
              </a:rPr>
              <a:t>– </a:t>
            </a:r>
            <a:r>
              <a:rPr lang="en-GB" altLang="cy-GB" b="1">
                <a:latin typeface="Bliss-Light"/>
              </a:rPr>
              <a:t>Adran B</a:t>
            </a: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GB" altLang="cy-GB" b="1">
                <a:latin typeface="Arial" panose="020B0604020202020204" pitchFamily="34" charset="0"/>
                <a:cs typeface="Calibri" panose="020F0502020204030204" pitchFamily="34" charset="0"/>
              </a:rPr>
              <a:t>Grafﬁau</a:t>
            </a:r>
          </a:p>
          <a:p>
            <a:pPr eaLnBrk="1" hangingPunct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altLang="cy-GB">
                <a:latin typeface="Arial" panose="020B0604020202020204" pitchFamily="34" charset="0"/>
                <a:cs typeface="Calibri" panose="020F0502020204030204" pitchFamily="34" charset="0"/>
              </a:rPr>
              <a:t>Roedd llawer o ymgeiswyr yn gallu plotio graffiau'n gywir, er bod llinellau ffit orau yn aml yn wael neu heb eu lluniadu. </a:t>
            </a:r>
          </a:p>
          <a:p>
            <a:pPr eaLnBrk="1" hangingPunct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altLang="cy-GB">
                <a:latin typeface="Arial" panose="020B0604020202020204" pitchFamily="34" charset="0"/>
                <a:cs typeface="Calibri" panose="020F0502020204030204" pitchFamily="34" charset="0"/>
              </a:rPr>
              <a:t>Nid oedd llawer o ymgeiswyr wedi dechrau eu graddfa ar y tarddbwynt a dylid eu hannog i wneud hynny.</a:t>
            </a:r>
          </a:p>
          <a:p>
            <a:pPr eaLnBrk="1" hangingPunct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altLang="cy-GB">
                <a:latin typeface="Arial" panose="020B0604020202020204" pitchFamily="34" charset="0"/>
                <a:cs typeface="Calibri" panose="020F0502020204030204" pitchFamily="34" charset="0"/>
              </a:rPr>
              <a:t>Er y dylid annog ymgeiswyr i ddefnyddio o leiaf hanner y papur graff, dylai'r raddfa fod yn synhwyrol a llinellol.</a:t>
            </a:r>
          </a:p>
          <a:p>
            <a:pPr eaLnBrk="1" hangingPunct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altLang="cy-GB">
                <a:latin typeface="Arial" panose="020B0604020202020204" pitchFamily="34" charset="0"/>
                <a:cs typeface="Calibri" panose="020F0502020204030204" pitchFamily="34" charset="0"/>
              </a:rPr>
              <a:t>Mae lleiafrif sylweddol o ymgeiswyr yn parhau i ddefnyddio dotiau rhy fawr o lawer i blotio pwyntiau, a arweiniodd at golli marciau mewn rhai achosion, gan nad oedd modd pennu cywirdeb plotio.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altLang="cy-GB">
                <a:latin typeface="Arial" panose="020B0604020202020204" pitchFamily="34" charset="0"/>
                <a:cs typeface="Calibri" panose="020F0502020204030204" pitchFamily="34" charset="0"/>
              </a:rPr>
              <a:t>Roedd y rhan fwyaf o ymgeiswyr yn gallu cysylltu'r ddau newidyn o'r graff yn gywir. Fodd bynnag, roeddent yn llai llwyddiannus wrth ddisgrifio'r patrwm rhifyddol cywir. Tybiodd llawer o ymgeiswyr bod unrhyw linell syth yn nodi cymesuredd uniongyrchol ac nid oeddent wedi deall bod rhaid i'r linell fynd trwy'r tarddbwynt hefyd.</a:t>
            </a: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>
            <a:extLst>
              <a:ext uri="{FF2B5EF4-FFF2-40B4-BE49-F238E27FC236}">
                <a16:creationId xmlns:a16="http://schemas.microsoft.com/office/drawing/2014/main" id="{D63A128D-E224-4C19-811D-ECA11481C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327F26-8530-4953-81EE-20758B278AE4}"/>
              </a:ext>
            </a:extLst>
          </p:cNvPr>
          <p:cNvSpPr txBox="1"/>
          <p:nvPr/>
        </p:nvSpPr>
        <p:spPr>
          <a:xfrm>
            <a:off x="266700" y="1479550"/>
            <a:ext cx="8202613" cy="3894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cy-GB" b="1">
                <a:latin typeface="Bliss-Light"/>
              </a:rPr>
              <a:t>Adborth cyffredinol </a:t>
            </a:r>
            <a:r>
              <a:rPr lang="en-GB" altLang="cy-GB">
                <a:latin typeface="Bliss-Light"/>
              </a:rPr>
              <a:t>– </a:t>
            </a:r>
            <a:r>
              <a:rPr lang="en-GB" altLang="cy-GB" b="1">
                <a:latin typeface="Bliss-Light"/>
              </a:rPr>
              <a:t>Adran B</a:t>
            </a: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GB" altLang="cy-GB" b="1">
                <a:latin typeface="Arial" panose="020B0604020202020204" pitchFamily="34" charset="0"/>
                <a:cs typeface="Calibri" panose="020F0502020204030204" pitchFamily="34" charset="0"/>
              </a:rPr>
              <a:t>Newidynnau</a:t>
            </a:r>
          </a:p>
          <a:p>
            <a:pPr eaLnBrk="1" hangingPunct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altLang="cy-GB">
                <a:latin typeface="Arial" panose="020B0604020202020204" pitchFamily="34" charset="0"/>
                <a:cs typeface="Calibri" panose="020F0502020204030204" pitchFamily="34" charset="0"/>
              </a:rPr>
              <a:t>Yn gyffredinol, mae ymgeiswyr yn hyderus wrth nodi'r newidynnau annibynnol a dibynnol mewn gwahanol ymchwiliadau. Mae hyn yn dangos eu bod wedi deall y termau hyn yn dda.</a:t>
            </a:r>
          </a:p>
          <a:p>
            <a:pPr eaLnBrk="1" hangingPunct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altLang="cy-GB">
                <a:latin typeface="Arial" panose="020B0604020202020204" pitchFamily="34" charset="0"/>
                <a:cs typeface="Calibri" panose="020F0502020204030204" pitchFamily="34" charset="0"/>
              </a:rPr>
              <a:t>Fel arfer roedd ymgeiswyr yn gallu nodi newidynnau sy'n cael eu rheoli ond nid oedd y modd nodwyd sut y cawsant eu rheoli gan gyfeirio at yr offeryniaeth a'r gwerth a fesurwyd wedi cael ei wneud yn dda.</a:t>
            </a: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>
            <a:extLst>
              <a:ext uri="{FF2B5EF4-FFF2-40B4-BE49-F238E27FC236}">
                <a16:creationId xmlns:a16="http://schemas.microsoft.com/office/drawing/2014/main" id="{F961CBDC-2CBC-4AF5-A44B-6E70220E2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A28DD5-6EB2-46DB-BFD7-705577A4D4B0}"/>
              </a:ext>
            </a:extLst>
          </p:cNvPr>
          <p:cNvSpPr txBox="1"/>
          <p:nvPr/>
        </p:nvSpPr>
        <p:spPr>
          <a:xfrm>
            <a:off x="266700" y="1479550"/>
            <a:ext cx="8202613" cy="3894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cy-GB" b="1">
                <a:latin typeface="Bliss-Light"/>
              </a:rPr>
              <a:t>Adborth cyffredinol </a:t>
            </a:r>
            <a:r>
              <a:rPr lang="en-GB" altLang="cy-GB">
                <a:latin typeface="Bliss-Light"/>
              </a:rPr>
              <a:t>– </a:t>
            </a:r>
            <a:r>
              <a:rPr lang="en-GB" altLang="cy-GB" b="1">
                <a:latin typeface="Bliss-Light"/>
              </a:rPr>
              <a:t>Adran B</a:t>
            </a: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GB" altLang="cy-GB" b="1">
                <a:latin typeface="Arial" panose="020B0604020202020204" pitchFamily="34" charset="0"/>
                <a:cs typeface="Calibri" panose="020F0502020204030204" pitchFamily="34" charset="0"/>
              </a:rPr>
              <a:t>Gwerthuso ansawdd data</a:t>
            </a:r>
          </a:p>
          <a:p>
            <a:pPr eaLnBrk="1" hangingPunct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altLang="cy-GB">
                <a:latin typeface="Arial" panose="020B0604020202020204" pitchFamily="34" charset="0"/>
                <a:cs typeface="Calibri" panose="020F0502020204030204" pitchFamily="34" charset="0"/>
              </a:rPr>
              <a:t>Roedd ailadroddadwyedd ac atgynhyrchadwyedd wedi'u deall yn dda ar y cyfan. Fodd bynnag, mae dealltwriaeth wael o hyd o'r termau manwl gywirdeb a thrachywiredd. </a:t>
            </a:r>
          </a:p>
          <a:p>
            <a:pPr eaLnBrk="1" hangingPunct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altLang="cy-GB">
                <a:latin typeface="Arial" panose="020B0604020202020204" pitchFamily="34" charset="0"/>
                <a:cs typeface="Calibri" panose="020F0502020204030204" pitchFamily="34" charset="0"/>
              </a:rPr>
              <a:t>Doedd y syniad o hapgyfeiliornad heb ei ddeall yn dda iawn.</a:t>
            </a:r>
          </a:p>
          <a:p>
            <a:pPr eaLnBrk="1" hangingPunct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altLang="cy-GB">
                <a:latin typeface="Arial" panose="020B0604020202020204" pitchFamily="34" charset="0"/>
                <a:cs typeface="Calibri" panose="020F0502020204030204" pitchFamily="34" charset="0"/>
              </a:rPr>
              <a:t>Roedd cyfrifo ansicrwydd o hafaliad yn anodd iawn i ymgeiswyr.</a:t>
            </a:r>
          </a:p>
          <a:p>
            <a:pPr eaLnBrk="1" hangingPunct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altLang="cy-GB">
                <a:latin typeface="Arial" panose="020B0604020202020204" pitchFamily="34" charset="0"/>
                <a:cs typeface="Calibri" panose="020F0502020204030204" pitchFamily="34" charset="0"/>
              </a:rPr>
              <a:t>Roedd awgrymu gwelliannau wedi'i wneud yn dda yn aml.</a:t>
            </a: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>
            <a:extLst>
              <a:ext uri="{FF2B5EF4-FFF2-40B4-BE49-F238E27FC236}">
                <a16:creationId xmlns:a16="http://schemas.microsoft.com/office/drawing/2014/main" id="{E5539A15-CDBE-4F21-B656-E2BDF4918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556109-901A-4A7E-84E6-5580C832C0C6}"/>
              </a:ext>
            </a:extLst>
          </p:cNvPr>
          <p:cNvSpPr txBox="1"/>
          <p:nvPr/>
        </p:nvSpPr>
        <p:spPr>
          <a:xfrm>
            <a:off x="241300" y="1601788"/>
            <a:ext cx="8202613" cy="41878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cy-GB" b="1">
                <a:latin typeface="Bliss-Light"/>
              </a:rPr>
              <a:t>Adborth ar Ymchwiliad i'r egni gwres sy'n cael ei ryddhau wrth losgi gwahanol danwyddau</a:t>
            </a: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GB" altLang="cy-GB" b="1">
                <a:latin typeface="Arial" panose="020B0604020202020204" pitchFamily="34" charset="0"/>
                <a:cs typeface="Calibri" panose="020F0502020204030204" pitchFamily="34" charset="0"/>
              </a:rPr>
              <a:t>Adran A</a:t>
            </a:r>
          </a:p>
          <a:p>
            <a:pPr eaLnBrk="1" hangingPunct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altLang="cy-GB">
                <a:latin typeface="Bliss-Light"/>
                <a:cs typeface="Arial" panose="020B0604020202020204" pitchFamily="34" charset="0"/>
              </a:rPr>
              <a:t>Cafodd yr asesiad risg yn yr ymchwiliad hwn ei gwblhau i safon ychydig yn well na'r hyn a welwyd ar draws y gyfres o ymchwiliadau. </a:t>
            </a:r>
          </a:p>
          <a:p>
            <a:pPr eaLnBrk="1" hangingPunct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altLang="cy-GB">
                <a:latin typeface="Bliss-Light"/>
                <a:cs typeface="Arial" panose="020B0604020202020204" pitchFamily="34" charset="0"/>
              </a:rPr>
              <a:t>Defnyddiodd llawer o ymgeiswyr y taflenni diogelwch i fyfyrwyr yn effeithiol. Fodd bynnag, gwnaeth ychydig o ymgeiswyr gael gwybodaeth heb ystyried y gwaith ymarferol oedd yn cael ei wneud mewn gwirionedd a defnyddiwyd canllawiau diogelwch amhriodol. </a:t>
            </a:r>
          </a:p>
          <a:p>
            <a:pPr eaLnBrk="1" hangingPunct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altLang="cy-GB">
                <a:latin typeface="Bliss-Light"/>
                <a:cs typeface="Arial" panose="020B0604020202020204" pitchFamily="34" charset="0"/>
              </a:rPr>
              <a:t>Cafodd y tabl canlyniadau ei gwblhau'n dda. </a:t>
            </a: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>
            <a:extLst>
              <a:ext uri="{FF2B5EF4-FFF2-40B4-BE49-F238E27FC236}">
                <a16:creationId xmlns:a16="http://schemas.microsoft.com/office/drawing/2014/main" id="{DBF852E5-AEE5-494A-B186-43B299E0D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C19489-158D-4587-8BF0-DD7B27CF6C42}"/>
              </a:ext>
            </a:extLst>
          </p:cNvPr>
          <p:cNvSpPr txBox="1"/>
          <p:nvPr/>
        </p:nvSpPr>
        <p:spPr>
          <a:xfrm>
            <a:off x="-7938" y="1266825"/>
            <a:ext cx="9050338" cy="54244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GB" altLang="cy-GB" b="1">
                <a:latin typeface="Arial" panose="020B0604020202020204" pitchFamily="34" charset="0"/>
                <a:cs typeface="Calibri" panose="020F0502020204030204" pitchFamily="34" charset="0"/>
              </a:rPr>
              <a:t>Adran B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>
                <a:latin typeface="Bliss-Light"/>
              </a:rPr>
              <a:t>Cafodd y newidynnau rheoli eu nodi gan fwyafrif yr ymgeiswyr, ond defnyddiodd rhai 'swm'/'nifer' yn lle cyfaint.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>
                <a:latin typeface="Bliss-Light"/>
              </a:rPr>
              <a:t>Collwyd marciau hefyd oherwydd nad oedd ymgeiswyr yn cyfeirio at yr offeryn cywir nac yn nodi gwerth y newidyn oedd yn cael ei reoli h.y. 100 cm</a:t>
            </a:r>
            <a:r>
              <a:rPr lang="en-GB" altLang="cy-GB" baseline="30000">
                <a:latin typeface="Bliss-Light"/>
              </a:rPr>
              <a:t>3</a:t>
            </a:r>
            <a:r>
              <a:rPr lang="en-GB" altLang="cy-GB">
                <a:latin typeface="Bliss-Light"/>
              </a:rPr>
              <a:t> o ddŵr yn defnyddio silindr mesur.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>
                <a:latin typeface="Bliss-Light"/>
              </a:rPr>
              <a:t>Cafodd y graff ei luniadu gyda graddau amrywiol o lwyddiant. Lluniadwyd y raddfa'n well nag yn llawer o'r gyfres oherwydd cymorth y pwynt oedd wedi'i labelu ar ddechrau'r graff. Fodd bynnag, defnyddiodd llawer o ymgeiswyr hyn fel pwynt ac o ganlyniad collasant y marc am y llinell ffit orau.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>
                <a:latin typeface="Bliss-Light"/>
              </a:rPr>
              <a:t>Fel yn achos y rhan fwyaf o'r mathau hyn o gwestiynau, roedd y berthynas wedi'i nodi'n gywir ond atebwyd y disgrifiad o'r graff yn wael gydag ymgeiswyr yn methu â disgrifio cyfradd ostyngol y graddiant.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>
                <a:latin typeface="Bliss-Light"/>
              </a:rPr>
              <a:t>Atebwyd y cwestiynau rhifiadol yn dda yma.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>
                <a:latin typeface="Bliss-Light"/>
              </a:rPr>
              <a:t>Nododd ymgeiswyr golli gwres yn gywir fel ffactor ond nid oedd llawer o ymgeiswyr yn gallu rhoi dau welliant yn glir nac yn gallu esbonio sut y byddai un o'r gwelliannau yn gwella'r canlyniadau. </a:t>
            </a:r>
          </a:p>
          <a:p>
            <a:pPr eaLnBrk="1" hangingPunct="1"/>
            <a:endParaRPr lang="en-GB" altLang="cy-GB">
              <a:latin typeface="Bliss-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>
            <a:extLst>
              <a:ext uri="{FF2B5EF4-FFF2-40B4-BE49-F238E27FC236}">
                <a16:creationId xmlns:a16="http://schemas.microsoft.com/office/drawing/2014/main" id="{8EA25CF1-0E0A-4096-A8A8-7BF779AFA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088C14-0CF5-49B4-803D-A507A06F4349}"/>
              </a:ext>
            </a:extLst>
          </p:cNvPr>
          <p:cNvSpPr txBox="1"/>
          <p:nvPr/>
        </p:nvSpPr>
        <p:spPr>
          <a:xfrm>
            <a:off x="266700" y="1479550"/>
            <a:ext cx="8202613" cy="53038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>
                <a:latin typeface="Bliss-Light"/>
              </a:rPr>
              <a:t>Dylai cyfarwyddiadau i athrawon fod mewn ysgolion yn barod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cy-GB">
              <a:latin typeface="Bliss-Light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>
                <a:latin typeface="Bliss-Light"/>
              </a:rPr>
              <a:t>Bydd cyfarwyddiadau gosod ar gael 6 Ionawr 2020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>
                <a:latin typeface="Bliss-Light"/>
              </a:rPr>
              <a:t>Bydd angen cwblhau'r tasgau yn hanner cyntaf tymor y gwanwyn (h.y. 6 Ionawr – 14 Chwefror 2020).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cy-GB">
              <a:latin typeface="Bliss-Light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>
                <a:latin typeface="Bliss-Light"/>
              </a:rPr>
              <a:t>Bydd gan bob tasg Adran A ac Adran B a bydd yn cael ei chwblhau mewn dwy sesiwn 60 munud o hyd. Bydd Adran A ac Adran B yn ddau bapur cwestiynau ar wahân. </a:t>
            </a: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>
                <a:latin typeface="Bliss-Light"/>
              </a:rPr>
              <a:t>Gall y tasgau gymryd lle mewn labordai gwyddoniaeth a dylai aelod o staff sy'n gyfrifol am addysgu TGAU Gwyddoniaeth oruchwylio'r tasgau bob amser</a:t>
            </a: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</p:txBody>
      </p:sp>
      <p:sp>
        <p:nvSpPr>
          <p:cNvPr id="32772" name="TextBox 1">
            <a:extLst>
              <a:ext uri="{FF2B5EF4-FFF2-40B4-BE49-F238E27FC236}">
                <a16:creationId xmlns:a16="http://schemas.microsoft.com/office/drawing/2014/main" id="{50B339F4-18F2-4FBE-8AB1-CD10D6FAB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322388"/>
            <a:ext cx="7453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cy-GB" sz="2400">
                <a:latin typeface="Bliss-Light"/>
              </a:rPr>
              <a:t>TASG YMARFEROL 2020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>
            <a:extLst>
              <a:ext uri="{FF2B5EF4-FFF2-40B4-BE49-F238E27FC236}">
                <a16:creationId xmlns:a16="http://schemas.microsoft.com/office/drawing/2014/main" id="{FA770A43-F6FE-4DF0-AB5A-4B2CE48B4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764F0A-D70A-4D83-A57F-3EEC7B3FE0DD}"/>
              </a:ext>
            </a:extLst>
          </p:cNvPr>
          <p:cNvSpPr txBox="1"/>
          <p:nvPr/>
        </p:nvSpPr>
        <p:spPr>
          <a:xfrm>
            <a:off x="266700" y="1479550"/>
            <a:ext cx="8202613" cy="53038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>
                <a:latin typeface="Bliss-Light"/>
              </a:rPr>
              <a:t>A yw'n dderbyniol storio'r dogfennau Cyfarwyddiadau i Athrawon a'r Cyfarwyddiadau Gosod yn ddiogel yn yr ystafell baratoi?</a:t>
            </a:r>
          </a:p>
          <a:p>
            <a:pPr eaLnBrk="1" hangingPunct="1"/>
            <a:r>
              <a:rPr lang="en-GB" altLang="cy-GB">
                <a:solidFill>
                  <a:srgbClr val="FF0000"/>
                </a:solidFill>
                <a:latin typeface="Bliss-Light"/>
              </a:rPr>
              <a:t>	Rhaid i’r swyddog arholiadau ei storio’n ddiogel </a:t>
            </a:r>
            <a:r>
              <a:rPr lang="en-GB" altLang="cy-GB" b="1">
                <a:solidFill>
                  <a:srgbClr val="FF0000"/>
                </a:solidFill>
                <a:latin typeface="Bliss-Light"/>
              </a:rPr>
              <a:t>bob amser</a:t>
            </a:r>
            <a:r>
              <a:rPr lang="en-GB" altLang="cy-GB">
                <a:solidFill>
                  <a:srgbClr val="FF0000"/>
                </a:solidFill>
                <a:latin typeface="Bliss-Light"/>
              </a:rPr>
              <a:t> pan nad yw’r athro/athrawes yn ei defnyddio. Ni ellir ei gadael dros nos yn yr ystafell ddosbarth/ystafell baratoi. Ni ddylech ddatgelu ei chynnwys i unrhyw un nad yw'n ymwneud â pharatoi'r asesiad. Dylid cofnodi bob tro y caiff ei defnyddio a phan nad yw'n cael ei defnyddio mwyach.</a:t>
            </a: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>
                <a:latin typeface="Bliss-Light"/>
              </a:rPr>
              <a:t>A ddylid cael goruchwyliwr allanol yn yr ystafell?</a:t>
            </a:r>
          </a:p>
          <a:p>
            <a:pPr eaLnBrk="1" hangingPunct="1"/>
            <a:r>
              <a:rPr lang="en-GB" altLang="cy-GB">
                <a:solidFill>
                  <a:srgbClr val="FF0000"/>
                </a:solidFill>
                <a:latin typeface="Bliss-Light"/>
              </a:rPr>
              <a:t>	Dylai aelod o staff sy'n gyfrifol am addysgu TGAU Gwyddoniaeth oruchwylio'r dasg bob amser. Nid oes angen unrhyw oruchwylwyr allanol.</a:t>
            </a:r>
          </a:p>
          <a:p>
            <a:pPr eaLnBrk="1" hangingPunct="1"/>
            <a:endParaRPr lang="en-GB" altLang="cy-GB">
              <a:solidFill>
                <a:srgbClr val="FF0000"/>
              </a:solidFill>
              <a:latin typeface="Bliss-Light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>
                <a:latin typeface="Bliss-Light"/>
              </a:rPr>
              <a:t>A yw'n dderbyniol i ymgeiswyr wneud adran B yn yr ystafell ddosbarth?</a:t>
            </a:r>
          </a:p>
          <a:p>
            <a:pPr eaLnBrk="1" hangingPunct="1"/>
            <a:r>
              <a:rPr lang="en-GB" altLang="cy-GB">
                <a:solidFill>
                  <a:srgbClr val="FF0000"/>
                </a:solidFill>
                <a:latin typeface="Bliss-Light"/>
              </a:rPr>
              <a:t>	Ydy, gellir gwneud Adran B yn yr ystafell ddosbarth neu yn y neuadd, ond rhaid bod digon o le rhwng ymgeiswyr. </a:t>
            </a:r>
          </a:p>
          <a:p>
            <a:pPr eaLnBrk="1" hangingPunct="1"/>
            <a:endParaRPr lang="en-GB" altLang="cy-GB">
              <a:solidFill>
                <a:srgbClr val="FF0000"/>
              </a:solidFill>
              <a:latin typeface="Bliss-Light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>
                <a:latin typeface="Bliss-Light"/>
              </a:rPr>
              <a:t>Beth sy'n digwydd os bydd ymgeisydd yn absennol ar gyfer adran B?</a:t>
            </a:r>
          </a:p>
          <a:p>
            <a:pPr eaLnBrk="1" hangingPunct="1"/>
            <a:r>
              <a:rPr lang="en-GB" altLang="cy-GB">
                <a:solidFill>
                  <a:srgbClr val="FF0000"/>
                </a:solidFill>
                <a:latin typeface="Bliss-Light"/>
              </a:rPr>
              <a:t>	Gallan nhw ei wneud pan fyddan nhw'n dychwelyd i'r ysgol, ar yr amod ei fod yn dal i fod o fewn y ffenestr asesu</a:t>
            </a:r>
            <a:r>
              <a:rPr lang="en-GB" altLang="cy-GB" sz="1600">
                <a:solidFill>
                  <a:srgbClr val="FF0000"/>
                </a:solidFill>
                <a:latin typeface="Bliss-Light"/>
              </a:rPr>
              <a:t>.</a:t>
            </a:r>
          </a:p>
        </p:txBody>
      </p:sp>
      <p:sp>
        <p:nvSpPr>
          <p:cNvPr id="34820" name="TextBox 1">
            <a:extLst>
              <a:ext uri="{FF2B5EF4-FFF2-40B4-BE49-F238E27FC236}">
                <a16:creationId xmlns:a16="http://schemas.microsoft.com/office/drawing/2014/main" id="{400199F1-3AA7-4D68-8B7F-E964538A3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363" y="346075"/>
            <a:ext cx="745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cy-GB" sz="2400">
                <a:solidFill>
                  <a:schemeClr val="bg1"/>
                </a:solidFill>
                <a:latin typeface="Bliss-Light"/>
              </a:rPr>
              <a:t>CWESTIYNAU CYFFREDIN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>
            <a:extLst>
              <a:ext uri="{FF2B5EF4-FFF2-40B4-BE49-F238E27FC236}">
                <a16:creationId xmlns:a16="http://schemas.microsoft.com/office/drawing/2014/main" id="{776B127E-B1A4-41BB-8602-FCC2E7D57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B77319-DED8-46E8-A29D-F93A67A8863D}"/>
              </a:ext>
            </a:extLst>
          </p:cNvPr>
          <p:cNvSpPr txBox="1"/>
          <p:nvPr/>
        </p:nvSpPr>
        <p:spPr>
          <a:xfrm>
            <a:off x="266700" y="1479550"/>
            <a:ext cx="8202613" cy="33845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>
                <a:latin typeface="Bliss-Light"/>
              </a:rPr>
              <a:t>A yw'n dderbyniol i mi adolygu gyda fy ymgeiswyr?</a:t>
            </a:r>
          </a:p>
          <a:p>
            <a:pPr eaLnBrk="1" hangingPunct="1"/>
            <a:r>
              <a:rPr lang="en-GB" altLang="cy-GB">
                <a:solidFill>
                  <a:srgbClr val="FF0000"/>
                </a:solidFill>
                <a:latin typeface="Bliss-Light"/>
              </a:rPr>
              <a:t>	Mae adolygu cyffredinol yn iawn, ond ni ddylid hyfforddi ymgeiswyr ar fanylion unrhyw dasg ymarferol unigol. Mae hyn yn gamymddwyn.</a:t>
            </a: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>
                <a:latin typeface="Bliss-Light"/>
              </a:rPr>
              <a:t>Pa bryd y dylid cwblhau'r papurau?</a:t>
            </a:r>
          </a:p>
          <a:p>
            <a:pPr eaLnBrk="1" hangingPunct="1"/>
            <a:r>
              <a:rPr lang="en-GB" altLang="cy-GB">
                <a:latin typeface="Bliss-Light"/>
              </a:rPr>
              <a:t>	</a:t>
            </a:r>
            <a:r>
              <a:rPr lang="en-GB" altLang="cy-GB">
                <a:solidFill>
                  <a:srgbClr val="FF0000"/>
                </a:solidFill>
                <a:latin typeface="Bliss-Light"/>
              </a:rPr>
              <a:t>Dylid dychwelyd papurau i Drefforest o fewn pythefnos i ddiwedd yr hanner tymor.</a:t>
            </a: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>
                <a:latin typeface="Bliss-Light"/>
              </a:rPr>
              <a:t>Sut y dylid anfon y papurau? </a:t>
            </a:r>
          </a:p>
          <a:p>
            <a:pPr eaLnBrk="1" hangingPunct="1"/>
            <a:r>
              <a:rPr lang="en-GB" altLang="cy-GB">
                <a:solidFill>
                  <a:srgbClr val="FF0000"/>
                </a:solidFill>
                <a:latin typeface="Bliss-Light"/>
              </a:rPr>
              <a:t>	Dylid pecynnu cymwysterau ar wahân yn ôl rhifau'r ymgeiswyr gyda chofrestr a gynhyrchwyd gan y ganolfan. Adran A wedi'i dilyn gan Adran B i bob ymgeisydd.</a:t>
            </a:r>
          </a:p>
        </p:txBody>
      </p:sp>
      <p:sp>
        <p:nvSpPr>
          <p:cNvPr id="36868" name="TextBox 6">
            <a:extLst>
              <a:ext uri="{FF2B5EF4-FFF2-40B4-BE49-F238E27FC236}">
                <a16:creationId xmlns:a16="http://schemas.microsoft.com/office/drawing/2014/main" id="{2984B2E0-EBE5-423E-8BEB-CF96A56D9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363" y="346075"/>
            <a:ext cx="745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cy-GB" sz="2400">
                <a:solidFill>
                  <a:schemeClr val="bg1"/>
                </a:solidFill>
                <a:latin typeface="Bliss-Light"/>
              </a:rPr>
              <a:t>CWESTIYNAU CYFFREDIN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>
            <a:extLst>
              <a:ext uri="{FF2B5EF4-FFF2-40B4-BE49-F238E27FC236}">
                <a16:creationId xmlns:a16="http://schemas.microsoft.com/office/drawing/2014/main" id="{DC1865D1-FF30-4CF0-BB06-4D2B3EF40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4CA4B8-1ACA-4A6D-884A-622662DD5610}"/>
              </a:ext>
            </a:extLst>
          </p:cNvPr>
          <p:cNvSpPr txBox="1"/>
          <p:nvPr/>
        </p:nvSpPr>
        <p:spPr>
          <a:xfrm>
            <a:off x="266700" y="1479550"/>
            <a:ext cx="8202613" cy="44815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>
                <a:latin typeface="Bliss-Light"/>
              </a:rPr>
              <a:t>Rhoddwyd y papur cywir i'r ymgeiswyr ar gyfer y cymhwyster y maen nhw'n ei sefyll. Os yw ymgeisydd dwyradd yn gwneud tasg ymarferol, sicrhewch fod </a:t>
            </a:r>
            <a:r>
              <a:rPr lang="en-GB" altLang="cy-GB" b="1">
                <a:latin typeface="Bliss-Light"/>
              </a:rPr>
              <a:t>dwyradd </a:t>
            </a:r>
            <a:r>
              <a:rPr lang="en-GB" altLang="cy-GB">
                <a:latin typeface="Bliss-Light"/>
              </a:rPr>
              <a:t>ar flaen y papur. </a:t>
            </a: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>
                <a:latin typeface="Bliss-Light"/>
              </a:rPr>
              <a:t>Sicrhewch y rhoddir yr adran B gywir i ymgeiswyr i gyfateb i'r adran A maen nhw wedi'i chwblhau.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cy-GB">
              <a:latin typeface="Bliss-Light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>
                <a:latin typeface="Bliss-Light"/>
              </a:rPr>
              <a:t>Os yw ymgeiswyr yn absennol ar gyfer adran B sicrhewch y dangosir hyn yn glir ar y gofrestr.</a:t>
            </a: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</p:txBody>
      </p:sp>
      <p:sp>
        <p:nvSpPr>
          <p:cNvPr id="38916" name="TextBox 6">
            <a:extLst>
              <a:ext uri="{FF2B5EF4-FFF2-40B4-BE49-F238E27FC236}">
                <a16:creationId xmlns:a16="http://schemas.microsoft.com/office/drawing/2014/main" id="{BE3549E4-AEA4-42FB-AB3B-448FDF144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593850"/>
            <a:ext cx="7453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cy-GB" sz="2400">
                <a:latin typeface="Bliss-Light"/>
              </a:rPr>
              <a:t>GWIRIO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CB4F97-6BE7-4635-AA52-016AC5FC09E9}"/>
              </a:ext>
            </a:extLst>
          </p:cNvPr>
          <p:cNvSpPr txBox="1"/>
          <p:nvPr/>
        </p:nvSpPr>
        <p:spPr>
          <a:xfrm>
            <a:off x="279400" y="790575"/>
            <a:ext cx="8107363" cy="6286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cy-GB" sz="4400">
                <a:solidFill>
                  <a:schemeClr val="bg1"/>
                </a:solidFill>
                <a:latin typeface="Gotham Rounded Book" pitchFamily="50" charset="0"/>
              </a:rPr>
              <a:t>Unrhyw Gwestiynau?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8B496-AACB-4B51-8721-14086C99B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8" y="5762625"/>
            <a:ext cx="878681" cy="8786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>
            <a:extLst>
              <a:ext uri="{FF2B5EF4-FFF2-40B4-BE49-F238E27FC236}">
                <a16:creationId xmlns:a16="http://schemas.microsoft.com/office/drawing/2014/main" id="{3A9D48F3-062C-4305-B918-881F63BB5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5">
            <a:extLst>
              <a:ext uri="{FF2B5EF4-FFF2-40B4-BE49-F238E27FC236}">
                <a16:creationId xmlns:a16="http://schemas.microsoft.com/office/drawing/2014/main" id="{D540502F-7199-4F2B-A92C-5905B55EA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479550"/>
            <a:ext cx="820261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US" altLang="cy-GB">
              <a:latin typeface="Bliss-Light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81B9B8D9-649E-4487-B76D-72C28582A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1635125"/>
            <a:ext cx="7356475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 sz="2400" dirty="0" err="1"/>
              <a:t>Yng</a:t>
            </a:r>
            <a:r>
              <a:rPr lang="en-GB" altLang="cy-GB" sz="2400" dirty="0"/>
              <a:t> </a:t>
            </a:r>
            <a:r>
              <a:rPr lang="en-GB" altLang="cy-GB" sz="2400" dirty="0" err="1"/>
              <a:t>nghyfres</a:t>
            </a:r>
            <a:r>
              <a:rPr lang="en-GB" altLang="cy-GB" sz="2400" dirty="0"/>
              <a:t> </a:t>
            </a:r>
            <a:r>
              <a:rPr lang="en-GB" altLang="cy-GB" sz="2400" dirty="0" err="1"/>
              <a:t>yr</a:t>
            </a:r>
            <a:r>
              <a:rPr lang="en-GB" altLang="cy-GB" sz="2400" dirty="0"/>
              <a:t> </a:t>
            </a:r>
            <a:r>
              <a:rPr lang="en-GB" altLang="cy-GB" sz="2400" dirty="0" err="1"/>
              <a:t>Haf</a:t>
            </a:r>
            <a:r>
              <a:rPr lang="en-GB" altLang="cy-GB" sz="2400" dirty="0"/>
              <a:t> 2019, </a:t>
            </a:r>
            <a:r>
              <a:rPr lang="en-GB" altLang="cy-GB" sz="2400" dirty="0" err="1"/>
              <a:t>cafodd</a:t>
            </a:r>
            <a:r>
              <a:rPr lang="en-GB" altLang="cy-GB" sz="2400" dirty="0"/>
              <a:t> </a:t>
            </a:r>
            <a:r>
              <a:rPr lang="en-GB" altLang="cy-GB" sz="2400" dirty="0" err="1"/>
              <a:t>cyfanswm</a:t>
            </a:r>
            <a:r>
              <a:rPr lang="en-GB" altLang="cy-GB" sz="2400" dirty="0"/>
              <a:t> o 69 524 o </a:t>
            </a:r>
            <a:r>
              <a:rPr lang="en-GB" altLang="cy-GB" sz="2400" dirty="0" err="1"/>
              <a:t>asesiadau</a:t>
            </a:r>
            <a:r>
              <a:rPr lang="en-GB" altLang="cy-GB" sz="2400" dirty="0"/>
              <a:t> </a:t>
            </a:r>
            <a:r>
              <a:rPr lang="en-GB" altLang="cy-GB" sz="2400" dirty="0" err="1"/>
              <a:t>ymarferol</a:t>
            </a:r>
            <a:r>
              <a:rPr lang="en-GB" altLang="cy-GB" sz="2400" dirty="0"/>
              <a:t> </a:t>
            </a:r>
            <a:r>
              <a:rPr lang="en-GB" altLang="cy-GB" sz="2400" dirty="0" err="1"/>
              <a:t>eu</a:t>
            </a:r>
            <a:r>
              <a:rPr lang="en-GB" altLang="cy-GB" sz="2400" dirty="0"/>
              <a:t> </a:t>
            </a:r>
            <a:r>
              <a:rPr lang="en-GB" altLang="cy-GB" sz="2400" dirty="0" err="1"/>
              <a:t>marcio</a:t>
            </a:r>
            <a:r>
              <a:rPr lang="en-GB" altLang="cy-GB" sz="2400" dirty="0"/>
              <a:t> </a:t>
            </a:r>
            <a:r>
              <a:rPr lang="en-GB" altLang="cy-GB" sz="2400" dirty="0" err="1"/>
              <a:t>gan</a:t>
            </a:r>
            <a:r>
              <a:rPr lang="en-GB" altLang="cy-GB" sz="2400" dirty="0"/>
              <a:t> 139 o </a:t>
            </a:r>
            <a:r>
              <a:rPr lang="en-GB" altLang="cy-GB" sz="2400" dirty="0" err="1"/>
              <a:t>arholwyr</a:t>
            </a:r>
            <a:r>
              <a:rPr lang="en-GB" altLang="cy-GB" sz="2400" dirty="0"/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 sz="2400" dirty="0" err="1"/>
              <a:t>Marciodd</a:t>
            </a:r>
            <a:r>
              <a:rPr lang="en-GB" altLang="cy-GB" sz="2400" dirty="0"/>
              <a:t> bob </a:t>
            </a:r>
            <a:r>
              <a:rPr lang="en-GB" altLang="cy-GB" sz="2400" dirty="0" err="1"/>
              <a:t>arholwr</a:t>
            </a:r>
            <a:r>
              <a:rPr lang="en-GB" altLang="cy-GB" sz="2400" dirty="0"/>
              <a:t> </a:t>
            </a:r>
            <a:r>
              <a:rPr lang="en-GB" altLang="cy-GB" sz="2400" dirty="0" err="1"/>
              <a:t>yr</a:t>
            </a:r>
            <a:r>
              <a:rPr lang="en-GB" altLang="cy-GB" sz="2400" dirty="0"/>
              <a:t> </a:t>
            </a:r>
            <a:r>
              <a:rPr lang="en-GB" altLang="cy-GB" sz="2400" dirty="0" err="1"/>
              <a:t>holl</a:t>
            </a:r>
            <a:r>
              <a:rPr lang="en-GB" altLang="cy-GB" sz="2400" dirty="0"/>
              <a:t> </a:t>
            </a:r>
            <a:r>
              <a:rPr lang="en-GB" altLang="cy-GB" sz="2400" dirty="0" err="1"/>
              <a:t>dasgau</a:t>
            </a:r>
            <a:r>
              <a:rPr lang="en-GB" altLang="cy-GB" sz="2400" dirty="0"/>
              <a:t> a </a:t>
            </a:r>
            <a:r>
              <a:rPr lang="en-GB" altLang="cy-GB" sz="2400" dirty="0" err="1"/>
              <a:t>gyflwynwyd</a:t>
            </a:r>
            <a:r>
              <a:rPr lang="en-GB" altLang="cy-GB" sz="2400" dirty="0"/>
              <a:t> </a:t>
            </a:r>
            <a:r>
              <a:rPr lang="en-GB" altLang="cy-GB" sz="2400" dirty="0" err="1"/>
              <a:t>gan</a:t>
            </a:r>
            <a:r>
              <a:rPr lang="en-GB" altLang="cy-GB" sz="2400" dirty="0"/>
              <a:t> </a:t>
            </a:r>
            <a:r>
              <a:rPr lang="en-GB" altLang="cy-GB" sz="2400" dirty="0" err="1"/>
              <a:t>ganolfan</a:t>
            </a:r>
            <a:r>
              <a:rPr lang="en-GB" altLang="cy-GB" sz="2400" dirty="0"/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 sz="2400" dirty="0" err="1"/>
              <a:t>Barnwyd</a:t>
            </a:r>
            <a:r>
              <a:rPr lang="en-GB" altLang="cy-GB" sz="2400" dirty="0"/>
              <a:t> bod y </a:t>
            </a:r>
            <a:r>
              <a:rPr lang="en-GB" altLang="cy-GB" sz="2400" dirty="0" err="1"/>
              <a:t>naw</a:t>
            </a:r>
            <a:r>
              <a:rPr lang="en-GB" altLang="cy-GB" sz="2400" dirty="0"/>
              <a:t> </a:t>
            </a:r>
            <a:r>
              <a:rPr lang="en-GB" altLang="cy-GB" sz="2400" dirty="0" err="1"/>
              <a:t>tasg</a:t>
            </a:r>
            <a:r>
              <a:rPr lang="en-GB" altLang="cy-GB" sz="2400" dirty="0"/>
              <a:t> </a:t>
            </a:r>
            <a:r>
              <a:rPr lang="en-GB" altLang="cy-GB" sz="2400" dirty="0" err="1"/>
              <a:t>wahanol</a:t>
            </a:r>
            <a:r>
              <a:rPr lang="en-GB" altLang="cy-GB" sz="2400" dirty="0"/>
              <a:t> </a:t>
            </a:r>
            <a:r>
              <a:rPr lang="en-GB" altLang="cy-GB" sz="2400" dirty="0" err="1"/>
              <a:t>yn</a:t>
            </a:r>
            <a:r>
              <a:rPr lang="en-GB" altLang="cy-GB" sz="2400" dirty="0"/>
              <a:t> </a:t>
            </a:r>
            <a:r>
              <a:rPr lang="en-GB" altLang="cy-GB" sz="2400" dirty="0" err="1"/>
              <a:t>debyg</a:t>
            </a:r>
            <a:r>
              <a:rPr lang="en-GB" altLang="cy-GB" sz="2400" dirty="0"/>
              <a:t> o ran </a:t>
            </a:r>
            <a:r>
              <a:rPr lang="en-GB" altLang="cy-GB" sz="2400" dirty="0" err="1"/>
              <a:t>anhawster</a:t>
            </a:r>
            <a:r>
              <a:rPr lang="en-GB" altLang="cy-GB" sz="2400" dirty="0"/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 sz="2400" dirty="0" err="1"/>
              <a:t>Rhoddodd</a:t>
            </a:r>
            <a:r>
              <a:rPr lang="en-GB" altLang="cy-GB" sz="2400" dirty="0"/>
              <a:t> y </a:t>
            </a:r>
            <a:r>
              <a:rPr lang="en-GB" altLang="cy-GB" sz="2400" dirty="0" err="1"/>
              <a:t>rhan</a:t>
            </a:r>
            <a:r>
              <a:rPr lang="en-GB" altLang="cy-GB" sz="2400" dirty="0"/>
              <a:t> </a:t>
            </a:r>
            <a:r>
              <a:rPr lang="en-GB" altLang="cy-GB" sz="2400" dirty="0" err="1"/>
              <a:t>fwyaf</a:t>
            </a:r>
            <a:r>
              <a:rPr lang="en-GB" altLang="cy-GB" sz="2400" dirty="0"/>
              <a:t> o </a:t>
            </a:r>
            <a:r>
              <a:rPr lang="en-GB" altLang="cy-GB" sz="2400" dirty="0" err="1"/>
              <a:t>ymgeiswyr</a:t>
            </a:r>
            <a:r>
              <a:rPr lang="en-GB" altLang="cy-GB" sz="2400" dirty="0"/>
              <a:t> </a:t>
            </a:r>
            <a:r>
              <a:rPr lang="en-GB" altLang="cy-GB" sz="2400" dirty="0" err="1"/>
              <a:t>gynnig</a:t>
            </a:r>
            <a:r>
              <a:rPr lang="en-GB" altLang="cy-GB" sz="2400" dirty="0"/>
              <a:t> </a:t>
            </a:r>
            <a:r>
              <a:rPr lang="en-GB" altLang="cy-GB" sz="2400" dirty="0" err="1"/>
              <a:t>ar</a:t>
            </a:r>
            <a:r>
              <a:rPr lang="en-GB" altLang="cy-GB" sz="2400" dirty="0"/>
              <a:t> </a:t>
            </a:r>
            <a:r>
              <a:rPr lang="en-GB" altLang="cy-GB" sz="2400" dirty="0" err="1"/>
              <a:t>yr</a:t>
            </a:r>
            <a:r>
              <a:rPr lang="en-GB" altLang="cy-GB" sz="2400" dirty="0"/>
              <a:t> </a:t>
            </a:r>
            <a:r>
              <a:rPr lang="en-GB" altLang="cy-GB" sz="2400" dirty="0" err="1"/>
              <a:t>holl</a:t>
            </a:r>
            <a:r>
              <a:rPr lang="en-GB" altLang="cy-GB" sz="2400" dirty="0"/>
              <a:t> </a:t>
            </a:r>
            <a:r>
              <a:rPr lang="en-GB" altLang="cy-GB" sz="2400" dirty="0" err="1"/>
              <a:t>gwestiynau</a:t>
            </a:r>
            <a:r>
              <a:rPr lang="en-GB" altLang="cy-GB" sz="2400" dirty="0"/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 sz="2400" dirty="0" err="1"/>
              <a:t>Roedd</a:t>
            </a:r>
            <a:r>
              <a:rPr lang="en-GB" altLang="cy-GB" sz="2400" dirty="0"/>
              <a:t> y </a:t>
            </a:r>
            <a:r>
              <a:rPr lang="en-GB" altLang="cy-GB" sz="2400" dirty="0" err="1"/>
              <a:t>tasgau'n</a:t>
            </a:r>
            <a:r>
              <a:rPr lang="en-GB" altLang="cy-GB" sz="2400" dirty="0"/>
              <a:t> </a:t>
            </a:r>
            <a:r>
              <a:rPr lang="en-GB" altLang="cy-GB" sz="2400" dirty="0" err="1"/>
              <a:t>gwahaniaethu'n</a:t>
            </a:r>
            <a:r>
              <a:rPr lang="en-GB" altLang="cy-GB" sz="2400" dirty="0"/>
              <a:t> </a:t>
            </a:r>
            <a:r>
              <a:rPr lang="en-GB" altLang="cy-GB" sz="2400" dirty="0" err="1"/>
              <a:t>dda</a:t>
            </a:r>
            <a:r>
              <a:rPr lang="en-GB" altLang="cy-GB" sz="2400" dirty="0"/>
              <a:t> </a:t>
            </a:r>
            <a:r>
              <a:rPr lang="en-GB" altLang="cy-GB" sz="2400" dirty="0" err="1"/>
              <a:t>ar</a:t>
            </a:r>
            <a:r>
              <a:rPr lang="en-GB" altLang="cy-GB" sz="2400" dirty="0"/>
              <a:t> draws </a:t>
            </a:r>
            <a:r>
              <a:rPr lang="en-GB" altLang="cy-GB" sz="2400" dirty="0" err="1"/>
              <a:t>yr</a:t>
            </a:r>
            <a:r>
              <a:rPr lang="en-GB" altLang="cy-GB" sz="2400" dirty="0"/>
              <a:t> </a:t>
            </a:r>
            <a:r>
              <a:rPr lang="en-GB" altLang="cy-GB" sz="2400" dirty="0" err="1"/>
              <a:t>ystod</a:t>
            </a:r>
            <a:r>
              <a:rPr lang="en-GB" altLang="cy-GB" sz="2400" dirty="0"/>
              <a:t> </a:t>
            </a:r>
            <a:r>
              <a:rPr lang="en-GB" altLang="cy-GB" sz="2400" dirty="0" err="1"/>
              <a:t>gallu</a:t>
            </a:r>
            <a:r>
              <a:rPr lang="en-GB" altLang="cy-GB" sz="2400" dirty="0"/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 sz="2400" dirty="0" err="1"/>
              <a:t>Roedd</a:t>
            </a:r>
            <a:r>
              <a:rPr lang="en-GB" altLang="cy-GB" sz="2400" dirty="0"/>
              <a:t> </a:t>
            </a:r>
            <a:r>
              <a:rPr lang="en-GB" altLang="cy-GB" sz="2400" dirty="0" err="1"/>
              <a:t>yr</a:t>
            </a:r>
            <a:r>
              <a:rPr lang="en-GB" altLang="cy-GB" sz="2400" dirty="0"/>
              <a:t> </a:t>
            </a:r>
            <a:r>
              <a:rPr lang="en-GB" altLang="cy-GB" sz="2400" dirty="0" err="1"/>
              <a:t>holl</a:t>
            </a:r>
            <a:r>
              <a:rPr lang="en-GB" altLang="cy-GB" sz="2400" dirty="0"/>
              <a:t> </a:t>
            </a:r>
            <a:r>
              <a:rPr lang="en-GB" altLang="cy-GB" sz="2400" dirty="0" err="1"/>
              <a:t>dasgau</a:t>
            </a:r>
            <a:r>
              <a:rPr lang="en-GB" altLang="cy-GB" sz="2400" dirty="0"/>
              <a:t> </a:t>
            </a:r>
            <a:r>
              <a:rPr lang="en-GB" altLang="cy-GB" sz="2400" dirty="0" err="1"/>
              <a:t>yn</a:t>
            </a:r>
            <a:r>
              <a:rPr lang="en-GB" altLang="cy-GB" sz="2400" dirty="0"/>
              <a:t> </a:t>
            </a:r>
            <a:r>
              <a:rPr lang="en-GB" altLang="cy-GB" sz="2400" dirty="0" err="1"/>
              <a:t>gyffredin</a:t>
            </a:r>
            <a:r>
              <a:rPr lang="en-GB" altLang="cy-GB" sz="2400" dirty="0"/>
              <a:t> </a:t>
            </a:r>
            <a:r>
              <a:rPr lang="en-GB" altLang="cy-GB" sz="2400" dirty="0" err="1"/>
              <a:t>ar</a:t>
            </a:r>
            <a:r>
              <a:rPr lang="en-GB" altLang="cy-GB" sz="2400" dirty="0"/>
              <a:t> draws y </a:t>
            </a:r>
            <a:r>
              <a:rPr lang="en-GB" altLang="cy-GB" sz="2400" dirty="0" err="1"/>
              <a:t>cymwysterau</a:t>
            </a:r>
            <a:r>
              <a:rPr lang="en-GB" altLang="cy-GB" sz="2400" dirty="0"/>
              <a:t>. </a:t>
            </a:r>
            <a:r>
              <a:rPr lang="en-GB" altLang="cy-GB" sz="2400" dirty="0" err="1"/>
              <a:t>Defnyddiwyd</a:t>
            </a:r>
            <a:r>
              <a:rPr lang="en-GB" altLang="cy-GB" sz="2400" dirty="0"/>
              <a:t> </a:t>
            </a:r>
            <a:r>
              <a:rPr lang="en-GB" altLang="cy-GB" sz="2400" dirty="0" err="1"/>
              <a:t>ffiniau</a:t>
            </a:r>
            <a:r>
              <a:rPr lang="en-GB" altLang="cy-GB" sz="2400" dirty="0"/>
              <a:t> </a:t>
            </a:r>
            <a:r>
              <a:rPr lang="en-GB" altLang="cy-GB" sz="2400" dirty="0" err="1"/>
              <a:t>graddau</a:t>
            </a:r>
            <a:r>
              <a:rPr lang="en-GB" altLang="cy-GB" sz="2400" dirty="0"/>
              <a:t> </a:t>
            </a:r>
            <a:r>
              <a:rPr lang="en-GB" altLang="cy-GB" sz="2400" dirty="0" err="1"/>
              <a:t>cyffredin</a:t>
            </a:r>
            <a:r>
              <a:rPr lang="en-GB" altLang="cy-GB" sz="2400" dirty="0"/>
              <a:t>, </a:t>
            </a:r>
            <a:r>
              <a:rPr lang="en-GB" altLang="cy-GB" sz="2400" dirty="0" err="1"/>
              <a:t>gan</a:t>
            </a:r>
            <a:r>
              <a:rPr lang="en-GB" altLang="cy-GB" sz="2400" dirty="0"/>
              <a:t> </a:t>
            </a:r>
            <a:r>
              <a:rPr lang="en-GB" altLang="cy-GB" sz="2400" dirty="0" err="1"/>
              <a:t>arwain</a:t>
            </a:r>
            <a:r>
              <a:rPr lang="en-GB" altLang="cy-GB" sz="2400" dirty="0"/>
              <a:t> at </a:t>
            </a:r>
            <a:r>
              <a:rPr lang="en-GB" altLang="cy-GB" sz="2400" dirty="0" err="1"/>
              <a:t>ganrannau</a:t>
            </a:r>
            <a:r>
              <a:rPr lang="en-GB" altLang="cy-GB" sz="2400" dirty="0"/>
              <a:t> </a:t>
            </a:r>
            <a:r>
              <a:rPr lang="en-GB" altLang="cy-GB" sz="2400" dirty="0" err="1"/>
              <a:t>gwahanol</a:t>
            </a:r>
            <a:r>
              <a:rPr lang="en-GB" altLang="cy-GB" sz="2400" dirty="0"/>
              <a:t> o </a:t>
            </a:r>
            <a:r>
              <a:rPr lang="en-GB" altLang="cy-GB" sz="2400" dirty="0" err="1"/>
              <a:t>ymgeiswyr</a:t>
            </a:r>
            <a:r>
              <a:rPr lang="en-GB" altLang="cy-GB" sz="2400" dirty="0"/>
              <a:t> </a:t>
            </a:r>
            <a:r>
              <a:rPr lang="en-GB" altLang="cy-GB" sz="2400" dirty="0" err="1"/>
              <a:t>yn</a:t>
            </a:r>
            <a:r>
              <a:rPr lang="en-GB" altLang="cy-GB" sz="2400" dirty="0"/>
              <a:t> </a:t>
            </a:r>
            <a:r>
              <a:rPr lang="en-GB" altLang="cy-GB" sz="2400" dirty="0" err="1"/>
              <a:t>ennill</a:t>
            </a:r>
            <a:r>
              <a:rPr lang="en-GB" altLang="cy-GB" sz="2400" dirty="0"/>
              <a:t> </a:t>
            </a:r>
            <a:r>
              <a:rPr lang="en-GB" altLang="cy-GB" sz="2400" dirty="0" err="1"/>
              <a:t>marciau</a:t>
            </a:r>
            <a:r>
              <a:rPr lang="en-GB" altLang="cy-GB" sz="2400" dirty="0"/>
              <a:t> </a:t>
            </a:r>
            <a:r>
              <a:rPr lang="en-GB" altLang="cy-GB" sz="2400" dirty="0" err="1"/>
              <a:t>ym</a:t>
            </a:r>
            <a:r>
              <a:rPr lang="en-GB" altLang="cy-GB" sz="2400" dirty="0"/>
              <a:t> </a:t>
            </a:r>
            <a:r>
              <a:rPr lang="en-GB" altLang="cy-GB" sz="2400" dirty="0" err="1"/>
              <a:t>mhob</a:t>
            </a:r>
            <a:r>
              <a:rPr lang="en-GB" altLang="cy-GB" sz="2400" dirty="0"/>
              <a:t> </a:t>
            </a:r>
            <a:r>
              <a:rPr lang="en-GB" altLang="cy-GB" sz="2400" dirty="0" err="1"/>
              <a:t>cymhwyster</a:t>
            </a:r>
            <a:r>
              <a:rPr lang="en-GB" altLang="cy-GB" sz="2400" dirty="0"/>
              <a:t>.</a:t>
            </a:r>
          </a:p>
        </p:txBody>
      </p:sp>
      <p:sp>
        <p:nvSpPr>
          <p:cNvPr id="6149" name="TextBox 6">
            <a:extLst>
              <a:ext uri="{FF2B5EF4-FFF2-40B4-BE49-F238E27FC236}">
                <a16:creationId xmlns:a16="http://schemas.microsoft.com/office/drawing/2014/main" id="{1BD23350-3A31-486F-8B22-A121034CE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1289050"/>
            <a:ext cx="41592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cy-GB" sz="3000" b="1" dirty="0">
                <a:latin typeface="Bliss-Light"/>
              </a:rPr>
              <a:t>FFEITHIAU ALLWEDDOL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id="{8ACB73A1-AF18-473A-8E1D-0858CB960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5">
            <a:extLst>
              <a:ext uri="{FF2B5EF4-FFF2-40B4-BE49-F238E27FC236}">
                <a16:creationId xmlns:a16="http://schemas.microsoft.com/office/drawing/2014/main" id="{6D2F7A32-4E77-4C94-AD7F-EDD6853D0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479550"/>
            <a:ext cx="82026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cy-GB" sz="2400" b="1">
                <a:latin typeface="Bliss-Light"/>
              </a:rPr>
              <a:t>Ffiniau graddau Asesu Ymarferol</a:t>
            </a: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5DD8B2-61D1-457D-A2AC-A3B7B75F59A2}"/>
              </a:ext>
            </a:extLst>
          </p:cNvPr>
          <p:cNvGraphicFramePr>
            <a:graphicFrameLocks noGrp="1"/>
          </p:cNvGraphicFramePr>
          <p:nvPr/>
        </p:nvGraphicFramePr>
        <p:xfrm>
          <a:off x="434975" y="2576513"/>
          <a:ext cx="7864475" cy="3023235"/>
        </p:xfrm>
        <a:graphic>
          <a:graphicData uri="http://schemas.openxmlformats.org/drawingml/2006/table">
            <a:tbl>
              <a:tblPr/>
              <a:tblGrid>
                <a:gridCol w="2703513">
                  <a:extLst>
                    <a:ext uri="{9D8B030D-6E8A-4147-A177-3AD203B41FA5}">
                      <a16:colId xmlns:a16="http://schemas.microsoft.com/office/drawing/2014/main" val="3372061543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526192009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13033368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993532363"/>
                    </a:ext>
                  </a:extLst>
                </a:gridCol>
                <a:gridCol w="646113">
                  <a:extLst>
                    <a:ext uri="{9D8B030D-6E8A-4147-A177-3AD203B41FA5}">
                      <a16:colId xmlns:a16="http://schemas.microsoft.com/office/drawing/2014/main" val="2150129116"/>
                    </a:ext>
                  </a:extLst>
                </a:gridCol>
                <a:gridCol w="636587">
                  <a:extLst>
                    <a:ext uri="{9D8B030D-6E8A-4147-A177-3AD203B41FA5}">
                      <a16:colId xmlns:a16="http://schemas.microsoft.com/office/drawing/2014/main" val="2024994113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74710026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1198206799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108938734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4094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 Gwyddorau ar Wahân/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Gwyddoniaeth Gymhwysol (Gradd Unigol) (Uchafswm o 30 marc)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34795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Gwyddoniaeth (Dwyradd)/ Gwyddoniaeth Gymhwysol (Dwyradd) (Uchafswm o 60 marc)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2852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>
            <a:extLst>
              <a:ext uri="{FF2B5EF4-FFF2-40B4-BE49-F238E27FC236}">
                <a16:creationId xmlns:a16="http://schemas.microsoft.com/office/drawing/2014/main" id="{09640707-1F61-48F1-9129-C8CBAFAFF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5">
            <a:extLst>
              <a:ext uri="{FF2B5EF4-FFF2-40B4-BE49-F238E27FC236}">
                <a16:creationId xmlns:a16="http://schemas.microsoft.com/office/drawing/2014/main" id="{BC894007-3457-42EA-A428-03512E89D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266825"/>
            <a:ext cx="8202613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cy-GB" b="1" dirty="0" err="1">
                <a:latin typeface="Bliss-Light"/>
              </a:rPr>
              <a:t>Ystadegau</a:t>
            </a:r>
            <a:r>
              <a:rPr lang="en-GB" altLang="cy-GB" b="1" dirty="0">
                <a:latin typeface="Bliss-Light"/>
              </a:rPr>
              <a:t> </a:t>
            </a:r>
            <a:r>
              <a:rPr lang="en-GB" altLang="cy-GB" b="1" dirty="0" err="1">
                <a:latin typeface="Bliss-Light"/>
              </a:rPr>
              <a:t>Allweddol</a:t>
            </a:r>
            <a:endParaRPr lang="en-GB" altLang="cy-GB" b="1" dirty="0">
              <a:latin typeface="Bliss-Light"/>
            </a:endParaRPr>
          </a:p>
          <a:p>
            <a:pPr eaLnBrk="1" hangingPunct="1"/>
            <a:endParaRPr lang="en-GB" altLang="cy-GB" dirty="0">
              <a:latin typeface="Bliss-Light"/>
            </a:endParaRPr>
          </a:p>
          <a:p>
            <a:pPr eaLnBrk="1" hangingPunct="1"/>
            <a:endParaRPr lang="en-GB" altLang="cy-GB" dirty="0">
              <a:latin typeface="Bliss-Light"/>
            </a:endParaRPr>
          </a:p>
          <a:p>
            <a:pPr eaLnBrk="1" hangingPunct="1"/>
            <a:endParaRPr lang="en-GB" altLang="cy-GB" dirty="0">
              <a:latin typeface="Bliss-Light"/>
            </a:endParaRPr>
          </a:p>
          <a:p>
            <a:pPr eaLnBrk="1" hangingPunct="1"/>
            <a:endParaRPr lang="en-GB" altLang="cy-GB" dirty="0">
              <a:latin typeface="Bliss-Light"/>
            </a:endParaRPr>
          </a:p>
          <a:p>
            <a:pPr eaLnBrk="1" hangingPunct="1"/>
            <a:endParaRPr lang="en-GB" altLang="cy-GB" dirty="0">
              <a:latin typeface="Bliss-Ligh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F15CD68-B3E3-4BC1-8630-14FD1FAD8D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915880"/>
              </p:ext>
            </p:extLst>
          </p:nvPr>
        </p:nvGraphicFramePr>
        <p:xfrm>
          <a:off x="171450" y="1754188"/>
          <a:ext cx="8877301" cy="4297520"/>
        </p:xfrm>
        <a:graphic>
          <a:graphicData uri="http://schemas.openxmlformats.org/drawingml/2006/table">
            <a:tbl>
              <a:tblPr/>
              <a:tblGrid>
                <a:gridCol w="959293">
                  <a:extLst>
                    <a:ext uri="{9D8B030D-6E8A-4147-A177-3AD203B41FA5}">
                      <a16:colId xmlns:a16="http://schemas.microsoft.com/office/drawing/2014/main" val="742149471"/>
                    </a:ext>
                  </a:extLst>
                </a:gridCol>
                <a:gridCol w="1335336">
                  <a:extLst>
                    <a:ext uri="{9D8B030D-6E8A-4147-A177-3AD203B41FA5}">
                      <a16:colId xmlns:a16="http://schemas.microsoft.com/office/drawing/2014/main" val="4011829067"/>
                    </a:ext>
                  </a:extLst>
                </a:gridCol>
                <a:gridCol w="1377545">
                  <a:extLst>
                    <a:ext uri="{9D8B030D-6E8A-4147-A177-3AD203B41FA5}">
                      <a16:colId xmlns:a16="http://schemas.microsoft.com/office/drawing/2014/main" val="1814898381"/>
                    </a:ext>
                  </a:extLst>
                </a:gridCol>
                <a:gridCol w="1302721">
                  <a:extLst>
                    <a:ext uri="{9D8B030D-6E8A-4147-A177-3AD203B41FA5}">
                      <a16:colId xmlns:a16="http://schemas.microsoft.com/office/drawing/2014/main" val="4274980140"/>
                    </a:ext>
                  </a:extLst>
                </a:gridCol>
                <a:gridCol w="1300802">
                  <a:extLst>
                    <a:ext uri="{9D8B030D-6E8A-4147-A177-3AD203B41FA5}">
                      <a16:colId xmlns:a16="http://schemas.microsoft.com/office/drawing/2014/main" val="943698058"/>
                    </a:ext>
                  </a:extLst>
                </a:gridCol>
                <a:gridCol w="1300802">
                  <a:extLst>
                    <a:ext uri="{9D8B030D-6E8A-4147-A177-3AD203B41FA5}">
                      <a16:colId xmlns:a16="http://schemas.microsoft.com/office/drawing/2014/main" val="2928719900"/>
                    </a:ext>
                  </a:extLst>
                </a:gridCol>
                <a:gridCol w="1300802">
                  <a:extLst>
                    <a:ext uri="{9D8B030D-6E8A-4147-A177-3AD203B41FA5}">
                      <a16:colId xmlns:a16="http://schemas.microsoft.com/office/drawing/2014/main" val="4008719213"/>
                    </a:ext>
                  </a:extLst>
                </a:gridCol>
              </a:tblGrid>
              <a:tr h="914400"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% </a:t>
                      </a:r>
                      <a:r>
                        <a:rPr kumimoji="0" lang="en-GB" altLang="cy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gronnus</a:t>
                      </a:r>
                      <a:r>
                        <a:rPr kumimoji="0" lang="en-GB" altLang="cy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GB" altLang="cy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yr</a:t>
                      </a:r>
                      <a:r>
                        <a:rPr kumimoji="0" lang="en-GB" altLang="cy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GB" altLang="cy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ymgeiswyr</a:t>
                      </a:r>
                      <a:r>
                        <a:rPr kumimoji="0" lang="en-GB" altLang="cy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GB" altLang="cy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ar</a:t>
                      </a:r>
                      <a:r>
                        <a:rPr kumimoji="0" lang="en-GB" altLang="cy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bob </a:t>
                      </a:r>
                      <a:r>
                        <a:rPr kumimoji="0" lang="en-GB" altLang="cy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gradd</a:t>
                      </a:r>
                      <a:endParaRPr kumimoji="0" lang="en-GB" altLang="cy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784359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Gradd</a:t>
                      </a:r>
                    </a:p>
                  </a:txBody>
                  <a:tcPr marL="91450" marR="91450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Bioleg</a:t>
                      </a:r>
                    </a:p>
                  </a:txBody>
                  <a:tcPr marL="91450" marR="91450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Cemeg</a:t>
                      </a:r>
                    </a:p>
                  </a:txBody>
                  <a:tcPr marL="91450" marR="91450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Ffiseg</a:t>
                      </a:r>
                    </a:p>
                  </a:txBody>
                  <a:tcPr marL="91450" marR="91450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Gwyddoniaeth</a:t>
                      </a:r>
                      <a:r>
                        <a:rPr kumimoji="0" lang="en-GB" altLang="cy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(</a:t>
                      </a:r>
                      <a:r>
                        <a:rPr kumimoji="0" lang="en-GB" altLang="cy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Dwyradd</a:t>
                      </a:r>
                      <a:r>
                        <a:rPr kumimoji="0" lang="en-GB" altLang="cy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</a:txBody>
                  <a:tcPr marL="91450" marR="91450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Gwyddoniaeth Gymhwysol (Dwyradd)</a:t>
                      </a:r>
                    </a:p>
                  </a:txBody>
                  <a:tcPr marL="91450" marR="91450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Gwyddoniaeth Gymhwysol (gradd unigol)</a:t>
                      </a:r>
                    </a:p>
                  </a:txBody>
                  <a:tcPr marL="91450" marR="91450"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369985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(2018)</a:t>
                      </a:r>
                    </a:p>
                  </a:txBody>
                  <a:tcPr marL="91450" marR="91450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46.6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(45.6)</a:t>
                      </a:r>
                    </a:p>
                  </a:txBody>
                  <a:tcPr marL="91450" marR="91450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61.2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(45.6)</a:t>
                      </a:r>
                    </a:p>
                  </a:txBody>
                  <a:tcPr marL="91450" marR="91450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49.3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(45.2)</a:t>
                      </a:r>
                    </a:p>
                  </a:txBody>
                  <a:tcPr marL="91450" marR="91450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15.6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(9.8) </a:t>
                      </a:r>
                    </a:p>
                  </a:txBody>
                  <a:tcPr marL="91450" marR="91450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11.7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(3.3)</a:t>
                      </a:r>
                    </a:p>
                  </a:txBody>
                  <a:tcPr marL="91450" marR="91450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5.7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(0.8)</a:t>
                      </a:r>
                    </a:p>
                  </a:txBody>
                  <a:tcPr marL="91450" marR="91450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02103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(2018)</a:t>
                      </a:r>
                    </a:p>
                  </a:txBody>
                  <a:tcPr marL="91450" marR="91450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92.8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(90.3)</a:t>
                      </a:r>
                    </a:p>
                  </a:txBody>
                  <a:tcPr marL="91450" marR="91450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95.4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(91.9)</a:t>
                      </a:r>
                    </a:p>
                  </a:txBody>
                  <a:tcPr marL="91450" marR="91450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94.4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(94.6)</a:t>
                      </a:r>
                    </a:p>
                  </a:txBody>
                  <a:tcPr marL="91450" marR="91450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66.7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(66.2)</a:t>
                      </a:r>
                    </a:p>
                  </a:txBody>
                  <a:tcPr marL="91450" marR="91450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53.5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(51.4)</a:t>
                      </a:r>
                    </a:p>
                  </a:txBody>
                  <a:tcPr marL="91450" marR="91450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31.0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(29.0)</a:t>
                      </a:r>
                    </a:p>
                  </a:txBody>
                  <a:tcPr marL="91450" marR="91450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771378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(2018)</a:t>
                      </a:r>
                    </a:p>
                  </a:txBody>
                  <a:tcPr marL="91450" marR="91450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98.8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(98.1)</a:t>
                      </a:r>
                    </a:p>
                  </a:txBody>
                  <a:tcPr marL="91450" marR="91450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99.2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(98.7)</a:t>
                      </a:r>
                    </a:p>
                  </a:txBody>
                  <a:tcPr marL="91450" marR="91450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99.5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(99.5)</a:t>
                      </a:r>
                    </a:p>
                  </a:txBody>
                  <a:tcPr marL="91450" marR="91450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94.9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(97.1)</a:t>
                      </a:r>
                    </a:p>
                  </a:txBody>
                  <a:tcPr marL="91450" marR="91450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85.8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(94.9)</a:t>
                      </a:r>
                    </a:p>
                  </a:txBody>
                  <a:tcPr marL="91450" marR="91450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68.9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(85.7)</a:t>
                      </a:r>
                    </a:p>
                  </a:txBody>
                  <a:tcPr marL="91450" marR="91450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78726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>
            <a:extLst>
              <a:ext uri="{FF2B5EF4-FFF2-40B4-BE49-F238E27FC236}">
                <a16:creationId xmlns:a16="http://schemas.microsoft.com/office/drawing/2014/main" id="{75350A89-C8E8-4A73-BF6B-CB8AF9EC6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5">
            <a:extLst>
              <a:ext uri="{FF2B5EF4-FFF2-40B4-BE49-F238E27FC236}">
                <a16:creationId xmlns:a16="http://schemas.microsoft.com/office/drawing/2014/main" id="{1BBDF5B4-6C57-495D-9B7E-DD642FD17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4" y="1266825"/>
            <a:ext cx="8202613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cy-GB" b="1" dirty="0" err="1">
                <a:latin typeface="Bliss-Light"/>
              </a:rPr>
              <a:t>Ystadegau</a:t>
            </a:r>
            <a:r>
              <a:rPr lang="en-GB" altLang="cy-GB" b="1" dirty="0">
                <a:latin typeface="Bliss-Light"/>
              </a:rPr>
              <a:t> </a:t>
            </a:r>
            <a:r>
              <a:rPr lang="en-GB" altLang="cy-GB" b="1" dirty="0" err="1">
                <a:latin typeface="Bliss-Light"/>
              </a:rPr>
              <a:t>Allweddol</a:t>
            </a:r>
            <a:endParaRPr lang="en-GB" altLang="cy-GB" b="1" dirty="0">
              <a:latin typeface="Bliss-Light"/>
            </a:endParaRPr>
          </a:p>
          <a:p>
            <a:pPr eaLnBrk="1" hangingPunct="1"/>
            <a:endParaRPr lang="en-GB" altLang="cy-GB" dirty="0">
              <a:latin typeface="Bliss-Light"/>
            </a:endParaRPr>
          </a:p>
          <a:p>
            <a:pPr eaLnBrk="1" hangingPunct="1"/>
            <a:endParaRPr lang="en-GB" altLang="cy-GB" dirty="0">
              <a:latin typeface="Bliss-Light"/>
            </a:endParaRPr>
          </a:p>
          <a:p>
            <a:pPr eaLnBrk="1" hangingPunct="1"/>
            <a:endParaRPr lang="en-GB" altLang="cy-GB" dirty="0">
              <a:latin typeface="Bliss-Light"/>
            </a:endParaRPr>
          </a:p>
          <a:p>
            <a:pPr eaLnBrk="1" hangingPunct="1"/>
            <a:endParaRPr lang="en-GB" altLang="cy-GB" dirty="0">
              <a:latin typeface="Bliss-Light"/>
            </a:endParaRPr>
          </a:p>
          <a:p>
            <a:pPr eaLnBrk="1" hangingPunct="1"/>
            <a:endParaRPr lang="en-GB" altLang="cy-GB" dirty="0">
              <a:latin typeface="Bliss-Ligh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4282BAA-1746-4CF3-B5BE-7A1C3857F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397769"/>
              </p:ext>
            </p:extLst>
          </p:nvPr>
        </p:nvGraphicFramePr>
        <p:xfrm>
          <a:off x="76200" y="1595438"/>
          <a:ext cx="8924925" cy="4772025"/>
        </p:xfrm>
        <a:graphic>
          <a:graphicData uri="http://schemas.openxmlformats.org/drawingml/2006/table">
            <a:tbl>
              <a:tblPr/>
              <a:tblGrid>
                <a:gridCol w="2231685">
                  <a:extLst>
                    <a:ext uri="{9D8B030D-6E8A-4147-A177-3AD203B41FA5}">
                      <a16:colId xmlns:a16="http://schemas.microsoft.com/office/drawing/2014/main" val="3972605247"/>
                    </a:ext>
                  </a:extLst>
                </a:gridCol>
                <a:gridCol w="2229871">
                  <a:extLst>
                    <a:ext uri="{9D8B030D-6E8A-4147-A177-3AD203B41FA5}">
                      <a16:colId xmlns:a16="http://schemas.microsoft.com/office/drawing/2014/main" val="4120749493"/>
                    </a:ext>
                  </a:extLst>
                </a:gridCol>
                <a:gridCol w="2231684">
                  <a:extLst>
                    <a:ext uri="{9D8B030D-6E8A-4147-A177-3AD203B41FA5}">
                      <a16:colId xmlns:a16="http://schemas.microsoft.com/office/drawing/2014/main" val="405596640"/>
                    </a:ext>
                  </a:extLst>
                </a:gridCol>
                <a:gridCol w="2231685">
                  <a:extLst>
                    <a:ext uri="{9D8B030D-6E8A-4147-A177-3AD203B41FA5}">
                      <a16:colId xmlns:a16="http://schemas.microsoft.com/office/drawing/2014/main" val="2389318816"/>
                    </a:ext>
                  </a:extLst>
                </a:gridCol>
              </a:tblGrid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Cymhwyster</a:t>
                      </a:r>
                      <a:endParaRPr kumimoji="0" lang="en-GB" altLang="cy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Cymedr Adran 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(Uchafswm = 6 marc)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(2018)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Cymedr Adran B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(Uchafswm = 24 marc)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(2018)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Cyfanswm Cymedr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(Uchafswm = 30 marc)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(2018)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60853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Bioleg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4.4 (4.5)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15.2(14.9)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19.6 (19.4)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04536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Cemeg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4.5 (4.4)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16.7 (15.0)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21.2 (19.4)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041509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Ffiseg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4.9 (4.3)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15.1 (15.3)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20.0 (19.7)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64487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Gwyddoniaeth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(Dwyradd)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3.9 (3.5)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11.1 (11.1)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15.0 (14.6)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0996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Gwyddoniaeth Gymhwysol (Dwyradd)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3.5 (3.5)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10.2 (9.2)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13.7 (12.7)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73008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Gwyddoniaeth Gymhwysol (gradd unigol)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2.7 (3.4)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7.5 (6.6)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10.2 (10.0)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80064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>
            <a:extLst>
              <a:ext uri="{FF2B5EF4-FFF2-40B4-BE49-F238E27FC236}">
                <a16:creationId xmlns:a16="http://schemas.microsoft.com/office/drawing/2014/main" id="{9EE94262-813A-491E-8EEE-9024C3CFE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289298-EBCA-4B74-BE14-B1397862056C}"/>
              </a:ext>
            </a:extLst>
          </p:cNvPr>
          <p:cNvSpPr txBox="1"/>
          <p:nvPr/>
        </p:nvSpPr>
        <p:spPr>
          <a:xfrm>
            <a:off x="266700" y="1479550"/>
            <a:ext cx="8202613" cy="61277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cy-GB" b="1">
                <a:latin typeface="Bliss-Light"/>
              </a:rPr>
              <a:t>Adborth ar yr ymweliadau monitro</a:t>
            </a: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r>
              <a:rPr lang="en-GB" altLang="cy-GB" b="1">
                <a:latin typeface="Bliss-Light"/>
              </a:rPr>
              <a:t>Cadarnhaol iawn ar y cyfan. Gwnaed argraff dda ar y monitoriaid gan y sefydliad yn ymwneud â chynnal yr asesiadau.</a:t>
            </a:r>
          </a:p>
          <a:p>
            <a:pPr eaLnBrk="1" hangingPunct="1"/>
            <a:endParaRPr lang="en-GB" altLang="cy-GB" b="1">
              <a:latin typeface="Bliss-Light"/>
            </a:endParaRPr>
          </a:p>
          <a:p>
            <a:pPr eaLnBrk="1" hangingPunct="1"/>
            <a:r>
              <a:rPr lang="en-GB" altLang="cy-GB" b="1">
                <a:latin typeface="Bliss-Light"/>
              </a:rPr>
              <a:t>Fodd bynnag, nodwyd nifer bach o achosion o gamymddwyn.</a:t>
            </a:r>
            <a:r>
              <a:rPr lang="en-GB" altLang="cy-GB">
                <a:latin typeface="Bliss-Light"/>
              </a:rPr>
              <a:t> </a:t>
            </a:r>
            <a:r>
              <a:rPr lang="en-GB" altLang="cy-GB" b="1">
                <a:latin typeface="Bliss-Light"/>
              </a:rPr>
              <a:t>Amlygwyd hyn yn aml drwy sylwadau ar bapurau'r ymgeiswyr.</a:t>
            </a: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r>
              <a:rPr lang="en-GB" altLang="cy-GB" b="1">
                <a:latin typeface="Bliss-Light"/>
              </a:rPr>
              <a:t>Storio deunyddiau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>
                <a:latin typeface="Bliss-Light"/>
              </a:rPr>
              <a:t>Mae nifer fach o ganolfannau nad ydynt yn rheoli hyn yn gywir o hyd.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cy-GB">
              <a:latin typeface="Bliss-Light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>
                <a:latin typeface="Bliss-Light"/>
              </a:rPr>
              <a:t>Mae angen cofnodi pan fydd y ddogfen 'Cyfarwyddiadau i athrawon / swyddogion arholiadau' a'r ddogfen 'Cyfarwyddiadau cydosod' i athrawon gwyddoniaeth / technegwyr yn cael eu defnyddio.</a:t>
            </a: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>
                <a:latin typeface="Bliss-Light"/>
              </a:rPr>
              <a:t>Pan na fydd athrawon gwyddoniaeth / technegwyr yn defnyddio'r ddogfen 'Cyfarwyddiadau i athrawon / swyddogion arholiadau' na'r ddogfen 'Cyfarwyddiadau cydosod', rhaid eu dychwelyd i'r swyddog arholiadau i'w cadw'n ddiogel, a ni ddylid eu cadw'n y labordy.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>
            <a:extLst>
              <a:ext uri="{FF2B5EF4-FFF2-40B4-BE49-F238E27FC236}">
                <a16:creationId xmlns:a16="http://schemas.microsoft.com/office/drawing/2014/main" id="{C810AD8F-6176-4939-A6F5-96A906768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5">
            <a:extLst>
              <a:ext uri="{FF2B5EF4-FFF2-40B4-BE49-F238E27FC236}">
                <a16:creationId xmlns:a16="http://schemas.microsoft.com/office/drawing/2014/main" id="{0B078799-D600-4683-96FE-37A09D68C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241425"/>
            <a:ext cx="8202613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cy-GB" b="1" dirty="0" err="1">
                <a:latin typeface="Bliss-Light"/>
              </a:rPr>
              <a:t>Tasgau</a:t>
            </a:r>
            <a:r>
              <a:rPr lang="en-GB" altLang="cy-GB" b="1" dirty="0">
                <a:latin typeface="Bliss-Light"/>
              </a:rPr>
              <a:t> </a:t>
            </a:r>
            <a:r>
              <a:rPr lang="en-GB" altLang="cy-GB" b="1" dirty="0" err="1">
                <a:latin typeface="Bliss-Light"/>
              </a:rPr>
              <a:t>Ymarferol</a:t>
            </a:r>
            <a:r>
              <a:rPr lang="en-GB" altLang="cy-GB" b="1" dirty="0">
                <a:latin typeface="Bliss-Light"/>
              </a:rPr>
              <a:t> 2019</a:t>
            </a:r>
          </a:p>
          <a:p>
            <a:pPr eaLnBrk="1" hangingPunct="1"/>
            <a:endParaRPr lang="en-GB" altLang="cy-GB" dirty="0">
              <a:latin typeface="Bliss-Light"/>
            </a:endParaRPr>
          </a:p>
          <a:p>
            <a:pPr eaLnBrk="1" hangingPunct="1"/>
            <a:endParaRPr lang="en-GB" altLang="cy-GB" dirty="0">
              <a:latin typeface="Bliss-Light"/>
            </a:endParaRPr>
          </a:p>
          <a:p>
            <a:pPr eaLnBrk="1" hangingPunct="1"/>
            <a:endParaRPr lang="en-GB" altLang="cy-GB" dirty="0">
              <a:latin typeface="Bliss-Light"/>
            </a:endParaRPr>
          </a:p>
          <a:p>
            <a:pPr eaLnBrk="1" hangingPunct="1"/>
            <a:endParaRPr lang="en-GB" altLang="cy-GB" dirty="0">
              <a:latin typeface="Bliss-Light"/>
            </a:endParaRPr>
          </a:p>
          <a:p>
            <a:pPr eaLnBrk="1" hangingPunct="1"/>
            <a:endParaRPr lang="en-GB" altLang="cy-GB" dirty="0">
              <a:latin typeface="Bliss-Ligh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D01D8B-E052-495E-BCC4-0E2A79313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067193"/>
              </p:ext>
            </p:extLst>
          </p:nvPr>
        </p:nvGraphicFramePr>
        <p:xfrm>
          <a:off x="136525" y="1622425"/>
          <a:ext cx="8664575" cy="5343525"/>
        </p:xfrm>
        <a:graphic>
          <a:graphicData uri="http://schemas.openxmlformats.org/drawingml/2006/table">
            <a:tbl>
              <a:tblPr/>
              <a:tblGrid>
                <a:gridCol w="1858963">
                  <a:extLst>
                    <a:ext uri="{9D8B030D-6E8A-4147-A177-3AD203B41FA5}">
                      <a16:colId xmlns:a16="http://schemas.microsoft.com/office/drawing/2014/main" val="395871619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3093588308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4017299165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88918894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1024110978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25353269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1664747148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Tasg</a:t>
                      </a:r>
                      <a:endParaRPr kumimoji="0" lang="en-GB" altLang="cy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Bioleg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Cemeg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Ffiseg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Gwyddoniaeth (Dwyradd)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Gwyddoniaeth Gymhwysol (Dwyradd)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Gwyddoniaeth Gymhwysol (Gradd Unigol)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60828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Trylediad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1991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Electrolysis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47292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Pŵer lamp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72602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Lipas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14954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Llosgi Tanwyddau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34263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Pêl sboncen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61261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Cyflymder adwaith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18489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Ynysiad llofft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883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Dadansoddiad cemegol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y-GB" altLang="cy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y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86406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>
            <a:extLst>
              <a:ext uri="{FF2B5EF4-FFF2-40B4-BE49-F238E27FC236}">
                <a16:creationId xmlns:a16="http://schemas.microsoft.com/office/drawing/2014/main" id="{9B03C53F-92AE-42AE-8EBE-0597A9EA7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AA31A0-5C93-4644-BA0F-D471A8E8C991}"/>
              </a:ext>
            </a:extLst>
          </p:cNvPr>
          <p:cNvSpPr txBox="1"/>
          <p:nvPr/>
        </p:nvSpPr>
        <p:spPr>
          <a:xfrm>
            <a:off x="266700" y="1479550"/>
            <a:ext cx="8202613" cy="42989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cy-GB" b="1">
                <a:latin typeface="Bliss-Light"/>
              </a:rPr>
              <a:t>Adborth cyffredinol </a:t>
            </a:r>
            <a:r>
              <a:rPr lang="en-GB" altLang="cy-GB">
                <a:latin typeface="Bliss-Light"/>
              </a:rPr>
              <a:t>– </a:t>
            </a:r>
            <a:r>
              <a:rPr lang="en-GB" altLang="cy-GB" b="1">
                <a:latin typeface="Bliss-Light"/>
              </a:rPr>
              <a:t>Adran A</a:t>
            </a: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r>
              <a:rPr lang="en-GB" altLang="cy-GB" sz="2400" b="1"/>
              <a:t>Asesu Risg</a:t>
            </a:r>
            <a:r>
              <a:rPr lang="en-GB" altLang="cy-GB" sz="2400"/>
              <a:t> </a:t>
            </a:r>
          </a:p>
          <a:p>
            <a:pPr eaLnBrk="1" hangingPunct="1"/>
            <a:endParaRPr lang="en-GB" altLang="cy-GB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>
                <a:latin typeface="Bliss-Light"/>
              </a:rPr>
              <a:t>Ni nodwyd natur y perygl yn amlwg (</a:t>
            </a:r>
            <a:r>
              <a:rPr lang="en-GB" altLang="cy-GB" i="1">
                <a:latin typeface="Bliss-Light"/>
              </a:rPr>
              <a:t>e.e.</a:t>
            </a:r>
            <a:r>
              <a:rPr lang="en-GB" altLang="cy-GB">
                <a:latin typeface="Bliss-Light"/>
              </a:rPr>
              <a:t> Mae offer poeth yn </a:t>
            </a:r>
            <a:r>
              <a:rPr lang="en-GB" altLang="cy-GB" b="1" u="sng">
                <a:latin typeface="Bliss-Light"/>
              </a:rPr>
              <a:t>gallu llosgi</a:t>
            </a:r>
            <a:r>
              <a:rPr lang="en-GB" altLang="cy-GB">
                <a:latin typeface="Bliss-Light"/>
              </a:rPr>
              <a:t>)</a:t>
            </a: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>
                <a:latin typeface="Bliss-Light"/>
              </a:rPr>
              <a:t>Roedd diffyg gweithred i risgiau'n aml (</a:t>
            </a:r>
            <a:r>
              <a:rPr lang="en-GB" altLang="cy-GB" i="1">
                <a:latin typeface="Bliss-Light"/>
              </a:rPr>
              <a:t>e.e. </a:t>
            </a:r>
            <a:r>
              <a:rPr lang="en-GB" altLang="cy-GB">
                <a:latin typeface="Bliss-Light"/>
              </a:rPr>
              <a:t> Mae asid yn tasgu ar groen </a:t>
            </a:r>
            <a:r>
              <a:rPr lang="en-GB" altLang="cy-GB" b="1" u="sng">
                <a:latin typeface="Bliss-Light"/>
              </a:rPr>
              <a:t>wrth ei dollti mewn i ficer</a:t>
            </a:r>
            <a:r>
              <a:rPr lang="en-GB" altLang="cy-GB">
                <a:latin typeface="Bliss-Light"/>
              </a:rPr>
              <a:t>)</a:t>
            </a: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cy-GB">
                <a:latin typeface="Bliss-Light"/>
              </a:rPr>
              <a:t>Pan oedd ymgeiswyr wedi defnyddio'r taflenni diogelwch i fyfyrwyr, doedden nhw ddim wedi dewis gwybodaeth oedd yn berthnasol i'r dasg bob tro.</a:t>
            </a: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>
            <a:extLst>
              <a:ext uri="{FF2B5EF4-FFF2-40B4-BE49-F238E27FC236}">
                <a16:creationId xmlns:a16="http://schemas.microsoft.com/office/drawing/2014/main" id="{1E6474D3-C079-4A0C-A250-BDDAB8F6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B124E0-34CA-496C-AE8C-942305B48B7D}"/>
              </a:ext>
            </a:extLst>
          </p:cNvPr>
          <p:cNvSpPr txBox="1"/>
          <p:nvPr/>
        </p:nvSpPr>
        <p:spPr>
          <a:xfrm>
            <a:off x="266700" y="1479550"/>
            <a:ext cx="8202613" cy="48768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cy-GB" b="1">
                <a:latin typeface="Bliss-Light"/>
              </a:rPr>
              <a:t>Adborth cyffredinol </a:t>
            </a:r>
            <a:r>
              <a:rPr lang="en-GB" altLang="cy-GB">
                <a:latin typeface="Bliss-Light"/>
              </a:rPr>
              <a:t>– </a:t>
            </a:r>
            <a:r>
              <a:rPr lang="en-GB" altLang="cy-GB" b="1">
                <a:latin typeface="Bliss-Light"/>
              </a:rPr>
              <a:t>Adran A</a:t>
            </a: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GB" altLang="cy-GB" b="1">
                <a:latin typeface="Arial" panose="020B0604020202020204" pitchFamily="34" charset="0"/>
                <a:cs typeface="Calibri" panose="020F0502020204030204" pitchFamily="34" charset="0"/>
              </a:rPr>
              <a:t>Tabl canlyniadau</a:t>
            </a:r>
          </a:p>
          <a:p>
            <a:pPr eaLnBrk="1" hangingPunct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altLang="cy-GB">
                <a:latin typeface="Bliss-Light"/>
                <a:cs typeface="Calibri" panose="020F0502020204030204" pitchFamily="34" charset="0"/>
              </a:rPr>
              <a:t>Gwelwyd sawl cyflawniad cadarnhaol, gyda'r mwyafrif o dablau wedi'u strwythuro'n dda a'u trefnu'n rhesymegol.</a:t>
            </a:r>
          </a:p>
          <a:p>
            <a:pPr eaLnBrk="1" hangingPunct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altLang="cy-GB">
                <a:latin typeface="Bliss-Light"/>
                <a:cs typeface="Calibri" panose="020F0502020204030204" pitchFamily="34" charset="0"/>
              </a:rPr>
              <a:t>Tueddodd ymgeiswyr i golli marciau am unedau anghywir neu am roi unedau yng nghorff y tabl.</a:t>
            </a:r>
          </a:p>
          <a:p>
            <a:pPr eaLnBrk="1" hangingPunct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altLang="cy-GB">
                <a:latin typeface="Bliss-Light"/>
                <a:cs typeface="Calibri" panose="020F0502020204030204" pitchFamily="34" charset="0"/>
              </a:rPr>
              <a:t>Roedd penawdau aneglur neu ddefnyddio termau amwys (</a:t>
            </a:r>
            <a:r>
              <a:rPr lang="en-GB" altLang="cy-GB" i="1">
                <a:latin typeface="Bliss-Light"/>
                <a:cs typeface="Calibri" panose="020F0502020204030204" pitchFamily="34" charset="0"/>
              </a:rPr>
              <a:t>e.e. </a:t>
            </a:r>
            <a:r>
              <a:rPr lang="en-GB" altLang="cy-GB" b="1" i="1">
                <a:latin typeface="Bliss-Light"/>
                <a:cs typeface="Calibri" panose="020F0502020204030204" pitchFamily="34" charset="0"/>
              </a:rPr>
              <a:t>Swm </a:t>
            </a:r>
            <a:r>
              <a:rPr lang="en-GB" altLang="cy-GB">
                <a:latin typeface="Bliss-Light"/>
                <a:cs typeface="Calibri" panose="020F0502020204030204" pitchFamily="34" charset="0"/>
              </a:rPr>
              <a:t>lipas) yn ffynonellau eraill lle collwyd marciau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altLang="cy-GB">
                <a:latin typeface="Bliss-Light"/>
                <a:cs typeface="Calibri" panose="020F0502020204030204" pitchFamily="34" charset="0"/>
              </a:rPr>
              <a:t>Cyfrifwyd cymedrau yn dda yn gyffredinol. Fodd bynnag, dylid annog disgyblion i wirio bod gwerthoedd yn synhwyrol ac nid yn fwy na'r gwerthoedd y cânt eu cyfrifo ohonynt.</a:t>
            </a: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  <a:p>
            <a:pPr eaLnBrk="1" hangingPunct="1"/>
            <a:endParaRPr lang="en-GB" altLang="cy-GB">
              <a:latin typeface="Bliss-Light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4.05.30"/>
  <p:tag name="AS_VERSION" val="8.4.2.0"/>
  <p:tag name="AS_TITLE" val="Aspose.Slides for .NET 4.0 Client Profile"/>
</p:tagLst>
</file>

<file path=ppt/theme/theme1.xml><?xml version="1.0" encoding="utf-8"?>
<a:theme xmlns:a="http://schemas.openxmlformats.org/drawingml/2006/main" name="Bilingual Te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ue_x0020_Date xmlns="cca7418a-a5a4-41cc-ad9f-bbf8fadcfcf8">2019-11-04T00:00:00+00:00</Due_x0020_Date>
    <Description_x0020_of_x0020_Work xmlns="cca7418a-a5a4-41cc-ad9f-bbf8fadcfcf8">19 slides to translate for CPD</Description_x0020_of_x0020_Work>
    <Date_x0020_Uploaded xmlns="cca7418a-a5a4-41cc-ad9f-bbf8fadcfcf8">2019-10-10T23:00:00+00:00</Date_x0020_Uploaded>
    <Translation_x0020_Status xmlns="cca7418a-a5a4-41cc-ad9f-bbf8fadcfcf8">Completed</Translation_x0020_Status>
    <Word_x0020_Count xmlns="cca7418a-a5a4-41cc-ad9f-bbf8fadcfcf8">19</Word_x0020_Count>
    <Send_x0020_Completion_x0020_Email xmlns="cca7418a-a5a4-41cc-ad9f-bbf8fadcfcf8">
      <Url xsi:nil="true"/>
      <Description xsi:nil="true"/>
    </Send_x0020_Completion_x0020_Email>
    <Cost_x0020_Centre_x0020_Code xmlns="cca7418a-a5a4-41cc-ad9f-bbf8fadcfcf8">3430WI</Cost_x0020_Centre_x0020_Code>
    <Requestors_x0020_email xmlns="cca7418a-a5a4-41cc-ad9f-bbf8fadcfcf8">
      <UserInfo>
        <DisplayName>Summerill, Gareth</DisplayName>
        <AccountId>221</AccountId>
        <AccountType/>
      </UserInfo>
    </Requestors_x0020_email>
    <email_x0020_new_x0020_upload xmlns="cca7418a-a5a4-41cc-ad9f-bbf8fadcfcf8">
      <Url xsi:nil="true"/>
      <Description xsi:nil="true"/>
    </email_x0020_new_x0020_upload>
    <Category xmlns="cca7418a-a5a4-41cc-ad9f-bbf8fadcfcf8">CPD</Category>
    <SharedWithUsers xmlns="36f98b4f-ba65-4a7d-9a34-48b23de556cb">
      <UserInfo>
        <DisplayName>Summerill, Gareth</DisplayName>
        <AccountId>221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C488717DDF946B2A6B7D59C42B271" ma:contentTypeVersion="15" ma:contentTypeDescription="Create a new document." ma:contentTypeScope="" ma:versionID="35ec5624562e6ed1363fc7d590f8b7d2">
  <xsd:schema xmlns:xsd="http://www.w3.org/2001/XMLSchema" xmlns:xs="http://www.w3.org/2001/XMLSchema" xmlns:p="http://schemas.microsoft.com/office/2006/metadata/properties" xmlns:ns2="cca7418a-a5a4-41cc-ad9f-bbf8fadcfcf8" xmlns:ns3="36f98b4f-ba65-4a7d-9a34-48b23de556cb" targetNamespace="http://schemas.microsoft.com/office/2006/metadata/properties" ma:root="true" ma:fieldsID="4d80f9165757f3e70c9541a79fe08e44" ns2:_="" ns3:_="">
    <xsd:import namespace="cca7418a-a5a4-41cc-ad9f-bbf8fadcfcf8"/>
    <xsd:import namespace="36f98b4f-ba65-4a7d-9a34-48b23de556cb"/>
    <xsd:element name="properties">
      <xsd:complexType>
        <xsd:sequence>
          <xsd:element name="documentManagement">
            <xsd:complexType>
              <xsd:all>
                <xsd:element ref="ns2:Description_x0020_of_x0020_Work"/>
                <xsd:element ref="ns2:Due_x0020_Date"/>
                <xsd:element ref="ns2:Word_x0020_Count"/>
                <xsd:element ref="ns2:Translation_x0020_Status" minOccurs="0"/>
                <xsd:element ref="ns2:Requestors_x0020_email"/>
                <xsd:element ref="ns2:Date_x0020_Uploaded" minOccurs="0"/>
                <xsd:element ref="ns2:Category" minOccurs="0"/>
                <xsd:element ref="ns2:MediaServiceMetadata" minOccurs="0"/>
                <xsd:element ref="ns2:MediaServiceFastMetadata" minOccurs="0"/>
                <xsd:element ref="ns2:Send_x0020_Completion_x0020_Email" minOccurs="0"/>
                <xsd:element ref="ns3:SharedWithUsers" minOccurs="0"/>
                <xsd:element ref="ns3:SharedWithDetails" minOccurs="0"/>
                <xsd:element ref="ns2:Cost_x0020_Centre_x0020_Code" minOccurs="0"/>
                <xsd:element ref="ns2:email_x0020_new_x0020_uploa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7418a-a5a4-41cc-ad9f-bbf8fadcfcf8" elementFormDefault="qualified">
    <xsd:import namespace="http://schemas.microsoft.com/office/2006/documentManagement/types"/>
    <xsd:import namespace="http://schemas.microsoft.com/office/infopath/2007/PartnerControls"/>
    <xsd:element name="Description_x0020_of_x0020_Work" ma:index="8" ma:displayName="Description of Work" ma:internalName="Description_x0020_of_x0020_Work">
      <xsd:simpleType>
        <xsd:restriction base="dms:Note">
          <xsd:maxLength value="255"/>
        </xsd:restriction>
      </xsd:simpleType>
    </xsd:element>
    <xsd:element name="Due_x0020_Date" ma:index="9" ma:displayName="Due Date" ma:format="DateOnly" ma:internalName="Due_x0020_Date">
      <xsd:simpleType>
        <xsd:restriction base="dms:DateTime"/>
      </xsd:simpleType>
    </xsd:element>
    <xsd:element name="Word_x0020_Count" ma:index="10" ma:displayName="Word Count" ma:internalName="Word_x0020_Count">
      <xsd:simpleType>
        <xsd:restriction base="dms:Number"/>
      </xsd:simpleType>
    </xsd:element>
    <xsd:element name="Translation_x0020_Status" ma:index="11" nillable="true" ma:displayName="Translation Status" ma:default="Not Started" ma:format="Dropdown" ma:internalName="Translation_x0020_Status">
      <xsd:simpleType>
        <xsd:restriction base="dms:Choice">
          <xsd:enumeration value="Not Started"/>
          <xsd:enumeration value="In Progress"/>
          <xsd:enumeration value="Completed"/>
          <xsd:enumeration value="Canceled"/>
          <xsd:enumeration value="Requires Updates"/>
          <xsd:enumeration value="With External Translator"/>
          <xsd:enumeration value="Proofreading"/>
          <xsd:enumeration value="25% Translated"/>
          <xsd:enumeration value="50% translated"/>
          <xsd:enumeration value="75% translated"/>
          <xsd:enumeration value="Images to be added"/>
          <xsd:enumeration value="Sent to external translator"/>
          <xsd:enumeration value="External translation completed"/>
          <xsd:enumeration value="Editing"/>
        </xsd:restriction>
      </xsd:simpleType>
    </xsd:element>
    <xsd:element name="Requestors_x0020_email" ma:index="12" ma:displayName="Requestors email" ma:list="UserInfo" ma:SharePointGroup="0" ma:internalName="Requestors_x0020_email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ate_x0020_Uploaded" ma:index="13" nillable="true" ma:displayName="Date Uploaded" ma:default="[today]" ma:format="DateOnly" ma:internalName="Date_x0020_Uploaded">
      <xsd:simpleType>
        <xsd:restriction base="dms:DateTime"/>
      </xsd:simpleType>
    </xsd:element>
    <xsd:element name="Category" ma:index="14" nillable="true" ma:displayName="Category" ma:default="General document" ma:format="Dropdown" ma:internalName="Category">
      <xsd:simpleType>
        <xsd:restriction base="dms:Choice">
          <xsd:enumeration value="General document"/>
          <xsd:enumeration value="Letter"/>
          <xsd:enumeration value="Flyer"/>
          <xsd:enumeration value="Corporate document"/>
          <xsd:enumeration value="CPD"/>
          <xsd:enumeration value="PowerPoint"/>
          <xsd:enumeration value="CPD Document"/>
          <xsd:enumeration value="Email"/>
          <xsd:enumeration value="Web page content"/>
          <xsd:enumeration value="Confidential document"/>
        </xsd:restriction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Send_x0020_Completion_x0020_Email" ma:index="17" nillable="true" ma:displayName="Send Completion Email" ma:internalName="Send_x0020_Completion_x0020_Em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st_x0020_Centre_x0020_Code" ma:index="20" nillable="true" ma:displayName="Cost Centre Code" ma:internalName="Cost_x0020_Centre_x0020_Code">
      <xsd:simpleType>
        <xsd:restriction base="dms:Text">
          <xsd:maxLength value="255"/>
        </xsd:restriction>
      </xsd:simpleType>
    </xsd:element>
    <xsd:element name="email_x0020_new_x0020_upload" ma:index="21" nillable="true" ma:displayName="email new upload 240119" ma:internalName="email_x0020_new_x0020_uploa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f98b4f-ba65-4a7d-9a34-48b23de556c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275853-B7EA-49B4-8354-AF93252200E9}">
  <ds:schemaRefs>
    <ds:schemaRef ds:uri="http://schemas.microsoft.com/office/2006/documentManagement/types"/>
    <ds:schemaRef ds:uri="http://schemas.openxmlformats.org/package/2006/metadata/core-properties"/>
    <ds:schemaRef ds:uri="cca7418a-a5a4-41cc-ad9f-bbf8fadcfcf8"/>
    <ds:schemaRef ds:uri="http://purl.org/dc/elements/1.1/"/>
    <ds:schemaRef ds:uri="36f98b4f-ba65-4a7d-9a34-48b23de556cb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516C92-5468-480A-8359-97399CF837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39DD69-E0FC-4193-8E4B-47281127E2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a7418a-a5a4-41cc-ad9f-bbf8fadcfcf8"/>
    <ds:schemaRef ds:uri="36f98b4f-ba65-4a7d-9a34-48b23de556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Bilingual Temp</Template>
  <TotalTime>2056</TotalTime>
  <Words>1573</Words>
  <Application>Microsoft Office PowerPoint</Application>
  <PresentationFormat>On-screen Show (4:3)</PresentationFormat>
  <Paragraphs>310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Bliss-Light</vt:lpstr>
      <vt:lpstr>Calibri</vt:lpstr>
      <vt:lpstr>Gotham Rounded Book</vt:lpstr>
      <vt:lpstr>Symbol</vt:lpstr>
      <vt:lpstr>Bilingual Temp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WJEC CPD - PowerPoint template (England - English only)</dc:title>
  <dc:creator>Jones, Natalie</dc:creator>
  <cp:keywords/>
  <cp:lastModifiedBy>Summerill, Gareth</cp:lastModifiedBy>
  <cp:revision>79</cp:revision>
  <cp:lastPrinted>2017-11-07T09:17:19Z</cp:lastPrinted>
  <dcterms:created xsi:type="dcterms:W3CDTF">2011-10-12T10:45:18Z</dcterms:created>
  <dcterms:modified xsi:type="dcterms:W3CDTF">2019-11-07T09:01:30Z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0x010100935C488717DDF946B2A6B7D59C42B271</vt:lpwstr>
  </property>
  <property fmtid="{D5CDD505-2E9C-101B-9397-08002B2CF9AE}" pid="3" name="WJEC_x0020_Department">
    <vt:lpwstr/>
  </property>
  <property fmtid="{D5CDD505-2E9C-101B-9397-08002B2CF9AE}" pid="4" name="WJEC Department">
    <vt:lpwstr/>
  </property>
  <property fmtid="{D5CDD505-2E9C-101B-9397-08002B2CF9AE}" pid="5" name="Order">
    <vt:r8>16773300</vt:r8>
  </property>
  <property fmtid="{D5CDD505-2E9C-101B-9397-08002B2CF9AE}" pid="6" name="WJEC Available Online">
    <vt:bool>false</vt:bool>
  </property>
  <property fmtid="{D5CDD505-2E9C-101B-9397-08002B2CF9AE}" pid="7" name="Level">
    <vt:lpwstr/>
  </property>
  <property fmtid="{D5CDD505-2E9C-101B-9397-08002B2CF9AE}" pid="8" name="WJEC Subject">
    <vt:lpwstr/>
  </property>
  <property fmtid="{D5CDD505-2E9C-101B-9397-08002B2CF9AE}" pid="9" name="bd6821cb7d3c4b4ab1e70668a679dc90">
    <vt:lpwstr/>
  </property>
  <property fmtid="{D5CDD505-2E9C-101B-9397-08002B2CF9AE}" pid="10" name="WJEC Exam Season">
    <vt:lpwstr/>
  </property>
  <property fmtid="{D5CDD505-2E9C-101B-9397-08002B2CF9AE}" pid="11" name="DocumentType">
    <vt:lpwstr/>
  </property>
  <property fmtid="{D5CDD505-2E9C-101B-9397-08002B2CF9AE}" pid="12" name="_Source">
    <vt:lpwstr/>
  </property>
  <property fmtid="{D5CDD505-2E9C-101B-9397-08002B2CF9AE}" pid="13" name="WJEC Audiences">
    <vt:lpwstr/>
  </property>
  <property fmtid="{D5CDD505-2E9C-101B-9397-08002B2CF9AE}" pid="14" name="i2be6ccaef284b9d8cadff396f0db8d6">
    <vt:lpwstr/>
  </property>
  <property fmtid="{D5CDD505-2E9C-101B-9397-08002B2CF9AE}" pid="15" name="WJEC Subject Code">
    <vt:lpwstr/>
  </property>
  <property fmtid="{D5CDD505-2E9C-101B-9397-08002B2CF9AE}" pid="16" name="WJEC Paper Code">
    <vt:lpwstr/>
  </property>
  <property fmtid="{D5CDD505-2E9C-101B-9397-08002B2CF9AE}" pid="17" name="k48d8005054a4dd09ad49b7c837f0781">
    <vt:lpwstr/>
  </property>
  <property fmtid="{D5CDD505-2E9C-101B-9397-08002B2CF9AE}" pid="18" name="Translation Status">
    <vt:lpwstr>Not Started</vt:lpwstr>
  </property>
  <property fmtid="{D5CDD505-2E9C-101B-9397-08002B2CF9AE}" pid="19" name="Category">
    <vt:lpwstr>CPD</vt:lpwstr>
  </property>
  <property fmtid="{D5CDD505-2E9C-101B-9397-08002B2CF9AE}" pid="20" name="email new upload">
    <vt:lpwstr>, </vt:lpwstr>
  </property>
  <property fmtid="{D5CDD505-2E9C-101B-9397-08002B2CF9AE}" pid="21" name="Send Completion Email">
    <vt:lpwstr>, </vt:lpwstr>
  </property>
  <property fmtid="{D5CDD505-2E9C-101B-9397-08002B2CF9AE}" pid="22" name="Cost Centre Code">
    <vt:lpwstr>3430WI</vt:lpwstr>
  </property>
  <property fmtid="{D5CDD505-2E9C-101B-9397-08002B2CF9AE}" pid="23" name="Description of Work">
    <vt:lpwstr>19 slides to translate for CPD</vt:lpwstr>
  </property>
  <property fmtid="{D5CDD505-2E9C-101B-9397-08002B2CF9AE}" pid="24" name="Word Count">
    <vt:lpwstr>19</vt:lpwstr>
  </property>
  <property fmtid="{D5CDD505-2E9C-101B-9397-08002B2CF9AE}" pid="25" name="Due Date">
    <vt:lpwstr>2019-11-04T00:00:00Z</vt:lpwstr>
  </property>
  <property fmtid="{D5CDD505-2E9C-101B-9397-08002B2CF9AE}" pid="26" name="Date Uploaded">
    <vt:lpwstr>2019-10-11T00:00:00Z</vt:lpwstr>
  </property>
  <property fmtid="{D5CDD505-2E9C-101B-9397-08002B2CF9AE}" pid="27" name="Requestors email">
    <vt:lpwstr>221;#Summerill, Gareth</vt:lpwstr>
  </property>
</Properties>
</file>