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3"/>
  </p:notesMasterIdLst>
  <p:handoutMasterIdLst>
    <p:handoutMasterId r:id="rId44"/>
  </p:handoutMasterIdLst>
  <p:sldIdLst>
    <p:sldId id="317" r:id="rId6"/>
    <p:sldId id="276" r:id="rId7"/>
    <p:sldId id="318" r:id="rId8"/>
    <p:sldId id="279" r:id="rId9"/>
    <p:sldId id="277" r:id="rId10"/>
    <p:sldId id="280" r:id="rId11"/>
    <p:sldId id="281" r:id="rId12"/>
    <p:sldId id="282" r:id="rId13"/>
    <p:sldId id="284" r:id="rId14"/>
    <p:sldId id="319" r:id="rId15"/>
    <p:sldId id="286" r:id="rId16"/>
    <p:sldId id="287" r:id="rId17"/>
    <p:sldId id="288" r:id="rId18"/>
    <p:sldId id="289" r:id="rId19"/>
    <p:sldId id="300" r:id="rId20"/>
    <p:sldId id="308" r:id="rId21"/>
    <p:sldId id="309" r:id="rId22"/>
    <p:sldId id="301" r:id="rId23"/>
    <p:sldId id="310" r:id="rId24"/>
    <p:sldId id="303" r:id="rId25"/>
    <p:sldId id="311" r:id="rId26"/>
    <p:sldId id="316" r:id="rId27"/>
    <p:sldId id="304" r:id="rId28"/>
    <p:sldId id="306" r:id="rId29"/>
    <p:sldId id="305" r:id="rId30"/>
    <p:sldId id="307" r:id="rId31"/>
    <p:sldId id="314" r:id="rId32"/>
    <p:sldId id="313" r:id="rId33"/>
    <p:sldId id="312" r:id="rId34"/>
    <p:sldId id="315" r:id="rId35"/>
    <p:sldId id="295" r:id="rId36"/>
    <p:sldId id="320" r:id="rId37"/>
    <p:sldId id="294" r:id="rId38"/>
    <p:sldId id="321" r:id="rId39"/>
    <p:sldId id="322" r:id="rId40"/>
    <p:sldId id="323" r:id="rId41"/>
    <p:sldId id="32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89876" autoAdjust="0"/>
  </p:normalViewPr>
  <p:slideViewPr>
    <p:cSldViewPr>
      <p:cViewPr varScale="1">
        <p:scale>
          <a:sx n="66" d="100"/>
          <a:sy n="66" d="100"/>
        </p:scale>
        <p:origin x="-16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ee" userId="5fbc5287da67819e" providerId="LiveId" clId="{E98713BA-7AB6-43F8-BE6F-95A5D487A90C}"/>
    <pc:docChg chg="undo custSel addSld delSld modSld">
      <pc:chgData name="Catherine Lee" userId="5fbc5287da67819e" providerId="LiveId" clId="{E98713BA-7AB6-43F8-BE6F-95A5D487A90C}" dt="2017-09-24T18:18:26.522" v="1275" actId="20577"/>
      <pc:docMkLst>
        <pc:docMk/>
      </pc:docMkLst>
      <pc:sldChg chg="modSp">
        <pc:chgData name="Catherine Lee" userId="5fbc5287da67819e" providerId="LiveId" clId="{E98713BA-7AB6-43F8-BE6F-95A5D487A90C}" dt="2017-09-24T15:20:05.534" v="44" actId="113"/>
        <pc:sldMkLst>
          <pc:docMk/>
          <pc:sldMk cId="0" sldId="277"/>
        </pc:sldMkLst>
        <pc:spChg chg="mod">
          <ac:chgData name="Catherine Lee" userId="5fbc5287da67819e" providerId="LiveId" clId="{E98713BA-7AB6-43F8-BE6F-95A5D487A90C}" dt="2017-09-24T15:20:05.534" v="44" actId="113"/>
          <ac:spMkLst>
            <pc:docMk/>
            <pc:sldMk cId="0" sldId="277"/>
            <ac:spMk id="2" creationId="{00000000-0000-0000-0000-000000000000}"/>
          </ac:spMkLst>
        </pc:spChg>
      </pc:sldChg>
      <pc:sldChg chg="modSp">
        <pc:chgData name="Catherine Lee" userId="5fbc5287da67819e" providerId="LiveId" clId="{E98713BA-7AB6-43F8-BE6F-95A5D487A90C}" dt="2017-09-24T15:20:50.637" v="54" actId="20577"/>
        <pc:sldMkLst>
          <pc:docMk/>
          <pc:sldMk cId="3687712095" sldId="285"/>
        </pc:sldMkLst>
        <pc:spChg chg="mod">
          <ac:chgData name="Catherine Lee" userId="5fbc5287da67819e" providerId="LiveId" clId="{E98713BA-7AB6-43F8-BE6F-95A5D487A90C}" dt="2017-09-24T15:20:50.637" v="54" actId="20577"/>
          <ac:spMkLst>
            <pc:docMk/>
            <pc:sldMk cId="3687712095" sldId="285"/>
            <ac:spMk id="6" creationId="{00000000-0000-0000-0000-000000000000}"/>
          </ac:spMkLst>
        </pc:spChg>
      </pc:sldChg>
      <pc:sldChg chg="modSp">
        <pc:chgData name="Catherine Lee" userId="5fbc5287da67819e" providerId="LiveId" clId="{E98713BA-7AB6-43F8-BE6F-95A5D487A90C}" dt="2017-09-24T15:21:45.018" v="59" actId="20577"/>
        <pc:sldMkLst>
          <pc:docMk/>
          <pc:sldMk cId="1707207228" sldId="287"/>
        </pc:sldMkLst>
        <pc:spChg chg="mod">
          <ac:chgData name="Catherine Lee" userId="5fbc5287da67819e" providerId="LiveId" clId="{E98713BA-7AB6-43F8-BE6F-95A5D487A90C}" dt="2017-09-24T15:21:45.018" v="59" actId="20577"/>
          <ac:spMkLst>
            <pc:docMk/>
            <pc:sldMk cId="1707207228" sldId="287"/>
            <ac:spMk id="6" creationId="{00000000-0000-0000-0000-000000000000}"/>
          </ac:spMkLst>
        </pc:spChg>
      </pc:sldChg>
      <pc:sldChg chg="modSp">
        <pc:chgData name="Catherine Lee" userId="5fbc5287da67819e" providerId="LiveId" clId="{E98713BA-7AB6-43F8-BE6F-95A5D487A90C}" dt="2017-09-24T15:22:02.827" v="60" actId="20577"/>
        <pc:sldMkLst>
          <pc:docMk/>
          <pc:sldMk cId="1707207228" sldId="288"/>
        </pc:sldMkLst>
        <pc:spChg chg="mod">
          <ac:chgData name="Catherine Lee" userId="5fbc5287da67819e" providerId="LiveId" clId="{E98713BA-7AB6-43F8-BE6F-95A5D487A90C}" dt="2017-09-24T15:22:02.827" v="60" actId="20577"/>
          <ac:spMkLst>
            <pc:docMk/>
            <pc:sldMk cId="1707207228" sldId="288"/>
            <ac:spMk id="2" creationId="{00000000-0000-0000-0000-000000000000}"/>
          </ac:spMkLst>
        </pc:spChg>
      </pc:sldChg>
      <pc:sldChg chg="addSp delSp modSp">
        <pc:chgData name="Catherine Lee" userId="5fbc5287da67819e" providerId="LiveId" clId="{E98713BA-7AB6-43F8-BE6F-95A5D487A90C}" dt="2017-09-24T16:48:15.543" v="626" actId="255"/>
        <pc:sldMkLst>
          <pc:docMk/>
          <pc:sldMk cId="1707207228" sldId="293"/>
        </pc:sldMkLst>
        <pc:spChg chg="add del mod">
          <ac:chgData name="Catherine Lee" userId="5fbc5287da67819e" providerId="LiveId" clId="{E98713BA-7AB6-43F8-BE6F-95A5D487A90C}" dt="2017-09-24T16:35:26.292" v="556"/>
          <ac:spMkLst>
            <pc:docMk/>
            <pc:sldMk cId="1707207228" sldId="293"/>
            <ac:spMk id="2" creationId="{7B1865CD-12A6-4628-B7A0-B4EEDE67E7FB}"/>
          </ac:spMkLst>
        </pc:spChg>
        <pc:spChg chg="add mod">
          <ac:chgData name="Catherine Lee" userId="5fbc5287da67819e" providerId="LiveId" clId="{E98713BA-7AB6-43F8-BE6F-95A5D487A90C}" dt="2017-09-24T16:48:15.543" v="626" actId="255"/>
          <ac:spMkLst>
            <pc:docMk/>
            <pc:sldMk cId="1707207228" sldId="293"/>
            <ac:spMk id="4" creationId="{C60F06F9-3796-48B5-AD84-8D86F801C80D}"/>
          </ac:spMkLst>
        </pc:spChg>
      </pc:sldChg>
      <pc:sldChg chg="addSp delSp modSp">
        <pc:chgData name="Catherine Lee" userId="5fbc5287da67819e" providerId="LiveId" clId="{E98713BA-7AB6-43F8-BE6F-95A5D487A90C}" dt="2017-09-24T16:47:34.749" v="624" actId="20577"/>
        <pc:sldMkLst>
          <pc:docMk/>
          <pc:sldMk cId="1707207228" sldId="294"/>
        </pc:sldMkLst>
        <pc:spChg chg="add mod">
          <ac:chgData name="Catherine Lee" userId="5fbc5287da67819e" providerId="LiveId" clId="{E98713BA-7AB6-43F8-BE6F-95A5D487A90C}" dt="2017-09-24T16:35:35.156" v="558" actId="1076"/>
          <ac:spMkLst>
            <pc:docMk/>
            <pc:sldMk cId="1707207228" sldId="294"/>
            <ac:spMk id="4" creationId="{A03B5437-9068-4DD2-91DC-5B85F9E1659B}"/>
          </ac:spMkLst>
        </pc:spChg>
        <pc:graphicFrameChg chg="add del mod modGraphic">
          <ac:chgData name="Catherine Lee" userId="5fbc5287da67819e" providerId="LiveId" clId="{E98713BA-7AB6-43F8-BE6F-95A5D487A90C}" dt="2017-09-24T16:40:43.072" v="563" actId="478"/>
          <ac:graphicFrameMkLst>
            <pc:docMk/>
            <pc:sldMk cId="1707207228" sldId="294"/>
            <ac:graphicFrameMk id="2" creationId="{C27BE113-AC35-41B9-94B9-F8A41276AE45}"/>
          </ac:graphicFrameMkLst>
        </pc:graphicFrameChg>
        <pc:graphicFrameChg chg="add mod modGraphic">
          <ac:chgData name="Catherine Lee" userId="5fbc5287da67819e" providerId="LiveId" clId="{E98713BA-7AB6-43F8-BE6F-95A5D487A90C}" dt="2017-09-24T16:47:34.749" v="624" actId="20577"/>
          <ac:graphicFrameMkLst>
            <pc:docMk/>
            <pc:sldMk cId="1707207228" sldId="294"/>
            <ac:graphicFrameMk id="6" creationId="{13A89AD8-7A37-433A-A402-8006C108864E}"/>
          </ac:graphicFrameMkLst>
        </pc:graphicFrameChg>
      </pc:sldChg>
      <pc:sldChg chg="addSp delSp modSp">
        <pc:chgData name="Catherine Lee" userId="5fbc5287da67819e" providerId="LiveId" clId="{E98713BA-7AB6-43F8-BE6F-95A5D487A90C}" dt="2017-09-24T18:07:17.606" v="691" actId="20577"/>
        <pc:sldMkLst>
          <pc:docMk/>
          <pc:sldMk cId="1707207228" sldId="296"/>
        </pc:sldMkLst>
        <pc:spChg chg="add del mod">
          <ac:chgData name="Catherine Lee" userId="5fbc5287da67819e" providerId="LiveId" clId="{E98713BA-7AB6-43F8-BE6F-95A5D487A90C}" dt="2017-09-24T16:55:19.813" v="628"/>
          <ac:spMkLst>
            <pc:docMk/>
            <pc:sldMk cId="1707207228" sldId="296"/>
            <ac:spMk id="2" creationId="{DDA71486-5969-4C54-96C4-AD0F43533599}"/>
          </ac:spMkLst>
        </pc:spChg>
        <pc:spChg chg="add mod">
          <ac:chgData name="Catherine Lee" userId="5fbc5287da67819e" providerId="LiveId" clId="{E98713BA-7AB6-43F8-BE6F-95A5D487A90C}" dt="2017-09-24T18:06:52.197" v="659" actId="20577"/>
          <ac:spMkLst>
            <pc:docMk/>
            <pc:sldMk cId="1707207228" sldId="296"/>
            <ac:spMk id="4" creationId="{8E9071C5-2B10-4C76-80FA-DABFC7FADF11}"/>
          </ac:spMkLst>
        </pc:spChg>
        <pc:spChg chg="add mod">
          <ac:chgData name="Catherine Lee" userId="5fbc5287da67819e" providerId="LiveId" clId="{E98713BA-7AB6-43F8-BE6F-95A5D487A90C}" dt="2017-09-24T18:07:17.606" v="691" actId="20577"/>
          <ac:spMkLst>
            <pc:docMk/>
            <pc:sldMk cId="1707207228" sldId="296"/>
            <ac:spMk id="6" creationId="{16152BF1-B265-4767-A5CA-7086D7C1CD38}"/>
          </ac:spMkLst>
        </pc:spChg>
      </pc:sldChg>
      <pc:sldChg chg="addSp modSp modNotesTx">
        <pc:chgData name="Catherine Lee" userId="5fbc5287da67819e" providerId="LiveId" clId="{E98713BA-7AB6-43F8-BE6F-95A5D487A90C}" dt="2017-09-24T18:18:26.522" v="1275" actId="20577"/>
        <pc:sldMkLst>
          <pc:docMk/>
          <pc:sldMk cId="1707207228" sldId="297"/>
        </pc:sldMkLst>
        <pc:spChg chg="add mod">
          <ac:chgData name="Catherine Lee" userId="5fbc5287da67819e" providerId="LiveId" clId="{E98713BA-7AB6-43F8-BE6F-95A5D487A90C}" dt="2017-09-24T18:08:21.077" v="697" actId="255"/>
          <ac:spMkLst>
            <pc:docMk/>
            <pc:sldMk cId="1707207228" sldId="297"/>
            <ac:spMk id="2" creationId="{BC03A267-9D77-4827-820D-5BC2F8314BA8}"/>
          </ac:spMkLst>
        </pc:spChg>
        <pc:spChg chg="add mod">
          <ac:chgData name="Catherine Lee" userId="5fbc5287da67819e" providerId="LiveId" clId="{E98713BA-7AB6-43F8-BE6F-95A5D487A90C}" dt="2017-09-24T18:18:10.816" v="1247" actId="20577"/>
          <ac:spMkLst>
            <pc:docMk/>
            <pc:sldMk cId="1707207228" sldId="297"/>
            <ac:spMk id="4" creationId="{4FA95B55-BD94-4B32-ACFE-30E47EDB34E0}"/>
          </ac:spMkLst>
        </pc:spChg>
      </pc:sldChg>
      <pc:sldChg chg="addSp delSp modSp modNotesTx">
        <pc:chgData name="Catherine Lee" userId="5fbc5287da67819e" providerId="LiveId" clId="{E98713BA-7AB6-43F8-BE6F-95A5D487A90C}" dt="2017-09-24T18:16:53.173" v="1171" actId="20577"/>
        <pc:sldMkLst>
          <pc:docMk/>
          <pc:sldMk cId="1707207228" sldId="298"/>
        </pc:sldMkLst>
        <pc:spChg chg="add mod">
          <ac:chgData name="Catherine Lee" userId="5fbc5287da67819e" providerId="LiveId" clId="{E98713BA-7AB6-43F8-BE6F-95A5D487A90C}" dt="2017-09-24T18:16:37.663" v="1155" actId="1076"/>
          <ac:spMkLst>
            <pc:docMk/>
            <pc:sldMk cId="1707207228" sldId="298"/>
            <ac:spMk id="2" creationId="{85F61146-F647-43C9-8181-061EF68274AB}"/>
          </ac:spMkLst>
        </pc:spChg>
        <pc:spChg chg="add mod">
          <ac:chgData name="Catherine Lee" userId="5fbc5287da67819e" providerId="LiveId" clId="{E98713BA-7AB6-43F8-BE6F-95A5D487A90C}" dt="2017-09-24T18:16:41.185" v="1156" actId="1076"/>
          <ac:spMkLst>
            <pc:docMk/>
            <pc:sldMk cId="1707207228" sldId="298"/>
            <ac:spMk id="7" creationId="{8EE90535-B693-4112-A9DF-D5AC200129DC}"/>
          </ac:spMkLst>
        </pc:spChg>
        <pc:picChg chg="add del mod">
          <ac:chgData name="Catherine Lee" userId="5fbc5287da67819e" providerId="LiveId" clId="{E98713BA-7AB6-43F8-BE6F-95A5D487A90C}" dt="2017-09-24T18:15:45.839" v="1152"/>
          <ac:picMkLst>
            <pc:docMk/>
            <pc:sldMk cId="1707207228" sldId="298"/>
            <ac:picMk id="3" creationId="{00000000-0000-0000-0000-000000000000}"/>
          </ac:picMkLst>
        </pc:picChg>
        <pc:picChg chg="add del">
          <ac:chgData name="Catherine Lee" userId="5fbc5287da67819e" providerId="LiveId" clId="{E98713BA-7AB6-43F8-BE6F-95A5D487A90C}" dt="2017-09-24T18:13:17.565" v="926"/>
          <ac:picMkLst>
            <pc:docMk/>
            <pc:sldMk cId="1707207228" sldId="298"/>
            <ac:picMk id="5" creationId="{00000000-0000-0000-0000-000000000000}"/>
          </ac:picMkLst>
        </pc:picChg>
        <pc:picChg chg="add del">
          <ac:chgData name="Catherine Lee" userId="5fbc5287da67819e" providerId="LiveId" clId="{E98713BA-7AB6-43F8-BE6F-95A5D487A90C}" dt="2017-09-24T18:13:01.785" v="920"/>
          <ac:picMkLst>
            <pc:docMk/>
            <pc:sldMk cId="1707207228" sldId="298"/>
            <ac:picMk id="6" creationId="{B690FA31-C5E4-4698-B7CD-8CD4375648BB}"/>
          </ac:picMkLst>
        </pc:picChg>
      </pc:sldChg>
      <pc:sldChg chg="modSp">
        <pc:chgData name="Catherine Lee" userId="5fbc5287da67819e" providerId="LiveId" clId="{E98713BA-7AB6-43F8-BE6F-95A5D487A90C}" dt="2017-09-24T15:22:54.577" v="62" actId="20577"/>
        <pc:sldMkLst>
          <pc:docMk/>
          <pc:sldMk cId="2215498036" sldId="300"/>
        </pc:sldMkLst>
        <pc:spChg chg="mod">
          <ac:chgData name="Catherine Lee" userId="5fbc5287da67819e" providerId="LiveId" clId="{E98713BA-7AB6-43F8-BE6F-95A5D487A90C}" dt="2017-09-24T15:22:54.577" v="62" actId="20577"/>
          <ac:spMkLst>
            <pc:docMk/>
            <pc:sldMk cId="2215498036" sldId="300"/>
            <ac:spMk id="6" creationId="{00000000-0000-0000-0000-000000000000}"/>
          </ac:spMkLst>
        </pc:spChg>
      </pc:sldChg>
      <pc:sldChg chg="modSp">
        <pc:chgData name="Catherine Lee" userId="5fbc5287da67819e" providerId="LiveId" clId="{E98713BA-7AB6-43F8-BE6F-95A5D487A90C}" dt="2017-09-09T18:18:06.915" v="3" actId="20577"/>
        <pc:sldMkLst>
          <pc:docMk/>
          <pc:sldMk cId="2522225252" sldId="308"/>
        </pc:sldMkLst>
        <pc:spChg chg="mod">
          <ac:chgData name="Catherine Lee" userId="5fbc5287da67819e" providerId="LiveId" clId="{E98713BA-7AB6-43F8-BE6F-95A5D487A90C}" dt="2017-09-09T18:18:06.915" v="3" actId="20577"/>
          <ac:spMkLst>
            <pc:docMk/>
            <pc:sldMk cId="2522225252" sldId="308"/>
            <ac:spMk id="6" creationId="{00000000-0000-0000-0000-000000000000}"/>
          </ac:spMkLst>
        </pc:spChg>
      </pc:sldChg>
      <pc:sldChg chg="modSp">
        <pc:chgData name="Catherine Lee" userId="5fbc5287da67819e" providerId="LiveId" clId="{E98713BA-7AB6-43F8-BE6F-95A5D487A90C}" dt="2017-09-09T18:18:50.270" v="20" actId="20577"/>
        <pc:sldMkLst>
          <pc:docMk/>
          <pc:sldMk cId="2560597885" sldId="309"/>
        </pc:sldMkLst>
        <pc:spChg chg="mod">
          <ac:chgData name="Catherine Lee" userId="5fbc5287da67819e" providerId="LiveId" clId="{E98713BA-7AB6-43F8-BE6F-95A5D487A90C}" dt="2017-09-09T18:18:50.270" v="20" actId="20577"/>
          <ac:spMkLst>
            <pc:docMk/>
            <pc:sldMk cId="2560597885" sldId="309"/>
            <ac:spMk id="6" creationId="{00000000-0000-0000-0000-000000000000}"/>
          </ac:spMkLst>
        </pc:spChg>
      </pc:sldChg>
      <pc:sldChg chg="modSp">
        <pc:chgData name="Catherine Lee" userId="5fbc5287da67819e" providerId="LiveId" clId="{E98713BA-7AB6-43F8-BE6F-95A5D487A90C}" dt="2017-09-24T15:25:18.141" v="83" actId="20577"/>
        <pc:sldMkLst>
          <pc:docMk/>
          <pc:sldMk cId="3431305007" sldId="314"/>
        </pc:sldMkLst>
        <pc:spChg chg="mod">
          <ac:chgData name="Catherine Lee" userId="5fbc5287da67819e" providerId="LiveId" clId="{E98713BA-7AB6-43F8-BE6F-95A5D487A90C}" dt="2017-09-24T15:25:18.141" v="83" actId="20577"/>
          <ac:spMkLst>
            <pc:docMk/>
            <pc:sldMk cId="3431305007" sldId="314"/>
            <ac:spMk id="6" creationId="{00000000-0000-0000-0000-000000000000}"/>
          </ac:spMkLst>
        </pc:spChg>
      </pc:sldChg>
      <pc:sldChg chg="modSp">
        <pc:chgData name="Catherine Lee" userId="5fbc5287da67819e" providerId="LiveId" clId="{E98713BA-7AB6-43F8-BE6F-95A5D487A90C}" dt="2017-09-24T15:27:24.669" v="165" actId="20577"/>
        <pc:sldMkLst>
          <pc:docMk/>
          <pc:sldMk cId="4049954838" sldId="315"/>
        </pc:sldMkLst>
        <pc:spChg chg="mod">
          <ac:chgData name="Catherine Lee" userId="5fbc5287da67819e" providerId="LiveId" clId="{E98713BA-7AB6-43F8-BE6F-95A5D487A90C}" dt="2017-09-24T15:27:24.669" v="165" actId="20577"/>
          <ac:spMkLst>
            <pc:docMk/>
            <pc:sldMk cId="4049954838" sldId="315"/>
            <ac:spMk id="6" creationId="{00000000-0000-0000-0000-000000000000}"/>
          </ac:spMkLst>
        </pc:spChg>
      </pc:sldChg>
      <pc:sldChg chg="add del">
        <pc:chgData name="Catherine Lee" userId="5fbc5287da67819e" providerId="LiveId" clId="{E98713BA-7AB6-43F8-BE6F-95A5D487A90C}" dt="2017-09-24T18:12:39.350" v="912"/>
        <pc:sldMkLst>
          <pc:docMk/>
          <pc:sldMk cId="1233127450" sldId="317"/>
        </pc:sldMkLst>
      </pc:sldChg>
    </pc:docChg>
  </pc:docChgLst>
  <pc:docChgLst>
    <pc:chgData name="Catherine Lee" userId="5fbc5287da67819e" providerId="LiveId" clId="{6C111557-8474-4776-A2C5-0522FB9E7DD5}"/>
    <pc:docChg chg="undo modSld">
      <pc:chgData name="Catherine Lee" userId="5fbc5287da67819e" providerId="LiveId" clId="{6C111557-8474-4776-A2C5-0522FB9E7DD5}" dt="2017-09-02T08:31:39.648" v="20"/>
      <pc:docMkLst>
        <pc:docMk/>
      </pc:docMkLst>
      <pc:sldChg chg="addSp delSp modSp">
        <pc:chgData name="Catherine Lee" userId="5fbc5287da67819e" providerId="LiveId" clId="{6C111557-8474-4776-A2C5-0522FB9E7DD5}" dt="2017-09-02T08:31:39.648" v="20"/>
        <pc:sldMkLst>
          <pc:docMk/>
          <pc:sldMk cId="0" sldId="280"/>
        </pc:sldMkLst>
        <pc:spChg chg="add mod">
          <ac:chgData name="Catherine Lee" userId="5fbc5287da67819e" providerId="LiveId" clId="{6C111557-8474-4776-A2C5-0522FB9E7DD5}" dt="2017-09-02T08:28:38.203" v="9" actId="255"/>
          <ac:spMkLst>
            <pc:docMk/>
            <pc:sldMk cId="0" sldId="280"/>
            <ac:spMk id="3" creationId="{4FE5821F-84AD-4FFF-8A7A-EC4BA16A017F}"/>
          </ac:spMkLst>
        </pc:spChg>
        <pc:picChg chg="add del mod">
          <ac:chgData name="Catherine Lee" userId="5fbc5287da67819e" providerId="LiveId" clId="{6C111557-8474-4776-A2C5-0522FB9E7DD5}" dt="2017-09-02T08:29:49.722" v="15"/>
          <ac:picMkLst>
            <pc:docMk/>
            <pc:sldMk cId="0" sldId="280"/>
            <ac:picMk id="4" creationId="{D65CBF1B-ACFA-42AF-ABB1-908621CD6223}"/>
          </ac:picMkLst>
        </pc:picChg>
        <pc:picChg chg="add del mod">
          <ac:chgData name="Catherine Lee" userId="5fbc5287da67819e" providerId="LiveId" clId="{6C111557-8474-4776-A2C5-0522FB9E7DD5}" dt="2017-09-02T08:31:39.648" v="20"/>
          <ac:picMkLst>
            <pc:docMk/>
            <pc:sldMk cId="0" sldId="280"/>
            <ac:picMk id="5" creationId="{5149D17C-1A4D-40D9-B05B-8807F5945450}"/>
          </ac:picMkLst>
        </pc:picChg>
        <pc:picChg chg="del mod">
          <ac:chgData name="Catherine Lee" userId="5fbc5287da67819e" providerId="LiveId" clId="{6C111557-8474-4776-A2C5-0522FB9E7DD5}" dt="2017-09-02T08:27:50.476" v="2"/>
          <ac:picMkLst>
            <pc:docMk/>
            <pc:sldMk cId="0" sldId="280"/>
            <ac:picMk id="1026" creationId="{00000000-0000-0000-0000-000000000000}"/>
          </ac:picMkLst>
        </pc:picChg>
        <pc:picChg chg="del">
          <ac:chgData name="Catherine Lee" userId="5fbc5287da67819e" providerId="LiveId" clId="{6C111557-8474-4776-A2C5-0522FB9E7DD5}" dt="2017-09-02T08:28:50.174" v="10"/>
          <ac:picMkLst>
            <pc:docMk/>
            <pc:sldMk cId="0" sldId="280"/>
            <ac:picMk id="1027" creationId="{00000000-0000-0000-0000-000000000000}"/>
          </ac:picMkLst>
        </pc:picChg>
        <pc:picChg chg="del">
          <ac:chgData name="Catherine Lee" userId="5fbc5287da67819e" providerId="LiveId" clId="{6C111557-8474-4776-A2C5-0522FB9E7DD5}" dt="2017-09-02T08:28:52.874" v="11"/>
          <ac:picMkLst>
            <pc:docMk/>
            <pc:sldMk cId="0" sldId="280"/>
            <ac:picMk id="102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en-GB" sz="1200" dirty="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99E3DAAA-0F40-4C7D-81CE-4F081BA48AA0}" type="datetimeFigureOut">
              <a:t>9/27/2017</a:t>
            </a:fld>
            <a:endParaRPr lang="en-GB" sz="1200" dirty="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en-GB" sz="1200" dirty="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447FFF03-096E-4A91-AB70-B35BD6D71D5F}" type="slidenum">
              <a:t>‹#›</a:t>
            </a:fld>
            <a:endParaRPr lang="en-GB" sz="1200" dirty="0">
              <a:latin typeface="Arial" pitchFamily="18"/>
              <a:ea typeface="Microsoft YaHei" pitchFamily="2"/>
              <a:cs typeface="Mangal" pitchFamily="2"/>
            </a:endParaRPr>
          </a:p>
        </p:txBody>
      </p:sp>
    </p:spTree>
    <p:extLst>
      <p:ext uri="{BB962C8B-B14F-4D97-AF65-F5344CB8AC3E}">
        <p14:creationId xmlns:p14="http://schemas.microsoft.com/office/powerpoint/2010/main" val="412355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dirty="0"/>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Lucida Sans Unicode" pitchFamily="2"/>
                <a:cs typeface="Tahoma" pitchFamily="2"/>
              </a:defRPr>
            </a:lvl1pPr>
          </a:lstStyle>
          <a:p>
            <a:pPr lvl="0"/>
            <a:fld id="{570271B5-4EF8-467E-8310-EF8176644E3C}" type="datetimeFigureOut">
              <a:t>9/27/2017</a:t>
            </a:fld>
            <a:endParaRPr lang="en-GB" dirty="0"/>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dirty="0"/>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Lucida Sans Unicode" pitchFamily="2"/>
                <a:cs typeface="Tahoma" pitchFamily="2"/>
              </a:defRPr>
            </a:lvl1pPr>
          </a:lstStyle>
          <a:p>
            <a:pPr lvl="0"/>
            <a:fld id="{20D4EE19-9995-44FC-A063-62695DC2CF8A}" type="slidenum">
              <a:t>‹#›</a:t>
            </a:fld>
            <a:endParaRPr lang="en-GB" dirty="0"/>
          </a:p>
        </p:txBody>
      </p:sp>
    </p:spTree>
    <p:extLst>
      <p:ext uri="{BB962C8B-B14F-4D97-AF65-F5344CB8AC3E}">
        <p14:creationId xmlns:p14="http://schemas.microsoft.com/office/powerpoint/2010/main" val="45622748"/>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4860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131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3050"/>
            <a:ext cx="2111375" cy="2482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3050"/>
            <a:ext cx="6184900" cy="2482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51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4" name="Shape 24"/>
          <p:cNvSpPr>
            <a:spLocks noGrp="1"/>
          </p:cNvSpPr>
          <p:nvPr>
            <p:ph type="sldNum" sz="quarter" idx="2"/>
          </p:nvPr>
        </p:nvSpPr>
        <p:spPr>
          <a:xfrm>
            <a:off x="6457950" y="6356351"/>
            <a:ext cx="2057400" cy="365125"/>
          </a:xfrm>
          <a:prstGeom prst="rect">
            <a:avLst/>
          </a:prstGeom>
        </p:spPr>
        <p:txBody>
          <a:bodyPr/>
          <a:lstStyle/>
          <a:p>
            <a:pPr lvl="0"/>
            <a:fld id="{86CB4B4D-7CA3-9044-876B-883B54F8677D}" type="slidenum">
              <a:t>‹#›</a:t>
            </a:fld>
            <a:endParaRPr/>
          </a:p>
        </p:txBody>
      </p:sp>
      <p:sp>
        <p:nvSpPr>
          <p:cNvPr id="25" name="Shape 25"/>
          <p:cNvSpPr>
            <a:spLocks noGrp="1"/>
          </p:cNvSpPr>
          <p:nvPr>
            <p:ph type="body" idx="1"/>
          </p:nvPr>
        </p:nvSpPr>
        <p:spPr>
          <a:prstGeom prst="rect">
            <a:avLst/>
          </a:prstGeom>
        </p:spPr>
        <p:txBody>
          <a:bodyPr/>
          <a:lstStyle/>
          <a:p>
            <a:pPr lvl="0">
              <a:defRPr sz="1800"/>
            </a:pPr>
            <a:r>
              <a:rPr sz="3200"/>
              <a:t>TEITL | TITLE</a:t>
            </a:r>
          </a:p>
          <a:p>
            <a:pPr lvl="0">
              <a:defRPr sz="1800"/>
            </a:pPr>
            <a:r>
              <a:rPr sz="3200"/>
              <a:t>[GORFFENNAF | JULY 2014]</a:t>
            </a:r>
          </a:p>
        </p:txBody>
      </p:sp>
    </p:spTree>
    <p:extLst>
      <p:ext uri="{BB962C8B-B14F-4D97-AF65-F5344CB8AC3E}">
        <p14:creationId xmlns:p14="http://schemas.microsoft.com/office/powerpoint/2010/main" val="33025992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27/09/2017</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[GORFFENNAF | JULY 2014]</a:t>
            </a:r>
            <a:endPar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endParaRPr>
          </a:p>
        </p:txBody>
      </p:sp>
    </p:spTree>
    <p:extLst>
      <p:ext uri="{BB962C8B-B14F-4D97-AF65-F5344CB8AC3E}">
        <p14:creationId xmlns:p14="http://schemas.microsoft.com/office/powerpoint/2010/main" val="92624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54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17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7363" y="1568450"/>
            <a:ext cx="4132262" cy="118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72025" y="1568450"/>
            <a:ext cx="4133850" cy="118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734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438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98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477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828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171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3" name="Text Placeholder 15"/>
          <p:cNvSpPr txBox="1">
            <a:spLocks noGrp="1"/>
          </p:cNvSpPr>
          <p:nvPr>
            <p:ph type="body" idx="1"/>
          </p:nvPr>
        </p:nvSpPr>
        <p:spPr>
          <a:xfrm>
            <a:off x="487440" y="1567799"/>
            <a:ext cx="8418240" cy="1188000"/>
          </a:xfrm>
          <a:prstGeom prst="rect">
            <a:avLst/>
          </a:prstGeom>
          <a:noFill/>
          <a:ln>
            <a:noFill/>
          </a:ln>
        </p:spPr>
        <p:txBody>
          <a:bodyPr wrap="square" lIns="90000" tIns="45000" rIns="90000" bIns="45000" anchor="t"/>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5"/>
            <a:r>
              <a:rPr lang="en-GB"/>
              <a:t>Sixth Outline Level</a:t>
            </a:r>
          </a:p>
          <a:p>
            <a:pPr lvl="6"/>
            <a:r>
              <a:rPr lang="en-GB"/>
              <a:t>Seventh Outline Level</a:t>
            </a:r>
          </a:p>
          <a:p>
            <a:pPr lvl="7"/>
            <a:r>
              <a:rPr lang="en-GB"/>
              <a:t>Eighth Outline Level</a:t>
            </a:r>
          </a:p>
          <a:p>
            <a:pPr lvl="0"/>
            <a:r>
              <a:rPr lang="en-GB"/>
              <a:t>Ninth Outline LevelTeitl 1 | Title 1</a:t>
            </a:r>
          </a:p>
          <a:p>
            <a:pPr lvl="0"/>
            <a:r>
              <a:rPr lang="en-GB"/>
              <a:t>Teitl 2 | Title 2</a:t>
            </a:r>
          </a:p>
        </p:txBody>
      </p:sp>
      <p:sp>
        <p:nvSpPr>
          <p:cNvPr id="4" name="Text Placeholder 2"/>
          <p:cNvSpPr txBox="1">
            <a:spLocks noGrp="1"/>
          </p:cNvSpPr>
          <p:nvPr>
            <p:ph type="body" sz="quarter" idx="4294967295"/>
          </p:nvPr>
        </p:nvSpPr>
        <p:spPr>
          <a:xfrm>
            <a:off x="457200" y="2984399"/>
            <a:ext cx="8229240" cy="2781000"/>
          </a:xfrm>
          <a:prstGeom prst="rect">
            <a:avLst/>
          </a:prstGeom>
          <a:noFill/>
          <a:ln>
            <a:noFill/>
          </a:ln>
        </p:spPr>
        <p:txBody>
          <a:bodyPr wrap="square" lIns="91440" tIns="45720" rIns="91440" bIns="45720" anchor="t"/>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5"/>
            <a:r>
              <a:rPr lang="en-GB"/>
              <a:t>Sixth Outline Level</a:t>
            </a:r>
          </a:p>
          <a:p>
            <a:pPr lvl="6"/>
            <a:r>
              <a:rPr lang="en-GB"/>
              <a:t>Seventh Outline Level</a:t>
            </a:r>
          </a:p>
          <a:p>
            <a:pPr lvl="7"/>
            <a:r>
              <a:rPr lang="en-GB"/>
              <a:t>Eighth Outline Level</a:t>
            </a:r>
          </a:p>
          <a:p>
            <a:pPr lvl="0"/>
            <a:r>
              <a:rPr lang="en-GB"/>
              <a:t>Ninth Outline LevelClick to edit Master text styles</a:t>
            </a:r>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hangingPunct="1">
        <a:tabLst/>
        <a:defRPr lang="en-GB" sz="3200" b="0" i="0" u="none" strike="noStrike" kern="1200" spc="0">
          <a:ln>
            <a:noFill/>
          </a:ln>
          <a:solidFill>
            <a:srgbClr val="000000"/>
          </a:solidFill>
          <a:latin typeface="Calibri" pitchFamily="34"/>
          <a:ea typeface="ＭＳ Ｐゴシック" pitchFamily="2"/>
          <a:cs typeface="Arial" pitchFamily="34"/>
        </a:defRPr>
      </a:lvl1pPr>
    </p:titleStyle>
    <p:bodyStyle>
      <a:lvl1pPr lvl="0"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1pPr>
      <a:lvl2pPr lvl="1" rtl="0">
        <a:buSzPct val="75000"/>
        <a:buFont typeface="StarSymbol"/>
        <a:buChar char="–"/>
        <a:tabLst/>
        <a:defRPr lang="en-GB" sz="2400" b="0" i="0" u="none" strike="noStrike" spc="0">
          <a:solidFill>
            <a:srgbClr val="000000"/>
          </a:solidFill>
          <a:latin typeface="Arial" pitchFamily="34"/>
          <a:ea typeface="ＭＳ Ｐゴシック" pitchFamily="2"/>
          <a:cs typeface="Arial" pitchFamily="34"/>
        </a:defRPr>
      </a:lvl2pPr>
      <a:lvl3pPr lvl="2"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3pPr>
      <a:lvl4pPr lvl="3" rtl="0">
        <a:buSzPct val="75000"/>
        <a:buFont typeface="StarSymbol"/>
        <a:buChar char="–"/>
        <a:tabLst/>
        <a:defRPr lang="en-GB" sz="2400" b="0" i="0" u="none" strike="noStrike" spc="0">
          <a:solidFill>
            <a:srgbClr val="000000"/>
          </a:solidFill>
          <a:latin typeface="Arial" pitchFamily="34"/>
          <a:ea typeface="ＭＳ Ｐゴシック" pitchFamily="2"/>
          <a:cs typeface="Arial" pitchFamily="34"/>
        </a:defRPr>
      </a:lvl4pPr>
      <a:lvl5pPr lvl="4"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5pPr>
      <a:lvl6pPr lvl="5"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6pPr>
      <a:lvl7pPr lvl="6"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7pPr>
      <a:lvl8pPr lvl="7" rtl="0">
        <a:buSzPct val="45000"/>
        <a:buFont typeface="StarSymbol"/>
        <a:buChar char="●"/>
        <a:tabLst/>
        <a:defRPr lang="en-GB" sz="2400" b="0" i="0" u="none" strike="noStrike" spc="0">
          <a:solidFill>
            <a:srgbClr val="000000"/>
          </a:solidFill>
          <a:latin typeface="Arial" pitchFamily="34"/>
          <a:ea typeface="ＭＳ Ｐゴシック" pitchFamily="2"/>
          <a:cs typeface="Arial" pitchFamily="34"/>
        </a:defRPr>
      </a:lvl8pPr>
      <a:lvl9pPr marL="0" marR="0" lvl="0" indent="0" algn="l" rtl="0" hangingPunct="1">
        <a:spcBef>
          <a:spcPts val="479"/>
        </a:spcBef>
        <a:spcAft>
          <a:spcPts val="0"/>
        </a:spcAft>
        <a:buNone/>
        <a:tabLst/>
        <a:defRPr lang="en-GB" sz="2400" b="0" i="0" u="none" strike="noStrike" spc="0">
          <a:solidFill>
            <a:srgbClr val="000000"/>
          </a:solidFill>
          <a:latin typeface="Arial" pitchFamily="34"/>
          <a:ea typeface="ＭＳ Ｐゴシック" pitchFamily="2"/>
          <a:cs typeface="Arial" pitchFamily="34"/>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3.png"/>
          <p:cNvPicPr/>
          <p:nvPr/>
        </p:nvPicPr>
        <p:blipFill>
          <a:blip r:embed="rId2">
            <a:extLst/>
          </a:blip>
          <a:stretch>
            <a:fillRect/>
          </a:stretch>
        </p:blipFill>
        <p:spPr>
          <a:xfrm>
            <a:off x="0" y="0"/>
            <a:ext cx="9144000" cy="6858000"/>
          </a:xfrm>
          <a:prstGeom prst="rect">
            <a:avLst/>
          </a:prstGeom>
          <a:ln w="12700">
            <a:miter lim="400000"/>
          </a:ln>
        </p:spPr>
      </p:pic>
      <p:pic>
        <p:nvPicPr>
          <p:cNvPr id="30" name="image4.jpeg" descr="Z:\Pictures\logos\WJEC_Logo_RGB.jpg"/>
          <p:cNvPicPr/>
          <p:nvPr/>
        </p:nvPicPr>
        <p:blipFill>
          <a:blip r:embed="rId3">
            <a:extLst/>
          </a:blip>
          <a:stretch>
            <a:fillRect/>
          </a:stretch>
        </p:blipFill>
        <p:spPr>
          <a:xfrm>
            <a:off x="146154" y="5928235"/>
            <a:ext cx="701742" cy="700999"/>
          </a:xfrm>
          <a:prstGeom prst="rect">
            <a:avLst/>
          </a:prstGeom>
          <a:ln w="12700">
            <a:miter lim="400000"/>
          </a:ln>
        </p:spPr>
      </p:pic>
      <p:sp>
        <p:nvSpPr>
          <p:cNvPr id="31" name="Shape 31"/>
          <p:cNvSpPr/>
          <p:nvPr/>
        </p:nvSpPr>
        <p:spPr>
          <a:xfrm>
            <a:off x="241300" y="382012"/>
            <a:ext cx="8597900" cy="304698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900" spc="-30">
                <a:solidFill>
                  <a:srgbClr val="FFFFFF"/>
                </a:solidFill>
                <a:latin typeface="Gotham Rounded Book"/>
                <a:ea typeface="Gotham Rounded Book"/>
                <a:cs typeface="Gotham Rounded Book"/>
                <a:sym typeface="Gotham Rounded Book"/>
              </a:defRPr>
            </a:lvl1pPr>
          </a:lstStyle>
          <a:p>
            <a:r>
              <a:rPr lang="en-GB" sz="6000" dirty="0">
                <a:latin typeface="Arial" panose="020B0604020202020204" pitchFamily="34" charset="0"/>
                <a:cs typeface="Arial" panose="020B0604020202020204" pitchFamily="34" charset="0"/>
              </a:rPr>
              <a:t>WJEC GCE English Language and Literature</a:t>
            </a:r>
          </a:p>
          <a:p>
            <a:endParaRPr lang="en-GB" sz="6000" dirty="0">
              <a:latin typeface="Arial" panose="020B0604020202020204" pitchFamily="34" charset="0"/>
              <a:cs typeface="Arial" panose="020B0604020202020204" pitchFamily="34" charset="0"/>
            </a:endParaRPr>
          </a:p>
          <a:p>
            <a:r>
              <a:rPr lang="en-GB" sz="6000" b="1" dirty="0" smtClean="0">
                <a:latin typeface="Arial" panose="020B0604020202020204" pitchFamily="34" charset="0"/>
                <a:cs typeface="Arial" panose="020B0604020202020204" pitchFamily="34" charset="0"/>
              </a:rPr>
              <a:t>Unit </a:t>
            </a:r>
            <a:r>
              <a:rPr lang="en-GB" sz="6000" b="1" dirty="0" smtClean="0">
                <a:latin typeface="Arial" panose="020B0604020202020204" pitchFamily="34" charset="0"/>
                <a:cs typeface="Arial" panose="020B0604020202020204" pitchFamily="34" charset="0"/>
              </a:rPr>
              <a:t>3</a:t>
            </a:r>
            <a:endParaRPr lang="en-GB"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05259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p:nvPr/>
        </p:nvSpPr>
        <p:spPr>
          <a:xfrm>
            <a:off x="285881" y="1916832"/>
            <a:ext cx="8517960" cy="4810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hangingPunct="0"/>
            <a:r>
              <a:rPr lang="en-GB" sz="2000" b="1" dirty="0">
                <a:latin typeface="Arial" panose="020B0604020202020204" pitchFamily="34" charset="0"/>
                <a:ea typeface="Arial-BoldMT" pitchFamily="2"/>
                <a:cs typeface="Arial" panose="020B0604020202020204" pitchFamily="34" charset="0"/>
              </a:rPr>
              <a:t>What went well…</a:t>
            </a:r>
          </a:p>
          <a:p>
            <a:pPr lvl="0" hangingPunct="0"/>
            <a:endParaRPr lang="en-GB" sz="2000" b="1" dirty="0">
              <a:latin typeface="Arial" panose="020B0604020202020204" pitchFamily="34" charset="0"/>
              <a:ea typeface="Arial-BoldMT" pitchFamily="2"/>
              <a:cs typeface="Arial" panose="020B0604020202020204" pitchFamily="34" charset="0"/>
            </a:endParaRPr>
          </a:p>
          <a:p>
            <a:pPr marL="342900" lvl="0" indent="-342900" hangingPunct="0">
              <a:buFont typeface="Arial" panose="020B0604020202020204" pitchFamily="34" charset="0"/>
              <a:buChar char="•"/>
            </a:pPr>
            <a:r>
              <a:rPr lang="en-GB" sz="2000" dirty="0">
                <a:latin typeface="Arial" panose="020B0604020202020204" pitchFamily="34" charset="0"/>
                <a:ea typeface="Arial-BoldMT" pitchFamily="2"/>
                <a:cs typeface="Arial" panose="020B0604020202020204" pitchFamily="34" charset="0"/>
              </a:rPr>
              <a:t>As a closed text examination, this paper is challenging for candidates and it was encouraging to note that many centres had </a:t>
            </a:r>
            <a:r>
              <a:rPr lang="en-GB" sz="2000" b="1" dirty="0">
                <a:latin typeface="Arial" panose="020B0604020202020204" pitchFamily="34" charset="0"/>
                <a:ea typeface="Arial-BoldMT" pitchFamily="2"/>
                <a:cs typeface="Arial" panose="020B0604020202020204" pitchFamily="34" charset="0"/>
              </a:rPr>
              <a:t>thoroughly prepared </a:t>
            </a:r>
            <a:r>
              <a:rPr lang="en-GB" sz="2000" dirty="0">
                <a:latin typeface="Arial" panose="020B0604020202020204" pitchFamily="34" charset="0"/>
                <a:ea typeface="Arial-BoldMT" pitchFamily="2"/>
                <a:cs typeface="Arial" panose="020B0604020202020204" pitchFamily="34" charset="0"/>
              </a:rPr>
              <a:t>candidates for this examination</a:t>
            </a:r>
          </a:p>
          <a:p>
            <a:pPr lvl="0" hangingPunct="0"/>
            <a:endParaRPr lang="en-GB" sz="2000" dirty="0">
              <a:latin typeface="Arial" panose="020B0604020202020204" pitchFamily="34" charset="0"/>
              <a:ea typeface="Arial-BoldMT" pitchFamily="2"/>
              <a:cs typeface="Arial" panose="020B0604020202020204" pitchFamily="34" charset="0"/>
            </a:endParaRPr>
          </a:p>
          <a:p>
            <a:pPr marL="342900" lvl="0" indent="-342900" hangingPunct="0">
              <a:buFont typeface="Arial" panose="020B0604020202020204" pitchFamily="34" charset="0"/>
              <a:buChar char="•"/>
            </a:pPr>
            <a:r>
              <a:rPr lang="en-GB" sz="2000" dirty="0">
                <a:latin typeface="Arial" panose="020B0604020202020204" pitchFamily="34" charset="0"/>
                <a:ea typeface="Arial-BoldMT" pitchFamily="2"/>
                <a:cs typeface="Arial" panose="020B0604020202020204" pitchFamily="34" charset="0"/>
              </a:rPr>
              <a:t>Many candidates engaged with the set texts and examiners read many </a:t>
            </a:r>
            <a:r>
              <a:rPr lang="en-GB" sz="2000" b="1" dirty="0">
                <a:latin typeface="Arial" panose="020B0604020202020204" pitchFamily="34" charset="0"/>
                <a:ea typeface="Arial-BoldMT" pitchFamily="2"/>
                <a:cs typeface="Arial" panose="020B0604020202020204" pitchFamily="34" charset="0"/>
              </a:rPr>
              <a:t>insightful</a:t>
            </a:r>
            <a:r>
              <a:rPr lang="en-GB" sz="2000" dirty="0">
                <a:latin typeface="Arial" panose="020B0604020202020204" pitchFamily="34" charset="0"/>
                <a:ea typeface="Arial-BoldMT" pitchFamily="2"/>
                <a:cs typeface="Arial" panose="020B0604020202020204" pitchFamily="34" charset="0"/>
              </a:rPr>
              <a:t> and </a:t>
            </a:r>
            <a:r>
              <a:rPr lang="en-GB" sz="2000" b="1" dirty="0">
                <a:latin typeface="Arial" panose="020B0604020202020204" pitchFamily="34" charset="0"/>
                <a:ea typeface="Arial-BoldMT" pitchFamily="2"/>
                <a:cs typeface="Arial" panose="020B0604020202020204" pitchFamily="34" charset="0"/>
              </a:rPr>
              <a:t>perceptive </a:t>
            </a:r>
            <a:r>
              <a:rPr lang="en-GB" sz="2000" dirty="0">
                <a:latin typeface="Arial" panose="020B0604020202020204" pitchFamily="34" charset="0"/>
                <a:ea typeface="Arial-BoldMT" pitchFamily="2"/>
                <a:cs typeface="Arial" panose="020B0604020202020204" pitchFamily="34" charset="0"/>
              </a:rPr>
              <a:t>responses to the set questions</a:t>
            </a:r>
          </a:p>
          <a:p>
            <a:pPr lvl="0" hangingPunct="0"/>
            <a:endParaRPr lang="en-GB" sz="2000" dirty="0">
              <a:latin typeface="Arial" panose="020B0604020202020204" pitchFamily="34" charset="0"/>
              <a:ea typeface="Arial-BoldMT" pitchFamily="2"/>
              <a:cs typeface="Arial" panose="020B0604020202020204" pitchFamily="34" charset="0"/>
            </a:endParaRPr>
          </a:p>
          <a:p>
            <a:pPr marL="342900" lvl="0" indent="-342900" hangingPunct="0">
              <a:buFont typeface="Arial" panose="020B0604020202020204" pitchFamily="34" charset="0"/>
              <a:buChar char="•"/>
            </a:pPr>
            <a:r>
              <a:rPr lang="en-GB" sz="2000" dirty="0">
                <a:latin typeface="Arial" panose="020B0604020202020204" pitchFamily="34" charset="0"/>
                <a:ea typeface="Arial-BoldMT" pitchFamily="2"/>
                <a:cs typeface="Arial" panose="020B0604020202020204" pitchFamily="34" charset="0"/>
              </a:rPr>
              <a:t>The best responses evaluated </a:t>
            </a:r>
            <a:r>
              <a:rPr lang="en-GB" sz="2000" b="1" dirty="0">
                <a:latin typeface="Arial" panose="020B0604020202020204" pitchFamily="34" charset="0"/>
                <a:ea typeface="Arial-BoldMT" pitchFamily="2"/>
                <a:cs typeface="Arial" panose="020B0604020202020204" pitchFamily="34" charset="0"/>
              </a:rPr>
              <a:t>literary</a:t>
            </a:r>
            <a:r>
              <a:rPr lang="en-GB" sz="2000" dirty="0">
                <a:latin typeface="Arial" panose="020B0604020202020204" pitchFamily="34" charset="0"/>
                <a:ea typeface="Arial-BoldMT" pitchFamily="2"/>
                <a:cs typeface="Arial" panose="020B0604020202020204" pitchFamily="34" charset="0"/>
              </a:rPr>
              <a:t> and</a:t>
            </a:r>
            <a:r>
              <a:rPr lang="en-GB" sz="2000" b="1" dirty="0">
                <a:latin typeface="Arial" panose="020B0604020202020204" pitchFamily="34" charset="0"/>
                <a:ea typeface="Arial-BoldMT" pitchFamily="2"/>
                <a:cs typeface="Arial" panose="020B0604020202020204" pitchFamily="34" charset="0"/>
              </a:rPr>
              <a:t> linguistic </a:t>
            </a:r>
            <a:r>
              <a:rPr lang="en-GB" sz="2000" dirty="0">
                <a:latin typeface="Arial" panose="020B0604020202020204" pitchFamily="34" charset="0"/>
                <a:ea typeface="Arial-BoldMT" pitchFamily="2"/>
                <a:cs typeface="Arial" panose="020B0604020202020204" pitchFamily="34" charset="0"/>
              </a:rPr>
              <a:t>features (AO1), confidently </a:t>
            </a:r>
            <a:r>
              <a:rPr lang="en-GB" sz="2000" b="1" dirty="0">
                <a:latin typeface="Arial" panose="020B0604020202020204" pitchFamily="34" charset="0"/>
                <a:ea typeface="Arial-BoldMT" pitchFamily="2"/>
                <a:cs typeface="Arial" panose="020B0604020202020204" pitchFamily="34" charset="0"/>
              </a:rPr>
              <a:t>linking language and meaning </a:t>
            </a:r>
            <a:r>
              <a:rPr lang="en-GB" sz="2000" dirty="0">
                <a:latin typeface="Arial" panose="020B0604020202020204" pitchFamily="34" charset="0"/>
                <a:ea typeface="Arial-BoldMT" pitchFamily="2"/>
                <a:cs typeface="Arial" panose="020B0604020202020204" pitchFamily="34" charset="0"/>
              </a:rPr>
              <a:t>(AO2)</a:t>
            </a:r>
          </a:p>
          <a:p>
            <a:pPr lvl="0" hangingPunct="0"/>
            <a:endParaRPr lang="en-GB" sz="2000" dirty="0">
              <a:latin typeface="Arial" panose="020B0604020202020204" pitchFamily="34" charset="0"/>
              <a:ea typeface="Arial-BoldMT" pitchFamily="2"/>
              <a:cs typeface="Arial" panose="020B0604020202020204" pitchFamily="34" charset="0"/>
            </a:endParaRPr>
          </a:p>
          <a:p>
            <a:pPr marL="342900" lvl="0" indent="-342900" hangingPunct="0">
              <a:buFont typeface="Arial" panose="020B0604020202020204" pitchFamily="34" charset="0"/>
              <a:buChar char="•"/>
            </a:pPr>
            <a:r>
              <a:rPr lang="en-GB" sz="2000" dirty="0">
                <a:latin typeface="Arial" panose="020B0604020202020204" pitchFamily="34" charset="0"/>
                <a:ea typeface="Arial-BoldMT" pitchFamily="2"/>
                <a:cs typeface="Arial" panose="020B0604020202020204" pitchFamily="34" charset="0"/>
              </a:rPr>
              <a:t>For Section B candidates also had to provide </a:t>
            </a:r>
            <a:r>
              <a:rPr lang="en-GB" sz="2000" b="1" dirty="0">
                <a:latin typeface="Arial" panose="020B0604020202020204" pitchFamily="34" charset="0"/>
                <a:ea typeface="Arial-BoldMT" pitchFamily="2"/>
                <a:cs typeface="Arial" panose="020B0604020202020204" pitchFamily="34" charset="0"/>
              </a:rPr>
              <a:t>relevant contextual detail </a:t>
            </a:r>
            <a:r>
              <a:rPr lang="en-GB" sz="2000" dirty="0">
                <a:latin typeface="Arial" panose="020B0604020202020204" pitchFamily="34" charset="0"/>
                <a:ea typeface="Arial-BoldMT" pitchFamily="2"/>
                <a:cs typeface="Arial" panose="020B0604020202020204" pitchFamily="34" charset="0"/>
              </a:rPr>
              <a:t>(AO3) and link it meaningfully to the set text they had studied -  the best responses saw this context being </a:t>
            </a:r>
            <a:r>
              <a:rPr lang="en-GB" sz="2000" b="1" i="1" dirty="0">
                <a:latin typeface="Arial" panose="020B0604020202020204" pitchFamily="34" charset="0"/>
                <a:ea typeface="Arial-BoldMT" pitchFamily="2"/>
                <a:cs typeface="Arial" panose="020B0604020202020204" pitchFamily="34" charset="0"/>
              </a:rPr>
              <a:t>applied</a:t>
            </a:r>
            <a:r>
              <a:rPr lang="en-GB" sz="2000" dirty="0">
                <a:latin typeface="Arial" panose="020B0604020202020204" pitchFamily="34" charset="0"/>
                <a:ea typeface="Arial-BoldMT" pitchFamily="2"/>
                <a:cs typeface="Arial" panose="020B0604020202020204" pitchFamily="34" charset="0"/>
              </a:rPr>
              <a:t> to the Shakespeare </a:t>
            </a:r>
            <a:r>
              <a:rPr lang="en-GB" sz="2000" dirty="0" smtClean="0">
                <a:latin typeface="Arial" panose="020B0604020202020204" pitchFamily="34" charset="0"/>
                <a:ea typeface="Arial-BoldMT" pitchFamily="2"/>
                <a:cs typeface="Arial" panose="020B0604020202020204" pitchFamily="34" charset="0"/>
              </a:rPr>
              <a:t>text</a:t>
            </a:r>
            <a:endParaRPr lang="en-GB" sz="1800" b="0" i="0" u="none" strike="noStrike" kern="1200" spc="0" dirty="0">
              <a:ln>
                <a:noFill/>
              </a:ln>
              <a:solidFill>
                <a:srgbClr val="808080"/>
              </a:solidFill>
              <a:latin typeface="Arial" pitchFamily="34"/>
              <a:ea typeface="Microsoft YaHei" pitchFamily="2"/>
              <a:cs typeface="Arial" pitchFamily="34"/>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264740" y="1285681"/>
            <a:ext cx="8418240" cy="637065"/>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en-GB" sz="3200" dirty="0">
                <a:solidFill>
                  <a:srgbClr val="0070C0"/>
                </a:solidFill>
                <a:latin typeface="Arial" pitchFamily="34"/>
                <a:ea typeface="ＭＳ Ｐゴシック" pitchFamily="2"/>
                <a:cs typeface="Arial" pitchFamily="34"/>
              </a:rPr>
              <a:t>Unit 3 Examiner’s Report – Key Messages </a:t>
            </a: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extLst>
      <p:ext uri="{BB962C8B-B14F-4D97-AF65-F5344CB8AC3E}">
        <p14:creationId xmlns:p14="http://schemas.microsoft.com/office/powerpoint/2010/main" val="204855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2" name="Rectangle 1"/>
          <p:cNvSpPr/>
          <p:nvPr/>
        </p:nvSpPr>
        <p:spPr>
          <a:xfrm>
            <a:off x="282843" y="1260312"/>
            <a:ext cx="7848872" cy="523220"/>
          </a:xfrm>
          <a:prstGeom prst="rect">
            <a:avLst/>
          </a:prstGeom>
        </p:spPr>
        <p:txBody>
          <a:bodyPr wrap="square">
            <a:spAutoFit/>
          </a:bodyPr>
          <a:lstStyle/>
          <a:p>
            <a:r>
              <a:rPr lang="en-GB" sz="2800" b="1" dirty="0">
                <a:solidFill>
                  <a:srgbClr val="0070C0"/>
                </a:solidFill>
              </a:rPr>
              <a:t>Unit 3 Examiner’s Report – Key Messages</a:t>
            </a:r>
          </a:p>
        </p:txBody>
      </p:sp>
      <p:sp>
        <p:nvSpPr>
          <p:cNvPr id="4" name="TextBox 3"/>
          <p:cNvSpPr txBox="1"/>
          <p:nvPr/>
        </p:nvSpPr>
        <p:spPr>
          <a:xfrm>
            <a:off x="282843" y="1823157"/>
            <a:ext cx="8568952" cy="5078313"/>
          </a:xfrm>
          <a:prstGeom prst="rect">
            <a:avLst/>
          </a:prstGeom>
          <a:noFill/>
        </p:spPr>
        <p:txBody>
          <a:bodyPr wrap="square" rtlCol="0">
            <a:spAutoFit/>
          </a:bodyPr>
          <a:lstStyle/>
          <a:p>
            <a:r>
              <a:rPr lang="en-GB" sz="2400" b="1" dirty="0"/>
              <a:t>The extract question…</a:t>
            </a:r>
          </a:p>
          <a:p>
            <a:endParaRPr lang="en-GB" sz="1200" b="1" dirty="0"/>
          </a:p>
          <a:p>
            <a:pPr marL="285750" indent="-285750">
              <a:buFont typeface="Arial" panose="020B0604020202020204" pitchFamily="34" charset="0"/>
              <a:buChar char="•"/>
            </a:pPr>
            <a:r>
              <a:rPr lang="en-GB" sz="2400" dirty="0"/>
              <a:t>Spend </a:t>
            </a:r>
            <a:r>
              <a:rPr lang="en-GB" sz="2400" b="1" dirty="0"/>
              <a:t>45 minutes </a:t>
            </a:r>
            <a:r>
              <a:rPr lang="en-GB" sz="2400" dirty="0"/>
              <a:t>responding to Section A</a:t>
            </a:r>
          </a:p>
          <a:p>
            <a:endParaRPr lang="en-GB" sz="1200" dirty="0"/>
          </a:p>
          <a:p>
            <a:pPr marL="285750" indent="-285750">
              <a:buFont typeface="Arial" panose="020B0604020202020204" pitchFamily="34" charset="0"/>
              <a:buChar char="•"/>
            </a:pPr>
            <a:r>
              <a:rPr lang="en-GB" sz="2400" dirty="0"/>
              <a:t>Candidates need to  </a:t>
            </a:r>
            <a:r>
              <a:rPr lang="en-GB" sz="2400" b="1" dirty="0"/>
              <a:t>read, think and write at speed</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400" dirty="0"/>
              <a:t> Candidates are free to </a:t>
            </a:r>
            <a:r>
              <a:rPr lang="en-GB" sz="2400" b="1" dirty="0"/>
              <a:t>select detail </a:t>
            </a:r>
            <a:r>
              <a:rPr lang="en-GB" sz="2400" dirty="0"/>
              <a:t>from within the extract to focus on but they are expected to </a:t>
            </a:r>
            <a:r>
              <a:rPr lang="en-GB" sz="2400" b="1" dirty="0"/>
              <a:t>provide coverage of the whole extract</a:t>
            </a:r>
            <a:r>
              <a:rPr lang="en-GB" sz="2400" dirty="0"/>
              <a:t>. (e.g. some candidates only referred to the first half of the extract and completely ignored the ending)</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400" b="1" dirty="0"/>
              <a:t>Sustained analysis </a:t>
            </a:r>
            <a:r>
              <a:rPr lang="en-GB" sz="2400" dirty="0"/>
              <a:t>of the extract, covering a range of points and exploring language/meaning in detail, is needed</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400" dirty="0"/>
              <a:t>Brief responses are self-penalising (e.g. responses that were a side to a side and half rarely scored well)</a:t>
            </a:r>
          </a:p>
        </p:txBody>
      </p:sp>
    </p:spTree>
    <p:extLst>
      <p:ext uri="{BB962C8B-B14F-4D97-AF65-F5344CB8AC3E}">
        <p14:creationId xmlns:p14="http://schemas.microsoft.com/office/powerpoint/2010/main" val="170720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564371" y="1484784"/>
            <a:ext cx="7608027" cy="523220"/>
          </a:xfrm>
          <a:prstGeom prst="rect">
            <a:avLst/>
          </a:prstGeom>
        </p:spPr>
        <p:txBody>
          <a:bodyPr wrap="square">
            <a:spAutoFit/>
          </a:bodyPr>
          <a:lstStyle/>
          <a:p>
            <a:r>
              <a:rPr lang="en-GB" sz="2800" b="1" dirty="0">
                <a:solidFill>
                  <a:srgbClr val="0070C0"/>
                </a:solidFill>
              </a:rPr>
              <a:t>Unit 3 Examiner’s Report – Key Messages</a:t>
            </a:r>
          </a:p>
        </p:txBody>
      </p:sp>
      <p:sp>
        <p:nvSpPr>
          <p:cNvPr id="6" name="TextBox 5"/>
          <p:cNvSpPr txBox="1"/>
          <p:nvPr/>
        </p:nvSpPr>
        <p:spPr>
          <a:xfrm>
            <a:off x="564372" y="2204864"/>
            <a:ext cx="7848872" cy="4708981"/>
          </a:xfrm>
          <a:prstGeom prst="rect">
            <a:avLst/>
          </a:prstGeom>
          <a:noFill/>
        </p:spPr>
        <p:txBody>
          <a:bodyPr wrap="square" rtlCol="0">
            <a:spAutoFit/>
          </a:bodyPr>
          <a:lstStyle/>
          <a:p>
            <a:r>
              <a:rPr lang="en-GB" sz="2400" b="1" dirty="0"/>
              <a:t>The extract question…</a:t>
            </a:r>
          </a:p>
          <a:p>
            <a:endParaRPr lang="en-GB" sz="2400" b="1" dirty="0"/>
          </a:p>
          <a:p>
            <a:pPr marL="285750" indent="-285750">
              <a:buFont typeface="Arial" panose="020B0604020202020204" pitchFamily="34" charset="0"/>
              <a:buChar char="•"/>
            </a:pPr>
            <a:r>
              <a:rPr lang="en-GB" sz="2400" dirty="0"/>
              <a:t>Include a brief introductory sentence </a:t>
            </a:r>
            <a:r>
              <a:rPr lang="en-GB" sz="2400" b="1" dirty="0"/>
              <a:t>placing the extract in the context of the play </a:t>
            </a:r>
            <a:r>
              <a:rPr lang="en-GB" sz="2400" dirty="0"/>
              <a:t>– 1-2 sentences are sufficient here</a:t>
            </a:r>
          </a:p>
          <a:p>
            <a:pPr lvl="0"/>
            <a:endParaRPr lang="en-GB" sz="2400" dirty="0"/>
          </a:p>
          <a:p>
            <a:pPr marL="285750" indent="-285750">
              <a:buFont typeface="Arial" panose="020B0604020202020204" pitchFamily="34" charset="0"/>
              <a:buChar char="•"/>
            </a:pPr>
            <a:r>
              <a:rPr lang="en-GB" sz="2400" dirty="0"/>
              <a:t>Candidates need to focus on </a:t>
            </a:r>
            <a:r>
              <a:rPr lang="en-GB" sz="2400" b="1" dirty="0"/>
              <a:t>discussing the specified extract </a:t>
            </a:r>
            <a:r>
              <a:rPr lang="en-GB" sz="2400" dirty="0"/>
              <a:t>rather than other parts of the play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Candidates are expected to respond to the extract with </a:t>
            </a:r>
            <a:r>
              <a:rPr lang="en-GB" sz="2400" b="1" dirty="0"/>
              <a:t>knowledge</a:t>
            </a:r>
            <a:r>
              <a:rPr lang="en-GB" sz="2400" dirty="0"/>
              <a:t> and </a:t>
            </a:r>
            <a:r>
              <a:rPr lang="en-GB" sz="2400" b="1" dirty="0"/>
              <a:t>insight  </a:t>
            </a:r>
            <a:r>
              <a:rPr lang="en-GB" sz="2400" dirty="0"/>
              <a:t>- the extract should not be treated as an unseen text</a:t>
            </a:r>
          </a:p>
          <a:p>
            <a:endParaRPr lang="en-GB" dirty="0"/>
          </a:p>
          <a:p>
            <a:endParaRPr lang="en-GB" dirty="0"/>
          </a:p>
        </p:txBody>
      </p:sp>
    </p:spTree>
    <p:extLst>
      <p:ext uri="{BB962C8B-B14F-4D97-AF65-F5344CB8AC3E}">
        <p14:creationId xmlns:p14="http://schemas.microsoft.com/office/powerpoint/2010/main" val="170720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2" name="Rectangle 1"/>
          <p:cNvSpPr/>
          <p:nvPr/>
        </p:nvSpPr>
        <p:spPr>
          <a:xfrm>
            <a:off x="395536" y="2015011"/>
            <a:ext cx="7992888" cy="4632037"/>
          </a:xfrm>
          <a:prstGeom prst="rect">
            <a:avLst/>
          </a:prstGeom>
        </p:spPr>
        <p:txBody>
          <a:bodyPr wrap="square">
            <a:spAutoFit/>
          </a:bodyPr>
          <a:lstStyle/>
          <a:p>
            <a:r>
              <a:rPr lang="en-GB" sz="2400" b="1" dirty="0"/>
              <a:t>The extract question… </a:t>
            </a:r>
          </a:p>
          <a:p>
            <a:endParaRPr lang="en-GB" sz="1000" dirty="0"/>
          </a:p>
          <a:p>
            <a:pPr marL="285750" indent="-285750">
              <a:buFont typeface="Arial" panose="020B0604020202020204" pitchFamily="34" charset="0"/>
              <a:buChar char="•"/>
            </a:pPr>
            <a:r>
              <a:rPr lang="en-GB" sz="2400" dirty="0"/>
              <a:t>Candidates need to be </a:t>
            </a:r>
            <a:r>
              <a:rPr lang="en-GB" sz="2400" b="1" dirty="0"/>
              <a:t>specific</a:t>
            </a:r>
            <a:r>
              <a:rPr lang="en-GB" sz="2400" dirty="0"/>
              <a:t>  in </a:t>
            </a:r>
            <a:r>
              <a:rPr lang="en-GB" sz="2400" b="1" dirty="0"/>
              <a:t>identifying terminology </a:t>
            </a:r>
            <a:r>
              <a:rPr lang="en-GB" sz="2400" dirty="0"/>
              <a:t>- too many candidates quoted whole sentences or phrases, generally labelling them with the ‘verb’/’modal verb’/’noun’ etc., without identifying which word they were attempting to analyse </a:t>
            </a:r>
            <a:endParaRPr lang="en-GB" sz="2400" b="1" dirty="0"/>
          </a:p>
          <a:p>
            <a:pPr marL="285750" indent="-285750">
              <a:buFont typeface="Arial" panose="020B0604020202020204" pitchFamily="34" charset="0"/>
              <a:buChar char="•"/>
            </a:pPr>
            <a:endParaRPr lang="en-GB" sz="1000" b="1" dirty="0"/>
          </a:p>
          <a:p>
            <a:pPr marL="285750" indent="-285750">
              <a:buFont typeface="Arial" panose="020B0604020202020204" pitchFamily="34" charset="0"/>
              <a:buChar char="•"/>
            </a:pPr>
            <a:r>
              <a:rPr lang="en-GB" sz="2400" dirty="0"/>
              <a:t>Candidates should refer to at least </a:t>
            </a:r>
            <a:r>
              <a:rPr lang="en-GB" sz="2400" b="1" dirty="0"/>
              <a:t>one term per cited example </a:t>
            </a:r>
            <a:r>
              <a:rPr lang="en-GB" sz="2400" dirty="0"/>
              <a:t>– this term should be </a:t>
            </a:r>
            <a:r>
              <a:rPr lang="en-GB" sz="2400" b="1" dirty="0"/>
              <a:t>specifically supported by the example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dirty="0"/>
              <a:t>Terms need to be </a:t>
            </a:r>
            <a:r>
              <a:rPr lang="en-GB" sz="2400" b="1" dirty="0"/>
              <a:t>purposefully applied </a:t>
            </a:r>
            <a:r>
              <a:rPr lang="en-GB" sz="2400" dirty="0"/>
              <a:t>– this is not a feature spotting exercise</a:t>
            </a:r>
          </a:p>
        </p:txBody>
      </p:sp>
      <p:sp>
        <p:nvSpPr>
          <p:cNvPr id="6" name="Rectangle 5"/>
          <p:cNvSpPr/>
          <p:nvPr/>
        </p:nvSpPr>
        <p:spPr>
          <a:xfrm>
            <a:off x="539552" y="1484784"/>
            <a:ext cx="7416824" cy="523220"/>
          </a:xfrm>
          <a:prstGeom prst="rect">
            <a:avLst/>
          </a:prstGeom>
        </p:spPr>
        <p:txBody>
          <a:bodyPr wrap="square">
            <a:spAutoFit/>
          </a:bodyPr>
          <a:lstStyle/>
          <a:p>
            <a:r>
              <a:rPr lang="en-GB" sz="2800" b="1" dirty="0">
                <a:solidFill>
                  <a:srgbClr val="0070C0"/>
                </a:solidFill>
              </a:rPr>
              <a:t>Unit 3 Examiner’s Report – Key Messages</a:t>
            </a:r>
          </a:p>
        </p:txBody>
      </p:sp>
    </p:spTree>
    <p:extLst>
      <p:ext uri="{BB962C8B-B14F-4D97-AF65-F5344CB8AC3E}">
        <p14:creationId xmlns:p14="http://schemas.microsoft.com/office/powerpoint/2010/main" val="170720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539552" y="1484784"/>
            <a:ext cx="7272808" cy="523220"/>
          </a:xfrm>
          <a:prstGeom prst="rect">
            <a:avLst/>
          </a:prstGeom>
        </p:spPr>
        <p:txBody>
          <a:bodyPr wrap="square">
            <a:spAutoFit/>
          </a:bodyPr>
          <a:lstStyle/>
          <a:p>
            <a:r>
              <a:rPr lang="en-GB" sz="2800" b="1" dirty="0">
                <a:solidFill>
                  <a:srgbClr val="0070C0"/>
                </a:solidFill>
              </a:rPr>
              <a:t>Unit 3 Examiner’s Report – Key Messages</a:t>
            </a:r>
          </a:p>
        </p:txBody>
      </p:sp>
      <p:sp>
        <p:nvSpPr>
          <p:cNvPr id="2" name="Rectangle 1"/>
          <p:cNvSpPr/>
          <p:nvPr/>
        </p:nvSpPr>
        <p:spPr>
          <a:xfrm>
            <a:off x="539552" y="2075864"/>
            <a:ext cx="8352928" cy="4778231"/>
          </a:xfrm>
          <a:prstGeom prst="rect">
            <a:avLst/>
          </a:prstGeom>
        </p:spPr>
        <p:txBody>
          <a:bodyPr wrap="square">
            <a:spAutoFit/>
          </a:bodyPr>
          <a:lstStyle/>
          <a:p>
            <a:r>
              <a:rPr lang="en-GB" sz="2400" b="1" dirty="0"/>
              <a:t>The extract question…</a:t>
            </a:r>
          </a:p>
          <a:p>
            <a:endParaRPr lang="en-GB" sz="1050" dirty="0"/>
          </a:p>
          <a:p>
            <a:pPr marL="285750" indent="-285750">
              <a:buFont typeface="Arial" panose="020B0604020202020204" pitchFamily="34" charset="0"/>
              <a:buChar char="•"/>
            </a:pPr>
            <a:r>
              <a:rPr lang="en-GB" sz="2400" dirty="0"/>
              <a:t>Context (AO3) is</a:t>
            </a:r>
            <a:r>
              <a:rPr lang="en-GB" sz="2400" b="1" dirty="0"/>
              <a:t> not explicitly assessed </a:t>
            </a:r>
            <a:r>
              <a:rPr lang="en-GB" sz="2400" dirty="0"/>
              <a:t>in Section A – avoid irrelevant contextual detail</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dirty="0"/>
              <a:t>It is possible to credit contextual information if a candidate has used relevant detail to inform their </a:t>
            </a:r>
            <a:r>
              <a:rPr lang="en-GB" sz="2400" b="1" dirty="0"/>
              <a:t>reading</a:t>
            </a:r>
            <a:r>
              <a:rPr lang="en-GB" sz="2400" dirty="0"/>
              <a:t> (AO2) of the extract</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dirty="0"/>
              <a:t>However, a number of candidates included irrelevant contextual detail at the expense of </a:t>
            </a:r>
            <a:r>
              <a:rPr lang="en-GB" sz="2400" b="1" dirty="0"/>
              <a:t>close focused literary and linguistic analysis </a:t>
            </a:r>
            <a:r>
              <a:rPr lang="en-GB" sz="2400" dirty="0"/>
              <a:t>(AO1) when discussing </a:t>
            </a:r>
            <a:r>
              <a:rPr lang="en-GB" sz="2400" b="1" dirty="0"/>
              <a:t>meaning</a:t>
            </a:r>
            <a:r>
              <a:rPr lang="en-GB" sz="2400" dirty="0"/>
              <a:t> (AO2)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400" dirty="0"/>
              <a:t>Candidates need to be reminded of the importance of </a:t>
            </a:r>
            <a:r>
              <a:rPr lang="en-GB" sz="2400" b="1" dirty="0"/>
              <a:t>reading the set question </a:t>
            </a:r>
            <a:r>
              <a:rPr lang="en-GB" sz="2400" dirty="0"/>
              <a:t>and </a:t>
            </a:r>
            <a:r>
              <a:rPr lang="en-GB" sz="2400" b="1" dirty="0"/>
              <a:t>shaping their response </a:t>
            </a:r>
            <a:r>
              <a:rPr lang="en-GB" sz="2400" dirty="0"/>
              <a:t>to address the requirements of the question </a:t>
            </a:r>
            <a:r>
              <a:rPr lang="en-GB" sz="2400" dirty="0" smtClean="0"/>
              <a:t>asked</a:t>
            </a:r>
            <a:endParaRPr lang="en-GB" sz="2400" dirty="0"/>
          </a:p>
        </p:txBody>
      </p:sp>
    </p:spTree>
    <p:extLst>
      <p:ext uri="{BB962C8B-B14F-4D97-AF65-F5344CB8AC3E}">
        <p14:creationId xmlns:p14="http://schemas.microsoft.com/office/powerpoint/2010/main" val="170720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33579" y="1271167"/>
            <a:ext cx="7560839" cy="523220"/>
          </a:xfrm>
          <a:prstGeom prst="rect">
            <a:avLst/>
          </a:prstGeom>
        </p:spPr>
        <p:txBody>
          <a:bodyPr wrap="square">
            <a:spAutoFit/>
          </a:bodyPr>
          <a:lstStyle/>
          <a:p>
            <a:r>
              <a:rPr lang="en-GB" sz="2800" b="1" dirty="0">
                <a:solidFill>
                  <a:srgbClr val="0070C0"/>
                </a:solidFill>
              </a:rPr>
              <a:t>Unit 3 Examiner’s Report – Key Messages</a:t>
            </a:r>
          </a:p>
        </p:txBody>
      </p:sp>
      <p:sp>
        <p:nvSpPr>
          <p:cNvPr id="6" name="Rectangle 5"/>
          <p:cNvSpPr/>
          <p:nvPr/>
        </p:nvSpPr>
        <p:spPr>
          <a:xfrm>
            <a:off x="283203" y="1794387"/>
            <a:ext cx="8568952" cy="5001369"/>
          </a:xfrm>
          <a:prstGeom prst="rect">
            <a:avLst/>
          </a:prstGeom>
        </p:spPr>
        <p:txBody>
          <a:bodyPr wrap="square">
            <a:spAutoFit/>
          </a:bodyPr>
          <a:lstStyle/>
          <a:p>
            <a:r>
              <a:rPr lang="en-GB" sz="2400" b="1" dirty="0"/>
              <a:t>The essay question…</a:t>
            </a:r>
          </a:p>
          <a:p>
            <a:endParaRPr lang="en-GB" sz="900" dirty="0"/>
          </a:p>
          <a:p>
            <a:pPr marL="285750" indent="-285750">
              <a:buFont typeface="Arial" panose="020B0604020202020204" pitchFamily="34" charset="0"/>
              <a:buChar char="•"/>
            </a:pPr>
            <a:r>
              <a:rPr lang="en-GB" sz="2000" dirty="0"/>
              <a:t>Spend </a:t>
            </a:r>
            <a:r>
              <a:rPr lang="en-GB" sz="2000" b="1" dirty="0"/>
              <a:t>1 hour and 15 minutes </a:t>
            </a:r>
            <a:r>
              <a:rPr lang="en-GB" sz="2000" dirty="0"/>
              <a:t>responding to Section B</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Candidates need to produce </a:t>
            </a:r>
            <a:r>
              <a:rPr lang="en-GB" sz="2000" b="1" u="sng" dirty="0"/>
              <a:t>one</a:t>
            </a:r>
            <a:r>
              <a:rPr lang="en-GB" sz="2000" dirty="0"/>
              <a:t> essay from a choice of two on </a:t>
            </a:r>
            <a:r>
              <a:rPr lang="en-GB" sz="2000" b="1" dirty="0"/>
              <a:t>the same text </a:t>
            </a:r>
            <a:r>
              <a:rPr lang="en-GB" sz="2000" dirty="0"/>
              <a:t>that they use for Section A</a:t>
            </a:r>
          </a:p>
          <a:p>
            <a:endParaRPr lang="en-GB" sz="900" dirty="0"/>
          </a:p>
          <a:p>
            <a:pPr marL="285750" indent="-285750">
              <a:buFont typeface="Arial" panose="020B0604020202020204" pitchFamily="34" charset="0"/>
              <a:buChar char="•"/>
            </a:pPr>
            <a:r>
              <a:rPr lang="en-GB" sz="2000" dirty="0"/>
              <a:t>Candidates are expected to show </a:t>
            </a:r>
            <a:r>
              <a:rPr lang="en-GB" sz="2000" b="1" dirty="0"/>
              <a:t>wider knowledge of the text as a whole</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Candidates may refer to </a:t>
            </a:r>
            <a:r>
              <a:rPr lang="en-GB" sz="2000" b="1" dirty="0"/>
              <a:t>a selection of key episodes </a:t>
            </a:r>
            <a:r>
              <a:rPr lang="en-GB" sz="2000" dirty="0"/>
              <a:t>in detail as long as they place them </a:t>
            </a:r>
            <a:r>
              <a:rPr lang="en-GB" sz="2000" b="1" dirty="0"/>
              <a:t>within the context of the whole text </a:t>
            </a:r>
            <a:r>
              <a:rPr lang="en-GB" sz="2000" dirty="0"/>
              <a:t>and they are </a:t>
            </a:r>
            <a:r>
              <a:rPr lang="en-GB" sz="2000" b="1" dirty="0"/>
              <a:t>relevant</a:t>
            </a:r>
            <a:r>
              <a:rPr lang="en-GB" sz="2000" dirty="0"/>
              <a:t> to the actual response</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The </a:t>
            </a:r>
            <a:r>
              <a:rPr lang="en-GB" sz="2000" b="1" dirty="0"/>
              <a:t>selection of examples </a:t>
            </a:r>
            <a:r>
              <a:rPr lang="en-GB" sz="2000" dirty="0"/>
              <a:t>to support their argument also addresses AO1, as this Assessment Objective considers their line of argument and the </a:t>
            </a:r>
            <a:r>
              <a:rPr lang="en-GB" sz="2000" b="1" dirty="0"/>
              <a:t>organisation of their response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It is not advisable for candidates to refer only to the first act of the play (e.g. Cordelia)</a:t>
            </a:r>
          </a:p>
        </p:txBody>
      </p:sp>
    </p:spTree>
    <p:extLst>
      <p:ext uri="{BB962C8B-B14F-4D97-AF65-F5344CB8AC3E}">
        <p14:creationId xmlns:p14="http://schemas.microsoft.com/office/powerpoint/2010/main" val="221549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391214" y="1266480"/>
            <a:ext cx="7637167" cy="523220"/>
          </a:xfrm>
          <a:prstGeom prst="rect">
            <a:avLst/>
          </a:prstGeom>
        </p:spPr>
        <p:txBody>
          <a:bodyPr wrap="square">
            <a:spAutoFit/>
          </a:bodyPr>
          <a:lstStyle/>
          <a:p>
            <a:r>
              <a:rPr lang="en-GB" sz="2800" b="1" dirty="0">
                <a:solidFill>
                  <a:srgbClr val="0070C0"/>
                </a:solidFill>
              </a:rPr>
              <a:t>Unit 3 Examiner’s Report – Key Messages</a:t>
            </a:r>
          </a:p>
        </p:txBody>
      </p:sp>
      <p:sp>
        <p:nvSpPr>
          <p:cNvPr id="6" name="Rectangle 5"/>
          <p:cNvSpPr/>
          <p:nvPr/>
        </p:nvSpPr>
        <p:spPr>
          <a:xfrm>
            <a:off x="384024" y="1686122"/>
            <a:ext cx="8352928" cy="5216813"/>
          </a:xfrm>
          <a:prstGeom prst="rect">
            <a:avLst/>
          </a:prstGeom>
        </p:spPr>
        <p:txBody>
          <a:bodyPr wrap="square">
            <a:spAutoFit/>
          </a:bodyPr>
          <a:lstStyle/>
          <a:p>
            <a:r>
              <a:rPr lang="en-GB" sz="2400" b="1" dirty="0"/>
              <a:t>The essay question…</a:t>
            </a:r>
          </a:p>
          <a:p>
            <a:endParaRPr lang="en-GB" sz="500" dirty="0"/>
          </a:p>
          <a:p>
            <a:pPr marL="285750" indent="-285750">
              <a:buFont typeface="Arial" panose="020B0604020202020204" pitchFamily="34" charset="0"/>
              <a:buChar char="•"/>
            </a:pPr>
            <a:r>
              <a:rPr lang="en-GB" sz="2400" dirty="0"/>
              <a:t>Encourage candidates to  </a:t>
            </a:r>
            <a:r>
              <a:rPr lang="en-GB" sz="2400" b="1" dirty="0"/>
              <a:t>plan </a:t>
            </a:r>
            <a:r>
              <a:rPr lang="en-GB" sz="2400" dirty="0"/>
              <a:t>their response carefully</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2400" dirty="0"/>
              <a:t>Responses need to be </a:t>
            </a:r>
            <a:r>
              <a:rPr lang="en-GB" sz="2400" b="1" dirty="0"/>
              <a:t>shaped </a:t>
            </a:r>
            <a:r>
              <a:rPr lang="en-GB" sz="2400" dirty="0"/>
              <a:t>and </a:t>
            </a:r>
            <a:r>
              <a:rPr lang="en-GB" sz="2400" b="1" dirty="0"/>
              <a:t>coherent arguments </a:t>
            </a:r>
            <a:r>
              <a:rPr lang="en-GB" sz="2400" dirty="0"/>
              <a:t>clearly </a:t>
            </a:r>
            <a:r>
              <a:rPr lang="en-GB" sz="2400" b="1" dirty="0"/>
              <a:t>constructed</a:t>
            </a:r>
          </a:p>
          <a:p>
            <a:pPr marL="285750" indent="-285750">
              <a:buFont typeface="Arial" panose="020B0604020202020204" pitchFamily="34" charset="0"/>
              <a:buChar char="•"/>
            </a:pPr>
            <a:endParaRPr lang="en-GB" sz="400" b="1" dirty="0"/>
          </a:p>
          <a:p>
            <a:pPr marL="285750" indent="-285750">
              <a:buFont typeface="Arial" panose="020B0604020202020204" pitchFamily="34" charset="0"/>
              <a:buChar char="•"/>
            </a:pPr>
            <a:r>
              <a:rPr lang="en-GB" sz="2400" dirty="0"/>
              <a:t>Essays need to be </a:t>
            </a:r>
            <a:r>
              <a:rPr lang="en-GB" sz="2400" b="1" dirty="0"/>
              <a:t>sustained</a:t>
            </a:r>
            <a:r>
              <a:rPr lang="en-GB" sz="2400" dirty="0"/>
              <a:t> – work that is too brief is self-penalising </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2400" dirty="0"/>
              <a:t>Essays that are </a:t>
            </a:r>
            <a:r>
              <a:rPr lang="en-GB" sz="2400" b="1" dirty="0"/>
              <a:t>overly long </a:t>
            </a:r>
            <a:r>
              <a:rPr lang="en-GB" sz="2400" dirty="0"/>
              <a:t>(some were in excess of 12 sides) can also be self-penalising as the focus sometimes drifts </a:t>
            </a:r>
          </a:p>
          <a:p>
            <a:pPr marL="285750" indent="-285750">
              <a:buFont typeface="Arial" panose="020B0604020202020204" pitchFamily="34" charset="0"/>
              <a:buChar char="•"/>
            </a:pPr>
            <a:endParaRPr lang="en-GB" sz="400" dirty="0"/>
          </a:p>
          <a:p>
            <a:pPr marL="285750" indent="-285750">
              <a:buFont typeface="Arial" panose="020B0604020202020204" pitchFamily="34" charset="0"/>
              <a:buChar char="•"/>
            </a:pPr>
            <a:r>
              <a:rPr lang="en-GB" sz="2400" b="1" dirty="0"/>
              <a:t>Answer the set question </a:t>
            </a:r>
            <a:r>
              <a:rPr lang="en-GB" sz="2400" dirty="0"/>
              <a:t>– some students had pre-prepared responses they were determined to write down regardless of the question (e.g. an essay on women in </a:t>
            </a:r>
            <a:r>
              <a:rPr lang="en-GB" sz="2400" i="1" dirty="0"/>
              <a:t>King Lear </a:t>
            </a:r>
            <a:r>
              <a:rPr lang="en-GB" sz="2400" dirty="0"/>
              <a:t>rather than focusing specifically on Cordelia or women in </a:t>
            </a:r>
            <a:r>
              <a:rPr lang="en-GB" sz="2400" i="1" dirty="0"/>
              <a:t>Othello</a:t>
            </a:r>
            <a:r>
              <a:rPr lang="en-GB" sz="2400" dirty="0"/>
              <a:t> loosely linked to the set question on male power</a:t>
            </a:r>
            <a:r>
              <a:rPr lang="en-GB" sz="2400" dirty="0" smtClean="0"/>
              <a:t>)</a:t>
            </a:r>
            <a:endParaRPr lang="en-GB" sz="2400" dirty="0"/>
          </a:p>
        </p:txBody>
      </p:sp>
    </p:spTree>
    <p:extLst>
      <p:ext uri="{BB962C8B-B14F-4D97-AF65-F5344CB8AC3E}">
        <p14:creationId xmlns:p14="http://schemas.microsoft.com/office/powerpoint/2010/main" val="252222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7543" y="1329224"/>
            <a:ext cx="7560839" cy="523220"/>
          </a:xfrm>
          <a:prstGeom prst="rect">
            <a:avLst/>
          </a:prstGeom>
        </p:spPr>
        <p:txBody>
          <a:bodyPr wrap="square">
            <a:spAutoFit/>
          </a:bodyPr>
          <a:lstStyle/>
          <a:p>
            <a:r>
              <a:rPr lang="en-GB" sz="2800" b="1" dirty="0">
                <a:solidFill>
                  <a:srgbClr val="0070C0"/>
                </a:solidFill>
              </a:rPr>
              <a:t>Unit 3 Examiner’s Report – Key Messages</a:t>
            </a:r>
          </a:p>
        </p:txBody>
      </p:sp>
      <p:sp>
        <p:nvSpPr>
          <p:cNvPr id="6" name="Rectangle 5"/>
          <p:cNvSpPr/>
          <p:nvPr/>
        </p:nvSpPr>
        <p:spPr>
          <a:xfrm>
            <a:off x="391215" y="1836059"/>
            <a:ext cx="8352928" cy="4693593"/>
          </a:xfrm>
          <a:prstGeom prst="rect">
            <a:avLst/>
          </a:prstGeom>
        </p:spPr>
        <p:txBody>
          <a:bodyPr wrap="square">
            <a:spAutoFit/>
          </a:bodyPr>
          <a:lstStyle/>
          <a:p>
            <a:r>
              <a:rPr lang="en-GB" sz="2000" b="1" dirty="0"/>
              <a:t>The essay question…</a:t>
            </a:r>
          </a:p>
          <a:p>
            <a:endParaRPr lang="en-GB" sz="900" dirty="0"/>
          </a:p>
          <a:p>
            <a:pPr marL="285750" indent="-285750">
              <a:buFont typeface="Arial" panose="020B0604020202020204" pitchFamily="34" charset="0"/>
              <a:buChar char="•"/>
            </a:pPr>
            <a:r>
              <a:rPr lang="en-GB" sz="2000" dirty="0"/>
              <a:t>Given the fact that this is a closed text examination, in order to fully access AO1 candidates need to have </a:t>
            </a:r>
            <a:r>
              <a:rPr lang="en-GB" sz="2000" b="1" dirty="0"/>
              <a:t>prepared thoroughly </a:t>
            </a:r>
            <a:r>
              <a:rPr lang="en-GB" sz="2000" dirty="0"/>
              <a:t>and</a:t>
            </a:r>
            <a:r>
              <a:rPr lang="en-GB" sz="2000" b="1" dirty="0"/>
              <a:t> learned </a:t>
            </a:r>
            <a:r>
              <a:rPr lang="en-GB" sz="2000" dirty="0"/>
              <a:t>a sufficient number of </a:t>
            </a:r>
            <a:r>
              <a:rPr lang="en-GB" sz="2000" b="1" dirty="0"/>
              <a:t>relevant quotations</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 They need to apply </a:t>
            </a:r>
            <a:r>
              <a:rPr lang="en-GB" sz="2000" b="1" dirty="0"/>
              <a:t>a range of literary and linguistic terms </a:t>
            </a:r>
            <a:r>
              <a:rPr lang="en-GB" sz="2000" dirty="0"/>
              <a:t>to access the marks available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As with Section A, candidates need to be far more </a:t>
            </a:r>
            <a:r>
              <a:rPr lang="en-GB" sz="2000" b="1" dirty="0"/>
              <a:t>specific in identifying language </a:t>
            </a:r>
            <a:r>
              <a:rPr lang="en-GB" sz="2000" dirty="0"/>
              <a:t>(e.g. </a:t>
            </a:r>
            <a:r>
              <a:rPr lang="en-GB" sz="2000" i="1" dirty="0"/>
              <a:t>The use of the conjunction ‘By land and sea’….’</a:t>
            </a:r>
            <a:r>
              <a:rPr lang="en-GB" sz="2000" dirty="0"/>
              <a:t>)</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Candidates need to be reminded of the importance of </a:t>
            </a:r>
            <a:r>
              <a:rPr lang="en-GB" sz="2000" b="1" dirty="0"/>
              <a:t>quoting accurately </a:t>
            </a:r>
            <a:r>
              <a:rPr lang="en-GB" sz="2000" dirty="0"/>
              <a:t>from the play – there were several instances of made up quotations</a:t>
            </a:r>
          </a:p>
          <a:p>
            <a:pPr marL="285750" indent="-285750">
              <a:buFont typeface="Arial" panose="020B0604020202020204" pitchFamily="34" charset="0"/>
              <a:buChar char="•"/>
            </a:pPr>
            <a:endParaRPr lang="en-GB" sz="1050" dirty="0"/>
          </a:p>
          <a:p>
            <a:pPr marL="285750" lvl="0" indent="-285750">
              <a:buFont typeface="Arial" panose="020B0604020202020204" pitchFamily="34" charset="0"/>
              <a:buChar char="•"/>
            </a:pPr>
            <a:r>
              <a:rPr lang="en-GB" sz="2000" dirty="0"/>
              <a:t>Avoid description/narration – candidates should be encouraged to </a:t>
            </a:r>
            <a:r>
              <a:rPr lang="en-GB" sz="2000" b="1" dirty="0"/>
              <a:t>adopt the SEA approach </a:t>
            </a:r>
          </a:p>
        </p:txBody>
      </p:sp>
    </p:spTree>
    <p:extLst>
      <p:ext uri="{BB962C8B-B14F-4D97-AF65-F5344CB8AC3E}">
        <p14:creationId xmlns:p14="http://schemas.microsoft.com/office/powerpoint/2010/main" val="256059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9591" y="1266840"/>
            <a:ext cx="7486784" cy="523220"/>
          </a:xfrm>
          <a:prstGeom prst="rect">
            <a:avLst/>
          </a:prstGeom>
        </p:spPr>
        <p:txBody>
          <a:bodyPr wrap="square">
            <a:spAutoFit/>
          </a:bodyPr>
          <a:lstStyle/>
          <a:p>
            <a:r>
              <a:rPr lang="en-GB" sz="2800" b="1" dirty="0">
                <a:solidFill>
                  <a:srgbClr val="0070C0"/>
                </a:solidFill>
              </a:rPr>
              <a:t>Unit 3 Examiner’s Report – Key Messages</a:t>
            </a:r>
          </a:p>
        </p:txBody>
      </p:sp>
      <p:sp>
        <p:nvSpPr>
          <p:cNvPr id="6" name="Rectangle 5"/>
          <p:cNvSpPr/>
          <p:nvPr/>
        </p:nvSpPr>
        <p:spPr>
          <a:xfrm>
            <a:off x="391215" y="1818345"/>
            <a:ext cx="8352928" cy="4578176"/>
          </a:xfrm>
          <a:prstGeom prst="rect">
            <a:avLst/>
          </a:prstGeom>
        </p:spPr>
        <p:txBody>
          <a:bodyPr wrap="square">
            <a:spAutoFit/>
          </a:bodyPr>
          <a:lstStyle/>
          <a:p>
            <a:r>
              <a:rPr lang="en-GB" sz="2000" b="1" dirty="0"/>
              <a:t>The essay question…</a:t>
            </a:r>
          </a:p>
          <a:p>
            <a:endParaRPr lang="en-GB" sz="1000" dirty="0"/>
          </a:p>
          <a:p>
            <a:pPr marL="285750" indent="-285750">
              <a:buFont typeface="Arial" panose="020B0604020202020204" pitchFamily="34" charset="0"/>
              <a:buChar char="•"/>
            </a:pPr>
            <a:r>
              <a:rPr lang="en-GB" sz="2000" b="1" dirty="0"/>
              <a:t>Context</a:t>
            </a:r>
            <a:r>
              <a:rPr lang="en-GB" sz="2000" dirty="0"/>
              <a:t> (AO3) is clearly important in Section B - </a:t>
            </a:r>
            <a:r>
              <a:rPr lang="en-GB" sz="2000" b="1" dirty="0"/>
              <a:t>relevant context </a:t>
            </a:r>
            <a:r>
              <a:rPr lang="en-GB" sz="2000" dirty="0"/>
              <a:t>should be used to illuminate the candidate’s argument</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sz="2000" b="1" dirty="0"/>
              <a:t>Avoid generalised context </a:t>
            </a:r>
            <a:r>
              <a:rPr lang="en-GB" sz="2000" dirty="0"/>
              <a:t>which has little relevance to the set task (e.g. context being addressed through irrelevant biographical information relating to the author)</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sz="2000" b="1" dirty="0"/>
              <a:t>Avoid the ‘history’ essay </a:t>
            </a:r>
            <a:r>
              <a:rPr lang="en-GB" sz="2000" dirty="0"/>
              <a:t>– some candidates provided limited discussion of the actual play itself</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sz="2000" dirty="0"/>
              <a:t> Responses should always </a:t>
            </a:r>
            <a:r>
              <a:rPr lang="en-GB" sz="2000" b="1" dirty="0"/>
              <a:t>lead with the play </a:t>
            </a:r>
            <a:r>
              <a:rPr lang="en-GB" sz="2000" dirty="0"/>
              <a:t>itself and </a:t>
            </a:r>
            <a:r>
              <a:rPr lang="en-GB" sz="2000" b="1" dirty="0"/>
              <a:t>embed relevant contextual </a:t>
            </a:r>
            <a:r>
              <a:rPr lang="en-GB" sz="2000" dirty="0"/>
              <a:t>detail</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Candidates need to put </a:t>
            </a:r>
            <a:r>
              <a:rPr lang="en-GB" sz="2000" b="1" dirty="0"/>
              <a:t>the text at the centre of their response </a:t>
            </a:r>
            <a:r>
              <a:rPr lang="en-GB" sz="2000" dirty="0"/>
              <a:t>and </a:t>
            </a:r>
            <a:r>
              <a:rPr lang="en-GB" sz="2000" b="1" dirty="0"/>
              <a:t>apply relevant context </a:t>
            </a:r>
            <a:r>
              <a:rPr lang="en-GB" sz="2000" dirty="0"/>
              <a:t>(rather than vice-versa</a:t>
            </a:r>
            <a:r>
              <a:rPr lang="en-GB" sz="2000" dirty="0" smtClean="0"/>
              <a:t>)</a:t>
            </a:r>
            <a:endParaRPr lang="en-GB" sz="2000" dirty="0"/>
          </a:p>
        </p:txBody>
      </p:sp>
    </p:spTree>
    <p:extLst>
      <p:ext uri="{BB962C8B-B14F-4D97-AF65-F5344CB8AC3E}">
        <p14:creationId xmlns:p14="http://schemas.microsoft.com/office/powerpoint/2010/main" val="221549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59156" y="1300195"/>
            <a:ext cx="7486784" cy="523220"/>
          </a:xfrm>
          <a:prstGeom prst="rect">
            <a:avLst/>
          </a:prstGeom>
        </p:spPr>
        <p:txBody>
          <a:bodyPr wrap="square">
            <a:spAutoFit/>
          </a:bodyPr>
          <a:lstStyle/>
          <a:p>
            <a:r>
              <a:rPr lang="en-GB" sz="2800" b="1" dirty="0">
                <a:solidFill>
                  <a:srgbClr val="0070C0"/>
                </a:solidFill>
              </a:rPr>
              <a:t>Unit 3 Examiner’s Report – Key Messages</a:t>
            </a:r>
          </a:p>
        </p:txBody>
      </p:sp>
      <p:sp>
        <p:nvSpPr>
          <p:cNvPr id="6" name="Rectangle 5"/>
          <p:cNvSpPr/>
          <p:nvPr/>
        </p:nvSpPr>
        <p:spPr>
          <a:xfrm>
            <a:off x="469591" y="2132856"/>
            <a:ext cx="8352928" cy="4308872"/>
          </a:xfrm>
          <a:prstGeom prst="rect">
            <a:avLst/>
          </a:prstGeom>
        </p:spPr>
        <p:txBody>
          <a:bodyPr wrap="square">
            <a:spAutoFit/>
          </a:bodyPr>
          <a:lstStyle/>
          <a:p>
            <a:r>
              <a:rPr lang="en-GB" sz="2800" b="1" dirty="0"/>
              <a:t>The essay question…</a:t>
            </a:r>
          </a:p>
          <a:p>
            <a:endParaRPr lang="en-GB" sz="1000" dirty="0"/>
          </a:p>
          <a:p>
            <a:pPr marL="285750" indent="-285750">
              <a:buFont typeface="Arial" panose="020B0604020202020204" pitchFamily="34" charset="0"/>
              <a:buChar char="•"/>
            </a:pPr>
            <a:r>
              <a:rPr lang="en-GB" sz="2800" dirty="0"/>
              <a:t>The best responses </a:t>
            </a:r>
            <a:r>
              <a:rPr lang="en-GB" sz="2800" b="1" dirty="0"/>
              <a:t>applied context </a:t>
            </a:r>
            <a:r>
              <a:rPr lang="en-GB" sz="2800" dirty="0"/>
              <a:t>to their reading of the text and provided thoughtful interpretations of the play</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800" dirty="0"/>
              <a:t>Candidates who wrote mini-biographies, random historical detail or who included context as a ‘bolt-on’ at the end of a paragraph performed less successfully than those who meaningfully embedded contextual detail into their responses</a:t>
            </a:r>
          </a:p>
        </p:txBody>
      </p:sp>
    </p:spTree>
    <p:extLst>
      <p:ext uri="{BB962C8B-B14F-4D97-AF65-F5344CB8AC3E}">
        <p14:creationId xmlns:p14="http://schemas.microsoft.com/office/powerpoint/2010/main" val="217846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Box 15"/>
          <p:cNvSpPr/>
          <p:nvPr/>
        </p:nvSpPr>
        <p:spPr>
          <a:xfrm>
            <a:off x="288000" y="1988840"/>
            <a:ext cx="8517960" cy="46913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600" b="0" i="0" u="none" strike="noStrike" kern="1200" spc="0" dirty="0" smtClean="0">
                <a:ln>
                  <a:noFill/>
                </a:ln>
                <a:latin typeface="Arial" panose="020B0604020202020204" pitchFamily="34" charset="0"/>
                <a:ea typeface="Microsoft YaHei" pitchFamily="2"/>
                <a:cs typeface="Arial" panose="020B0604020202020204" pitchFamily="34" charset="0"/>
              </a:rPr>
              <a:t>Written </a:t>
            </a:r>
            <a:r>
              <a:rPr lang="en-GB" sz="2600" b="0" i="0" u="none" strike="noStrike" kern="1200" spc="0" dirty="0">
                <a:ln>
                  <a:noFill/>
                </a:ln>
                <a:latin typeface="Arial" panose="020B0604020202020204" pitchFamily="34" charset="0"/>
                <a:ea typeface="Microsoft YaHei" pitchFamily="2"/>
                <a:cs typeface="Arial" panose="020B0604020202020204" pitchFamily="34" charset="0"/>
              </a:rPr>
              <a:t>examination (</a:t>
            </a:r>
            <a:r>
              <a:rPr lang="en-GB" sz="2600" dirty="0">
                <a:latin typeface="Arial" panose="020B0604020202020204" pitchFamily="34" charset="0"/>
                <a:ea typeface="Microsoft YaHei" pitchFamily="2"/>
                <a:cs typeface="Arial" panose="020B0604020202020204" pitchFamily="34" charset="0"/>
              </a:rPr>
              <a:t>c</a:t>
            </a:r>
            <a:r>
              <a:rPr lang="en-GB" sz="2600" b="0" i="0" u="none" strike="noStrike" kern="1200" spc="0" dirty="0">
                <a:ln>
                  <a:noFill/>
                </a:ln>
                <a:latin typeface="Arial" panose="020B0604020202020204" pitchFamily="34" charset="0"/>
                <a:ea typeface="Microsoft YaHei" pitchFamily="2"/>
                <a:cs typeface="Arial" panose="020B0604020202020204" pitchFamily="34" charset="0"/>
              </a:rPr>
              <a:t>losed </a:t>
            </a:r>
            <a:r>
              <a:rPr lang="en-GB" sz="2600" dirty="0">
                <a:latin typeface="Arial" panose="020B0604020202020204" pitchFamily="34" charset="0"/>
                <a:ea typeface="Microsoft YaHei" pitchFamily="2"/>
                <a:cs typeface="Arial" panose="020B0604020202020204" pitchFamily="34" charset="0"/>
              </a:rPr>
              <a:t>b</a:t>
            </a:r>
            <a:r>
              <a:rPr lang="en-GB" sz="2600" b="0" i="0" u="none" strike="noStrike" kern="1200" spc="0" dirty="0">
                <a:ln>
                  <a:noFill/>
                </a:ln>
                <a:latin typeface="Arial" panose="020B0604020202020204" pitchFamily="34" charset="0"/>
                <a:ea typeface="Microsoft YaHei" pitchFamily="2"/>
                <a:cs typeface="Arial" panose="020B0604020202020204" pitchFamily="34" charset="0"/>
              </a:rPr>
              <a:t>ook): 2 hours (120 marks)</a:t>
            </a:r>
          </a:p>
          <a:p>
            <a:pPr marL="342900" marR="0" lvl="0" indent="-342900" rtl="0" hangingPunct="0">
              <a:lnSpc>
                <a:spcPct val="100000"/>
              </a:lnSpc>
              <a:spcBef>
                <a:spcPts val="0"/>
              </a:spcBef>
              <a:spcAft>
                <a:spcPts val="0"/>
              </a:spcAft>
              <a:buSzPct val="100000"/>
              <a:buFont typeface="Arial" panose="020B0604020202020204" pitchFamily="34" charset="0"/>
              <a:buChar char="•"/>
              <a:tabLst/>
            </a:pPr>
            <a:endParaRPr lang="en-GB" sz="2600" b="0" i="0" u="none" strike="noStrike" kern="1200" spc="0" dirty="0">
              <a:ln>
                <a:noFill/>
              </a:ln>
              <a:latin typeface="Arial" panose="020B0604020202020204" pitchFamily="34" charset="0"/>
              <a:ea typeface="Microsoft YaHei" pitchFamily="2"/>
              <a:cs typeface="Arial" panose="020B0604020202020204" pitchFamily="34" charset="0"/>
            </a:endParaRP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600" b="0" i="0" u="none" strike="noStrike" kern="1200" spc="0" dirty="0">
                <a:ln>
                  <a:noFill/>
                </a:ln>
                <a:latin typeface="Arial" panose="020B0604020202020204" pitchFamily="34" charset="0"/>
                <a:ea typeface="Microsoft YaHei" pitchFamily="2"/>
                <a:cs typeface="Arial" panose="020B0604020202020204" pitchFamily="34" charset="0"/>
              </a:rPr>
              <a:t>20% of qualification</a:t>
            </a:r>
          </a:p>
          <a:p>
            <a:pPr marL="342900" marR="0" lvl="0" indent="-342900" rtl="0" hangingPunct="0">
              <a:lnSpc>
                <a:spcPct val="100000"/>
              </a:lnSpc>
              <a:spcBef>
                <a:spcPts val="0"/>
              </a:spcBef>
              <a:spcAft>
                <a:spcPts val="0"/>
              </a:spcAft>
              <a:buSzPct val="45000"/>
              <a:buFont typeface="Arial" panose="020B0604020202020204" pitchFamily="34" charset="0"/>
              <a:buChar char="•"/>
              <a:tabLst/>
            </a:pPr>
            <a:endParaRPr lang="en-GB" sz="2600" b="0" i="0" u="none" strike="noStrike" kern="1200" spc="0" dirty="0">
              <a:ln>
                <a:noFill/>
              </a:ln>
              <a:latin typeface="Arial" panose="020B0604020202020204" pitchFamily="34" charset="0"/>
              <a:ea typeface="Microsoft YaHei" pitchFamily="2"/>
              <a:cs typeface="Arial" panose="020B0604020202020204" pitchFamily="34" charset="0"/>
            </a:endParaRP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600" b="0" i="0" u="none" strike="noStrike" kern="1200" spc="0" dirty="0">
                <a:ln>
                  <a:noFill/>
                </a:ln>
                <a:latin typeface="Arial" panose="020B0604020202020204" pitchFamily="34" charset="0"/>
                <a:ea typeface="Arial" pitchFamily="34"/>
                <a:cs typeface="Arial" panose="020B0604020202020204" pitchFamily="34" charset="0"/>
              </a:rPr>
              <a:t>Section A: One</a:t>
            </a:r>
            <a:r>
              <a:rPr lang="en-GB" sz="2600" b="1" i="0" u="none" strike="noStrike" kern="1200" spc="0" dirty="0">
                <a:ln>
                  <a:noFill/>
                </a:ln>
                <a:latin typeface="Arial" panose="020B0604020202020204" pitchFamily="34" charset="0"/>
                <a:ea typeface="Arial" pitchFamily="34"/>
                <a:cs typeface="Arial" panose="020B0604020202020204" pitchFamily="34" charset="0"/>
              </a:rPr>
              <a:t> extract-based </a:t>
            </a:r>
            <a:r>
              <a:rPr lang="en-GB" sz="2600" b="0" i="0" u="none" strike="noStrike" kern="1200" spc="0" dirty="0">
                <a:ln>
                  <a:noFill/>
                </a:ln>
                <a:latin typeface="Arial" panose="020B0604020202020204" pitchFamily="34" charset="0"/>
                <a:ea typeface="Arial" pitchFamily="34"/>
                <a:cs typeface="Arial" panose="020B0604020202020204" pitchFamily="34" charset="0"/>
              </a:rPr>
              <a:t>question based on the reading of one Shakespeare play from the prescribed list for this unit</a:t>
            </a:r>
          </a:p>
          <a:p>
            <a:pPr marL="342900" marR="0" lvl="0" indent="-342900" rtl="0" hangingPunct="0">
              <a:lnSpc>
                <a:spcPct val="100000"/>
              </a:lnSpc>
              <a:spcBef>
                <a:spcPts val="0"/>
              </a:spcBef>
              <a:spcAft>
                <a:spcPts val="0"/>
              </a:spcAft>
              <a:buSzPct val="45000"/>
              <a:buFont typeface="Arial" panose="020B0604020202020204" pitchFamily="34" charset="0"/>
              <a:buChar char="•"/>
              <a:tabLst/>
            </a:pPr>
            <a:endParaRPr lang="en-GB" sz="2600" b="0" i="0" u="none" strike="noStrike" kern="1200" spc="0" dirty="0">
              <a:ln>
                <a:noFill/>
              </a:ln>
              <a:latin typeface="Arial" panose="020B0604020202020204" pitchFamily="34" charset="0"/>
              <a:ea typeface="Arial" pitchFamily="34"/>
              <a:cs typeface="Arial" panose="020B0604020202020204" pitchFamily="34" charset="0"/>
            </a:endParaRP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600" b="0" i="0" u="none" strike="noStrike" kern="1200" spc="0" dirty="0">
                <a:ln>
                  <a:noFill/>
                </a:ln>
                <a:latin typeface="Arial" panose="020B0604020202020204" pitchFamily="34" charset="0"/>
                <a:ea typeface="Arial" pitchFamily="34"/>
                <a:cs typeface="Arial" panose="020B0604020202020204" pitchFamily="34" charset="0"/>
              </a:rPr>
              <a:t>Section B: One</a:t>
            </a:r>
            <a:r>
              <a:rPr lang="en-GB" sz="2600" b="1" i="0" u="none" strike="noStrike" kern="1200" spc="0" dirty="0">
                <a:ln>
                  <a:noFill/>
                </a:ln>
                <a:latin typeface="Arial" panose="020B0604020202020204" pitchFamily="34" charset="0"/>
                <a:ea typeface="Arial" pitchFamily="34"/>
                <a:cs typeface="Arial" panose="020B0604020202020204" pitchFamily="34" charset="0"/>
              </a:rPr>
              <a:t> essay </a:t>
            </a:r>
            <a:r>
              <a:rPr lang="en-GB" sz="2600" b="0" i="0" u="none" strike="noStrike" kern="1200" spc="0" dirty="0">
                <a:ln>
                  <a:noFill/>
                </a:ln>
                <a:latin typeface="Arial" panose="020B0604020202020204" pitchFamily="34" charset="0"/>
                <a:ea typeface="Arial" pitchFamily="34"/>
                <a:cs typeface="Arial" panose="020B0604020202020204" pitchFamily="34" charset="0"/>
              </a:rPr>
              <a:t>question based on the reading of one Shakespeare play from the prescribed list for this </a:t>
            </a:r>
            <a:r>
              <a:rPr lang="en-GB" sz="2600" b="0" i="0" u="none" strike="noStrike" kern="1200" spc="0" dirty="0" smtClean="0">
                <a:ln>
                  <a:noFill/>
                </a:ln>
                <a:latin typeface="Arial" panose="020B0604020202020204" pitchFamily="34" charset="0"/>
                <a:ea typeface="Arial" pitchFamily="34"/>
                <a:cs typeface="Arial" panose="020B0604020202020204" pitchFamily="34" charset="0"/>
              </a:rPr>
              <a:t>unit</a:t>
            </a:r>
            <a:endParaRPr lang="en-GB" sz="2600" b="0" i="0" u="none" strike="noStrike" kern="1200" spc="0" dirty="0">
              <a:ln>
                <a:noFill/>
              </a:ln>
              <a:latin typeface="Arial" panose="020B0604020202020204" pitchFamily="34" charset="0"/>
              <a:ea typeface="Arial" pitchFamily="34"/>
              <a:cs typeface="Arial" panose="020B0604020202020204" pitchFamily="34" charset="0"/>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337860" y="1412776"/>
            <a:ext cx="8418240" cy="637065"/>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en-GB" sz="3200" b="1" dirty="0" smtClean="0">
                <a:solidFill>
                  <a:srgbClr val="0070C0"/>
                </a:solidFill>
                <a:latin typeface="Arial" pitchFamily="34"/>
                <a:ea typeface="ＭＳ Ｐゴシック" pitchFamily="2"/>
                <a:cs typeface="Arial" pitchFamily="34"/>
              </a:rPr>
              <a:t>Overview</a:t>
            </a:r>
            <a:endParaRPr lang="en-GB" sz="3200" b="1" dirty="0">
              <a:solidFill>
                <a:srgbClr val="0070C0"/>
              </a:solidFill>
              <a:latin typeface="Arial" pitchFamily="34"/>
              <a:ea typeface="ＭＳ Ｐゴシック" pitchFamily="2"/>
              <a:cs typeface="Arial" pitchFamily="34"/>
            </a:endParaRP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611559" y="1484784"/>
            <a:ext cx="6984775" cy="523220"/>
          </a:xfrm>
          <a:prstGeom prst="rect">
            <a:avLst/>
          </a:prstGeom>
        </p:spPr>
        <p:txBody>
          <a:bodyPr wrap="square">
            <a:spAutoFit/>
          </a:bodyPr>
          <a:lstStyle/>
          <a:p>
            <a:r>
              <a:rPr lang="en-GB" sz="2800" b="1" dirty="0">
                <a:solidFill>
                  <a:srgbClr val="0070C0"/>
                </a:solidFill>
              </a:rPr>
              <a:t>Unit 3 Examiner’s Report – Key Messages</a:t>
            </a:r>
          </a:p>
        </p:txBody>
      </p:sp>
      <p:sp>
        <p:nvSpPr>
          <p:cNvPr id="2" name="Rectangle 1"/>
          <p:cNvSpPr/>
          <p:nvPr/>
        </p:nvSpPr>
        <p:spPr>
          <a:xfrm>
            <a:off x="581110" y="2636912"/>
            <a:ext cx="7848872" cy="3539430"/>
          </a:xfrm>
          <a:prstGeom prst="rect">
            <a:avLst/>
          </a:prstGeom>
        </p:spPr>
        <p:txBody>
          <a:bodyPr wrap="square">
            <a:spAutoFit/>
          </a:bodyPr>
          <a:lstStyle/>
          <a:p>
            <a:pPr marL="285750" lvl="0" indent="-285750">
              <a:buFont typeface="Arial" panose="020B0604020202020204" pitchFamily="34" charset="0"/>
              <a:buChar char="•"/>
            </a:pPr>
            <a:r>
              <a:rPr lang="en-GB" sz="2800" dirty="0"/>
              <a:t>Prepare candidates with a wide and broad understanding of the social, political, historical and cultural context of their chosen text and how </a:t>
            </a:r>
            <a:r>
              <a:rPr lang="en-GB" sz="2800" b="1" dirty="0"/>
              <a:t>to apply that context to the Shakespeare text </a:t>
            </a:r>
          </a:p>
          <a:p>
            <a:pPr marL="285750" lvl="0" indent="-285750">
              <a:buFont typeface="Arial" panose="020B0604020202020204" pitchFamily="34" charset="0"/>
              <a:buChar char="•"/>
            </a:pPr>
            <a:endParaRPr lang="en-GB" sz="2800" b="1" dirty="0"/>
          </a:p>
          <a:p>
            <a:pPr marL="285750" lvl="0" indent="-285750">
              <a:buFont typeface="Arial" panose="020B0604020202020204" pitchFamily="34" charset="0"/>
              <a:buChar char="•"/>
            </a:pPr>
            <a:r>
              <a:rPr lang="en-GB" sz="2800" dirty="0"/>
              <a:t>Encourage candidates to consider how their chosen texts can be interpreted in </a:t>
            </a:r>
            <a:r>
              <a:rPr lang="en-GB" sz="2800" b="1" dirty="0"/>
              <a:t>contemporary and modern societies</a:t>
            </a:r>
          </a:p>
        </p:txBody>
      </p:sp>
      <p:sp>
        <p:nvSpPr>
          <p:cNvPr id="6" name="Rectangle 5"/>
          <p:cNvSpPr/>
          <p:nvPr/>
        </p:nvSpPr>
        <p:spPr>
          <a:xfrm>
            <a:off x="611559" y="2010906"/>
            <a:ext cx="3264740" cy="523220"/>
          </a:xfrm>
          <a:prstGeom prst="rect">
            <a:avLst/>
          </a:prstGeom>
        </p:spPr>
        <p:txBody>
          <a:bodyPr wrap="none">
            <a:spAutoFit/>
          </a:bodyPr>
          <a:lstStyle/>
          <a:p>
            <a:r>
              <a:rPr lang="en-GB" sz="2800" b="1" dirty="0"/>
              <a:t>The essay question…</a:t>
            </a:r>
          </a:p>
        </p:txBody>
      </p:sp>
    </p:spTree>
    <p:extLst>
      <p:ext uri="{BB962C8B-B14F-4D97-AF65-F5344CB8AC3E}">
        <p14:creationId xmlns:p14="http://schemas.microsoft.com/office/powerpoint/2010/main" val="221549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534752" y="1484784"/>
            <a:ext cx="7421624" cy="584775"/>
          </a:xfrm>
          <a:prstGeom prst="rect">
            <a:avLst/>
          </a:prstGeom>
        </p:spPr>
        <p:txBody>
          <a:bodyPr wrap="square">
            <a:spAutoFit/>
          </a:bodyPr>
          <a:lstStyle/>
          <a:p>
            <a:r>
              <a:rPr lang="en-GB" sz="3200" b="1" dirty="0">
                <a:solidFill>
                  <a:srgbClr val="0070C0"/>
                </a:solidFill>
              </a:rPr>
              <a:t>Unit 3 Examiner’s Report – Key Messages</a:t>
            </a:r>
          </a:p>
        </p:txBody>
      </p:sp>
      <p:sp>
        <p:nvSpPr>
          <p:cNvPr id="2" name="Rectangle 1"/>
          <p:cNvSpPr/>
          <p:nvPr/>
        </p:nvSpPr>
        <p:spPr>
          <a:xfrm>
            <a:off x="534751" y="2276872"/>
            <a:ext cx="7344816" cy="2677656"/>
          </a:xfrm>
          <a:prstGeom prst="rect">
            <a:avLst/>
          </a:prstGeom>
        </p:spPr>
        <p:txBody>
          <a:bodyPr wrap="square">
            <a:spAutoFit/>
          </a:bodyPr>
          <a:lstStyle/>
          <a:p>
            <a:pPr marL="285750" indent="-285750">
              <a:buFont typeface="Arial" panose="020B0604020202020204" pitchFamily="34" charset="0"/>
              <a:buChar char="•"/>
            </a:pPr>
            <a:r>
              <a:rPr lang="en-GB" sz="2800" dirty="0"/>
              <a:t>In terms of organisation, students need to be reminded of the importance of paragraphing and coherent written expression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 correct spelling of </a:t>
            </a:r>
            <a:r>
              <a:rPr lang="en-GB" sz="2800" b="1" dirty="0"/>
              <a:t>Shakespeare</a:t>
            </a:r>
            <a:r>
              <a:rPr lang="en-GB" sz="2800" dirty="0"/>
              <a:t> and character names must also be stressed</a:t>
            </a:r>
          </a:p>
        </p:txBody>
      </p:sp>
    </p:spTree>
    <p:extLst>
      <p:ext uri="{BB962C8B-B14F-4D97-AF65-F5344CB8AC3E}">
        <p14:creationId xmlns:p14="http://schemas.microsoft.com/office/powerpoint/2010/main" val="188492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1876507" y="1484784"/>
            <a:ext cx="5382344" cy="584775"/>
          </a:xfrm>
          <a:prstGeom prst="rect">
            <a:avLst/>
          </a:prstGeom>
        </p:spPr>
        <p:txBody>
          <a:bodyPr wrap="square">
            <a:spAutoFit/>
          </a:bodyPr>
          <a:lstStyle/>
          <a:p>
            <a:pPr algn="ctr"/>
            <a:r>
              <a:rPr lang="en-GB" sz="3200" b="1" dirty="0">
                <a:solidFill>
                  <a:srgbClr val="0070C0"/>
                </a:solidFill>
              </a:rPr>
              <a:t>Unit 3 - Focus Areas </a:t>
            </a:r>
          </a:p>
        </p:txBody>
      </p:sp>
      <p:sp>
        <p:nvSpPr>
          <p:cNvPr id="2" name="Rectangle 1"/>
          <p:cNvSpPr/>
          <p:nvPr/>
        </p:nvSpPr>
        <p:spPr>
          <a:xfrm>
            <a:off x="2123728" y="3068960"/>
            <a:ext cx="4824535" cy="1846659"/>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buFont typeface="+mj-lt"/>
              <a:buAutoNum type="arabicPeriod"/>
            </a:pPr>
            <a:r>
              <a:rPr lang="en-GB" sz="3200" b="1" dirty="0">
                <a:solidFill>
                  <a:schemeClr val="tx1"/>
                </a:solidFill>
              </a:rPr>
              <a:t>Exploding the question</a:t>
            </a:r>
          </a:p>
          <a:p>
            <a:pPr marL="457200" indent="-457200">
              <a:buFont typeface="+mj-lt"/>
              <a:buAutoNum type="arabicPeriod"/>
            </a:pPr>
            <a:endParaRPr lang="en-GB" sz="3200" b="1" dirty="0">
              <a:solidFill>
                <a:schemeClr val="tx1"/>
              </a:solidFill>
            </a:endParaRPr>
          </a:p>
          <a:p>
            <a:pPr marL="457200" indent="-457200">
              <a:buFont typeface="+mj-lt"/>
              <a:buAutoNum type="arabicPeriod"/>
            </a:pPr>
            <a:r>
              <a:rPr lang="en-GB" sz="3200" b="1" dirty="0">
                <a:solidFill>
                  <a:schemeClr val="tx1"/>
                </a:solidFill>
              </a:rPr>
              <a:t>Context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7679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1876507" y="1484784"/>
            <a:ext cx="5382344" cy="584775"/>
          </a:xfrm>
          <a:prstGeom prst="rect">
            <a:avLst/>
          </a:prstGeom>
        </p:spPr>
        <p:txBody>
          <a:bodyPr wrap="square">
            <a:spAutoFit/>
          </a:bodyPr>
          <a:lstStyle/>
          <a:p>
            <a:pPr algn="ctr"/>
            <a:r>
              <a:rPr lang="en-GB" sz="3200" b="1" dirty="0">
                <a:solidFill>
                  <a:srgbClr val="0070C0"/>
                </a:solidFill>
              </a:rPr>
              <a:t>Exploding The Question</a:t>
            </a:r>
          </a:p>
        </p:txBody>
      </p:sp>
      <p:sp>
        <p:nvSpPr>
          <p:cNvPr id="2" name="Rectangle 1"/>
          <p:cNvSpPr/>
          <p:nvPr/>
        </p:nvSpPr>
        <p:spPr>
          <a:xfrm>
            <a:off x="570875" y="2492896"/>
            <a:ext cx="7992888" cy="3600986"/>
          </a:xfrm>
          <a:prstGeom prst="rect">
            <a:avLst/>
          </a:prstGeom>
        </p:spPr>
        <p:txBody>
          <a:bodyPr wrap="square">
            <a:spAutoFit/>
          </a:bodyPr>
          <a:lstStyle/>
          <a:p>
            <a:pPr marL="285750" indent="-285750">
              <a:buFont typeface="Arial" panose="020B0604020202020204" pitchFamily="34" charset="0"/>
              <a:buChar char="•"/>
            </a:pPr>
            <a:r>
              <a:rPr lang="en-GB" sz="3200" dirty="0" smtClean="0"/>
              <a:t>For </a:t>
            </a:r>
            <a:r>
              <a:rPr lang="en-GB" sz="3200" dirty="0"/>
              <a:t>both Section  A and Section B of the Shakespeare paper, candidates need to be reminded of the importance of </a:t>
            </a:r>
            <a:r>
              <a:rPr lang="en-GB" sz="3200" b="1" dirty="0"/>
              <a:t>reading the set question </a:t>
            </a:r>
            <a:r>
              <a:rPr lang="en-GB" sz="3200" dirty="0"/>
              <a:t>and </a:t>
            </a:r>
            <a:r>
              <a:rPr lang="en-GB" sz="3200" b="1" dirty="0"/>
              <a:t>shaping their response </a:t>
            </a:r>
            <a:r>
              <a:rPr lang="en-GB" sz="3200" dirty="0"/>
              <a:t>to address the requirements of the question asked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2758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827584" y="1484784"/>
            <a:ext cx="7776863" cy="584775"/>
          </a:xfrm>
          <a:prstGeom prst="rect">
            <a:avLst/>
          </a:prstGeom>
        </p:spPr>
        <p:txBody>
          <a:bodyPr wrap="square">
            <a:spAutoFit/>
          </a:bodyPr>
          <a:lstStyle/>
          <a:p>
            <a:pPr algn="ctr"/>
            <a:r>
              <a:rPr lang="en-GB" sz="3200" b="1" dirty="0">
                <a:solidFill>
                  <a:srgbClr val="0070C0"/>
                </a:solidFill>
              </a:rPr>
              <a:t>Exploding The Extract Question</a:t>
            </a:r>
          </a:p>
        </p:txBody>
      </p:sp>
      <p:sp>
        <p:nvSpPr>
          <p:cNvPr id="6" name="Rectangle 5"/>
          <p:cNvSpPr/>
          <p:nvPr/>
        </p:nvSpPr>
        <p:spPr>
          <a:xfrm>
            <a:off x="395536" y="2420888"/>
            <a:ext cx="8389532" cy="40626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b="1" i="1" dirty="0"/>
              <a:t>Example 1</a:t>
            </a:r>
          </a:p>
          <a:p>
            <a:pPr algn="ctr"/>
            <a:r>
              <a:rPr lang="en-GB" sz="2400" b="1" i="1" dirty="0"/>
              <a:t>Much Ado About Nothing</a:t>
            </a:r>
          </a:p>
          <a:p>
            <a:pPr algn="ctr"/>
            <a:endParaRPr lang="en-GB" sz="2400" dirty="0"/>
          </a:p>
          <a:p>
            <a:r>
              <a:rPr lang="en-GB" sz="2400" b="1" dirty="0"/>
              <a:t>3. </a:t>
            </a:r>
            <a:r>
              <a:rPr lang="en-GB" sz="2400" dirty="0"/>
              <a:t>By focusing closely on the linguistic and literary techniques used, explore how Shakespeare conveys </a:t>
            </a:r>
            <a:r>
              <a:rPr lang="en-GB" sz="2400" b="1" dirty="0">
                <a:solidFill>
                  <a:srgbClr val="FF0000"/>
                </a:solidFill>
              </a:rPr>
              <a:t>Leonato’s thoughts and feelings </a:t>
            </a:r>
            <a:r>
              <a:rPr lang="en-GB" sz="2400" dirty="0"/>
              <a:t>in this extract from Act 5, Scene 1. </a:t>
            </a:r>
            <a:r>
              <a:rPr lang="en-GB" sz="2400" dirty="0" smtClean="0"/>
              <a:t>                                 </a:t>
            </a:r>
            <a:r>
              <a:rPr lang="en-GB" sz="2400" dirty="0" smtClean="0"/>
              <a:t>[</a:t>
            </a:r>
            <a:r>
              <a:rPr lang="en-GB" sz="2400" dirty="0"/>
              <a:t>40]</a:t>
            </a:r>
          </a:p>
          <a:p>
            <a:endParaRPr lang="en-GB" sz="2400" dirty="0"/>
          </a:p>
          <a:p>
            <a:endParaRPr lang="en-GB" sz="2400" dirty="0"/>
          </a:p>
          <a:p>
            <a:pPr marL="285750" indent="-285750">
              <a:buFont typeface="Arial" panose="020B0604020202020204" pitchFamily="34" charset="0"/>
              <a:buChar char="•"/>
            </a:pPr>
            <a:r>
              <a:rPr lang="en-GB" sz="2400" i="1" dirty="0"/>
              <a:t>Several candidates ignored this question and focused on the presentation of a </a:t>
            </a:r>
            <a:r>
              <a:rPr lang="en-GB" sz="2400" i="1" dirty="0" err="1"/>
              <a:t>Leonato</a:t>
            </a:r>
            <a:r>
              <a:rPr lang="en-GB" sz="2400" i="1" dirty="0"/>
              <a:t>  </a:t>
            </a:r>
            <a:endParaRPr lang="en-GB" sz="2400" dirty="0">
              <a:ln>
                <a:solidFill>
                  <a:srgbClr val="000099"/>
                </a:solidFill>
              </a:ln>
            </a:endParaRPr>
          </a:p>
          <a:p>
            <a:endParaRPr lang="en-GB" dirty="0"/>
          </a:p>
        </p:txBody>
      </p:sp>
    </p:spTree>
    <p:extLst>
      <p:ext uri="{BB962C8B-B14F-4D97-AF65-F5344CB8AC3E}">
        <p14:creationId xmlns:p14="http://schemas.microsoft.com/office/powerpoint/2010/main" val="317006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827584" y="1484784"/>
            <a:ext cx="7776863" cy="584775"/>
          </a:xfrm>
          <a:prstGeom prst="rect">
            <a:avLst/>
          </a:prstGeom>
        </p:spPr>
        <p:txBody>
          <a:bodyPr wrap="square">
            <a:spAutoFit/>
          </a:bodyPr>
          <a:lstStyle/>
          <a:p>
            <a:pPr algn="ctr"/>
            <a:r>
              <a:rPr lang="en-GB" sz="3200" b="1" dirty="0">
                <a:solidFill>
                  <a:srgbClr val="0070C0"/>
                </a:solidFill>
              </a:rPr>
              <a:t>Exploding The Extract Question</a:t>
            </a:r>
          </a:p>
        </p:txBody>
      </p:sp>
      <p:sp>
        <p:nvSpPr>
          <p:cNvPr id="6" name="Rectangle 5"/>
          <p:cNvSpPr/>
          <p:nvPr/>
        </p:nvSpPr>
        <p:spPr>
          <a:xfrm>
            <a:off x="499390" y="2780928"/>
            <a:ext cx="8280920" cy="283154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000" b="1" i="1" dirty="0"/>
              <a:t>Example 2</a:t>
            </a:r>
          </a:p>
          <a:p>
            <a:pPr algn="ctr"/>
            <a:r>
              <a:rPr lang="en-GB" sz="2000" b="1" i="1" dirty="0"/>
              <a:t>Othello</a:t>
            </a:r>
          </a:p>
          <a:p>
            <a:pPr algn="ctr"/>
            <a:endParaRPr lang="en-GB" sz="2000" dirty="0"/>
          </a:p>
          <a:p>
            <a:r>
              <a:rPr lang="en-GB" sz="2000" b="1" dirty="0"/>
              <a:t>4.  </a:t>
            </a:r>
            <a:r>
              <a:rPr lang="en-GB" sz="2000" dirty="0"/>
              <a:t>By focusing closely on the linguistic and literary techniques used, explore Shakespeare’s </a:t>
            </a:r>
            <a:r>
              <a:rPr lang="en-GB" sz="2000" b="1" dirty="0">
                <a:solidFill>
                  <a:srgbClr val="FF0000"/>
                </a:solidFill>
              </a:rPr>
              <a:t>presentation of Iago </a:t>
            </a:r>
            <a:r>
              <a:rPr lang="en-GB" sz="2000" b="1" u="sng" dirty="0">
                <a:solidFill>
                  <a:srgbClr val="000099"/>
                </a:solidFill>
              </a:rPr>
              <a:t>and</a:t>
            </a:r>
            <a:r>
              <a:rPr lang="en-GB" sz="2000" b="1" dirty="0"/>
              <a:t> </a:t>
            </a:r>
            <a:r>
              <a:rPr lang="en-GB" sz="2000" b="1" dirty="0">
                <a:solidFill>
                  <a:srgbClr val="FF0000"/>
                </a:solidFill>
              </a:rPr>
              <a:t>his attitudes towards Desdemona </a:t>
            </a:r>
            <a:r>
              <a:rPr lang="en-GB" sz="2000" dirty="0"/>
              <a:t>in this extract from Act 2, Scene 1. </a:t>
            </a:r>
            <a:r>
              <a:rPr lang="en-GB" sz="2000" dirty="0" smtClean="0"/>
              <a:t>                                                                          </a:t>
            </a:r>
            <a:r>
              <a:rPr lang="en-GB" sz="2000" dirty="0" smtClean="0"/>
              <a:t>[</a:t>
            </a:r>
            <a:r>
              <a:rPr lang="en-GB" sz="2000" dirty="0"/>
              <a:t>40]</a:t>
            </a:r>
            <a:endParaRPr lang="en-GB" sz="2000" dirty="0"/>
          </a:p>
          <a:p>
            <a:endParaRPr lang="en-GB" sz="2000" dirty="0"/>
          </a:p>
          <a:p>
            <a:pPr marL="285750" indent="-285750">
              <a:buFont typeface="Arial" panose="020B0604020202020204" pitchFamily="34" charset="0"/>
              <a:buChar char="•"/>
            </a:pPr>
            <a:r>
              <a:rPr lang="en-GB" sz="2000" i="1" dirty="0"/>
              <a:t>Some candidates ignored the second part of this question entirely</a:t>
            </a:r>
          </a:p>
          <a:p>
            <a:endParaRPr lang="en-GB" dirty="0">
              <a:ln>
                <a:solidFill>
                  <a:srgbClr val="000099"/>
                </a:solidFill>
              </a:ln>
            </a:endParaRPr>
          </a:p>
        </p:txBody>
      </p:sp>
    </p:spTree>
    <p:extLst>
      <p:ext uri="{BB962C8B-B14F-4D97-AF65-F5344CB8AC3E}">
        <p14:creationId xmlns:p14="http://schemas.microsoft.com/office/powerpoint/2010/main" val="132758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827584" y="1484784"/>
            <a:ext cx="7776863" cy="584775"/>
          </a:xfrm>
          <a:prstGeom prst="rect">
            <a:avLst/>
          </a:prstGeom>
        </p:spPr>
        <p:txBody>
          <a:bodyPr wrap="square">
            <a:spAutoFit/>
          </a:bodyPr>
          <a:lstStyle/>
          <a:p>
            <a:pPr algn="ctr"/>
            <a:r>
              <a:rPr lang="en-GB" sz="3200" b="1" dirty="0">
                <a:solidFill>
                  <a:srgbClr val="0070C0"/>
                </a:solidFill>
              </a:rPr>
              <a:t>Exploding The Extract Question</a:t>
            </a:r>
          </a:p>
        </p:txBody>
      </p:sp>
      <p:sp>
        <p:nvSpPr>
          <p:cNvPr id="6" name="Rectangle 5"/>
          <p:cNvSpPr/>
          <p:nvPr/>
        </p:nvSpPr>
        <p:spPr>
          <a:xfrm>
            <a:off x="502193" y="2492896"/>
            <a:ext cx="8280920" cy="40626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b="1" i="1" dirty="0"/>
              <a:t>Example 3</a:t>
            </a:r>
          </a:p>
          <a:p>
            <a:pPr algn="ctr"/>
            <a:r>
              <a:rPr lang="en-GB" sz="2400" b="1" i="1" dirty="0"/>
              <a:t>The Tempest</a:t>
            </a:r>
          </a:p>
          <a:p>
            <a:pPr algn="ctr"/>
            <a:endParaRPr lang="en-GB" sz="2400" b="1" i="1" dirty="0"/>
          </a:p>
          <a:p>
            <a:r>
              <a:rPr lang="en-GB" sz="2400" b="1" dirty="0"/>
              <a:t>5</a:t>
            </a:r>
            <a:r>
              <a:rPr lang="en-GB" sz="2400" dirty="0"/>
              <a:t>. By focusing closely on the linguistic and literary techniques used, explore how Shakespeare creates </a:t>
            </a:r>
            <a:r>
              <a:rPr lang="en-GB" sz="2400" b="1" dirty="0">
                <a:solidFill>
                  <a:srgbClr val="FF0000"/>
                </a:solidFill>
              </a:rPr>
              <a:t>dramatic tension </a:t>
            </a:r>
            <a:r>
              <a:rPr lang="en-GB" sz="2400" dirty="0"/>
              <a:t>in this extract from Act 2, Scene 1. [40]</a:t>
            </a:r>
          </a:p>
          <a:p>
            <a:endParaRPr lang="en-GB" sz="2400" dirty="0"/>
          </a:p>
          <a:p>
            <a:pPr marL="285750" indent="-285750">
              <a:buFont typeface="Arial" panose="020B0604020202020204" pitchFamily="34" charset="0"/>
              <a:buChar char="•"/>
            </a:pPr>
            <a:r>
              <a:rPr lang="en-GB" sz="2400" i="1" dirty="0"/>
              <a:t>Several candidates ignored this question and focused on the presentation the characters, making no attempt to link back to the </a:t>
            </a:r>
            <a:r>
              <a:rPr lang="en-GB" sz="2400" i="1" dirty="0" smtClean="0"/>
              <a:t>question</a:t>
            </a:r>
            <a:endParaRPr lang="en-GB" dirty="0">
              <a:ln>
                <a:solidFill>
                  <a:srgbClr val="000099"/>
                </a:solidFill>
              </a:ln>
            </a:endParaRPr>
          </a:p>
          <a:p>
            <a:endParaRPr lang="en-GB" dirty="0"/>
          </a:p>
        </p:txBody>
      </p:sp>
    </p:spTree>
    <p:extLst>
      <p:ext uri="{BB962C8B-B14F-4D97-AF65-F5344CB8AC3E}">
        <p14:creationId xmlns:p14="http://schemas.microsoft.com/office/powerpoint/2010/main" val="3170067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139187" y="1289668"/>
            <a:ext cx="8856984" cy="954107"/>
          </a:xfrm>
          <a:prstGeom prst="rect">
            <a:avLst/>
          </a:prstGeom>
        </p:spPr>
        <p:txBody>
          <a:bodyPr wrap="square">
            <a:spAutoFit/>
          </a:bodyPr>
          <a:lstStyle/>
          <a:p>
            <a:r>
              <a:rPr lang="en-GB" sz="2800" dirty="0">
                <a:solidFill>
                  <a:srgbClr val="0070C0"/>
                </a:solidFill>
              </a:rPr>
              <a:t>How does the playwright create dramatic </a:t>
            </a:r>
            <a:r>
              <a:rPr lang="en-GB" sz="2800" dirty="0" smtClean="0">
                <a:solidFill>
                  <a:srgbClr val="0070C0"/>
                </a:solidFill>
              </a:rPr>
              <a:t>tension/comedy/ mood </a:t>
            </a:r>
            <a:r>
              <a:rPr lang="en-GB" sz="2800" dirty="0">
                <a:solidFill>
                  <a:srgbClr val="0070C0"/>
                </a:solidFill>
              </a:rPr>
              <a:t>and atmosphere?</a:t>
            </a:r>
          </a:p>
        </p:txBody>
      </p:sp>
      <p:sp>
        <p:nvSpPr>
          <p:cNvPr id="2" name="TextBox 1"/>
          <p:cNvSpPr txBox="1"/>
          <p:nvPr/>
        </p:nvSpPr>
        <p:spPr>
          <a:xfrm>
            <a:off x="323888" y="2252104"/>
            <a:ext cx="4392128" cy="4524315"/>
          </a:xfrm>
          <a:prstGeom prst="rect">
            <a:avLst/>
          </a:prstGeom>
          <a:noFill/>
        </p:spPr>
        <p:txBody>
          <a:bodyPr wrap="square" rtlCol="0">
            <a:spAutoFit/>
          </a:bodyPr>
          <a:lstStyle/>
          <a:p>
            <a:r>
              <a:rPr lang="en-GB" sz="2400" b="1" dirty="0">
                <a:solidFill>
                  <a:srgbClr val="0070C0"/>
                </a:solidFill>
              </a:rPr>
              <a:t>Some approaches candidates could use…</a:t>
            </a:r>
          </a:p>
          <a:p>
            <a:endParaRPr lang="en-GB" sz="1100" dirty="0">
              <a:solidFill>
                <a:srgbClr val="0070C0"/>
              </a:solidFill>
            </a:endParaRPr>
          </a:p>
          <a:p>
            <a:pPr marL="285750" indent="-285750">
              <a:buFont typeface="Arial" panose="020B0604020202020204" pitchFamily="34" charset="0"/>
              <a:buChar char="•"/>
            </a:pPr>
            <a:r>
              <a:rPr lang="en-GB" sz="2000" dirty="0">
                <a:solidFill>
                  <a:srgbClr val="0070C0"/>
                </a:solidFill>
              </a:rPr>
              <a:t>What is actually happening on stage – the action itself</a:t>
            </a:r>
          </a:p>
          <a:p>
            <a:pPr marL="285750" indent="-285750">
              <a:buFont typeface="Arial" panose="020B0604020202020204" pitchFamily="34" charset="0"/>
              <a:buChar char="•"/>
            </a:pPr>
            <a:r>
              <a:rPr lang="en-GB" sz="2000" dirty="0">
                <a:solidFill>
                  <a:srgbClr val="0070C0"/>
                </a:solidFill>
              </a:rPr>
              <a:t>Staging/Props</a:t>
            </a:r>
          </a:p>
          <a:p>
            <a:pPr marL="285750" indent="-285750">
              <a:buFont typeface="Arial" panose="020B0604020202020204" pitchFamily="34" charset="0"/>
              <a:buChar char="•"/>
            </a:pPr>
            <a:r>
              <a:rPr lang="en-GB" sz="2000" dirty="0">
                <a:solidFill>
                  <a:srgbClr val="0070C0"/>
                </a:solidFill>
              </a:rPr>
              <a:t>Setting</a:t>
            </a:r>
          </a:p>
          <a:p>
            <a:pPr marL="285750" indent="-285750">
              <a:buFont typeface="Arial" panose="020B0604020202020204" pitchFamily="34" charset="0"/>
              <a:buChar char="•"/>
            </a:pPr>
            <a:r>
              <a:rPr lang="en-GB" sz="2000" dirty="0">
                <a:solidFill>
                  <a:srgbClr val="0070C0"/>
                </a:solidFill>
              </a:rPr>
              <a:t>Characterisation</a:t>
            </a:r>
          </a:p>
          <a:p>
            <a:pPr marL="285750" indent="-285750">
              <a:buFont typeface="Arial" panose="020B0604020202020204" pitchFamily="34" charset="0"/>
              <a:buChar char="•"/>
            </a:pPr>
            <a:r>
              <a:rPr lang="en-GB" sz="2000" dirty="0">
                <a:solidFill>
                  <a:srgbClr val="0070C0"/>
                </a:solidFill>
              </a:rPr>
              <a:t>Character interaction</a:t>
            </a:r>
          </a:p>
          <a:p>
            <a:pPr marL="285750" indent="-285750">
              <a:buFont typeface="Arial" panose="020B0604020202020204" pitchFamily="34" charset="0"/>
              <a:buChar char="•"/>
            </a:pPr>
            <a:r>
              <a:rPr lang="en-GB" sz="2000" dirty="0">
                <a:solidFill>
                  <a:srgbClr val="0070C0"/>
                </a:solidFill>
              </a:rPr>
              <a:t>Conflict – external or internal</a:t>
            </a:r>
          </a:p>
          <a:p>
            <a:pPr marL="285750" indent="-285750">
              <a:buFont typeface="Arial" panose="020B0604020202020204" pitchFamily="34" charset="0"/>
              <a:buChar char="•"/>
            </a:pPr>
            <a:r>
              <a:rPr lang="en-GB" sz="2000" dirty="0">
                <a:solidFill>
                  <a:srgbClr val="0070C0"/>
                </a:solidFill>
              </a:rPr>
              <a:t>Turn-taking</a:t>
            </a:r>
          </a:p>
          <a:p>
            <a:pPr marL="285750" indent="-285750">
              <a:buFont typeface="Arial" panose="020B0604020202020204" pitchFamily="34" charset="0"/>
              <a:buChar char="•"/>
            </a:pPr>
            <a:r>
              <a:rPr lang="en-GB" sz="2000" dirty="0">
                <a:solidFill>
                  <a:srgbClr val="0070C0"/>
                </a:solidFill>
              </a:rPr>
              <a:t>Use of dialogue</a:t>
            </a:r>
          </a:p>
          <a:p>
            <a:pPr marL="285750" indent="-285750">
              <a:buFont typeface="Arial" panose="020B0604020202020204" pitchFamily="34" charset="0"/>
              <a:buChar char="•"/>
            </a:pPr>
            <a:r>
              <a:rPr lang="en-GB" sz="2000" dirty="0">
                <a:solidFill>
                  <a:srgbClr val="0070C0"/>
                </a:solidFill>
              </a:rPr>
              <a:t>Dramatic irony</a:t>
            </a:r>
          </a:p>
          <a:p>
            <a:pPr marL="285750" indent="-285750">
              <a:buFont typeface="Arial" panose="020B0604020202020204" pitchFamily="34" charset="0"/>
              <a:buChar char="•"/>
            </a:pPr>
            <a:r>
              <a:rPr lang="en-GB" sz="2000" dirty="0">
                <a:solidFill>
                  <a:srgbClr val="0070C0"/>
                </a:solidFill>
              </a:rPr>
              <a:t>Language</a:t>
            </a:r>
          </a:p>
        </p:txBody>
      </p:sp>
      <p:sp>
        <p:nvSpPr>
          <p:cNvPr id="6" name="TextBox 5"/>
          <p:cNvSpPr txBox="1"/>
          <p:nvPr/>
        </p:nvSpPr>
        <p:spPr>
          <a:xfrm>
            <a:off x="4863840" y="2243775"/>
            <a:ext cx="3893113" cy="4555093"/>
          </a:xfrm>
          <a:prstGeom prst="rect">
            <a:avLst/>
          </a:prstGeom>
          <a:solidFill>
            <a:srgbClr val="CCFFCC"/>
          </a:solidFill>
          <a:ln>
            <a:prstDash val="solid"/>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In order to answer a dramatic tension/comedy/mood and atmosphere question, candidates need </a:t>
            </a:r>
            <a:r>
              <a:rPr lang="en-GB" b="1" dirty="0"/>
              <a:t>a clear overview </a:t>
            </a:r>
            <a:r>
              <a:rPr lang="en-GB" dirty="0"/>
              <a:t>of what is going on in the extract.</a:t>
            </a:r>
          </a:p>
          <a:p>
            <a:endParaRPr lang="en-GB" sz="2000" dirty="0"/>
          </a:p>
          <a:p>
            <a:r>
              <a:rPr lang="en-GB" dirty="0"/>
              <a:t>Candidates need to use </a:t>
            </a:r>
            <a:r>
              <a:rPr lang="en-GB" b="1" dirty="0"/>
              <a:t>clear topic sentences</a:t>
            </a:r>
            <a:r>
              <a:rPr lang="en-GB" dirty="0"/>
              <a:t>. </a:t>
            </a:r>
            <a:r>
              <a:rPr lang="en-GB" i="1" dirty="0"/>
              <a:t>E.g. Shakespeare creates dramatic tension through the way Ariel manipulates the action…</a:t>
            </a:r>
          </a:p>
          <a:p>
            <a:endParaRPr lang="en-GB" dirty="0"/>
          </a:p>
          <a:p>
            <a:r>
              <a:rPr lang="en-GB" dirty="0"/>
              <a:t>Weaker responses in the examination tended to lead on language techniques. </a:t>
            </a:r>
          </a:p>
          <a:p>
            <a:r>
              <a:rPr lang="en-GB" i="1" dirty="0"/>
              <a:t>E.g. Shakespeare creates dramatic tension through the use of the superlative. </a:t>
            </a:r>
          </a:p>
        </p:txBody>
      </p:sp>
    </p:spTree>
    <p:extLst>
      <p:ext uri="{BB962C8B-B14F-4D97-AF65-F5344CB8AC3E}">
        <p14:creationId xmlns:p14="http://schemas.microsoft.com/office/powerpoint/2010/main" val="343130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827584" y="1484784"/>
            <a:ext cx="7776863" cy="584775"/>
          </a:xfrm>
          <a:prstGeom prst="rect">
            <a:avLst/>
          </a:prstGeom>
        </p:spPr>
        <p:txBody>
          <a:bodyPr wrap="square">
            <a:spAutoFit/>
          </a:bodyPr>
          <a:lstStyle/>
          <a:p>
            <a:pPr algn="ctr"/>
            <a:r>
              <a:rPr lang="en-GB" sz="3200" b="1" dirty="0">
                <a:solidFill>
                  <a:srgbClr val="0070C0"/>
                </a:solidFill>
              </a:rPr>
              <a:t>Exploding The Essay Question</a:t>
            </a:r>
          </a:p>
        </p:txBody>
      </p:sp>
      <p:sp>
        <p:nvSpPr>
          <p:cNvPr id="6" name="Rectangle 5"/>
          <p:cNvSpPr/>
          <p:nvPr/>
        </p:nvSpPr>
        <p:spPr>
          <a:xfrm>
            <a:off x="502193" y="2492896"/>
            <a:ext cx="8280920" cy="40626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b="1" i="1" dirty="0"/>
              <a:t>Example 1</a:t>
            </a:r>
          </a:p>
          <a:p>
            <a:endParaRPr lang="en-GB" sz="2400" b="1" i="1" dirty="0"/>
          </a:p>
          <a:p>
            <a:pPr algn="ctr"/>
            <a:r>
              <a:rPr lang="en-GB" sz="2400" b="1" i="1" dirty="0"/>
              <a:t>Antony and Cleopatra</a:t>
            </a:r>
          </a:p>
          <a:p>
            <a:pPr algn="ctr"/>
            <a:endParaRPr lang="en-GB" sz="2400" b="1" i="1" dirty="0"/>
          </a:p>
          <a:p>
            <a:r>
              <a:rPr lang="en-GB" sz="2400" b="1" dirty="0"/>
              <a:t>7. </a:t>
            </a:r>
            <a:r>
              <a:rPr lang="en-GB" sz="2400" dirty="0"/>
              <a:t>“O hard, when love and duty clash.” Explore the presentation of </a:t>
            </a:r>
            <a:r>
              <a:rPr lang="en-GB" sz="2400" b="1" dirty="0">
                <a:solidFill>
                  <a:srgbClr val="FF0000"/>
                </a:solidFill>
              </a:rPr>
              <a:t>different attitudes towards duty</a:t>
            </a:r>
            <a:r>
              <a:rPr lang="en-GB" sz="2400" dirty="0"/>
              <a:t> in </a:t>
            </a:r>
            <a:r>
              <a:rPr lang="en-GB" sz="2400" i="1" dirty="0"/>
              <a:t>Antony and Cleopatra</a:t>
            </a:r>
            <a:r>
              <a:rPr lang="en-GB" sz="2400" dirty="0"/>
              <a:t>. </a:t>
            </a:r>
          </a:p>
          <a:p>
            <a:pPr algn="r"/>
            <a:r>
              <a:rPr lang="en-GB" sz="2400" dirty="0"/>
              <a:t>[80]</a:t>
            </a:r>
          </a:p>
          <a:p>
            <a:endParaRPr lang="en-GB" sz="2400" dirty="0"/>
          </a:p>
          <a:p>
            <a:pPr marL="285750" indent="-285750">
              <a:buFont typeface="Arial" panose="020B0604020202020204" pitchFamily="34" charset="0"/>
              <a:buChar char="•"/>
            </a:pPr>
            <a:r>
              <a:rPr lang="en-GB" sz="2400" i="1" dirty="0"/>
              <a:t>Some candidates wrote about love - they read the opening quotation and not the whole </a:t>
            </a:r>
            <a:r>
              <a:rPr lang="en-GB" sz="2400" i="1" dirty="0" smtClean="0"/>
              <a:t>question</a:t>
            </a:r>
            <a:endParaRPr lang="en-GB" sz="2400" dirty="0">
              <a:ln>
                <a:solidFill>
                  <a:srgbClr val="000099"/>
                </a:solidFill>
              </a:ln>
            </a:endParaRPr>
          </a:p>
          <a:p>
            <a:endParaRPr lang="en-GB" dirty="0"/>
          </a:p>
        </p:txBody>
      </p:sp>
    </p:spTree>
    <p:extLst>
      <p:ext uri="{BB962C8B-B14F-4D97-AF65-F5344CB8AC3E}">
        <p14:creationId xmlns:p14="http://schemas.microsoft.com/office/powerpoint/2010/main" val="293764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827584" y="1484784"/>
            <a:ext cx="7776863" cy="584775"/>
          </a:xfrm>
          <a:prstGeom prst="rect">
            <a:avLst/>
          </a:prstGeom>
        </p:spPr>
        <p:txBody>
          <a:bodyPr wrap="square">
            <a:spAutoFit/>
          </a:bodyPr>
          <a:lstStyle/>
          <a:p>
            <a:pPr algn="ctr"/>
            <a:r>
              <a:rPr lang="en-GB" sz="3200" b="1" dirty="0">
                <a:solidFill>
                  <a:srgbClr val="0070C0"/>
                </a:solidFill>
              </a:rPr>
              <a:t>Exploding The Essay Question</a:t>
            </a:r>
          </a:p>
        </p:txBody>
      </p:sp>
      <p:sp>
        <p:nvSpPr>
          <p:cNvPr id="6" name="Rectangle 5"/>
          <p:cNvSpPr/>
          <p:nvPr/>
        </p:nvSpPr>
        <p:spPr>
          <a:xfrm>
            <a:off x="502193" y="2492896"/>
            <a:ext cx="8280920" cy="40626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b="1" i="1" dirty="0"/>
              <a:t>Example 2</a:t>
            </a:r>
          </a:p>
          <a:p>
            <a:pPr algn="ctr"/>
            <a:r>
              <a:rPr lang="en-GB" sz="2400" b="1" i="1" dirty="0"/>
              <a:t>King Lear</a:t>
            </a:r>
          </a:p>
          <a:p>
            <a:pPr algn="ctr"/>
            <a:endParaRPr lang="en-GB" sz="2400" dirty="0"/>
          </a:p>
          <a:p>
            <a:r>
              <a:rPr lang="en-GB" sz="2400" b="1" dirty="0"/>
              <a:t>8. </a:t>
            </a:r>
            <a:r>
              <a:rPr lang="en-GB" sz="2400" dirty="0"/>
              <a:t>“A </a:t>
            </a:r>
            <a:r>
              <a:rPr lang="en-GB" sz="2400" b="1" dirty="0">
                <a:solidFill>
                  <a:srgbClr val="000099"/>
                </a:solidFill>
              </a:rPr>
              <a:t>compassionate</a:t>
            </a:r>
            <a:r>
              <a:rPr lang="en-GB" sz="2400" dirty="0"/>
              <a:t> but </a:t>
            </a:r>
            <a:r>
              <a:rPr lang="en-GB" sz="2400" b="1" dirty="0">
                <a:solidFill>
                  <a:srgbClr val="000099"/>
                </a:solidFill>
              </a:rPr>
              <a:t>flawed heroine</a:t>
            </a:r>
            <a:r>
              <a:rPr lang="en-GB" sz="2400" dirty="0"/>
              <a:t>.” Discuss Shakespeare’s presentation of Cordelia </a:t>
            </a:r>
            <a:r>
              <a:rPr lang="en-GB" sz="2400" b="1" dirty="0">
                <a:solidFill>
                  <a:srgbClr val="FF0000"/>
                </a:solidFill>
              </a:rPr>
              <a:t>in the light of this statement. </a:t>
            </a:r>
          </a:p>
          <a:p>
            <a:pPr algn="r"/>
            <a:r>
              <a:rPr lang="en-GB" sz="2400" dirty="0"/>
              <a:t>[80]</a:t>
            </a:r>
          </a:p>
          <a:p>
            <a:endParaRPr lang="en-GB" sz="2400" dirty="0"/>
          </a:p>
          <a:p>
            <a:pPr marL="285750" indent="-285750">
              <a:buFont typeface="Arial" panose="020B0604020202020204" pitchFamily="34" charset="0"/>
              <a:buChar char="•"/>
            </a:pPr>
            <a:r>
              <a:rPr lang="en-GB" sz="2400" i="1" dirty="0"/>
              <a:t>Several candidates ignored the quotation and wrote general character essays</a:t>
            </a:r>
          </a:p>
          <a:p>
            <a:pPr marL="285750" indent="-285750">
              <a:buFont typeface="Arial" panose="020B0604020202020204" pitchFamily="34" charset="0"/>
              <a:buChar char="•"/>
            </a:pPr>
            <a:r>
              <a:rPr lang="en-GB" sz="2400" i="1" dirty="0"/>
              <a:t>Some candidates based their entire essay on Act 1 Scene 1</a:t>
            </a:r>
          </a:p>
          <a:p>
            <a:endParaRPr lang="en-GB" dirty="0">
              <a:ln>
                <a:solidFill>
                  <a:srgbClr val="000099"/>
                </a:solidFill>
              </a:ln>
            </a:endParaRPr>
          </a:p>
        </p:txBody>
      </p:sp>
    </p:spTree>
    <p:extLst>
      <p:ext uri="{BB962C8B-B14F-4D97-AF65-F5344CB8AC3E}">
        <p14:creationId xmlns:p14="http://schemas.microsoft.com/office/powerpoint/2010/main" val="29376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p:nvPr/>
        </p:nvSpPr>
        <p:spPr>
          <a:xfrm>
            <a:off x="308699" y="1916832"/>
            <a:ext cx="8517960" cy="46913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use integrated linguistic and literary approaches</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analyse how meanings are shaped in their set text</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show knowledge and understanding of relevant language levels</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use accurately a range of linguistic and literary terminology</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demonstrate an understanding of the significance and influence of the</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u</a:t>
            </a:r>
            <a:r>
              <a:rPr lang="en-GB" sz="2600" dirty="0" smtClean="0">
                <a:latin typeface="Arial" panose="020B0604020202020204" pitchFamily="34" charset="0"/>
                <a:ea typeface="Microsoft YaHei" pitchFamily="2"/>
                <a:cs typeface="Arial" panose="020B0604020202020204" pitchFamily="34" charset="0"/>
              </a:rPr>
              <a:t>se contexts </a:t>
            </a:r>
            <a:r>
              <a:rPr lang="en-GB" sz="2600" dirty="0">
                <a:latin typeface="Arial" panose="020B0604020202020204" pitchFamily="34" charset="0"/>
                <a:ea typeface="Microsoft YaHei" pitchFamily="2"/>
                <a:cs typeface="Arial" panose="020B0604020202020204" pitchFamily="34" charset="0"/>
              </a:rPr>
              <a:t>in which texts are produced and received</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organise responses in a clear and effective academic style and register with</a:t>
            </a:r>
          </a:p>
          <a:p>
            <a:pPr marL="342900" lvl="0" indent="-342900" hangingPunct="0">
              <a:buSzPct val="100000"/>
              <a:buFont typeface="Arial" panose="020B0604020202020204" pitchFamily="34" charset="0"/>
              <a:buChar char="•"/>
            </a:pPr>
            <a:r>
              <a:rPr lang="en-GB" sz="2600" dirty="0">
                <a:latin typeface="Arial" panose="020B0604020202020204" pitchFamily="34" charset="0"/>
                <a:ea typeface="Microsoft YaHei" pitchFamily="2"/>
                <a:cs typeface="Arial" panose="020B0604020202020204" pitchFamily="34" charset="0"/>
              </a:rPr>
              <a:t>u</a:t>
            </a:r>
            <a:r>
              <a:rPr lang="en-GB" sz="2600" dirty="0" smtClean="0">
                <a:latin typeface="Arial" panose="020B0604020202020204" pitchFamily="34" charset="0"/>
                <a:ea typeface="Microsoft YaHei" pitchFamily="2"/>
                <a:cs typeface="Arial" panose="020B0604020202020204" pitchFamily="34" charset="0"/>
              </a:rPr>
              <a:t>se coherent </a:t>
            </a:r>
            <a:r>
              <a:rPr lang="en-GB" sz="2600" dirty="0">
                <a:latin typeface="Arial" panose="020B0604020202020204" pitchFamily="34" charset="0"/>
                <a:ea typeface="Microsoft YaHei" pitchFamily="2"/>
                <a:cs typeface="Arial" panose="020B0604020202020204" pitchFamily="34" charset="0"/>
              </a:rPr>
              <a:t>written expression.</a:t>
            </a: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337860" y="1300759"/>
            <a:ext cx="8418240" cy="616073"/>
          </a:xfrm>
        </p:spPr>
        <p:txBody>
          <a:bodyPr>
            <a:normAutofit/>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en-GB" sz="3200" dirty="0">
                <a:solidFill>
                  <a:srgbClr val="0070C0"/>
                </a:solidFill>
                <a:latin typeface="Arial" pitchFamily="34"/>
                <a:ea typeface="ＭＳ Ｐゴシック" pitchFamily="2"/>
                <a:cs typeface="Arial" pitchFamily="34"/>
              </a:rPr>
              <a:t>For this unit, </a:t>
            </a:r>
            <a:r>
              <a:rPr lang="en-GB" sz="3200" dirty="0" smtClean="0">
                <a:solidFill>
                  <a:srgbClr val="0070C0"/>
                </a:solidFill>
                <a:latin typeface="Arial" pitchFamily="34"/>
                <a:ea typeface="ＭＳ Ｐゴシック" pitchFamily="2"/>
                <a:cs typeface="Arial" pitchFamily="34"/>
              </a:rPr>
              <a:t>candidates need to</a:t>
            </a:r>
            <a:endParaRPr lang="en-GB" sz="3200" dirty="0">
              <a:solidFill>
                <a:srgbClr val="0070C0"/>
              </a:solidFill>
              <a:latin typeface="Arial" pitchFamily="34"/>
              <a:ea typeface="ＭＳ Ｐゴシック" pitchFamily="2"/>
              <a:cs typeface="Arial" pitchFamily="34"/>
            </a:endParaRP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extLst>
      <p:ext uri="{BB962C8B-B14F-4D97-AF65-F5344CB8AC3E}">
        <p14:creationId xmlns:p14="http://schemas.microsoft.com/office/powerpoint/2010/main" val="65093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827584" y="1484784"/>
            <a:ext cx="7776863" cy="584775"/>
          </a:xfrm>
          <a:prstGeom prst="rect">
            <a:avLst/>
          </a:prstGeom>
        </p:spPr>
        <p:txBody>
          <a:bodyPr wrap="square">
            <a:spAutoFit/>
          </a:bodyPr>
          <a:lstStyle/>
          <a:p>
            <a:pPr algn="ctr"/>
            <a:r>
              <a:rPr lang="en-GB" sz="3200" b="1" dirty="0">
                <a:solidFill>
                  <a:srgbClr val="0070C0"/>
                </a:solidFill>
              </a:rPr>
              <a:t>Exploding The Essay Question</a:t>
            </a:r>
          </a:p>
        </p:txBody>
      </p:sp>
      <p:sp>
        <p:nvSpPr>
          <p:cNvPr id="6" name="Rectangle 5"/>
          <p:cNvSpPr/>
          <p:nvPr/>
        </p:nvSpPr>
        <p:spPr>
          <a:xfrm>
            <a:off x="502193" y="2492896"/>
            <a:ext cx="8280920"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i="1" dirty="0"/>
              <a:t>Example 3</a:t>
            </a:r>
          </a:p>
          <a:p>
            <a:pPr algn="ctr"/>
            <a:r>
              <a:rPr lang="en-GB" b="1" i="1" dirty="0"/>
              <a:t>Othello</a:t>
            </a:r>
          </a:p>
          <a:p>
            <a:pPr algn="ctr"/>
            <a:endParaRPr lang="en-GB" dirty="0"/>
          </a:p>
          <a:p>
            <a:r>
              <a:rPr lang="en-GB" b="1" dirty="0"/>
              <a:t>12. </a:t>
            </a:r>
            <a:r>
              <a:rPr lang="en-GB" dirty="0"/>
              <a:t>Examine the different ways in which Shakespeare presents </a:t>
            </a:r>
            <a:r>
              <a:rPr lang="en-GB" b="1" dirty="0">
                <a:solidFill>
                  <a:srgbClr val="FF0000"/>
                </a:solidFill>
              </a:rPr>
              <a:t>male power </a:t>
            </a:r>
            <a:r>
              <a:rPr lang="en-GB" dirty="0"/>
              <a:t>in </a:t>
            </a:r>
            <a:r>
              <a:rPr lang="en-GB" i="1" dirty="0"/>
              <a:t>Othello. </a:t>
            </a:r>
          </a:p>
          <a:p>
            <a:pPr algn="r"/>
            <a:r>
              <a:rPr lang="en-GB" dirty="0"/>
              <a:t>[80]</a:t>
            </a:r>
          </a:p>
          <a:p>
            <a:endParaRPr lang="en-GB" dirty="0"/>
          </a:p>
          <a:p>
            <a:pPr marL="285750" indent="-285750">
              <a:buFont typeface="Arial" panose="020B0604020202020204" pitchFamily="34" charset="0"/>
              <a:buChar char="•"/>
            </a:pPr>
            <a:r>
              <a:rPr lang="en-GB" i="1" dirty="0"/>
              <a:t>Using women under the umbrella of this task is a valid approach if the question is addressed</a:t>
            </a:r>
          </a:p>
          <a:p>
            <a:pPr marL="285750" indent="-285750">
              <a:buFont typeface="Arial" panose="020B0604020202020204" pitchFamily="34" charset="0"/>
              <a:buChar char="•"/>
            </a:pPr>
            <a:r>
              <a:rPr lang="en-GB" i="1" dirty="0"/>
              <a:t>Several candidates had, however, prepared an essay on women and ignored the set question</a:t>
            </a:r>
          </a:p>
          <a:p>
            <a:pPr marL="285750" indent="-285750">
              <a:buFont typeface="Arial" panose="020B0604020202020204" pitchFamily="34" charset="0"/>
              <a:buChar char="•"/>
            </a:pPr>
            <a:r>
              <a:rPr lang="en-GB" i="1" dirty="0"/>
              <a:t>Those candidates who used time in the examination to plan the essay prior to writing it  and thought sensibly about how they could utilise women in a male power response tended to provide more relevant responses</a:t>
            </a:r>
            <a:endParaRPr lang="en-GB" dirty="0">
              <a:ln>
                <a:solidFill>
                  <a:srgbClr val="000099"/>
                </a:solidFill>
              </a:ln>
            </a:endParaRPr>
          </a:p>
          <a:p>
            <a:endParaRPr lang="en-GB" dirty="0"/>
          </a:p>
        </p:txBody>
      </p:sp>
    </p:spTree>
    <p:extLst>
      <p:ext uri="{BB962C8B-B14F-4D97-AF65-F5344CB8AC3E}">
        <p14:creationId xmlns:p14="http://schemas.microsoft.com/office/powerpoint/2010/main" val="4049954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7544" y="1484784"/>
            <a:ext cx="8136903" cy="584775"/>
          </a:xfrm>
          <a:prstGeom prst="rect">
            <a:avLst/>
          </a:prstGeom>
        </p:spPr>
        <p:txBody>
          <a:bodyPr wrap="square">
            <a:spAutoFit/>
          </a:bodyPr>
          <a:lstStyle/>
          <a:p>
            <a:r>
              <a:rPr lang="en-GB" sz="3200" b="1" dirty="0">
                <a:solidFill>
                  <a:srgbClr val="0070C0"/>
                </a:solidFill>
              </a:rPr>
              <a:t>Context</a:t>
            </a:r>
          </a:p>
        </p:txBody>
      </p:sp>
      <p:sp>
        <p:nvSpPr>
          <p:cNvPr id="2" name="Rectangle 1"/>
          <p:cNvSpPr/>
          <p:nvPr/>
        </p:nvSpPr>
        <p:spPr>
          <a:xfrm>
            <a:off x="467543" y="2136229"/>
            <a:ext cx="8136903" cy="4270400"/>
          </a:xfrm>
          <a:prstGeom prst="rect">
            <a:avLst/>
          </a:prstGeom>
        </p:spPr>
        <p:txBody>
          <a:bodyPr wrap="square">
            <a:spAutoFit/>
          </a:bodyPr>
          <a:lstStyle/>
          <a:p>
            <a:r>
              <a:rPr lang="en-GB" sz="2400" dirty="0"/>
              <a:t>Candidates need to put </a:t>
            </a:r>
            <a:r>
              <a:rPr lang="en-GB" sz="2400" b="1" dirty="0"/>
              <a:t>the text at the centre of their response </a:t>
            </a:r>
            <a:r>
              <a:rPr lang="en-GB" sz="2400" dirty="0"/>
              <a:t>and </a:t>
            </a:r>
            <a:r>
              <a:rPr lang="en-GB" sz="2400" b="1" dirty="0"/>
              <a:t>apply relevant context </a:t>
            </a:r>
            <a:r>
              <a:rPr lang="en-GB" sz="2400" dirty="0"/>
              <a:t>(rather than vice-versa). </a:t>
            </a:r>
          </a:p>
          <a:p>
            <a:endParaRPr lang="en-GB" sz="1100" dirty="0"/>
          </a:p>
          <a:p>
            <a:r>
              <a:rPr lang="en-GB" sz="2400" b="1" dirty="0"/>
              <a:t>Context</a:t>
            </a:r>
            <a:r>
              <a:rPr lang="en-GB" sz="2400" dirty="0"/>
              <a:t> must be </a:t>
            </a:r>
            <a:r>
              <a:rPr lang="en-GB" sz="2400" b="1" dirty="0"/>
              <a:t>meaningfully applied</a:t>
            </a:r>
            <a:r>
              <a:rPr lang="en-GB" sz="2400" dirty="0"/>
              <a:t>.</a:t>
            </a:r>
          </a:p>
          <a:p>
            <a:endParaRPr lang="en-GB" sz="1000" dirty="0"/>
          </a:p>
          <a:p>
            <a:r>
              <a:rPr lang="en-GB" sz="2400" dirty="0"/>
              <a:t>Some approaches that candidates could adopt include:</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sz="2400" dirty="0"/>
              <a:t>Social, political, historical and cultural context </a:t>
            </a:r>
          </a:p>
          <a:p>
            <a:pPr marL="285750" indent="-285750">
              <a:buFont typeface="Arial" panose="020B0604020202020204" pitchFamily="34" charset="0"/>
              <a:buChar char="•"/>
            </a:pPr>
            <a:r>
              <a:rPr lang="en-GB" sz="2400" dirty="0"/>
              <a:t>Biographical – use with caution</a:t>
            </a:r>
          </a:p>
          <a:p>
            <a:pPr marL="285750" indent="-285750">
              <a:buFont typeface="Arial" panose="020B0604020202020204" pitchFamily="34" charset="0"/>
              <a:buChar char="•"/>
            </a:pPr>
            <a:r>
              <a:rPr lang="en-GB" sz="2400" dirty="0"/>
              <a:t>Audience reaction  - contemporary and modern</a:t>
            </a:r>
          </a:p>
          <a:p>
            <a:pPr marL="285750" indent="-285750">
              <a:buFont typeface="Arial" panose="020B0604020202020204" pitchFamily="34" charset="0"/>
              <a:buChar char="•"/>
            </a:pPr>
            <a:r>
              <a:rPr lang="en-GB" sz="2400" dirty="0"/>
              <a:t>Genre</a:t>
            </a:r>
          </a:p>
          <a:p>
            <a:pPr marL="285750" indent="-285750">
              <a:buFont typeface="Arial" panose="020B0604020202020204" pitchFamily="34" charset="0"/>
              <a:buChar char="•"/>
            </a:pPr>
            <a:r>
              <a:rPr lang="en-GB" sz="2400" dirty="0"/>
              <a:t>Critical viewpoints</a:t>
            </a:r>
          </a:p>
          <a:p>
            <a:pPr marL="285750" indent="-285750">
              <a:buFont typeface="Arial" panose="020B0604020202020204" pitchFamily="34" charset="0"/>
              <a:buChar char="•"/>
            </a:pPr>
            <a:r>
              <a:rPr lang="en-GB" sz="2400" dirty="0"/>
              <a:t>Productions</a:t>
            </a:r>
          </a:p>
        </p:txBody>
      </p:sp>
    </p:spTree>
    <p:extLst>
      <p:ext uri="{BB962C8B-B14F-4D97-AF65-F5344CB8AC3E}">
        <p14:creationId xmlns:p14="http://schemas.microsoft.com/office/powerpoint/2010/main" val="1707207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7544" y="1314710"/>
            <a:ext cx="8136903" cy="584775"/>
          </a:xfrm>
          <a:prstGeom prst="rect">
            <a:avLst/>
          </a:prstGeom>
        </p:spPr>
        <p:txBody>
          <a:bodyPr wrap="square">
            <a:spAutoFit/>
          </a:bodyPr>
          <a:lstStyle/>
          <a:p>
            <a:r>
              <a:rPr lang="en-GB" sz="3200" b="1" dirty="0">
                <a:solidFill>
                  <a:srgbClr val="0070C0"/>
                </a:solidFill>
              </a:rPr>
              <a:t>Activity</a:t>
            </a:r>
            <a:endParaRPr lang="en-GB" sz="3200" b="1" dirty="0">
              <a:solidFill>
                <a:srgbClr val="0070C0"/>
              </a:solidFill>
            </a:endParaRPr>
          </a:p>
        </p:txBody>
      </p:sp>
      <p:sp>
        <p:nvSpPr>
          <p:cNvPr id="2" name="Rectangle 1"/>
          <p:cNvSpPr/>
          <p:nvPr/>
        </p:nvSpPr>
        <p:spPr>
          <a:xfrm>
            <a:off x="467543" y="1931143"/>
            <a:ext cx="8136903" cy="4678204"/>
          </a:xfrm>
          <a:prstGeom prst="rect">
            <a:avLst/>
          </a:prstGeom>
        </p:spPr>
        <p:txBody>
          <a:bodyPr wrap="square">
            <a:spAutoFit/>
          </a:bodyPr>
          <a:lstStyle/>
          <a:p>
            <a:r>
              <a:rPr lang="en-GB" sz="3200" b="1" dirty="0"/>
              <a:t>Applying context to the examination </a:t>
            </a:r>
            <a:r>
              <a:rPr lang="en-GB" sz="3200" b="1" dirty="0" smtClean="0"/>
              <a:t>question:</a:t>
            </a:r>
            <a:endParaRPr lang="en-GB" sz="3200" b="1" dirty="0"/>
          </a:p>
          <a:p>
            <a:endParaRPr lang="en-GB" sz="1400" b="1" dirty="0"/>
          </a:p>
          <a:p>
            <a:r>
              <a:rPr lang="en-GB" sz="2800" dirty="0"/>
              <a:t>In groups, consider one of the questions from last year’s examination. </a:t>
            </a:r>
          </a:p>
          <a:p>
            <a:endParaRPr lang="en-GB" sz="2800" dirty="0"/>
          </a:p>
          <a:p>
            <a:pPr marL="285750" indent="-285750">
              <a:buFont typeface="Arial" panose="020B0604020202020204" pitchFamily="34" charset="0"/>
              <a:buChar char="•"/>
            </a:pPr>
            <a:r>
              <a:rPr lang="en-GB" sz="2800" dirty="0"/>
              <a:t>Select key events from the play that could be used to address the question.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Create a list of relevant contextual points that can be applied to each section of the play you have selected.</a:t>
            </a:r>
            <a:endParaRPr lang="en-GB" sz="2800" dirty="0"/>
          </a:p>
        </p:txBody>
      </p:sp>
    </p:spTree>
    <p:extLst>
      <p:ext uri="{BB962C8B-B14F-4D97-AF65-F5344CB8AC3E}">
        <p14:creationId xmlns:p14="http://schemas.microsoft.com/office/powerpoint/2010/main" val="109178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a:extLst>
              <a:ext uri="{FF2B5EF4-FFF2-40B4-BE49-F238E27FC236}">
                <a16:creationId xmlns:a16="http://schemas.microsoft.com/office/drawing/2014/main" xmlns="" id="{A03B5437-9068-4DD2-91DC-5B85F9E1659B}"/>
              </a:ext>
            </a:extLst>
          </p:cNvPr>
          <p:cNvSpPr/>
          <p:nvPr/>
        </p:nvSpPr>
        <p:spPr>
          <a:xfrm>
            <a:off x="498867" y="1412776"/>
            <a:ext cx="8136904" cy="770147"/>
          </a:xfrm>
          <a:prstGeom prst="rect">
            <a:avLst/>
          </a:prstGeom>
        </p:spPr>
        <p:txBody>
          <a:bodyPr wrap="square">
            <a:spAutoFit/>
          </a:bodyPr>
          <a:lstStyle/>
          <a:p>
            <a:pPr marL="342900" lvl="0" indent="-342900">
              <a:lnSpc>
                <a:spcPct val="115000"/>
              </a:lnSpc>
              <a:spcAft>
                <a:spcPts val="1000"/>
              </a:spcAft>
              <a:buFont typeface="+mj-lt"/>
              <a:buAutoNum type="arabicPeriod"/>
            </a:pPr>
            <a:r>
              <a:rPr lang="en-US" sz="2000" b="1" dirty="0">
                <a:solidFill>
                  <a:srgbClr val="000000"/>
                </a:solidFill>
                <a:latin typeface="Arial" panose="020B0604020202020204" pitchFamily="34" charset="0"/>
                <a:ea typeface="ヒラギノ角ゴ Pro W3"/>
                <a:cs typeface="Times New Roman" panose="02020603050405020304" pitchFamily="18" charset="0"/>
              </a:rPr>
              <a:t>‘Human suffering has entirely human origins.’  Examine the different ways in which suffering is presented in </a:t>
            </a:r>
            <a:r>
              <a:rPr lang="en-US" sz="2000" b="1" i="1" dirty="0">
                <a:solidFill>
                  <a:srgbClr val="000000"/>
                </a:solidFill>
                <a:latin typeface="Arial" panose="020B0604020202020204" pitchFamily="34" charset="0"/>
                <a:ea typeface="ヒラギノ角ゴ Pro W3"/>
                <a:cs typeface="Times New Roman" panose="02020603050405020304" pitchFamily="18" charset="0"/>
              </a:rPr>
              <a:t>King Lear</a:t>
            </a:r>
            <a:r>
              <a:rPr lang="en-US" sz="2000" b="1" dirty="0">
                <a:solidFill>
                  <a:srgbClr val="000000"/>
                </a:solidFill>
                <a:latin typeface="Arial" panose="020B0604020202020204" pitchFamily="34" charset="0"/>
                <a:ea typeface="ヒラギノ角ゴ Pro W3"/>
                <a:cs typeface="Times New Roman" panose="02020603050405020304" pitchFamily="18" charset="0"/>
              </a:rPr>
              <a:t>.</a:t>
            </a:r>
            <a:endParaRPr lang="en-GB" sz="2000" dirty="0">
              <a:solidFill>
                <a:srgbClr val="000000"/>
              </a:solidFill>
              <a:latin typeface="Lucida Grande"/>
              <a:ea typeface="ヒラギノ角ゴ Pro W3"/>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13A89AD8-7A37-433A-A402-8006C108864E}"/>
              </a:ext>
            </a:extLst>
          </p:cNvPr>
          <p:cNvGraphicFramePr>
            <a:graphicFrameLocks noGrp="1"/>
          </p:cNvGraphicFramePr>
          <p:nvPr>
            <p:extLst>
              <p:ext uri="{D42A27DB-BD31-4B8C-83A1-F6EECF244321}">
                <p14:modId xmlns:p14="http://schemas.microsoft.com/office/powerpoint/2010/main" val="827184000"/>
              </p:ext>
            </p:extLst>
          </p:nvPr>
        </p:nvGraphicFramePr>
        <p:xfrm>
          <a:off x="642883" y="2348880"/>
          <a:ext cx="7992888" cy="3930928"/>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xmlns="" val="2740587262"/>
                    </a:ext>
                  </a:extLst>
                </a:gridCol>
                <a:gridCol w="3996444">
                  <a:extLst>
                    <a:ext uri="{9D8B030D-6E8A-4147-A177-3AD203B41FA5}">
                      <a16:colId xmlns:a16="http://schemas.microsoft.com/office/drawing/2014/main" xmlns="" val="3332375837"/>
                    </a:ext>
                  </a:extLst>
                </a:gridCol>
              </a:tblGrid>
              <a:tr h="387379">
                <a:tc>
                  <a:txBody>
                    <a:bodyPr/>
                    <a:lstStyle/>
                    <a:p>
                      <a:pPr algn="ctr">
                        <a:lnSpc>
                          <a:spcPct val="107000"/>
                        </a:lnSpc>
                        <a:spcAft>
                          <a:spcPts val="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Section of the play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Relevant contextual detail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4302862"/>
                  </a:ext>
                </a:extLst>
              </a:tr>
              <a:tr h="1169134">
                <a:tc>
                  <a:txBody>
                    <a:bodyPr/>
                    <a:lstStyle/>
                    <a:p>
                      <a:pPr lvl="0"/>
                      <a:r>
                        <a:rPr lang="en-GB" sz="1800" dirty="0">
                          <a:solidFill>
                            <a:schemeClr val="dk1"/>
                          </a:solidFill>
                          <a:effectLst/>
                          <a:latin typeface="+mn-lt"/>
                          <a:ea typeface="+mn-ea"/>
                          <a:cs typeface="+mn-cs"/>
                        </a:rPr>
                        <a:t>1. Lear’s decision to divide his Kingdom in Act 1 Scene 1</a:t>
                      </a:r>
                    </a:p>
                  </a:txBody>
                  <a:tcPr/>
                </a:tc>
                <a:tc>
                  <a:txBody>
                    <a:bodyPr/>
                    <a:lstStyle/>
                    <a:p>
                      <a:r>
                        <a:rPr lang="en-GB" sz="1800" dirty="0">
                          <a:solidFill>
                            <a:schemeClr val="dk1"/>
                          </a:solidFill>
                          <a:effectLst/>
                          <a:latin typeface="+mn-lt"/>
                          <a:ea typeface="+mn-ea"/>
                          <a:cs typeface="+mn-cs"/>
                        </a:rPr>
                        <a:t>Abuse of patriarchal power</a:t>
                      </a:r>
                    </a:p>
                    <a:p>
                      <a:r>
                        <a:rPr lang="en-GB" sz="1800" dirty="0">
                          <a:solidFill>
                            <a:schemeClr val="dk1"/>
                          </a:solidFill>
                          <a:effectLst/>
                          <a:latin typeface="+mn-lt"/>
                          <a:ea typeface="+mn-ea"/>
                          <a:cs typeface="+mn-cs"/>
                        </a:rPr>
                        <a:t>Subversion of the Great Chain of Being</a:t>
                      </a:r>
                    </a:p>
                    <a:p>
                      <a:r>
                        <a:rPr lang="en-GB" sz="1800" dirty="0">
                          <a:solidFill>
                            <a:schemeClr val="dk1"/>
                          </a:solidFill>
                          <a:effectLst/>
                          <a:latin typeface="+mn-lt"/>
                          <a:ea typeface="+mn-ea"/>
                          <a:cs typeface="+mn-cs"/>
                        </a:rPr>
                        <a:t>Divine Right of Kings</a:t>
                      </a:r>
                    </a:p>
                    <a:p>
                      <a:r>
                        <a:rPr lang="en-GB" sz="1800" dirty="0">
                          <a:solidFill>
                            <a:schemeClr val="dk1"/>
                          </a:solidFill>
                          <a:effectLst/>
                          <a:latin typeface="+mn-lt"/>
                          <a:ea typeface="+mn-ea"/>
                          <a:cs typeface="+mn-cs"/>
                        </a:rPr>
                        <a:t>Reaction of Jacobean audience</a:t>
                      </a:r>
                    </a:p>
                    <a:p>
                      <a:r>
                        <a:rPr lang="en-GB" sz="1800" dirty="0">
                          <a:solidFill>
                            <a:schemeClr val="dk1"/>
                          </a:solidFill>
                          <a:effectLst/>
                          <a:latin typeface="+mn-lt"/>
                          <a:ea typeface="+mn-ea"/>
                          <a:cs typeface="+mn-cs"/>
                        </a:rPr>
                        <a:t>James 1 </a:t>
                      </a:r>
                      <a:endParaRPr lang="en-GB" dirty="0"/>
                    </a:p>
                  </a:txBody>
                  <a:tcPr/>
                </a:tc>
                <a:extLst>
                  <a:ext uri="{0D108BD9-81ED-4DB2-BD59-A6C34878D82A}">
                    <a16:rowId xmlns:a16="http://schemas.microsoft.com/office/drawing/2014/main" xmlns="" val="78235581"/>
                  </a:ext>
                </a:extLst>
              </a:tr>
              <a:tr h="387379">
                <a:tc>
                  <a:txBody>
                    <a:bodyPr/>
                    <a:lstStyle/>
                    <a:p>
                      <a:r>
                        <a:rPr lang="en-GB" dirty="0"/>
                        <a:t>2. </a:t>
                      </a:r>
                    </a:p>
                  </a:txBody>
                  <a:tcPr/>
                </a:tc>
                <a:tc>
                  <a:txBody>
                    <a:bodyPr/>
                    <a:lstStyle/>
                    <a:p>
                      <a:endParaRPr lang="en-GB" dirty="0"/>
                    </a:p>
                  </a:txBody>
                  <a:tcPr/>
                </a:tc>
                <a:extLst>
                  <a:ext uri="{0D108BD9-81ED-4DB2-BD59-A6C34878D82A}">
                    <a16:rowId xmlns:a16="http://schemas.microsoft.com/office/drawing/2014/main" xmlns="" val="1986568615"/>
                  </a:ext>
                </a:extLst>
              </a:tr>
              <a:tr h="387379">
                <a:tc>
                  <a:txBody>
                    <a:bodyPr/>
                    <a:lstStyle/>
                    <a:p>
                      <a:r>
                        <a:rPr lang="en-GB" dirty="0"/>
                        <a:t>3. </a:t>
                      </a:r>
                    </a:p>
                  </a:txBody>
                  <a:tcPr/>
                </a:tc>
                <a:tc>
                  <a:txBody>
                    <a:bodyPr/>
                    <a:lstStyle/>
                    <a:p>
                      <a:endParaRPr lang="en-GB" dirty="0"/>
                    </a:p>
                  </a:txBody>
                  <a:tcPr/>
                </a:tc>
                <a:extLst>
                  <a:ext uri="{0D108BD9-81ED-4DB2-BD59-A6C34878D82A}">
                    <a16:rowId xmlns:a16="http://schemas.microsoft.com/office/drawing/2014/main" xmlns="" val="2397328334"/>
                  </a:ext>
                </a:extLst>
              </a:tr>
              <a:tr h="387379">
                <a:tc>
                  <a:txBody>
                    <a:bodyPr/>
                    <a:lstStyle/>
                    <a:p>
                      <a:r>
                        <a:rPr lang="en-GB" dirty="0"/>
                        <a:t>4.</a:t>
                      </a:r>
                    </a:p>
                  </a:txBody>
                  <a:tcPr/>
                </a:tc>
                <a:tc>
                  <a:txBody>
                    <a:bodyPr/>
                    <a:lstStyle/>
                    <a:p>
                      <a:endParaRPr lang="en-GB" dirty="0"/>
                    </a:p>
                  </a:txBody>
                  <a:tcPr/>
                </a:tc>
                <a:extLst>
                  <a:ext uri="{0D108BD9-81ED-4DB2-BD59-A6C34878D82A}">
                    <a16:rowId xmlns:a16="http://schemas.microsoft.com/office/drawing/2014/main" xmlns="" val="282961012"/>
                  </a:ext>
                </a:extLst>
              </a:tr>
              <a:tr h="38737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solidFill>
                            <a:schemeClr val="dk1"/>
                          </a:solidFill>
                          <a:effectLst/>
                          <a:latin typeface="+mn-lt"/>
                          <a:ea typeface="+mn-ea"/>
                          <a:cs typeface="+mn-cs"/>
                        </a:rPr>
                        <a:t>5. Deaths of Lear and Cordelia</a:t>
                      </a:r>
                    </a:p>
                    <a:p>
                      <a:endParaRPr lang="en-GB" dirty="0"/>
                    </a:p>
                  </a:txBody>
                  <a:tcPr/>
                </a:tc>
                <a:tc>
                  <a:txBody>
                    <a:bodyPr/>
                    <a:lstStyle/>
                    <a:p>
                      <a:r>
                        <a:rPr lang="en-GB" sz="1800" dirty="0">
                          <a:solidFill>
                            <a:schemeClr val="dk1"/>
                          </a:solidFill>
                          <a:effectLst/>
                          <a:latin typeface="+mn-lt"/>
                          <a:ea typeface="+mn-ea"/>
                          <a:cs typeface="+mn-cs"/>
                        </a:rPr>
                        <a:t>Concept of the tragic hero</a:t>
                      </a:r>
                    </a:p>
                    <a:p>
                      <a:r>
                        <a:rPr lang="en-GB" sz="1800" dirty="0">
                          <a:solidFill>
                            <a:schemeClr val="dk1"/>
                          </a:solidFill>
                          <a:effectLst/>
                          <a:latin typeface="+mn-lt"/>
                          <a:ea typeface="+mn-ea"/>
                          <a:cs typeface="+mn-cs"/>
                        </a:rPr>
                        <a:t>Wheel of Fortune</a:t>
                      </a:r>
                    </a:p>
                    <a:p>
                      <a:r>
                        <a:rPr lang="en-GB" sz="1800" dirty="0">
                          <a:solidFill>
                            <a:schemeClr val="dk1"/>
                          </a:solidFill>
                          <a:effectLst/>
                          <a:latin typeface="+mn-lt"/>
                          <a:ea typeface="+mn-ea"/>
                          <a:cs typeface="+mn-cs"/>
                        </a:rPr>
                        <a:t>Divine Justice</a:t>
                      </a:r>
                      <a:endParaRPr lang="en-GB" dirty="0"/>
                    </a:p>
                  </a:txBody>
                  <a:tcPr/>
                </a:tc>
                <a:extLst>
                  <a:ext uri="{0D108BD9-81ED-4DB2-BD59-A6C34878D82A}">
                    <a16:rowId xmlns:a16="http://schemas.microsoft.com/office/drawing/2014/main" xmlns="" val="2882387903"/>
                  </a:ext>
                </a:extLst>
              </a:tr>
            </a:tbl>
          </a:graphicData>
        </a:graphic>
      </p:graphicFrame>
    </p:spTree>
    <p:extLst>
      <p:ext uri="{BB962C8B-B14F-4D97-AF65-F5344CB8AC3E}">
        <p14:creationId xmlns:p14="http://schemas.microsoft.com/office/powerpoint/2010/main" val="1707207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7544" y="1314710"/>
            <a:ext cx="8136903" cy="584775"/>
          </a:xfrm>
          <a:prstGeom prst="rect">
            <a:avLst/>
          </a:prstGeom>
        </p:spPr>
        <p:txBody>
          <a:bodyPr wrap="square">
            <a:spAutoFit/>
          </a:bodyPr>
          <a:lstStyle/>
          <a:p>
            <a:r>
              <a:rPr lang="en-GB" sz="3200" b="1" dirty="0">
                <a:solidFill>
                  <a:srgbClr val="0070C0"/>
                </a:solidFill>
              </a:rPr>
              <a:t>Activity</a:t>
            </a:r>
            <a:endParaRPr lang="en-GB" sz="3200" b="1" dirty="0">
              <a:solidFill>
                <a:srgbClr val="0070C0"/>
              </a:solidFill>
            </a:endParaRPr>
          </a:p>
        </p:txBody>
      </p:sp>
      <p:sp>
        <p:nvSpPr>
          <p:cNvPr id="2" name="Rectangle 1"/>
          <p:cNvSpPr/>
          <p:nvPr/>
        </p:nvSpPr>
        <p:spPr>
          <a:xfrm>
            <a:off x="467543" y="1931143"/>
            <a:ext cx="8136903" cy="5047536"/>
          </a:xfrm>
          <a:prstGeom prst="rect">
            <a:avLst/>
          </a:prstGeom>
        </p:spPr>
        <p:txBody>
          <a:bodyPr wrap="square">
            <a:spAutoFit/>
          </a:bodyPr>
          <a:lstStyle/>
          <a:p>
            <a:r>
              <a:rPr lang="en-GB" sz="2800" b="1" dirty="0"/>
              <a:t>Assessing context within the essay </a:t>
            </a:r>
            <a:r>
              <a:rPr lang="en-GB" sz="2800" b="1" dirty="0" smtClean="0"/>
              <a:t>response:</a:t>
            </a:r>
          </a:p>
          <a:p>
            <a:endParaRPr lang="en-GB" sz="1050" b="1" dirty="0"/>
          </a:p>
          <a:p>
            <a:r>
              <a:rPr lang="en-GB" sz="2800" dirty="0" smtClean="0"/>
              <a:t>Look </a:t>
            </a:r>
            <a:r>
              <a:rPr lang="en-GB" sz="2800" dirty="0"/>
              <a:t>at the following paragraphs taken from essays produced by students in the Summer 2017 session in response to the question:</a:t>
            </a:r>
          </a:p>
          <a:p>
            <a:endParaRPr lang="en-GB" sz="2800" dirty="0"/>
          </a:p>
          <a:p>
            <a:r>
              <a:rPr lang="en-GB" sz="2800" dirty="0" smtClean="0"/>
              <a:t>‘</a:t>
            </a:r>
            <a:r>
              <a:rPr lang="en-GB" sz="2800" dirty="0"/>
              <a:t>Human suffering has entirely human origins.’  Examine the different ways in which suffering is presented in King Lear.</a:t>
            </a:r>
          </a:p>
          <a:p>
            <a:r>
              <a:rPr lang="en-GB" sz="2800" dirty="0"/>
              <a:t> </a:t>
            </a:r>
          </a:p>
          <a:p>
            <a:r>
              <a:rPr lang="en-GB" sz="2800" dirty="0"/>
              <a:t>Consider how relevant the context supplied actually is.</a:t>
            </a:r>
          </a:p>
          <a:p>
            <a:r>
              <a:rPr lang="en-GB" sz="2800" dirty="0"/>
              <a:t>Assess the paragraphs for AO1, AO2 and AO3.</a:t>
            </a:r>
          </a:p>
        </p:txBody>
      </p:sp>
    </p:spTree>
    <p:extLst>
      <p:ext uri="{BB962C8B-B14F-4D97-AF65-F5344CB8AC3E}">
        <p14:creationId xmlns:p14="http://schemas.microsoft.com/office/powerpoint/2010/main" val="4052428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7544" y="1314710"/>
            <a:ext cx="8136903" cy="584775"/>
          </a:xfrm>
          <a:prstGeom prst="rect">
            <a:avLst/>
          </a:prstGeom>
        </p:spPr>
        <p:txBody>
          <a:bodyPr wrap="square">
            <a:spAutoFit/>
          </a:bodyPr>
          <a:lstStyle/>
          <a:p>
            <a:pPr algn="ctr"/>
            <a:r>
              <a:rPr lang="en-GB" sz="3200" b="1" dirty="0">
                <a:solidFill>
                  <a:srgbClr val="0070C0"/>
                </a:solidFill>
              </a:rPr>
              <a:t>Example 1</a:t>
            </a:r>
          </a:p>
        </p:txBody>
      </p:sp>
      <p:sp>
        <p:nvSpPr>
          <p:cNvPr id="2" name="Rectangle 1"/>
          <p:cNvSpPr/>
          <p:nvPr/>
        </p:nvSpPr>
        <p:spPr>
          <a:xfrm>
            <a:off x="323528" y="1931143"/>
            <a:ext cx="8424935" cy="2978764"/>
          </a:xfrm>
          <a:prstGeom prst="rect">
            <a:avLst/>
          </a:prstGeom>
        </p:spPr>
        <p:txBody>
          <a:bodyPr wrap="square">
            <a:spAutoFit/>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Poverty was a prominent issue in the Elizabethan era, as the population grew from 3 to 4 million during Elizabeth 1’s reign alone. As the death rate increased and fertility increased, there became more and more people to feed and more heads to house. The devastating effects of the poor harvests, resulting in starvation led Queen Elizabeth to introduce the ‘Poor Acts’ passing the poor over to society; each person had to pay tax in order to help the poor. This differs hugely from </a:t>
            </a:r>
            <a:r>
              <a:rPr lang="en-GB" sz="1600" i="1" dirty="0">
                <a:latin typeface="Calibri" panose="020F0502020204030204" pitchFamily="34" charset="0"/>
                <a:ea typeface="Calibri" panose="020F0502020204030204" pitchFamily="34" charset="0"/>
                <a:cs typeface="Times New Roman" panose="02020603050405020304" pitchFamily="18" charset="0"/>
              </a:rPr>
              <a:t>King Lear</a:t>
            </a:r>
            <a:r>
              <a:rPr lang="en-GB" sz="1600" dirty="0">
                <a:latin typeface="Calibri" panose="020F0502020204030204" pitchFamily="34" charset="0"/>
                <a:ea typeface="Calibri" panose="020F0502020204030204" pitchFamily="34" charset="0"/>
                <a:cs typeface="Times New Roman" panose="02020603050405020304" pitchFamily="18" charset="0"/>
              </a:rPr>
              <a:t> as he never does anything to help the poor when he is in power. He realises later after meeting ‘Poor Tom’, ‘The thing itself’ that he has ‘</a:t>
            </a:r>
            <a:r>
              <a:rPr lang="en-GB" sz="1600" dirty="0" err="1">
                <a:latin typeface="Calibri" panose="020F0502020204030204" pitchFamily="34" charset="0"/>
                <a:ea typeface="Calibri" panose="020F0502020204030204" pitchFamily="34" charset="0"/>
                <a:cs typeface="Times New Roman" panose="02020603050405020304" pitchFamily="18" charset="0"/>
              </a:rPr>
              <a:t>ta’en</a:t>
            </a:r>
            <a:r>
              <a:rPr lang="en-GB" sz="1600" dirty="0">
                <a:latin typeface="Calibri" panose="020F0502020204030204" pitchFamily="34" charset="0"/>
                <a:ea typeface="Calibri" panose="020F0502020204030204" pitchFamily="34" charset="0"/>
                <a:cs typeface="Times New Roman" panose="02020603050405020304" pitchFamily="18" charset="0"/>
              </a:rPr>
              <a:t> too little care of this’. Shakespeare issued a stark warning to James 1 during the performance of </a:t>
            </a:r>
            <a:r>
              <a:rPr lang="en-GB" sz="1600" i="1" dirty="0">
                <a:latin typeface="Calibri" panose="020F0502020204030204" pitchFamily="34" charset="0"/>
                <a:ea typeface="Calibri" panose="020F0502020204030204" pitchFamily="34" charset="0"/>
                <a:cs typeface="Times New Roman" panose="02020603050405020304" pitchFamily="18" charset="0"/>
              </a:rPr>
              <a:t>King Lear</a:t>
            </a:r>
            <a:r>
              <a:rPr lang="en-GB" sz="1600" dirty="0">
                <a:latin typeface="Calibri" panose="020F0502020204030204" pitchFamily="34" charset="0"/>
                <a:ea typeface="Calibri" panose="020F0502020204030204" pitchFamily="34" charset="0"/>
                <a:cs typeface="Times New Roman" panose="02020603050405020304" pitchFamily="18" charset="0"/>
              </a:rPr>
              <a:t> through the quote ‘Thou wert better off in a grave than endure the extremities of the skies.’ The noun ‘grave’ really emphasizes how stark this warning was to James 1. James 1 was greedy and spent a lot of money on himself. Poverty was still an issue in James’s reign, even after Elizabeth passed the ‘poor acts’ and something had to be done.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4FA95B55-BD94-4B32-ACFE-30E47EDB34E0}"/>
              </a:ext>
            </a:extLst>
          </p:cNvPr>
          <p:cNvSpPr txBox="1"/>
          <p:nvPr/>
        </p:nvSpPr>
        <p:spPr>
          <a:xfrm>
            <a:off x="444150" y="4943556"/>
            <a:ext cx="7848872"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FF0000"/>
                </a:solidFill>
              </a:rPr>
              <a:t>Context is generalised rather than specific</a:t>
            </a:r>
          </a:p>
          <a:p>
            <a:pPr marL="285750" indent="-285750">
              <a:buFont typeface="Arial" panose="020B0604020202020204" pitchFamily="34" charset="0"/>
              <a:buChar char="•"/>
            </a:pPr>
            <a:r>
              <a:rPr lang="en-GB" sz="2000" dirty="0">
                <a:solidFill>
                  <a:srgbClr val="FF0000"/>
                </a:solidFill>
              </a:rPr>
              <a:t>Limited range of terms in the paragraph</a:t>
            </a:r>
          </a:p>
          <a:p>
            <a:pPr marL="285750" indent="-285750">
              <a:buFont typeface="Arial" panose="020B0604020202020204" pitchFamily="34" charset="0"/>
              <a:buChar char="•"/>
            </a:pPr>
            <a:r>
              <a:rPr lang="en-GB" sz="2000" dirty="0">
                <a:solidFill>
                  <a:srgbClr val="FF0000"/>
                </a:solidFill>
              </a:rPr>
              <a:t>Limited use of reference to the actual text itself  </a:t>
            </a:r>
          </a:p>
          <a:p>
            <a:pPr marL="285750" indent="-285750">
              <a:buFont typeface="Arial" panose="020B0604020202020204" pitchFamily="34" charset="0"/>
              <a:buChar char="•"/>
            </a:pPr>
            <a:r>
              <a:rPr lang="en-GB" sz="2000" dirty="0">
                <a:solidFill>
                  <a:srgbClr val="FF0000"/>
                </a:solidFill>
              </a:rPr>
              <a:t>Limited focus on the question itself – points not being shaped into an argument</a:t>
            </a:r>
          </a:p>
        </p:txBody>
      </p:sp>
    </p:spTree>
    <p:extLst>
      <p:ext uri="{BB962C8B-B14F-4D97-AF65-F5344CB8AC3E}">
        <p14:creationId xmlns:p14="http://schemas.microsoft.com/office/powerpoint/2010/main" val="196188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4" name="Rectangle 3"/>
          <p:cNvSpPr/>
          <p:nvPr/>
        </p:nvSpPr>
        <p:spPr>
          <a:xfrm>
            <a:off x="467544" y="1314710"/>
            <a:ext cx="8136903" cy="584775"/>
          </a:xfrm>
          <a:prstGeom prst="rect">
            <a:avLst/>
          </a:prstGeom>
        </p:spPr>
        <p:txBody>
          <a:bodyPr wrap="square">
            <a:spAutoFit/>
          </a:bodyPr>
          <a:lstStyle/>
          <a:p>
            <a:pPr algn="ctr"/>
            <a:r>
              <a:rPr lang="en-GB" sz="3200" b="1" dirty="0">
                <a:solidFill>
                  <a:srgbClr val="0070C0"/>
                </a:solidFill>
              </a:rPr>
              <a:t>Example 2</a:t>
            </a:r>
          </a:p>
        </p:txBody>
      </p:sp>
      <p:sp>
        <p:nvSpPr>
          <p:cNvPr id="2" name="Rectangle 1"/>
          <p:cNvSpPr/>
          <p:nvPr/>
        </p:nvSpPr>
        <p:spPr>
          <a:xfrm>
            <a:off x="323528" y="1899485"/>
            <a:ext cx="8424935" cy="3539815"/>
          </a:xfrm>
          <a:prstGeom prst="rect">
            <a:avLst/>
          </a:prstGeom>
        </p:spPr>
        <p:txBody>
          <a:bodyPr wrap="square">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At the beginning of the play we are shown how Cordelia’s emotional suffering causes the severance of her filial bond with Lear as she refuses to flatter his ego at court illustrated through her blunt declarative utterance ‘I cannot heave my heart into my mouth.’ Cordelia’s use of the contrasting nouns ‘heart’ and ‘mouth’ indicate her feelings that true filial love can only be shown through emotional actions and not by empty flattery. Her words suggest that her emotions towards her father are completely separate from her ability to vocalise them in a public arena and this is emphasized through the dynamic verb ‘heave’. The verb suggests the great burden of love for her father is too large or too precious to use to simply consolidate her hold on her part of the inheritance, unlike her sisters </a:t>
            </a:r>
            <a:r>
              <a:rPr lang="en-GB" sz="1400" dirty="0" err="1">
                <a:latin typeface="Calibri" panose="020F0502020204030204" pitchFamily="34" charset="0"/>
                <a:ea typeface="Calibri" panose="020F0502020204030204" pitchFamily="34" charset="0"/>
                <a:cs typeface="Times New Roman" panose="02020603050405020304" pitchFamily="18" charset="0"/>
              </a:rPr>
              <a:t>Goneril</a:t>
            </a:r>
            <a:r>
              <a:rPr lang="en-GB" sz="1400" dirty="0">
                <a:latin typeface="Calibri" panose="020F0502020204030204" pitchFamily="34" charset="0"/>
                <a:ea typeface="Calibri" panose="020F0502020204030204" pitchFamily="34" charset="0"/>
                <a:cs typeface="Times New Roman" panose="02020603050405020304" pitchFamily="18" charset="0"/>
              </a:rPr>
              <a:t> and Regan who were all too happy to conform to societal and parental expectation. Cordelia’s refusal to give into the whims of the patriarch of court would have shocked Jacobean audiences who would have expected her complete obedience to the monarch. Shakespeare, however, portrays Cordelia as a rebellious heroine who denies seventeenth century conformity.  She purposefully removes her only power at court – the language of flattery as she recognises that it does not offer female empowerment but empty filial gain.   Cordelia becomes an example of the prototypical Shakespearean heroine, and through her chosen silence feminist critics argue she is defying male authority.  However, it can be argued that by offending Lear through  this self-imposed silence, Cordelia initiates her own suffering which subsequently results in her tragic death</a:t>
            </a:r>
            <a:r>
              <a:rPr lang="en-GB" sz="1400" dirty="0" smtClean="0">
                <a:latin typeface="Calibri" panose="020F0502020204030204" pitchFamily="34"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8EE90535-B693-4112-A9DF-D5AC200129DC}"/>
              </a:ext>
            </a:extLst>
          </p:cNvPr>
          <p:cNvSpPr txBox="1"/>
          <p:nvPr/>
        </p:nvSpPr>
        <p:spPr>
          <a:xfrm>
            <a:off x="556483" y="5470958"/>
            <a:ext cx="7848872"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FF0000"/>
                </a:solidFill>
              </a:rPr>
              <a:t>Response leads with the text and focuses on the question</a:t>
            </a:r>
          </a:p>
          <a:p>
            <a:pPr marL="285750" indent="-285750">
              <a:buFont typeface="Arial" panose="020B0604020202020204" pitchFamily="34" charset="0"/>
              <a:buChar char="•"/>
            </a:pPr>
            <a:r>
              <a:rPr lang="en-GB" sz="2000" dirty="0">
                <a:solidFill>
                  <a:srgbClr val="FF0000"/>
                </a:solidFill>
              </a:rPr>
              <a:t>Relevant use of supporting quotations and terminology</a:t>
            </a:r>
          </a:p>
          <a:p>
            <a:pPr marL="285750" indent="-285750">
              <a:buFont typeface="Arial" panose="020B0604020202020204" pitchFamily="34" charset="0"/>
              <a:buChar char="•"/>
            </a:pPr>
            <a:r>
              <a:rPr lang="en-GB" sz="2000" dirty="0">
                <a:solidFill>
                  <a:srgbClr val="FF0000"/>
                </a:solidFill>
              </a:rPr>
              <a:t>Mature reading of text</a:t>
            </a:r>
          </a:p>
          <a:p>
            <a:pPr marL="285750" indent="-285750">
              <a:buFont typeface="Arial" panose="020B0604020202020204" pitchFamily="34" charset="0"/>
              <a:buChar char="•"/>
            </a:pPr>
            <a:r>
              <a:rPr lang="en-GB" sz="2000" dirty="0">
                <a:solidFill>
                  <a:srgbClr val="FF0000"/>
                </a:solidFill>
              </a:rPr>
              <a:t>Context is used to illuminate the argument</a:t>
            </a:r>
          </a:p>
        </p:txBody>
      </p:sp>
    </p:spTree>
    <p:extLst>
      <p:ext uri="{BB962C8B-B14F-4D97-AF65-F5344CB8AC3E}">
        <p14:creationId xmlns:p14="http://schemas.microsoft.com/office/powerpoint/2010/main" val="23596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3.png"/>
          <p:cNvPicPr/>
          <p:nvPr/>
        </p:nvPicPr>
        <p:blipFill>
          <a:blip r:embed="rId2">
            <a:extLst/>
          </a:blip>
          <a:stretch>
            <a:fillRect/>
          </a:stretch>
        </p:blipFill>
        <p:spPr>
          <a:xfrm>
            <a:off x="0" y="0"/>
            <a:ext cx="9144000" cy="6858000"/>
          </a:xfrm>
          <a:prstGeom prst="rect">
            <a:avLst/>
          </a:prstGeom>
          <a:ln w="12700">
            <a:miter lim="400000"/>
          </a:ln>
        </p:spPr>
      </p:pic>
      <p:sp>
        <p:nvSpPr>
          <p:cNvPr id="79" name="Shape 79"/>
          <p:cNvSpPr/>
          <p:nvPr/>
        </p:nvSpPr>
        <p:spPr>
          <a:xfrm>
            <a:off x="278736" y="352805"/>
            <a:ext cx="8767293"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Cwestiynau? | Any Questions?</a:t>
            </a:r>
          </a:p>
        </p:txBody>
      </p:sp>
      <p:sp>
        <p:nvSpPr>
          <p:cNvPr id="80" name="Shape 80"/>
          <p:cNvSpPr/>
          <p:nvPr/>
        </p:nvSpPr>
        <p:spPr>
          <a:xfrm>
            <a:off x="278735" y="1303201"/>
            <a:ext cx="3665191" cy="3901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a:solidFill>
                  <a:srgbClr val="FFFFFF"/>
                </a:solidFill>
                <a:latin typeface="Gotham Rounded Book"/>
                <a:ea typeface="Gotham Rounded Book"/>
                <a:cs typeface="Gotham Rounded Book"/>
                <a:sym typeface="Gotham Rounded Book"/>
              </a:rPr>
              <a:t>Cysylltwch â’n Swyddogion Pwnc arbenigol a thîm cefnogaeth weinyddol eich pwnc os oes gennych unrhyw gwestiynau.</a:t>
            </a:r>
          </a:p>
          <a:p>
            <a:pPr lvl="0"/>
            <a:endParaRPr>
              <a:solidFill>
                <a:srgbClr val="FFFFFF"/>
              </a:solidFill>
              <a:latin typeface="Gotham Rounded Book"/>
              <a:ea typeface="Gotham Rounded Book"/>
              <a:cs typeface="Gotham Rounded Book"/>
              <a:sym typeface="Gotham Rounded Book"/>
            </a:endParaRPr>
          </a:p>
          <a:p>
            <a:pPr lvl="0"/>
            <a:endParaRPr>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gceenglish@wjec.co.uk</a:t>
            </a:r>
          </a:p>
          <a:p>
            <a:pPr lvl="0"/>
            <a:endParaRPr sz="2000" spc="-50">
              <a:solidFill>
                <a:srgbClr val="FFFFFF"/>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@wjec_cbac</a:t>
            </a:r>
          </a:p>
          <a:p>
            <a:pPr lvl="0"/>
            <a:r>
              <a:rPr sz="2000" spc="-50">
                <a:latin typeface="Gotham Rounded Book"/>
                <a:ea typeface="Gotham Rounded Book"/>
                <a:cs typeface="Gotham Rounded Book"/>
                <a:sym typeface="Gotham Rounded Book"/>
              </a:rPr>
              <a:t>@cbac_wjec</a:t>
            </a:r>
          </a:p>
          <a:p>
            <a:pPr lvl="0"/>
            <a:endParaRPr sz="2000" spc="-50">
              <a:solidFill>
                <a:srgbClr val="F7B385"/>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cbac.co.uk</a:t>
            </a:r>
          </a:p>
          <a:p>
            <a:pPr lvl="0"/>
            <a:r>
              <a:rPr sz="2000" spc="-50">
                <a:latin typeface="Gotham Rounded Book"/>
                <a:ea typeface="Gotham Rounded Book"/>
                <a:cs typeface="Gotham Rounded Book"/>
                <a:sym typeface="Gotham Rounded Book"/>
              </a:rPr>
              <a:t>wjec.co.uk</a:t>
            </a:r>
          </a:p>
        </p:txBody>
      </p:sp>
      <p:sp>
        <p:nvSpPr>
          <p:cNvPr id="81" name="Shape 81"/>
          <p:cNvSpPr/>
          <p:nvPr/>
        </p:nvSpPr>
        <p:spPr>
          <a:xfrm>
            <a:off x="4426527" y="1303202"/>
            <a:ext cx="4104410" cy="929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latin typeface="Gotham Rounded Book"/>
                <a:ea typeface="Gotham Rounded Book"/>
                <a:cs typeface="Gotham Rounded Book"/>
                <a:sym typeface="Gotham Rounded Book"/>
              </a:defRPr>
            </a:lvl1pPr>
          </a:lstStyle>
          <a:p>
            <a:pPr lvl="0">
              <a:defRPr>
                <a:solidFill>
                  <a:srgbClr val="000000"/>
                </a:solidFill>
              </a:defRPr>
            </a:pPr>
            <a:r>
              <a:rPr>
                <a:solidFill>
                  <a:srgbClr val="FFFFFF"/>
                </a:solidFill>
              </a:rPr>
              <a:t>Contact our specialist Subject Officers and administrative support team for your subject with any queries.  </a:t>
            </a:r>
          </a:p>
        </p:txBody>
      </p:sp>
      <p:pic>
        <p:nvPicPr>
          <p:cNvPr id="82" name="image4.jpeg" descr="Z:\Pictures\logos\WJEC_Logo_RGB.jpg"/>
          <p:cNvPicPr/>
          <p:nvPr/>
        </p:nvPicPr>
        <p:blipFill>
          <a:blip r:embed="rId3">
            <a:extLst/>
          </a:blip>
          <a:stretch>
            <a:fillRect/>
          </a:stretch>
        </p:blipFill>
        <p:spPr>
          <a:xfrm>
            <a:off x="136017" y="5829300"/>
            <a:ext cx="800779" cy="799932"/>
          </a:xfrm>
          <a:prstGeom prst="rect">
            <a:avLst/>
          </a:prstGeom>
          <a:ln w="12700">
            <a:miter lim="400000"/>
          </a:ln>
        </p:spPr>
      </p:pic>
    </p:spTree>
    <p:extLst>
      <p:ext uri="{BB962C8B-B14F-4D97-AF65-F5344CB8AC3E}">
        <p14:creationId xmlns:p14="http://schemas.microsoft.com/office/powerpoint/2010/main" val="84602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extBox 15"/>
          <p:cNvSpPr/>
          <p:nvPr/>
        </p:nvSpPr>
        <p:spPr>
          <a:xfrm>
            <a:off x="544933" y="1628800"/>
            <a:ext cx="8007717" cy="46028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Arial" pitchFamily="34"/>
                <a:cs typeface="Arial" panose="020B0604020202020204" pitchFamily="34" charset="0"/>
              </a:rPr>
              <a:t>Candidates are required to study </a:t>
            </a:r>
            <a:r>
              <a:rPr lang="en-GB" sz="2400" b="1" i="0" u="sng" strike="noStrike" kern="1200" spc="0" dirty="0">
                <a:ln>
                  <a:noFill/>
                </a:ln>
                <a:latin typeface="Arial" panose="020B0604020202020204" pitchFamily="34" charset="0"/>
                <a:ea typeface="Arial" pitchFamily="34"/>
                <a:cs typeface="Arial" panose="020B0604020202020204" pitchFamily="34" charset="0"/>
              </a:rPr>
              <a:t>one</a:t>
            </a:r>
            <a:r>
              <a:rPr lang="en-GB" sz="2400" b="0" i="0" u="none" strike="noStrike" kern="1200" spc="0" dirty="0">
                <a:ln>
                  <a:noFill/>
                </a:ln>
                <a:latin typeface="Arial" panose="020B0604020202020204" pitchFamily="34" charset="0"/>
                <a:ea typeface="Arial" pitchFamily="34"/>
                <a:cs typeface="Arial" panose="020B0604020202020204" pitchFamily="34" charset="0"/>
              </a:rPr>
              <a:t> Shakespeare play selected from the list below:</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Arial" pitchFamily="34"/>
              <a:cs typeface="Arial" panose="020B0604020202020204" pitchFamily="34" charset="0"/>
            </a:endParaRP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Antony and Cleopatra</a:t>
            </a: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King Lear</a:t>
            </a: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Much Ado About Nothing</a:t>
            </a: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Othello</a:t>
            </a:r>
          </a:p>
          <a:p>
            <a:pPr marL="342900" marR="0" lvl="0" indent="-342900" rtl="0" hangingPunct="0">
              <a:lnSpc>
                <a:spcPct val="100000"/>
              </a:lnSpc>
              <a:spcBef>
                <a:spcPts val="0"/>
              </a:spcBef>
              <a:spcAft>
                <a:spcPts val="0"/>
              </a:spcAft>
              <a:buSzPct val="100000"/>
              <a:buFont typeface="Arial" panose="020B0604020202020204" pitchFamily="34" charset="0"/>
              <a:buChar char="•"/>
              <a:tabLst/>
            </a:pPr>
            <a:r>
              <a:rPr lang="en-GB" sz="2400" b="1" i="1" u="none" strike="noStrike" kern="1200" spc="0" dirty="0">
                <a:ln>
                  <a:noFill/>
                </a:ln>
                <a:latin typeface="Arial" panose="020B0604020202020204" pitchFamily="34" charset="0"/>
                <a:ea typeface="Microsoft YaHei" pitchFamily="2"/>
                <a:cs typeface="Arial" panose="020B0604020202020204" pitchFamily="34" charset="0"/>
              </a:rPr>
              <a:t>The Tempest</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Arial" pitchFamily="34"/>
                <a:cs typeface="Arial" panose="020B0604020202020204" pitchFamily="34" charset="0"/>
              </a:rPr>
              <a:t>N.B. For the purpose of the examination, the Collins Alexander </a:t>
            </a:r>
            <a:r>
              <a:rPr lang="en-GB" sz="2400" b="0" i="1" u="none" strike="noStrike" kern="1200" spc="0" dirty="0">
                <a:ln>
                  <a:noFill/>
                </a:ln>
                <a:latin typeface="Arial" panose="020B0604020202020204" pitchFamily="34" charset="0"/>
                <a:ea typeface="Arial" pitchFamily="34"/>
                <a:cs typeface="Arial" panose="020B0604020202020204" pitchFamily="34" charset="0"/>
              </a:rPr>
              <a:t>Complete Works of William Shakespeare </a:t>
            </a:r>
            <a:r>
              <a:rPr lang="en-GB" sz="2400" b="0" i="0" u="none" strike="noStrike" kern="1200" spc="0" dirty="0">
                <a:ln>
                  <a:noFill/>
                </a:ln>
                <a:latin typeface="Arial" panose="020B0604020202020204" pitchFamily="34" charset="0"/>
                <a:ea typeface="Arial" pitchFamily="34"/>
                <a:cs typeface="Arial" panose="020B0604020202020204" pitchFamily="34" charset="0"/>
              </a:rPr>
              <a:t>will be used for extract-based questions.</a:t>
            </a:r>
          </a:p>
          <a:p>
            <a:pPr marL="0" marR="0" lvl="0" indent="0" rtl="0" hangingPunct="0">
              <a:lnSpc>
                <a:spcPct val="100000"/>
              </a:lnSpc>
              <a:spcBef>
                <a:spcPts val="0"/>
              </a:spcBef>
              <a:spcAft>
                <a:spcPts val="0"/>
              </a:spcAft>
              <a:buNone/>
              <a:tabLst/>
            </a:pPr>
            <a:endParaRPr lang="en-GB" sz="1800" b="0" i="0" u="none" strike="noStrike" kern="1200" spc="0" dirty="0">
              <a:ln>
                <a:noFill/>
              </a:ln>
              <a:solidFill>
                <a:srgbClr val="0070C0"/>
              </a:solidFill>
              <a:latin typeface="Arial" panose="020B0604020202020204" pitchFamily="34" charset="0"/>
              <a:ea typeface="Microsoft YaHei" pitchFamily="2"/>
              <a:cs typeface="Arial" panose="020B0604020202020204" pitchFamily="34" charset="0"/>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4"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extBox 15"/>
          <p:cNvSpPr/>
          <p:nvPr/>
        </p:nvSpPr>
        <p:spPr>
          <a:xfrm>
            <a:off x="308339" y="1412776"/>
            <a:ext cx="8517960" cy="53990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hangingPunct="0"/>
            <a:r>
              <a:rPr lang="en-GB" sz="2400" dirty="0">
                <a:latin typeface="Arial" panose="020B0604020202020204" pitchFamily="34" charset="0"/>
                <a:ea typeface="Arial" pitchFamily="34"/>
                <a:cs typeface="Arial" panose="020B0604020202020204" pitchFamily="34" charset="0"/>
              </a:rPr>
              <a:t>Candidates are required to complete two questions – one from Section A and one from Section B.</a:t>
            </a:r>
          </a:p>
          <a:p>
            <a:pPr lvl="0" hangingPunct="0"/>
            <a:endParaRPr lang="en-GB" sz="2400" dirty="0">
              <a:latin typeface="Arial" panose="020B0604020202020204" pitchFamily="34" charset="0"/>
              <a:ea typeface="Arial" pitchFamily="34"/>
              <a:cs typeface="Arial" panose="020B0604020202020204" pitchFamily="34" charset="0"/>
            </a:endParaRPr>
          </a:p>
          <a:p>
            <a:pPr hangingPunct="0"/>
            <a:r>
              <a:rPr lang="en-GB" sz="2400" b="1" dirty="0">
                <a:latin typeface="Arial" panose="020B0604020202020204" pitchFamily="34" charset="0"/>
                <a:ea typeface="Arial" pitchFamily="34"/>
                <a:cs typeface="Arial" panose="020B0604020202020204" pitchFamily="34" charset="0"/>
              </a:rPr>
              <a:t>Mark Allocation</a:t>
            </a:r>
          </a:p>
          <a:p>
            <a:pPr lvl="0" hangingPunct="0"/>
            <a:endParaRPr lang="en-GB" sz="2400" dirty="0">
              <a:latin typeface="Arial" panose="020B0604020202020204" pitchFamily="34" charset="0"/>
              <a:ea typeface="Arial" pitchFamily="34"/>
              <a:cs typeface="Arial" panose="020B0604020202020204" pitchFamily="34" charset="0"/>
            </a:endParaRPr>
          </a:p>
          <a:p>
            <a:pPr marL="285750" lvl="0" indent="-285750" hangingPunct="0">
              <a:buSzPct val="100000"/>
              <a:buFont typeface="Arial" panose="020B0604020202020204" pitchFamily="34" charset="0"/>
              <a:buChar char="•"/>
            </a:pPr>
            <a:r>
              <a:rPr lang="en-GB" sz="2400" dirty="0">
                <a:latin typeface="Arial" panose="020B0604020202020204" pitchFamily="34" charset="0"/>
                <a:ea typeface="Arial" pitchFamily="34"/>
                <a:cs typeface="Arial" panose="020B0604020202020204" pitchFamily="34" charset="0"/>
              </a:rPr>
              <a:t>Section A - one compulsory extract-based task (40 marks)</a:t>
            </a:r>
          </a:p>
          <a:p>
            <a:pPr marL="285750" lvl="0" indent="-285750" hangingPunct="0">
              <a:buSzPct val="100000"/>
              <a:buFont typeface="Arial" panose="020B0604020202020204" pitchFamily="34" charset="0"/>
              <a:buChar char="•"/>
            </a:pPr>
            <a:r>
              <a:rPr lang="en-GB" sz="2400" dirty="0">
                <a:latin typeface="Arial" panose="020B0604020202020204" pitchFamily="34" charset="0"/>
                <a:ea typeface="Arial" pitchFamily="34"/>
                <a:cs typeface="Arial" panose="020B0604020202020204" pitchFamily="34" charset="0"/>
              </a:rPr>
              <a:t>Section B - one extended essay from a choice of two (80 marks).</a:t>
            </a:r>
          </a:p>
          <a:p>
            <a:pPr marL="0" marR="0" lvl="0" indent="0" rtl="0" hangingPunct="0">
              <a:lnSpc>
                <a:spcPct val="100000"/>
              </a:lnSpc>
              <a:spcBef>
                <a:spcPts val="0"/>
              </a:spcBef>
              <a:spcAft>
                <a:spcPts val="0"/>
              </a:spcAft>
              <a:buNone/>
              <a:tabLst/>
            </a:pPr>
            <a:endParaRPr lang="en-GB" sz="2400" b="1"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a:ln>
                  <a:noFill/>
                </a:ln>
                <a:latin typeface="Arial" panose="020B0604020202020204" pitchFamily="34" charset="0"/>
                <a:ea typeface="Arial" pitchFamily="34"/>
                <a:cs typeface="Arial" panose="020B0604020202020204" pitchFamily="34" charset="0"/>
              </a:rPr>
              <a:t>Time management in the exam</a:t>
            </a:r>
          </a:p>
          <a:p>
            <a:pPr marL="285750" marR="0" lvl="0" indent="-285750" rtl="0" hangingPunct="0">
              <a:lnSpc>
                <a:spcPct val="100000"/>
              </a:lnSpc>
              <a:spcBef>
                <a:spcPts val="0"/>
              </a:spcBef>
              <a:spcAft>
                <a:spcPts val="0"/>
              </a:spcAft>
              <a:buFont typeface="Arial" panose="020B0604020202020204" pitchFamily="34" charset="0"/>
              <a:buChar char="•"/>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285750" marR="0" lvl="0" indent="-285750" rtl="0" hangingPunct="0">
              <a:lnSpc>
                <a:spcPct val="100000"/>
              </a:lnSpc>
              <a:spcBef>
                <a:spcPts val="0"/>
              </a:spcBef>
              <a:spcAft>
                <a:spcPts val="0"/>
              </a:spcAft>
              <a:buSzPct val="100000"/>
              <a:buFont typeface="Arial" panose="020B0604020202020204" pitchFamily="34" charset="0"/>
              <a:buChar char="•"/>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Section A – it is advisable to spend </a:t>
            </a:r>
            <a:r>
              <a:rPr lang="en-GB" sz="2400" b="1" i="0" u="none" strike="noStrike" kern="1200" spc="0" dirty="0">
                <a:ln>
                  <a:noFill/>
                </a:ln>
                <a:latin typeface="Arial" panose="020B0604020202020204" pitchFamily="34" charset="0"/>
                <a:ea typeface="Microsoft YaHei" pitchFamily="2"/>
                <a:cs typeface="Arial" panose="020B0604020202020204" pitchFamily="34" charset="0"/>
              </a:rPr>
              <a:t>45 minutes </a:t>
            </a:r>
            <a:r>
              <a:rPr lang="en-GB" sz="2400" b="0" i="0" u="none" strike="noStrike" kern="1200" spc="0" dirty="0">
                <a:ln>
                  <a:noFill/>
                </a:ln>
                <a:latin typeface="Arial" panose="020B0604020202020204" pitchFamily="34" charset="0"/>
                <a:ea typeface="Microsoft YaHei" pitchFamily="2"/>
                <a:cs typeface="Arial" panose="020B0604020202020204" pitchFamily="34" charset="0"/>
              </a:rPr>
              <a:t>on the extract-based question</a:t>
            </a:r>
          </a:p>
          <a:p>
            <a:pPr marL="285750" marR="0" lvl="0" indent="-285750" rtl="0" hangingPunct="0">
              <a:lnSpc>
                <a:spcPct val="100000"/>
              </a:lnSpc>
              <a:spcBef>
                <a:spcPts val="0"/>
              </a:spcBef>
              <a:spcAft>
                <a:spcPts val="0"/>
              </a:spcAft>
              <a:buSzPct val="100000"/>
              <a:buFont typeface="Arial" panose="020B0604020202020204" pitchFamily="34" charset="0"/>
              <a:buChar char="•"/>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Section B -  it is advisable spend </a:t>
            </a:r>
            <a:r>
              <a:rPr lang="en-GB" sz="2400" b="1" i="0" u="none" strike="noStrike" kern="1200" spc="0" dirty="0">
                <a:ln>
                  <a:noFill/>
                </a:ln>
                <a:latin typeface="Arial" panose="020B0604020202020204" pitchFamily="34" charset="0"/>
                <a:ea typeface="Microsoft YaHei" pitchFamily="2"/>
                <a:cs typeface="Arial" panose="020B0604020202020204" pitchFamily="34" charset="0"/>
              </a:rPr>
              <a:t>1 hour 15 minutes </a:t>
            </a:r>
            <a:r>
              <a:rPr lang="en-GB" sz="2400" i="0" u="none" strike="noStrike" kern="1200" spc="0" dirty="0">
                <a:ln>
                  <a:noFill/>
                </a:ln>
                <a:latin typeface="Arial" panose="020B0604020202020204" pitchFamily="34" charset="0"/>
                <a:ea typeface="Microsoft YaHei" pitchFamily="2"/>
                <a:cs typeface="Arial" panose="020B0604020202020204" pitchFamily="34" charset="0"/>
              </a:rPr>
              <a:t>on the </a:t>
            </a:r>
            <a:r>
              <a:rPr lang="en-GB" sz="2400" i="0" u="none" strike="noStrike" kern="1200" spc="0" dirty="0" smtClean="0">
                <a:ln>
                  <a:noFill/>
                </a:ln>
                <a:latin typeface="Arial" panose="020B0604020202020204" pitchFamily="34" charset="0"/>
                <a:ea typeface="Microsoft YaHei" pitchFamily="2"/>
                <a:cs typeface="Arial" panose="020B0604020202020204" pitchFamily="34" charset="0"/>
              </a:rPr>
              <a:t>essay</a:t>
            </a:r>
            <a:endParaRPr lang="en-GB" sz="2400" i="0" u="none" strike="noStrike" kern="1200" spc="0" dirty="0">
              <a:ln>
                <a:noFill/>
              </a:ln>
              <a:latin typeface="Arial" panose="020B0604020202020204" pitchFamily="34" charset="0"/>
              <a:ea typeface="Microsoft YaHei" pitchFamily="2"/>
              <a:cs typeface="Arial" panose="020B0604020202020204" pitchFamily="34" charset="0"/>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pic>
        <p:nvPicPr>
          <p:cNvPr id="4"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pic>
        <p:nvPicPr>
          <p:cNvPr id="2" name="Picture 7"/>
          <p:cNvPicPr>
            <a:picLocks noChangeAspect="1"/>
          </p:cNvPicPr>
          <p:nvPr/>
        </p:nvPicPr>
        <p:blipFill>
          <a:blip>
            <a:lum/>
            <a:alphaModFix/>
          </a:blip>
          <a:srcRect/>
          <a:stretch>
            <a:fillRect/>
          </a:stretch>
        </p:blipFill>
        <p:spPr>
          <a:xfrm>
            <a:off x="-7920" y="-41040"/>
            <a:ext cx="9151919" cy="1265040"/>
          </a:xfrm>
          <a:prstGeom prst="rect">
            <a:avLst/>
          </a:prstGeom>
          <a:noFill/>
          <a:ln>
            <a:noFill/>
          </a:ln>
        </p:spPr>
      </p:pic>
      <p:pic>
        <p:nvPicPr>
          <p:cNvPr id="6"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
        <p:nvSpPr>
          <p:cNvPr id="7" name="Text Placeholder 15"/>
          <p:cNvSpPr txBox="1">
            <a:spLocks/>
          </p:cNvSpPr>
          <p:nvPr/>
        </p:nvSpPr>
        <p:spPr>
          <a:xfrm>
            <a:off x="358560" y="1270799"/>
            <a:ext cx="8418240" cy="594000"/>
          </a:xfrm>
          <a:prstGeom prst="rect">
            <a:avLst/>
          </a:prstGeom>
          <a:noFill/>
          <a:ln>
            <a:noFill/>
          </a:ln>
        </p:spPr>
        <p:txBody>
          <a:bodyPr wrap="square" lIns="90000" tIns="45000" rIns="90000" bIns="45000" anchor="t"/>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rtl="0" hangingPunct="1">
              <a:spcBef>
                <a:spcPts val="0"/>
              </a:spcBef>
              <a:spcAft>
                <a:spcPts val="1417"/>
              </a:spcAft>
              <a:buSzPct val="45000"/>
              <a:buFont typeface="StarSymbol"/>
              <a:buChar char="●"/>
              <a:tabLst/>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rtl="0" hangingPunct="1">
              <a:spcBef>
                <a:spcPts val="0"/>
              </a:spcBef>
              <a:spcAft>
                <a:spcPts val="1134"/>
              </a:spcAft>
              <a:buSzPct val="75000"/>
              <a:buFont typeface="StarSymbol"/>
              <a:buChar char="–"/>
              <a:tabLst/>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rtl="0" hangingPunct="1">
              <a:spcBef>
                <a:spcPts val="0"/>
              </a:spcBef>
              <a:spcAft>
                <a:spcPts val="850"/>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rtl="0" hangingPunct="1">
              <a:spcBef>
                <a:spcPts val="0"/>
              </a:spcBef>
              <a:spcAft>
                <a:spcPts val="567"/>
              </a:spcAft>
              <a:buSzPct val="7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8pPr>
            <a:lvl9pPr marL="3887999" marR="0" lvl="8" indent="-216000" algn="l" rtl="0" hangingPunct="1">
              <a:spcBef>
                <a:spcPts val="0"/>
              </a:spcBef>
              <a:spcAft>
                <a:spcPts val="283"/>
              </a:spcAft>
              <a:buSzPct val="45000"/>
              <a:buFont typeface="StarSymbol"/>
              <a:buChar char="●"/>
              <a:tabLst/>
              <a:defRPr lang="en-GB" sz="2000" b="0" i="0" u="none" strike="noStrike" kern="1200" spc="0">
                <a:ln>
                  <a:noFill/>
                </a:ln>
                <a:solidFill>
                  <a:srgbClr val="000000"/>
                </a:solidFill>
                <a:latin typeface="Calibri" pitchFamily="32"/>
                <a:ea typeface="ＭＳ Ｐゴシック"/>
                <a:cs typeface="Arial" pitchFamily="32"/>
              </a:defRPr>
            </a:lvl9pPr>
          </a:lstStyle>
          <a:p>
            <a:pPr algn="ctr">
              <a:buFont typeface="StarSymbol"/>
              <a:buNone/>
            </a:pPr>
            <a:r>
              <a:rPr lang="en-GB" sz="3200" dirty="0">
                <a:solidFill>
                  <a:srgbClr val="0070C0"/>
                </a:solidFill>
                <a:latin typeface="Arial" pitchFamily="34"/>
                <a:ea typeface="ＭＳ Ｐゴシック" pitchFamily="2"/>
                <a:cs typeface="Arial" pitchFamily="34"/>
              </a:rPr>
              <a:t>The Extract Question</a:t>
            </a:r>
          </a:p>
        </p:txBody>
      </p:sp>
      <p:sp>
        <p:nvSpPr>
          <p:cNvPr id="3" name="Rectangle 2">
            <a:extLst>
              <a:ext uri="{FF2B5EF4-FFF2-40B4-BE49-F238E27FC236}">
                <a16:creationId xmlns:a16="http://schemas.microsoft.com/office/drawing/2014/main" xmlns="" id="{4FE5821F-84AD-4FFF-8A7A-EC4BA16A017F}"/>
              </a:ext>
            </a:extLst>
          </p:cNvPr>
          <p:cNvSpPr/>
          <p:nvPr/>
        </p:nvSpPr>
        <p:spPr>
          <a:xfrm>
            <a:off x="251520" y="1780909"/>
            <a:ext cx="8712968" cy="1261884"/>
          </a:xfrm>
          <a:prstGeom prst="rect">
            <a:avLst/>
          </a:prstGeom>
        </p:spPr>
        <p:txBody>
          <a:bodyPr wrap="square">
            <a:spAutoFit/>
          </a:bodyPr>
          <a:lstStyle/>
          <a:p>
            <a:pPr algn="ctr">
              <a:spcAft>
                <a:spcPts val="1200"/>
              </a:spcAft>
            </a:pPr>
            <a:r>
              <a:rPr lang="en-US" sz="1400" i="1" dirty="0">
                <a:solidFill>
                  <a:srgbClr val="1C1C1C"/>
                </a:solidFill>
                <a:latin typeface="Arial Bold" panose="020B0704020202020204" pitchFamily="34" charset="0"/>
                <a:ea typeface="ヒラギノ角ゴ Pro W3"/>
                <a:cs typeface="Times New Roman" panose="02020603050405020304" pitchFamily="18" charset="0"/>
              </a:rPr>
              <a:t>King Lear</a:t>
            </a:r>
            <a:endParaRPr lang="en-GB" sz="1400" dirty="0">
              <a:solidFill>
                <a:srgbClr val="000000"/>
              </a:solidFill>
              <a:latin typeface="Helvetica" panose="020B0604020202020204" pitchFamily="34" charset="0"/>
              <a:ea typeface="ヒラギノ角ゴ Pro W3"/>
              <a:cs typeface="Times New Roman" panose="02020603050405020304" pitchFamily="18" charset="0"/>
            </a:endParaRPr>
          </a:p>
          <a:p>
            <a:pPr marL="342900" lvl="0" indent="-342900">
              <a:spcAft>
                <a:spcPts val="1200"/>
              </a:spcAft>
              <a:buFont typeface="+mj-lt"/>
              <a:buAutoNum type="arabicPeriod"/>
            </a:pPr>
            <a:r>
              <a:rPr lang="en-US" sz="1400" dirty="0">
                <a:solidFill>
                  <a:srgbClr val="1C1C1C"/>
                </a:solidFill>
                <a:latin typeface="Arial" panose="020B0604020202020204" pitchFamily="34" charset="0"/>
                <a:ea typeface="ヒラギノ角ゴ Pro W3"/>
                <a:cs typeface="Times New Roman" panose="02020603050405020304" pitchFamily="18" charset="0"/>
              </a:rPr>
              <a:t>By focusing closely on the literary and linguistic techniques used, explore how Shakespeare presents Lear’s state of mind in this extract from </a:t>
            </a:r>
            <a:r>
              <a:rPr lang="en-US" sz="1400" b="1" dirty="0">
                <a:solidFill>
                  <a:srgbClr val="1C1C1C"/>
                </a:solidFill>
                <a:latin typeface="Arial" panose="020B0604020202020204" pitchFamily="34" charset="0"/>
                <a:ea typeface="ヒラギノ角ゴ Pro W3"/>
                <a:cs typeface="Times New Roman" panose="02020603050405020304" pitchFamily="18" charset="0"/>
              </a:rPr>
              <a:t>Act 3, Scene 4.</a:t>
            </a:r>
            <a:endParaRPr lang="en-GB" sz="1400" dirty="0">
              <a:solidFill>
                <a:srgbClr val="000000"/>
              </a:solidFill>
              <a:latin typeface="Helvetica" panose="020B0604020202020204" pitchFamily="34" charset="0"/>
              <a:ea typeface="ヒラギノ角ゴ Pro W3"/>
              <a:cs typeface="Times New Roman" panose="02020603050405020304" pitchFamily="18" charset="0"/>
            </a:endParaRPr>
          </a:p>
          <a:p>
            <a:pPr marL="457200" algn="r">
              <a:spcAft>
                <a:spcPts val="1200"/>
              </a:spcAft>
            </a:pPr>
            <a:r>
              <a:rPr lang="en-US" sz="1400" b="1" dirty="0">
                <a:solidFill>
                  <a:srgbClr val="1C1C1C"/>
                </a:solidFill>
                <a:latin typeface="Arial" panose="020B0604020202020204" pitchFamily="34" charset="0"/>
                <a:ea typeface="ヒラギノ角ゴ Pro W3"/>
                <a:cs typeface="Times New Roman" panose="02020603050405020304" pitchFamily="18" charset="0"/>
              </a:rPr>
              <a:t>[40]</a:t>
            </a:r>
            <a:endParaRPr lang="en-GB" sz="1400" dirty="0">
              <a:solidFill>
                <a:srgbClr val="000000"/>
              </a:solidFill>
              <a:effectLst/>
              <a:latin typeface="Helvetica" panose="020B0604020202020204" pitchFamily="34" charset="0"/>
              <a:ea typeface="ヒラギノ角ゴ Pro W3"/>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59279"/>
            <a:ext cx="4306243" cy="388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910" y="3042793"/>
            <a:ext cx="502269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extBox 15"/>
          <p:cNvSpPr/>
          <p:nvPr/>
        </p:nvSpPr>
        <p:spPr>
          <a:xfrm>
            <a:off x="288000" y="2412000"/>
            <a:ext cx="8517960" cy="33943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800" b="1" i="0" u="none" strike="noStrike" kern="1200" spc="0" dirty="0">
                <a:ln>
                  <a:noFill/>
                </a:ln>
                <a:latin typeface="Arial" panose="020B0604020202020204" pitchFamily="34" charset="0"/>
                <a:ea typeface="Arial-BoldMT" pitchFamily="2"/>
                <a:cs typeface="Arial" panose="020B0604020202020204" pitchFamily="34" charset="0"/>
              </a:rPr>
              <a:t>AO1 (25 marks</a:t>
            </a:r>
            <a:r>
              <a:rPr lang="en-GB" sz="2800" b="1" i="0" u="none" strike="noStrike" kern="1200" spc="0" dirty="0" smtClean="0">
                <a:ln>
                  <a:noFill/>
                </a:ln>
                <a:latin typeface="Arial" panose="020B0604020202020204" pitchFamily="34" charset="0"/>
                <a:ea typeface="Arial-BoldMT" pitchFamily="2"/>
                <a:cs typeface="Arial" panose="020B0604020202020204" pitchFamily="34" charset="0"/>
              </a:rPr>
              <a:t>)</a:t>
            </a:r>
            <a:endParaRPr lang="en-GB" sz="2800" b="1" i="0" u="none" strike="noStrike" kern="1200" spc="0" dirty="0">
              <a:ln>
                <a:noFill/>
              </a:ln>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800" b="0" i="0" u="none" strike="noStrike" kern="1200" spc="0" dirty="0">
                <a:ln>
                  <a:noFill/>
                </a:ln>
                <a:latin typeface="Arial" panose="020B0604020202020204" pitchFamily="34" charset="0"/>
                <a:ea typeface="Arial-BoldMT" pitchFamily="2"/>
                <a:cs typeface="Arial" panose="020B0604020202020204" pitchFamily="34" charset="0"/>
              </a:rPr>
              <a:t>Apply concepts and methods from integrated linguistic and literary study as appropriate, using associated terminology and coherent written expression</a:t>
            </a:r>
          </a:p>
          <a:p>
            <a:pPr marL="0" marR="0" lvl="0" indent="0" rtl="0" hangingPunct="0">
              <a:lnSpc>
                <a:spcPct val="100000"/>
              </a:lnSpc>
              <a:spcBef>
                <a:spcPts val="0"/>
              </a:spcBef>
              <a:spcAft>
                <a:spcPts val="0"/>
              </a:spcAft>
              <a:buNone/>
              <a:tabLst/>
            </a:pPr>
            <a:endParaRPr lang="en-GB" sz="2800" b="1" i="0" u="none" strike="noStrike" kern="1200" spc="0" dirty="0" smtClean="0">
              <a:ln>
                <a:noFill/>
              </a:ln>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800" b="1" i="0" u="none" strike="noStrike" kern="1200" spc="0" dirty="0" smtClean="0">
                <a:ln>
                  <a:noFill/>
                </a:ln>
                <a:latin typeface="Arial" panose="020B0604020202020204" pitchFamily="34" charset="0"/>
                <a:ea typeface="Arial-BoldMT" pitchFamily="2"/>
                <a:cs typeface="Arial" panose="020B0604020202020204" pitchFamily="34" charset="0"/>
              </a:rPr>
              <a:t>AO2 </a:t>
            </a:r>
            <a:r>
              <a:rPr lang="en-GB" sz="2800" b="1" i="0" u="none" strike="noStrike" kern="1200" spc="0" dirty="0">
                <a:ln>
                  <a:noFill/>
                </a:ln>
                <a:latin typeface="Arial" panose="020B0604020202020204" pitchFamily="34" charset="0"/>
                <a:ea typeface="Arial-BoldMT" pitchFamily="2"/>
                <a:cs typeface="Arial" panose="020B0604020202020204" pitchFamily="34" charset="0"/>
              </a:rPr>
              <a:t>(15 marks</a:t>
            </a:r>
            <a:r>
              <a:rPr lang="en-GB" sz="2800" b="1" i="0" u="none" strike="noStrike" kern="1200" spc="0" dirty="0" smtClean="0">
                <a:ln>
                  <a:noFill/>
                </a:ln>
                <a:latin typeface="Arial" panose="020B0604020202020204" pitchFamily="34" charset="0"/>
                <a:ea typeface="Arial-BoldMT" pitchFamily="2"/>
                <a:cs typeface="Arial" panose="020B0604020202020204" pitchFamily="34" charset="0"/>
              </a:rPr>
              <a:t>)</a:t>
            </a:r>
            <a:endParaRPr lang="en-GB" sz="2800" b="1" i="0" u="none" strike="noStrike" kern="1200" spc="0" dirty="0">
              <a:ln>
                <a:noFill/>
              </a:ln>
              <a:latin typeface="Arial" panose="020B0604020202020204" pitchFamily="34" charset="0"/>
              <a:ea typeface="Arial-BoldMT"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800" b="0" i="0" u="none" strike="noStrike" kern="1200" spc="0" dirty="0">
                <a:ln>
                  <a:noFill/>
                </a:ln>
                <a:latin typeface="Arial" panose="020B0604020202020204" pitchFamily="34" charset="0"/>
                <a:ea typeface="Arial-BoldMT" pitchFamily="2"/>
                <a:cs typeface="Arial" panose="020B0604020202020204" pitchFamily="34" charset="0"/>
              </a:rPr>
              <a:t>Analyse ways in which meanings are shaped in texts</a:t>
            </a: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288000" y="1484784"/>
            <a:ext cx="8418240" cy="637065"/>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en-GB" sz="3200" dirty="0">
                <a:solidFill>
                  <a:srgbClr val="0070C0"/>
                </a:solidFill>
                <a:latin typeface="Arial" pitchFamily="34"/>
                <a:ea typeface="ＭＳ Ｐゴシック" pitchFamily="2"/>
                <a:cs typeface="Arial" pitchFamily="34"/>
              </a:rPr>
              <a:t>Assessment Objectives</a:t>
            </a: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extBox 15"/>
          <p:cNvSpPr/>
          <p:nvPr/>
        </p:nvSpPr>
        <p:spPr>
          <a:xfrm>
            <a:off x="279575" y="2060848"/>
            <a:ext cx="8517960" cy="353380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Arial" pitchFamily="34"/>
                <a:cs typeface="Arial" panose="020B0604020202020204" pitchFamily="34" charset="0"/>
              </a:rPr>
              <a:t>The essay will require candidates to demonstrate knowledge of the wider play and to select appropriate supporting evidence in their response.</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Arial" pitchFamily="34"/>
                <a:cs typeface="Arial" panose="020B0604020202020204" pitchFamily="34" charset="0"/>
              </a:rPr>
              <a:t>There will be a choice of question on the studied </a:t>
            </a:r>
            <a:r>
              <a:rPr lang="en-GB" sz="2400" b="0" i="0" u="none" strike="noStrike" kern="1200" spc="0" dirty="0" smtClean="0">
                <a:ln>
                  <a:noFill/>
                </a:ln>
                <a:latin typeface="Arial" panose="020B0604020202020204" pitchFamily="34" charset="0"/>
                <a:ea typeface="Arial" pitchFamily="34"/>
                <a:cs typeface="Arial" panose="020B0604020202020204" pitchFamily="34" charset="0"/>
              </a:rPr>
              <a:t>text e.g</a:t>
            </a:r>
            <a:r>
              <a:rPr lang="en-GB" sz="2400" b="0" i="0" u="none" strike="noStrike" kern="1200" spc="0" dirty="0">
                <a:ln>
                  <a:noFill/>
                </a:ln>
                <a:latin typeface="Arial" panose="020B0604020202020204" pitchFamily="34" charset="0"/>
                <a:ea typeface="Arial" pitchFamily="34"/>
                <a:cs typeface="Arial" panose="020B0604020202020204" pitchFamily="34" charset="0"/>
              </a:rPr>
              <a:t>.</a:t>
            </a:r>
          </a:p>
          <a:p>
            <a:pPr marL="0" marR="0" lvl="0" indent="0" rtl="0" hangingPunct="0">
              <a:lnSpc>
                <a:spcPct val="100000"/>
              </a:lnSpc>
              <a:spcBef>
                <a:spcPts val="0"/>
              </a:spcBef>
              <a:spcAft>
                <a:spcPts val="0"/>
              </a:spcAft>
              <a:buNone/>
              <a:tabLst/>
            </a:pPr>
            <a:endParaRPr lang="en-GB" sz="2000" b="1"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rtl="0" hangingPunct="0">
              <a:lnSpc>
                <a:spcPct val="100000"/>
              </a:lnSpc>
              <a:spcBef>
                <a:spcPts val="0"/>
              </a:spcBef>
              <a:spcAft>
                <a:spcPts val="0"/>
              </a:spcAft>
              <a:buNone/>
              <a:tabLst/>
            </a:pPr>
            <a:endParaRPr lang="en-GB" sz="2000" b="1"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rtl="0" hangingPunct="0">
              <a:lnSpc>
                <a:spcPct val="100000"/>
              </a:lnSpc>
              <a:spcBef>
                <a:spcPts val="0"/>
              </a:spcBef>
              <a:spcAft>
                <a:spcPts val="0"/>
              </a:spcAft>
              <a:buNone/>
              <a:tabLst/>
            </a:pPr>
            <a:endParaRPr lang="en-GB" sz="2000" b="1" i="0" u="none" strike="noStrike" kern="1200" spc="0" dirty="0">
              <a:ln>
                <a:noFill/>
              </a:ln>
              <a:solidFill>
                <a:srgbClr val="0070C0"/>
              </a:solidFill>
              <a:latin typeface="Gotham Rounded Book" pitchFamily="18"/>
              <a:ea typeface="Microsoft YaHei" pitchFamily="2"/>
              <a:cs typeface="Gotham Rounded Book" pitchFamily="2"/>
            </a:endParaRPr>
          </a:p>
          <a:p>
            <a:pPr marL="257040" marR="0" lvl="0" indent="0" rtl="0" hangingPunct="0">
              <a:lnSpc>
                <a:spcPct val="100000"/>
              </a:lnSpc>
              <a:spcBef>
                <a:spcPts val="0"/>
              </a:spcBef>
              <a:spcAft>
                <a:spcPts val="0"/>
              </a:spcAft>
              <a:buNone/>
              <a:tabLst/>
            </a:pPr>
            <a:endParaRPr lang="en-GB" sz="2000" b="0"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algn="l" rtl="0" hangingPunct="1">
              <a:lnSpc>
                <a:spcPct val="150000"/>
              </a:lnSpc>
              <a:spcBef>
                <a:spcPts val="0"/>
              </a:spcBef>
              <a:spcAft>
                <a:spcPts val="0"/>
              </a:spcAft>
              <a:buNone/>
              <a:tabLst/>
            </a:pPr>
            <a:endParaRPr lang="en-GB" sz="2000" b="0" i="0" u="none" strike="noStrike" kern="1200" spc="0" dirty="0">
              <a:ln>
                <a:noFill/>
              </a:ln>
              <a:solidFill>
                <a:srgbClr val="808080"/>
              </a:solidFill>
              <a:latin typeface="Arial" pitchFamily="34"/>
              <a:ea typeface="Microsoft YaHei" pitchFamily="2"/>
              <a:cs typeface="Arial" pitchFamily="34"/>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387720" y="1340768"/>
            <a:ext cx="8418240" cy="1188000"/>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lgn="ctr">
              <a:buNone/>
            </a:pPr>
            <a:r>
              <a:rPr lang="en-GB" sz="3200" dirty="0">
                <a:solidFill>
                  <a:srgbClr val="0070C0"/>
                </a:solidFill>
                <a:latin typeface="Arial" pitchFamily="34"/>
                <a:ea typeface="ＭＳ Ｐゴシック" pitchFamily="2"/>
                <a:cs typeface="Arial" pitchFamily="34"/>
              </a:rPr>
              <a:t>The Essay Question</a:t>
            </a:r>
          </a:p>
        </p:txBody>
      </p:sp>
      <p:pic>
        <p:nvPicPr>
          <p:cNvPr id="6"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03" y="3933056"/>
            <a:ext cx="8460432" cy="268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extBox 15"/>
          <p:cNvSpPr/>
          <p:nvPr/>
        </p:nvSpPr>
        <p:spPr>
          <a:xfrm>
            <a:off x="288000" y="2412000"/>
            <a:ext cx="8517960" cy="46587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r>
              <a:rPr lang="en-GB" sz="2400" b="1" i="0" u="none" strike="noStrike" kern="1200" spc="0" dirty="0">
                <a:ln>
                  <a:noFill/>
                </a:ln>
                <a:latin typeface="Arial" panose="020B0604020202020204" pitchFamily="34" charset="0"/>
                <a:ea typeface="Arial-BoldMT" pitchFamily="2"/>
                <a:cs typeface="Arial" panose="020B0604020202020204" pitchFamily="34" charset="0"/>
              </a:rPr>
              <a:t>AO1 (35 marks)</a:t>
            </a:r>
          </a:p>
          <a:p>
            <a:pPr marL="0" marR="0" lvl="0" indent="0" rtl="0" hangingPunct="0">
              <a:lnSpc>
                <a:spcPct val="100000"/>
              </a:lnSpc>
              <a:spcBef>
                <a:spcPts val="0"/>
              </a:spcBef>
              <a:spcAft>
                <a:spcPts val="0"/>
              </a:spcAft>
              <a:buNone/>
              <a:tabLst/>
            </a:pPr>
            <a:r>
              <a:rPr lang="en-GB" sz="2400" b="0" i="0" u="none" strike="noStrike" kern="1200" spc="0" dirty="0" smtClean="0">
                <a:ln>
                  <a:noFill/>
                </a:ln>
                <a:latin typeface="Arial" panose="020B0604020202020204" pitchFamily="34" charset="0"/>
                <a:ea typeface="Arial-BoldMT" pitchFamily="2"/>
                <a:cs typeface="Arial" panose="020B0604020202020204" pitchFamily="34" charset="0"/>
              </a:rPr>
              <a:t>Apply </a:t>
            </a:r>
            <a:r>
              <a:rPr lang="en-GB" sz="2400" b="0" i="0" u="none" strike="noStrike" kern="1200" spc="0" dirty="0">
                <a:ln>
                  <a:noFill/>
                </a:ln>
                <a:latin typeface="Arial" panose="020B0604020202020204" pitchFamily="34" charset="0"/>
                <a:ea typeface="Arial-BoldMT" pitchFamily="2"/>
                <a:cs typeface="Arial" panose="020B0604020202020204" pitchFamily="34" charset="0"/>
              </a:rPr>
              <a:t>concepts and methods from integrated linguistic and literary study as appropriate, using  associated terminology and coherent written expression</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a:ln>
                  <a:noFill/>
                </a:ln>
                <a:latin typeface="Arial" panose="020B0604020202020204" pitchFamily="34" charset="0"/>
                <a:ea typeface="Arial-BoldMT" pitchFamily="2"/>
                <a:cs typeface="Arial" panose="020B0604020202020204" pitchFamily="34" charset="0"/>
              </a:rPr>
              <a:t>AO2  (15 marks)</a:t>
            </a: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Analyse ways in which meanings are shaped in texts</a:t>
            </a:r>
          </a:p>
          <a:p>
            <a:pPr marL="0" marR="0" lvl="0" indent="0" rtl="0" hangingPunct="0">
              <a:lnSpc>
                <a:spcPct val="100000"/>
              </a:lnSpc>
              <a:spcBef>
                <a:spcPts val="0"/>
              </a:spcBef>
              <a:spcAft>
                <a:spcPts val="0"/>
              </a:spcAft>
              <a:buNone/>
              <a:tabLst/>
            </a:pPr>
            <a:endParaRPr lang="en-GB" sz="2400" b="0" i="0" u="none" strike="noStrike" kern="1200" spc="0" dirty="0">
              <a:ln>
                <a:noFill/>
              </a:ln>
              <a:latin typeface="Arial" panose="020B0604020202020204" pitchFamily="34" charset="0"/>
              <a:ea typeface="Microsoft YaHei" pitchFamily="2"/>
              <a:cs typeface="Arial" panose="020B0604020202020204" pitchFamily="34" charset="0"/>
            </a:endParaRPr>
          </a:p>
          <a:p>
            <a:pPr marL="0" marR="0" lvl="0" indent="0" rtl="0" hangingPunct="0">
              <a:lnSpc>
                <a:spcPct val="100000"/>
              </a:lnSpc>
              <a:spcBef>
                <a:spcPts val="0"/>
              </a:spcBef>
              <a:spcAft>
                <a:spcPts val="0"/>
              </a:spcAft>
              <a:buNone/>
              <a:tabLst/>
            </a:pPr>
            <a:r>
              <a:rPr lang="en-GB" sz="2400" b="1" i="0" u="none" strike="noStrike" kern="1200" spc="0" dirty="0">
                <a:ln>
                  <a:noFill/>
                </a:ln>
                <a:latin typeface="Arial" panose="020B0604020202020204" pitchFamily="34" charset="0"/>
                <a:ea typeface="Arial-BoldMT" pitchFamily="2"/>
                <a:cs typeface="Arial" panose="020B0604020202020204" pitchFamily="34" charset="0"/>
              </a:rPr>
              <a:t>AO3  (30 marks)</a:t>
            </a:r>
          </a:p>
          <a:p>
            <a:pPr marL="0" marR="0" lvl="0" indent="0" rtl="0" hangingPunct="0">
              <a:lnSpc>
                <a:spcPct val="100000"/>
              </a:lnSpc>
              <a:spcBef>
                <a:spcPts val="0"/>
              </a:spcBef>
              <a:spcAft>
                <a:spcPts val="0"/>
              </a:spcAft>
              <a:buNone/>
              <a:tabLst/>
            </a:pPr>
            <a:r>
              <a:rPr lang="en-GB" sz="2400" b="0" i="0" u="none" strike="noStrike" kern="1200" spc="0" dirty="0">
                <a:ln>
                  <a:noFill/>
                </a:ln>
                <a:latin typeface="Arial" panose="020B0604020202020204" pitchFamily="34" charset="0"/>
                <a:ea typeface="Microsoft YaHei" pitchFamily="2"/>
                <a:cs typeface="Arial" panose="020B0604020202020204" pitchFamily="34" charset="0"/>
              </a:rPr>
              <a:t>Demonstrate the significance and influence of the contexts in which texts are  produced and received</a:t>
            </a:r>
          </a:p>
          <a:p>
            <a:pPr marL="257040" marR="0" lvl="0" indent="0" rtl="0" hangingPunct="0">
              <a:lnSpc>
                <a:spcPct val="100000"/>
              </a:lnSpc>
              <a:spcBef>
                <a:spcPts val="0"/>
              </a:spcBef>
              <a:spcAft>
                <a:spcPts val="0"/>
              </a:spcAft>
              <a:buNone/>
              <a:tabLst/>
            </a:pPr>
            <a:endParaRPr lang="en-GB" sz="1800" b="0" i="0" u="none" strike="noStrike" kern="1200" spc="0" dirty="0">
              <a:ln>
                <a:noFill/>
              </a:ln>
              <a:solidFill>
                <a:srgbClr val="0070C0"/>
              </a:solidFill>
              <a:latin typeface="Gotham Rounded Book" pitchFamily="18"/>
              <a:ea typeface="Microsoft YaHei" pitchFamily="2"/>
              <a:cs typeface="Gotham Rounded Book" pitchFamily="2"/>
            </a:endParaRPr>
          </a:p>
          <a:p>
            <a:pPr marL="0" marR="0" lvl="0" indent="0" algn="l" rtl="0" hangingPunct="1">
              <a:lnSpc>
                <a:spcPct val="150000"/>
              </a:lnSpc>
              <a:spcBef>
                <a:spcPts val="0"/>
              </a:spcBef>
              <a:spcAft>
                <a:spcPts val="0"/>
              </a:spcAft>
              <a:buNone/>
              <a:tabLst/>
            </a:pPr>
            <a:endParaRPr lang="en-GB" sz="1800" b="0" i="0" u="none" strike="noStrike" kern="1200" spc="0" dirty="0">
              <a:ln>
                <a:noFill/>
              </a:ln>
              <a:solidFill>
                <a:srgbClr val="808080"/>
              </a:solidFill>
              <a:latin typeface="Arial" pitchFamily="34"/>
              <a:ea typeface="Microsoft YaHei" pitchFamily="2"/>
              <a:cs typeface="Arial" pitchFamily="34"/>
            </a:endParaRPr>
          </a:p>
        </p:txBody>
      </p:sp>
      <p:pic>
        <p:nvPicPr>
          <p:cNvPr id="3" name="Picture 7"/>
          <p:cNvPicPr>
            <a:picLocks noChangeAspect="1"/>
          </p:cNvPicPr>
          <p:nvPr/>
        </p:nvPicPr>
        <p:blipFill>
          <a:blip>
            <a:lum/>
            <a:alphaModFix/>
          </a:blip>
          <a:srcRect/>
          <a:stretch>
            <a:fillRect/>
          </a:stretch>
        </p:blipFill>
        <p:spPr>
          <a:xfrm>
            <a:off x="-8280" y="1800"/>
            <a:ext cx="9151919" cy="1265040"/>
          </a:xfrm>
          <a:prstGeom prst="rect">
            <a:avLst/>
          </a:prstGeom>
          <a:noFill/>
          <a:ln>
            <a:noFill/>
          </a:ln>
        </p:spPr>
      </p:pic>
      <p:sp>
        <p:nvSpPr>
          <p:cNvPr id="4" name="Text Placeholder 15"/>
          <p:cNvSpPr txBox="1">
            <a:spLocks noGrp="1"/>
          </p:cNvSpPr>
          <p:nvPr>
            <p:ph type="body" idx="4294967295"/>
          </p:nvPr>
        </p:nvSpPr>
        <p:spPr>
          <a:xfrm>
            <a:off x="288000" y="1484784"/>
            <a:ext cx="8418240" cy="637065"/>
          </a:xfrm>
        </p:spPr>
        <p:txBody>
          <a:bodyPr/>
          <a:lstStyle>
            <a:defPPr marL="432000" lvl="0" indent="-324000" algn="l" hangingPunct="1">
              <a:spcBef>
                <a:spcPts val="0"/>
              </a:spcBef>
              <a:spcAft>
                <a:spcPts val="1417"/>
              </a:spcAft>
              <a:buSzPct val="45000"/>
              <a:buFont typeface="StarSymbol"/>
              <a:buNone/>
              <a:defRPr lang="en-GB" sz="2400" b="0" i="0" u="none" strike="noStrike" kern="1200" spc="0">
                <a:ln>
                  <a:noFill/>
                </a:ln>
                <a:solidFill>
                  <a:srgbClr val="000000"/>
                </a:solidFill>
                <a:latin typeface="Arial" pitchFamily="32"/>
                <a:ea typeface="ＭＳ Ｐゴシック"/>
                <a:cs typeface="Arial" pitchFamily="32"/>
              </a:defRPr>
            </a:defPPr>
            <a:lvl1pPr marL="432000" lvl="0" indent="-324000" algn="l" hangingPunct="1">
              <a:spcBef>
                <a:spcPts val="0"/>
              </a:spcBef>
              <a:spcAft>
                <a:spcPts val="1417"/>
              </a:spcAft>
              <a:buSzPct val="45000"/>
              <a:buFont typeface="StarSymbol"/>
              <a:buChar char="●"/>
              <a:defRPr lang="en-GB" sz="2400" b="0" i="0" u="none" strike="noStrike" kern="1200" spc="0">
                <a:ln>
                  <a:noFill/>
                </a:ln>
                <a:solidFill>
                  <a:srgbClr val="000000"/>
                </a:solidFill>
                <a:latin typeface="Arial" pitchFamily="32"/>
                <a:ea typeface="ＭＳ Ｐゴシック"/>
                <a:cs typeface="Arial" pitchFamily="32"/>
              </a:defRPr>
            </a:lvl1pPr>
            <a:lvl2pPr marL="864000" lvl="1" indent="-324000" algn="l" hangingPunct="1">
              <a:spcBef>
                <a:spcPts val="0"/>
              </a:spcBef>
              <a:spcAft>
                <a:spcPts val="1134"/>
              </a:spcAft>
              <a:buSzPct val="75000"/>
              <a:buFont typeface="StarSymbol"/>
              <a:buChar char="–"/>
              <a:defRPr lang="en-GB" sz="2400" b="0" i="0" u="none" strike="noStrike" kern="1200" spc="0">
                <a:ln>
                  <a:noFill/>
                </a:ln>
                <a:solidFill>
                  <a:srgbClr val="000000"/>
                </a:solidFill>
                <a:latin typeface="Calibri" pitchFamily="32"/>
                <a:ea typeface="ＭＳ Ｐゴシック"/>
                <a:cs typeface="Arial" pitchFamily="3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alibri" pitchFamily="32"/>
                <a:ea typeface="ＭＳ Ｐゴシック"/>
                <a:cs typeface="Arial" pitchFamily="32"/>
              </a:defRPr>
            </a:lvl9pPr>
          </a:lstStyle>
          <a:p>
            <a:pPr lvl="0">
              <a:buNone/>
            </a:pPr>
            <a:r>
              <a:rPr lang="en-GB" sz="3200" dirty="0">
                <a:solidFill>
                  <a:srgbClr val="0070C0"/>
                </a:solidFill>
                <a:latin typeface="Arial" pitchFamily="34"/>
                <a:ea typeface="ＭＳ Ｐゴシック" pitchFamily="2"/>
                <a:cs typeface="Arial" pitchFamily="34"/>
              </a:rPr>
              <a:t>Assessment Objectives</a:t>
            </a:r>
          </a:p>
        </p:txBody>
      </p:sp>
      <p:pic>
        <p:nvPicPr>
          <p:cNvPr id="5" name="Picture 7"/>
          <p:cNvPicPr>
            <a:picLocks noChangeAspect="1"/>
          </p:cNvPicPr>
          <p:nvPr/>
        </p:nvPicPr>
        <p:blipFill>
          <a:blip r:embed="rId3">
            <a:lum/>
            <a:alphaModFix/>
          </a:blip>
          <a:srcRect/>
          <a:stretch>
            <a:fillRect/>
          </a:stretch>
        </p:blipFill>
        <p:spPr>
          <a:xfrm>
            <a:off x="-8640" y="1440"/>
            <a:ext cx="9151919" cy="1265040"/>
          </a:xfrm>
          <a:prstGeom prst="rect">
            <a:avLst/>
          </a:prstGeom>
          <a:noFill/>
          <a:ln>
            <a:noFill/>
          </a:ln>
        </p:spPr>
      </p:pic>
    </p:spTree>
  </p:cSld>
  <p:clrMapOvr>
    <a:masterClrMapping/>
  </p:clrMapOvr>
</p:sld>
</file>

<file path=ppt/theme/theme1.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e1033d4c-53f7-4655-8cf6-8161ad0c09ed" ContentTypeId="0x0101003DB520055EDDB440B1956AA9AA49CCC9" PreviousValue="false"/>
</file>

<file path=customXml/item4.xml><?xml version="1.0" encoding="utf-8"?>
<ct:contentTypeSchema xmlns:ct="http://schemas.microsoft.com/office/2006/metadata/contentType" xmlns:ma="http://schemas.microsoft.com/office/2006/metadata/properties/metaAttributes" ct:_="" ma:_="" ma:contentTypeName="Report" ma:contentTypeID="0x0101003DB520055EDDB440B1956AA9AA49CCC900676E742026C1384EA912890F1B0185A2" ma:contentTypeVersion="3" ma:contentTypeDescription="" ma:contentTypeScope="" ma:versionID="1599fd29a57b8d93314c6853f624cb1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f4527cc6bb46c5bb4876f058b868c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B11B9-97EC-4D98-B944-0944B9BF96C0}"/>
</file>

<file path=customXml/itemProps2.xml><?xml version="1.0" encoding="utf-8"?>
<ds:datastoreItem xmlns:ds="http://schemas.openxmlformats.org/officeDocument/2006/customXml" ds:itemID="{00B2E8F2-FDC5-4280-9AA9-CE936974F2FA}"/>
</file>

<file path=customXml/itemProps3.xml><?xml version="1.0" encoding="utf-8"?>
<ds:datastoreItem xmlns:ds="http://schemas.openxmlformats.org/officeDocument/2006/customXml" ds:itemID="{E18F3EC6-9933-48D5-8F3D-A0FB67463B36}"/>
</file>

<file path=customXml/itemProps4.xml><?xml version="1.0" encoding="utf-8"?>
<ds:datastoreItem xmlns:ds="http://schemas.openxmlformats.org/officeDocument/2006/customXml" ds:itemID="{530E92F6-0C03-4567-B6FF-E0B6BC274B26}"/>
</file>

<file path=docProps/app.xml><?xml version="1.0" encoding="utf-8"?>
<Properties xmlns="http://schemas.openxmlformats.org/officeDocument/2006/extended-properties" xmlns:vt="http://schemas.openxmlformats.org/officeDocument/2006/docPropsVTypes">
  <TotalTime>635</TotalTime>
  <Words>2997</Words>
  <Application>Microsoft Office PowerPoint</Application>
  <PresentationFormat>On-screen Show (4:3)</PresentationFormat>
  <Paragraphs>324</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c:creator>
  <cp:lastModifiedBy>WJEC</cp:lastModifiedBy>
  <cp:revision>47</cp:revision>
  <dcterms:created xsi:type="dcterms:W3CDTF">2014-12-17T10:26:25Z</dcterms:created>
  <dcterms:modified xsi:type="dcterms:W3CDTF">2017-09-27T22:28:27Z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0x0101003DB520055EDDB440B1956AA9AA49CCC900676E742026C1384EA912890F1B0185A2</vt:lpwstr>
  </property>
  <property fmtid="{D5CDD505-2E9C-101B-9397-08002B2CF9AE}" pid="3" name="WJEC_x0020_Audiences">
    <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