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6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8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5" Type="http://schemas.openxmlformats.org/officeDocument/2006/relationships/slideMaster" Target="slideMasters/slideMaster1.xml"/><Relationship Id="rId10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0D03A-0158-4A9A-ADC3-DC2AF7EB06D1}" type="datetimeFigureOut">
              <a:rPr lang="en-GB" smtClean="0"/>
              <a:t>17/09/2015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87E2F-464A-4192-8E7D-0A2945D96E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02643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0D03A-0158-4A9A-ADC3-DC2AF7EB06D1}" type="datetimeFigureOut">
              <a:rPr lang="en-GB" smtClean="0"/>
              <a:t>17/09/2015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87E2F-464A-4192-8E7D-0A2945D96E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82985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0D03A-0158-4A9A-ADC3-DC2AF7EB06D1}" type="datetimeFigureOut">
              <a:rPr lang="en-GB" smtClean="0"/>
              <a:t>17/09/2015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87E2F-464A-4192-8E7D-0A2945D96E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26052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0D03A-0158-4A9A-ADC3-DC2AF7EB06D1}" type="datetimeFigureOut">
              <a:rPr lang="en-GB" smtClean="0"/>
              <a:t>17/09/2015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87E2F-464A-4192-8E7D-0A2945D96E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09338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0D03A-0158-4A9A-ADC3-DC2AF7EB06D1}" type="datetimeFigureOut">
              <a:rPr lang="en-GB" smtClean="0"/>
              <a:t>17/09/2015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87E2F-464A-4192-8E7D-0A2945D96E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6846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0D03A-0158-4A9A-ADC3-DC2AF7EB06D1}" type="datetimeFigureOut">
              <a:rPr lang="en-GB" smtClean="0"/>
              <a:t>17/09/2015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87E2F-464A-4192-8E7D-0A2945D96E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8029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0D03A-0158-4A9A-ADC3-DC2AF7EB06D1}" type="datetimeFigureOut">
              <a:rPr lang="en-GB" smtClean="0"/>
              <a:t>17/09/2015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87E2F-464A-4192-8E7D-0A2945D96E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4092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0D03A-0158-4A9A-ADC3-DC2AF7EB06D1}" type="datetimeFigureOut">
              <a:rPr lang="en-GB" smtClean="0"/>
              <a:t>17/09/2015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87E2F-464A-4192-8E7D-0A2945D96E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8858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0D03A-0158-4A9A-ADC3-DC2AF7EB06D1}" type="datetimeFigureOut">
              <a:rPr lang="en-GB" smtClean="0"/>
              <a:t>17/09/2015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87E2F-464A-4192-8E7D-0A2945D96E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9623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0D03A-0158-4A9A-ADC3-DC2AF7EB06D1}" type="datetimeFigureOut">
              <a:rPr lang="en-GB" smtClean="0"/>
              <a:t>17/09/2015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87E2F-464A-4192-8E7D-0A2945D96E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4192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90D03A-0158-4A9A-ADC3-DC2AF7EB06D1}" type="datetimeFigureOut">
              <a:rPr lang="en-GB" smtClean="0"/>
              <a:t>17/09/2015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487E2F-464A-4192-8E7D-0A2945D96E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6963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90D03A-0158-4A9A-ADC3-DC2AF7EB06D1}" type="datetimeFigureOut">
              <a:rPr lang="en-GB" smtClean="0"/>
              <a:t>17/09/2015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487E2F-464A-4192-8E7D-0A2945D96E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7514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79512" y="260648"/>
            <a:ext cx="8795320" cy="850106"/>
          </a:xfrm>
        </p:spPr>
        <p:txBody>
          <a:bodyPr>
            <a:normAutofit fontScale="90000"/>
          </a:bodyPr>
          <a:lstStyle/>
          <a:p>
            <a:r>
              <a:rPr lang="en-GB" sz="3600" dirty="0" smtClean="0"/>
              <a:t>Procedures for Controlled Assessment moderation. </a:t>
            </a:r>
            <a:endParaRPr lang="en-GB" sz="36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11560" y="1124744"/>
            <a:ext cx="8229600" cy="5544616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GB" sz="1600" dirty="0" smtClean="0"/>
              <a:t>Marks are submitted  </a:t>
            </a:r>
            <a:r>
              <a:rPr lang="en-GB" sz="1600" dirty="0"/>
              <a:t>to </a:t>
            </a:r>
            <a:r>
              <a:rPr lang="en-GB" sz="1600" dirty="0" smtClean="0"/>
              <a:t>WJEC online on </a:t>
            </a:r>
            <a:r>
              <a:rPr lang="en-GB" sz="1600" dirty="0"/>
              <a:t>the WJEC secure </a:t>
            </a:r>
            <a:r>
              <a:rPr lang="en-GB" sz="1600" dirty="0" smtClean="0"/>
              <a:t>website  via  IAMIS. </a:t>
            </a:r>
            <a:r>
              <a:rPr lang="en-GB" sz="1600" u="sng" dirty="0" smtClean="0"/>
              <a:t> </a:t>
            </a:r>
          </a:p>
          <a:p>
            <a:pPr>
              <a:defRPr/>
            </a:pPr>
            <a:endParaRPr lang="en-GB" sz="1600" dirty="0"/>
          </a:p>
          <a:p>
            <a:pPr>
              <a:defRPr/>
            </a:pPr>
            <a:r>
              <a:rPr lang="en-GB" sz="1600" dirty="0" smtClean="0"/>
              <a:t>Once centres’ </a:t>
            </a:r>
            <a:r>
              <a:rPr lang="en-GB" sz="1600" dirty="0"/>
              <a:t>exam entries have been received and processed by WJEC, subject </a:t>
            </a:r>
            <a:r>
              <a:rPr lang="en-GB" sz="1600" dirty="0" smtClean="0"/>
              <a:t>teachers/examination officers can </a:t>
            </a:r>
            <a:r>
              <a:rPr lang="en-GB" sz="1600" dirty="0"/>
              <a:t>access the </a:t>
            </a:r>
            <a:r>
              <a:rPr lang="en-GB" sz="1600" b="1" dirty="0" smtClean="0">
                <a:solidFill>
                  <a:schemeClr val="accent2"/>
                </a:solidFill>
              </a:rPr>
              <a:t> submission </a:t>
            </a:r>
            <a:r>
              <a:rPr lang="en-GB" sz="1600" b="1" dirty="0">
                <a:solidFill>
                  <a:schemeClr val="accent2"/>
                </a:solidFill>
              </a:rPr>
              <a:t>of coursework </a:t>
            </a:r>
            <a:r>
              <a:rPr lang="en-GB" sz="1600" b="1" dirty="0" smtClean="0">
                <a:solidFill>
                  <a:schemeClr val="accent2"/>
                </a:solidFill>
              </a:rPr>
              <a:t>marks </a:t>
            </a:r>
            <a:r>
              <a:rPr lang="en-GB" sz="1600" dirty="0" smtClean="0"/>
              <a:t>section </a:t>
            </a:r>
            <a:r>
              <a:rPr lang="en-GB" sz="1600" dirty="0"/>
              <a:t>on the </a:t>
            </a:r>
            <a:r>
              <a:rPr lang="en-GB" sz="1600" b="1" dirty="0">
                <a:solidFill>
                  <a:schemeClr val="accent2"/>
                </a:solidFill>
              </a:rPr>
              <a:t>secure </a:t>
            </a:r>
            <a:r>
              <a:rPr lang="en-GB" sz="1600" dirty="0"/>
              <a:t>website. </a:t>
            </a:r>
            <a:endParaRPr lang="en-GB" sz="1600" dirty="0" smtClean="0"/>
          </a:p>
          <a:p>
            <a:pPr>
              <a:defRPr/>
            </a:pPr>
            <a:endParaRPr lang="en-GB" sz="1600" i="1" dirty="0">
              <a:solidFill>
                <a:schemeClr val="accent2"/>
              </a:solidFill>
            </a:endParaRPr>
          </a:p>
          <a:p>
            <a:pPr>
              <a:defRPr/>
            </a:pPr>
            <a:r>
              <a:rPr lang="en-GB" sz="1600" dirty="0"/>
              <a:t>A </a:t>
            </a:r>
            <a:r>
              <a:rPr lang="en-GB" sz="1600" dirty="0" smtClean="0"/>
              <a:t>page is </a:t>
            </a:r>
            <a:r>
              <a:rPr lang="en-GB" sz="1600" dirty="0" smtClean="0"/>
              <a:t>available </a:t>
            </a:r>
            <a:r>
              <a:rPr lang="en-GB" sz="1600" dirty="0"/>
              <a:t>for each coursework component. All candidates entered will be listed in candidate number</a:t>
            </a:r>
            <a:r>
              <a:rPr lang="en-GB" sz="1600" dirty="0" smtClean="0"/>
              <a:t>.</a:t>
            </a:r>
          </a:p>
          <a:p>
            <a:pPr>
              <a:defRPr/>
            </a:pPr>
            <a:endParaRPr lang="en-GB" sz="1600" dirty="0"/>
          </a:p>
          <a:p>
            <a:pPr>
              <a:defRPr/>
            </a:pPr>
            <a:r>
              <a:rPr lang="en-GB" sz="1600" dirty="0"/>
              <a:t>Centres </a:t>
            </a:r>
            <a:r>
              <a:rPr lang="en-GB" sz="1600" b="1" dirty="0">
                <a:solidFill>
                  <a:schemeClr val="accent2"/>
                </a:solidFill>
              </a:rPr>
              <a:t>input the marks </a:t>
            </a:r>
            <a:r>
              <a:rPr lang="en-GB" sz="1600" b="1">
                <a:solidFill>
                  <a:schemeClr val="accent2"/>
                </a:solidFill>
              </a:rPr>
              <a:t>for </a:t>
            </a:r>
            <a:r>
              <a:rPr lang="en-GB" sz="1600" b="1" i="1" u="sng" smtClean="0">
                <a:solidFill>
                  <a:schemeClr val="accent2"/>
                </a:solidFill>
              </a:rPr>
              <a:t>all </a:t>
            </a:r>
            <a:r>
              <a:rPr lang="en-GB" sz="1600" b="1" smtClean="0">
                <a:solidFill>
                  <a:schemeClr val="accent2"/>
                </a:solidFill>
              </a:rPr>
              <a:t>candidates </a:t>
            </a:r>
            <a:r>
              <a:rPr lang="en-GB" sz="1600" dirty="0"/>
              <a:t>into the fields provided</a:t>
            </a:r>
            <a:r>
              <a:rPr lang="en-GB" sz="1600" dirty="0" smtClean="0"/>
              <a:t>.</a:t>
            </a:r>
          </a:p>
          <a:p>
            <a:pPr>
              <a:defRPr/>
            </a:pPr>
            <a:endParaRPr lang="en-GB" sz="1600" dirty="0"/>
          </a:p>
          <a:p>
            <a:pPr>
              <a:defRPr/>
            </a:pPr>
            <a:r>
              <a:rPr lang="en-GB" sz="1600" dirty="0"/>
              <a:t>Once all marks have been inserted, the </a:t>
            </a:r>
            <a:r>
              <a:rPr lang="en-GB" sz="1600" b="1" dirty="0" smtClean="0">
                <a:solidFill>
                  <a:schemeClr val="accent2"/>
                </a:solidFill>
              </a:rPr>
              <a:t>system </a:t>
            </a:r>
            <a:r>
              <a:rPr lang="en-GB" sz="1600" dirty="0" smtClean="0"/>
              <a:t>will </a:t>
            </a:r>
            <a:r>
              <a:rPr lang="en-GB" sz="1600" dirty="0"/>
              <a:t>apply the sampling formula and </a:t>
            </a:r>
            <a:r>
              <a:rPr lang="en-GB" sz="1600" b="1" dirty="0">
                <a:solidFill>
                  <a:schemeClr val="accent2"/>
                </a:solidFill>
              </a:rPr>
              <a:t>identify the candidates </a:t>
            </a:r>
            <a:r>
              <a:rPr lang="en-GB" sz="1600" dirty="0"/>
              <a:t>whose work has been selected for moderation.  </a:t>
            </a:r>
            <a:endParaRPr lang="en-GB" sz="1600" dirty="0" smtClean="0"/>
          </a:p>
          <a:p>
            <a:pPr>
              <a:defRPr/>
            </a:pPr>
            <a:endParaRPr lang="en-GB" sz="1600" dirty="0"/>
          </a:p>
          <a:p>
            <a:pPr>
              <a:defRPr/>
            </a:pPr>
            <a:r>
              <a:rPr lang="en-GB" sz="1600" dirty="0"/>
              <a:t> </a:t>
            </a:r>
            <a:r>
              <a:rPr lang="en-GB" sz="1600" dirty="0" smtClean="0"/>
              <a:t>The </a:t>
            </a:r>
            <a:r>
              <a:rPr lang="en-GB" sz="1600" b="1" dirty="0">
                <a:solidFill>
                  <a:schemeClr val="accent2"/>
                </a:solidFill>
              </a:rPr>
              <a:t>online system </a:t>
            </a:r>
            <a:r>
              <a:rPr lang="en-GB" sz="1600" dirty="0"/>
              <a:t>will </a:t>
            </a:r>
            <a:r>
              <a:rPr lang="en-GB" sz="1600" dirty="0" smtClean="0"/>
              <a:t> also </a:t>
            </a:r>
            <a:r>
              <a:rPr lang="en-GB" sz="1600" b="1" dirty="0" smtClean="0">
                <a:solidFill>
                  <a:schemeClr val="accent2"/>
                </a:solidFill>
              </a:rPr>
              <a:t>identify </a:t>
            </a:r>
            <a:r>
              <a:rPr lang="en-GB" sz="1600" b="1" dirty="0">
                <a:solidFill>
                  <a:schemeClr val="accent2"/>
                </a:solidFill>
              </a:rPr>
              <a:t>the moderator </a:t>
            </a:r>
            <a:r>
              <a:rPr lang="en-GB" sz="1600" dirty="0"/>
              <a:t>who has been allocated to the centre and will enable an address label to be printed</a:t>
            </a:r>
            <a:r>
              <a:rPr lang="en-GB" sz="1600" dirty="0" smtClean="0"/>
              <a:t>.</a:t>
            </a:r>
          </a:p>
          <a:p>
            <a:pPr>
              <a:defRPr/>
            </a:pPr>
            <a:endParaRPr lang="en-GB" sz="1600" dirty="0"/>
          </a:p>
          <a:p>
            <a:pPr>
              <a:defRPr/>
            </a:pPr>
            <a:r>
              <a:rPr lang="en-GB" sz="1600" b="1" dirty="0" smtClean="0">
                <a:solidFill>
                  <a:schemeClr val="accent2"/>
                </a:solidFill>
              </a:rPr>
              <a:t>Coursework </a:t>
            </a:r>
            <a:r>
              <a:rPr lang="en-GB" sz="1600" b="1" dirty="0">
                <a:solidFill>
                  <a:schemeClr val="accent2"/>
                </a:solidFill>
              </a:rPr>
              <a:t>folders </a:t>
            </a:r>
            <a:r>
              <a:rPr lang="en-GB" sz="1600" dirty="0"/>
              <a:t>for the sample candidates, along with the relevant coursework cover sheets </a:t>
            </a:r>
            <a:r>
              <a:rPr lang="en-GB" sz="1600" b="1" dirty="0">
                <a:solidFill>
                  <a:schemeClr val="accent2"/>
                </a:solidFill>
              </a:rPr>
              <a:t>should then be posted </a:t>
            </a:r>
            <a:r>
              <a:rPr lang="en-GB" sz="1600" dirty="0"/>
              <a:t>to arrive with the  moderator </a:t>
            </a:r>
            <a:r>
              <a:rPr lang="en-GB" sz="1600" b="1" dirty="0">
                <a:solidFill>
                  <a:schemeClr val="accent2"/>
                </a:solidFill>
              </a:rPr>
              <a:t>by May 5</a:t>
            </a:r>
            <a:r>
              <a:rPr lang="en-GB" sz="1600" b="1" baseline="30000" dirty="0">
                <a:solidFill>
                  <a:schemeClr val="accent2"/>
                </a:solidFill>
              </a:rPr>
              <a:t>th</a:t>
            </a:r>
            <a:r>
              <a:rPr lang="en-GB" sz="1600" b="1" dirty="0">
                <a:solidFill>
                  <a:schemeClr val="accent2"/>
                </a:solidFill>
              </a:rPr>
              <a:t> </a:t>
            </a:r>
            <a:r>
              <a:rPr lang="en-GB" sz="1600" dirty="0"/>
              <a:t>at the latest .</a:t>
            </a:r>
          </a:p>
        </p:txBody>
      </p:sp>
    </p:spTree>
    <p:extLst>
      <p:ext uri="{BB962C8B-B14F-4D97-AF65-F5344CB8AC3E}">
        <p14:creationId xmlns:p14="http://schemas.microsoft.com/office/powerpoint/2010/main" val="20732553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haredContentType xmlns="Microsoft.SharePoint.Taxonomy.ContentTypeSync" SourceId="e1033d4c-53f7-4655-8cf6-8161ad0c09ed" ContentTypeId="0x0101004F3490732DD62442B8FD798EBB90AE64" PreviousValue="false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Presentation" ma:contentTypeID="0x0101004F3490732DD62442B8FD798EBB90AE6400E34734E9A93D124E869C31ABFE43A21B" ma:contentTypeVersion="3" ma:contentTypeDescription="" ma:contentTypeScope="" ma:versionID="40926d18039dc5ea52fd69f4d15fb250">
  <xsd:schema xmlns:xsd="http://www.w3.org/2001/XMLSchema" xmlns:xs="http://www.w3.org/2001/XMLSchema" xmlns:p="http://schemas.microsoft.com/office/2006/metadata/properties" xmlns:ns1="http://schemas.microsoft.com/sharepoint/v3" xmlns:ns3="2f2f9355-f80e-4d7b-937a-0c27cfa03643" targetNamespace="http://schemas.microsoft.com/office/2006/metadata/properties" ma:root="true" ma:fieldsID="794b62c669020ff8571ff29766b99d69" ns1:_="" ns3:_="">
    <xsd:import namespace="http://schemas.microsoft.com/sharepoint/v3"/>
    <xsd:import namespace="2f2f9355-f80e-4d7b-937a-0c27cfa03643"/>
    <xsd:element name="properties">
      <xsd:complexType>
        <xsd:sequence>
          <xsd:element name="documentManagement">
            <xsd:complexType>
              <xsd:all>
                <xsd:element ref="ns1:RoutingRuleDescription" minOccurs="0"/>
                <xsd:element ref="ns3:WJEC_x0020_Language" minOccurs="0"/>
                <xsd:element ref="ns3:WJEC_x0020_Available_x0020_Online" minOccurs="0"/>
                <xsd:element ref="ns1:PublishingStartDate" minOccurs="0"/>
                <xsd:element ref="ns1:PublishingExpirationDate" minOccurs="0"/>
                <xsd:element ref="ns3:k48d8005054a4dd09ad49b7c837f0781" minOccurs="0"/>
                <xsd:element ref="ns3:TaxCatchAll" minOccurs="0"/>
                <xsd:element ref="ns3:TaxCatchAllLabel" minOccurs="0"/>
                <xsd:element ref="ns3:aa87a6a0bdfe4bfb97a25745bc8270e2" minOccurs="0"/>
                <xsd:element ref="ns3:bd6821cb7d3c4b4ab1e70668a679dc90" minOccurs="0"/>
                <xsd:element ref="ns3:i2be6ccaef284b9d8cadff396f0db8d6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RoutingRuleDescription" ma:index="3" nillable="true" ma:displayName="Description" ma:internalName="RoutingRuleDescription" ma:readOnly="false">
      <xsd:simpleType>
        <xsd:restriction base="dms:Text">
          <xsd:maxLength value="255"/>
        </xsd:restriction>
      </xsd:simpleType>
    </xsd:element>
    <xsd:element name="PublishingStartDate" ma:index="9" nillable="true" ma:displayName="Scheduling Start Date" ma:internalName="PublishingStartDate">
      <xsd:simpleType>
        <xsd:restriction base="dms:Unknown"/>
      </xsd:simpleType>
    </xsd:element>
    <xsd:element name="PublishingExpirationDate" ma:index="10" nillable="true" ma:displayName="Scheduling End Dat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f2f9355-f80e-4d7b-937a-0c27cfa03643" elementFormDefault="qualified">
    <xsd:import namespace="http://schemas.microsoft.com/office/2006/documentManagement/types"/>
    <xsd:import namespace="http://schemas.microsoft.com/office/infopath/2007/PartnerControls"/>
    <xsd:element name="WJEC_x0020_Language" ma:index="7" nillable="true" ma:displayName="WJEC Language" ma:default="English" ma:internalName="WJEC_x0020_Languag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English"/>
                    <xsd:enumeration value="Welsh"/>
                  </xsd:restriction>
                </xsd:simpleType>
              </xsd:element>
            </xsd:sequence>
          </xsd:extension>
        </xsd:complexContent>
      </xsd:complexType>
    </xsd:element>
    <xsd:element name="WJEC_x0020_Available_x0020_Online" ma:index="8" nillable="true" ma:displayName="WJEC Available Online" ma:default="0" ma:internalName="WJEC_x0020_Available_x0020_Online">
      <xsd:simpleType>
        <xsd:restriction base="dms:Boolean"/>
      </xsd:simpleType>
    </xsd:element>
    <xsd:element name="k48d8005054a4dd09ad49b7c837f0781" ma:index="12" nillable="true" ma:taxonomy="true" ma:internalName="k48d8005054a4dd09ad49b7c837f0781" ma:taxonomyFieldName="WJEC_x0020_Audiences" ma:displayName="WJEC Audiences" ma:default="" ma:fieldId="{448d8005-054a-4dd0-9ad4-9b7c837f0781}" ma:taxonomyMulti="true" ma:sspId="e1033d4c-53f7-4655-8cf6-8161ad0c09ed" ma:termSetId="b89074ec-3517-46a7-9614-0eff0543422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3" nillable="true" ma:displayName="Taxonomy Catch All Column" ma:hidden="true" ma:list="{7823129b-3f1c-4f09-8127-0caf0c75ec03}" ma:internalName="TaxCatchAll" ma:showField="CatchAllData" ma:web="fc4b7fec-3e2b-4860-8f92-0cb2fad614b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14" nillable="true" ma:displayName="Taxonomy Catch All Column1" ma:hidden="true" ma:list="{7823129b-3f1c-4f09-8127-0caf0c75ec03}" ma:internalName="TaxCatchAllLabel" ma:readOnly="true" ma:showField="CatchAllDataLabel" ma:web="fc4b7fec-3e2b-4860-8f92-0cb2fad614b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aa87a6a0bdfe4bfb97a25745bc8270e2" ma:index="17" nillable="true" ma:taxonomy="true" ma:internalName="aa87a6a0bdfe4bfb97a25745bc8270e2" ma:taxonomyFieldName="WJEC_x0020_Department" ma:displayName="WJEC Department" ma:default="" ma:fieldId="{aa87a6a0-bdfe-4bfb-97a2-5745bc8270e2}" ma:taxonomyMulti="true" ma:sspId="e1033d4c-53f7-4655-8cf6-8161ad0c09ed" ma:termSetId="076cd7ee-ac20-4cd2-af1f-bceb730fade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d6821cb7d3c4b4ab1e70668a679dc90" ma:index="20" nillable="true" ma:taxonomy="true" ma:internalName="bd6821cb7d3c4b4ab1e70668a679dc90" ma:taxonomyFieldName="Level" ma:displayName="WJEC Level" ma:default="" ma:fieldId="{bd6821cb-7d3c-4b4a-b1e7-0668a679dc90}" ma:sspId="e1033d4c-53f7-4655-8cf6-8161ad0c09ed" ma:termSetId="fa8f317e-b53d-4085-af76-4ea65a528b0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2be6ccaef284b9d8cadff396f0db8d6" ma:index="22" nillable="true" ma:taxonomy="true" ma:internalName="i2be6ccaef284b9d8cadff396f0db8d6" ma:taxonomyFieldName="WJEC_x0020_Subject" ma:displayName="WJEC Subject" ma:default="" ma:fieldId="{22be6cca-ef28-4b9d-8cad-ff396f0db8d6}" ma:sspId="e1033d4c-53f7-4655-8cf6-8161ad0c09ed" ma:termSetId="8c3126d1-d4d2-41e8-bc2c-f4f0690100af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6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 ma:index="2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k48d8005054a4dd09ad49b7c837f0781 xmlns="2f2f9355-f80e-4d7b-937a-0c27cfa03643">
      <Terms xmlns="http://schemas.microsoft.com/office/infopath/2007/PartnerControls"/>
    </k48d8005054a4dd09ad49b7c837f0781>
    <WJEC_x0020_Language xmlns="2f2f9355-f80e-4d7b-937a-0c27cfa03643">
      <Value>English</Value>
    </WJEC_x0020_Language>
    <WJEC_x0020_Available_x0020_Online xmlns="2f2f9355-f80e-4d7b-937a-0c27cfa03643">false</WJEC_x0020_Available_x0020_Online>
    <i2be6ccaef284b9d8cadff396f0db8d6 xmlns="2f2f9355-f80e-4d7b-937a-0c27cfa03643">
      <Terms xmlns="http://schemas.microsoft.com/office/infopath/2007/PartnerControls"/>
    </i2be6ccaef284b9d8cadff396f0db8d6>
    <TaxCatchAll xmlns="2f2f9355-f80e-4d7b-937a-0c27cfa03643"/>
    <bd6821cb7d3c4b4ab1e70668a679dc90 xmlns="2f2f9355-f80e-4d7b-937a-0c27cfa03643">
      <Terms xmlns="http://schemas.microsoft.com/office/infopath/2007/PartnerControls"/>
    </bd6821cb7d3c4b4ab1e70668a679dc90>
    <RoutingRuleDescription xmlns="http://schemas.microsoft.com/sharepoint/v3" xsi:nil="true"/>
    <PublishingExpirationDate xmlns="http://schemas.microsoft.com/sharepoint/v3" xsi:nil="true"/>
    <PublishingStartDate xmlns="http://schemas.microsoft.com/sharepoint/v3" xsi:nil="true"/>
    <aa87a6a0bdfe4bfb97a25745bc8270e2 xmlns="2f2f9355-f80e-4d7b-937a-0c27cfa03643">
      <Terms xmlns="http://schemas.microsoft.com/office/infopath/2007/PartnerControls"/>
    </aa87a6a0bdfe4bfb97a25745bc8270e2>
  </documentManagement>
</p:properties>
</file>

<file path=customXml/itemProps1.xml><?xml version="1.0" encoding="utf-8"?>
<ds:datastoreItem xmlns:ds="http://schemas.openxmlformats.org/officeDocument/2006/customXml" ds:itemID="{B2C2B865-9C29-4F57-851E-D4188918C31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F00EB9E-D7FF-4474-8BCF-1E0619ADDC4E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DD9A8F22-3A54-4037-A46A-430632ADBE7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2f2f9355-f80e-4d7b-937a-0c27cfa0364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6BCB6623-F358-43BE-81A6-4BC52B7EE774}">
  <ds:schemaRefs>
    <ds:schemaRef ds:uri="2f2f9355-f80e-4d7b-937a-0c27cfa03643"/>
    <ds:schemaRef ds:uri="http://schemas.microsoft.com/sharepoint/v3"/>
    <ds:schemaRef ds:uri="http://purl.org/dc/elements/1.1/"/>
    <ds:schemaRef ds:uri="http://purl.org/dc/terms/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106</Words>
  <Application>Microsoft Office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Procedures for Controlled Assessment moderation.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Procedures for Controlled Assessments. </dc:title>
  <dc:creator>Evans, Karen</dc:creator>
  <cp:lastModifiedBy>WJEC</cp:lastModifiedBy>
  <cp:revision>3</cp:revision>
  <dcterms:created xsi:type="dcterms:W3CDTF">2015-09-15T11:54:32Z</dcterms:created>
  <dcterms:modified xsi:type="dcterms:W3CDTF">2015-09-17T14:39:42Z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0x0101004F3490732DD62442B8FD798EBB90AE6400E34734E9A93D124E869C31ABFE43A21B</vt:lpwstr>
  </property>
</Properties>
</file>