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332" r:id="rId5"/>
    <p:sldId id="276" r:id="rId6"/>
    <p:sldId id="278" r:id="rId7"/>
    <p:sldId id="279" r:id="rId8"/>
    <p:sldId id="277" r:id="rId9"/>
    <p:sldId id="280" r:id="rId10"/>
    <p:sldId id="298" r:id="rId11"/>
    <p:sldId id="282" r:id="rId12"/>
    <p:sldId id="327" r:id="rId13"/>
    <p:sldId id="328" r:id="rId14"/>
    <p:sldId id="329" r:id="rId15"/>
    <p:sldId id="305" r:id="rId16"/>
    <p:sldId id="316" r:id="rId17"/>
    <p:sldId id="304" r:id="rId18"/>
    <p:sldId id="307" r:id="rId19"/>
    <p:sldId id="293" r:id="rId20"/>
    <p:sldId id="314" r:id="rId21"/>
    <p:sldId id="326" r:id="rId22"/>
    <p:sldId id="325" r:id="rId23"/>
    <p:sldId id="296" r:id="rId24"/>
    <p:sldId id="270" r:id="rId25"/>
    <p:sldId id="324" r:id="rId26"/>
    <p:sldId id="330" r:id="rId27"/>
    <p:sldId id="320" r:id="rId28"/>
    <p:sldId id="331" r:id="rId29"/>
    <p:sldId id="322" r:id="rId30"/>
    <p:sldId id="3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2D583-875B-4D2D-BF25-CAAF0F0385ED}" v="6" dt="2019-09-10T19:27:39.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3" autoAdjust="0"/>
    <p:restoredTop sz="89876" autoAdjust="0"/>
  </p:normalViewPr>
  <p:slideViewPr>
    <p:cSldViewPr>
      <p:cViewPr>
        <p:scale>
          <a:sx n="110" d="100"/>
          <a:sy n="110" d="100"/>
        </p:scale>
        <p:origin x="-186"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en-GB" sz="1200" dirty="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99E3DAAA-0F40-4C7D-81CE-4F081BA48AA0}" type="datetimeFigureOut">
              <a:t>9/26/2019</a:t>
            </a:fld>
            <a:endParaRPr lang="en-GB" sz="1200" dirty="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en-GB" sz="1200" dirty="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447FFF03-096E-4A91-AB70-B35BD6D71D5F}" type="slidenum">
              <a:t>‹#›</a:t>
            </a:fld>
            <a:endParaRPr lang="en-GB" sz="1200" dirty="0">
              <a:latin typeface="Arial" pitchFamily="18"/>
              <a:ea typeface="Microsoft YaHei" pitchFamily="2"/>
              <a:cs typeface="Mangal" pitchFamily="2"/>
            </a:endParaRPr>
          </a:p>
        </p:txBody>
      </p:sp>
    </p:spTree>
    <p:extLst>
      <p:ext uri="{BB962C8B-B14F-4D97-AF65-F5344CB8AC3E}">
        <p14:creationId xmlns:p14="http://schemas.microsoft.com/office/powerpoint/2010/main" val="412355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dirty="0"/>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fld id="{570271B5-4EF8-467E-8310-EF8176644E3C}" type="datetimeFigureOut">
              <a:t>9/26/2019</a:t>
            </a:fld>
            <a:endParaRPr lang="en-GB" dirty="0"/>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dirty="0"/>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Lucida Sans Unicode" pitchFamily="2"/>
                <a:cs typeface="Tahoma" pitchFamily="2"/>
              </a:defRPr>
            </a:lvl1pPr>
          </a:lstStyle>
          <a:p>
            <a:pPr lvl="0"/>
            <a:fld id="{20D4EE19-9995-44FC-A063-62695DC2CF8A}" type="slidenum">
              <a:t>‹#›</a:t>
            </a:fld>
            <a:endParaRPr lang="en-GB" dirty="0"/>
          </a:p>
        </p:txBody>
      </p:sp>
    </p:spTree>
    <p:extLst>
      <p:ext uri="{BB962C8B-B14F-4D97-AF65-F5344CB8AC3E}">
        <p14:creationId xmlns:p14="http://schemas.microsoft.com/office/powerpoint/2010/main" val="45622748"/>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
        <p:nvSpPr>
          <p:cNvPr id="4" name="Date Placeholder 3"/>
          <p:cNvSpPr>
            <a:spLocks noGrp="1"/>
          </p:cNvSpPr>
          <p:nvPr>
            <p:ph type="dt" idx="10"/>
          </p:nvPr>
        </p:nvSpPr>
        <p:spPr/>
        <p:txBody>
          <a:bodyPr/>
          <a:lstStyle/>
          <a:p>
            <a:pPr lvl="0"/>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
        <p:nvSpPr>
          <p:cNvPr id="4" name="Date Placeholder 3"/>
          <p:cNvSpPr>
            <a:spLocks noGrp="1"/>
          </p:cNvSpPr>
          <p:nvPr>
            <p:ph type="dt" idx="10"/>
          </p:nvPr>
        </p:nvSpPr>
        <p:spPr/>
        <p:txBody>
          <a:bodyPr/>
          <a:lstStyle/>
          <a:p>
            <a:pPr lvl="0"/>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
        <p:nvSpPr>
          <p:cNvPr id="4" name="Date Placeholder 3"/>
          <p:cNvSpPr>
            <a:spLocks noGrp="1"/>
          </p:cNvSpPr>
          <p:nvPr>
            <p:ph type="dt" idx="10"/>
          </p:nvPr>
        </p:nvSpPr>
        <p:spPr/>
        <p:txBody>
          <a:bodyPr/>
          <a:lstStyle/>
          <a:p>
            <a:pPr lvl="0"/>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extLst>
      <p:ext uri="{BB962C8B-B14F-4D97-AF65-F5344CB8AC3E}">
        <p14:creationId xmlns:p14="http://schemas.microsoft.com/office/powerpoint/2010/main" val="186346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extLst>
      <p:ext uri="{BB962C8B-B14F-4D97-AF65-F5344CB8AC3E}">
        <p14:creationId xmlns:p14="http://schemas.microsoft.com/office/powerpoint/2010/main" val="14594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
        <p:nvSpPr>
          <p:cNvPr id="4" name="Date Placeholder 3"/>
          <p:cNvSpPr>
            <a:spLocks noGrp="1"/>
          </p:cNvSpPr>
          <p:nvPr>
            <p:ph type="dt" idx="10"/>
          </p:nvPr>
        </p:nvSpPr>
        <p:spPr/>
        <p:txBody>
          <a:bodyPr/>
          <a:lstStyle/>
          <a:p>
            <a:pPr lvl="0"/>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
        <p:nvSpPr>
          <p:cNvPr id="4" name="Date Placeholder 3"/>
          <p:cNvSpPr>
            <a:spLocks noGrp="1"/>
          </p:cNvSpPr>
          <p:nvPr>
            <p:ph type="dt" idx="10"/>
          </p:nvPr>
        </p:nvSpPr>
        <p:spPr/>
        <p:txBody>
          <a:bodyPr/>
          <a:lstStyle/>
          <a:p>
            <a:pPr lvl="0"/>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4860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131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3050"/>
            <a:ext cx="2111375" cy="2482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3050"/>
            <a:ext cx="6184900" cy="2482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51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2" name="image1.png"/>
          <p:cNvPicPr/>
          <p:nvPr/>
        </p:nvPicPr>
        <p:blipFill>
          <a:blip r:embed="rId2"/>
          <a:stretch>
            <a:fillRect/>
          </a:stretch>
        </p:blipFill>
        <p:spPr>
          <a:xfrm>
            <a:off x="-8231" y="1911"/>
            <a:ext cx="9152233" cy="1265238"/>
          </a:xfrm>
          <a:prstGeom prst="rect">
            <a:avLst/>
          </a:prstGeom>
          <a:ln w="12700">
            <a:miter lim="400000"/>
          </a:ln>
        </p:spPr>
      </p:pic>
      <p:sp>
        <p:nvSpPr>
          <p:cNvPr id="13" name="Shape 13"/>
          <p:cNvSpPr>
            <a:spLocks noGrp="1"/>
          </p:cNvSpPr>
          <p:nvPr>
            <p:ph type="body" idx="1"/>
          </p:nvPr>
        </p:nvSpPr>
        <p:spPr>
          <a:xfrm>
            <a:off x="487362" y="1567654"/>
            <a:ext cx="8418515" cy="2902746"/>
          </a:xfrm>
          <a:prstGeom prst="rect">
            <a:avLst/>
          </a:prstGeom>
        </p:spPr>
        <p:txBody>
          <a:bodyPr/>
          <a:lstStyle/>
          <a:p>
            <a:pPr lvl="0">
              <a:defRPr sz="1800"/>
            </a:pPr>
            <a:r>
              <a:rPr sz="3200"/>
              <a:t>Teitl 1 | Title 1</a:t>
            </a:r>
          </a:p>
          <a:p>
            <a:pPr lvl="0">
              <a:defRPr sz="1800"/>
            </a:pPr>
            <a:r>
              <a:rPr sz="3200"/>
              <a:t>Teitl 2 | Title 2</a:t>
            </a:r>
          </a:p>
        </p:txBody>
      </p:sp>
    </p:spTree>
    <p:extLst>
      <p:ext uri="{BB962C8B-B14F-4D97-AF65-F5344CB8AC3E}">
        <p14:creationId xmlns:p14="http://schemas.microsoft.com/office/powerpoint/2010/main" val="26049863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26/09/2019</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50732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54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17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7363" y="1568450"/>
            <a:ext cx="4132262" cy="118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72025" y="1568450"/>
            <a:ext cx="4133850" cy="118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734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438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98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477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828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171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3" name="Text Placeholder 15"/>
          <p:cNvSpPr txBox="1">
            <a:spLocks noGrp="1"/>
          </p:cNvSpPr>
          <p:nvPr>
            <p:ph type="body" idx="1"/>
          </p:nvPr>
        </p:nvSpPr>
        <p:spPr>
          <a:xfrm>
            <a:off x="487440" y="1567799"/>
            <a:ext cx="8418240" cy="1188000"/>
          </a:xfrm>
          <a:prstGeom prst="rect">
            <a:avLst/>
          </a:prstGeom>
          <a:noFill/>
          <a:ln>
            <a:noFill/>
          </a:ln>
        </p:spPr>
        <p:txBody>
          <a:bodyPr wrap="square" lIns="90000" tIns="45000" rIns="90000" bIns="4500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6"/>
            <a:r>
              <a:rPr lang="en-GB"/>
              <a:t>Seventh Outline Level</a:t>
            </a:r>
          </a:p>
          <a:p>
            <a:pPr lvl="7"/>
            <a:r>
              <a:rPr lang="en-GB"/>
              <a:t>Eighth Outline Level</a:t>
            </a:r>
          </a:p>
          <a:p>
            <a:pPr lvl="0"/>
            <a:r>
              <a:rPr lang="en-GB"/>
              <a:t>Ninth Outline LevelTeitl 1 | Title 1</a:t>
            </a:r>
          </a:p>
          <a:p>
            <a:pPr lvl="0"/>
            <a:r>
              <a:rPr lang="en-GB"/>
              <a:t>Teitl 2 | Title 2</a:t>
            </a:r>
          </a:p>
        </p:txBody>
      </p:sp>
      <p:sp>
        <p:nvSpPr>
          <p:cNvPr id="4" name="Text Placeholder 2"/>
          <p:cNvSpPr txBox="1">
            <a:spLocks noGrp="1"/>
          </p:cNvSpPr>
          <p:nvPr>
            <p:ph type="body" sz="quarter" idx="4294967295"/>
          </p:nvPr>
        </p:nvSpPr>
        <p:spPr>
          <a:xfrm>
            <a:off x="457200" y="2984399"/>
            <a:ext cx="8229240" cy="2781000"/>
          </a:xfrm>
          <a:prstGeom prst="rect">
            <a:avLst/>
          </a:prstGeom>
          <a:noFill/>
          <a:ln>
            <a:noFill/>
          </a:ln>
        </p:spPr>
        <p:txBody>
          <a:bodyPr wrap="square" lIns="91440" tIns="45720" rIns="91440" bIns="4572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6"/>
            <a:r>
              <a:rPr lang="en-GB"/>
              <a:t>Seventh Outline Level</a:t>
            </a:r>
          </a:p>
          <a:p>
            <a:pPr lvl="7"/>
            <a:r>
              <a:rPr lang="en-GB"/>
              <a:t>Eighth Outline Level</a:t>
            </a:r>
          </a:p>
          <a:p>
            <a:pPr lvl="0"/>
            <a:r>
              <a:rPr lang="en-GB"/>
              <a:t>Ninth Outline LevelClick to edit Master text styles</a:t>
            </a:r>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hangingPunct="1">
        <a:tabLst/>
        <a:defRPr lang="en-GB" sz="3200" b="0" i="0" u="none" strike="noStrike" kern="1200" spc="0">
          <a:ln>
            <a:noFill/>
          </a:ln>
          <a:solidFill>
            <a:srgbClr val="000000"/>
          </a:solidFill>
          <a:latin typeface="Calibri" pitchFamily="34"/>
          <a:ea typeface="ＭＳ Ｐゴシック" pitchFamily="2"/>
          <a:cs typeface="Arial" pitchFamily="34"/>
        </a:defRPr>
      </a:lvl1pPr>
    </p:titleStyle>
    <p:bodyStyle>
      <a:lvl1pPr lvl="0"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1pPr>
      <a:lvl2pPr lvl="1" rtl="0">
        <a:buSzPct val="75000"/>
        <a:buFont typeface="StarSymbol"/>
        <a:buChar char="–"/>
        <a:tabLst/>
        <a:defRPr lang="en-GB" sz="2400" b="0" i="0" u="none" strike="noStrike" spc="0">
          <a:solidFill>
            <a:srgbClr val="000000"/>
          </a:solidFill>
          <a:latin typeface="Arial" pitchFamily="34"/>
          <a:ea typeface="ＭＳ Ｐゴシック" pitchFamily="2"/>
          <a:cs typeface="Arial" pitchFamily="34"/>
        </a:defRPr>
      </a:lvl2pPr>
      <a:lvl3pPr lvl="2"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3pPr>
      <a:lvl4pPr lvl="3" rtl="0">
        <a:buSzPct val="75000"/>
        <a:buFont typeface="StarSymbol"/>
        <a:buChar char="–"/>
        <a:tabLst/>
        <a:defRPr lang="en-GB" sz="2400" b="0" i="0" u="none" strike="noStrike" spc="0">
          <a:solidFill>
            <a:srgbClr val="000000"/>
          </a:solidFill>
          <a:latin typeface="Arial" pitchFamily="34"/>
          <a:ea typeface="ＭＳ Ｐゴシック" pitchFamily="2"/>
          <a:cs typeface="Arial" pitchFamily="34"/>
        </a:defRPr>
      </a:lvl4pPr>
      <a:lvl5pPr lvl="4"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5pPr>
      <a:lvl6pPr lvl="5"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6pPr>
      <a:lvl7pPr lvl="6"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7pPr>
      <a:lvl8pPr lvl="7"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8pPr>
      <a:lvl9pPr marL="0" marR="0" lvl="0" indent="0" algn="l" rtl="0" hangingPunct="1">
        <a:spcBef>
          <a:spcPts val="479"/>
        </a:spcBef>
        <a:spcAft>
          <a:spcPts val="0"/>
        </a:spcAft>
        <a:buNone/>
        <a:tabLst/>
        <a:defRPr lang="en-GB" sz="2400" b="0" i="0" u="none" strike="noStrike" spc="0">
          <a:solidFill>
            <a:srgbClr val="000000"/>
          </a:solidFill>
          <a:latin typeface="Arial" pitchFamily="34"/>
          <a:ea typeface="ＭＳ Ｐゴシック" pitchFamily="2"/>
          <a:cs typeface="Arial" pitchFamily="34"/>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6155" y="412750"/>
            <a:ext cx="8657444" cy="2259080"/>
          </a:xfrm>
          <a:prstGeom prst="rect">
            <a:avLst/>
          </a:prstGeom>
          <a:noFill/>
        </p:spPr>
        <p:txBody>
          <a:bodyPr wrap="square" rtlCol="0">
            <a:spAutoFit/>
          </a:bodyPr>
          <a:lstStyle/>
          <a:p>
            <a:pPr>
              <a:lnSpc>
                <a:spcPct val="80000"/>
              </a:lnSpc>
            </a:pPr>
            <a:r>
              <a:rPr lang="en-US" sz="4400" kern="1100" spc="-30" dirty="0">
                <a:solidFill>
                  <a:schemeClr val="bg1"/>
                </a:solidFill>
                <a:latin typeface="Arial" panose="020B0604020202020204" pitchFamily="34" charset="0"/>
                <a:cs typeface="Arial" panose="020B0604020202020204" pitchFamily="34" charset="0"/>
              </a:rPr>
              <a:t>GCE ENGLISH LANGUAGE AND LITERATURE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UNIT </a:t>
            </a:r>
            <a:r>
              <a:rPr lang="en-US" sz="4400" kern="1100" spc="-30" dirty="0" smtClean="0">
                <a:solidFill>
                  <a:schemeClr val="bg1"/>
                </a:solidFill>
                <a:latin typeface="Arial" panose="020B0604020202020204" pitchFamily="34" charset="0"/>
                <a:cs typeface="Arial" panose="020B0604020202020204" pitchFamily="34" charset="0"/>
              </a:rPr>
              <a:t>3</a:t>
            </a:r>
            <a:endParaRPr lang="en-US" sz="4400" kern="1100" spc="-30" dirty="0">
              <a:solidFill>
                <a:schemeClr val="bg1"/>
              </a:solidFill>
              <a:latin typeface="Arial" panose="020B0604020202020204" pitchFamily="34" charset="0"/>
              <a:cs typeface="Arial" panose="020B0604020202020204" pitchFamily="34" charset="0"/>
            </a:endParaRPr>
          </a:p>
        </p:txBody>
      </p:sp>
      <p:pic>
        <p:nvPicPr>
          <p:cNvPr id="5" name="Picture 4"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4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2" name="Rectangle 1"/>
          <p:cNvSpPr/>
          <p:nvPr/>
        </p:nvSpPr>
        <p:spPr>
          <a:xfrm>
            <a:off x="978195" y="213892"/>
            <a:ext cx="8006316" cy="1077218"/>
          </a:xfrm>
          <a:prstGeom prst="rect">
            <a:avLst/>
          </a:prstGeom>
        </p:spPr>
        <p:txBody>
          <a:bodyPr wrap="square">
            <a:spAutoFit/>
          </a:bodyPr>
          <a:lstStyle/>
          <a:p>
            <a:pPr algn="ctr"/>
            <a:r>
              <a:rPr lang="en-GB" sz="3200" b="1" dirty="0">
                <a:solidFill>
                  <a:schemeClr val="bg1"/>
                </a:solidFill>
              </a:rPr>
              <a:t>UNIT 3 </a:t>
            </a:r>
            <a:endParaRPr lang="en-GB" sz="3200" b="1" dirty="0" smtClean="0">
              <a:solidFill>
                <a:schemeClr val="bg1"/>
              </a:solidFill>
            </a:endParaRPr>
          </a:p>
          <a:p>
            <a:pPr algn="ctr"/>
            <a:r>
              <a:rPr lang="en-GB" sz="3200" b="1" dirty="0" smtClean="0">
                <a:solidFill>
                  <a:schemeClr val="bg1"/>
                </a:solidFill>
              </a:rPr>
              <a:t>EXAMINER’S </a:t>
            </a:r>
            <a:r>
              <a:rPr lang="en-GB" sz="3200" b="1" dirty="0">
                <a:solidFill>
                  <a:schemeClr val="bg1"/>
                </a:solidFill>
              </a:rPr>
              <a:t>REPORT – </a:t>
            </a:r>
            <a:r>
              <a:rPr lang="en-GB" sz="3200" b="1" dirty="0" smtClean="0">
                <a:solidFill>
                  <a:schemeClr val="bg1"/>
                </a:solidFill>
              </a:rPr>
              <a:t>KEY </a:t>
            </a:r>
            <a:r>
              <a:rPr lang="en-GB" sz="3200" b="1" dirty="0">
                <a:solidFill>
                  <a:schemeClr val="bg1"/>
                </a:solidFill>
              </a:rPr>
              <a:t>MESSAGES</a:t>
            </a:r>
          </a:p>
        </p:txBody>
      </p:sp>
      <p:sp>
        <p:nvSpPr>
          <p:cNvPr id="4" name="TextBox 3"/>
          <p:cNvSpPr txBox="1"/>
          <p:nvPr/>
        </p:nvSpPr>
        <p:spPr>
          <a:xfrm>
            <a:off x="201278" y="1340768"/>
            <a:ext cx="8732082" cy="5847755"/>
          </a:xfrm>
          <a:prstGeom prst="rect">
            <a:avLst/>
          </a:prstGeom>
          <a:noFill/>
        </p:spPr>
        <p:txBody>
          <a:bodyPr wrap="square" rtlCol="0">
            <a:spAutoFit/>
          </a:bodyPr>
          <a:lstStyle/>
          <a:p>
            <a:pPr lvl="0" defTabSz="457200" fontAlgn="base">
              <a:spcBef>
                <a:spcPct val="0"/>
              </a:spcBef>
              <a:spcAft>
                <a:spcPct val="0"/>
              </a:spcAft>
            </a:pPr>
            <a:r>
              <a:rPr lang="en-US" sz="2800" dirty="0" smtClean="0">
                <a:solidFill>
                  <a:srgbClr val="0070C0"/>
                </a:solidFill>
                <a:latin typeface="Arial" panose="020B0604020202020204" pitchFamily="34" charset="0"/>
                <a:ea typeface="ＭＳ Ｐゴシック" pitchFamily="1" charset="-128"/>
                <a:cs typeface="Arial" panose="020B0604020202020204" pitchFamily="34" charset="0"/>
              </a:rPr>
              <a:t>The extract question: </a:t>
            </a:r>
            <a:endParaRPr lang="en-US" sz="2800" dirty="0">
              <a:solidFill>
                <a:srgbClr val="0070C0"/>
              </a:solidFill>
              <a:latin typeface="Arial" panose="020B0604020202020204" pitchFamily="34" charset="0"/>
              <a:ea typeface="ＭＳ Ｐゴシック" pitchFamily="1" charset="-128"/>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smtClean="0">
                <a:latin typeface="Arial" panose="020B0604020202020204" pitchFamily="34" charset="0"/>
                <a:cs typeface="Arial" panose="020B0604020202020204" pitchFamily="34" charset="0"/>
              </a:rPr>
              <a:t>Spend </a:t>
            </a:r>
            <a:r>
              <a:rPr lang="en-GB" sz="2000" b="1" dirty="0">
                <a:latin typeface="Arial" panose="020B0604020202020204" pitchFamily="34" charset="0"/>
                <a:cs typeface="Arial" panose="020B0604020202020204" pitchFamily="34" charset="0"/>
              </a:rPr>
              <a:t>45 minutes </a:t>
            </a:r>
            <a:r>
              <a:rPr lang="en-GB" sz="2000" dirty="0">
                <a:latin typeface="Arial" panose="020B0604020202020204" pitchFamily="34" charset="0"/>
                <a:cs typeface="Arial" panose="020B0604020202020204" pitchFamily="34" charset="0"/>
              </a:rPr>
              <a:t>responding to Section </a:t>
            </a: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Include a brief introductory sentence </a:t>
            </a:r>
            <a:r>
              <a:rPr lang="en-GB" sz="2000" b="1" dirty="0">
                <a:latin typeface="Arial" panose="020B0604020202020204" pitchFamily="34" charset="0"/>
                <a:cs typeface="Arial" panose="020B0604020202020204" pitchFamily="34" charset="0"/>
              </a:rPr>
              <a:t>placing the extract in the context of the play </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are expected to </a:t>
            </a:r>
            <a:r>
              <a:rPr lang="en-GB" sz="2000" b="1" dirty="0">
                <a:latin typeface="Arial" panose="020B0604020202020204" pitchFamily="34" charset="0"/>
                <a:cs typeface="Arial" panose="020B0604020202020204" pitchFamily="34" charset="0"/>
              </a:rPr>
              <a:t>provide coverage of the whole extract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Focus on </a:t>
            </a:r>
            <a:r>
              <a:rPr lang="en-GB" sz="2000" b="1" dirty="0">
                <a:latin typeface="Arial" panose="020B0604020202020204" pitchFamily="34" charset="0"/>
                <a:cs typeface="Arial" panose="020B0604020202020204" pitchFamily="34" charset="0"/>
              </a:rPr>
              <a:t>discussing the specified extract </a:t>
            </a:r>
            <a:r>
              <a:rPr lang="en-GB" sz="2000" dirty="0">
                <a:latin typeface="Arial" panose="020B0604020202020204" pitchFamily="34" charset="0"/>
                <a:cs typeface="Arial" panose="020B0604020202020204" pitchFamily="34" charset="0"/>
              </a:rPr>
              <a:t>rather than other parts of the </a:t>
            </a:r>
            <a:r>
              <a:rPr lang="en-GB" sz="2000" dirty="0" smtClean="0">
                <a:latin typeface="Arial" panose="020B0604020202020204" pitchFamily="34" charset="0"/>
                <a:cs typeface="Arial" panose="020B0604020202020204" pitchFamily="34" charset="0"/>
              </a:rPr>
              <a:t>play</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are expected to respond to the extract with </a:t>
            </a:r>
            <a:r>
              <a:rPr lang="en-GB" sz="2000" b="1" dirty="0">
                <a:latin typeface="Arial" panose="020B0604020202020204" pitchFamily="34" charset="0"/>
                <a:cs typeface="Arial" panose="020B0604020202020204" pitchFamily="34" charset="0"/>
              </a:rPr>
              <a:t>knowledge</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insight  </a:t>
            </a:r>
            <a:r>
              <a:rPr lang="en-GB" sz="2000" dirty="0">
                <a:latin typeface="Arial" panose="020B0604020202020204" pitchFamily="34" charset="0"/>
                <a:cs typeface="Arial" panose="020B0604020202020204" pitchFamily="34" charset="0"/>
              </a:rPr>
              <a:t>- the extract should not be treated as an unseen </a:t>
            </a:r>
            <a:r>
              <a:rPr lang="en-GB" sz="2000" dirty="0" smtClean="0">
                <a:latin typeface="Arial" panose="020B0604020202020204" pitchFamily="34" charset="0"/>
                <a:cs typeface="Arial" panose="020B0604020202020204" pitchFamily="34" charset="0"/>
              </a:rPr>
              <a:t>text</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need to be </a:t>
            </a:r>
            <a:r>
              <a:rPr lang="en-GB" sz="2000" b="1" dirty="0">
                <a:latin typeface="Arial" panose="020B0604020202020204" pitchFamily="34" charset="0"/>
                <a:cs typeface="Arial" panose="020B0604020202020204" pitchFamily="34" charset="0"/>
              </a:rPr>
              <a:t>specific</a:t>
            </a:r>
            <a:r>
              <a:rPr lang="en-GB" sz="2000" dirty="0">
                <a:latin typeface="Arial" panose="020B0604020202020204" pitchFamily="34" charset="0"/>
                <a:cs typeface="Arial" panose="020B0604020202020204" pitchFamily="34" charset="0"/>
              </a:rPr>
              <a:t>  in </a:t>
            </a:r>
            <a:r>
              <a:rPr lang="en-GB" sz="2000" b="1" dirty="0">
                <a:latin typeface="Arial" panose="020B0604020202020204" pitchFamily="34" charset="0"/>
                <a:cs typeface="Arial" panose="020B0604020202020204" pitchFamily="34" charset="0"/>
              </a:rPr>
              <a:t>identifying terminology </a:t>
            </a:r>
            <a:r>
              <a:rPr lang="en-GB" sz="2000" dirty="0">
                <a:latin typeface="Arial" panose="020B0604020202020204" pitchFamily="34" charset="0"/>
                <a:cs typeface="Arial" panose="020B0604020202020204" pitchFamily="34" charset="0"/>
              </a:rPr>
              <a:t>and terms need to be </a:t>
            </a:r>
            <a:r>
              <a:rPr lang="en-GB" sz="2000" b="1" dirty="0">
                <a:latin typeface="Arial" panose="020B0604020202020204" pitchFamily="34" charset="0"/>
                <a:cs typeface="Arial" panose="020B0604020202020204" pitchFamily="34" charset="0"/>
              </a:rPr>
              <a:t>purposefully </a:t>
            </a:r>
            <a:r>
              <a:rPr lang="en-GB" sz="2000" b="1" dirty="0" smtClean="0">
                <a:latin typeface="Arial" panose="020B0604020202020204" pitchFamily="34" charset="0"/>
                <a:cs typeface="Arial" panose="020B0604020202020204" pitchFamily="34" charset="0"/>
              </a:rPr>
              <a:t>applied</a:t>
            </a:r>
            <a:endParaRPr lang="en-GB" sz="2000" b="1"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Candidates need to be reminded of the importance of </a:t>
            </a:r>
            <a:r>
              <a:rPr lang="en-GB" sz="2000" b="1" dirty="0">
                <a:solidFill>
                  <a:srgbClr val="FF0000"/>
                </a:solidFill>
                <a:latin typeface="Arial" panose="020B0604020202020204" pitchFamily="34" charset="0"/>
                <a:cs typeface="Arial" panose="020B0604020202020204" pitchFamily="34" charset="0"/>
              </a:rPr>
              <a:t>reading the set question </a:t>
            </a:r>
            <a:r>
              <a:rPr lang="en-GB" sz="2000" dirty="0">
                <a:solidFill>
                  <a:srgbClr val="FF0000"/>
                </a:solidFill>
                <a:latin typeface="Arial" panose="020B0604020202020204" pitchFamily="34" charset="0"/>
                <a:cs typeface="Arial" panose="020B0604020202020204" pitchFamily="34" charset="0"/>
              </a:rPr>
              <a:t>and </a:t>
            </a:r>
            <a:r>
              <a:rPr lang="en-GB" sz="2000" b="1" dirty="0">
                <a:solidFill>
                  <a:srgbClr val="FF0000"/>
                </a:solidFill>
                <a:latin typeface="Arial" panose="020B0604020202020204" pitchFamily="34" charset="0"/>
                <a:cs typeface="Arial" panose="020B0604020202020204" pitchFamily="34" charset="0"/>
              </a:rPr>
              <a:t>shaping their response </a:t>
            </a:r>
            <a:r>
              <a:rPr lang="en-GB" sz="2000" dirty="0">
                <a:solidFill>
                  <a:srgbClr val="FF0000"/>
                </a:solidFill>
                <a:latin typeface="Arial" panose="020B0604020202020204" pitchFamily="34" charset="0"/>
                <a:cs typeface="Arial" panose="020B0604020202020204" pitchFamily="34" charset="0"/>
              </a:rPr>
              <a:t>to address the requirements of the question asked</a:t>
            </a:r>
          </a:p>
          <a:p>
            <a:pPr marL="285750" indent="-285750">
              <a:buFont typeface="Arial" panose="020B0604020202020204" pitchFamily="34" charset="0"/>
              <a:buChar char="•"/>
            </a:pPr>
            <a:endParaRPr lang="en-GB" sz="1600" dirty="0">
              <a:latin typeface="+mj-lt"/>
              <a:cs typeface="Arial" panose="020B0604020202020204" pitchFamily="34" charset="0"/>
            </a:endParaRPr>
          </a:p>
        </p:txBody>
      </p:sp>
    </p:spTree>
    <p:extLst>
      <p:ext uri="{BB962C8B-B14F-4D97-AF65-F5344CB8AC3E}">
        <p14:creationId xmlns:p14="http://schemas.microsoft.com/office/powerpoint/2010/main" val="217795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6" name="Rectangle 5"/>
          <p:cNvSpPr/>
          <p:nvPr/>
        </p:nvSpPr>
        <p:spPr>
          <a:xfrm>
            <a:off x="282842" y="1403072"/>
            <a:ext cx="8861157" cy="5370701"/>
          </a:xfrm>
          <a:prstGeom prst="rect">
            <a:avLst/>
          </a:prstGeom>
        </p:spPr>
        <p:txBody>
          <a:bodyPr wrap="square">
            <a:spAutoFit/>
          </a:bodyPr>
          <a:lstStyle/>
          <a:p>
            <a:pPr lvl="0" defTabSz="457200" fontAlgn="base">
              <a:spcBef>
                <a:spcPct val="0"/>
              </a:spcBef>
              <a:spcAft>
                <a:spcPct val="0"/>
              </a:spcAft>
            </a:pPr>
            <a:r>
              <a:rPr lang="en-US" sz="2800" dirty="0" smtClean="0">
                <a:solidFill>
                  <a:srgbClr val="0070C0"/>
                </a:solidFill>
                <a:latin typeface="Arial" panose="020B0604020202020204" pitchFamily="34" charset="0"/>
                <a:ea typeface="ＭＳ Ｐゴシック" pitchFamily="1" charset="-128"/>
                <a:cs typeface="Arial" panose="020B0604020202020204" pitchFamily="34" charset="0"/>
              </a:rPr>
              <a:t>The essay question: </a:t>
            </a:r>
            <a:endParaRPr lang="en-GB" sz="2000" dirty="0"/>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Spend </a:t>
            </a:r>
            <a:r>
              <a:rPr lang="en-GB" sz="2000" b="1" dirty="0">
                <a:latin typeface="Arial" panose="020B0604020202020204" pitchFamily="34" charset="0"/>
                <a:cs typeface="Arial" panose="020B0604020202020204" pitchFamily="34" charset="0"/>
              </a:rPr>
              <a:t>1 hour and 15 minutes </a:t>
            </a:r>
            <a:r>
              <a:rPr lang="en-GB" sz="2000" dirty="0">
                <a:latin typeface="Arial" panose="020B0604020202020204" pitchFamily="34" charset="0"/>
                <a:cs typeface="Arial" panose="020B0604020202020204" pitchFamily="34" charset="0"/>
              </a:rPr>
              <a:t>responding to Section </a:t>
            </a: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need to produce </a:t>
            </a:r>
            <a:r>
              <a:rPr lang="en-GB" sz="2000" b="1" u="sng" dirty="0">
                <a:latin typeface="Arial" panose="020B0604020202020204" pitchFamily="34" charset="0"/>
                <a:cs typeface="Arial" panose="020B0604020202020204" pitchFamily="34" charset="0"/>
              </a:rPr>
              <a:t>one</a:t>
            </a:r>
            <a:r>
              <a:rPr lang="en-GB" sz="2000" dirty="0">
                <a:latin typeface="Arial" panose="020B0604020202020204" pitchFamily="34" charset="0"/>
                <a:cs typeface="Arial" panose="020B0604020202020204" pitchFamily="34" charset="0"/>
              </a:rPr>
              <a:t> essay from a choice of two on </a:t>
            </a:r>
            <a:r>
              <a:rPr lang="en-GB" sz="2000" b="1" dirty="0">
                <a:latin typeface="Arial" panose="020B0604020202020204" pitchFamily="34" charset="0"/>
                <a:cs typeface="Arial" panose="020B0604020202020204" pitchFamily="34" charset="0"/>
              </a:rPr>
              <a:t>the same text </a:t>
            </a:r>
            <a:r>
              <a:rPr lang="en-GB" sz="2000" dirty="0">
                <a:latin typeface="Arial" panose="020B0604020202020204" pitchFamily="34" charset="0"/>
                <a:cs typeface="Arial" panose="020B0604020202020204" pitchFamily="34" charset="0"/>
              </a:rPr>
              <a:t>that they use for Section </a:t>
            </a: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are expected to show </a:t>
            </a:r>
            <a:r>
              <a:rPr lang="en-GB" sz="2000" b="1" dirty="0">
                <a:latin typeface="Arial" panose="020B0604020202020204" pitchFamily="34" charset="0"/>
                <a:cs typeface="Arial" panose="020B0604020202020204" pitchFamily="34" charset="0"/>
              </a:rPr>
              <a:t>wider knowledge of the text as a </a:t>
            </a:r>
            <a:r>
              <a:rPr lang="en-GB" sz="2000" b="1" dirty="0" smtClean="0">
                <a:latin typeface="Arial" panose="020B0604020202020204" pitchFamily="34" charset="0"/>
                <a:cs typeface="Arial" panose="020B0604020202020204" pitchFamily="34" charset="0"/>
              </a:rPr>
              <a:t>whole</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Candidates may refer to </a:t>
            </a:r>
            <a:r>
              <a:rPr lang="en-GB" sz="2000" b="1" dirty="0">
                <a:latin typeface="Arial" panose="020B0604020202020204" pitchFamily="34" charset="0"/>
                <a:cs typeface="Arial" panose="020B0604020202020204" pitchFamily="34" charset="0"/>
              </a:rPr>
              <a:t>a selection of key episodes </a:t>
            </a:r>
            <a:r>
              <a:rPr lang="en-GB" sz="2000" dirty="0">
                <a:latin typeface="Arial" panose="020B0604020202020204" pitchFamily="34" charset="0"/>
                <a:cs typeface="Arial" panose="020B0604020202020204" pitchFamily="34" charset="0"/>
              </a:rPr>
              <a:t>in detail as long as they place them </a:t>
            </a:r>
            <a:r>
              <a:rPr lang="en-GB" sz="2000" b="1" dirty="0">
                <a:latin typeface="Arial" panose="020B0604020202020204" pitchFamily="34" charset="0"/>
                <a:cs typeface="Arial" panose="020B0604020202020204" pitchFamily="34" charset="0"/>
              </a:rPr>
              <a:t>within the context of the whole text </a:t>
            </a:r>
            <a:r>
              <a:rPr lang="en-GB" sz="2000" dirty="0">
                <a:latin typeface="Arial" panose="020B0604020202020204" pitchFamily="34" charset="0"/>
                <a:cs typeface="Arial" panose="020B0604020202020204" pitchFamily="34" charset="0"/>
              </a:rPr>
              <a:t>and they are </a:t>
            </a:r>
            <a:r>
              <a:rPr lang="en-GB" sz="2000" b="1" dirty="0">
                <a:latin typeface="Arial" panose="020B0604020202020204" pitchFamily="34" charset="0"/>
                <a:cs typeface="Arial" panose="020B0604020202020204" pitchFamily="34" charset="0"/>
              </a:rPr>
              <a:t>relevant</a:t>
            </a:r>
            <a:r>
              <a:rPr lang="en-GB" sz="2000" dirty="0">
                <a:latin typeface="Arial" panose="020B0604020202020204" pitchFamily="34" charset="0"/>
                <a:cs typeface="Arial" panose="020B0604020202020204" pitchFamily="34" charset="0"/>
              </a:rPr>
              <a:t> to the actual response </a:t>
            </a:r>
            <a:r>
              <a:rPr lang="en-GB" sz="2000" b="1" dirty="0">
                <a:solidFill>
                  <a:srgbClr val="FF0000"/>
                </a:solidFill>
                <a:latin typeface="Arial" panose="020B0604020202020204" pitchFamily="34" charset="0"/>
                <a:cs typeface="Arial" panose="020B0604020202020204" pitchFamily="34" charset="0"/>
              </a:rPr>
              <a:t>- avoid using the extract set for Section A </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Encourage candidates to  </a:t>
            </a:r>
            <a:r>
              <a:rPr lang="en-GB" sz="2000" b="1" dirty="0">
                <a:latin typeface="Arial" panose="020B0604020202020204" pitchFamily="34" charset="0"/>
                <a:cs typeface="Arial" panose="020B0604020202020204" pitchFamily="34" charset="0"/>
              </a:rPr>
              <a:t>plan </a:t>
            </a:r>
            <a:r>
              <a:rPr lang="en-GB" sz="2000" dirty="0">
                <a:latin typeface="Arial" panose="020B0604020202020204" pitchFamily="34" charset="0"/>
                <a:cs typeface="Arial" panose="020B0604020202020204" pitchFamily="34" charset="0"/>
              </a:rPr>
              <a:t>their response carefully - responses need to be </a:t>
            </a:r>
            <a:r>
              <a:rPr lang="en-GB" sz="2000" b="1" dirty="0">
                <a:latin typeface="Arial" panose="020B0604020202020204" pitchFamily="34" charset="0"/>
                <a:cs typeface="Arial" panose="020B0604020202020204" pitchFamily="34" charset="0"/>
              </a:rPr>
              <a:t>shaped </a:t>
            </a:r>
            <a:r>
              <a:rPr lang="en-GB" sz="2000" dirty="0">
                <a:latin typeface="Arial" panose="020B0604020202020204" pitchFamily="34" charset="0"/>
                <a:cs typeface="Arial" panose="020B0604020202020204" pitchFamily="34" charset="0"/>
              </a:rPr>
              <a:t>and </a:t>
            </a:r>
            <a:r>
              <a:rPr lang="en-GB" sz="2000" b="1" dirty="0">
                <a:latin typeface="Arial" panose="020B0604020202020204" pitchFamily="34" charset="0"/>
                <a:cs typeface="Arial" panose="020B0604020202020204" pitchFamily="34" charset="0"/>
              </a:rPr>
              <a:t>coherent arguments </a:t>
            </a:r>
            <a:r>
              <a:rPr lang="en-GB" sz="2000" dirty="0">
                <a:latin typeface="Arial" panose="020B0604020202020204" pitchFamily="34" charset="0"/>
                <a:cs typeface="Arial" panose="020B0604020202020204" pitchFamily="34" charset="0"/>
              </a:rPr>
              <a:t>clearly </a:t>
            </a:r>
            <a:r>
              <a:rPr lang="en-GB" sz="2000" b="1" dirty="0" smtClean="0">
                <a:latin typeface="Arial" panose="020B0604020202020204" pitchFamily="34" charset="0"/>
                <a:cs typeface="Arial" panose="020B0604020202020204" pitchFamily="34" charset="0"/>
              </a:rPr>
              <a:t>constructed</a:t>
            </a:r>
            <a:endParaRPr lang="en-GB" sz="20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Avoid description/narration – candidates should be encouraged to analyse </a:t>
            </a:r>
            <a:r>
              <a:rPr lang="en-GB" sz="2000" b="1" dirty="0">
                <a:latin typeface="Arial" panose="020B0604020202020204" pitchFamily="34" charset="0"/>
                <a:cs typeface="Arial" panose="020B0604020202020204" pitchFamily="34" charset="0"/>
              </a:rPr>
              <a:t>how</a:t>
            </a:r>
            <a:r>
              <a:rPr lang="en-GB" sz="2000" dirty="0">
                <a:latin typeface="Arial" panose="020B0604020202020204" pitchFamily="34" charset="0"/>
                <a:cs typeface="Arial" panose="020B0604020202020204" pitchFamily="34" charset="0"/>
              </a:rPr>
              <a:t> meaning is created and draw conclusions from their </a:t>
            </a:r>
            <a:r>
              <a:rPr lang="en-GB" sz="2000" dirty="0" smtClean="0">
                <a:latin typeface="Arial" panose="020B0604020202020204" pitchFamily="34" charset="0"/>
                <a:cs typeface="Arial" panose="020B0604020202020204" pitchFamily="34" charset="0"/>
              </a:rPr>
              <a:t>points</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1052623" y="95711"/>
            <a:ext cx="7644810" cy="1077218"/>
          </a:xfrm>
          <a:prstGeom prst="rect">
            <a:avLst/>
          </a:prstGeom>
        </p:spPr>
        <p:txBody>
          <a:bodyPr wrap="square">
            <a:spAutoFit/>
          </a:bodyPr>
          <a:lstStyle/>
          <a:p>
            <a:pPr algn="ctr"/>
            <a:r>
              <a:rPr lang="en-GB" sz="3200" b="1" dirty="0">
                <a:solidFill>
                  <a:schemeClr val="bg1"/>
                </a:solidFill>
              </a:rPr>
              <a:t>UNIT 3 </a:t>
            </a:r>
            <a:endParaRPr lang="en-GB" sz="3200" b="1" dirty="0" smtClean="0">
              <a:solidFill>
                <a:schemeClr val="bg1"/>
              </a:solidFill>
            </a:endParaRPr>
          </a:p>
          <a:p>
            <a:pPr algn="ctr"/>
            <a:r>
              <a:rPr lang="en-GB" sz="3200" b="1" dirty="0" smtClean="0">
                <a:solidFill>
                  <a:schemeClr val="bg1"/>
                </a:solidFill>
              </a:rPr>
              <a:t>EXAMINER’S </a:t>
            </a:r>
            <a:r>
              <a:rPr lang="en-GB" sz="3200" b="1" dirty="0">
                <a:solidFill>
                  <a:schemeClr val="bg1"/>
                </a:solidFill>
              </a:rPr>
              <a:t>REPORT – KEY MESSAGES</a:t>
            </a:r>
          </a:p>
        </p:txBody>
      </p:sp>
    </p:spTree>
    <p:extLst>
      <p:ext uri="{BB962C8B-B14F-4D97-AF65-F5344CB8AC3E}">
        <p14:creationId xmlns:p14="http://schemas.microsoft.com/office/powerpoint/2010/main" val="388446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6" name="Rectangle 5"/>
          <p:cNvSpPr/>
          <p:nvPr/>
        </p:nvSpPr>
        <p:spPr>
          <a:xfrm>
            <a:off x="202020" y="1384026"/>
            <a:ext cx="8718696" cy="5047536"/>
          </a:xfrm>
          <a:prstGeom prst="rect">
            <a:avLst/>
          </a:prstGeom>
        </p:spPr>
        <p:txBody>
          <a:bodyPr wrap="square">
            <a:spAutoFit/>
          </a:bodyPr>
          <a:lstStyle/>
          <a:p>
            <a:pPr lvl="0" defTabSz="457200" fontAlgn="base">
              <a:spcBef>
                <a:spcPct val="0"/>
              </a:spcBef>
              <a:spcAft>
                <a:spcPct val="0"/>
              </a:spcAft>
            </a:pPr>
            <a:r>
              <a:rPr lang="en-US" sz="2800" dirty="0" smtClean="0">
                <a:solidFill>
                  <a:srgbClr val="0070C0"/>
                </a:solidFill>
                <a:latin typeface="Arial" panose="020B0604020202020204" pitchFamily="34" charset="0"/>
                <a:ea typeface="ＭＳ Ｐゴシック" pitchFamily="1" charset="-128"/>
                <a:cs typeface="Arial" panose="020B0604020202020204" pitchFamily="34" charset="0"/>
              </a:rPr>
              <a:t>The essay question: </a:t>
            </a:r>
            <a:endParaRPr lang="en-GB" sz="2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Terminology needs to be </a:t>
            </a:r>
            <a:r>
              <a:rPr lang="en-GB" sz="2400" b="1" dirty="0">
                <a:latin typeface="Arial" panose="020B0604020202020204" pitchFamily="34" charset="0"/>
                <a:cs typeface="Arial" panose="020B0604020202020204" pitchFamily="34" charset="0"/>
              </a:rPr>
              <a:t>wide-ranging </a:t>
            </a:r>
            <a:r>
              <a:rPr lang="en-GB" sz="24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applied </a:t>
            </a:r>
            <a:r>
              <a:rPr lang="en-GB" sz="2400" b="1" dirty="0" smtClean="0">
                <a:latin typeface="Arial" panose="020B0604020202020204" pitchFamily="34" charset="0"/>
                <a:cs typeface="Arial" panose="020B0604020202020204" pitchFamily="34" charset="0"/>
              </a:rPr>
              <a:t>accurately</a:t>
            </a:r>
            <a:endParaRPr lang="en-GB" sz="2400" b="1"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Candidates need to learn a </a:t>
            </a:r>
            <a:r>
              <a:rPr lang="en-GB" sz="2400" b="1" dirty="0">
                <a:latin typeface="Arial" panose="020B0604020202020204" pitchFamily="34" charset="0"/>
                <a:cs typeface="Arial" panose="020B0604020202020204" pitchFamily="34" charset="0"/>
              </a:rPr>
              <a:t>range of quotations </a:t>
            </a:r>
            <a:r>
              <a:rPr lang="en-GB" sz="2400" dirty="0">
                <a:latin typeface="Arial" panose="020B0604020202020204" pitchFamily="34" charset="0"/>
                <a:cs typeface="Arial" panose="020B0604020202020204" pitchFamily="34" charset="0"/>
              </a:rPr>
              <a:t>from the play and cite them </a:t>
            </a:r>
            <a:r>
              <a:rPr lang="en-GB" sz="2400" dirty="0" smtClean="0">
                <a:latin typeface="Arial" panose="020B0604020202020204" pitchFamily="34" charset="0"/>
                <a:cs typeface="Arial" panose="020B0604020202020204" pitchFamily="34" charset="0"/>
              </a:rPr>
              <a:t>accurately</a:t>
            </a:r>
            <a:endParaRPr lang="en-GB" sz="2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Centres should prepare their candidates with a </a:t>
            </a:r>
            <a:r>
              <a:rPr lang="en-GB" sz="2400" b="1" dirty="0">
                <a:latin typeface="Arial" panose="020B0604020202020204" pitchFamily="34" charset="0"/>
                <a:cs typeface="Arial" panose="020B0604020202020204" pitchFamily="34" charset="0"/>
              </a:rPr>
              <a:t>wide and broad understanding of the social, political, historical and cultural context </a:t>
            </a:r>
            <a:r>
              <a:rPr lang="en-GB" sz="2400" dirty="0">
                <a:latin typeface="Arial" panose="020B0604020202020204" pitchFamily="34" charset="0"/>
                <a:cs typeface="Arial" panose="020B0604020202020204" pitchFamily="34" charset="0"/>
              </a:rPr>
              <a:t>of their chosen </a:t>
            </a:r>
            <a:r>
              <a:rPr lang="en-GB" sz="2400" dirty="0" smtClean="0">
                <a:latin typeface="Arial" panose="020B0604020202020204" pitchFamily="34" charset="0"/>
                <a:cs typeface="Arial" panose="020B0604020202020204" pitchFamily="34" charset="0"/>
              </a:rPr>
              <a:t>text</a:t>
            </a:r>
            <a:endParaRPr lang="en-GB" sz="2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However, responses should always </a:t>
            </a:r>
            <a:r>
              <a:rPr lang="en-GB" sz="2400" b="1" dirty="0">
                <a:latin typeface="Arial" panose="020B0604020202020204" pitchFamily="34" charset="0"/>
                <a:cs typeface="Arial" panose="020B0604020202020204" pitchFamily="34" charset="0"/>
              </a:rPr>
              <a:t>lead with the play </a:t>
            </a:r>
            <a:r>
              <a:rPr lang="en-GB" sz="2400" dirty="0">
                <a:latin typeface="Arial" panose="020B0604020202020204" pitchFamily="34" charset="0"/>
                <a:cs typeface="Arial" panose="020B0604020202020204" pitchFamily="34" charset="0"/>
              </a:rPr>
              <a:t>itself and </a:t>
            </a:r>
            <a:r>
              <a:rPr lang="en-GB" sz="2400" b="1" dirty="0">
                <a:latin typeface="Arial" panose="020B0604020202020204" pitchFamily="34" charset="0"/>
                <a:cs typeface="Arial" panose="020B0604020202020204" pitchFamily="34" charset="0"/>
              </a:rPr>
              <a:t>embed relevant contextual </a:t>
            </a:r>
            <a:r>
              <a:rPr lang="en-GB" sz="2400" dirty="0">
                <a:latin typeface="Arial" panose="020B0604020202020204" pitchFamily="34" charset="0"/>
                <a:cs typeface="Arial" panose="020B0604020202020204" pitchFamily="34" charset="0"/>
              </a:rPr>
              <a:t>detail meaningfully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2000" dirty="0"/>
          </a:p>
        </p:txBody>
      </p:sp>
      <p:sp>
        <p:nvSpPr>
          <p:cNvPr id="7" name="Rectangle 6"/>
          <p:cNvSpPr/>
          <p:nvPr/>
        </p:nvSpPr>
        <p:spPr>
          <a:xfrm>
            <a:off x="1052623" y="95711"/>
            <a:ext cx="7644810" cy="1077218"/>
          </a:xfrm>
          <a:prstGeom prst="rect">
            <a:avLst/>
          </a:prstGeom>
        </p:spPr>
        <p:txBody>
          <a:bodyPr wrap="square">
            <a:spAutoFit/>
          </a:bodyPr>
          <a:lstStyle/>
          <a:p>
            <a:pPr algn="ctr"/>
            <a:r>
              <a:rPr lang="en-GB" sz="3200" b="1" dirty="0">
                <a:solidFill>
                  <a:schemeClr val="bg1"/>
                </a:solidFill>
              </a:rPr>
              <a:t>UNIT 3 </a:t>
            </a:r>
            <a:endParaRPr lang="en-GB" sz="3200" b="1" dirty="0" smtClean="0">
              <a:solidFill>
                <a:schemeClr val="bg1"/>
              </a:solidFill>
            </a:endParaRPr>
          </a:p>
          <a:p>
            <a:pPr algn="ctr"/>
            <a:r>
              <a:rPr lang="en-GB" sz="3200" b="1" dirty="0" smtClean="0">
                <a:solidFill>
                  <a:schemeClr val="bg1"/>
                </a:solidFill>
              </a:rPr>
              <a:t>EXAMINER’S </a:t>
            </a:r>
            <a:r>
              <a:rPr lang="en-GB" sz="3200" b="1" dirty="0">
                <a:solidFill>
                  <a:schemeClr val="bg1"/>
                </a:solidFill>
              </a:rPr>
              <a:t>REPORT – KEY MESSAGES</a:t>
            </a:r>
          </a:p>
        </p:txBody>
      </p:sp>
    </p:spTree>
    <p:extLst>
      <p:ext uri="{BB962C8B-B14F-4D97-AF65-F5344CB8AC3E}">
        <p14:creationId xmlns:p14="http://schemas.microsoft.com/office/powerpoint/2010/main" val="422494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930188" y="2420888"/>
            <a:ext cx="7272807" cy="2000548"/>
          </a:xfrm>
          <a:prstGeom prst="rect">
            <a:avLst/>
          </a:prstGeom>
        </p:spPr>
        <p:txBody>
          <a:bodyPr wrap="square">
            <a:spAutoFit/>
          </a:bodyPr>
          <a:lstStyle/>
          <a:p>
            <a:pPr algn="ctr"/>
            <a:r>
              <a:rPr lang="en-GB" sz="3200" b="1" dirty="0" smtClean="0">
                <a:solidFill>
                  <a:srgbClr val="0070C0"/>
                </a:solidFill>
              </a:rPr>
              <a:t>Answering </a:t>
            </a:r>
            <a:r>
              <a:rPr lang="en-GB" sz="3200" b="1" dirty="0">
                <a:solidFill>
                  <a:srgbClr val="0070C0"/>
                </a:solidFill>
              </a:rPr>
              <a:t>the extract </a:t>
            </a:r>
            <a:r>
              <a:rPr lang="en-GB" sz="3200" b="1" dirty="0" smtClean="0">
                <a:solidFill>
                  <a:srgbClr val="0070C0"/>
                </a:solidFill>
              </a:rPr>
              <a:t>question:</a:t>
            </a:r>
            <a:endParaRPr lang="en-GB" sz="2800" b="1" dirty="0">
              <a:solidFill>
                <a:srgbClr val="0070C0"/>
              </a:solidFill>
            </a:endParaRPr>
          </a:p>
          <a:p>
            <a:pPr algn="ctr"/>
            <a:endParaRPr lang="en-GB" sz="2800" b="1" dirty="0">
              <a:solidFill>
                <a:srgbClr val="0070C0"/>
              </a:solidFill>
            </a:endParaRPr>
          </a:p>
          <a:p>
            <a:pPr algn="ctr"/>
            <a:r>
              <a:rPr lang="en-GB" sz="2800" b="1" dirty="0">
                <a:solidFill>
                  <a:srgbClr val="0070C0"/>
                </a:solidFill>
              </a:rPr>
              <a:t> </a:t>
            </a:r>
            <a:r>
              <a:rPr lang="en-GB" sz="3200" b="1" i="1" dirty="0"/>
              <a:t>How does the writer create dramatic tension/comedy?</a:t>
            </a:r>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97679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395536" y="1484784"/>
            <a:ext cx="6863315" cy="584775"/>
          </a:xfrm>
          <a:prstGeom prst="rect">
            <a:avLst/>
          </a:prstGeom>
        </p:spPr>
        <p:txBody>
          <a:bodyPr wrap="square">
            <a:spAutoFit/>
          </a:bodyPr>
          <a:lstStyle/>
          <a:p>
            <a:r>
              <a:rPr lang="en-GB" sz="3200" b="1" dirty="0">
                <a:solidFill>
                  <a:srgbClr val="0070C0"/>
                </a:solidFill>
                <a:latin typeface="Arial" panose="020B0604020202020204" pitchFamily="34" charset="0"/>
                <a:cs typeface="Arial" panose="020B0604020202020204" pitchFamily="34" charset="0"/>
              </a:rPr>
              <a:t>Exploding </a:t>
            </a:r>
            <a:r>
              <a:rPr lang="en-GB" sz="3200" b="1" dirty="0" smtClean="0">
                <a:solidFill>
                  <a:srgbClr val="0070C0"/>
                </a:solidFill>
                <a:latin typeface="Arial" panose="020B0604020202020204" pitchFamily="34" charset="0"/>
                <a:cs typeface="Arial" panose="020B0604020202020204" pitchFamily="34" charset="0"/>
              </a:rPr>
              <a:t>the </a:t>
            </a:r>
            <a:r>
              <a:rPr lang="en-GB" sz="3200" b="1" dirty="0">
                <a:solidFill>
                  <a:srgbClr val="0070C0"/>
                </a:solidFill>
                <a:latin typeface="Arial" panose="020B0604020202020204" pitchFamily="34" charset="0"/>
                <a:cs typeface="Arial" panose="020B0604020202020204" pitchFamily="34" charset="0"/>
              </a:rPr>
              <a:t>q</a:t>
            </a:r>
            <a:r>
              <a:rPr lang="en-GB" sz="3200" b="1" dirty="0" smtClean="0">
                <a:solidFill>
                  <a:srgbClr val="0070C0"/>
                </a:solidFill>
                <a:latin typeface="Arial" panose="020B0604020202020204" pitchFamily="34" charset="0"/>
                <a:cs typeface="Arial" panose="020B0604020202020204" pitchFamily="34" charset="0"/>
              </a:rPr>
              <a:t>uestion</a:t>
            </a:r>
            <a:endParaRPr lang="en-GB" sz="3200" b="1"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462863" y="2564904"/>
            <a:ext cx="8208911" cy="3170099"/>
          </a:xfrm>
          <a:prstGeom prst="rect">
            <a:avLst/>
          </a:prstGeom>
        </p:spPr>
        <p:txBody>
          <a:bodyPr wrap="square">
            <a:spAutoFit/>
          </a:bodyPr>
          <a:lstStyle/>
          <a:p>
            <a:endParaRPr lang="en-GB" sz="2400" dirty="0"/>
          </a:p>
          <a:p>
            <a:r>
              <a:rPr lang="en-GB" sz="2800" dirty="0">
                <a:latin typeface="Arial" panose="020B0604020202020204" pitchFamily="34" charset="0"/>
                <a:cs typeface="Arial" panose="020B0604020202020204" pitchFamily="34" charset="0"/>
              </a:rPr>
              <a:t>For Section  A (and Section B) of the Shakespeare paper, candidates need to be reminded of the importance of </a:t>
            </a:r>
            <a:r>
              <a:rPr lang="en-GB" sz="2800" b="1" dirty="0">
                <a:latin typeface="Arial" panose="020B0604020202020204" pitchFamily="34" charset="0"/>
                <a:cs typeface="Arial" panose="020B0604020202020204" pitchFamily="34" charset="0"/>
              </a:rPr>
              <a:t>reading the set question </a:t>
            </a:r>
            <a:r>
              <a:rPr lang="en-GB" sz="2800" dirty="0">
                <a:latin typeface="Arial" panose="020B0604020202020204" pitchFamily="34" charset="0"/>
                <a:cs typeface="Arial" panose="020B0604020202020204" pitchFamily="34" charset="0"/>
              </a:rPr>
              <a:t>and </a:t>
            </a:r>
            <a:r>
              <a:rPr lang="en-GB" sz="2800" b="1" dirty="0">
                <a:latin typeface="Arial" panose="020B0604020202020204" pitchFamily="34" charset="0"/>
                <a:cs typeface="Arial" panose="020B0604020202020204" pitchFamily="34" charset="0"/>
              </a:rPr>
              <a:t>shaping their response </a:t>
            </a:r>
            <a:r>
              <a:rPr lang="en-GB" sz="2800" dirty="0">
                <a:latin typeface="Arial" panose="020B0604020202020204" pitchFamily="34" charset="0"/>
                <a:cs typeface="Arial" panose="020B0604020202020204" pitchFamily="34" charset="0"/>
              </a:rPr>
              <a:t>to address the requirements of the question asked.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32758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251520" y="1484784"/>
            <a:ext cx="8352927" cy="584775"/>
          </a:xfrm>
          <a:prstGeom prst="rect">
            <a:avLst/>
          </a:prstGeom>
        </p:spPr>
        <p:txBody>
          <a:bodyPr wrap="square">
            <a:spAutoFit/>
          </a:bodyPr>
          <a:lstStyle/>
          <a:p>
            <a:r>
              <a:rPr lang="en-GB" sz="3200" b="1" dirty="0">
                <a:solidFill>
                  <a:srgbClr val="0070C0"/>
                </a:solidFill>
              </a:rPr>
              <a:t>Exploding </a:t>
            </a:r>
            <a:r>
              <a:rPr lang="en-GB" sz="3200" b="1" dirty="0" smtClean="0">
                <a:solidFill>
                  <a:srgbClr val="0070C0"/>
                </a:solidFill>
              </a:rPr>
              <a:t>the </a:t>
            </a:r>
            <a:r>
              <a:rPr lang="en-GB" sz="3200" b="1" dirty="0">
                <a:solidFill>
                  <a:srgbClr val="0070C0"/>
                </a:solidFill>
              </a:rPr>
              <a:t>e</a:t>
            </a:r>
            <a:r>
              <a:rPr lang="en-GB" sz="3200" b="1" dirty="0" smtClean="0">
                <a:solidFill>
                  <a:srgbClr val="0070C0"/>
                </a:solidFill>
              </a:rPr>
              <a:t>xtract </a:t>
            </a:r>
            <a:r>
              <a:rPr lang="en-GB" sz="3200" b="1" dirty="0">
                <a:solidFill>
                  <a:srgbClr val="0070C0"/>
                </a:solidFill>
              </a:rPr>
              <a:t>q</a:t>
            </a:r>
            <a:r>
              <a:rPr lang="en-GB" sz="3200" b="1" dirty="0" smtClean="0">
                <a:solidFill>
                  <a:srgbClr val="0070C0"/>
                </a:solidFill>
              </a:rPr>
              <a:t>uestion</a:t>
            </a:r>
            <a:endParaRPr lang="en-GB" sz="3200" b="1" dirty="0">
              <a:solidFill>
                <a:srgbClr val="0070C0"/>
              </a:solidFill>
            </a:endParaRPr>
          </a:p>
        </p:txBody>
      </p:sp>
      <p:sp>
        <p:nvSpPr>
          <p:cNvPr id="6" name="Rectangle 5"/>
          <p:cNvSpPr/>
          <p:nvPr/>
        </p:nvSpPr>
        <p:spPr>
          <a:xfrm>
            <a:off x="502193" y="2348880"/>
            <a:ext cx="8280920" cy="3693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en-GB" b="1" i="1" dirty="0"/>
          </a:p>
          <a:p>
            <a:pPr algn="ctr"/>
            <a:r>
              <a:rPr lang="en-GB" sz="2000" b="1" i="1" dirty="0">
                <a:latin typeface="Arial" panose="020B0604020202020204" pitchFamily="34" charset="0"/>
                <a:cs typeface="Arial" panose="020B0604020202020204" pitchFamily="34" charset="0"/>
              </a:rPr>
              <a:t>King Lear</a:t>
            </a:r>
          </a:p>
          <a:p>
            <a:pPr algn="ctr"/>
            <a:endParaRPr lang="en-GB" sz="2000" b="1" i="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 By focusing closely on the linguistic and literary techniques used, explore how </a:t>
            </a:r>
            <a:r>
              <a:rPr lang="en-GB" sz="2000" b="1" dirty="0" smtClean="0">
                <a:latin typeface="Arial" panose="020B0604020202020204" pitchFamily="34" charset="0"/>
                <a:cs typeface="Arial" panose="020B0604020202020204" pitchFamily="34" charset="0"/>
              </a:rPr>
              <a:t>Shakespeare </a:t>
            </a:r>
            <a:r>
              <a:rPr lang="en-GB" sz="2000" b="1" dirty="0">
                <a:latin typeface="Arial" panose="020B0604020202020204" pitchFamily="34" charset="0"/>
                <a:cs typeface="Arial" panose="020B0604020202020204" pitchFamily="34" charset="0"/>
              </a:rPr>
              <a:t>creates </a:t>
            </a:r>
            <a:r>
              <a:rPr lang="en-GB" sz="2000" b="1" dirty="0">
                <a:solidFill>
                  <a:srgbClr val="FF0000"/>
                </a:solidFill>
                <a:latin typeface="Arial" panose="020B0604020202020204" pitchFamily="34" charset="0"/>
                <a:cs typeface="Arial" panose="020B0604020202020204" pitchFamily="34" charset="0"/>
              </a:rPr>
              <a:t>dramatic tension </a:t>
            </a:r>
            <a:r>
              <a:rPr lang="en-GB" sz="2000" b="1" dirty="0">
                <a:latin typeface="Arial" panose="020B0604020202020204" pitchFamily="34" charset="0"/>
                <a:cs typeface="Arial" panose="020B0604020202020204" pitchFamily="34" charset="0"/>
              </a:rPr>
              <a:t>in this extract from Act 1, Scene 1</a:t>
            </a:r>
            <a:r>
              <a:rPr lang="en-GB" sz="2000" b="1" dirty="0" smtClean="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40]</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i="1" dirty="0">
                <a:latin typeface="Arial" panose="020B0604020202020204" pitchFamily="34" charset="0"/>
                <a:cs typeface="Arial" panose="020B0604020202020204" pitchFamily="34" charset="0"/>
              </a:rPr>
              <a:t>Many candidates ignored this question and focused on the presentation the characters, making no attempt to link back to the question</a:t>
            </a:r>
          </a:p>
          <a:p>
            <a:endParaRPr lang="en-GB" dirty="0">
              <a:ln>
                <a:solidFill>
                  <a:srgbClr val="000099"/>
                </a:solidFill>
              </a:ln>
            </a:endParaRPr>
          </a:p>
          <a:p>
            <a:endParaRPr lang="en-GB" dirty="0"/>
          </a:p>
        </p:txBody>
      </p:sp>
      <p:sp>
        <p:nvSpPr>
          <p:cNvPr id="7"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17006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TextBox 3">
            <a:extLst>
              <a:ext uri="{FF2B5EF4-FFF2-40B4-BE49-F238E27FC236}">
                <a16:creationId xmlns:a16="http://schemas.microsoft.com/office/drawing/2014/main" xmlns="" id="{C60F06F9-3796-48B5-AD84-8D86F801C80D}"/>
              </a:ext>
            </a:extLst>
          </p:cNvPr>
          <p:cNvSpPr txBox="1"/>
          <p:nvPr/>
        </p:nvSpPr>
        <p:spPr>
          <a:xfrm>
            <a:off x="395536" y="1556792"/>
            <a:ext cx="7988207" cy="4001095"/>
          </a:xfrm>
          <a:prstGeom prst="rect">
            <a:avLst/>
          </a:prstGeom>
          <a:noFill/>
        </p:spPr>
        <p:txBody>
          <a:bodyPr wrap="square" rtlCol="0">
            <a:spAutoFit/>
          </a:bodyPr>
          <a:lstStyle/>
          <a:p>
            <a:r>
              <a:rPr lang="en-GB" sz="2800" b="1" dirty="0" smtClean="0">
                <a:solidFill>
                  <a:srgbClr val="0070C0"/>
                </a:solidFill>
              </a:rPr>
              <a:t>Activity: tackling </a:t>
            </a:r>
            <a:r>
              <a:rPr lang="en-GB" sz="2800" b="1" dirty="0">
                <a:solidFill>
                  <a:srgbClr val="0070C0"/>
                </a:solidFill>
              </a:rPr>
              <a:t>dramatic </a:t>
            </a:r>
            <a:r>
              <a:rPr lang="en-GB" sz="2800" b="1" dirty="0" smtClean="0">
                <a:solidFill>
                  <a:srgbClr val="0070C0"/>
                </a:solidFill>
              </a:rPr>
              <a:t>tension/comedy </a:t>
            </a:r>
            <a:r>
              <a:rPr lang="en-GB" sz="2800" b="1" dirty="0">
                <a:solidFill>
                  <a:srgbClr val="0070C0"/>
                </a:solidFill>
              </a:rPr>
              <a:t>in the extract question</a:t>
            </a:r>
          </a:p>
          <a:p>
            <a:endParaRPr lang="en-GB" b="1" dirty="0"/>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groups, look at the extract you have been given. </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Consider </a:t>
            </a:r>
            <a:r>
              <a:rPr lang="en-GB" sz="2400" dirty="0" smtClean="0">
                <a:latin typeface="Arial" panose="020B0604020202020204" pitchFamily="34" charset="0"/>
                <a:cs typeface="Arial" panose="020B0604020202020204" pitchFamily="34" charset="0"/>
              </a:rPr>
              <a:t>which </a:t>
            </a:r>
            <a:r>
              <a:rPr lang="en-GB" sz="2400" dirty="0">
                <a:latin typeface="Arial" panose="020B0604020202020204" pitchFamily="34" charset="0"/>
                <a:cs typeface="Arial" panose="020B0604020202020204" pitchFamily="34" charset="0"/>
              </a:rPr>
              <a:t>techniques and areas of content </a:t>
            </a:r>
            <a:r>
              <a:rPr lang="en-GB" sz="2400" dirty="0" smtClean="0">
                <a:latin typeface="Arial" panose="020B0604020202020204" pitchFamily="34" charset="0"/>
                <a:cs typeface="Arial" panose="020B0604020202020204" pitchFamily="34" charset="0"/>
              </a:rPr>
              <a:t>candidates </a:t>
            </a:r>
            <a:r>
              <a:rPr lang="en-GB" sz="2400" dirty="0">
                <a:latin typeface="Arial" panose="020B0604020202020204" pitchFamily="34" charset="0"/>
                <a:cs typeface="Arial" panose="020B0604020202020204" pitchFamily="34" charset="0"/>
              </a:rPr>
              <a:t>could explore in order to address how dramatic </a:t>
            </a:r>
            <a:r>
              <a:rPr lang="en-GB" sz="2400" dirty="0" smtClean="0">
                <a:latin typeface="Arial" panose="020B0604020202020204" pitchFamily="34" charset="0"/>
                <a:cs typeface="Arial" panose="020B0604020202020204" pitchFamily="34" charset="0"/>
              </a:rPr>
              <a:t>tension/comedy </a:t>
            </a:r>
            <a:r>
              <a:rPr lang="en-GB" sz="2400" dirty="0">
                <a:latin typeface="Arial" panose="020B0604020202020204" pitchFamily="34" charset="0"/>
                <a:cs typeface="Arial" panose="020B0604020202020204" pitchFamily="34" charset="0"/>
              </a:rPr>
              <a:t>is created.</a:t>
            </a:r>
          </a:p>
          <a:p>
            <a:endParaRPr lang="en-GB" dirty="0"/>
          </a:p>
          <a:p>
            <a:endParaRPr lang="en-GB" dirty="0"/>
          </a:p>
        </p:txBody>
      </p:sp>
      <p:sp>
        <p:nvSpPr>
          <p:cNvPr id="6"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70720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39187" y="1289668"/>
            <a:ext cx="8856984" cy="1077218"/>
          </a:xfrm>
          <a:prstGeom prst="rect">
            <a:avLst/>
          </a:prstGeom>
        </p:spPr>
        <p:txBody>
          <a:bodyPr wrap="square">
            <a:spAutoFit/>
          </a:bodyPr>
          <a:lstStyle/>
          <a:p>
            <a:r>
              <a:rPr lang="en-GB" sz="3200" b="1" dirty="0">
                <a:solidFill>
                  <a:srgbClr val="0070C0"/>
                </a:solidFill>
              </a:rPr>
              <a:t>How does the playwright create dramatic tension/comedy?</a:t>
            </a:r>
          </a:p>
        </p:txBody>
      </p:sp>
      <p:sp>
        <p:nvSpPr>
          <p:cNvPr id="7" name="Rectangle 6">
            <a:extLst>
              <a:ext uri="{FF2B5EF4-FFF2-40B4-BE49-F238E27FC236}">
                <a16:creationId xmlns:a16="http://schemas.microsoft.com/office/drawing/2014/main" xmlns="" id="{8CBC9B21-3FB5-4DF5-9A51-EFB4E67F9F5D}"/>
              </a:ext>
            </a:extLst>
          </p:cNvPr>
          <p:cNvSpPr/>
          <p:nvPr/>
        </p:nvSpPr>
        <p:spPr>
          <a:xfrm>
            <a:off x="251520" y="2492896"/>
            <a:ext cx="8717725" cy="4031873"/>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In order to answer a dramatic tension/comedy question, candidates need </a:t>
            </a:r>
            <a:r>
              <a:rPr lang="en-GB" sz="2800" b="1" dirty="0">
                <a:solidFill>
                  <a:srgbClr val="FF0000"/>
                </a:solidFill>
                <a:latin typeface="Arial" panose="020B0604020202020204" pitchFamily="34" charset="0"/>
                <a:cs typeface="Arial" panose="020B0604020202020204" pitchFamily="34" charset="0"/>
              </a:rPr>
              <a:t>a clear overview </a:t>
            </a:r>
            <a:r>
              <a:rPr lang="en-GB" sz="2800" dirty="0">
                <a:latin typeface="Arial" panose="020B0604020202020204" pitchFamily="34" charset="0"/>
                <a:cs typeface="Arial" panose="020B0604020202020204" pitchFamily="34" charset="0"/>
              </a:rPr>
              <a:t>of what is going on in the extract.</a:t>
            </a:r>
          </a:p>
          <a:p>
            <a:endParaRPr lang="en-GB" sz="2800" dirty="0">
              <a:latin typeface="Arial" panose="020B0604020202020204" pitchFamily="34" charset="0"/>
              <a:cs typeface="Arial" panose="020B0604020202020204" pitchFamily="34" charset="0"/>
            </a:endParaRPr>
          </a:p>
          <a:p>
            <a:pPr lvl="4"/>
            <a:r>
              <a:rPr lang="en-GB" sz="3200" dirty="0" smtClean="0">
                <a:solidFill>
                  <a:srgbClr val="0070C0"/>
                </a:solidFill>
                <a:latin typeface="Arial" panose="020B0604020202020204" pitchFamily="34" charset="0"/>
                <a:cs typeface="Arial" panose="020B0604020202020204" pitchFamily="34" charset="0"/>
              </a:rPr>
              <a:t>Key Questions:</a:t>
            </a:r>
            <a:endParaRPr lang="en-GB" sz="3200" dirty="0">
              <a:solidFill>
                <a:srgbClr val="0070C0"/>
              </a:solidFill>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What is actually happening at that moment in the play?</a:t>
            </a:r>
          </a:p>
          <a:p>
            <a:pPr marL="2743200" lvl="5"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What are the sources of tension/comedy?</a:t>
            </a:r>
          </a:p>
        </p:txBody>
      </p:sp>
      <p:pic>
        <p:nvPicPr>
          <p:cNvPr id="9" name="Picture 8">
            <a:extLst>
              <a:ext uri="{FF2B5EF4-FFF2-40B4-BE49-F238E27FC236}">
                <a16:creationId xmlns:a16="http://schemas.microsoft.com/office/drawing/2014/main" xmlns="" id="{2EBB28F6-E339-464A-BBF0-D1460EC4C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703490"/>
            <a:ext cx="1458165" cy="1458165"/>
          </a:xfrm>
          <a:prstGeom prst="rect">
            <a:avLst/>
          </a:prstGeom>
        </p:spPr>
      </p:pic>
      <p:sp>
        <p:nvSpPr>
          <p:cNvPr id="8"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4313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39187" y="1289668"/>
            <a:ext cx="8856984" cy="1077218"/>
          </a:xfrm>
          <a:prstGeom prst="rect">
            <a:avLst/>
          </a:prstGeom>
        </p:spPr>
        <p:txBody>
          <a:bodyPr wrap="square">
            <a:spAutoFit/>
          </a:bodyPr>
          <a:lstStyle/>
          <a:p>
            <a:r>
              <a:rPr lang="en-GB" sz="3200" b="1" dirty="0">
                <a:solidFill>
                  <a:srgbClr val="0070C0"/>
                </a:solidFill>
              </a:rPr>
              <a:t>How does the playwright create dramatic tension/comedy?</a:t>
            </a:r>
          </a:p>
        </p:txBody>
      </p:sp>
      <p:sp>
        <p:nvSpPr>
          <p:cNvPr id="2" name="Rectangle 1">
            <a:extLst>
              <a:ext uri="{FF2B5EF4-FFF2-40B4-BE49-F238E27FC236}">
                <a16:creationId xmlns:a16="http://schemas.microsoft.com/office/drawing/2014/main" xmlns="" id="{29D01AFD-31AE-4A93-B1E2-8B72DC095FB5}"/>
              </a:ext>
            </a:extLst>
          </p:cNvPr>
          <p:cNvSpPr/>
          <p:nvPr/>
        </p:nvSpPr>
        <p:spPr>
          <a:xfrm>
            <a:off x="251520" y="2636912"/>
            <a:ext cx="8352928" cy="2246769"/>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Candidates need to use </a:t>
            </a:r>
            <a:r>
              <a:rPr lang="en-GB" sz="2800" b="1" dirty="0">
                <a:solidFill>
                  <a:srgbClr val="FF0000"/>
                </a:solidFill>
                <a:latin typeface="Arial" panose="020B0604020202020204" pitchFamily="34" charset="0"/>
                <a:cs typeface="Arial" panose="020B0604020202020204" pitchFamily="34" charset="0"/>
              </a:rPr>
              <a:t>clear topic sentences </a:t>
            </a:r>
            <a:r>
              <a:rPr lang="en-GB" sz="2800" dirty="0">
                <a:latin typeface="Arial" panose="020B0604020202020204" pitchFamily="34" charset="0"/>
                <a:cs typeface="Arial" panose="020B0604020202020204" pitchFamily="34" charset="0"/>
              </a:rPr>
              <a:t>that focus on the </a:t>
            </a:r>
            <a:r>
              <a:rPr lang="en-GB" sz="2800" dirty="0" smtClean="0">
                <a:latin typeface="Arial" panose="020B0604020202020204" pitchFamily="34" charset="0"/>
                <a:cs typeface="Arial" panose="020B0604020202020204" pitchFamily="34" charset="0"/>
              </a:rPr>
              <a:t>question </a:t>
            </a:r>
            <a:r>
              <a:rPr lang="en-GB" sz="2800" i="1" dirty="0" smtClean="0">
                <a:latin typeface="Arial" panose="020B0604020202020204" pitchFamily="34" charset="0"/>
                <a:cs typeface="Arial" panose="020B0604020202020204" pitchFamily="34" charset="0"/>
              </a:rPr>
              <a:t>e.g</a:t>
            </a:r>
            <a:r>
              <a:rPr lang="en-GB" sz="2800" i="1"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endParaRPr lang="en-GB" sz="2800" i="1" dirty="0">
              <a:latin typeface="Arial" panose="020B0604020202020204" pitchFamily="34" charset="0"/>
              <a:cs typeface="Arial" panose="020B0604020202020204" pitchFamily="34" charset="0"/>
            </a:endParaRPr>
          </a:p>
          <a:p>
            <a:r>
              <a:rPr lang="en-GB" sz="2800" i="1" dirty="0" smtClean="0">
                <a:latin typeface="Arial" panose="020B0604020202020204" pitchFamily="34" charset="0"/>
                <a:cs typeface="Arial" panose="020B0604020202020204" pitchFamily="34" charset="0"/>
              </a:rPr>
              <a:t>Shakespeare </a:t>
            </a:r>
            <a:r>
              <a:rPr lang="en-GB" sz="2800" i="1" dirty="0">
                <a:latin typeface="Arial" panose="020B0604020202020204" pitchFamily="34" charset="0"/>
                <a:cs typeface="Arial" panose="020B0604020202020204" pitchFamily="34" charset="0"/>
              </a:rPr>
              <a:t>creates dramatic tension through the way Lear’s action disrupts the Chain of Being.</a:t>
            </a:r>
          </a:p>
        </p:txBody>
      </p:sp>
      <p:sp>
        <p:nvSpPr>
          <p:cNvPr id="6"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996483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39187" y="1289668"/>
            <a:ext cx="8856984" cy="1077218"/>
          </a:xfrm>
          <a:prstGeom prst="rect">
            <a:avLst/>
          </a:prstGeom>
        </p:spPr>
        <p:txBody>
          <a:bodyPr wrap="square">
            <a:spAutoFit/>
          </a:bodyPr>
          <a:lstStyle/>
          <a:p>
            <a:r>
              <a:rPr lang="en-GB" sz="3200" b="1" dirty="0">
                <a:solidFill>
                  <a:srgbClr val="0070C0"/>
                </a:solidFill>
              </a:rPr>
              <a:t>How does the playwright create dramatic tension/comedy?</a:t>
            </a:r>
          </a:p>
        </p:txBody>
      </p:sp>
      <p:sp>
        <p:nvSpPr>
          <p:cNvPr id="2" name="TextBox 1"/>
          <p:cNvSpPr txBox="1"/>
          <p:nvPr/>
        </p:nvSpPr>
        <p:spPr>
          <a:xfrm>
            <a:off x="323888" y="2492896"/>
            <a:ext cx="4236386" cy="4154984"/>
          </a:xfrm>
          <a:prstGeom prst="rect">
            <a:avLst/>
          </a:prstGeom>
          <a:noFill/>
        </p:spPr>
        <p:txBody>
          <a:bodyPr wrap="square" rtlCol="0">
            <a:spAutoFit/>
          </a:bodyPr>
          <a:lstStyle/>
          <a:p>
            <a:r>
              <a:rPr lang="en-GB" sz="2400" b="1" dirty="0"/>
              <a:t>Some approaches candidates could use…</a:t>
            </a:r>
          </a:p>
          <a:p>
            <a:endParaRPr lang="en-GB" sz="1200" dirty="0"/>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is actually happening on stage – the action itself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Staging/Props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Setting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Characterisation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Character interaction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Conflict – external or internal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Turn-taking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Use of dialogue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Dramatic irony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Language</a:t>
            </a:r>
          </a:p>
        </p:txBody>
      </p:sp>
      <p:sp>
        <p:nvSpPr>
          <p:cNvPr id="7" name="TextBox 6">
            <a:extLst>
              <a:ext uri="{FF2B5EF4-FFF2-40B4-BE49-F238E27FC236}">
                <a16:creationId xmlns:a16="http://schemas.microsoft.com/office/drawing/2014/main" xmlns="" id="{A942EA76-B372-4DE3-8243-8558C5D32959}"/>
              </a:ext>
            </a:extLst>
          </p:cNvPr>
          <p:cNvSpPr txBox="1"/>
          <p:nvPr/>
        </p:nvSpPr>
        <p:spPr>
          <a:xfrm>
            <a:off x="4759785" y="2492896"/>
            <a:ext cx="4236386" cy="4062651"/>
          </a:xfrm>
          <a:prstGeom prst="rect">
            <a:avLst/>
          </a:prstGeom>
          <a:noFill/>
        </p:spPr>
        <p:txBody>
          <a:bodyPr wrap="square" rtlCol="0">
            <a:spAutoFit/>
          </a:bodyPr>
          <a:lstStyle/>
          <a:p>
            <a:r>
              <a:rPr lang="en-GB" sz="2400" b="1" dirty="0">
                <a:solidFill>
                  <a:srgbClr val="FF0000"/>
                </a:solidFill>
              </a:rPr>
              <a:t>In addition, </a:t>
            </a:r>
            <a:r>
              <a:rPr lang="en-GB" sz="2400" b="1" dirty="0" smtClean="0">
                <a:solidFill>
                  <a:srgbClr val="FF0000"/>
                </a:solidFill>
              </a:rPr>
              <a:t>candidates answering on comedy may </a:t>
            </a:r>
            <a:r>
              <a:rPr lang="en-GB" sz="2400" b="1" dirty="0">
                <a:solidFill>
                  <a:srgbClr val="FF0000"/>
                </a:solidFill>
              </a:rPr>
              <a:t>find it useful to </a:t>
            </a:r>
            <a:r>
              <a:rPr lang="en-GB" sz="2400" b="1" dirty="0" smtClean="0">
                <a:solidFill>
                  <a:srgbClr val="FF0000"/>
                </a:solidFill>
              </a:rPr>
              <a:t>consider, </a:t>
            </a:r>
            <a:r>
              <a:rPr lang="en-GB" sz="2400" b="1" dirty="0">
                <a:solidFill>
                  <a:srgbClr val="FF0000"/>
                </a:solidFill>
              </a:rPr>
              <a:t>where </a:t>
            </a:r>
            <a:r>
              <a:rPr lang="en-GB" sz="2400" b="1" dirty="0" smtClean="0">
                <a:solidFill>
                  <a:srgbClr val="FF0000"/>
                </a:solidFill>
              </a:rPr>
              <a:t>appropriate…</a:t>
            </a:r>
            <a:endParaRPr lang="en-GB" sz="2400" b="1" dirty="0">
              <a:solidFill>
                <a:srgbClr val="FF0000"/>
              </a:solidFill>
            </a:endParaRPr>
          </a:p>
          <a:p>
            <a:endParaRPr lang="en-GB"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Use of word play</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Verbal comedy</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Physical comedy</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Slapstick</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Situational comedy</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Caricature</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Misunderstanding</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Mistaken identity/deception/disguise</a:t>
            </a:r>
          </a:p>
        </p:txBody>
      </p:sp>
      <p:sp>
        <p:nvSpPr>
          <p:cNvPr id="8"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222693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Box 15"/>
          <p:cNvSpPr/>
          <p:nvPr/>
        </p:nvSpPr>
        <p:spPr>
          <a:xfrm>
            <a:off x="285455" y="2204864"/>
            <a:ext cx="8517960" cy="46403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hangingPunct="0">
              <a:buSzPct val="45000"/>
            </a:pPr>
            <a:r>
              <a:rPr lang="en-GB" sz="2400" dirty="0">
                <a:solidFill>
                  <a:prstClr val="black"/>
                </a:solidFill>
                <a:latin typeface="Arial" panose="020B0604020202020204" pitchFamily="34" charset="0"/>
                <a:ea typeface="Microsoft YaHei" pitchFamily="2"/>
                <a:cs typeface="Arial" panose="020B0604020202020204" pitchFamily="34" charset="0"/>
              </a:rPr>
              <a:t>Written examination (closed book): 2 hours (120 marks)</a:t>
            </a:r>
          </a:p>
          <a:p>
            <a:pPr lvl="0" hangingPunct="0">
              <a:buSzPct val="45000"/>
            </a:pPr>
            <a:r>
              <a:rPr lang="en-GB" sz="2400" dirty="0" smtClean="0">
                <a:solidFill>
                  <a:prstClr val="black"/>
                </a:solidFill>
                <a:latin typeface="Arial" panose="020B0604020202020204" pitchFamily="34" charset="0"/>
                <a:ea typeface="Microsoft YaHei" pitchFamily="2"/>
                <a:cs typeface="Arial" panose="020B0604020202020204" pitchFamily="34" charset="0"/>
              </a:rPr>
              <a:t>20</a:t>
            </a:r>
            <a:r>
              <a:rPr lang="en-GB" sz="2400" dirty="0">
                <a:solidFill>
                  <a:prstClr val="black"/>
                </a:solidFill>
                <a:latin typeface="Arial" panose="020B0604020202020204" pitchFamily="34" charset="0"/>
                <a:ea typeface="Microsoft YaHei" pitchFamily="2"/>
                <a:cs typeface="Arial" panose="020B0604020202020204" pitchFamily="34" charset="0"/>
              </a:rPr>
              <a:t>% of qualification</a:t>
            </a:r>
          </a:p>
          <a:p>
            <a:endParaRPr lang="en-US" sz="700" dirty="0" smtClean="0">
              <a:solidFill>
                <a:srgbClr val="0070C0"/>
              </a:solidFill>
              <a:latin typeface="Arial" panose="020B0604020202020204" pitchFamily="34" charset="0"/>
              <a:cs typeface="Arial" panose="020B0604020202020204" pitchFamily="34" charset="0"/>
            </a:endParaRPr>
          </a:p>
          <a:p>
            <a:r>
              <a:rPr lang="en-US" sz="2800" dirty="0" smtClean="0">
                <a:solidFill>
                  <a:srgbClr val="0070C0"/>
                </a:solidFill>
                <a:latin typeface="Arial" panose="020B0604020202020204" pitchFamily="34" charset="0"/>
                <a:cs typeface="Arial" panose="020B0604020202020204" pitchFamily="34" charset="0"/>
              </a:rPr>
              <a:t>Section </a:t>
            </a:r>
            <a:r>
              <a:rPr lang="en-US" sz="2800" dirty="0">
                <a:solidFill>
                  <a:srgbClr val="0070C0"/>
                </a:solidFill>
                <a:latin typeface="Arial" panose="020B0604020202020204" pitchFamily="34" charset="0"/>
                <a:cs typeface="Arial" panose="020B0604020202020204" pitchFamily="34" charset="0"/>
              </a:rPr>
              <a:t>A: </a:t>
            </a:r>
          </a:p>
          <a:p>
            <a:pPr lvl="0" hangingPunct="0">
              <a:buSzPct val="45000"/>
            </a:pPr>
            <a:r>
              <a:rPr lang="en-GB" sz="2800" dirty="0">
                <a:latin typeface="Arial" panose="020B0604020202020204" pitchFamily="34" charset="0"/>
                <a:ea typeface="Arial" pitchFamily="34"/>
                <a:cs typeface="Arial" panose="020B0604020202020204" pitchFamily="34" charset="0"/>
              </a:rPr>
              <a:t>One</a:t>
            </a:r>
            <a:r>
              <a:rPr lang="en-GB" sz="2800" b="1" dirty="0">
                <a:latin typeface="Arial" panose="020B0604020202020204" pitchFamily="34" charset="0"/>
                <a:ea typeface="Arial" pitchFamily="34"/>
                <a:cs typeface="Arial" panose="020B0604020202020204" pitchFamily="34" charset="0"/>
              </a:rPr>
              <a:t> extract-based </a:t>
            </a:r>
            <a:r>
              <a:rPr lang="en-GB" sz="2800" dirty="0">
                <a:latin typeface="Arial" panose="020B0604020202020204" pitchFamily="34" charset="0"/>
                <a:ea typeface="Arial" pitchFamily="34"/>
                <a:cs typeface="Arial" panose="020B0604020202020204" pitchFamily="34" charset="0"/>
              </a:rPr>
              <a:t>question based on the reading of one Shakespeare play from the prescribed list for this unit</a:t>
            </a:r>
          </a:p>
          <a:p>
            <a:pPr lvl="0">
              <a:lnSpc>
                <a:spcPct val="150000"/>
              </a:lnSpc>
            </a:pPr>
            <a:endParaRPr lang="en-US" sz="500" dirty="0">
              <a:solidFill>
                <a:srgbClr val="0070C0"/>
              </a:solidFill>
              <a:latin typeface="Arial" panose="020B0604020202020204" pitchFamily="34" charset="0"/>
              <a:cs typeface="Arial" panose="020B0604020202020204" pitchFamily="34" charset="0"/>
            </a:endParaRPr>
          </a:p>
          <a:p>
            <a:pPr lvl="0" hangingPunct="0">
              <a:buSzPct val="45000"/>
            </a:pPr>
            <a:r>
              <a:rPr lang="en-US" sz="2800" dirty="0">
                <a:solidFill>
                  <a:srgbClr val="0070C0"/>
                </a:solidFill>
                <a:latin typeface="Arial" panose="020B0604020202020204" pitchFamily="34" charset="0"/>
                <a:cs typeface="Arial" panose="020B0604020202020204" pitchFamily="34" charset="0"/>
              </a:rPr>
              <a:t>Section B: </a:t>
            </a:r>
            <a:r>
              <a:rPr lang="en-US" sz="2400" dirty="0">
                <a:solidFill>
                  <a:srgbClr val="0070C0"/>
                </a:solidFill>
                <a:latin typeface="Arial" panose="020B0604020202020204" pitchFamily="34" charset="0"/>
                <a:cs typeface="Arial" panose="020B0604020202020204" pitchFamily="34" charset="0"/>
              </a:rPr>
              <a:t/>
            </a:r>
            <a:br>
              <a:rPr lang="en-US" sz="2400" dirty="0">
                <a:solidFill>
                  <a:srgbClr val="0070C0"/>
                </a:solidFill>
                <a:latin typeface="Arial" panose="020B0604020202020204" pitchFamily="34" charset="0"/>
                <a:cs typeface="Arial" panose="020B0604020202020204" pitchFamily="34" charset="0"/>
              </a:rPr>
            </a:br>
            <a:r>
              <a:rPr lang="en-GB" sz="2800" dirty="0">
                <a:latin typeface="Arial" panose="020B0604020202020204" pitchFamily="34" charset="0"/>
                <a:ea typeface="Arial" pitchFamily="34"/>
                <a:cs typeface="Arial" panose="020B0604020202020204" pitchFamily="34" charset="0"/>
              </a:rPr>
              <a:t>One</a:t>
            </a:r>
            <a:r>
              <a:rPr lang="en-GB" sz="2800" b="1" dirty="0">
                <a:latin typeface="Arial" panose="020B0604020202020204" pitchFamily="34" charset="0"/>
                <a:ea typeface="Arial" pitchFamily="34"/>
                <a:cs typeface="Arial" panose="020B0604020202020204" pitchFamily="34" charset="0"/>
              </a:rPr>
              <a:t> essay </a:t>
            </a:r>
            <a:r>
              <a:rPr lang="en-GB" sz="2800" dirty="0">
                <a:latin typeface="Arial" panose="020B0604020202020204" pitchFamily="34" charset="0"/>
                <a:ea typeface="Arial" pitchFamily="34"/>
                <a:cs typeface="Arial" panose="020B0604020202020204" pitchFamily="34" charset="0"/>
              </a:rPr>
              <a:t>question based on the reading of one Shakespeare play from the prescribed list for this unit</a:t>
            </a:r>
          </a:p>
          <a:p>
            <a:pPr marL="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Arial" panose="020B0604020202020204" pitchFamily="34" charset="0"/>
              <a:ea typeface="Microsoft YaHei" pitchFamily="2"/>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179512" y="1484784"/>
            <a:ext cx="8418240" cy="637065"/>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cy-GB" sz="3200" b="1" dirty="0" smtClean="0">
                <a:solidFill>
                  <a:srgbClr val="0070C0"/>
                </a:solidFill>
                <a:latin typeface="Arial" pitchFamily="34"/>
                <a:ea typeface="ＭＳ Ｐゴシック" pitchFamily="2"/>
                <a:cs typeface="Arial" pitchFamily="34"/>
              </a:rPr>
              <a:t>Overview</a:t>
            </a:r>
            <a:endParaRPr lang="en-GB" sz="3200" b="1" dirty="0">
              <a:solidFill>
                <a:srgbClr val="0070C0"/>
              </a:solidFill>
              <a:latin typeface="Arial" pitchFamily="34"/>
              <a:ea typeface="ＭＳ Ｐゴシック" pitchFamily="2"/>
              <a:cs typeface="Arial" pitchFamily="34"/>
            </a:endParaRP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6" name="Title 1">
            <a:extLst>
              <a:ext uri="{FF2B5EF4-FFF2-40B4-BE49-F238E27FC236}">
                <a16:creationId xmlns="" xmlns:a16="http://schemas.microsoft.com/office/drawing/2014/main" id="{6315D743-39B5-49D2-8EAF-12797F68B3A2}"/>
              </a:ext>
            </a:extLst>
          </p:cNvPr>
          <p:cNvSpPr txBox="1">
            <a:spLocks/>
          </p:cNvSpPr>
          <p:nvPr/>
        </p:nvSpPr>
        <p:spPr>
          <a:xfrm>
            <a:off x="0" y="188640"/>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a:extLst>
              <a:ext uri="{FF2B5EF4-FFF2-40B4-BE49-F238E27FC236}">
                <a16:creationId xmlns:a16="http://schemas.microsoft.com/office/drawing/2014/main" xmlns="" id="{8E9071C5-2B10-4C76-80FA-DABFC7FADF11}"/>
              </a:ext>
            </a:extLst>
          </p:cNvPr>
          <p:cNvSpPr/>
          <p:nvPr/>
        </p:nvSpPr>
        <p:spPr>
          <a:xfrm>
            <a:off x="467544" y="2745621"/>
            <a:ext cx="8136904" cy="2796791"/>
          </a:xfrm>
          <a:prstGeom prst="rect">
            <a:avLst/>
          </a:prstGeom>
        </p:spPr>
        <p:txBody>
          <a:bodyPr wrap="square">
            <a:spAutoFit/>
          </a:bodyPr>
          <a:lstStyle/>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Look at the following paragraphs taken from extract responses produced by students in the </a:t>
            </a:r>
            <a:r>
              <a:rPr lang="en-GB" sz="2400" dirty="0" smtClean="0">
                <a:latin typeface="Arial" panose="020B0604020202020204" pitchFamily="34" charset="0"/>
                <a:ea typeface="Calibri" panose="020F0502020204030204" pitchFamily="34" charset="0"/>
                <a:cs typeface="Arial" panose="020B0604020202020204" pitchFamily="34" charset="0"/>
              </a:rPr>
              <a:t>summer 2019 exam. </a:t>
            </a:r>
            <a:endParaRPr lang="en-GB" sz="24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Bef>
                <a:spcPts val="6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Consider how far each response addresses the actual question</a:t>
            </a:r>
          </a:p>
          <a:p>
            <a:pPr marL="800100" lvl="1" indent="-342900">
              <a:lnSpc>
                <a:spcPct val="107000"/>
              </a:lnSpc>
              <a:spcBef>
                <a:spcPts val="6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Assess the paragraphs for </a:t>
            </a:r>
            <a:r>
              <a:rPr lang="en-GB" sz="2400" b="1" dirty="0">
                <a:solidFill>
                  <a:srgbClr val="FF0000"/>
                </a:solidFill>
                <a:latin typeface="Arial" panose="020B0604020202020204" pitchFamily="34" charset="0"/>
                <a:ea typeface="Calibri" panose="020F0502020204030204" pitchFamily="34" charset="0"/>
                <a:cs typeface="Arial" panose="020B0604020202020204" pitchFamily="34" charset="0"/>
              </a:rPr>
              <a:t>AO1</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smtClean="0">
                <a:latin typeface="Arial" panose="020B0604020202020204" pitchFamily="34" charset="0"/>
                <a:ea typeface="Calibri" panose="020F0502020204030204" pitchFamily="34" charset="0"/>
                <a:cs typeface="Arial" panose="020B0604020202020204" pitchFamily="34" charset="0"/>
              </a:rPr>
              <a:t>and </a:t>
            </a:r>
            <a:r>
              <a:rPr lang="en-GB" sz="2400" b="1" dirty="0">
                <a:solidFill>
                  <a:srgbClr val="0070C0"/>
                </a:solidFill>
                <a:latin typeface="Arial" panose="020B0604020202020204" pitchFamily="34" charset="0"/>
                <a:ea typeface="Calibri" panose="020F0502020204030204" pitchFamily="34" charset="0"/>
                <a:cs typeface="Arial" panose="020B0604020202020204" pitchFamily="34" charset="0"/>
              </a:rPr>
              <a:t>AO2</a:t>
            </a:r>
          </a:p>
        </p:txBody>
      </p:sp>
      <p:sp>
        <p:nvSpPr>
          <p:cNvPr id="6" name="Rectangle 5">
            <a:extLst>
              <a:ext uri="{FF2B5EF4-FFF2-40B4-BE49-F238E27FC236}">
                <a16:creationId xmlns:a16="http://schemas.microsoft.com/office/drawing/2014/main" xmlns="" id="{16152BF1-B265-4767-A5CA-7086D7C1CD38}"/>
              </a:ext>
            </a:extLst>
          </p:cNvPr>
          <p:cNvSpPr/>
          <p:nvPr/>
        </p:nvSpPr>
        <p:spPr>
          <a:xfrm>
            <a:off x="323528" y="1514515"/>
            <a:ext cx="8496943" cy="1231106"/>
          </a:xfrm>
          <a:prstGeom prst="rect">
            <a:avLst/>
          </a:prstGeom>
        </p:spPr>
        <p:txBody>
          <a:bodyPr wrap="square">
            <a:spAutoFit/>
          </a:bodyPr>
          <a:lstStyle/>
          <a:p>
            <a:r>
              <a:rPr lang="en-GB" sz="2800" b="1" dirty="0" smtClean="0">
                <a:solidFill>
                  <a:srgbClr val="0070C0"/>
                </a:solidFill>
              </a:rPr>
              <a:t>Activity: assessing </a:t>
            </a:r>
            <a:r>
              <a:rPr lang="en-GB" sz="2800" b="1" dirty="0">
                <a:solidFill>
                  <a:srgbClr val="0070C0"/>
                </a:solidFill>
              </a:rPr>
              <a:t>how dramatic tension/comedy is created within an extract </a:t>
            </a:r>
            <a:r>
              <a:rPr lang="en-GB" sz="2800" b="1" dirty="0" smtClean="0">
                <a:solidFill>
                  <a:srgbClr val="0070C0"/>
                </a:solidFill>
              </a:rPr>
              <a:t>response</a:t>
            </a:r>
            <a:endParaRPr lang="en-GB" sz="2800" b="1" dirty="0"/>
          </a:p>
          <a:p>
            <a:endParaRPr lang="en-GB" b="1" dirty="0"/>
          </a:p>
        </p:txBody>
      </p:sp>
      <p:sp>
        <p:nvSpPr>
          <p:cNvPr id="7"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70720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idx="1"/>
          </p:nvPr>
        </p:nvSpPr>
        <p:spPr>
          <a:xfrm>
            <a:off x="487362" y="1567654"/>
            <a:ext cx="8418515" cy="856509"/>
          </a:xfrm>
          <a:prstGeom prst="rect">
            <a:avLst/>
          </a:prstGeom>
        </p:spPr>
        <p:txBody>
          <a:bodyPr lIns="0" tIns="0" rIns="0" bIns="0"/>
          <a:lstStyle>
            <a:lvl1pPr defTabSz="448055">
              <a:lnSpc>
                <a:spcPct val="100000"/>
              </a:lnSpc>
              <a:spcBef>
                <a:spcPts val="700"/>
              </a:spcBef>
              <a:defRPr sz="3100">
                <a:solidFill>
                  <a:srgbClr val="0070C0"/>
                </a:solidFill>
              </a:defRPr>
            </a:lvl1pPr>
          </a:lstStyle>
          <a:p>
            <a:pPr marL="108000" lvl="0" indent="0">
              <a:buNone/>
              <a:defRPr sz="1800">
                <a:solidFill>
                  <a:srgbClr val="000000"/>
                </a:solidFill>
              </a:defRPr>
            </a:pPr>
            <a:r>
              <a:rPr sz="3100" b="1" dirty="0">
                <a:solidFill>
                  <a:srgbClr val="0070C0"/>
                </a:solidFill>
              </a:rPr>
              <a:t>Structuring a </a:t>
            </a:r>
            <a:r>
              <a:rPr sz="3100" b="1" dirty="0" smtClean="0">
                <a:solidFill>
                  <a:srgbClr val="0070C0"/>
                </a:solidFill>
              </a:rPr>
              <a:t>response:</a:t>
            </a:r>
            <a:r>
              <a:rPr lang="en-GB" sz="3100" b="1" dirty="0" smtClean="0">
                <a:solidFill>
                  <a:srgbClr val="0070C0"/>
                </a:solidFill>
              </a:rPr>
              <a:t> improving analysis skills</a:t>
            </a:r>
            <a:endParaRPr sz="3100" b="1" dirty="0">
              <a:solidFill>
                <a:srgbClr val="0070C0"/>
              </a:solidFill>
            </a:endParaRPr>
          </a:p>
        </p:txBody>
      </p:sp>
      <p:sp>
        <p:nvSpPr>
          <p:cNvPr id="79" name="Shape 79"/>
          <p:cNvSpPr/>
          <p:nvPr/>
        </p:nvSpPr>
        <p:spPr>
          <a:xfrm>
            <a:off x="581297" y="2852936"/>
            <a:ext cx="7981406" cy="18620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endParaRPr sz="2500" b="1" dirty="0">
              <a:solidFill>
                <a:srgbClr val="0070C0"/>
              </a:solidFill>
              <a:latin typeface="Gotham Rounded Book"/>
              <a:ea typeface="Gotham Rounded Book"/>
              <a:cs typeface="Gotham Rounded Book"/>
              <a:sym typeface="Gotham Rounded Book"/>
            </a:endParaRPr>
          </a:p>
          <a:p>
            <a:pPr lvl="0"/>
            <a:r>
              <a:rPr sz="3200" dirty="0">
                <a:latin typeface="Arial" panose="020B0604020202020204" pitchFamily="34" charset="0"/>
                <a:ea typeface="Gotham Rounded Book"/>
                <a:cs typeface="Arial" panose="020B0604020202020204" pitchFamily="34" charset="0"/>
                <a:sym typeface="Gotham Rounded Book"/>
              </a:rPr>
              <a:t>What advice would you give to the writers of Example </a:t>
            </a:r>
            <a:r>
              <a:rPr lang="en-GB" sz="3200" dirty="0">
                <a:latin typeface="Arial" panose="020B0604020202020204" pitchFamily="34" charset="0"/>
                <a:ea typeface="Gotham Rounded Book"/>
                <a:cs typeface="Arial" panose="020B0604020202020204" pitchFamily="34" charset="0"/>
                <a:sym typeface="Gotham Rounded Book"/>
              </a:rPr>
              <a:t>1</a:t>
            </a:r>
            <a:r>
              <a:rPr sz="3200" dirty="0">
                <a:latin typeface="Arial" panose="020B0604020202020204" pitchFamily="34" charset="0"/>
                <a:ea typeface="Gotham Rounded Book"/>
                <a:cs typeface="Arial" panose="020B0604020202020204" pitchFamily="34" charset="0"/>
                <a:sym typeface="Gotham Rounded Book"/>
              </a:rPr>
              <a:t> and Example </a:t>
            </a:r>
            <a:r>
              <a:rPr lang="en-GB" sz="3200" dirty="0">
                <a:latin typeface="Arial" panose="020B0604020202020204" pitchFamily="34" charset="0"/>
                <a:ea typeface="Gotham Rounded Book"/>
                <a:cs typeface="Arial" panose="020B0604020202020204" pitchFamily="34" charset="0"/>
                <a:sym typeface="Gotham Rounded Book"/>
              </a:rPr>
              <a:t>2 on how to improve their analysis</a:t>
            </a:r>
            <a:r>
              <a:rPr sz="3200" dirty="0">
                <a:latin typeface="Arial" panose="020B0604020202020204" pitchFamily="34" charset="0"/>
                <a:ea typeface="Gotham Rounded Book"/>
                <a:cs typeface="Arial" panose="020B0604020202020204" pitchFamily="34" charset="0"/>
                <a:sym typeface="Gotham Rounded Book"/>
              </a:rPr>
              <a:t>?</a:t>
            </a:r>
          </a:p>
        </p:txBody>
      </p:sp>
      <p:sp>
        <p:nvSpPr>
          <p:cNvPr id="4"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0EC86CE-7DF6-4B0B-A83A-C2D6C20E0770}"/>
              </a:ext>
            </a:extLst>
          </p:cNvPr>
          <p:cNvSpPr>
            <a:spLocks noGrp="1"/>
          </p:cNvSpPr>
          <p:nvPr>
            <p:ph type="body" idx="1"/>
          </p:nvPr>
        </p:nvSpPr>
        <p:spPr>
          <a:xfrm>
            <a:off x="323528" y="1484784"/>
            <a:ext cx="8562531" cy="4968552"/>
          </a:xfrm>
        </p:spPr>
        <p:txBody>
          <a:bodyPr/>
          <a:lstStyle/>
          <a:p>
            <a:pPr marL="108000" indent="0" algn="just">
              <a:buNone/>
            </a:pPr>
            <a:r>
              <a:rPr lang="en-GB" sz="2800" b="1" dirty="0">
                <a:solidFill>
                  <a:srgbClr val="0070C0"/>
                </a:solidFill>
              </a:rPr>
              <a:t>Example 1</a:t>
            </a:r>
            <a:r>
              <a:rPr lang="en-GB" sz="2800" dirty="0">
                <a:solidFill>
                  <a:srgbClr val="0070C0"/>
                </a:solidFill>
              </a:rPr>
              <a:t> </a:t>
            </a:r>
          </a:p>
          <a:p>
            <a:pPr marL="108000" indent="0" algn="just">
              <a:buNone/>
            </a:pPr>
            <a:r>
              <a:rPr lang="en-GB" sz="2800" b="1" i="1" dirty="0">
                <a:solidFill>
                  <a:schemeClr val="tx1"/>
                </a:solidFill>
              </a:rPr>
              <a:t>King Lear</a:t>
            </a:r>
            <a:endParaRPr lang="en-GB" sz="2800" dirty="0">
              <a:solidFill>
                <a:schemeClr val="tx1"/>
              </a:solidFill>
            </a:endParaRPr>
          </a:p>
          <a:p>
            <a:pPr marL="108000" indent="0" algn="just">
              <a:buNone/>
            </a:pPr>
            <a:r>
              <a:rPr lang="en-GB" sz="2800" dirty="0"/>
              <a:t>Shakespeare presents Lear in an uncontrollable temper. The use of plosive alliteration in the declarative ‘Here I disclaim all my paternal care, propinquity and property of blood’ suggests Lear has completely lost it and is no longer rational. He breaks his paternal bond with Cordelia because she has publicly humiliated him by failing to pander to his ego.</a:t>
            </a:r>
          </a:p>
          <a:p>
            <a:pPr marL="108000" indent="0">
              <a:buNone/>
            </a:pPr>
            <a:endParaRPr lang="en-GB" dirty="0"/>
          </a:p>
          <a:p>
            <a:endParaRPr lang="en-GB" dirty="0"/>
          </a:p>
        </p:txBody>
      </p:sp>
      <p:sp>
        <p:nvSpPr>
          <p:cNvPr id="3"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0307032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0EC86CE-7DF6-4B0B-A83A-C2D6C20E0770}"/>
              </a:ext>
            </a:extLst>
          </p:cNvPr>
          <p:cNvSpPr>
            <a:spLocks noGrp="1"/>
          </p:cNvSpPr>
          <p:nvPr>
            <p:ph type="body" idx="1"/>
          </p:nvPr>
        </p:nvSpPr>
        <p:spPr>
          <a:xfrm>
            <a:off x="290734" y="1268760"/>
            <a:ext cx="8562531" cy="5256584"/>
          </a:xfrm>
        </p:spPr>
        <p:txBody>
          <a:bodyPr/>
          <a:lstStyle/>
          <a:p>
            <a:pPr marL="108000" indent="0" algn="just">
              <a:buNone/>
            </a:pPr>
            <a:r>
              <a:rPr lang="en-GB" b="1" dirty="0">
                <a:solidFill>
                  <a:srgbClr val="0070C0"/>
                </a:solidFill>
              </a:rPr>
              <a:t>Example 1 </a:t>
            </a:r>
          </a:p>
          <a:p>
            <a:pPr marL="108000" indent="0" algn="just">
              <a:buNone/>
            </a:pPr>
            <a:r>
              <a:rPr lang="en-GB" sz="1600" b="1" i="1" dirty="0">
                <a:solidFill>
                  <a:schemeClr val="tx1"/>
                </a:solidFill>
              </a:rPr>
              <a:t>King Lear</a:t>
            </a:r>
            <a:endParaRPr lang="en-GB" sz="1600" dirty="0">
              <a:solidFill>
                <a:schemeClr val="tx1"/>
              </a:solidFill>
            </a:endParaRPr>
          </a:p>
          <a:p>
            <a:pPr marL="108000" indent="0" algn="just">
              <a:buNone/>
            </a:pPr>
            <a:r>
              <a:rPr lang="en-GB" sz="1600" dirty="0"/>
              <a:t>Shakespeare presents Lear in an uncontrollable temper. The use of plosive alliteration in the declarative ‘Here I disclaim all my paternal care, propinquity and property of blood’ suggests Lear has completely lost it and is no longer rational. He breaks his paternal bond with Cordelia because she has publicly humiliated him by failing to pander to his ego</a:t>
            </a:r>
            <a:r>
              <a:rPr lang="en-GB" sz="1600" dirty="0" smtClean="0"/>
              <a:t>.</a:t>
            </a:r>
            <a:endParaRPr lang="en-GB" sz="2000" dirty="0"/>
          </a:p>
          <a:p>
            <a:pPr algn="just">
              <a:spcBef>
                <a:spcPts val="600"/>
              </a:spcBef>
              <a:spcAft>
                <a:spcPts val="600"/>
              </a:spcAft>
            </a:pPr>
            <a:r>
              <a:rPr lang="en-GB" sz="2000" dirty="0">
                <a:solidFill>
                  <a:srgbClr val="0070C0"/>
                </a:solidFill>
              </a:rPr>
              <a:t>Shows clear understanding of Lear’s character – makes some pertinent points</a:t>
            </a:r>
          </a:p>
          <a:p>
            <a:pPr algn="just">
              <a:spcBef>
                <a:spcPts val="600"/>
              </a:spcBef>
              <a:spcAft>
                <a:spcPts val="600"/>
              </a:spcAft>
            </a:pPr>
            <a:r>
              <a:rPr lang="en-GB" sz="2000" dirty="0">
                <a:solidFill>
                  <a:srgbClr val="0070C0"/>
                </a:solidFill>
              </a:rPr>
              <a:t>Some high order analysis evident – this candidate has clear potential </a:t>
            </a:r>
          </a:p>
          <a:p>
            <a:pPr marL="108000" indent="0" algn="just">
              <a:spcBef>
                <a:spcPts val="600"/>
              </a:spcBef>
              <a:spcAft>
                <a:spcPts val="600"/>
              </a:spcAft>
              <a:buNone/>
            </a:pPr>
            <a:r>
              <a:rPr lang="en-GB" sz="2000" dirty="0"/>
              <a:t>However…</a:t>
            </a:r>
          </a:p>
          <a:p>
            <a:pPr algn="just">
              <a:spcBef>
                <a:spcPts val="600"/>
              </a:spcBef>
              <a:spcAft>
                <a:spcPts val="600"/>
              </a:spcAft>
            </a:pPr>
            <a:r>
              <a:rPr lang="en-GB" sz="2000" dirty="0">
                <a:solidFill>
                  <a:srgbClr val="FF0000"/>
                </a:solidFill>
              </a:rPr>
              <a:t>Ignores the set question – basically focuses on Lear</a:t>
            </a:r>
          </a:p>
          <a:p>
            <a:pPr algn="just">
              <a:spcBef>
                <a:spcPts val="600"/>
              </a:spcBef>
              <a:spcAft>
                <a:spcPts val="600"/>
              </a:spcAft>
            </a:pPr>
            <a:r>
              <a:rPr lang="en-GB" sz="2000" dirty="0">
                <a:solidFill>
                  <a:srgbClr val="FF0000"/>
                </a:solidFill>
              </a:rPr>
              <a:t>No real focus on HOW dramatic tension is created</a:t>
            </a:r>
          </a:p>
          <a:p>
            <a:pPr algn="just">
              <a:spcBef>
                <a:spcPts val="600"/>
              </a:spcBef>
              <a:spcAft>
                <a:spcPts val="600"/>
              </a:spcAft>
            </a:pPr>
            <a:r>
              <a:rPr lang="en-GB" sz="2000" dirty="0">
                <a:solidFill>
                  <a:srgbClr val="FF0000"/>
                </a:solidFill>
              </a:rPr>
              <a:t>Terminology needs to be more precise for Band 5</a:t>
            </a:r>
          </a:p>
          <a:p>
            <a:pPr marL="108000" indent="0">
              <a:buNone/>
            </a:pPr>
            <a:endParaRPr lang="en-GB" dirty="0"/>
          </a:p>
          <a:p>
            <a:endParaRPr lang="en-GB" dirty="0"/>
          </a:p>
        </p:txBody>
      </p:sp>
      <p:sp>
        <p:nvSpPr>
          <p:cNvPr id="3"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4276806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2BDEEDE-2633-464A-B92C-3D0BF1EF39E6}"/>
              </a:ext>
            </a:extLst>
          </p:cNvPr>
          <p:cNvSpPr/>
          <p:nvPr/>
        </p:nvSpPr>
        <p:spPr>
          <a:xfrm>
            <a:off x="179512" y="1268760"/>
            <a:ext cx="8784976" cy="4103046"/>
          </a:xfrm>
          <a:prstGeom prst="rect">
            <a:avLst/>
          </a:prstGeom>
        </p:spPr>
        <p:txBody>
          <a:bodyPr wrap="square">
            <a:spAutoFit/>
          </a:bodyPr>
          <a:lstStyle/>
          <a:p>
            <a:pPr algn="just">
              <a:lnSpc>
                <a:spcPct val="107000"/>
              </a:lnSpc>
              <a:spcAft>
                <a:spcPts val="800"/>
              </a:spcAft>
            </a:pPr>
            <a:r>
              <a:rPr lang="en-GB"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Example </a:t>
            </a:r>
            <a:r>
              <a:rPr lang="en-GB"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2</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b="1" i="1" dirty="0"/>
              <a:t>Much Ado About Nothing</a:t>
            </a:r>
            <a:endParaRPr lang="en-GB" sz="2800" dirty="0"/>
          </a:p>
          <a:p>
            <a:pPr algn="just"/>
            <a:r>
              <a:rPr lang="en-GB" sz="2800" dirty="0"/>
              <a:t> </a:t>
            </a:r>
            <a:endParaRPr lang="en-GB" sz="2800" dirty="0">
              <a:latin typeface="Arial" panose="020B0604020202020204" pitchFamily="34" charset="0"/>
              <a:cs typeface="Arial" panose="020B0604020202020204" pitchFamily="34" charset="0"/>
            </a:endParaRPr>
          </a:p>
          <a:p>
            <a:pPr algn="just"/>
            <a:r>
              <a:rPr lang="en-GB" sz="2800" dirty="0">
                <a:latin typeface="Arial" panose="020B0604020202020204" pitchFamily="34" charset="0"/>
                <a:cs typeface="Arial" panose="020B0604020202020204" pitchFamily="34" charset="0"/>
              </a:rPr>
              <a:t>‘Write down Prince John a villain’, the use of the imperative tone used by Dogberry could illustrate that he thinks of himself of someone of great importance/superior. The theme of comedy arises often when it involves Dogberry trying to make himself look more important to impress the Sexton.</a:t>
            </a:r>
          </a:p>
        </p:txBody>
      </p:sp>
      <p:sp>
        <p:nvSpPr>
          <p:cNvPr id="4"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2244716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0EC86CE-7DF6-4B0B-A83A-C2D6C20E0770}"/>
              </a:ext>
            </a:extLst>
          </p:cNvPr>
          <p:cNvSpPr>
            <a:spLocks noGrp="1"/>
          </p:cNvSpPr>
          <p:nvPr>
            <p:ph type="body" idx="1"/>
          </p:nvPr>
        </p:nvSpPr>
        <p:spPr>
          <a:xfrm>
            <a:off x="290734" y="1268760"/>
            <a:ext cx="8562531" cy="5256584"/>
          </a:xfrm>
        </p:spPr>
        <p:txBody>
          <a:bodyPr/>
          <a:lstStyle/>
          <a:p>
            <a:pPr marL="108000" indent="0" algn="just">
              <a:lnSpc>
                <a:spcPct val="107000"/>
              </a:lnSpc>
              <a:spcAft>
                <a:spcPts val="800"/>
              </a:spcAft>
              <a:buNone/>
            </a:pPr>
            <a:r>
              <a:rPr lang="en-GB" sz="2800" b="1" dirty="0">
                <a:solidFill>
                  <a:srgbClr val="0070C0"/>
                </a:solidFill>
                <a:latin typeface="Arial" panose="020B0604020202020204" pitchFamily="34" charset="0"/>
                <a:ea typeface="Calibri" panose="020F0502020204030204" pitchFamily="34" charset="0"/>
                <a:cs typeface="Arial" panose="020B0604020202020204" pitchFamily="34" charset="0"/>
              </a:rPr>
              <a:t>Example 2</a:t>
            </a:r>
          </a:p>
          <a:p>
            <a:pPr marL="108000" indent="0" algn="just">
              <a:buNone/>
            </a:pPr>
            <a:r>
              <a:rPr lang="en-GB" sz="1600" b="1" i="1" dirty="0">
                <a:solidFill>
                  <a:schemeClr val="tx1"/>
                </a:solidFill>
                <a:latin typeface="Arial" panose="020B0604020202020204" pitchFamily="34" charset="0"/>
                <a:cs typeface="Arial" panose="020B0604020202020204" pitchFamily="34" charset="0"/>
              </a:rPr>
              <a:t>Much Ado About Nothing</a:t>
            </a:r>
            <a:endParaRPr lang="en-GB" sz="1600" dirty="0">
              <a:solidFill>
                <a:schemeClr val="tx1"/>
              </a:solidFill>
              <a:latin typeface="Arial" panose="020B0604020202020204" pitchFamily="34" charset="0"/>
              <a:cs typeface="Arial" panose="020B0604020202020204" pitchFamily="34" charset="0"/>
            </a:endParaRPr>
          </a:p>
          <a:p>
            <a:pPr marL="108000" indent="0" algn="just">
              <a:spcBef>
                <a:spcPts val="600"/>
              </a:spcBef>
              <a:spcAft>
                <a:spcPts val="600"/>
              </a:spcAft>
              <a:buNone/>
            </a:pPr>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Write down Prince John a villain’, the use of the imperative tone used by Dogberry could illustrate that he thinks of himself of someone of great importance/superior. The theme of comedy arises often when it involves Dogberry trying to make himself look more important to impress the Sexton</a:t>
            </a:r>
            <a:r>
              <a:rPr lang="en-GB" sz="1600" dirty="0" smtClean="0">
                <a:latin typeface="Arial" panose="020B0604020202020204" pitchFamily="34" charset="0"/>
                <a:cs typeface="Arial" panose="020B0604020202020204" pitchFamily="34" charset="0"/>
              </a:rPr>
              <a:t>.</a:t>
            </a:r>
            <a:endParaRPr lang="en-GB" sz="1800" dirty="0"/>
          </a:p>
          <a:p>
            <a:pPr algn="just">
              <a:spcBef>
                <a:spcPts val="600"/>
              </a:spcBef>
              <a:spcAft>
                <a:spcPts val="600"/>
              </a:spcAft>
            </a:pPr>
            <a:r>
              <a:rPr lang="en-GB" sz="1800" dirty="0">
                <a:solidFill>
                  <a:srgbClr val="FF0000"/>
                </a:solidFill>
              </a:rPr>
              <a:t>Struggles to say anything really meaningful</a:t>
            </a:r>
          </a:p>
          <a:p>
            <a:pPr algn="just">
              <a:spcBef>
                <a:spcPts val="600"/>
              </a:spcBef>
              <a:spcAft>
                <a:spcPts val="600"/>
              </a:spcAft>
            </a:pPr>
            <a:r>
              <a:rPr lang="en-GB" sz="1800" dirty="0">
                <a:solidFill>
                  <a:srgbClr val="FF0000"/>
                </a:solidFill>
              </a:rPr>
              <a:t>Basic attempt to link the point back to comedy – no real exploration of meaning </a:t>
            </a:r>
          </a:p>
          <a:p>
            <a:pPr algn="just">
              <a:spcBef>
                <a:spcPts val="600"/>
              </a:spcBef>
              <a:spcAft>
                <a:spcPts val="600"/>
              </a:spcAft>
            </a:pPr>
            <a:r>
              <a:rPr lang="en-GB" sz="1800" dirty="0">
                <a:solidFill>
                  <a:srgbClr val="FF0000"/>
                </a:solidFill>
              </a:rPr>
              <a:t>Basic use of terminology</a:t>
            </a:r>
          </a:p>
          <a:p>
            <a:pPr algn="just">
              <a:spcBef>
                <a:spcPts val="600"/>
              </a:spcBef>
              <a:spcAft>
                <a:spcPts val="600"/>
              </a:spcAft>
            </a:pPr>
            <a:r>
              <a:rPr lang="en-GB" sz="1800" dirty="0">
                <a:solidFill>
                  <a:srgbClr val="FF0000"/>
                </a:solidFill>
              </a:rPr>
              <a:t>Poor sentence construction</a:t>
            </a:r>
          </a:p>
          <a:p>
            <a:pPr algn="just">
              <a:spcBef>
                <a:spcPts val="600"/>
              </a:spcBef>
              <a:spcAft>
                <a:spcPts val="600"/>
              </a:spcAft>
            </a:pPr>
            <a:r>
              <a:rPr lang="en-GB" sz="1800" dirty="0">
                <a:solidFill>
                  <a:srgbClr val="FF0000"/>
                </a:solidFill>
              </a:rPr>
              <a:t>Failure to introduce quotations</a:t>
            </a:r>
          </a:p>
          <a:p>
            <a:pPr algn="just">
              <a:spcBef>
                <a:spcPts val="600"/>
              </a:spcBef>
              <a:spcAft>
                <a:spcPts val="600"/>
              </a:spcAft>
            </a:pPr>
            <a:r>
              <a:rPr lang="en-GB" sz="1800" dirty="0">
                <a:solidFill>
                  <a:srgbClr val="FF0000"/>
                </a:solidFill>
              </a:rPr>
              <a:t>Needs to analyse HOW the language creates comedy</a:t>
            </a:r>
          </a:p>
          <a:p>
            <a:pPr marL="108000" indent="0">
              <a:buNone/>
            </a:pPr>
            <a:endParaRPr lang="en-GB" dirty="0"/>
          </a:p>
          <a:p>
            <a:endParaRPr lang="en-GB" dirty="0"/>
          </a:p>
        </p:txBody>
      </p:sp>
      <p:sp>
        <p:nvSpPr>
          <p:cNvPr id="3"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0591058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262AAAA-93AA-47BA-937D-DF60815123CC}"/>
              </a:ext>
            </a:extLst>
          </p:cNvPr>
          <p:cNvSpPr/>
          <p:nvPr/>
        </p:nvSpPr>
        <p:spPr>
          <a:xfrm>
            <a:off x="354612" y="1866210"/>
            <a:ext cx="2281202" cy="369332"/>
          </a:xfrm>
          <a:prstGeom prst="rect">
            <a:avLst/>
          </a:prstGeom>
        </p:spPr>
        <p:txBody>
          <a:bodyPr wrap="none">
            <a:spAutoFit/>
          </a:bodyPr>
          <a:lstStyle/>
          <a:p>
            <a:r>
              <a:rPr lang="en-GB" b="1" i="1" dirty="0">
                <a:latin typeface="Calibri" panose="020F0502020204030204" pitchFamily="34" charset="0"/>
                <a:cs typeface="Times New Roman" panose="02020603050405020304" pitchFamily="18" charset="0"/>
              </a:rPr>
              <a:t>Antony and Cleopatra</a:t>
            </a:r>
            <a:endParaRPr lang="en-GB" dirty="0"/>
          </a:p>
        </p:txBody>
      </p:sp>
      <p:sp>
        <p:nvSpPr>
          <p:cNvPr id="6" name="Rectangle 5">
            <a:extLst>
              <a:ext uri="{FF2B5EF4-FFF2-40B4-BE49-F238E27FC236}">
                <a16:creationId xmlns:a16="http://schemas.microsoft.com/office/drawing/2014/main" xmlns="" id="{7AF4A48D-2044-450C-BA70-21549B0FCA82}"/>
              </a:ext>
            </a:extLst>
          </p:cNvPr>
          <p:cNvSpPr/>
          <p:nvPr/>
        </p:nvSpPr>
        <p:spPr>
          <a:xfrm>
            <a:off x="238951" y="1292968"/>
            <a:ext cx="4169731" cy="584775"/>
          </a:xfrm>
          <a:prstGeom prst="rect">
            <a:avLst/>
          </a:prstGeom>
        </p:spPr>
        <p:txBody>
          <a:bodyPr wrap="none">
            <a:spAutoFit/>
          </a:bodyPr>
          <a:lstStyle/>
          <a:p>
            <a:r>
              <a:rPr lang="en-GB" sz="3200" b="1" dirty="0">
                <a:solidFill>
                  <a:srgbClr val="0070C0"/>
                </a:solidFill>
                <a:latin typeface="Arial" panose="020B0604020202020204" pitchFamily="34" charset="0"/>
                <a:ea typeface="Calibri" panose="020F0502020204030204" pitchFamily="34" charset="0"/>
                <a:cs typeface="Arial" panose="020B0604020202020204" pitchFamily="34" charset="0"/>
              </a:rPr>
              <a:t>Resources for use…</a:t>
            </a:r>
            <a:endParaRPr lang="en-GB" sz="3200" dirty="0">
              <a:solidFill>
                <a:srgbClr val="0070C0"/>
              </a:solidFill>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9BBC0132-E14B-4695-BE93-FF4A413DE38C}"/>
              </a:ext>
            </a:extLst>
          </p:cNvPr>
          <p:cNvSpPr txBox="1"/>
          <p:nvPr/>
        </p:nvSpPr>
        <p:spPr>
          <a:xfrm>
            <a:off x="347617" y="3573016"/>
            <a:ext cx="8530331" cy="2013693"/>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Arial" panose="020B0604020202020204" pitchFamily="34" charset="0"/>
              </a:rPr>
              <a:t>Task 1 – Groupwork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Look at the following paragraphs.</a:t>
            </a:r>
          </a:p>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Key Question – </a:t>
            </a:r>
            <a:r>
              <a:rPr lang="en-GB" sz="1400" b="1" dirty="0">
                <a:effectLst/>
                <a:latin typeface="Arial" panose="020B0604020202020204" pitchFamily="34" charset="0"/>
                <a:ea typeface="Calibri" panose="020F0502020204030204" pitchFamily="34" charset="0"/>
                <a:cs typeface="Arial" panose="020B0604020202020204" pitchFamily="34" charset="0"/>
              </a:rPr>
              <a:t>How effective is each example at addressing how dramatic </a:t>
            </a:r>
            <a:r>
              <a:rPr lang="en-GB" sz="1400" b="1" dirty="0">
                <a:latin typeface="Arial" panose="020B0604020202020204" pitchFamily="34" charset="0"/>
                <a:ea typeface="Calibri" panose="020F0502020204030204" pitchFamily="34" charset="0"/>
                <a:cs typeface="Arial" panose="020B0604020202020204" pitchFamily="34" charset="0"/>
              </a:rPr>
              <a:t>tension</a:t>
            </a:r>
            <a:r>
              <a:rPr lang="en-GB" sz="1400" b="1" dirty="0">
                <a:effectLst/>
                <a:latin typeface="Arial" panose="020B0604020202020204" pitchFamily="34" charset="0"/>
                <a:ea typeface="Calibri" panose="020F0502020204030204" pitchFamily="34" charset="0"/>
                <a:cs typeface="Arial" panose="020B0604020202020204" pitchFamily="34" charset="0"/>
              </a:rPr>
              <a:t> is created?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Identify the strengths/weaknesses in each example</a:t>
            </a:r>
          </a:p>
          <a:p>
            <a:pPr marL="342900" lvl="0" indent="-342900">
              <a:lnSpc>
                <a:spcPct val="107000"/>
              </a:lnSpc>
              <a:spcAft>
                <a:spcPts val="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Mark each example against AO1 and AO2 </a:t>
            </a:r>
          </a:p>
          <a:p>
            <a:pPr marL="342900" lvl="0" indent="-342900">
              <a:lnSpc>
                <a:spcPct val="107000"/>
              </a:lnSpc>
              <a:spcAft>
                <a:spcPts val="80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Decide which band you would place the response in – remember you will need to be able to justify your decision in whole class feedback</a:t>
            </a:r>
          </a:p>
        </p:txBody>
      </p:sp>
      <p:sp>
        <p:nvSpPr>
          <p:cNvPr id="8" name="Text Box 21">
            <a:extLst>
              <a:ext uri="{FF2B5EF4-FFF2-40B4-BE49-F238E27FC236}">
                <a16:creationId xmlns:a16="http://schemas.microsoft.com/office/drawing/2014/main" xmlns="" id="{F80EAF14-19CB-4A3E-B077-CDD0771DED2C}"/>
              </a:ext>
            </a:extLst>
          </p:cNvPr>
          <p:cNvSpPr txBox="1"/>
          <p:nvPr/>
        </p:nvSpPr>
        <p:spPr>
          <a:xfrm>
            <a:off x="362149" y="2243344"/>
            <a:ext cx="8530332" cy="1224863"/>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a:effectLst/>
                <a:latin typeface="Arial" panose="020B0604020202020204" pitchFamily="34" charset="0"/>
                <a:ea typeface="Calibri" panose="020F0502020204030204" pitchFamily="34" charset="0"/>
                <a:cs typeface="Arial" panose="020B0604020202020204" pitchFamily="34" charset="0"/>
              </a:rPr>
              <a:t>June 2018</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By focusing closely on the linguistic and literary techniques used, explore how Shakespeare creates dramatic tension in this extract </a:t>
            </a:r>
            <a:r>
              <a:rPr lang="en-GB" b="1" dirty="0">
                <a:effectLst/>
                <a:latin typeface="Arial" panose="020B0604020202020204" pitchFamily="34" charset="0"/>
                <a:ea typeface="Calibri" panose="020F0502020204030204" pitchFamily="34" charset="0"/>
                <a:cs typeface="Arial" panose="020B0604020202020204" pitchFamily="34" charset="0"/>
              </a:rPr>
              <a:t>from Act 2, Scene 5. </a:t>
            </a:r>
            <a:r>
              <a:rPr lang="en-GB" b="1" dirty="0" smtClean="0">
                <a:effectLst/>
                <a:latin typeface="Arial" panose="020B0604020202020204" pitchFamily="34" charset="0"/>
                <a:ea typeface="Calibri" panose="020F0502020204030204" pitchFamily="34" charset="0"/>
                <a:cs typeface="Arial" panose="020B0604020202020204" pitchFamily="34" charset="0"/>
              </a:rPr>
              <a:t>     [40]</a:t>
            </a:r>
            <a:r>
              <a:rPr lang="en-GB" dirty="0" smtClean="0">
                <a:latin typeface="Arial" panose="020B0604020202020204" pitchFamily="34" charset="0"/>
                <a:ea typeface="Calibri" panose="020F0502020204030204" pitchFamily="34" charset="0"/>
                <a:cs typeface="Arial" panose="020B0604020202020204" pitchFamily="34" charset="0"/>
              </a:rPr>
              <a:t>                          </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7C88753E-866C-45F1-B4DB-59DAECF07810}"/>
              </a:ext>
            </a:extLst>
          </p:cNvPr>
          <p:cNvSpPr/>
          <p:nvPr/>
        </p:nvSpPr>
        <p:spPr>
          <a:xfrm>
            <a:off x="347616" y="5682198"/>
            <a:ext cx="8530331" cy="1100238"/>
          </a:xfrm>
          <a:prstGeom prst="rect">
            <a:avLst/>
          </a:prstGeom>
        </p:spPr>
        <p:txBody>
          <a:bodyPr wrap="square">
            <a:spAutoFit/>
          </a:bodyPr>
          <a:lstStyle/>
          <a:p>
            <a:pPr>
              <a:lnSpc>
                <a:spcPct val="107000"/>
              </a:lnSpc>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Example 1</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Firstly, Shakespeare creates dramatic tension through the introduction of the messenger in which the sentence ‘Madam, he’s married to Octavia’ with the use of the bilabial alliteration in the vocative ‘madam’ and the stative verb ‘married’ suggesting the explosive reaction from Cleopatra. </a:t>
            </a:r>
          </a:p>
        </p:txBody>
      </p:sp>
      <p:sp>
        <p:nvSpPr>
          <p:cNvPr id="10"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42740435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xmlns="" id="{1A7E7410-BB7B-4FA3-948F-E4663CBD8B6B}"/>
              </a:ext>
            </a:extLst>
          </p:cNvPr>
          <p:cNvSpPr txBox="1"/>
          <p:nvPr/>
        </p:nvSpPr>
        <p:spPr>
          <a:xfrm>
            <a:off x="179512" y="5589240"/>
            <a:ext cx="8554391" cy="115212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a:effectLst/>
                <a:latin typeface="Arial" panose="020B0604020202020204" pitchFamily="34" charset="0"/>
                <a:ea typeface="Calibri" panose="020F0502020204030204" pitchFamily="34" charset="0"/>
                <a:cs typeface="Arial" panose="020B0604020202020204" pitchFamily="34" charset="0"/>
              </a:rPr>
              <a:t>Task 2 – Individual</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Re-write one of the examples aiming to make it a Band 5 response. Make sure you address the set question and establish how dramatic tension is created</a:t>
            </a:r>
            <a:r>
              <a:rPr lang="en-GB"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AC1EBFF7-C43B-431E-AAEA-BA06CE691C67}"/>
              </a:ext>
            </a:extLst>
          </p:cNvPr>
          <p:cNvSpPr/>
          <p:nvPr/>
        </p:nvSpPr>
        <p:spPr>
          <a:xfrm>
            <a:off x="179512" y="2924944"/>
            <a:ext cx="8554391" cy="2507866"/>
          </a:xfrm>
          <a:prstGeom prst="rect">
            <a:avLst/>
          </a:prstGeom>
        </p:spPr>
        <p:txBody>
          <a:bodyPr wrap="square">
            <a:spAutoFit/>
          </a:bodyPr>
          <a:lstStyle/>
          <a:p>
            <a:pPr>
              <a:lnSpc>
                <a:spcPct val="107000"/>
              </a:lnSpc>
              <a:spcAft>
                <a:spcPts val="800"/>
              </a:spcAft>
            </a:pPr>
            <a:r>
              <a:rPr lang="en-GB" sz="1600" b="1" dirty="0">
                <a:latin typeface="Arial" panose="020B0604020202020204" pitchFamily="34" charset="0"/>
                <a:ea typeface="Calibri" panose="020F0502020204030204" pitchFamily="34" charset="0"/>
                <a:cs typeface="Arial" panose="020B0604020202020204" pitchFamily="34" charset="0"/>
              </a:rPr>
              <a:t>Example 2</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Shakespeare creates dramatic tension through the juxtaposing stage directions ‘strikes him down’ and the pre-modifier ‘good’ in which the dynamic verb ‘strikes’ appears to have contradictory connotations to the messenger’s meaning</a:t>
            </a:r>
            <a:r>
              <a:rPr lang="en-GB" sz="1600" dirty="0" smtClean="0">
                <a:latin typeface="Arial" panose="020B0604020202020204" pitchFamily="34" charset="0"/>
                <a:ea typeface="Calibri" panose="020F0502020204030204" pitchFamily="34" charset="0"/>
                <a:cs typeface="Arial" panose="020B0604020202020204" pitchFamily="34" charset="0"/>
              </a:rPr>
              <a:t>.</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latin typeface="Arial" panose="020B0604020202020204" pitchFamily="34" charset="0"/>
                <a:ea typeface="Calibri" panose="020F0502020204030204" pitchFamily="34" charset="0"/>
                <a:cs typeface="Arial" panose="020B0604020202020204" pitchFamily="34" charset="0"/>
              </a:rPr>
              <a:t>Example 3</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Cleopatra is presented as superficial. This is shown through the guttural alliteration in ‘Give to a gracious message.’ The harshness of her command is contrasted with her false attempt at flattery through the adjective ‘gracious’.</a:t>
            </a:r>
          </a:p>
        </p:txBody>
      </p:sp>
      <p:sp>
        <p:nvSpPr>
          <p:cNvPr id="4"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
        <p:nvSpPr>
          <p:cNvPr id="6" name="Rectangle 5">
            <a:extLst>
              <a:ext uri="{FF2B5EF4-FFF2-40B4-BE49-F238E27FC236}">
                <a16:creationId xmlns:a16="http://schemas.microsoft.com/office/drawing/2014/main" xmlns="" id="{7C88753E-866C-45F1-B4DB-59DAECF07810}"/>
              </a:ext>
            </a:extLst>
          </p:cNvPr>
          <p:cNvSpPr/>
          <p:nvPr/>
        </p:nvSpPr>
        <p:spPr>
          <a:xfrm>
            <a:off x="179512" y="1412671"/>
            <a:ext cx="8634219" cy="1512273"/>
          </a:xfrm>
          <a:prstGeom prst="rect">
            <a:avLst/>
          </a:prstGeom>
        </p:spPr>
        <p:txBody>
          <a:bodyPr wrap="square">
            <a:spAutoFit/>
          </a:bodyPr>
          <a:lstStyle/>
          <a:p>
            <a:pPr>
              <a:lnSpc>
                <a:spcPct val="107000"/>
              </a:lnSpc>
              <a:spcAft>
                <a:spcPts val="800"/>
              </a:spcAft>
            </a:pPr>
            <a:r>
              <a:rPr lang="en-GB" sz="1600" b="1" dirty="0">
                <a:latin typeface="Arial" panose="020B0604020202020204" pitchFamily="34" charset="0"/>
                <a:ea typeface="Calibri" panose="020F0502020204030204" pitchFamily="34" charset="0"/>
                <a:cs typeface="Arial" panose="020B0604020202020204" pitchFamily="34" charset="0"/>
              </a:rPr>
              <a:t>Example 1</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Firstly, Shakespeare creates dramatic tension through the introduction of the messenger in which the sentence ‘Madam, he’s married to Octavia’ with the use of the bilabial alliteration in the vocative ‘madam’ and the stative verb ‘married’ suggesting the explosive reaction from Cleopatra. </a:t>
            </a:r>
          </a:p>
        </p:txBody>
      </p:sp>
    </p:spTree>
    <p:extLst>
      <p:ext uri="{BB962C8B-B14F-4D97-AF65-F5344CB8AC3E}">
        <p14:creationId xmlns:p14="http://schemas.microsoft.com/office/powerpoint/2010/main" val="6691017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Box 15"/>
          <p:cNvSpPr/>
          <p:nvPr/>
        </p:nvSpPr>
        <p:spPr>
          <a:xfrm>
            <a:off x="179512" y="1412776"/>
            <a:ext cx="8712968" cy="5260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600"/>
              </a:spcBef>
              <a:spcAft>
                <a:spcPts val="60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For this unit, candidates will need to demonstrate that they can</a:t>
            </a:r>
            <a:r>
              <a:rPr lang="en-GB" sz="2400" b="0" i="0" u="none" strike="noStrike" kern="1200" spc="0" dirty="0" smtClean="0">
                <a:ln>
                  <a:noFill/>
                </a:ln>
                <a:latin typeface="Arial" panose="020B0604020202020204" pitchFamily="34" charset="0"/>
                <a:ea typeface="Arial" pitchFamily="34"/>
                <a:cs typeface="Arial" panose="020B0604020202020204" pitchFamily="34" charset="0"/>
              </a:rPr>
              <a:t>:</a:t>
            </a:r>
            <a:endParaRPr lang="en-GB" sz="100" b="0" i="0" u="none" strike="noStrike" kern="1200" spc="0" dirty="0">
              <a:ln>
                <a:noFill/>
              </a:ln>
              <a:latin typeface="Arial" panose="020B0604020202020204" pitchFamily="34" charset="0"/>
              <a:ea typeface="Microsoft YaHei" pitchFamily="2"/>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use integrated linguistic and literary approaches</a:t>
            </a: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analyse how meanings are shaped in their set text</a:t>
            </a: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show knowledge and understanding of relevant language levels</a:t>
            </a: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use accurately a range of linguistic and literary terminology</a:t>
            </a: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demonstrate an understanding of the significance and influence of </a:t>
            </a:r>
            <a:r>
              <a:rPr lang="en-GB" sz="2400" dirty="0" smtClean="0">
                <a:latin typeface="Arial" panose="020B0604020202020204" pitchFamily="34" charset="0"/>
                <a:cs typeface="Arial" panose="020B0604020202020204" pitchFamily="34" charset="0"/>
              </a:rPr>
              <a:t>the contexts </a:t>
            </a:r>
            <a:r>
              <a:rPr lang="en-GB" sz="2400" dirty="0">
                <a:latin typeface="Arial" panose="020B0604020202020204" pitchFamily="34" charset="0"/>
                <a:cs typeface="Arial" panose="020B0604020202020204" pitchFamily="34" charset="0"/>
              </a:rPr>
              <a:t>in which texts are produced and received</a:t>
            </a:r>
          </a:p>
          <a:p>
            <a:pPr marL="285750" indent="-285750">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organise responses in a clear and effective academic style and register </a:t>
            </a:r>
            <a:r>
              <a:rPr lang="en-GB" sz="2400" dirty="0" smtClean="0">
                <a:latin typeface="Arial" panose="020B0604020202020204" pitchFamily="34" charset="0"/>
                <a:cs typeface="Arial" panose="020B0604020202020204" pitchFamily="34" charset="0"/>
              </a:rPr>
              <a:t>with coherent </a:t>
            </a:r>
            <a:r>
              <a:rPr lang="en-GB" sz="2400" dirty="0">
                <a:latin typeface="Arial" panose="020B0604020202020204" pitchFamily="34" charset="0"/>
                <a:cs typeface="Arial" panose="020B0604020202020204" pitchFamily="34" charset="0"/>
              </a:rPr>
              <a:t>written expression</a:t>
            </a:r>
            <a:r>
              <a:rPr lang="en-GB" sz="2400" dirty="0" smtClean="0">
                <a:latin typeface="Arial" panose="020B0604020202020204" pitchFamily="34" charset="0"/>
                <a:cs typeface="Arial" panose="020B0604020202020204" pitchFamily="34" charset="0"/>
              </a:rPr>
              <a:t>.</a:t>
            </a: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4"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5"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extBox 15"/>
          <p:cNvSpPr/>
          <p:nvPr/>
        </p:nvSpPr>
        <p:spPr>
          <a:xfrm>
            <a:off x="251520" y="1484784"/>
            <a:ext cx="8496944" cy="46028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Candidates are required to study </a:t>
            </a:r>
            <a:r>
              <a:rPr lang="en-GB" sz="2400" b="1" i="0" u="sng" strike="noStrike" kern="1200" spc="0" dirty="0">
                <a:ln>
                  <a:noFill/>
                </a:ln>
                <a:latin typeface="Arial" panose="020B0604020202020204" pitchFamily="34" charset="0"/>
                <a:ea typeface="Arial" pitchFamily="34"/>
                <a:cs typeface="Arial" panose="020B0604020202020204" pitchFamily="34" charset="0"/>
              </a:rPr>
              <a:t>one</a:t>
            </a:r>
            <a:r>
              <a:rPr lang="en-GB" sz="2400" b="0" i="0" u="none" strike="noStrike" kern="1200" spc="0" dirty="0">
                <a:ln>
                  <a:noFill/>
                </a:ln>
                <a:latin typeface="Arial" panose="020B0604020202020204" pitchFamily="34" charset="0"/>
                <a:ea typeface="Arial" pitchFamily="34"/>
                <a:cs typeface="Arial" panose="020B0604020202020204" pitchFamily="34" charset="0"/>
              </a:rPr>
              <a:t> Shakespeare play selected from the list below:</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Arial" pitchFamily="34"/>
              <a:cs typeface="Arial" panose="020B0604020202020204" pitchFamily="34" charset="0"/>
            </a:endParaRPr>
          </a:p>
          <a:p>
            <a:pPr marL="914400" lvl="1" indent="-457200" hangingPunct="0">
              <a:buSzPct val="100000"/>
              <a:buFont typeface="Arial" panose="020B0604020202020204" pitchFamily="34" charset="0"/>
              <a:buChar char="•"/>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Antony and Cleopatra</a:t>
            </a:r>
          </a:p>
          <a:p>
            <a:pPr marL="914400" lvl="1" indent="-457200" hangingPunct="0">
              <a:buSzPct val="100000"/>
              <a:buFont typeface="Arial" panose="020B0604020202020204" pitchFamily="34" charset="0"/>
              <a:buChar char="•"/>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King Lear</a:t>
            </a:r>
          </a:p>
          <a:p>
            <a:pPr marL="914400" lvl="1" indent="-457200" hangingPunct="0">
              <a:buSzPct val="100000"/>
              <a:buFont typeface="Arial" panose="020B0604020202020204" pitchFamily="34" charset="0"/>
              <a:buChar char="•"/>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Much Ado About Nothing</a:t>
            </a:r>
          </a:p>
          <a:p>
            <a:pPr marL="914400" lvl="1" indent="-457200" hangingPunct="0">
              <a:buSzPct val="100000"/>
              <a:buFont typeface="Arial" panose="020B0604020202020204" pitchFamily="34" charset="0"/>
              <a:buChar char="•"/>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Othello</a:t>
            </a:r>
          </a:p>
          <a:p>
            <a:pPr marL="914400" lvl="1" indent="-457200" hangingPunct="0">
              <a:buSzPct val="100000"/>
              <a:buFont typeface="Arial" panose="020B0604020202020204" pitchFamily="34" charset="0"/>
              <a:buChar char="•"/>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The Tempest</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0" i="0" u="none" strike="noStrike" kern="1200" spc="0" dirty="0" smtClean="0">
                <a:ln>
                  <a:noFill/>
                </a:ln>
                <a:latin typeface="Arial" panose="020B0604020202020204" pitchFamily="34" charset="0"/>
                <a:ea typeface="Arial" pitchFamily="34"/>
                <a:cs typeface="Arial" panose="020B0604020202020204" pitchFamily="34" charset="0"/>
              </a:rPr>
              <a:t>For </a:t>
            </a:r>
            <a:r>
              <a:rPr lang="en-GB" sz="2400" b="0" i="0" u="none" strike="noStrike" kern="1200" spc="0" dirty="0">
                <a:ln>
                  <a:noFill/>
                </a:ln>
                <a:latin typeface="Arial" panose="020B0604020202020204" pitchFamily="34" charset="0"/>
                <a:ea typeface="Arial" pitchFamily="34"/>
                <a:cs typeface="Arial" panose="020B0604020202020204" pitchFamily="34" charset="0"/>
              </a:rPr>
              <a:t>the purpose of the examination, the Collins Alexander </a:t>
            </a:r>
            <a:r>
              <a:rPr lang="en-GB" sz="2400" b="0" i="1" u="none" strike="noStrike" kern="1200" spc="0" dirty="0">
                <a:ln>
                  <a:noFill/>
                </a:ln>
                <a:latin typeface="Arial" panose="020B0604020202020204" pitchFamily="34" charset="0"/>
                <a:ea typeface="Arial" pitchFamily="34"/>
                <a:cs typeface="Arial" panose="020B0604020202020204" pitchFamily="34" charset="0"/>
              </a:rPr>
              <a:t>Complete Works of William Shakespeare </a:t>
            </a:r>
            <a:r>
              <a:rPr lang="en-GB" sz="2400" b="0" i="0" u="none" strike="noStrike" kern="1200" spc="0" dirty="0">
                <a:ln>
                  <a:noFill/>
                </a:ln>
                <a:latin typeface="Arial" panose="020B0604020202020204" pitchFamily="34" charset="0"/>
                <a:ea typeface="Arial" pitchFamily="34"/>
                <a:cs typeface="Arial" panose="020B0604020202020204" pitchFamily="34" charset="0"/>
              </a:rPr>
              <a:t>will be used for extract-based questions.</a:t>
            </a:r>
          </a:p>
          <a:p>
            <a:pPr marL="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Arial" panose="020B0604020202020204" pitchFamily="34" charset="0"/>
              <a:ea typeface="Microsoft YaHei" pitchFamily="2"/>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4"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5"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extBox 15"/>
          <p:cNvSpPr/>
          <p:nvPr/>
        </p:nvSpPr>
        <p:spPr>
          <a:xfrm>
            <a:off x="308699" y="1628800"/>
            <a:ext cx="8517960" cy="48090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hangingPunct="0"/>
            <a:r>
              <a:rPr lang="en-GB" sz="2400" dirty="0">
                <a:latin typeface="Arial" panose="020B0604020202020204" pitchFamily="34" charset="0"/>
                <a:ea typeface="Arial" pitchFamily="34"/>
                <a:cs typeface="Arial" panose="020B0604020202020204" pitchFamily="34" charset="0"/>
              </a:rPr>
              <a:t>Candidates are required to complete two questions – one from Section A and one from Section B.</a:t>
            </a:r>
          </a:p>
          <a:p>
            <a:pPr lvl="0" hangingPunct="0"/>
            <a:endParaRPr lang="en-GB" sz="800" dirty="0">
              <a:latin typeface="Arial" panose="020B0604020202020204" pitchFamily="34" charset="0"/>
              <a:ea typeface="Arial" pitchFamily="34"/>
              <a:cs typeface="Arial" panose="020B0604020202020204" pitchFamily="34" charset="0"/>
            </a:endParaRPr>
          </a:p>
          <a:p>
            <a:pPr lvl="0" defTabSz="457200" fontAlgn="base">
              <a:spcBef>
                <a:spcPct val="0"/>
              </a:spcBef>
              <a:spcAft>
                <a:spcPct val="0"/>
              </a:spcAft>
            </a:pPr>
            <a:r>
              <a:rPr lang="en-US" sz="2400" dirty="0" smtClean="0">
                <a:solidFill>
                  <a:srgbClr val="0070C0"/>
                </a:solidFill>
                <a:latin typeface="Arial" panose="020B0604020202020204" pitchFamily="34" charset="0"/>
                <a:ea typeface="ＭＳ Ｐゴシック" pitchFamily="1" charset="-128"/>
                <a:cs typeface="Arial" panose="020B0604020202020204" pitchFamily="34" charset="0"/>
              </a:rPr>
              <a:t>Mark allocation</a:t>
            </a:r>
            <a:endParaRPr lang="en-US" sz="2400" dirty="0">
              <a:solidFill>
                <a:srgbClr val="0070C0"/>
              </a:solidFill>
              <a:latin typeface="Arial" panose="020B0604020202020204" pitchFamily="34" charset="0"/>
              <a:ea typeface="ＭＳ Ｐゴシック" pitchFamily="1" charset="-128"/>
              <a:cs typeface="Arial" panose="020B0604020202020204" pitchFamily="34" charset="0"/>
            </a:endParaRPr>
          </a:p>
          <a:p>
            <a:pPr marL="285750" lvl="0" indent="-285750" hangingPunct="0">
              <a:buSzPct val="100000"/>
              <a:buFont typeface="Arial" panose="020B0604020202020204" pitchFamily="34" charset="0"/>
              <a:buChar char="•"/>
            </a:pPr>
            <a:r>
              <a:rPr lang="en-GB" sz="2400" dirty="0" smtClean="0">
                <a:latin typeface="Arial" panose="020B0604020202020204" pitchFamily="34" charset="0"/>
                <a:ea typeface="Arial" pitchFamily="34"/>
                <a:cs typeface="Arial" panose="020B0604020202020204" pitchFamily="34" charset="0"/>
              </a:rPr>
              <a:t>Section </a:t>
            </a:r>
            <a:r>
              <a:rPr lang="en-GB" sz="2400" dirty="0">
                <a:latin typeface="Arial" panose="020B0604020202020204" pitchFamily="34" charset="0"/>
                <a:ea typeface="Arial" pitchFamily="34"/>
                <a:cs typeface="Arial" panose="020B0604020202020204" pitchFamily="34" charset="0"/>
              </a:rPr>
              <a:t>A - one compulsory extract-based task (40 marks)</a:t>
            </a:r>
          </a:p>
          <a:p>
            <a:pPr marL="285750" lvl="0" indent="-285750" hangingPunct="0">
              <a:buSzPct val="100000"/>
              <a:buFont typeface="Arial" panose="020B0604020202020204" pitchFamily="34" charset="0"/>
              <a:buChar char="•"/>
            </a:pPr>
            <a:r>
              <a:rPr lang="en-GB" sz="2400" dirty="0">
                <a:latin typeface="Arial" panose="020B0604020202020204" pitchFamily="34" charset="0"/>
                <a:ea typeface="Arial" pitchFamily="34"/>
                <a:cs typeface="Arial" panose="020B0604020202020204" pitchFamily="34" charset="0"/>
              </a:rPr>
              <a:t>Section B - one extended essay from a choice of two (80 marks).</a:t>
            </a:r>
          </a:p>
          <a:p>
            <a:pPr marL="0" marR="0" lvl="0" indent="0" rtl="0" hangingPunct="0">
              <a:lnSpc>
                <a:spcPct val="100000"/>
              </a:lnSpc>
              <a:spcBef>
                <a:spcPts val="0"/>
              </a:spcBef>
              <a:spcAft>
                <a:spcPts val="0"/>
              </a:spcAft>
              <a:buNone/>
              <a:tabLst/>
            </a:pPr>
            <a:endParaRPr lang="cy-GB" sz="800" b="1" i="0" u="none" strike="noStrike" kern="1200" spc="0" dirty="0" smtClean="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endParaRPr lang="cy-GB" sz="800" b="1" dirty="0">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endParaRPr lang="en-GB" sz="800" b="1" i="0" u="none" strike="noStrike" kern="1200" spc="0" dirty="0">
              <a:ln>
                <a:noFill/>
              </a:ln>
              <a:latin typeface="Arial" panose="020B0604020202020204" pitchFamily="34" charset="0"/>
              <a:ea typeface="Microsoft YaHei" pitchFamily="2"/>
              <a:cs typeface="Arial" panose="020B0604020202020204" pitchFamily="34" charset="0"/>
            </a:endParaRPr>
          </a:p>
          <a:p>
            <a:pPr lvl="0" defTabSz="457200" fontAlgn="base">
              <a:spcBef>
                <a:spcPct val="0"/>
              </a:spcBef>
              <a:spcAft>
                <a:spcPct val="0"/>
              </a:spcAft>
            </a:pPr>
            <a:r>
              <a:rPr lang="en-US" sz="2400" dirty="0" smtClean="0">
                <a:solidFill>
                  <a:srgbClr val="0070C0"/>
                </a:solidFill>
                <a:latin typeface="Arial" panose="020B0604020202020204" pitchFamily="34" charset="0"/>
                <a:ea typeface="ＭＳ Ｐゴシック" pitchFamily="1" charset="-128"/>
                <a:cs typeface="Arial" panose="020B0604020202020204" pitchFamily="34" charset="0"/>
              </a:rPr>
              <a:t>Time management in the exam </a:t>
            </a:r>
            <a:endParaRPr lang="en-US" sz="2400" dirty="0">
              <a:solidFill>
                <a:srgbClr val="0070C0"/>
              </a:solidFill>
              <a:latin typeface="Arial" panose="020B0604020202020204" pitchFamily="34" charset="0"/>
              <a:ea typeface="ＭＳ Ｐゴシック" pitchFamily="1" charset="-128"/>
              <a:cs typeface="Arial" panose="020B0604020202020204" pitchFamily="34" charset="0"/>
            </a:endParaRPr>
          </a:p>
          <a:p>
            <a:pPr marL="285750" marR="0" lvl="0" indent="-285750" rtl="0" hangingPunct="0">
              <a:lnSpc>
                <a:spcPct val="100000"/>
              </a:lnSpc>
              <a:spcBef>
                <a:spcPts val="0"/>
              </a:spcBef>
              <a:spcAft>
                <a:spcPts val="0"/>
              </a:spcAft>
              <a:buSzPct val="100000"/>
              <a:buFont typeface="Arial" panose="020B0604020202020204" pitchFamily="34" charset="0"/>
              <a:buChar char="•"/>
              <a:tabLst/>
            </a:pPr>
            <a:r>
              <a:rPr lang="en-GB" sz="2400" b="0" i="0" u="none" strike="noStrike" kern="1200" spc="0" dirty="0" smtClean="0">
                <a:ln>
                  <a:noFill/>
                </a:ln>
                <a:latin typeface="Arial" panose="020B0604020202020204" pitchFamily="34" charset="0"/>
                <a:ea typeface="Microsoft YaHei" pitchFamily="2"/>
                <a:cs typeface="Arial" panose="020B0604020202020204" pitchFamily="34" charset="0"/>
              </a:rPr>
              <a:t>Section </a:t>
            </a:r>
            <a:r>
              <a:rPr lang="en-GB" sz="2400" b="0" i="0" u="none" strike="noStrike" kern="1200" spc="0" dirty="0">
                <a:ln>
                  <a:noFill/>
                </a:ln>
                <a:latin typeface="Arial" panose="020B0604020202020204" pitchFamily="34" charset="0"/>
                <a:ea typeface="Microsoft YaHei" pitchFamily="2"/>
                <a:cs typeface="Arial" panose="020B0604020202020204" pitchFamily="34" charset="0"/>
              </a:rPr>
              <a:t>A – it is advisable to spend </a:t>
            </a:r>
            <a:r>
              <a:rPr lang="en-GB" sz="2400" b="1" i="0" u="none" strike="noStrike" kern="1200" spc="0" dirty="0">
                <a:ln>
                  <a:noFill/>
                </a:ln>
                <a:latin typeface="Arial" panose="020B0604020202020204" pitchFamily="34" charset="0"/>
                <a:ea typeface="Microsoft YaHei" pitchFamily="2"/>
                <a:cs typeface="Arial" panose="020B0604020202020204" pitchFamily="34" charset="0"/>
              </a:rPr>
              <a:t>45 minutes </a:t>
            </a:r>
            <a:r>
              <a:rPr lang="en-GB" sz="2400" b="0" i="0" u="none" strike="noStrike" kern="1200" spc="0" dirty="0">
                <a:ln>
                  <a:noFill/>
                </a:ln>
                <a:latin typeface="Arial" panose="020B0604020202020204" pitchFamily="34" charset="0"/>
                <a:ea typeface="Microsoft YaHei" pitchFamily="2"/>
                <a:cs typeface="Arial" panose="020B0604020202020204" pitchFamily="34" charset="0"/>
              </a:rPr>
              <a:t>on the extract-based question</a:t>
            </a:r>
          </a:p>
          <a:p>
            <a:pPr marL="285750" marR="0" lvl="0" indent="-285750" rtl="0" hangingPunct="0">
              <a:lnSpc>
                <a:spcPct val="100000"/>
              </a:lnSpc>
              <a:spcBef>
                <a:spcPts val="0"/>
              </a:spcBef>
              <a:spcAft>
                <a:spcPts val="0"/>
              </a:spcAft>
              <a:buSzPct val="100000"/>
              <a:buFont typeface="Arial" panose="020B0604020202020204" pitchFamily="34" charset="0"/>
              <a:buChar char="•"/>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Section B -  it is advisable spend </a:t>
            </a:r>
            <a:r>
              <a:rPr lang="en-GB" sz="2400" b="1" i="0" u="none" strike="noStrike" kern="1200" spc="0" dirty="0">
                <a:ln>
                  <a:noFill/>
                </a:ln>
                <a:latin typeface="Arial" panose="020B0604020202020204" pitchFamily="34" charset="0"/>
                <a:ea typeface="Microsoft YaHei" pitchFamily="2"/>
                <a:cs typeface="Arial" panose="020B0604020202020204" pitchFamily="34" charset="0"/>
              </a:rPr>
              <a:t>1 hour 15 minutes </a:t>
            </a:r>
            <a:r>
              <a:rPr lang="en-GB" sz="2400" i="0" u="none" strike="noStrike" kern="1200" spc="0" dirty="0">
                <a:ln>
                  <a:noFill/>
                </a:ln>
                <a:latin typeface="Arial" panose="020B0604020202020204" pitchFamily="34" charset="0"/>
                <a:ea typeface="Microsoft YaHei" pitchFamily="2"/>
                <a:cs typeface="Arial" panose="020B0604020202020204" pitchFamily="34" charset="0"/>
              </a:rPr>
              <a:t>on the essay</a:t>
            </a:r>
          </a:p>
          <a:p>
            <a:pPr marL="257040" marR="0" lvl="0" indent="0" rtl="0" hangingPunct="0">
              <a:lnSpc>
                <a:spcPct val="100000"/>
              </a:lnSpc>
              <a:spcBef>
                <a:spcPts val="0"/>
              </a:spcBef>
              <a:spcAft>
                <a:spcPts val="0"/>
              </a:spcAft>
              <a:buNone/>
              <a:tabLst/>
            </a:pPr>
            <a:endParaRPr lang="en-GB" sz="2400" b="0" i="0" u="none" strike="noStrike" kern="1200" spc="0" dirty="0">
              <a:ln>
                <a:noFill/>
              </a:ln>
              <a:latin typeface="Gotham Rounded Book" pitchFamily="18"/>
              <a:ea typeface="Microsoft YaHei" pitchFamily="2"/>
              <a:cs typeface="Gotham Rounded Book" pitchFamily="2"/>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4"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5"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pic>
        <p:nvPicPr>
          <p:cNvPr id="2" name="Picture 7"/>
          <p:cNvPicPr>
            <a:picLocks noChangeAspect="1"/>
          </p:cNvPicPr>
          <p:nvPr/>
        </p:nvPicPr>
        <p:blipFill>
          <a:blip>
            <a:lum/>
            <a:alphaModFix/>
          </a:blip>
          <a:srcRect/>
          <a:stretch>
            <a:fillRect/>
          </a:stretch>
        </p:blipFill>
        <p:spPr>
          <a:xfrm>
            <a:off x="-7920" y="-41040"/>
            <a:ext cx="9151919" cy="1265040"/>
          </a:xfrm>
          <a:prstGeom prst="rect">
            <a:avLst/>
          </a:prstGeom>
          <a:noFill/>
          <a:ln>
            <a:noFill/>
          </a:ln>
        </p:spPr>
      </p:pic>
      <p:pic>
        <p:nvPicPr>
          <p:cNvPr id="6"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7" name="Text Placeholder 15"/>
          <p:cNvSpPr txBox="1">
            <a:spLocks/>
          </p:cNvSpPr>
          <p:nvPr/>
        </p:nvSpPr>
        <p:spPr>
          <a:xfrm>
            <a:off x="358560" y="1270799"/>
            <a:ext cx="8418240" cy="594000"/>
          </a:xfrm>
          <a:prstGeom prst="rect">
            <a:avLst/>
          </a:prstGeom>
          <a:noFill/>
          <a:ln>
            <a:noFill/>
          </a:ln>
        </p:spPr>
        <p:txBody>
          <a:bodyPr wrap="square" lIns="90000" tIns="45000" rIns="90000" bIns="4500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rtl="0" hangingPunct="1">
              <a:spcBef>
                <a:spcPts val="0"/>
              </a:spcBef>
              <a:spcAft>
                <a:spcPts val="1417"/>
              </a:spcAft>
              <a:buSzPct val="45000"/>
              <a:buFont typeface="StarSymbol"/>
              <a:buChar char="●"/>
              <a:tabLst/>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rtl="0" hangingPunct="1">
              <a:spcBef>
                <a:spcPts val="0"/>
              </a:spcBef>
              <a:spcAft>
                <a:spcPts val="1134"/>
              </a:spcAft>
              <a:buSzPct val="75000"/>
              <a:buFont typeface="StarSymbol"/>
              <a:buChar char="–"/>
              <a:tabLst/>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rtl="0" hangingPunct="1">
              <a:spcBef>
                <a:spcPts val="0"/>
              </a:spcBef>
              <a:spcAft>
                <a:spcPts val="850"/>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rtl="0" hangingPunct="1">
              <a:spcBef>
                <a:spcPts val="0"/>
              </a:spcBef>
              <a:spcAft>
                <a:spcPts val="567"/>
              </a:spcAft>
              <a:buSzPct val="7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8pPr>
            <a:lvl9pPr marL="3887999" marR="0" lvl="8"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9pPr>
          </a:lstStyle>
          <a:p>
            <a:pPr>
              <a:buFont typeface="StarSymbol"/>
              <a:buNone/>
            </a:pPr>
            <a:r>
              <a:rPr lang="en-GB" sz="3200" b="1" dirty="0">
                <a:solidFill>
                  <a:srgbClr val="0070C0"/>
                </a:solidFill>
                <a:latin typeface="Arial" pitchFamily="34"/>
                <a:ea typeface="ＭＳ Ｐゴシック" pitchFamily="2"/>
                <a:cs typeface="Arial" pitchFamily="34"/>
              </a:rPr>
              <a:t>The Extract Question</a:t>
            </a:r>
          </a:p>
        </p:txBody>
      </p:sp>
      <p:sp>
        <p:nvSpPr>
          <p:cNvPr id="3" name="Rectangle 2">
            <a:extLst>
              <a:ext uri="{FF2B5EF4-FFF2-40B4-BE49-F238E27FC236}">
                <a16:creationId xmlns:a16="http://schemas.microsoft.com/office/drawing/2014/main" xmlns="" id="{4FE5821F-84AD-4FFF-8A7A-EC4BA16A017F}"/>
              </a:ext>
            </a:extLst>
          </p:cNvPr>
          <p:cNvSpPr/>
          <p:nvPr/>
        </p:nvSpPr>
        <p:spPr>
          <a:xfrm>
            <a:off x="251520" y="1780909"/>
            <a:ext cx="8712968" cy="1261884"/>
          </a:xfrm>
          <a:prstGeom prst="rect">
            <a:avLst/>
          </a:prstGeom>
        </p:spPr>
        <p:txBody>
          <a:bodyPr wrap="square">
            <a:spAutoFit/>
          </a:bodyPr>
          <a:lstStyle/>
          <a:p>
            <a:pPr algn="ctr">
              <a:spcAft>
                <a:spcPts val="1200"/>
              </a:spcAft>
            </a:pPr>
            <a:r>
              <a:rPr lang="en-US" sz="1400" i="1" dirty="0">
                <a:solidFill>
                  <a:srgbClr val="1C1C1C"/>
                </a:solidFill>
                <a:latin typeface="Arial Bold" panose="020B0704020202020204" pitchFamily="34" charset="0"/>
                <a:ea typeface="ヒラギノ角ゴ Pro W3"/>
                <a:cs typeface="Times New Roman" panose="02020603050405020304" pitchFamily="18" charset="0"/>
              </a:rPr>
              <a:t>King Lear</a:t>
            </a:r>
            <a:endParaRPr lang="en-GB" sz="1400" dirty="0">
              <a:solidFill>
                <a:srgbClr val="000000"/>
              </a:solidFill>
              <a:latin typeface="Helvetica" panose="020B0604020202020204" pitchFamily="34" charset="0"/>
              <a:ea typeface="ヒラギノ角ゴ Pro W3"/>
              <a:cs typeface="Times New Roman" panose="02020603050405020304" pitchFamily="18" charset="0"/>
            </a:endParaRPr>
          </a:p>
          <a:p>
            <a:pPr marL="342900" lvl="0" indent="-342900">
              <a:spcAft>
                <a:spcPts val="1200"/>
              </a:spcAft>
              <a:buFont typeface="+mj-lt"/>
              <a:buAutoNum type="arabicPeriod" startAt="2"/>
            </a:pPr>
            <a:r>
              <a:rPr lang="en-US" sz="1400" dirty="0">
                <a:solidFill>
                  <a:srgbClr val="1C1C1C"/>
                </a:solidFill>
                <a:latin typeface="Arial" panose="020B0604020202020204" pitchFamily="34" charset="0"/>
                <a:ea typeface="ヒラギノ角ゴ Pro W3"/>
                <a:cs typeface="Times New Roman" panose="02020603050405020304" pitchFamily="18" charset="0"/>
              </a:rPr>
              <a:t>By focusing closely on the linguistic and literary techniques used, explore how Shakespeare creates dramatic tension in this extract from Act 1, Scene 1.</a:t>
            </a:r>
          </a:p>
          <a:p>
            <a:pPr lvl="0" algn="r">
              <a:spcAft>
                <a:spcPts val="1200"/>
              </a:spcAft>
            </a:pPr>
            <a:r>
              <a:rPr lang="en-US" sz="1400" b="1" dirty="0">
                <a:solidFill>
                  <a:srgbClr val="1C1C1C"/>
                </a:solidFill>
                <a:latin typeface="Arial" panose="020B0604020202020204" pitchFamily="34" charset="0"/>
                <a:ea typeface="ヒラギノ角ゴ Pro W3"/>
                <a:cs typeface="Times New Roman" panose="02020603050405020304" pitchFamily="18" charset="0"/>
              </a:rPr>
              <a:t>[40]</a:t>
            </a:r>
            <a:endParaRPr lang="en-GB" sz="14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pic>
        <p:nvPicPr>
          <p:cNvPr id="4" name="Picture 3">
            <a:extLst>
              <a:ext uri="{FF2B5EF4-FFF2-40B4-BE49-F238E27FC236}">
                <a16:creationId xmlns:a16="http://schemas.microsoft.com/office/drawing/2014/main" xmlns="" id="{6CB7D6B9-FD77-4723-9592-806A5B4D58F7}"/>
              </a:ext>
            </a:extLst>
          </p:cNvPr>
          <p:cNvPicPr>
            <a:picLocks noChangeAspect="1"/>
          </p:cNvPicPr>
          <p:nvPr/>
        </p:nvPicPr>
        <p:blipFill>
          <a:blip r:embed="rId4"/>
          <a:stretch>
            <a:fillRect/>
          </a:stretch>
        </p:blipFill>
        <p:spPr>
          <a:xfrm>
            <a:off x="899592" y="2708920"/>
            <a:ext cx="3312368" cy="4026008"/>
          </a:xfrm>
          <a:prstGeom prst="rect">
            <a:avLst/>
          </a:prstGeom>
        </p:spPr>
      </p:pic>
      <p:pic>
        <p:nvPicPr>
          <p:cNvPr id="8" name="Picture 7">
            <a:extLst>
              <a:ext uri="{FF2B5EF4-FFF2-40B4-BE49-F238E27FC236}">
                <a16:creationId xmlns:a16="http://schemas.microsoft.com/office/drawing/2014/main" xmlns="" id="{87B1ED5A-4700-4B5A-92BF-7A85BDD45C95}"/>
              </a:ext>
            </a:extLst>
          </p:cNvPr>
          <p:cNvPicPr>
            <a:picLocks noChangeAspect="1"/>
          </p:cNvPicPr>
          <p:nvPr/>
        </p:nvPicPr>
        <p:blipFill>
          <a:blip r:embed="rId5"/>
          <a:stretch>
            <a:fillRect/>
          </a:stretch>
        </p:blipFill>
        <p:spPr>
          <a:xfrm>
            <a:off x="4147162" y="2738855"/>
            <a:ext cx="4313269" cy="1076353"/>
          </a:xfrm>
          <a:prstGeom prst="rect">
            <a:avLst/>
          </a:prstGeom>
        </p:spPr>
      </p:pic>
      <p:pic>
        <p:nvPicPr>
          <p:cNvPr id="9" name="Picture 8">
            <a:extLst>
              <a:ext uri="{FF2B5EF4-FFF2-40B4-BE49-F238E27FC236}">
                <a16:creationId xmlns:a16="http://schemas.microsoft.com/office/drawing/2014/main" xmlns="" id="{88C23279-4EBA-41CC-9EEC-46842DA20AA5}"/>
              </a:ext>
            </a:extLst>
          </p:cNvPr>
          <p:cNvPicPr>
            <a:picLocks noChangeAspect="1"/>
          </p:cNvPicPr>
          <p:nvPr/>
        </p:nvPicPr>
        <p:blipFill>
          <a:blip r:embed="rId6"/>
          <a:stretch>
            <a:fillRect/>
          </a:stretch>
        </p:blipFill>
        <p:spPr>
          <a:xfrm>
            <a:off x="4567319" y="3787903"/>
            <a:ext cx="4297879" cy="2536205"/>
          </a:xfrm>
          <a:prstGeom prst="rect">
            <a:avLst/>
          </a:prstGeom>
        </p:spPr>
      </p:pic>
      <p:sp>
        <p:nvSpPr>
          <p:cNvPr id="10"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p:nvPr/>
        </p:nvSpPr>
        <p:spPr>
          <a:xfrm>
            <a:off x="258840" y="1648530"/>
            <a:ext cx="8517960" cy="32757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400" b="1" i="0" u="none" strike="noStrike" kern="1200" spc="0" dirty="0">
                <a:ln>
                  <a:noFill/>
                </a:ln>
                <a:solidFill>
                  <a:srgbClr val="FF0000"/>
                </a:solidFill>
                <a:latin typeface="Arial" panose="020B0604020202020204" pitchFamily="34" charset="0"/>
                <a:ea typeface="Arial-BoldMT" pitchFamily="2"/>
                <a:cs typeface="Arial" panose="020B0604020202020204" pitchFamily="34" charset="0"/>
              </a:rPr>
              <a:t>AO1 (25 marks)</a:t>
            </a:r>
          </a:p>
          <a:p>
            <a:pPr marL="0" marR="0" lvl="0" indent="0" rtl="0" hangingPunct="0">
              <a:lnSpc>
                <a:spcPct val="100000"/>
              </a:lnSpc>
              <a:spcBef>
                <a:spcPts val="0"/>
              </a:spcBef>
              <a:spcAft>
                <a:spcPts val="0"/>
              </a:spcAft>
              <a:buNone/>
              <a:tabLst/>
            </a:pPr>
            <a:endParaRPr lang="en-GB" sz="2400" b="1" i="0" u="none" strike="noStrike" kern="1200" spc="0" dirty="0">
              <a:ln>
                <a:noFill/>
              </a:ln>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0" i="1" u="none" strike="noStrike" kern="1200" spc="0" dirty="0">
                <a:ln>
                  <a:noFill/>
                </a:ln>
                <a:latin typeface="Arial" panose="020B0604020202020204" pitchFamily="34" charset="0"/>
                <a:ea typeface="Arial-BoldMT" pitchFamily="2"/>
                <a:cs typeface="Arial" panose="020B0604020202020204" pitchFamily="34" charset="0"/>
              </a:rPr>
              <a:t>Apply concepts and methods from integrated linguistic and literary study as appropriate, using associated terminology and coherent written expression</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solidFill>
                  <a:srgbClr val="0070C0"/>
                </a:solidFill>
                <a:latin typeface="Arial" panose="020B0604020202020204" pitchFamily="34" charset="0"/>
                <a:ea typeface="Arial-BoldMT" pitchFamily="2"/>
                <a:cs typeface="Arial" panose="020B0604020202020204" pitchFamily="34" charset="0"/>
              </a:rPr>
              <a:t>AO2 (15 marks)</a:t>
            </a:r>
          </a:p>
          <a:p>
            <a:pPr marL="0" marR="0" lvl="0" indent="0" rtl="0" hangingPunct="0">
              <a:lnSpc>
                <a:spcPct val="100000"/>
              </a:lnSpc>
              <a:spcBef>
                <a:spcPts val="0"/>
              </a:spcBef>
              <a:spcAft>
                <a:spcPts val="0"/>
              </a:spcAft>
              <a:buNone/>
              <a:tabLst/>
            </a:pPr>
            <a:endParaRPr lang="en-GB" sz="2400" b="1" i="0" u="none" strike="noStrike" kern="1200" spc="0" dirty="0">
              <a:ln>
                <a:noFill/>
              </a:ln>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0" i="1" u="none" strike="noStrike" kern="1200" spc="0" dirty="0">
                <a:ln>
                  <a:noFill/>
                </a:ln>
                <a:latin typeface="Arial" panose="020B0604020202020204" pitchFamily="34" charset="0"/>
                <a:ea typeface="Arial-BoldMT" pitchFamily="2"/>
                <a:cs typeface="Arial" panose="020B0604020202020204" pitchFamily="34" charset="0"/>
              </a:rPr>
              <a:t>Analyse ways in which meanings are shaped in texts</a:t>
            </a: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528681" y="209678"/>
            <a:ext cx="8418240" cy="1188000"/>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lgn="ctr">
              <a:buNone/>
            </a:pPr>
            <a:r>
              <a:rPr lang="en-GB" sz="3200" dirty="0">
                <a:solidFill>
                  <a:schemeClr val="bg1"/>
                </a:solidFill>
                <a:latin typeface="Arial" pitchFamily="34"/>
                <a:ea typeface="ＭＳ Ｐゴシック" pitchFamily="2"/>
                <a:cs typeface="Arial" pitchFamily="34"/>
              </a:rPr>
              <a:t>ASSESSMENT OBJECTIVES</a:t>
            </a: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6"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187284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extBox 15"/>
          <p:cNvSpPr/>
          <p:nvPr/>
        </p:nvSpPr>
        <p:spPr>
          <a:xfrm>
            <a:off x="288000" y="2060848"/>
            <a:ext cx="8517960" cy="27307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000" b="0" i="0" u="none" strike="noStrike" kern="1200" spc="0" dirty="0">
                <a:ln>
                  <a:noFill/>
                </a:ln>
                <a:latin typeface="Arial" panose="020B0604020202020204" pitchFamily="34" charset="0"/>
                <a:ea typeface="Arial" pitchFamily="34"/>
                <a:cs typeface="Arial" panose="020B0604020202020204" pitchFamily="34" charset="0"/>
              </a:rPr>
              <a:t>The essay will require candidates to demonstrate knowledge of the wider play and to select appropriate supporting evidence in their response.</a:t>
            </a:r>
          </a:p>
          <a:p>
            <a:pPr marL="0" marR="0" lvl="0" indent="0" rtl="0" hangingPunct="0">
              <a:lnSpc>
                <a:spcPct val="100000"/>
              </a:lnSpc>
              <a:spcBef>
                <a:spcPts val="0"/>
              </a:spcBef>
              <a:spcAft>
                <a:spcPts val="0"/>
              </a:spcAft>
              <a:buNone/>
              <a:tabLst/>
            </a:pPr>
            <a:endParaRPr lang="en-GB" sz="20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000" b="0" i="0" u="none" strike="noStrike" kern="1200" spc="0" dirty="0">
                <a:ln>
                  <a:noFill/>
                </a:ln>
                <a:latin typeface="Arial" panose="020B0604020202020204" pitchFamily="34" charset="0"/>
                <a:ea typeface="Arial" pitchFamily="34"/>
                <a:cs typeface="Arial" panose="020B0604020202020204" pitchFamily="34" charset="0"/>
              </a:rPr>
              <a:t>There will be a choice of question on the studied </a:t>
            </a:r>
            <a:r>
              <a:rPr lang="en-GB" sz="2000" b="0" i="0" u="none" strike="noStrike" kern="1200" spc="0" dirty="0" smtClean="0">
                <a:ln>
                  <a:noFill/>
                </a:ln>
                <a:latin typeface="Arial" panose="020B0604020202020204" pitchFamily="34" charset="0"/>
                <a:ea typeface="Arial" pitchFamily="34"/>
                <a:cs typeface="Arial" panose="020B0604020202020204" pitchFamily="34" charset="0"/>
              </a:rPr>
              <a:t>text e.g</a:t>
            </a:r>
            <a:r>
              <a:rPr lang="en-GB" sz="2000" b="0" i="0" u="none" strike="noStrike" kern="1200" spc="0" dirty="0">
                <a:ln>
                  <a:noFill/>
                </a:ln>
                <a:latin typeface="Arial" panose="020B0604020202020204" pitchFamily="34" charset="0"/>
                <a:ea typeface="Arial" pitchFamily="34"/>
                <a:cs typeface="Arial" panose="020B0604020202020204" pitchFamily="34" charset="0"/>
              </a:rPr>
              <a:t>.</a:t>
            </a:r>
          </a:p>
          <a:p>
            <a:pPr marL="0" marR="0" lvl="0" indent="0" rtl="0" hangingPunct="0">
              <a:lnSpc>
                <a:spcPct val="100000"/>
              </a:lnSpc>
              <a:spcBef>
                <a:spcPts val="0"/>
              </a:spcBef>
              <a:spcAft>
                <a:spcPts val="0"/>
              </a:spcAft>
              <a:buNone/>
              <a:tabLst/>
            </a:pPr>
            <a:endParaRPr lang="en-GB" sz="1800" b="1"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rtl="0" hangingPunct="0">
              <a:lnSpc>
                <a:spcPct val="100000"/>
              </a:lnSpc>
              <a:spcBef>
                <a:spcPts val="0"/>
              </a:spcBef>
              <a:spcAft>
                <a:spcPts val="0"/>
              </a:spcAft>
              <a:buNone/>
              <a:tabLst/>
            </a:pPr>
            <a:endParaRPr lang="en-GB" sz="1800" b="1"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rtl="0" hangingPunct="0">
              <a:lnSpc>
                <a:spcPct val="100000"/>
              </a:lnSpc>
              <a:spcBef>
                <a:spcPts val="0"/>
              </a:spcBef>
              <a:spcAft>
                <a:spcPts val="0"/>
              </a:spcAft>
              <a:buNone/>
              <a:tabLst/>
            </a:pPr>
            <a:endParaRPr lang="en-GB" sz="1800" b="1" i="0" u="none" strike="noStrike" kern="1200" spc="0" dirty="0">
              <a:ln>
                <a:noFill/>
              </a:ln>
              <a:solidFill>
                <a:srgbClr val="0070C0"/>
              </a:solidFill>
              <a:latin typeface="Gotham Rounded Book" pitchFamily="18"/>
              <a:ea typeface="Microsoft YaHei" pitchFamily="2"/>
              <a:cs typeface="Gotham Rounded Book" pitchFamily="2"/>
            </a:endParaRPr>
          </a:p>
          <a:p>
            <a:pPr marL="25704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algn="l" rtl="0" hangingPunct="1">
              <a:lnSpc>
                <a:spcPct val="150000"/>
              </a:lnSpc>
              <a:spcBef>
                <a:spcPts val="0"/>
              </a:spcBef>
              <a:spcAft>
                <a:spcPts val="0"/>
              </a:spcAft>
              <a:buNone/>
              <a:tabLst/>
            </a:pPr>
            <a:endParaRPr lang="en-GB" sz="1800" b="0" i="0" u="none" strike="noStrike" kern="1200" spc="0" dirty="0">
              <a:ln>
                <a:noFill/>
              </a:ln>
              <a:solidFill>
                <a:srgbClr val="808080"/>
              </a:solidFill>
              <a:latin typeface="Arial" pitchFamily="34"/>
              <a:ea typeface="Microsoft YaHei" pitchFamily="2"/>
              <a:cs typeface="Arial" pitchFamily="34"/>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107504" y="1340768"/>
            <a:ext cx="8698456" cy="1188000"/>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b="1" dirty="0">
                <a:solidFill>
                  <a:srgbClr val="0070C0"/>
                </a:solidFill>
                <a:latin typeface="Arial" pitchFamily="34"/>
                <a:ea typeface="ＭＳ Ｐゴシック" pitchFamily="2"/>
                <a:cs typeface="Arial" pitchFamily="34"/>
              </a:rPr>
              <a:t>The Essay Question</a:t>
            </a:r>
          </a:p>
        </p:txBody>
      </p:sp>
      <p:pic>
        <p:nvPicPr>
          <p:cNvPr id="6"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pic>
        <p:nvPicPr>
          <p:cNvPr id="7" name="Picture 6">
            <a:extLst>
              <a:ext uri="{FF2B5EF4-FFF2-40B4-BE49-F238E27FC236}">
                <a16:creationId xmlns:a16="http://schemas.microsoft.com/office/drawing/2014/main" xmlns="" id="{5E6A8812-323F-4FD1-8DFB-A7942AE6DBF6}"/>
              </a:ext>
            </a:extLst>
          </p:cNvPr>
          <p:cNvPicPr>
            <a:picLocks noChangeAspect="1"/>
          </p:cNvPicPr>
          <p:nvPr/>
        </p:nvPicPr>
        <p:blipFill>
          <a:blip r:embed="rId4"/>
          <a:stretch>
            <a:fillRect/>
          </a:stretch>
        </p:blipFill>
        <p:spPr>
          <a:xfrm>
            <a:off x="769751" y="3690256"/>
            <a:ext cx="8028416" cy="2828059"/>
          </a:xfrm>
          <a:prstGeom prst="rect">
            <a:avLst/>
          </a:prstGeom>
        </p:spPr>
      </p:pic>
      <p:sp>
        <p:nvSpPr>
          <p:cNvPr id="8"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p:nvPr/>
        </p:nvSpPr>
        <p:spPr>
          <a:xfrm>
            <a:off x="288000" y="1497600"/>
            <a:ext cx="8517960" cy="50747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defTabSz="457200" fontAlgn="base">
              <a:spcBef>
                <a:spcPct val="0"/>
              </a:spcBef>
              <a:spcAft>
                <a:spcPct val="0"/>
              </a:spcAft>
            </a:pPr>
            <a:r>
              <a:rPr lang="en-US" sz="3200" dirty="0" smtClean="0">
                <a:solidFill>
                  <a:srgbClr val="0070C0"/>
                </a:solidFill>
                <a:latin typeface="Arial" panose="020B0604020202020204" pitchFamily="34" charset="0"/>
                <a:ea typeface="ＭＳ Ｐゴシック" pitchFamily="1" charset="-128"/>
                <a:cs typeface="Arial" panose="020B0604020202020204" pitchFamily="34" charset="0"/>
              </a:rPr>
              <a:t>Assessment Objectives: </a:t>
            </a:r>
            <a:endParaRPr lang="en-GB" sz="2400" b="1" i="0" u="none" strike="noStrike" kern="1200" spc="0" dirty="0" smtClean="0">
              <a:ln>
                <a:noFill/>
              </a:ln>
              <a:solidFill>
                <a:srgbClr val="FF0000"/>
              </a:solidFill>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endParaRPr lang="en-GB" sz="2400" b="1" dirty="0">
              <a:solidFill>
                <a:srgbClr val="FF0000"/>
              </a:solidFill>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smtClean="0">
                <a:ln>
                  <a:noFill/>
                </a:ln>
                <a:solidFill>
                  <a:srgbClr val="FF0000"/>
                </a:solidFill>
                <a:latin typeface="Arial" panose="020B0604020202020204" pitchFamily="34" charset="0"/>
                <a:ea typeface="Arial-BoldMT" pitchFamily="2"/>
                <a:cs typeface="Arial" panose="020B0604020202020204" pitchFamily="34" charset="0"/>
              </a:rPr>
              <a:t>AO1 </a:t>
            </a:r>
            <a:r>
              <a:rPr lang="en-GB" sz="2400" b="1" i="0" u="none" strike="noStrike" kern="1200" spc="0" dirty="0">
                <a:ln>
                  <a:noFill/>
                </a:ln>
                <a:solidFill>
                  <a:srgbClr val="FF0000"/>
                </a:solidFill>
                <a:latin typeface="Arial" panose="020B0604020202020204" pitchFamily="34" charset="0"/>
                <a:ea typeface="Arial-BoldMT" pitchFamily="2"/>
                <a:cs typeface="Arial" panose="020B0604020202020204" pitchFamily="34" charset="0"/>
              </a:rPr>
              <a:t>(35 marks)</a:t>
            </a: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BoldMT" pitchFamily="2"/>
                <a:cs typeface="Arial" panose="020B0604020202020204" pitchFamily="34" charset="0"/>
              </a:rPr>
              <a:t>Apply concepts and methods from integrated linguistic and literary study as appropriate, using  associated terminology and coherent written </a:t>
            </a:r>
            <a:r>
              <a:rPr lang="en-GB" sz="2400" b="0" i="0" u="none" strike="noStrike" kern="1200" spc="0" dirty="0" smtClean="0">
                <a:ln>
                  <a:noFill/>
                </a:ln>
                <a:latin typeface="Arial" panose="020B0604020202020204" pitchFamily="34" charset="0"/>
                <a:ea typeface="Arial-BoldMT" pitchFamily="2"/>
                <a:cs typeface="Arial" panose="020B0604020202020204" pitchFamily="34" charset="0"/>
              </a:rPr>
              <a:t>expression</a:t>
            </a:r>
            <a:endParaRPr lang="en-GB" sz="2400" b="0" i="0" u="none" strike="noStrike" kern="1200" spc="0" dirty="0">
              <a:ln>
                <a:noFill/>
              </a:ln>
              <a:solidFill>
                <a:srgbClr val="0070C0"/>
              </a:solidFill>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endParaRPr lang="en-GB" sz="2400" b="1" i="0" u="none" strike="noStrike" kern="1200" spc="0" dirty="0">
              <a:ln>
                <a:noFill/>
              </a:ln>
              <a:solidFill>
                <a:srgbClr val="0070C0"/>
              </a:solidFill>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solidFill>
                  <a:schemeClr val="tx2"/>
                </a:solidFill>
                <a:latin typeface="Arial" panose="020B0604020202020204" pitchFamily="34" charset="0"/>
                <a:ea typeface="Arial-BoldMT" pitchFamily="2"/>
                <a:cs typeface="Arial" panose="020B0604020202020204" pitchFamily="34" charset="0"/>
              </a:rPr>
              <a:t>AO2  (15 marks)</a:t>
            </a: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Analyse ways in which meanings are shaped in </a:t>
            </a:r>
            <a:r>
              <a:rPr lang="en-GB" sz="2400" b="0" i="0" u="none" strike="noStrike" kern="1200" spc="0" dirty="0" smtClean="0">
                <a:ln>
                  <a:noFill/>
                </a:ln>
                <a:latin typeface="Arial" panose="020B0604020202020204" pitchFamily="34" charset="0"/>
                <a:ea typeface="Microsoft YaHei" pitchFamily="2"/>
                <a:cs typeface="Arial" panose="020B0604020202020204" pitchFamily="34" charset="0"/>
              </a:rPr>
              <a:t>texts</a:t>
            </a:r>
            <a:endParaRPr lang="en-GB" sz="2400" b="0" i="0" u="none" strike="noStrike" kern="1200" spc="0" dirty="0">
              <a:ln>
                <a:noFill/>
              </a:ln>
              <a:solidFill>
                <a:srgbClr val="0070C0"/>
              </a:solidFill>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endParaRPr lang="en-GB" sz="2400" b="1" i="0" u="none" strike="noStrike" kern="1200" spc="0" dirty="0">
              <a:ln>
                <a:noFill/>
              </a:ln>
              <a:solidFill>
                <a:srgbClr val="0070C0"/>
              </a:solidFill>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solidFill>
                  <a:srgbClr val="00B050"/>
                </a:solidFill>
                <a:latin typeface="Arial" panose="020B0604020202020204" pitchFamily="34" charset="0"/>
                <a:ea typeface="Arial-BoldMT" pitchFamily="2"/>
                <a:cs typeface="Arial" panose="020B0604020202020204" pitchFamily="34" charset="0"/>
              </a:rPr>
              <a:t>AO3</a:t>
            </a:r>
            <a:r>
              <a:rPr lang="en-GB" sz="2400" b="1" i="0" u="none" strike="noStrike" kern="1200" spc="0" dirty="0">
                <a:ln>
                  <a:noFill/>
                </a:ln>
                <a:solidFill>
                  <a:srgbClr val="0070C0"/>
                </a:solidFill>
                <a:latin typeface="Arial" panose="020B0604020202020204" pitchFamily="34" charset="0"/>
                <a:ea typeface="Arial-BoldMT" pitchFamily="2"/>
                <a:cs typeface="Arial" panose="020B0604020202020204" pitchFamily="34" charset="0"/>
              </a:rPr>
              <a:t>  </a:t>
            </a:r>
            <a:r>
              <a:rPr lang="en-GB" sz="2400" b="1" i="0" u="none" strike="noStrike" kern="1200" spc="0" dirty="0">
                <a:ln>
                  <a:noFill/>
                </a:ln>
                <a:solidFill>
                  <a:srgbClr val="00B050"/>
                </a:solidFill>
                <a:latin typeface="Arial" panose="020B0604020202020204" pitchFamily="34" charset="0"/>
                <a:ea typeface="Arial-BoldMT" pitchFamily="2"/>
                <a:cs typeface="Arial" panose="020B0604020202020204" pitchFamily="34" charset="0"/>
              </a:rPr>
              <a:t>(30 marks)</a:t>
            </a: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Demonstrate the significance and influence of the contexts in which texts are  produced and received</a:t>
            </a:r>
          </a:p>
          <a:p>
            <a:pPr marL="25704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Gotham Rounded Book" pitchFamily="18"/>
              <a:ea typeface="Microsoft YaHei" pitchFamily="2"/>
              <a:cs typeface="Gotham Rounded Book" pitchFamily="2"/>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7" name="Title 1">
            <a:extLst>
              <a:ext uri="{FF2B5EF4-FFF2-40B4-BE49-F238E27FC236}">
                <a16:creationId xmlns="" xmlns:a16="http://schemas.microsoft.com/office/drawing/2014/main" id="{6315D743-39B5-49D2-8EAF-12797F68B3A2}"/>
              </a:ext>
            </a:extLst>
          </p:cNvPr>
          <p:cNvSpPr txBox="1">
            <a:spLocks/>
          </p:cNvSpPr>
          <p:nvPr/>
        </p:nvSpPr>
        <p:spPr>
          <a:xfrm>
            <a:off x="0" y="159026"/>
            <a:ext cx="9144000" cy="11062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4800" b="1" dirty="0">
                <a:solidFill>
                  <a:schemeClr val="bg1"/>
                </a:solidFill>
              </a:rPr>
              <a:t>Unit </a:t>
            </a:r>
            <a:r>
              <a:rPr lang="en-GB" sz="4800" b="1" dirty="0" smtClean="0">
                <a:solidFill>
                  <a:schemeClr val="bg1"/>
                </a:solidFill>
              </a:rPr>
              <a:t>3</a:t>
            </a:r>
            <a:endParaRPr lang="en-GB" sz="4800" b="1" dirty="0">
              <a:solidFill>
                <a:schemeClr val="bg1"/>
              </a:solidFill>
            </a:endParaRPr>
          </a:p>
        </p:txBody>
      </p:sp>
    </p:spTree>
    <p:extLst>
      <p:ext uri="{BB962C8B-B14F-4D97-AF65-F5344CB8AC3E}">
        <p14:creationId xmlns:p14="http://schemas.microsoft.com/office/powerpoint/2010/main" val="3316577790"/>
      </p:ext>
    </p:extLst>
  </p:cSld>
  <p:clrMapOvr>
    <a:masterClrMapping/>
  </p:clrMapOvr>
</p:sld>
</file>

<file path=ppt/theme/theme1.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QA xmlns="101960c9-2583-49a4-9434-4c0cad7b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2" ma:contentTypeDescription="Create a new document." ma:contentTypeScope="" ma:versionID="cdd55c15040df07d87432335672962c6">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3d85fff58a90e0b49dbd1520a97bd20a"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75A60-D485-4D93-A2D8-2545842CF24B}">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36f98b4f-ba65-4a7d-9a34-48b23de556cb"/>
    <ds:schemaRef ds:uri="1f8176ab-828b-4b08-9471-75b38aa5aee5"/>
  </ds:schemaRefs>
</ds:datastoreItem>
</file>

<file path=customXml/itemProps2.xml><?xml version="1.0" encoding="utf-8"?>
<ds:datastoreItem xmlns:ds="http://schemas.openxmlformats.org/officeDocument/2006/customXml" ds:itemID="{2486C205-10C1-4E92-A267-6AEB123BF320}">
  <ds:schemaRefs>
    <ds:schemaRef ds:uri="http://schemas.microsoft.com/sharepoint/v3/contenttype/forms"/>
  </ds:schemaRefs>
</ds:datastoreItem>
</file>

<file path=customXml/itemProps3.xml><?xml version="1.0" encoding="utf-8"?>
<ds:datastoreItem xmlns:ds="http://schemas.openxmlformats.org/officeDocument/2006/customXml" ds:itemID="{D9C49F81-08C4-44BB-9004-1E509E7E2F9B}"/>
</file>

<file path=docProps/app.xml><?xml version="1.0" encoding="utf-8"?>
<Properties xmlns="http://schemas.openxmlformats.org/officeDocument/2006/extended-properties" xmlns:vt="http://schemas.openxmlformats.org/officeDocument/2006/docPropsVTypes">
  <TotalTime>8767</TotalTime>
  <Words>1812</Words>
  <Application>Microsoft Office PowerPoint</Application>
  <PresentationFormat>On-screen Show (4:3)</PresentationFormat>
  <Paragraphs>221</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c:creator>
  <cp:lastModifiedBy>Jones, Rhodri</cp:lastModifiedBy>
  <cp:revision>49</cp:revision>
  <dcterms:created xsi:type="dcterms:W3CDTF">2014-12-17T10:26:25Z</dcterms:created>
  <dcterms:modified xsi:type="dcterms:W3CDTF">2019-09-26T11:53:22Z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ies>
</file>