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17"/>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xfrm>
            <a:off x="1143000" y="685800"/>
            <a:ext cx="4572000" cy="3429000"/>
          </a:xfrm>
          <a:prstGeom prst="rect">
            <a:avLst/>
          </a:prstGeom>
        </p:spPr>
        <p:txBody>
          <a:bodyPr/>
          <a:lstStyle/>
          <a:p>
            <a:endParaRPr/>
          </a:p>
        </p:txBody>
      </p:sp>
      <p:sp>
        <p:nvSpPr>
          <p:cNvPr id="80" name="Shape 8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98489538"/>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12" name="Shape 12"/>
          <p:cNvSpPr>
            <a:spLocks noGrp="1"/>
          </p:cNvSpPr>
          <p:nvPr>
            <p:ph type="body" sz="half" idx="1"/>
          </p:nvPr>
        </p:nvSpPr>
        <p:spPr>
          <a:xfrm>
            <a:off x="457200" y="2857500"/>
            <a:ext cx="4889500" cy="3225800"/>
          </a:xfrm>
          <a:prstGeom prst="rect">
            <a:avLst/>
          </a:prstGeom>
        </p:spPr>
        <p:txBody>
          <a:bodyPr/>
          <a:lstStyle>
            <a:lvl1pPr marL="0" indent="0">
              <a:spcBef>
                <a:spcPts val="400"/>
              </a:spcBef>
              <a:buSzTx/>
              <a:buFontTx/>
              <a:buNone/>
              <a:defRPr sz="2000"/>
            </a:lvl1pPr>
            <a:lvl2pPr marL="661307" indent="-204107">
              <a:spcBef>
                <a:spcPts val="400"/>
              </a:spcBef>
              <a:buFontTx/>
              <a:defRPr sz="2000"/>
            </a:lvl2pPr>
            <a:lvl3pPr marL="1104900" indent="-190500">
              <a:spcBef>
                <a:spcPts val="400"/>
              </a:spcBef>
              <a:buFontTx/>
              <a:defRPr sz="2000"/>
            </a:lvl3pPr>
            <a:lvl4pPr marL="1600200" indent="-228600">
              <a:spcBef>
                <a:spcPts val="400"/>
              </a:spcBef>
              <a:buFontTx/>
              <a:defRPr sz="2000"/>
            </a:lvl4pPr>
            <a:lvl5pPr marL="2057400" indent="-228600">
              <a:spcBef>
                <a:spcPts val="400"/>
              </a:spcBef>
              <a:buFontTx/>
              <a:defRPr sz="2000"/>
            </a:lvl5pPr>
          </a:lstStyle>
          <a:p>
            <a:r>
              <a:t>Body Level One</a:t>
            </a:r>
          </a:p>
          <a:p>
            <a:pPr lvl="1"/>
            <a:r>
              <a:t>Body Level Two</a:t>
            </a:r>
          </a:p>
          <a:p>
            <a:pPr lvl="2"/>
            <a:r>
              <a:t>Body Level Three</a:t>
            </a:r>
          </a:p>
          <a:p>
            <a:pPr lvl="3"/>
            <a:r>
              <a:t>Body Level Four</a:t>
            </a:r>
          </a:p>
          <a:p>
            <a:pPr lvl="4"/>
            <a:r>
              <a:t>Body Level Five</a:t>
            </a:r>
          </a:p>
        </p:txBody>
      </p:sp>
      <p:pic>
        <p:nvPicPr>
          <p:cNvPr id="13" name="image2.jpg"/>
          <p:cNvPicPr>
            <a:picLocks noChangeAspect="1"/>
          </p:cNvPicPr>
          <p:nvPr/>
        </p:nvPicPr>
        <p:blipFill>
          <a:blip r:embed="rId2">
            <a:extLst/>
          </a:blip>
          <a:srcRect l="331" t="9973" b="4013"/>
          <a:stretch>
            <a:fillRect/>
          </a:stretch>
        </p:blipFill>
        <p:spPr>
          <a:xfrm>
            <a:off x="5425199" y="3047999"/>
            <a:ext cx="3250806" cy="2805416"/>
          </a:xfrm>
          <a:prstGeom prst="rect">
            <a:avLst/>
          </a:prstGeom>
          <a:ln w="12700">
            <a:miter lim="400000"/>
          </a:ln>
        </p:spPr>
      </p:pic>
      <p:sp>
        <p:nvSpPr>
          <p:cNvPr id="14" name="Shape 14"/>
          <p:cNvSpPr>
            <a:spLocks noGrp="1"/>
          </p:cNvSpPr>
          <p:nvPr>
            <p:ph type="body" sz="quarter" idx="13"/>
          </p:nvPr>
        </p:nvSpPr>
        <p:spPr>
          <a:xfrm>
            <a:off x="457199" y="1466055"/>
            <a:ext cx="8418515" cy="1188245"/>
          </a:xfrm>
          <a:prstGeom prst="rect">
            <a:avLst/>
          </a:prstGeom>
        </p:spPr>
        <p:txBody>
          <a:bodyPr/>
          <a:lstStyle/>
          <a:p>
            <a:pPr marL="0" indent="0">
              <a:spcBef>
                <a:spcPts val="700"/>
              </a:spcBef>
              <a:buSzTx/>
              <a:buFontTx/>
              <a:buNone/>
              <a:defRPr sz="3200">
                <a:solidFill>
                  <a:srgbClr val="0070C0"/>
                </a:solidFill>
              </a:defRPr>
            </a:pPr>
            <a:endParaRPr/>
          </a:p>
        </p:txBody>
      </p:sp>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body" idx="1"/>
          </p:nvPr>
        </p:nvSpPr>
        <p:spPr>
          <a:xfrm>
            <a:off x="457200" y="2894120"/>
            <a:ext cx="8229600" cy="3232044"/>
          </a:xfrm>
          <a:prstGeom prst="rect">
            <a:avLst/>
          </a:prstGeom>
        </p:spPr>
        <p:txBody>
          <a:bodyPr/>
          <a:lstStyle>
            <a:lvl1pPr marL="0" indent="0">
              <a:lnSpc>
                <a:spcPct val="150000"/>
              </a:lnSpc>
              <a:spcBef>
                <a:spcPts val="0"/>
              </a:spcBef>
              <a:buSzTx/>
              <a:buFontTx/>
              <a:buNone/>
            </a:lvl1pPr>
            <a:lvl2pPr>
              <a:lnSpc>
                <a:spcPct val="150000"/>
              </a:lnSpc>
              <a:spcBef>
                <a:spcPts val="0"/>
              </a:spcBef>
              <a:buFontTx/>
            </a:lvl2pPr>
            <a:lvl3pPr>
              <a:lnSpc>
                <a:spcPct val="150000"/>
              </a:lnSpc>
              <a:spcBef>
                <a:spcPts val="0"/>
              </a:spcBef>
              <a:buFontTx/>
            </a:lvl3pPr>
            <a:lvl4pPr>
              <a:lnSpc>
                <a:spcPct val="150000"/>
              </a:lnSpc>
              <a:spcBef>
                <a:spcPts val="0"/>
              </a:spcBef>
              <a:buFontTx/>
            </a:lvl4pPr>
            <a:lvl5pPr>
              <a:lnSpc>
                <a:spcPct val="150000"/>
              </a:lnSpc>
              <a:spcBef>
                <a:spcPts val="0"/>
              </a:spcBef>
              <a:buFontTx/>
            </a:lvl5pPr>
          </a:lstStyle>
          <a:p>
            <a:r>
              <a:t>Body Level One</a:t>
            </a:r>
          </a:p>
          <a:p>
            <a:pPr lvl="1"/>
            <a:r>
              <a:t>Body Level Two</a:t>
            </a:r>
          </a:p>
          <a:p>
            <a:pPr lvl="2"/>
            <a:r>
              <a:t>Body Level Three</a:t>
            </a:r>
          </a:p>
          <a:p>
            <a:pPr lvl="3"/>
            <a:r>
              <a:t>Body Level Four</a:t>
            </a:r>
          </a:p>
          <a:p>
            <a:pPr lvl="4"/>
            <a:r>
              <a:t>Body Level Five</a:t>
            </a:r>
          </a:p>
        </p:txBody>
      </p:sp>
      <p:sp>
        <p:nvSpPr>
          <p:cNvPr id="23" name="Shape 23"/>
          <p:cNvSpPr/>
          <p:nvPr/>
        </p:nvSpPr>
        <p:spPr>
          <a:xfrm>
            <a:off x="354939" y="1580355"/>
            <a:ext cx="8418515" cy="11414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700"/>
              </a:spcBef>
              <a:defRPr sz="3200">
                <a:solidFill>
                  <a:srgbClr val="0070C0"/>
                </a:solidFill>
                <a:latin typeface="Arial"/>
                <a:ea typeface="Arial"/>
                <a:cs typeface="Arial"/>
                <a:sym typeface="Arial"/>
              </a:defRPr>
            </a:pPr>
            <a:r>
              <a:t>Title 1</a:t>
            </a:r>
          </a:p>
          <a:p>
            <a:pPr>
              <a:spcBef>
                <a:spcPts val="700"/>
              </a:spcBef>
              <a:defRPr sz="3200" spc="-50">
                <a:solidFill>
                  <a:srgbClr val="0096ED"/>
                </a:solidFill>
                <a:latin typeface="Gotham Rounded Book"/>
                <a:ea typeface="Gotham Rounded Book"/>
                <a:cs typeface="Gotham Rounded Book"/>
                <a:sym typeface="Gotham Rounded Book"/>
              </a:defRPr>
            </a:pPr>
            <a:r>
              <a:t>Title 2</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a:spLocks noGrp="1"/>
          </p:cNvSpPr>
          <p:nvPr>
            <p:ph type="body" sz="half" idx="1"/>
          </p:nvPr>
        </p:nvSpPr>
        <p:spPr>
          <a:xfrm>
            <a:off x="457200" y="2819400"/>
            <a:ext cx="4038600" cy="3306763"/>
          </a:xfrm>
          <a:prstGeom prst="rect">
            <a:avLst/>
          </a:prstGeom>
        </p:spPr>
        <p:txBody>
          <a:bodyPr/>
          <a:lstStyle>
            <a:lvl1pPr marL="0" indent="0">
              <a:spcBef>
                <a:spcPts val="500"/>
              </a:spcBef>
              <a:buSzTx/>
              <a:buFontTx/>
              <a:buNone/>
              <a:defRPr sz="2400"/>
            </a:lvl1pPr>
            <a:lvl2pPr>
              <a:spcBef>
                <a:spcPts val="500"/>
              </a:spcBef>
              <a:buFontTx/>
              <a:defRPr sz="2400"/>
            </a:lvl2pPr>
            <a:lvl3pPr marL="1188719" indent="-274319">
              <a:spcBef>
                <a:spcPts val="500"/>
              </a:spcBef>
              <a:buFontTx/>
              <a:defRPr sz="2400"/>
            </a:lvl3pPr>
            <a:lvl4pPr marL="1676400" indent="-304800">
              <a:spcBef>
                <a:spcPts val="500"/>
              </a:spcBef>
              <a:buFontTx/>
              <a:defRPr sz="2400"/>
            </a:lvl4pPr>
            <a:lvl5pPr marL="2133600" indent="-304800">
              <a:spcBef>
                <a:spcPts val="500"/>
              </a:spcBef>
              <a:buFontTx/>
              <a:defRPr sz="2400"/>
            </a:lvl5pPr>
          </a:lstStyle>
          <a:p>
            <a:r>
              <a:t>Body Level One</a:t>
            </a:r>
          </a:p>
          <a:p>
            <a:pPr lvl="1"/>
            <a:r>
              <a:t>Body Level Two</a:t>
            </a:r>
          </a:p>
          <a:p>
            <a:pPr lvl="2"/>
            <a:r>
              <a:t>Body Level Three</a:t>
            </a:r>
          </a:p>
          <a:p>
            <a:pPr lvl="3"/>
            <a:r>
              <a:t>Body Level Four</a:t>
            </a:r>
          </a:p>
          <a:p>
            <a:pPr lvl="4"/>
            <a:r>
              <a:t>Body Level Five</a:t>
            </a:r>
          </a:p>
        </p:txBody>
      </p:sp>
      <p:sp>
        <p:nvSpPr>
          <p:cNvPr id="32" name="Shape 32"/>
          <p:cNvSpPr/>
          <p:nvPr/>
        </p:nvSpPr>
        <p:spPr>
          <a:xfrm>
            <a:off x="354939" y="1580355"/>
            <a:ext cx="8418515" cy="11414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700"/>
              </a:spcBef>
              <a:defRPr sz="3200">
                <a:solidFill>
                  <a:srgbClr val="0070C0"/>
                </a:solidFill>
                <a:latin typeface="Arial"/>
                <a:ea typeface="Arial"/>
                <a:cs typeface="Arial"/>
                <a:sym typeface="Arial"/>
              </a:defRPr>
            </a:pPr>
            <a:r>
              <a:t>Title 1</a:t>
            </a:r>
          </a:p>
          <a:p>
            <a:pPr>
              <a:spcBef>
                <a:spcPts val="700"/>
              </a:spcBef>
              <a:defRPr sz="3200" spc="-50">
                <a:solidFill>
                  <a:srgbClr val="0096ED"/>
                </a:solidFill>
                <a:latin typeface="Gotham Rounded Book"/>
                <a:ea typeface="Gotham Rounded Book"/>
                <a:cs typeface="Gotham Rounded Book"/>
                <a:sym typeface="Gotham Rounded Book"/>
              </a:defRPr>
            </a:pPr>
            <a:r>
              <a:t>Title 2</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Shape 40"/>
          <p:cNvSpPr>
            <a:spLocks noGrp="1"/>
          </p:cNvSpPr>
          <p:nvPr>
            <p:ph type="body" sz="quarter" idx="1"/>
          </p:nvPr>
        </p:nvSpPr>
        <p:spPr>
          <a:xfrm>
            <a:off x="457200" y="1466055"/>
            <a:ext cx="8418514" cy="1188245"/>
          </a:xfrm>
          <a:prstGeom prst="rect">
            <a:avLst/>
          </a:prstGeom>
        </p:spPr>
        <p:txBody>
          <a:bodyPr/>
          <a:lstStyle>
            <a:lvl1pPr marL="0" indent="0">
              <a:spcBef>
                <a:spcPts val="700"/>
              </a:spcBef>
              <a:buSzTx/>
              <a:buFontTx/>
              <a:buNone/>
              <a:defRPr sz="3200">
                <a:solidFill>
                  <a:srgbClr val="0070C0"/>
                </a:solidFill>
              </a:defRPr>
            </a:lvl1pPr>
            <a:lvl2pPr marL="783771" indent="-326571">
              <a:spcBef>
                <a:spcPts val="700"/>
              </a:spcBef>
              <a:buFontTx/>
              <a:defRPr sz="3200">
                <a:solidFill>
                  <a:srgbClr val="0070C0"/>
                </a:solidFill>
              </a:defRPr>
            </a:lvl2pPr>
            <a:lvl3pPr marL="1219200" indent="-304800">
              <a:spcBef>
                <a:spcPts val="700"/>
              </a:spcBef>
              <a:buFontTx/>
              <a:defRPr sz="3200">
                <a:solidFill>
                  <a:srgbClr val="0070C0"/>
                </a:solidFill>
              </a:defRPr>
            </a:lvl3pPr>
            <a:lvl4pPr marL="1737360" indent="-365760">
              <a:spcBef>
                <a:spcPts val="700"/>
              </a:spcBef>
              <a:buFontTx/>
              <a:defRPr sz="3200">
                <a:solidFill>
                  <a:srgbClr val="0070C0"/>
                </a:solidFill>
              </a:defRPr>
            </a:lvl4pPr>
            <a:lvl5pPr marL="2194560" indent="-365760">
              <a:spcBef>
                <a:spcPts val="700"/>
              </a:spcBef>
              <a:buFontTx/>
              <a:defRPr sz="3200">
                <a:solidFill>
                  <a:srgbClr val="0070C0"/>
                </a:solidFill>
              </a:defRPr>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graphicFrame>
        <p:nvGraphicFramePr>
          <p:cNvPr id="56" name="Table 56"/>
          <p:cNvGraphicFramePr/>
          <p:nvPr/>
        </p:nvGraphicFramePr>
        <p:xfrm>
          <a:off x="554736" y="2997200"/>
          <a:ext cx="6569965" cy="2935327"/>
        </p:xfrm>
        <a:graphic>
          <a:graphicData uri="http://schemas.openxmlformats.org/drawingml/2006/table">
            <a:tbl>
              <a:tblPr firstRow="1">
                <a:tableStyleId>{4C3C2611-4C71-4FC5-86AE-919BDF0F9419}</a:tableStyleId>
              </a:tblPr>
              <a:tblGrid>
                <a:gridCol w="3284982"/>
                <a:gridCol w="3284982"/>
              </a:tblGrid>
              <a:tr h="564486">
                <a:tc gridSpan="2">
                  <a:txBody>
                    <a:bodyPr/>
                    <a:lstStyle/>
                    <a:p>
                      <a:pPr algn="l">
                        <a:lnSpc>
                          <a:spcPct val="115000"/>
                        </a:lnSpc>
                        <a:defRPr sz="1800" b="0">
                          <a:solidFill>
                            <a:srgbClr val="000000"/>
                          </a:solidFill>
                        </a:defRPr>
                      </a:pPr>
                      <a:r>
                        <a:rPr sz="1600" b="1">
                          <a:solidFill>
                            <a:srgbClr val="FFFFFF"/>
                          </a:solidFill>
                          <a:latin typeface="Bliss-Light"/>
                          <a:ea typeface="Bliss-Light"/>
                          <a:cs typeface="Bliss-Light"/>
                          <a:sym typeface="Bliss-Light"/>
                        </a:rPr>
                        <a:t>Pennawd ar gyfer tabl | Table heading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96ED"/>
                    </a:solidFill>
                  </a:tcPr>
                </a:tc>
                <a:tc hMerge="1">
                  <a:txBody>
                    <a:bodyPr/>
                    <a:lstStyle/>
                    <a:p>
                      <a:endParaRPr lang="en-US"/>
                    </a:p>
                  </a:txBody>
                  <a:tcPr/>
                </a:tc>
              </a:tr>
              <a:tr h="635775">
                <a:tc>
                  <a:txBody>
                    <a:bodyPr/>
                    <a:lstStyle/>
                    <a:p>
                      <a:pPr algn="l">
                        <a:lnSpc>
                          <a:spcPct val="115000"/>
                        </a:lnSpc>
                        <a:defRPr sz="1400">
                          <a:latin typeface="Bliss-Light"/>
                          <a:ea typeface="Bliss-Light"/>
                          <a:cs typeface="Bliss-Light"/>
                          <a:sym typeface="Bliss-Light"/>
                        </a:defRPr>
                      </a:pPr>
                      <a:r>
                        <a:t>Testun</a:t>
                      </a:r>
                      <a:endParaRPr sz="1100"/>
                    </a:p>
                  </a:txBody>
                  <a:tcPr marL="45720" marR="45720" anchor="ctr" horzOverflow="overflow">
                    <a:lnL w="12700">
                      <a:solidFill>
                        <a:srgbClr val="000000"/>
                      </a:solidFill>
                    </a:lnL>
                    <a:lnR w="12700">
                      <a:solidFill>
                        <a:srgbClr val="000000"/>
                      </a:solidFill>
                    </a:lnR>
                    <a:lnT w="12700">
                      <a:solidFill>
                        <a:srgbClr val="000000"/>
                      </a:solidFill>
                    </a:lnT>
                    <a:lnB w="12700">
                      <a:solidFill>
                        <a:srgbClr val="7F7F7F"/>
                      </a:solidFill>
                    </a:lnB>
                    <a:solidFill>
                      <a:srgbClr val="FFFFFF"/>
                    </a:solidFill>
                  </a:tcPr>
                </a:tc>
                <a:tc>
                  <a:txBody>
                    <a:bodyPr/>
                    <a:lstStyle/>
                    <a:p>
                      <a:pPr algn="l">
                        <a:lnSpc>
                          <a:spcPct val="115000"/>
                        </a:lnSpc>
                        <a:defRPr sz="1800"/>
                      </a:pPr>
                      <a:r>
                        <a:rPr sz="1400">
                          <a:latin typeface="Bliss-Light"/>
                          <a:ea typeface="Bliss-Light"/>
                          <a:cs typeface="Bliss-Light"/>
                          <a:sym typeface="Bliss-Light"/>
                        </a:rPr>
                        <a:t>This is an example of how a primary table should look</a:t>
                      </a:r>
                    </a:p>
                  </a:txBody>
                  <a:tcPr marL="45720" marR="45720" horzOverflow="overflow">
                    <a:lnL w="12700">
                      <a:solidFill>
                        <a:srgbClr val="000000"/>
                      </a:solidFill>
                    </a:lnL>
                    <a:lnR w="12700">
                      <a:solidFill>
                        <a:srgbClr val="000000"/>
                      </a:solidFill>
                    </a:lnR>
                    <a:lnT w="12700">
                      <a:solidFill>
                        <a:srgbClr val="000000"/>
                      </a:solidFill>
                    </a:lnT>
                    <a:lnB w="12700">
                      <a:solidFill>
                        <a:srgbClr val="7F7F7F"/>
                      </a:solidFill>
                    </a:lnB>
                    <a:solidFill>
                      <a:srgbClr val="FFFFFF"/>
                    </a:solidFill>
                  </a:tcPr>
                </a:tc>
              </a:tr>
              <a:tr h="578355">
                <a:tc>
                  <a:txBody>
                    <a:bodyPr/>
                    <a:lstStyle/>
                    <a:p>
                      <a:pPr algn="l">
                        <a:lnSpc>
                          <a:spcPct val="115000"/>
                        </a:lnSpc>
                        <a:defRPr sz="1400">
                          <a:latin typeface="Bliss-Light"/>
                          <a:ea typeface="Bliss-Light"/>
                          <a:cs typeface="Bliss-Light"/>
                          <a:sym typeface="Bliss-Light"/>
                        </a:defRPr>
                      </a:pPr>
                      <a:r>
                        <a:t>Testun</a:t>
                      </a:r>
                      <a:endParaRPr sz="1100"/>
                    </a:p>
                  </a:txBody>
                  <a:tcPr marL="45720" marR="45720" anchor="ctr" horzOverflow="overflow">
                    <a:lnL w="12700">
                      <a:solidFill>
                        <a:srgbClr val="000000"/>
                      </a:solidFill>
                    </a:lnL>
                    <a:lnR w="12700">
                      <a:solidFill>
                        <a:srgbClr val="000000"/>
                      </a:solidFill>
                    </a:lnR>
                    <a:lnT w="12700">
                      <a:solidFill>
                        <a:srgbClr val="7F7F7F"/>
                      </a:solidFill>
                    </a:lnT>
                    <a:lnB w="12700">
                      <a:solidFill>
                        <a:srgbClr val="7F7F7F"/>
                      </a:solidFill>
                    </a:lnB>
                    <a:solidFill>
                      <a:srgbClr val="FFFFFF"/>
                    </a:solidFill>
                  </a:tcPr>
                </a:tc>
                <a:tc>
                  <a:txBody>
                    <a:bodyPr/>
                    <a:lstStyle/>
                    <a:p>
                      <a:pPr algn="l">
                        <a:lnSpc>
                          <a:spcPct val="115000"/>
                        </a:lnSpc>
                        <a:defRPr sz="1800"/>
                      </a:pPr>
                      <a:r>
                        <a:rPr sz="1400">
                          <a:latin typeface="Bliss-Light"/>
                          <a:ea typeface="Bliss-Light"/>
                          <a:cs typeface="Bliss-Light"/>
                          <a:sym typeface="Bliss-Light"/>
                        </a:rPr>
                        <a:t>Text</a:t>
                      </a:r>
                    </a:p>
                  </a:txBody>
                  <a:tcPr marL="45720" marR="45720" horzOverflow="overflow">
                    <a:lnL w="12700">
                      <a:solidFill>
                        <a:srgbClr val="000000"/>
                      </a:solidFill>
                    </a:lnL>
                    <a:lnR w="12700">
                      <a:solidFill>
                        <a:srgbClr val="000000"/>
                      </a:solidFill>
                    </a:lnR>
                    <a:lnT w="12700">
                      <a:solidFill>
                        <a:srgbClr val="7F7F7F"/>
                      </a:solidFill>
                    </a:lnT>
                    <a:lnB w="12700">
                      <a:solidFill>
                        <a:srgbClr val="7F7F7F"/>
                      </a:solidFill>
                    </a:lnB>
                    <a:solidFill>
                      <a:srgbClr val="FFFFFF"/>
                    </a:solidFill>
                  </a:tcPr>
                </a:tc>
              </a:tr>
              <a:tr h="578355">
                <a:tc>
                  <a:txBody>
                    <a:bodyPr/>
                    <a:lstStyle/>
                    <a:p>
                      <a:pPr algn="l">
                        <a:lnSpc>
                          <a:spcPct val="115000"/>
                        </a:lnSpc>
                        <a:defRPr sz="1400">
                          <a:latin typeface="Bliss-Light"/>
                          <a:ea typeface="Bliss-Light"/>
                          <a:cs typeface="Bliss-Light"/>
                          <a:sym typeface="Bliss-Light"/>
                        </a:defRPr>
                      </a:pPr>
                      <a:r>
                        <a:t>Testun</a:t>
                      </a:r>
                      <a:endParaRPr sz="1100"/>
                    </a:p>
                  </a:txBody>
                  <a:tcPr marL="45720" marR="45720" anchor="ctr" horzOverflow="overflow">
                    <a:lnL w="12700">
                      <a:solidFill>
                        <a:srgbClr val="000000"/>
                      </a:solidFill>
                    </a:lnL>
                    <a:lnR w="12700">
                      <a:solidFill>
                        <a:srgbClr val="000000"/>
                      </a:solidFill>
                    </a:lnR>
                    <a:lnT w="12700">
                      <a:solidFill>
                        <a:srgbClr val="7F7F7F"/>
                      </a:solidFill>
                    </a:lnT>
                    <a:lnB w="12700">
                      <a:solidFill>
                        <a:srgbClr val="7F7F7F"/>
                      </a:solidFill>
                    </a:lnB>
                    <a:solidFill>
                      <a:srgbClr val="FFFFFF"/>
                    </a:solidFill>
                  </a:tcPr>
                </a:tc>
                <a:tc>
                  <a:txBody>
                    <a:bodyPr/>
                    <a:lstStyle/>
                    <a:p>
                      <a:pPr algn="l">
                        <a:lnSpc>
                          <a:spcPct val="115000"/>
                        </a:lnSpc>
                        <a:defRPr sz="1800"/>
                      </a:pPr>
                      <a:r>
                        <a:rPr sz="1400">
                          <a:latin typeface="Bliss-Light"/>
                          <a:ea typeface="Bliss-Light"/>
                          <a:cs typeface="Bliss-Light"/>
                          <a:sym typeface="Bliss-Light"/>
                        </a:rPr>
                        <a:t>Text</a:t>
                      </a:r>
                    </a:p>
                  </a:txBody>
                  <a:tcPr marL="45720" marR="45720" horzOverflow="overflow">
                    <a:lnL w="12700">
                      <a:solidFill>
                        <a:srgbClr val="000000"/>
                      </a:solidFill>
                    </a:lnL>
                    <a:lnR w="12700">
                      <a:solidFill>
                        <a:srgbClr val="000000"/>
                      </a:solidFill>
                    </a:lnR>
                    <a:lnT w="12700">
                      <a:solidFill>
                        <a:srgbClr val="7F7F7F"/>
                      </a:solidFill>
                    </a:lnT>
                    <a:lnB w="12700">
                      <a:solidFill>
                        <a:srgbClr val="7F7F7F"/>
                      </a:solidFill>
                    </a:lnB>
                    <a:solidFill>
                      <a:srgbClr val="FFFFFF"/>
                    </a:solidFill>
                  </a:tcPr>
                </a:tc>
              </a:tr>
              <a:tr h="578355">
                <a:tc>
                  <a:txBody>
                    <a:bodyPr/>
                    <a:lstStyle/>
                    <a:p>
                      <a:pPr algn="l">
                        <a:lnSpc>
                          <a:spcPct val="115000"/>
                        </a:lnSpc>
                        <a:defRPr sz="1400">
                          <a:latin typeface="Bliss-Light"/>
                          <a:ea typeface="Bliss-Light"/>
                          <a:cs typeface="Bliss-Light"/>
                          <a:sym typeface="Bliss-Light"/>
                        </a:defRPr>
                      </a:pPr>
                      <a:r>
                        <a:t>Testun</a:t>
                      </a:r>
                      <a:endParaRPr sz="1100"/>
                    </a:p>
                  </a:txBody>
                  <a:tcPr marL="45720" marR="45720" anchor="ctr" horzOverflow="overflow">
                    <a:lnL w="12700">
                      <a:solidFill>
                        <a:srgbClr val="000000"/>
                      </a:solidFill>
                    </a:lnL>
                    <a:lnR w="12700">
                      <a:solidFill>
                        <a:srgbClr val="000000"/>
                      </a:solidFill>
                    </a:lnR>
                    <a:lnT w="12700">
                      <a:solidFill>
                        <a:srgbClr val="7F7F7F"/>
                      </a:solidFill>
                    </a:lnT>
                    <a:lnB w="12700">
                      <a:solidFill>
                        <a:srgbClr val="7F7F7F"/>
                      </a:solidFill>
                    </a:lnB>
                    <a:solidFill>
                      <a:srgbClr val="FFFFFF"/>
                    </a:solidFill>
                  </a:tcPr>
                </a:tc>
                <a:tc>
                  <a:txBody>
                    <a:bodyPr/>
                    <a:lstStyle/>
                    <a:p>
                      <a:pPr algn="l">
                        <a:lnSpc>
                          <a:spcPct val="115000"/>
                        </a:lnSpc>
                        <a:defRPr sz="1800"/>
                      </a:pPr>
                      <a:r>
                        <a:rPr sz="1400">
                          <a:latin typeface="Bliss-Light"/>
                          <a:ea typeface="Bliss-Light"/>
                          <a:cs typeface="Bliss-Light"/>
                          <a:sym typeface="Bliss-Light"/>
                        </a:rPr>
                        <a:t>Text</a:t>
                      </a:r>
                    </a:p>
                  </a:txBody>
                  <a:tcPr marL="45720" marR="45720" horzOverflow="overflow">
                    <a:lnL w="12700">
                      <a:solidFill>
                        <a:srgbClr val="000000"/>
                      </a:solidFill>
                    </a:lnL>
                    <a:lnR w="12700">
                      <a:solidFill>
                        <a:srgbClr val="000000"/>
                      </a:solidFill>
                    </a:lnR>
                    <a:lnT w="12700">
                      <a:solidFill>
                        <a:srgbClr val="7F7F7F"/>
                      </a:solidFill>
                    </a:lnT>
                    <a:lnB w="12700">
                      <a:solidFill>
                        <a:srgbClr val="7F7F7F"/>
                      </a:solidFill>
                    </a:lnB>
                    <a:solidFill>
                      <a:srgbClr val="FFFFFF"/>
                    </a:solidFill>
                  </a:tcPr>
                </a:tc>
              </a:tr>
            </a:tbl>
          </a:graphicData>
        </a:graphic>
      </p:graphicFrame>
      <p:sp>
        <p:nvSpPr>
          <p:cNvPr id="57" name="Shape 57"/>
          <p:cNvSpPr>
            <a:spLocks noGrp="1"/>
          </p:cNvSpPr>
          <p:nvPr>
            <p:ph type="body" sz="quarter" idx="1"/>
          </p:nvPr>
        </p:nvSpPr>
        <p:spPr>
          <a:xfrm>
            <a:off x="457200" y="1466055"/>
            <a:ext cx="8418514" cy="1188245"/>
          </a:xfrm>
          <a:prstGeom prst="rect">
            <a:avLst/>
          </a:prstGeom>
        </p:spPr>
        <p:txBody>
          <a:bodyPr/>
          <a:lstStyle>
            <a:lvl1pPr marL="0" indent="0">
              <a:spcBef>
                <a:spcPts val="700"/>
              </a:spcBef>
              <a:buSzTx/>
              <a:buFontTx/>
              <a:buNone/>
              <a:defRPr sz="3200">
                <a:solidFill>
                  <a:srgbClr val="0070C0"/>
                </a:solidFill>
              </a:defRPr>
            </a:lvl1pPr>
            <a:lvl2pPr marL="783771" indent="-326571">
              <a:spcBef>
                <a:spcPts val="700"/>
              </a:spcBef>
              <a:buFontTx/>
              <a:defRPr sz="3200">
                <a:solidFill>
                  <a:srgbClr val="0070C0"/>
                </a:solidFill>
              </a:defRPr>
            </a:lvl2pPr>
            <a:lvl3pPr marL="1219200" indent="-304800">
              <a:spcBef>
                <a:spcPts val="700"/>
              </a:spcBef>
              <a:buFontTx/>
              <a:defRPr sz="3200">
                <a:solidFill>
                  <a:srgbClr val="0070C0"/>
                </a:solidFill>
              </a:defRPr>
            </a:lvl3pPr>
            <a:lvl4pPr marL="1737360" indent="-365760">
              <a:spcBef>
                <a:spcPts val="700"/>
              </a:spcBef>
              <a:buFontTx/>
              <a:defRPr sz="3200">
                <a:solidFill>
                  <a:srgbClr val="0070C0"/>
                </a:solidFill>
              </a:defRPr>
            </a:lvl4pPr>
            <a:lvl5pPr marL="2194560" indent="-365760">
              <a:spcBef>
                <a:spcPts val="700"/>
              </a:spcBef>
              <a:buFontTx/>
              <a:defRPr sz="3200">
                <a:solidFill>
                  <a:srgbClr val="0070C0"/>
                </a:solidFill>
              </a:defRPr>
            </a:lvl5p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72" name="Shape 72"/>
          <p:cNvSpPr>
            <a:spLocks noGrp="1"/>
          </p:cNvSpPr>
          <p:nvPr>
            <p:ph type="body" sz="quarter" idx="1"/>
          </p:nvPr>
        </p:nvSpPr>
        <p:spPr>
          <a:xfrm>
            <a:off x="457200" y="1466055"/>
            <a:ext cx="8418514" cy="1188245"/>
          </a:xfrm>
          <a:prstGeom prst="rect">
            <a:avLst/>
          </a:prstGeom>
        </p:spPr>
        <p:txBody>
          <a:bodyPr/>
          <a:lstStyle>
            <a:lvl1pPr marL="0" indent="0">
              <a:spcBef>
                <a:spcPts val="700"/>
              </a:spcBef>
              <a:buSzTx/>
              <a:buFontTx/>
              <a:buNone/>
              <a:defRPr sz="3200">
                <a:solidFill>
                  <a:srgbClr val="0070C0"/>
                </a:solidFill>
              </a:defRPr>
            </a:lvl1pPr>
            <a:lvl2pPr marL="783771" indent="-326571">
              <a:spcBef>
                <a:spcPts val="700"/>
              </a:spcBef>
              <a:buFontTx/>
              <a:defRPr sz="3200">
                <a:solidFill>
                  <a:srgbClr val="0070C0"/>
                </a:solidFill>
              </a:defRPr>
            </a:lvl2pPr>
            <a:lvl3pPr marL="1219200" indent="-304800">
              <a:spcBef>
                <a:spcPts val="700"/>
              </a:spcBef>
              <a:buFontTx/>
              <a:defRPr sz="3200">
                <a:solidFill>
                  <a:srgbClr val="0070C0"/>
                </a:solidFill>
              </a:defRPr>
            </a:lvl3pPr>
            <a:lvl4pPr marL="1737360" indent="-365760">
              <a:spcBef>
                <a:spcPts val="700"/>
              </a:spcBef>
              <a:buFontTx/>
              <a:defRPr sz="3200">
                <a:solidFill>
                  <a:srgbClr val="0070C0"/>
                </a:solidFill>
              </a:defRPr>
            </a:lvl4pPr>
            <a:lvl5pPr marL="2194560" indent="-365760">
              <a:spcBef>
                <a:spcPts val="700"/>
              </a:spcBef>
              <a:buFontTx/>
              <a:defRPr sz="3200">
                <a:solidFill>
                  <a:srgbClr val="0070C0"/>
                </a:solidFill>
              </a:defRPr>
            </a:lvl5pPr>
          </a:lstStyle>
          <a:p>
            <a:r>
              <a:t>Body Level One</a:t>
            </a:r>
          </a:p>
          <a:p>
            <a:pPr lvl="1"/>
            <a:r>
              <a:t>Body Level Two</a:t>
            </a:r>
          </a:p>
          <a:p>
            <a:pPr lvl="2"/>
            <a:r>
              <a:t>Body Level Three</a:t>
            </a:r>
          </a:p>
          <a:p>
            <a:pPr lvl="3"/>
            <a:r>
              <a:t>Body Level Four</a:t>
            </a:r>
          </a:p>
          <a:p>
            <a:pPr lvl="4"/>
            <a:r>
              <a:t>Body Level Five</a:t>
            </a:r>
          </a:p>
        </p:txBody>
      </p:sp>
      <p:sp>
        <p:nvSpPr>
          <p:cNvPr id="73" name="Shape 7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16342"/>
          <a:stretch>
            <a:fillRect/>
          </a:stretch>
        </p:blipFill>
        <p:spPr bwMode="auto">
          <a:xfrm>
            <a:off x="0" y="0"/>
            <a:ext cx="9144000"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350" y="587375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390254D-9442-4CDE-98B3-1D4474CDA7FA}" type="datetimeFigureOut">
              <a:rPr lang="en-GB"/>
              <a:pPr>
                <a:defRPr/>
              </a:pPr>
              <a:t>21/10/2016</a:t>
            </a:fld>
            <a:endParaRPr lang="en-GB"/>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C794506E-1CE5-47EB-A389-FE41CC6E7FC5}" type="slidenum">
              <a:rPr lang="en-GB"/>
              <a:pPr>
                <a:defRPr/>
              </a:pPr>
              <a:t>‹#›</a:t>
            </a:fld>
            <a:endParaRPr lang="en-GB"/>
          </a:p>
        </p:txBody>
      </p:sp>
    </p:spTree>
    <p:extLst>
      <p:ext uri="{BB962C8B-B14F-4D97-AF65-F5344CB8AC3E}">
        <p14:creationId xmlns:p14="http://schemas.microsoft.com/office/powerpoint/2010/main" val="33035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p:cNvPicPr>
            <a:picLocks noChangeAspect="1"/>
          </p:cNvPicPr>
          <p:nvPr/>
        </p:nvPicPr>
        <p:blipFill>
          <a:blip r:embed="rId10">
            <a:extLst/>
          </a:blip>
          <a:stretch>
            <a:fillRect/>
          </a:stretch>
        </p:blipFill>
        <p:spPr>
          <a:xfrm>
            <a:off x="-8231" y="1911"/>
            <a:ext cx="9152232" cy="1265238"/>
          </a:xfrm>
          <a:prstGeom prst="rect">
            <a:avLst/>
          </a:prstGeom>
          <a:ln w="12700">
            <a:miter lim="400000"/>
          </a:ln>
        </p:spPr>
      </p:pic>
      <p:sp>
        <p:nvSpPr>
          <p:cNvPr id="3" name="Shape 3"/>
          <p:cNvSpPr>
            <a:spLocks noGrp="1"/>
          </p:cNvSpPr>
          <p:nvPr>
            <p:ph type="title"/>
          </p:nvPr>
        </p:nvSpPr>
        <p:spPr>
          <a:xfrm>
            <a:off x="457200" y="92074"/>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4" name="Shape 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0C0"/>
          </a:solidFill>
          <a:uFillTx/>
          <a:latin typeface="Arial"/>
          <a:ea typeface="Arial"/>
          <a:cs typeface="Arial"/>
          <a:sym typeface="Arial"/>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0C0"/>
          </a:solidFill>
          <a:uFillTx/>
          <a:latin typeface="Arial"/>
          <a:ea typeface="Arial"/>
          <a:cs typeface="Arial"/>
          <a:sym typeface="Arial"/>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0C0"/>
          </a:solidFill>
          <a:uFillTx/>
          <a:latin typeface="Arial"/>
          <a:ea typeface="Arial"/>
          <a:cs typeface="Arial"/>
          <a:sym typeface="Arial"/>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0C0"/>
          </a:solidFill>
          <a:uFillTx/>
          <a:latin typeface="Arial"/>
          <a:ea typeface="Arial"/>
          <a:cs typeface="Arial"/>
          <a:sym typeface="Arial"/>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0C0"/>
          </a:solidFill>
          <a:uFillTx/>
          <a:latin typeface="Arial"/>
          <a:ea typeface="Arial"/>
          <a:cs typeface="Arial"/>
          <a:sym typeface="Arial"/>
        </a:defRPr>
      </a:lvl5pPr>
      <a:lvl6pPr marL="0" marR="0" indent="45720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0C0"/>
          </a:solidFill>
          <a:uFillTx/>
          <a:latin typeface="Arial"/>
          <a:ea typeface="Arial"/>
          <a:cs typeface="Arial"/>
          <a:sym typeface="Arial"/>
        </a:defRPr>
      </a:lvl6pPr>
      <a:lvl7pPr marL="0" marR="0" indent="91440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0C0"/>
          </a:solidFill>
          <a:uFillTx/>
          <a:latin typeface="Arial"/>
          <a:ea typeface="Arial"/>
          <a:cs typeface="Arial"/>
          <a:sym typeface="Arial"/>
        </a:defRPr>
      </a:lvl7pPr>
      <a:lvl8pPr marL="0" marR="0" indent="137160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0C0"/>
          </a:solidFill>
          <a:uFillTx/>
          <a:latin typeface="Arial"/>
          <a:ea typeface="Arial"/>
          <a:cs typeface="Arial"/>
          <a:sym typeface="Arial"/>
        </a:defRPr>
      </a:lvl8pPr>
      <a:lvl9pPr marL="0" marR="0" indent="182880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0C0"/>
          </a:solidFill>
          <a:uFillTx/>
          <a:latin typeface="Arial"/>
          <a:ea typeface="Arial"/>
          <a:cs typeface="Arial"/>
          <a:sym typeface="Arial"/>
        </a:defRPr>
      </a:lvl9pPr>
    </p:titleStyle>
    <p:bodyStyle>
      <a:lvl1pPr marL="342900" marR="0" indent="-34290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42950" marR="0" indent="-28575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181100" marR="0" indent="-26670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6916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488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060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632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204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39776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ww.wjec.co.uk/qualifications/english/english-language-gce-a-as/" TargetMode="Externa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oer.wjec.co.uk/" TargetMode="External"/><Relationship Id="rId4" Type="http://schemas.openxmlformats.org/officeDocument/2006/relationships/hyperlink" Target="http://resources.wjec.co.uk/"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mailto:gceenglish@wjec.co.uk"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image3.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3" name="Shape 83"/>
          <p:cNvSpPr/>
          <p:nvPr/>
        </p:nvSpPr>
        <p:spPr>
          <a:xfrm>
            <a:off x="278737" y="1098550"/>
            <a:ext cx="8107617" cy="179741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80000"/>
              </a:lnSpc>
              <a:defRPr sz="4200" spc="-28">
                <a:solidFill>
                  <a:srgbClr val="FFFFFF"/>
                </a:solidFill>
                <a:latin typeface="Gotham Rounded Book"/>
                <a:ea typeface="Gotham Rounded Book"/>
                <a:cs typeface="Gotham Rounded Book"/>
                <a:sym typeface="Gotham Rounded Book"/>
              </a:defRPr>
            </a:pPr>
            <a:r>
              <a:rPr dirty="0"/>
              <a:t>CPD AS English Language Unit 1</a:t>
            </a:r>
          </a:p>
          <a:p>
            <a:pPr>
              <a:lnSpc>
                <a:spcPct val="80000"/>
              </a:lnSpc>
              <a:spcBef>
                <a:spcPts val="1200"/>
              </a:spcBef>
              <a:defRPr sz="4200" spc="-28">
                <a:solidFill>
                  <a:srgbClr val="FFFFFF"/>
                </a:solidFill>
                <a:latin typeface="Gotham Rounded Book"/>
                <a:ea typeface="Gotham Rounded Book"/>
                <a:cs typeface="Gotham Rounded Book"/>
                <a:sym typeface="Gotham Rounded Book"/>
              </a:defRPr>
            </a:pPr>
            <a:r>
              <a:rPr dirty="0"/>
              <a:t>[Summer </a:t>
            </a:r>
            <a:r>
              <a:rPr dirty="0" smtClean="0"/>
              <a:t>2016</a:t>
            </a:r>
            <a:r>
              <a:rPr lang="en-GB" smtClean="0"/>
              <a:t> Examination</a:t>
            </a:r>
            <a:r>
              <a:rPr dirty="0" smtClean="0"/>
              <a:t>]</a:t>
            </a:r>
            <a:endParaRPr dirty="0"/>
          </a:p>
        </p:txBody>
      </p:sp>
      <p:pic>
        <p:nvPicPr>
          <p:cNvPr id="84" name="image4.jpeg" descr="Z:\Pictures\logos\WJEC_Logo_RGB.jpg"/>
          <p:cNvPicPr>
            <a:picLocks noChangeAspect="1"/>
          </p:cNvPicPr>
          <p:nvPr/>
        </p:nvPicPr>
        <p:blipFill>
          <a:blip r:embed="rId3">
            <a:extLst/>
          </a:blip>
          <a:stretch>
            <a:fillRect/>
          </a:stretch>
        </p:blipFill>
        <p:spPr>
          <a:xfrm>
            <a:off x="146154" y="5928233"/>
            <a:ext cx="701742" cy="70099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266039" y="1678595"/>
            <a:ext cx="7937436"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cap="all">
                <a:solidFill>
                  <a:srgbClr val="0070C0"/>
                </a:solidFill>
                <a:latin typeface="Gotham Rounded Book"/>
                <a:ea typeface="Gotham Rounded Book"/>
                <a:cs typeface="Gotham Rounded Book"/>
                <a:sym typeface="Gotham Rounded Book"/>
              </a:defRPr>
            </a:lvl1pPr>
          </a:lstStyle>
          <a:p>
            <a:r>
              <a:t>RESOURCES FOR TEACHERS</a:t>
            </a:r>
          </a:p>
        </p:txBody>
      </p:sp>
      <p:sp>
        <p:nvSpPr>
          <p:cNvPr id="120" name="Shape 120"/>
          <p:cNvSpPr/>
          <p:nvPr/>
        </p:nvSpPr>
        <p:spPr>
          <a:xfrm>
            <a:off x="329183" y="2391290"/>
            <a:ext cx="417881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rgbClr val="0070C0"/>
                </a:solidFill>
                <a:latin typeface="Gotham Rounded Book"/>
                <a:ea typeface="Gotham Rounded Book"/>
                <a:cs typeface="Gotham Rounded Book"/>
                <a:sym typeface="Gotham Rounded Book"/>
              </a:defRPr>
            </a:lvl1pPr>
          </a:lstStyle>
          <a:p>
            <a:r>
              <a:t>Supporting teaching and learning</a:t>
            </a:r>
          </a:p>
        </p:txBody>
      </p:sp>
      <p:pic>
        <p:nvPicPr>
          <p:cNvPr id="121" name="image5.jpg" descr="C:\Users\hopkil\AppData\Local\Microsoft\Windows\Temporary Internet Files\Content.Outlook\6CFMHS5N\placeit (1).jpg"/>
          <p:cNvPicPr>
            <a:picLocks noChangeAspect="1"/>
          </p:cNvPicPr>
          <p:nvPr/>
        </p:nvPicPr>
        <p:blipFill>
          <a:blip r:embed="rId2">
            <a:extLst/>
          </a:blip>
          <a:stretch>
            <a:fillRect/>
          </a:stretch>
        </p:blipFill>
        <p:spPr>
          <a:xfrm>
            <a:off x="6798564" y="1421306"/>
            <a:ext cx="1994698" cy="1496024"/>
          </a:xfrm>
          <a:prstGeom prst="rect">
            <a:avLst/>
          </a:prstGeom>
          <a:ln w="12700">
            <a:miter lim="400000"/>
          </a:ln>
        </p:spPr>
      </p:pic>
      <p:sp>
        <p:nvSpPr>
          <p:cNvPr id="122" name="Shape 122"/>
          <p:cNvSpPr/>
          <p:nvPr/>
        </p:nvSpPr>
        <p:spPr>
          <a:xfrm>
            <a:off x="317630" y="3429000"/>
            <a:ext cx="7834253" cy="280076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600">
                <a:latin typeface="Bliss-Light"/>
                <a:ea typeface="Bliss-Light"/>
                <a:cs typeface="Bliss-Light"/>
                <a:sym typeface="Bliss-Light"/>
              </a:defRPr>
            </a:pPr>
            <a:r>
              <a:rPr dirty="0">
                <a:hlinkClick r:id="rId3"/>
              </a:rPr>
              <a:t>http://www.wjec.co.uk/qualifications/english/english-language-gce-a-as</a:t>
            </a:r>
            <a:r>
              <a:rPr dirty="0" smtClean="0">
                <a:hlinkClick r:id="rId3"/>
              </a:rPr>
              <a:t>/</a:t>
            </a:r>
            <a:r>
              <a:rPr lang="en-GB" dirty="0" smtClean="0"/>
              <a:t> </a:t>
            </a:r>
            <a:endParaRPr dirty="0"/>
          </a:p>
          <a:p>
            <a:pPr>
              <a:defRPr sz="1600">
                <a:latin typeface="Bliss-Light"/>
                <a:ea typeface="Bliss-Light"/>
                <a:cs typeface="Bliss-Light"/>
                <a:sym typeface="Bliss-Light"/>
              </a:defRPr>
            </a:pPr>
            <a:r>
              <a:rPr dirty="0"/>
              <a:t>Free subject specific resources available for all to download from our website</a:t>
            </a:r>
          </a:p>
          <a:p>
            <a:pPr marL="285750" indent="-285750">
              <a:buSzPct val="100000"/>
              <a:buFont typeface="Arial"/>
              <a:buChar char="•"/>
              <a:defRPr sz="1600">
                <a:solidFill>
                  <a:srgbClr val="808080"/>
                </a:solidFill>
                <a:latin typeface="Bliss-Light"/>
                <a:ea typeface="Bliss-Light"/>
                <a:cs typeface="Bliss-Light"/>
                <a:sym typeface="Bliss-Light"/>
              </a:defRPr>
            </a:pPr>
            <a:endParaRPr dirty="0"/>
          </a:p>
          <a:p>
            <a:pPr>
              <a:defRPr sz="1600">
                <a:solidFill>
                  <a:srgbClr val="808080"/>
                </a:solidFill>
                <a:latin typeface="Bliss-Light"/>
                <a:ea typeface="Bliss-Light"/>
                <a:cs typeface="Bliss-Light"/>
                <a:sym typeface="Bliss-Light"/>
              </a:defRPr>
            </a:pPr>
            <a:r>
              <a:rPr u="sng" dirty="0">
                <a:solidFill>
                  <a:srgbClr val="0000FF"/>
                </a:solidFill>
                <a:uFill>
                  <a:solidFill>
                    <a:srgbClr val="0000FF"/>
                  </a:solidFill>
                </a:uFill>
                <a:hlinkClick r:id="rId4"/>
              </a:rPr>
              <a:t>resources.wjec.co.uk</a:t>
            </a:r>
          </a:p>
          <a:p>
            <a:pPr>
              <a:defRPr sz="1600">
                <a:latin typeface="Bliss-Light"/>
                <a:ea typeface="Bliss-Light"/>
                <a:cs typeface="Bliss-Light"/>
                <a:sym typeface="Bliss-Light"/>
              </a:defRPr>
            </a:pPr>
            <a:r>
              <a:rPr dirty="0"/>
              <a:t>Free digital resources to support the teaching and learning of a broad range of subjects</a:t>
            </a:r>
          </a:p>
          <a:p>
            <a:pPr marL="285750" indent="-285750">
              <a:buSzPct val="100000"/>
              <a:buFont typeface="Arial"/>
              <a:buChar char="•"/>
              <a:defRPr sz="1600">
                <a:solidFill>
                  <a:srgbClr val="808080"/>
                </a:solidFill>
                <a:latin typeface="Bliss-Light"/>
                <a:ea typeface="Bliss-Light"/>
                <a:cs typeface="Bliss-Light"/>
                <a:sym typeface="Bliss-Light"/>
              </a:defRPr>
            </a:pPr>
            <a:endParaRPr dirty="0"/>
          </a:p>
          <a:p>
            <a:pPr>
              <a:defRPr sz="1600">
                <a:solidFill>
                  <a:srgbClr val="808080"/>
                </a:solidFill>
                <a:latin typeface="Bliss-Light"/>
                <a:ea typeface="Bliss-Light"/>
                <a:cs typeface="Bliss-Light"/>
                <a:sym typeface="Bliss-Light"/>
              </a:defRPr>
            </a:pPr>
            <a:r>
              <a:rPr u="sng" dirty="0">
                <a:solidFill>
                  <a:srgbClr val="0000FF"/>
                </a:solidFill>
                <a:uFill>
                  <a:solidFill>
                    <a:srgbClr val="0000FF"/>
                  </a:solidFill>
                </a:uFill>
                <a:hlinkClick r:id="rId5"/>
              </a:rPr>
              <a:t>oer.wjec.co.uk</a:t>
            </a:r>
          </a:p>
          <a:p>
            <a:pPr>
              <a:defRPr sz="1600">
                <a:latin typeface="Bliss-Light"/>
                <a:ea typeface="Bliss-Light"/>
                <a:cs typeface="Bliss-Light"/>
                <a:sym typeface="Bliss-Light"/>
              </a:defRPr>
            </a:pPr>
            <a:r>
              <a:rPr dirty="0"/>
              <a:t>Our free Online Exam Review allows teachers to </a:t>
            </a:r>
            <a:r>
              <a:rPr dirty="0" err="1"/>
              <a:t>analyse</a:t>
            </a:r>
            <a:r>
              <a:rPr dirty="0"/>
              <a:t> item level data, critically assess sample question papers and receive examiner feedback</a:t>
            </a:r>
            <a:br>
              <a:rPr dirty="0"/>
            </a:br>
            <a:endParaRPr dirty="0">
              <a:solidFill>
                <a:srgbClr val="808080"/>
              </a:solidFill>
              <a:latin typeface="Arial"/>
              <a:ea typeface="Arial"/>
              <a:cs typeface="Arial"/>
              <a:sym typeface="Arial"/>
            </a:endParaRPr>
          </a:p>
        </p:txBody>
      </p:sp>
      <p:pic>
        <p:nvPicPr>
          <p:cNvPr id="123" name="image1.png"/>
          <p:cNvPicPr>
            <a:picLocks noChangeAspect="1"/>
          </p:cNvPicPr>
          <p:nvPr/>
        </p:nvPicPr>
        <p:blipFill>
          <a:blip r:embed="rId6">
            <a:extLst/>
          </a:blip>
          <a:stretch>
            <a:fillRect/>
          </a:stretch>
        </p:blipFill>
        <p:spPr>
          <a:xfrm>
            <a:off x="-8231" y="14610"/>
            <a:ext cx="9152232" cy="1265239"/>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650" y="1441450"/>
            <a:ext cx="6124575" cy="4278313"/>
          </a:xfrm>
          <a:prstGeom prst="rect">
            <a:avLst/>
          </a:prstGeom>
          <a:noFill/>
        </p:spPr>
        <p:txBody>
          <a:bodyPr>
            <a:spAutoFit/>
          </a:bodyPr>
          <a:lstStyle/>
          <a:p>
            <a:pPr>
              <a:defRPr/>
            </a:pPr>
            <a:r>
              <a:rPr lang="en-US" sz="2800" kern="1100" spc="-50" dirty="0">
                <a:solidFill>
                  <a:schemeClr val="bg1"/>
                </a:solidFill>
                <a:latin typeface="Gotham Rounded Book"/>
                <a:cs typeface="Gotham Rounded Book"/>
                <a:hlinkClick r:id="rId2"/>
              </a:rPr>
              <a:t>gceenglish@wjec.co.uk</a:t>
            </a:r>
            <a:r>
              <a:rPr lang="en-US" sz="2800" kern="1100" spc="-50" dirty="0">
                <a:solidFill>
                  <a:schemeClr val="bg1"/>
                </a:solidFill>
                <a:latin typeface="Gotham Rounded Book"/>
                <a:cs typeface="Gotham Rounded Book"/>
              </a:rPr>
              <a:t> </a:t>
            </a:r>
          </a:p>
          <a:p>
            <a:pPr>
              <a:defRPr/>
            </a:pPr>
            <a:r>
              <a:rPr lang="en-US" sz="2800" kern="1100" spc="-50" dirty="0">
                <a:solidFill>
                  <a:prstClr val="white"/>
                </a:solidFill>
                <a:latin typeface="Gotham Rounded Book"/>
                <a:cs typeface="Gotham Rounded Book"/>
              </a:rPr>
              <a:t>Kirsten Wilcock: Subject Officer</a:t>
            </a:r>
          </a:p>
          <a:p>
            <a:pPr>
              <a:defRPr/>
            </a:pPr>
            <a:r>
              <a:rPr lang="en-US" sz="2800" kern="1100" spc="-50" dirty="0">
                <a:solidFill>
                  <a:prstClr val="white"/>
                </a:solidFill>
                <a:latin typeface="Gotham Rounded Book"/>
                <a:cs typeface="Gotham Rounded Book"/>
              </a:rPr>
              <a:t>029 20 265303</a:t>
            </a:r>
          </a:p>
          <a:p>
            <a:pPr>
              <a:defRPr/>
            </a:pPr>
            <a:r>
              <a:rPr lang="en-US" sz="2800" kern="1100" spc="-50" dirty="0">
                <a:solidFill>
                  <a:prstClr val="white"/>
                </a:solidFill>
                <a:latin typeface="Gotham Rounded Book"/>
                <a:cs typeface="Gotham Rounded Book"/>
              </a:rPr>
              <a:t> </a:t>
            </a:r>
          </a:p>
          <a:p>
            <a:pPr>
              <a:defRPr/>
            </a:pPr>
            <a:r>
              <a:rPr lang="en-US" sz="2000" kern="1100" spc="-50" dirty="0">
                <a:solidFill>
                  <a:prstClr val="white"/>
                </a:solidFill>
                <a:latin typeface="Gotham Rounded Book"/>
                <a:cs typeface="Gotham Rounded Book"/>
              </a:rPr>
              <a:t>Fleur Andrews: Subject Support Officer</a:t>
            </a:r>
          </a:p>
          <a:p>
            <a:pPr>
              <a:defRPr/>
            </a:pPr>
            <a:r>
              <a:rPr lang="en-US" sz="2000" kern="1100" spc="-50" dirty="0">
                <a:solidFill>
                  <a:prstClr val="white"/>
                </a:solidFill>
                <a:latin typeface="Gotham Rounded Book"/>
                <a:cs typeface="Gotham Rounded Book"/>
              </a:rPr>
              <a:t>029 20 265070</a:t>
            </a:r>
          </a:p>
          <a:p>
            <a:pPr>
              <a:defRPr/>
            </a:pPr>
            <a:endParaRPr lang="en-US" sz="2000" kern="1100" spc="-50" dirty="0">
              <a:solidFill>
                <a:schemeClr val="bg1"/>
              </a:solidFill>
              <a:latin typeface="Gotham Rounded Book"/>
              <a:cs typeface="Gotham Rounded Book"/>
            </a:endParaRPr>
          </a:p>
          <a:p>
            <a:pPr>
              <a:defRPr/>
            </a:pPr>
            <a:r>
              <a:rPr lang="en-US" sz="2000" kern="1100" spc="-50" dirty="0">
                <a:solidFill>
                  <a:schemeClr val="bg1"/>
                </a:solidFill>
                <a:latin typeface="Gotham Rounded Book"/>
                <a:cs typeface="Gotham Rounded Book"/>
              </a:rPr>
              <a:t>@</a:t>
            </a:r>
            <a:r>
              <a:rPr lang="en-US" sz="2000" kern="1100" spc="-50" dirty="0" err="1">
                <a:solidFill>
                  <a:schemeClr val="bg1"/>
                </a:solidFill>
                <a:latin typeface="Gotham Rounded Book"/>
                <a:cs typeface="Gotham Rounded Book"/>
              </a:rPr>
              <a:t>wjec_cbac</a:t>
            </a:r>
            <a:endParaRPr lang="en-US" sz="2000" kern="1100" spc="-50" dirty="0">
              <a:solidFill>
                <a:schemeClr val="bg1"/>
              </a:solidFill>
              <a:latin typeface="Gotham Rounded Book"/>
              <a:cs typeface="Gotham Rounded Book"/>
            </a:endParaRPr>
          </a:p>
          <a:p>
            <a:pPr>
              <a:defRPr/>
            </a:pPr>
            <a:r>
              <a:rPr lang="en-US" sz="2000" kern="1100" spc="-50" dirty="0">
                <a:solidFill>
                  <a:schemeClr val="bg1"/>
                </a:solidFill>
                <a:latin typeface="Gotham Rounded Book"/>
                <a:cs typeface="Gotham Rounded Book"/>
              </a:rPr>
              <a:t>@</a:t>
            </a:r>
            <a:r>
              <a:rPr lang="en-US" sz="2000" kern="1100" spc="-50" dirty="0" err="1">
                <a:solidFill>
                  <a:schemeClr val="bg1"/>
                </a:solidFill>
                <a:latin typeface="Gotham Rounded Book"/>
                <a:cs typeface="Gotham Rounded Book"/>
              </a:rPr>
              <a:t>cbac_wjec</a:t>
            </a:r>
            <a:endParaRPr lang="en-US" sz="2000" kern="1100" spc="-50" dirty="0">
              <a:solidFill>
                <a:schemeClr val="bg1"/>
              </a:solidFill>
              <a:latin typeface="Gotham Rounded Book"/>
              <a:cs typeface="Gotham Rounded Book"/>
            </a:endParaRPr>
          </a:p>
          <a:p>
            <a:pPr>
              <a:defRPr/>
            </a:pPr>
            <a:endParaRPr lang="en-US" sz="2000" kern="1100" spc="-50" dirty="0">
              <a:solidFill>
                <a:schemeClr val="bg1"/>
              </a:solidFill>
              <a:latin typeface="Gotham Rounded Book"/>
              <a:cs typeface="Gotham Rounded Book"/>
            </a:endParaRPr>
          </a:p>
          <a:p>
            <a:pPr>
              <a:defRPr/>
            </a:pPr>
            <a:r>
              <a:rPr lang="en-US" sz="2000" kern="1100" spc="-50" dirty="0">
                <a:solidFill>
                  <a:schemeClr val="bg1"/>
                </a:solidFill>
                <a:latin typeface="Gotham Rounded Book"/>
                <a:cs typeface="Gotham Rounded Book"/>
              </a:rPr>
              <a:t>cbac.co.uk</a:t>
            </a:r>
          </a:p>
          <a:p>
            <a:pPr>
              <a:defRPr/>
            </a:pPr>
            <a:r>
              <a:rPr lang="en-US" sz="2000" kern="1100" spc="-50" dirty="0">
                <a:solidFill>
                  <a:schemeClr val="bg1"/>
                </a:solidFill>
                <a:latin typeface="Gotham Rounded Book"/>
                <a:cs typeface="Gotham Rounded Book"/>
              </a:rPr>
              <a:t>wjec.co.uk</a:t>
            </a:r>
          </a:p>
        </p:txBody>
      </p:sp>
      <p:sp>
        <p:nvSpPr>
          <p:cNvPr id="5" name="TextBox 4"/>
          <p:cNvSpPr txBox="1"/>
          <p:nvPr/>
        </p:nvSpPr>
        <p:spPr>
          <a:xfrm>
            <a:off x="247650" y="115888"/>
            <a:ext cx="8107363" cy="1176337"/>
          </a:xfrm>
          <a:prstGeom prst="rect">
            <a:avLst/>
          </a:prstGeom>
          <a:noFill/>
        </p:spPr>
        <p:txBody>
          <a:bodyPr>
            <a:spAutoFit/>
          </a:bodyPr>
          <a:lstStyle/>
          <a:p>
            <a:pPr>
              <a:lnSpc>
                <a:spcPct val="80000"/>
              </a:lnSpc>
              <a:defRPr/>
            </a:pPr>
            <a:r>
              <a:rPr lang="en-US" sz="4400" kern="1100" spc="-30" dirty="0" err="1">
                <a:solidFill>
                  <a:schemeClr val="bg1"/>
                </a:solidFill>
                <a:latin typeface="Gotham Rounded Book"/>
                <a:cs typeface="Gotham Rounded Book"/>
              </a:rPr>
              <a:t>Cwestiynau</a:t>
            </a:r>
            <a:r>
              <a:rPr lang="en-US" sz="4400" kern="1100" spc="-30" dirty="0">
                <a:solidFill>
                  <a:schemeClr val="bg1"/>
                </a:solidFill>
                <a:latin typeface="Gotham Rounded Book"/>
                <a:cs typeface="Gotham Rounded Book"/>
              </a:rPr>
              <a:t>?</a:t>
            </a:r>
          </a:p>
          <a:p>
            <a:pPr>
              <a:lnSpc>
                <a:spcPct val="80000"/>
              </a:lnSpc>
              <a:defRPr/>
            </a:pPr>
            <a:r>
              <a:rPr lang="en-US" sz="4400" kern="1100" spc="-30" dirty="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4536739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p:nvPr/>
        </p:nvSpPr>
        <p:spPr>
          <a:xfrm>
            <a:off x="354938" y="2276872"/>
            <a:ext cx="7981407" cy="411394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600">
                <a:solidFill>
                  <a:schemeClr val="accent1">
                    <a:lumOff val="11862"/>
                  </a:schemeClr>
                </a:solidFill>
                <a:latin typeface="Gotham Rounded Book"/>
                <a:ea typeface="Gotham Rounded Book"/>
                <a:cs typeface="Gotham Rounded Book"/>
                <a:sym typeface="Gotham Rounded Book"/>
              </a:defRPr>
            </a:pPr>
            <a:r>
              <a:rPr sz="2800" dirty="0"/>
              <a:t>Section A, </a:t>
            </a:r>
            <a:r>
              <a:rPr sz="2800" dirty="0" err="1"/>
              <a:t>Analysing</a:t>
            </a:r>
            <a:r>
              <a:rPr sz="2800" dirty="0"/>
              <a:t> Language: </a:t>
            </a:r>
            <a:endParaRPr lang="en-GB" sz="2800" dirty="0" smtClean="0"/>
          </a:p>
          <a:p>
            <a:pPr>
              <a:defRPr sz="1600">
                <a:solidFill>
                  <a:schemeClr val="accent1">
                    <a:lumOff val="11862"/>
                  </a:schemeClr>
                </a:solidFill>
                <a:latin typeface="Gotham Rounded Book"/>
                <a:ea typeface="Gotham Rounded Book"/>
                <a:cs typeface="Gotham Rounded Book"/>
                <a:sym typeface="Gotham Rounded Book"/>
              </a:defRPr>
            </a:pPr>
            <a:r>
              <a:rPr sz="2800" dirty="0" smtClean="0"/>
              <a:t>Total </a:t>
            </a:r>
            <a:r>
              <a:rPr sz="2800" dirty="0"/>
              <a:t>55 marks, 70 minutes (recommended)</a:t>
            </a:r>
          </a:p>
          <a:p>
            <a:pPr marL="285750" indent="-285750">
              <a:buSzPct val="100000"/>
              <a:buFont typeface="Arial"/>
              <a:buChar char="•"/>
              <a:defRPr sz="2000" baseline="30000">
                <a:solidFill>
                  <a:schemeClr val="accent1">
                    <a:lumOff val="11862"/>
                  </a:schemeClr>
                </a:solidFill>
                <a:latin typeface="Bliss-Light"/>
                <a:ea typeface="Bliss-Light"/>
                <a:cs typeface="Bliss-Light"/>
                <a:sym typeface="Bliss-Light"/>
              </a:defRPr>
            </a:pPr>
            <a:endParaRPr sz="2800" dirty="0">
              <a:latin typeface="Gotham Rounded Book"/>
              <a:ea typeface="Gotham Rounded Book"/>
              <a:cs typeface="Gotham Rounded Book"/>
              <a:sym typeface="Gotham Rounded Book"/>
            </a:endParaRPr>
          </a:p>
          <a:p>
            <a:pPr marL="285750" indent="-285750">
              <a:buSzPct val="100000"/>
              <a:buFont typeface="Arial"/>
              <a:buChar char="•"/>
              <a:defRPr sz="2000" baseline="30000">
                <a:solidFill>
                  <a:schemeClr val="accent1">
                    <a:lumOff val="11862"/>
                  </a:schemeClr>
                </a:solidFill>
                <a:latin typeface="Bliss-Light"/>
                <a:ea typeface="Bliss-Light"/>
                <a:cs typeface="Bliss-Light"/>
                <a:sym typeface="Bliss-Light"/>
              </a:defRPr>
            </a:pPr>
            <a:r>
              <a:rPr sz="2800" dirty="0">
                <a:latin typeface="Gotham Rounded Book"/>
                <a:ea typeface="Gotham Rounded Book"/>
                <a:cs typeface="Gotham Rounded Book"/>
                <a:sym typeface="Gotham Rounded Book"/>
              </a:rPr>
              <a:t>AO1 [20 marks] - Apply appropriate </a:t>
            </a:r>
            <a:r>
              <a:rPr sz="2800" u="sng" dirty="0">
                <a:latin typeface="Gotham Rounded Book"/>
                <a:ea typeface="Gotham Rounded Book"/>
                <a:cs typeface="Gotham Rounded Book"/>
                <a:sym typeface="Gotham Rounded Book"/>
              </a:rPr>
              <a:t>methods</a:t>
            </a:r>
            <a:r>
              <a:rPr sz="2800" dirty="0">
                <a:latin typeface="Gotham Rounded Book"/>
                <a:ea typeface="Gotham Rounded Book"/>
                <a:cs typeface="Gotham Rounded Book"/>
                <a:sym typeface="Gotham Rounded Book"/>
              </a:rPr>
              <a:t> of language analysis using associated </a:t>
            </a:r>
            <a:r>
              <a:rPr sz="2800" u="sng" dirty="0">
                <a:latin typeface="Gotham Rounded Book"/>
                <a:ea typeface="Gotham Rounded Book"/>
                <a:cs typeface="Gotham Rounded Book"/>
                <a:sym typeface="Gotham Rounded Book"/>
              </a:rPr>
              <a:t>terminology</a:t>
            </a:r>
            <a:r>
              <a:rPr sz="2800" dirty="0">
                <a:latin typeface="Gotham Rounded Book"/>
                <a:ea typeface="Gotham Rounded Book"/>
                <a:cs typeface="Gotham Rounded Book"/>
                <a:sym typeface="Gotham Rounded Book"/>
              </a:rPr>
              <a:t> and coherent </a:t>
            </a:r>
            <a:r>
              <a:rPr sz="2800" u="sng" dirty="0">
                <a:latin typeface="Gotham Rounded Book"/>
                <a:ea typeface="Gotham Rounded Book"/>
                <a:cs typeface="Gotham Rounded Book"/>
                <a:sym typeface="Gotham Rounded Book"/>
              </a:rPr>
              <a:t>written </a:t>
            </a:r>
            <a:r>
              <a:rPr sz="2800" u="sng" dirty="0" smtClean="0">
                <a:latin typeface="Gotham Rounded Book"/>
                <a:ea typeface="Gotham Rounded Book"/>
                <a:cs typeface="Gotham Rounded Book"/>
                <a:sym typeface="Gotham Rounded Book"/>
              </a:rPr>
              <a:t>expression</a:t>
            </a:r>
            <a:endParaRPr lang="en-GB" sz="2800" u="sng" dirty="0" smtClean="0">
              <a:latin typeface="Gotham Rounded Book"/>
              <a:ea typeface="Gotham Rounded Book"/>
              <a:cs typeface="Gotham Rounded Book"/>
              <a:sym typeface="Gotham Rounded Book"/>
            </a:endParaRPr>
          </a:p>
          <a:p>
            <a:pPr marL="285750" indent="-285750">
              <a:buSzPct val="100000"/>
              <a:buFont typeface="Arial"/>
              <a:buChar char="•"/>
              <a:defRPr sz="2000" baseline="30000">
                <a:solidFill>
                  <a:schemeClr val="accent1">
                    <a:lumOff val="11862"/>
                  </a:schemeClr>
                </a:solidFill>
                <a:latin typeface="Bliss-Light"/>
                <a:ea typeface="Bliss-Light"/>
                <a:cs typeface="Bliss-Light"/>
                <a:sym typeface="Bliss-Light"/>
              </a:defRPr>
            </a:pPr>
            <a:endParaRPr sz="2800" u="sng" dirty="0">
              <a:latin typeface="Gotham Rounded Book"/>
              <a:ea typeface="Gotham Rounded Book"/>
              <a:cs typeface="Gotham Rounded Book"/>
              <a:sym typeface="Gotham Rounded Book"/>
            </a:endParaRPr>
          </a:p>
          <a:p>
            <a:pPr marL="285750" indent="-285750">
              <a:buSzPct val="100000"/>
              <a:buFont typeface="Arial"/>
              <a:buChar char="•"/>
              <a:defRPr sz="2000" baseline="30000">
                <a:solidFill>
                  <a:schemeClr val="accent1">
                    <a:lumOff val="11862"/>
                  </a:schemeClr>
                </a:solidFill>
                <a:latin typeface="Bliss-Light"/>
                <a:ea typeface="Bliss-Light"/>
                <a:cs typeface="Bliss-Light"/>
                <a:sym typeface="Bliss-Light"/>
              </a:defRPr>
            </a:pPr>
            <a:r>
              <a:rPr sz="2800" dirty="0">
                <a:latin typeface="Gotham Rounded Book"/>
                <a:ea typeface="Gotham Rounded Book"/>
                <a:cs typeface="Gotham Rounded Book"/>
                <a:sym typeface="Gotham Rounded Book"/>
              </a:rPr>
              <a:t>AO3 [15 marks] - </a:t>
            </a:r>
            <a:r>
              <a:rPr sz="2800" dirty="0" err="1">
                <a:latin typeface="Gotham Rounded Book"/>
                <a:ea typeface="Gotham Rounded Book"/>
                <a:cs typeface="Gotham Rounded Book"/>
                <a:sym typeface="Gotham Rounded Book"/>
              </a:rPr>
              <a:t>Analyse</a:t>
            </a:r>
            <a:r>
              <a:rPr sz="2800" dirty="0">
                <a:latin typeface="Gotham Rounded Book"/>
                <a:ea typeface="Gotham Rounded Book"/>
                <a:cs typeface="Gotham Rounded Book"/>
                <a:sym typeface="Gotham Rounded Book"/>
              </a:rPr>
              <a:t> and evaluate how </a:t>
            </a:r>
            <a:r>
              <a:rPr sz="2800" u="sng" dirty="0">
                <a:latin typeface="Gotham Rounded Book"/>
                <a:ea typeface="Gotham Rounded Book"/>
                <a:cs typeface="Gotham Rounded Book"/>
                <a:sym typeface="Gotham Rounded Book"/>
              </a:rPr>
              <a:t>contextual factors</a:t>
            </a:r>
            <a:r>
              <a:rPr sz="2800" dirty="0">
                <a:latin typeface="Gotham Rounded Book"/>
                <a:ea typeface="Gotham Rounded Book"/>
                <a:cs typeface="Gotham Rounded Book"/>
                <a:sym typeface="Gotham Rounded Book"/>
              </a:rPr>
              <a:t> and language features are associated with the </a:t>
            </a:r>
            <a:r>
              <a:rPr sz="2800" u="sng" dirty="0">
                <a:latin typeface="Gotham Rounded Book"/>
                <a:ea typeface="Gotham Rounded Book"/>
                <a:cs typeface="Gotham Rounded Book"/>
                <a:sym typeface="Gotham Rounded Book"/>
              </a:rPr>
              <a:t>construction of </a:t>
            </a:r>
            <a:r>
              <a:rPr sz="2800" u="sng" dirty="0" smtClean="0">
                <a:latin typeface="Gotham Rounded Book"/>
                <a:ea typeface="Gotham Rounded Book"/>
                <a:cs typeface="Gotham Rounded Book"/>
                <a:sym typeface="Gotham Rounded Book"/>
              </a:rPr>
              <a:t>meaning</a:t>
            </a:r>
            <a:endParaRPr lang="en-GB" sz="2800" u="sng" dirty="0" smtClean="0">
              <a:latin typeface="Gotham Rounded Book"/>
              <a:ea typeface="Gotham Rounded Book"/>
              <a:cs typeface="Gotham Rounded Book"/>
              <a:sym typeface="Gotham Rounded Book"/>
            </a:endParaRPr>
          </a:p>
          <a:p>
            <a:pPr marL="285750" indent="-285750">
              <a:buSzPct val="100000"/>
              <a:buFont typeface="Arial"/>
              <a:buChar char="•"/>
              <a:defRPr sz="2000" baseline="30000">
                <a:solidFill>
                  <a:schemeClr val="accent1">
                    <a:lumOff val="11862"/>
                  </a:schemeClr>
                </a:solidFill>
                <a:latin typeface="Bliss-Light"/>
                <a:ea typeface="Bliss-Light"/>
                <a:cs typeface="Bliss-Light"/>
                <a:sym typeface="Bliss-Light"/>
              </a:defRPr>
            </a:pPr>
            <a:endParaRPr sz="2800" u="sng" dirty="0">
              <a:latin typeface="Gotham Rounded Book"/>
              <a:ea typeface="Gotham Rounded Book"/>
              <a:cs typeface="Gotham Rounded Book"/>
              <a:sym typeface="Gotham Rounded Book"/>
            </a:endParaRPr>
          </a:p>
          <a:p>
            <a:pPr marL="285750" indent="-285750">
              <a:buSzPct val="100000"/>
              <a:buFont typeface="Arial"/>
              <a:buChar char="•"/>
              <a:defRPr sz="2000" baseline="30000">
                <a:solidFill>
                  <a:schemeClr val="accent1">
                    <a:lumOff val="11862"/>
                  </a:schemeClr>
                </a:solidFill>
                <a:latin typeface="Bliss-Light"/>
                <a:ea typeface="Bliss-Light"/>
                <a:cs typeface="Bliss-Light"/>
                <a:sym typeface="Bliss-Light"/>
              </a:defRPr>
            </a:pPr>
            <a:r>
              <a:rPr sz="2800" dirty="0">
                <a:latin typeface="Gotham Rounded Book"/>
                <a:ea typeface="Gotham Rounded Book"/>
                <a:cs typeface="Gotham Rounded Book"/>
                <a:sym typeface="Gotham Rounded Book"/>
              </a:rPr>
              <a:t>AO4 [20 marks] - Explore </a:t>
            </a:r>
            <a:r>
              <a:rPr sz="2800" u="sng" dirty="0">
                <a:latin typeface="Gotham Rounded Book"/>
                <a:ea typeface="Gotham Rounded Book"/>
                <a:cs typeface="Gotham Rounded Book"/>
                <a:sym typeface="Gotham Rounded Book"/>
              </a:rPr>
              <a:t>connections</a:t>
            </a:r>
            <a:r>
              <a:rPr sz="2800" dirty="0">
                <a:latin typeface="Gotham Rounded Book"/>
                <a:ea typeface="Gotham Rounded Book"/>
                <a:cs typeface="Gotham Rounded Book"/>
                <a:sym typeface="Gotham Rounded Book"/>
              </a:rPr>
              <a:t> across texts, informed by linguistic concepts and methods</a:t>
            </a:r>
            <a:r>
              <a:rPr sz="2800" dirty="0">
                <a:solidFill>
                  <a:srgbClr val="DF3C06"/>
                </a:solidFill>
                <a:latin typeface="Gotham Rounded Book"/>
                <a:ea typeface="Gotham Rounded Book"/>
                <a:cs typeface="Gotham Rounded Book"/>
                <a:sym typeface="Gotham Rounded Book"/>
              </a:rPr>
              <a:t> </a:t>
            </a:r>
            <a:endParaRPr sz="2800" dirty="0">
              <a:solidFill>
                <a:srgbClr val="5A5A59"/>
              </a:solidFill>
            </a:endParaRPr>
          </a:p>
        </p:txBody>
      </p:sp>
      <p:pic>
        <p:nvPicPr>
          <p:cNvPr id="87" name="image1.png"/>
          <p:cNvPicPr>
            <a:picLocks noChangeAspect="1"/>
          </p:cNvPicPr>
          <p:nvPr/>
        </p:nvPicPr>
        <p:blipFill>
          <a:blip r:embed="rId2">
            <a:extLst/>
          </a:blip>
          <a:stretch>
            <a:fillRect/>
          </a:stretch>
        </p:blipFill>
        <p:spPr>
          <a:xfrm>
            <a:off x="-8231" y="1911"/>
            <a:ext cx="9152232" cy="1265238"/>
          </a:xfrm>
          <a:prstGeom prst="rect">
            <a:avLst/>
          </a:prstGeom>
          <a:ln w="12700">
            <a:miter lim="400000"/>
          </a:ln>
        </p:spPr>
      </p:pic>
      <p:sp>
        <p:nvSpPr>
          <p:cNvPr id="88" name="Shape 88"/>
          <p:cNvSpPr/>
          <p:nvPr/>
        </p:nvSpPr>
        <p:spPr>
          <a:xfrm>
            <a:off x="354939" y="1379924"/>
            <a:ext cx="8418515"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3100" spc="-50">
                <a:solidFill>
                  <a:schemeClr val="accent1">
                    <a:lumOff val="11862"/>
                  </a:schemeClr>
                </a:solidFill>
                <a:latin typeface="Gotham Rounded Book"/>
                <a:ea typeface="Gotham Rounded Book"/>
                <a:cs typeface="Gotham Rounded Book"/>
                <a:sym typeface="Gotham Rounded Book"/>
              </a:defRPr>
            </a:lvl1pPr>
          </a:lstStyle>
          <a:p>
            <a:r>
              <a:rPr sz="4000" dirty="0"/>
              <a:t>Examination Overview</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p:nvPr/>
        </p:nvSpPr>
        <p:spPr>
          <a:xfrm>
            <a:off x="354939" y="2708920"/>
            <a:ext cx="8249509" cy="325217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600">
                <a:solidFill>
                  <a:schemeClr val="accent1">
                    <a:lumOff val="11862"/>
                  </a:schemeClr>
                </a:solidFill>
                <a:latin typeface="Gotham Rounded Book"/>
                <a:ea typeface="Gotham Rounded Book"/>
                <a:cs typeface="Gotham Rounded Book"/>
                <a:sym typeface="Gotham Rounded Book"/>
              </a:defRPr>
            </a:pPr>
            <a:r>
              <a:rPr sz="2800" dirty="0"/>
              <a:t>Section B, Contemporary English: </a:t>
            </a:r>
            <a:endParaRPr lang="en-GB" sz="2800" dirty="0" smtClean="0"/>
          </a:p>
          <a:p>
            <a:pPr>
              <a:defRPr sz="1600">
                <a:solidFill>
                  <a:schemeClr val="accent1">
                    <a:lumOff val="11862"/>
                  </a:schemeClr>
                </a:solidFill>
                <a:latin typeface="Gotham Rounded Book"/>
                <a:ea typeface="Gotham Rounded Book"/>
                <a:cs typeface="Gotham Rounded Book"/>
                <a:sym typeface="Gotham Rounded Book"/>
              </a:defRPr>
            </a:pPr>
            <a:r>
              <a:rPr sz="2800" dirty="0" smtClean="0"/>
              <a:t>Total </a:t>
            </a:r>
            <a:r>
              <a:rPr sz="2800" dirty="0"/>
              <a:t>25 marks, 35 minutes (recommended)</a:t>
            </a:r>
          </a:p>
          <a:p>
            <a:pPr marL="285750" indent="-285750">
              <a:buSzPct val="100000"/>
              <a:buFont typeface="Arial"/>
              <a:buChar char="•"/>
              <a:defRPr sz="2000" baseline="30000">
                <a:solidFill>
                  <a:schemeClr val="accent1">
                    <a:lumOff val="11862"/>
                  </a:schemeClr>
                </a:solidFill>
                <a:latin typeface="Bliss-Light"/>
                <a:ea typeface="Bliss-Light"/>
                <a:cs typeface="Bliss-Light"/>
                <a:sym typeface="Bliss-Light"/>
              </a:defRPr>
            </a:pPr>
            <a:endParaRPr sz="2800" dirty="0">
              <a:latin typeface="Gotham Rounded Book"/>
              <a:ea typeface="Gotham Rounded Book"/>
              <a:cs typeface="Gotham Rounded Book"/>
              <a:sym typeface="Gotham Rounded Book"/>
            </a:endParaRPr>
          </a:p>
          <a:p>
            <a:pPr marL="285750" indent="-285750">
              <a:buSzPct val="100000"/>
              <a:buFont typeface="Arial"/>
              <a:buChar char="•"/>
              <a:defRPr sz="2000" baseline="30000">
                <a:solidFill>
                  <a:schemeClr val="accent1">
                    <a:lumOff val="11862"/>
                  </a:schemeClr>
                </a:solidFill>
                <a:latin typeface="Bliss-Light"/>
                <a:ea typeface="Bliss-Light"/>
                <a:cs typeface="Bliss-Light"/>
                <a:sym typeface="Bliss-Light"/>
              </a:defRPr>
            </a:pPr>
            <a:r>
              <a:rPr sz="2800" dirty="0">
                <a:latin typeface="Gotham Rounded Book"/>
                <a:ea typeface="Gotham Rounded Book"/>
                <a:cs typeface="Gotham Rounded Book"/>
                <a:sym typeface="Gotham Rounded Book"/>
              </a:rPr>
              <a:t>AO2 [15 marks] - Demonstrate critical understanding of language </a:t>
            </a:r>
            <a:r>
              <a:rPr sz="2800" u="sng" dirty="0">
                <a:latin typeface="Gotham Rounded Book"/>
                <a:ea typeface="Gotham Rounded Book"/>
                <a:cs typeface="Gotham Rounded Book"/>
                <a:sym typeface="Gotham Rounded Book"/>
              </a:rPr>
              <a:t>concepts</a:t>
            </a:r>
            <a:r>
              <a:rPr sz="2800" dirty="0">
                <a:latin typeface="Gotham Rounded Book"/>
                <a:ea typeface="Gotham Rounded Book"/>
                <a:cs typeface="Gotham Rounded Book"/>
                <a:sym typeface="Gotham Rounded Book"/>
              </a:rPr>
              <a:t> (e.g. medium, genre) and </a:t>
            </a:r>
            <a:r>
              <a:rPr sz="2800" u="sng" dirty="0">
                <a:latin typeface="Gotham Rounded Book"/>
                <a:ea typeface="Gotham Rounded Book"/>
                <a:cs typeface="Gotham Rounded Book"/>
                <a:sym typeface="Gotham Rounded Book"/>
              </a:rPr>
              <a:t>issues</a:t>
            </a:r>
            <a:r>
              <a:rPr sz="2800" dirty="0">
                <a:latin typeface="Gotham Rounded Book"/>
                <a:ea typeface="Gotham Rounded Book"/>
                <a:cs typeface="Gotham Rounded Book"/>
                <a:sym typeface="Gotham Rounded Book"/>
              </a:rPr>
              <a:t> (e.g. attitudes to social status) relevant to language </a:t>
            </a:r>
            <a:r>
              <a:rPr sz="2800" dirty="0" smtClean="0">
                <a:latin typeface="Gotham Rounded Book"/>
                <a:ea typeface="Gotham Rounded Book"/>
                <a:cs typeface="Gotham Rounded Book"/>
                <a:sym typeface="Gotham Rounded Book"/>
              </a:rPr>
              <a:t>use</a:t>
            </a:r>
            <a:endParaRPr lang="en-GB" sz="2800" dirty="0" smtClean="0">
              <a:latin typeface="Gotham Rounded Book"/>
              <a:ea typeface="Gotham Rounded Book"/>
              <a:cs typeface="Gotham Rounded Book"/>
              <a:sym typeface="Gotham Rounded Book"/>
            </a:endParaRPr>
          </a:p>
          <a:p>
            <a:pPr marL="285750" indent="-285750">
              <a:buSzPct val="100000"/>
              <a:buFont typeface="Arial"/>
              <a:buChar char="•"/>
              <a:defRPr sz="2000" baseline="30000">
                <a:solidFill>
                  <a:schemeClr val="accent1">
                    <a:lumOff val="11862"/>
                  </a:schemeClr>
                </a:solidFill>
                <a:latin typeface="Bliss-Light"/>
                <a:ea typeface="Bliss-Light"/>
                <a:cs typeface="Bliss-Light"/>
                <a:sym typeface="Bliss-Light"/>
              </a:defRPr>
            </a:pPr>
            <a:endParaRPr sz="2800" u="sng" dirty="0">
              <a:latin typeface="Gotham Rounded Book"/>
              <a:ea typeface="Gotham Rounded Book"/>
              <a:cs typeface="Gotham Rounded Book"/>
              <a:sym typeface="Gotham Rounded Book"/>
            </a:endParaRPr>
          </a:p>
          <a:p>
            <a:pPr marL="285750" indent="-285750">
              <a:buSzPct val="100000"/>
              <a:buFont typeface="Arial"/>
              <a:buChar char="•"/>
              <a:defRPr sz="2000" baseline="30000">
                <a:solidFill>
                  <a:schemeClr val="accent1">
                    <a:lumOff val="11862"/>
                  </a:schemeClr>
                </a:solidFill>
                <a:latin typeface="Bliss-Light"/>
                <a:ea typeface="Bliss-Light"/>
                <a:cs typeface="Bliss-Light"/>
                <a:sym typeface="Bliss-Light"/>
              </a:defRPr>
            </a:pPr>
            <a:r>
              <a:rPr sz="2800" dirty="0">
                <a:latin typeface="Gotham Rounded Book"/>
                <a:ea typeface="Gotham Rounded Book"/>
                <a:cs typeface="Gotham Rounded Book"/>
                <a:sym typeface="Gotham Rounded Book"/>
              </a:rPr>
              <a:t>AO3 [10 marks] </a:t>
            </a:r>
            <a:r>
              <a:rPr sz="2800" dirty="0" smtClean="0">
                <a:latin typeface="Gotham Rounded Book"/>
                <a:ea typeface="Gotham Rounded Book"/>
                <a:cs typeface="Gotham Rounded Book"/>
                <a:sym typeface="Gotham Rounded Book"/>
              </a:rPr>
              <a:t>-</a:t>
            </a:r>
            <a:r>
              <a:rPr lang="en-GB" sz="2800" dirty="0" smtClean="0">
                <a:latin typeface="Gotham Rounded Book"/>
                <a:ea typeface="Gotham Rounded Book"/>
                <a:cs typeface="Gotham Rounded Book"/>
                <a:sym typeface="Gotham Rounded Book"/>
              </a:rPr>
              <a:t> </a:t>
            </a:r>
            <a:r>
              <a:rPr sz="2800" dirty="0" err="1" smtClean="0">
                <a:latin typeface="Gotham Rounded Book"/>
                <a:ea typeface="Gotham Rounded Book"/>
                <a:cs typeface="Gotham Rounded Book"/>
                <a:sym typeface="Gotham Rounded Book"/>
              </a:rPr>
              <a:t>Analyse</a:t>
            </a:r>
            <a:r>
              <a:rPr sz="2800" dirty="0" smtClean="0">
                <a:latin typeface="Gotham Rounded Book"/>
                <a:ea typeface="Gotham Rounded Book"/>
                <a:cs typeface="Gotham Rounded Book"/>
                <a:sym typeface="Gotham Rounded Book"/>
              </a:rPr>
              <a:t> </a:t>
            </a:r>
            <a:r>
              <a:rPr sz="2800" dirty="0">
                <a:latin typeface="Gotham Rounded Book"/>
                <a:ea typeface="Gotham Rounded Book"/>
                <a:cs typeface="Gotham Rounded Book"/>
                <a:sym typeface="Gotham Rounded Book"/>
              </a:rPr>
              <a:t>and evaluate how </a:t>
            </a:r>
            <a:r>
              <a:rPr sz="2800" u="sng" dirty="0">
                <a:latin typeface="Gotham Rounded Book"/>
                <a:ea typeface="Gotham Rounded Book"/>
                <a:cs typeface="Gotham Rounded Book"/>
                <a:sym typeface="Gotham Rounded Book"/>
              </a:rPr>
              <a:t>contextual factors</a:t>
            </a:r>
            <a:r>
              <a:rPr sz="2800" dirty="0">
                <a:latin typeface="Gotham Rounded Book"/>
                <a:ea typeface="Gotham Rounded Book"/>
                <a:cs typeface="Gotham Rounded Book"/>
                <a:sym typeface="Gotham Rounded Book"/>
              </a:rPr>
              <a:t> and language features are associated with the </a:t>
            </a:r>
            <a:r>
              <a:rPr sz="2800" u="sng" dirty="0">
                <a:latin typeface="Gotham Rounded Book"/>
                <a:ea typeface="Gotham Rounded Book"/>
                <a:cs typeface="Gotham Rounded Book"/>
                <a:sym typeface="Gotham Rounded Book"/>
              </a:rPr>
              <a:t>construction of meaning</a:t>
            </a:r>
          </a:p>
        </p:txBody>
      </p:sp>
      <p:pic>
        <p:nvPicPr>
          <p:cNvPr id="91" name="image1.png"/>
          <p:cNvPicPr>
            <a:picLocks noChangeAspect="1"/>
          </p:cNvPicPr>
          <p:nvPr/>
        </p:nvPicPr>
        <p:blipFill>
          <a:blip r:embed="rId2">
            <a:extLst/>
          </a:blip>
          <a:stretch>
            <a:fillRect/>
          </a:stretch>
        </p:blipFill>
        <p:spPr>
          <a:xfrm>
            <a:off x="-8231" y="1911"/>
            <a:ext cx="9152232" cy="1265238"/>
          </a:xfrm>
          <a:prstGeom prst="rect">
            <a:avLst/>
          </a:prstGeom>
          <a:ln w="12700">
            <a:miter lim="400000"/>
          </a:ln>
        </p:spPr>
      </p:pic>
      <p:sp>
        <p:nvSpPr>
          <p:cNvPr id="92" name="Shape 92"/>
          <p:cNvSpPr/>
          <p:nvPr/>
        </p:nvSpPr>
        <p:spPr>
          <a:xfrm>
            <a:off x="354939" y="1580355"/>
            <a:ext cx="8418515"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3100" spc="-50">
                <a:solidFill>
                  <a:schemeClr val="accent1">
                    <a:lumOff val="11862"/>
                  </a:schemeClr>
                </a:solidFill>
                <a:latin typeface="Gotham Rounded Book"/>
                <a:ea typeface="Gotham Rounded Book"/>
                <a:cs typeface="Gotham Rounded Book"/>
                <a:sym typeface="Gotham Rounded Book"/>
              </a:defRPr>
            </a:lvl1pPr>
          </a:lstStyle>
          <a:p>
            <a:r>
              <a:rPr sz="4000" dirty="0"/>
              <a:t>Examination Overview</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1.png"/>
          <p:cNvPicPr>
            <a:picLocks noChangeAspect="1"/>
          </p:cNvPicPr>
          <p:nvPr/>
        </p:nvPicPr>
        <p:blipFill>
          <a:blip r:embed="rId2">
            <a:extLst/>
          </a:blip>
          <a:stretch>
            <a:fillRect/>
          </a:stretch>
        </p:blipFill>
        <p:spPr>
          <a:xfrm>
            <a:off x="-8231" y="1911"/>
            <a:ext cx="9152232" cy="1265238"/>
          </a:xfrm>
          <a:prstGeom prst="rect">
            <a:avLst/>
          </a:prstGeom>
          <a:ln w="12700">
            <a:miter lim="400000"/>
          </a:ln>
        </p:spPr>
      </p:pic>
      <p:sp>
        <p:nvSpPr>
          <p:cNvPr id="95" name="Shape 95"/>
          <p:cNvSpPr/>
          <p:nvPr/>
        </p:nvSpPr>
        <p:spPr>
          <a:xfrm>
            <a:off x="362743" y="1567655"/>
            <a:ext cx="8418514" cy="93726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80000"/>
              </a:lnSpc>
              <a:defRPr sz="3100" spc="-50">
                <a:solidFill>
                  <a:schemeClr val="accent1"/>
                </a:solidFill>
                <a:latin typeface="Gotham Rounded Book"/>
                <a:ea typeface="Gotham Rounded Book"/>
                <a:cs typeface="Gotham Rounded Book"/>
                <a:sym typeface="Gotham Rounded Book"/>
              </a:defRPr>
            </a:pPr>
            <a:r>
              <a:rPr dirty="0"/>
              <a:t>Section A</a:t>
            </a:r>
          </a:p>
          <a:p>
            <a:pPr>
              <a:lnSpc>
                <a:spcPct val="80000"/>
              </a:lnSpc>
              <a:defRPr sz="3100" spc="-50">
                <a:solidFill>
                  <a:schemeClr val="accent1">
                    <a:lumOff val="11862"/>
                  </a:schemeClr>
                </a:solidFill>
                <a:latin typeface="Gotham Rounded Book"/>
                <a:ea typeface="Gotham Rounded Book"/>
                <a:cs typeface="Gotham Rounded Book"/>
                <a:sym typeface="Gotham Rounded Book"/>
              </a:defRPr>
            </a:pPr>
            <a:r>
              <a:rPr dirty="0" err="1"/>
              <a:t>Analysing</a:t>
            </a:r>
            <a:r>
              <a:rPr dirty="0"/>
              <a:t> Language</a:t>
            </a:r>
          </a:p>
        </p:txBody>
      </p:sp>
      <p:sp>
        <p:nvSpPr>
          <p:cNvPr id="96" name="Shape 96"/>
          <p:cNvSpPr/>
          <p:nvPr/>
        </p:nvSpPr>
        <p:spPr>
          <a:xfrm>
            <a:off x="281192" y="2561825"/>
            <a:ext cx="8319883" cy="382668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600">
                <a:solidFill>
                  <a:schemeClr val="accent1">
                    <a:lumOff val="11862"/>
                  </a:schemeClr>
                </a:solidFill>
                <a:latin typeface="Gotham Rounded Book"/>
                <a:ea typeface="Gotham Rounded Book"/>
                <a:cs typeface="Gotham Rounded Book"/>
                <a:sym typeface="Gotham Rounded Book"/>
              </a:defRPr>
            </a:pPr>
            <a:r>
              <a:rPr sz="2800" dirty="0"/>
              <a:t>Key Messages AO1</a:t>
            </a:r>
          </a:p>
          <a:p>
            <a:pPr>
              <a:defRPr sz="2600">
                <a:solidFill>
                  <a:srgbClr val="DF3C06"/>
                </a:solidFill>
                <a:latin typeface="Gotham Rounded Book"/>
                <a:ea typeface="Gotham Rounded Book"/>
                <a:cs typeface="Gotham Rounded Book"/>
                <a:sym typeface="Gotham Rounded Book"/>
              </a:defRPr>
            </a:pPr>
            <a:endParaRPr sz="2800" dirty="0"/>
          </a:p>
          <a:p>
            <a:pPr>
              <a:defRPr sz="2600">
                <a:solidFill>
                  <a:srgbClr val="DF3C06"/>
                </a:solidFill>
                <a:latin typeface="Gotham Rounded Book"/>
                <a:ea typeface="Gotham Rounded Book"/>
                <a:cs typeface="Gotham Rounded Book"/>
                <a:sym typeface="Gotham Rounded Book"/>
              </a:defRPr>
            </a:pPr>
            <a:r>
              <a:rPr sz="2800" baseline="30461" dirty="0">
                <a:solidFill>
                  <a:srgbClr val="808080"/>
                </a:solidFill>
                <a:latin typeface="Bliss-Light"/>
                <a:ea typeface="Bliss-Light"/>
                <a:cs typeface="Bliss-Light"/>
                <a:sym typeface="Bliss-Light"/>
              </a:rPr>
              <a:t>Candidates are required to show linguistic expertise in examining two or three texts which are connected thematically. </a:t>
            </a:r>
            <a:r>
              <a:rPr sz="2800" baseline="30461" dirty="0" smtClean="0">
                <a:solidFill>
                  <a:srgbClr val="808080"/>
                </a:solidFill>
                <a:latin typeface="Bliss-Light"/>
                <a:ea typeface="Bliss-Light"/>
                <a:cs typeface="Bliss-Light"/>
                <a:sym typeface="Bliss-Light"/>
              </a:rPr>
              <a:t>On </a:t>
            </a:r>
            <a:r>
              <a:rPr sz="2800" baseline="30461" dirty="0">
                <a:solidFill>
                  <a:srgbClr val="808080"/>
                </a:solidFill>
                <a:latin typeface="Bliss-Light"/>
                <a:ea typeface="Bliss-Light"/>
                <a:cs typeface="Bliss-Light"/>
                <a:sym typeface="Bliss-Light"/>
              </a:rPr>
              <a:t>this occasion, the two texts were an opinion piece from </a:t>
            </a:r>
            <a:r>
              <a:rPr sz="2800" i="1" baseline="30461" dirty="0">
                <a:solidFill>
                  <a:srgbClr val="808080"/>
                </a:solidFill>
                <a:latin typeface="Bliss-Light"/>
                <a:ea typeface="Bliss-Light"/>
                <a:cs typeface="Bliss-Light"/>
                <a:sym typeface="Bliss-Light"/>
              </a:rPr>
              <a:t>The Guardian</a:t>
            </a:r>
            <a:r>
              <a:rPr sz="2800" baseline="30461" dirty="0">
                <a:solidFill>
                  <a:srgbClr val="808080"/>
                </a:solidFill>
                <a:latin typeface="Bliss-Light"/>
                <a:ea typeface="Bliss-Light"/>
                <a:cs typeface="Bliss-Light"/>
                <a:sym typeface="Bliss-Light"/>
              </a:rPr>
              <a:t> and an extract from an article in an online men’s </a:t>
            </a:r>
            <a:r>
              <a:rPr sz="2800" baseline="30461" dirty="0" smtClean="0">
                <a:solidFill>
                  <a:srgbClr val="808080"/>
                </a:solidFill>
                <a:latin typeface="Bliss-Light"/>
                <a:ea typeface="Bliss-Light"/>
                <a:cs typeface="Bliss-Light"/>
                <a:sym typeface="Bliss-Light"/>
              </a:rPr>
              <a:t>magazine.</a:t>
            </a:r>
            <a:endParaRPr lang="en-GB" sz="2800" baseline="30461" dirty="0" smtClean="0">
              <a:solidFill>
                <a:srgbClr val="808080"/>
              </a:solidFill>
              <a:latin typeface="Bliss-Light"/>
              <a:ea typeface="Bliss-Light"/>
              <a:cs typeface="Bliss-Light"/>
              <a:sym typeface="Bliss-Light"/>
            </a:endParaRPr>
          </a:p>
          <a:p>
            <a:pPr>
              <a:defRPr sz="2600">
                <a:solidFill>
                  <a:srgbClr val="DF3C06"/>
                </a:solidFill>
                <a:latin typeface="Gotham Rounded Book"/>
                <a:ea typeface="Gotham Rounded Book"/>
                <a:cs typeface="Gotham Rounded Book"/>
                <a:sym typeface="Gotham Rounded Book"/>
              </a:defRPr>
            </a:pPr>
            <a:endParaRPr sz="2800" baseline="30461" dirty="0">
              <a:solidFill>
                <a:srgbClr val="808080"/>
              </a:solidFill>
              <a:latin typeface="Bliss-Light"/>
              <a:ea typeface="Bliss-Light"/>
              <a:cs typeface="Bliss-Light"/>
              <a:sym typeface="Bliss-Light"/>
            </a:endParaRPr>
          </a:p>
          <a:p>
            <a:pPr>
              <a:defRPr sz="2600">
                <a:solidFill>
                  <a:srgbClr val="DF3C06"/>
                </a:solidFill>
                <a:latin typeface="Gotham Rounded Book"/>
                <a:ea typeface="Gotham Rounded Book"/>
                <a:cs typeface="Gotham Rounded Book"/>
                <a:sym typeface="Gotham Rounded Book"/>
              </a:defRPr>
            </a:pPr>
            <a:r>
              <a:rPr sz="2800" baseline="30461" dirty="0">
                <a:solidFill>
                  <a:srgbClr val="808080"/>
                </a:solidFill>
                <a:latin typeface="Bliss-Light"/>
                <a:ea typeface="Bliss-Light"/>
                <a:cs typeface="Bliss-Light"/>
                <a:sym typeface="Bliss-Light"/>
              </a:rPr>
              <a:t>Despite the differing contexts, candidates are required to:</a:t>
            </a:r>
          </a:p>
          <a:p>
            <a:pPr marL="641684" lvl="1" indent="-260684">
              <a:buSzPct val="100000"/>
              <a:buChar char="•"/>
              <a:defRPr sz="2600">
                <a:solidFill>
                  <a:srgbClr val="DF3C06"/>
                </a:solidFill>
                <a:latin typeface="Gotham Rounded Book"/>
                <a:ea typeface="Gotham Rounded Book"/>
                <a:cs typeface="Gotham Rounded Book"/>
                <a:sym typeface="Gotham Rounded Book"/>
              </a:defRPr>
            </a:pPr>
            <a:r>
              <a:rPr sz="2800" baseline="30461" dirty="0" err="1">
                <a:solidFill>
                  <a:srgbClr val="808080"/>
                </a:solidFill>
                <a:latin typeface="Bliss-Light"/>
                <a:ea typeface="Bliss-Light"/>
                <a:cs typeface="Bliss-Light"/>
                <a:sym typeface="Bliss-Light"/>
              </a:rPr>
              <a:t>analyse</a:t>
            </a:r>
            <a:r>
              <a:rPr sz="2800" baseline="30461" dirty="0">
                <a:solidFill>
                  <a:srgbClr val="808080"/>
                </a:solidFill>
                <a:latin typeface="Bliss-Light"/>
                <a:ea typeface="Bliss-Light"/>
                <a:cs typeface="Bliss-Light"/>
                <a:sym typeface="Bliss-Light"/>
              </a:rPr>
              <a:t> and evaluate the language using appropriate terminology</a:t>
            </a:r>
          </a:p>
          <a:p>
            <a:pPr marL="641684" lvl="1" indent="-260684">
              <a:buSzPct val="100000"/>
              <a:buChar char="•"/>
              <a:defRPr sz="2600">
                <a:solidFill>
                  <a:srgbClr val="DF3C06"/>
                </a:solidFill>
                <a:latin typeface="Gotham Rounded Book"/>
                <a:ea typeface="Gotham Rounded Book"/>
                <a:cs typeface="Gotham Rounded Book"/>
                <a:sym typeface="Gotham Rounded Book"/>
              </a:defRPr>
            </a:pPr>
            <a:r>
              <a:rPr sz="2800" baseline="30461" dirty="0">
                <a:solidFill>
                  <a:srgbClr val="808080"/>
                </a:solidFill>
                <a:latin typeface="Bliss-Light"/>
                <a:ea typeface="Bliss-Light"/>
                <a:cs typeface="Bliss-Light"/>
                <a:sym typeface="Bliss-Light"/>
              </a:rPr>
              <a:t>produce perceptive discussions of the </a:t>
            </a:r>
            <a:r>
              <a:rPr sz="2800" baseline="30461" dirty="0" smtClean="0">
                <a:solidFill>
                  <a:srgbClr val="808080"/>
                </a:solidFill>
                <a:latin typeface="Bliss-Light"/>
                <a:ea typeface="Bliss-Light"/>
                <a:cs typeface="Bliss-Light"/>
                <a:sym typeface="Bliss-Light"/>
              </a:rPr>
              <a:t>texts </a:t>
            </a:r>
            <a:r>
              <a:rPr sz="2800" baseline="30461" dirty="0">
                <a:solidFill>
                  <a:srgbClr val="808080"/>
                </a:solidFill>
                <a:latin typeface="Bliss-Light"/>
                <a:ea typeface="Bliss-Light"/>
                <a:cs typeface="Bliss-Light"/>
                <a:sym typeface="Bliss-Light"/>
              </a:rPr>
              <a:t>in response to the question. (On this occasion, it was focused on how language was used to describe the dangers and risks of </a:t>
            </a:r>
            <a:r>
              <a:rPr sz="2800" baseline="30461" dirty="0" smtClean="0">
                <a:solidFill>
                  <a:srgbClr val="808080"/>
                </a:solidFill>
                <a:latin typeface="Bliss-Light"/>
                <a:ea typeface="Bliss-Light"/>
                <a:cs typeface="Bliss-Light"/>
                <a:sym typeface="Bliss-Light"/>
              </a:rPr>
              <a:t>thrill</a:t>
            </a:r>
            <a:r>
              <a:rPr lang="en-GB" sz="2800" baseline="30461" dirty="0" smtClean="0">
                <a:solidFill>
                  <a:srgbClr val="808080"/>
                </a:solidFill>
                <a:latin typeface="Bliss-Light"/>
                <a:ea typeface="Bliss-Light"/>
                <a:cs typeface="Bliss-Light"/>
                <a:sym typeface="Bliss-Light"/>
              </a:rPr>
              <a:t>-</a:t>
            </a:r>
            <a:r>
              <a:rPr sz="2800" baseline="30461" dirty="0" smtClean="0">
                <a:solidFill>
                  <a:srgbClr val="808080"/>
                </a:solidFill>
                <a:latin typeface="Bliss-Light"/>
                <a:ea typeface="Bliss-Light"/>
                <a:cs typeface="Bliss-Light"/>
                <a:sym typeface="Bliss-Light"/>
              </a:rPr>
              <a:t>seeking </a:t>
            </a:r>
            <a:r>
              <a:rPr sz="2800" baseline="30461" dirty="0">
                <a:solidFill>
                  <a:srgbClr val="808080"/>
                </a:solidFill>
                <a:latin typeface="Bliss-Light"/>
                <a:ea typeface="Bliss-Light"/>
                <a:cs typeface="Bliss-Light"/>
                <a:sym typeface="Bliss-Light"/>
              </a:rPr>
              <a:t>pursuits).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1.png"/>
          <p:cNvPicPr>
            <a:picLocks noChangeAspect="1"/>
          </p:cNvPicPr>
          <p:nvPr/>
        </p:nvPicPr>
        <p:blipFill>
          <a:blip r:embed="rId2">
            <a:extLst/>
          </a:blip>
          <a:stretch>
            <a:fillRect/>
          </a:stretch>
        </p:blipFill>
        <p:spPr>
          <a:xfrm>
            <a:off x="-8231" y="1911"/>
            <a:ext cx="9152232" cy="1265238"/>
          </a:xfrm>
          <a:prstGeom prst="rect">
            <a:avLst/>
          </a:prstGeom>
          <a:ln w="12700">
            <a:miter lim="400000"/>
          </a:ln>
        </p:spPr>
      </p:pic>
      <p:sp>
        <p:nvSpPr>
          <p:cNvPr id="99" name="Shape 99"/>
          <p:cNvSpPr/>
          <p:nvPr/>
        </p:nvSpPr>
        <p:spPr>
          <a:xfrm>
            <a:off x="362743" y="1556792"/>
            <a:ext cx="8418514" cy="93726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80000"/>
              </a:lnSpc>
              <a:defRPr sz="3100" spc="-50">
                <a:solidFill>
                  <a:schemeClr val="accent1"/>
                </a:solidFill>
                <a:latin typeface="Gotham Rounded Book"/>
                <a:ea typeface="Gotham Rounded Book"/>
                <a:cs typeface="Gotham Rounded Book"/>
                <a:sym typeface="Gotham Rounded Book"/>
              </a:defRPr>
            </a:pPr>
            <a:r>
              <a:rPr dirty="0"/>
              <a:t>Section A</a:t>
            </a:r>
          </a:p>
          <a:p>
            <a:pPr>
              <a:lnSpc>
                <a:spcPct val="80000"/>
              </a:lnSpc>
              <a:defRPr sz="3100" spc="-50">
                <a:solidFill>
                  <a:schemeClr val="accent1">
                    <a:lumOff val="11862"/>
                  </a:schemeClr>
                </a:solidFill>
                <a:latin typeface="Gotham Rounded Book"/>
                <a:ea typeface="Gotham Rounded Book"/>
                <a:cs typeface="Gotham Rounded Book"/>
                <a:sym typeface="Gotham Rounded Book"/>
              </a:defRPr>
            </a:pPr>
            <a:r>
              <a:rPr dirty="0" err="1"/>
              <a:t>Analysing</a:t>
            </a:r>
            <a:r>
              <a:rPr dirty="0"/>
              <a:t> Language</a:t>
            </a:r>
          </a:p>
        </p:txBody>
      </p:sp>
      <p:sp>
        <p:nvSpPr>
          <p:cNvPr id="100" name="Shape 100"/>
          <p:cNvSpPr/>
          <p:nvPr/>
        </p:nvSpPr>
        <p:spPr>
          <a:xfrm>
            <a:off x="412058" y="2579907"/>
            <a:ext cx="8319884" cy="382668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600">
                <a:solidFill>
                  <a:schemeClr val="accent1">
                    <a:lumOff val="11862"/>
                  </a:schemeClr>
                </a:solidFill>
                <a:latin typeface="Gotham Rounded Book"/>
                <a:ea typeface="Gotham Rounded Book"/>
                <a:cs typeface="Gotham Rounded Book"/>
                <a:sym typeface="Gotham Rounded Book"/>
              </a:defRPr>
            </a:pPr>
            <a:r>
              <a:rPr sz="2800" dirty="0"/>
              <a:t>Key Messages AO3</a:t>
            </a:r>
          </a:p>
          <a:p>
            <a:pPr>
              <a:defRPr sz="2600">
                <a:solidFill>
                  <a:srgbClr val="DF3C06"/>
                </a:solidFill>
                <a:latin typeface="Gotham Rounded Book"/>
                <a:ea typeface="Gotham Rounded Book"/>
                <a:cs typeface="Gotham Rounded Book"/>
                <a:sym typeface="Gotham Rounded Book"/>
              </a:defRPr>
            </a:pPr>
            <a:endParaRPr sz="2800" dirty="0"/>
          </a:p>
          <a:p>
            <a:pPr>
              <a:defRPr sz="2500">
                <a:solidFill>
                  <a:srgbClr val="DF3C06"/>
                </a:solidFill>
                <a:latin typeface="Gotham Rounded Book"/>
                <a:ea typeface="Gotham Rounded Book"/>
                <a:cs typeface="Gotham Rounded Book"/>
                <a:sym typeface="Gotham Rounded Book"/>
              </a:defRPr>
            </a:pPr>
            <a:r>
              <a:rPr sz="2800" baseline="30399" dirty="0">
                <a:solidFill>
                  <a:srgbClr val="808080"/>
                </a:solidFill>
                <a:latin typeface="Bliss-Light"/>
                <a:ea typeface="Bliss-Light"/>
                <a:cs typeface="Bliss-Light"/>
                <a:sym typeface="Bliss-Light"/>
              </a:rPr>
              <a:t>The contextual factors which affect the construction of meaning will vary, as each text that may be selected for this question will have its own unique context of production and reception.</a:t>
            </a:r>
          </a:p>
          <a:p>
            <a:pPr>
              <a:defRPr sz="2500">
                <a:solidFill>
                  <a:srgbClr val="DF3C06"/>
                </a:solidFill>
                <a:latin typeface="Gotham Rounded Book"/>
                <a:ea typeface="Gotham Rounded Book"/>
                <a:cs typeface="Gotham Rounded Book"/>
                <a:sym typeface="Gotham Rounded Book"/>
              </a:defRPr>
            </a:pPr>
            <a:endParaRPr sz="2800" baseline="30399" dirty="0">
              <a:solidFill>
                <a:srgbClr val="808080"/>
              </a:solidFill>
              <a:latin typeface="Bliss-Light"/>
              <a:ea typeface="Bliss-Light"/>
              <a:cs typeface="Bliss-Light"/>
              <a:sym typeface="Bliss-Light"/>
            </a:endParaRPr>
          </a:p>
          <a:p>
            <a:pPr>
              <a:defRPr sz="2500">
                <a:solidFill>
                  <a:srgbClr val="DF3C06"/>
                </a:solidFill>
                <a:latin typeface="Gotham Rounded Book"/>
                <a:ea typeface="Gotham Rounded Book"/>
                <a:cs typeface="Gotham Rounded Book"/>
                <a:sym typeface="Gotham Rounded Book"/>
              </a:defRPr>
            </a:pPr>
            <a:r>
              <a:rPr sz="2800" baseline="30399" dirty="0">
                <a:solidFill>
                  <a:srgbClr val="808080"/>
                </a:solidFill>
                <a:latin typeface="Bliss-Light"/>
                <a:ea typeface="Bliss-Light"/>
                <a:cs typeface="Bliss-Light"/>
                <a:sym typeface="Bliss-Light"/>
              </a:rPr>
              <a:t>On this occasion, candidates were expected to explore:</a:t>
            </a:r>
          </a:p>
          <a:p>
            <a:pPr marL="641684" lvl="1" indent="-260684">
              <a:buSzPct val="100000"/>
              <a:buChar char="•"/>
              <a:defRPr sz="2500">
                <a:solidFill>
                  <a:srgbClr val="DF3C06"/>
                </a:solidFill>
                <a:latin typeface="Gotham Rounded Book"/>
                <a:ea typeface="Gotham Rounded Book"/>
                <a:cs typeface="Gotham Rounded Book"/>
                <a:sym typeface="Gotham Rounded Book"/>
              </a:defRPr>
            </a:pPr>
            <a:r>
              <a:rPr sz="2800" baseline="30399" dirty="0">
                <a:solidFill>
                  <a:srgbClr val="808080"/>
                </a:solidFill>
                <a:latin typeface="Bliss-Light"/>
                <a:ea typeface="Bliss-Light"/>
                <a:cs typeface="Bliss-Light"/>
                <a:sym typeface="Bliss-Light"/>
              </a:rPr>
              <a:t>the features typical of a broadsheet opinion piece as opposed to an article in a specialist magazine</a:t>
            </a:r>
          </a:p>
          <a:p>
            <a:pPr marL="641684" lvl="1" indent="-260684">
              <a:buSzPct val="100000"/>
              <a:buChar char="•"/>
              <a:defRPr sz="2500">
                <a:solidFill>
                  <a:srgbClr val="DF3C06"/>
                </a:solidFill>
                <a:latin typeface="Gotham Rounded Book"/>
                <a:ea typeface="Gotham Rounded Book"/>
                <a:cs typeface="Gotham Rounded Book"/>
                <a:sym typeface="Gotham Rounded Book"/>
              </a:defRPr>
            </a:pPr>
            <a:r>
              <a:rPr sz="2800" baseline="30399" dirty="0">
                <a:solidFill>
                  <a:srgbClr val="808080"/>
                </a:solidFill>
                <a:latin typeface="Bliss-Light"/>
                <a:ea typeface="Bliss-Light"/>
                <a:cs typeface="Bliss-Light"/>
                <a:sym typeface="Bliss-Light"/>
              </a:rPr>
              <a:t>the complex construction of the Greer’s Australian voice and her derision for her subject, as opposed to the more detached factual voice in the Dean Potter article</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1.png"/>
          <p:cNvPicPr>
            <a:picLocks noChangeAspect="1"/>
          </p:cNvPicPr>
          <p:nvPr/>
        </p:nvPicPr>
        <p:blipFill>
          <a:blip r:embed="rId2">
            <a:extLst/>
          </a:blip>
          <a:stretch>
            <a:fillRect/>
          </a:stretch>
        </p:blipFill>
        <p:spPr>
          <a:xfrm>
            <a:off x="-8231" y="1911"/>
            <a:ext cx="9152232" cy="1265238"/>
          </a:xfrm>
          <a:prstGeom prst="rect">
            <a:avLst/>
          </a:prstGeom>
          <a:ln w="12700">
            <a:miter lim="400000"/>
          </a:ln>
        </p:spPr>
      </p:pic>
      <p:sp>
        <p:nvSpPr>
          <p:cNvPr id="103" name="Shape 103"/>
          <p:cNvSpPr/>
          <p:nvPr/>
        </p:nvSpPr>
        <p:spPr>
          <a:xfrm>
            <a:off x="358628" y="1556792"/>
            <a:ext cx="8418514" cy="93726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80000"/>
              </a:lnSpc>
              <a:defRPr sz="3100" spc="-50">
                <a:solidFill>
                  <a:schemeClr val="accent1"/>
                </a:solidFill>
                <a:latin typeface="Gotham Rounded Book"/>
                <a:ea typeface="Gotham Rounded Book"/>
                <a:cs typeface="Gotham Rounded Book"/>
                <a:sym typeface="Gotham Rounded Book"/>
              </a:defRPr>
            </a:pPr>
            <a:r>
              <a:rPr dirty="0"/>
              <a:t>Section A</a:t>
            </a:r>
          </a:p>
          <a:p>
            <a:pPr>
              <a:lnSpc>
                <a:spcPct val="80000"/>
              </a:lnSpc>
              <a:defRPr sz="3100" spc="-50">
                <a:solidFill>
                  <a:schemeClr val="accent1">
                    <a:lumOff val="11862"/>
                  </a:schemeClr>
                </a:solidFill>
                <a:latin typeface="Gotham Rounded Book"/>
                <a:ea typeface="Gotham Rounded Book"/>
                <a:cs typeface="Gotham Rounded Book"/>
                <a:sym typeface="Gotham Rounded Book"/>
              </a:defRPr>
            </a:pPr>
            <a:r>
              <a:rPr dirty="0" err="1"/>
              <a:t>Analysing</a:t>
            </a:r>
            <a:r>
              <a:rPr dirty="0"/>
              <a:t> Language</a:t>
            </a:r>
          </a:p>
        </p:txBody>
      </p:sp>
      <p:sp>
        <p:nvSpPr>
          <p:cNvPr id="104" name="Shape 104"/>
          <p:cNvSpPr/>
          <p:nvPr/>
        </p:nvSpPr>
        <p:spPr>
          <a:xfrm>
            <a:off x="423012" y="2636912"/>
            <a:ext cx="8319884" cy="325217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600">
                <a:solidFill>
                  <a:schemeClr val="accent1">
                    <a:lumOff val="11862"/>
                  </a:schemeClr>
                </a:solidFill>
                <a:latin typeface="Gotham Rounded Book"/>
                <a:ea typeface="Gotham Rounded Book"/>
                <a:cs typeface="Gotham Rounded Book"/>
                <a:sym typeface="Gotham Rounded Book"/>
              </a:defRPr>
            </a:pPr>
            <a:r>
              <a:rPr sz="2800" dirty="0"/>
              <a:t>Key Messages AO4</a:t>
            </a:r>
          </a:p>
          <a:p>
            <a:pPr>
              <a:defRPr sz="2600">
                <a:solidFill>
                  <a:schemeClr val="accent1">
                    <a:lumOff val="11862"/>
                  </a:schemeClr>
                </a:solidFill>
                <a:latin typeface="Gotham Rounded Book"/>
                <a:ea typeface="Gotham Rounded Book"/>
                <a:cs typeface="Gotham Rounded Book"/>
                <a:sym typeface="Gotham Rounded Book"/>
              </a:defRPr>
            </a:pPr>
            <a:endParaRPr sz="2800" dirty="0"/>
          </a:p>
          <a:p>
            <a:pPr>
              <a:defRPr sz="2600">
                <a:solidFill>
                  <a:srgbClr val="DF3C06"/>
                </a:solidFill>
                <a:latin typeface="Gotham Rounded Book"/>
                <a:ea typeface="Gotham Rounded Book"/>
                <a:cs typeface="Gotham Rounded Book"/>
                <a:sym typeface="Gotham Rounded Book"/>
              </a:defRPr>
            </a:pPr>
            <a:r>
              <a:rPr sz="2800" baseline="30461" dirty="0">
                <a:solidFill>
                  <a:srgbClr val="808080"/>
                </a:solidFill>
                <a:latin typeface="Bliss-Light"/>
                <a:ea typeface="Bliss-Light"/>
                <a:cs typeface="Bliss-Light"/>
                <a:sym typeface="Bliss-Light"/>
              </a:rPr>
              <a:t>In teasing out the connections between the two texts, candidates may choose either of the following approaches, both of which are valid</a:t>
            </a:r>
            <a:r>
              <a:rPr sz="2800" baseline="30461" dirty="0" smtClean="0">
                <a:solidFill>
                  <a:srgbClr val="808080"/>
                </a:solidFill>
                <a:latin typeface="Bliss-Light"/>
                <a:ea typeface="Bliss-Light"/>
                <a:cs typeface="Bliss-Light"/>
                <a:sym typeface="Bliss-Light"/>
              </a:rPr>
              <a:t>:</a:t>
            </a:r>
            <a:endParaRPr lang="en-GB" sz="2800" baseline="30461" dirty="0" smtClean="0">
              <a:solidFill>
                <a:srgbClr val="808080"/>
              </a:solidFill>
              <a:latin typeface="Bliss-Light"/>
              <a:ea typeface="Bliss-Light"/>
              <a:cs typeface="Bliss-Light"/>
              <a:sym typeface="Bliss-Light"/>
            </a:endParaRPr>
          </a:p>
          <a:p>
            <a:pPr>
              <a:defRPr sz="2600">
                <a:solidFill>
                  <a:srgbClr val="DF3C06"/>
                </a:solidFill>
                <a:latin typeface="Gotham Rounded Book"/>
                <a:ea typeface="Gotham Rounded Book"/>
                <a:cs typeface="Gotham Rounded Book"/>
                <a:sym typeface="Gotham Rounded Book"/>
              </a:defRPr>
            </a:pPr>
            <a:r>
              <a:rPr sz="2800" baseline="30461" dirty="0" smtClean="0">
                <a:solidFill>
                  <a:srgbClr val="808080"/>
                </a:solidFill>
                <a:latin typeface="Bliss-Light"/>
                <a:ea typeface="Bliss-Light"/>
                <a:cs typeface="Bliss-Light"/>
                <a:sym typeface="Bliss-Light"/>
              </a:rPr>
              <a:t> </a:t>
            </a:r>
            <a:endParaRPr sz="2800" baseline="30461" dirty="0">
              <a:solidFill>
                <a:srgbClr val="808080"/>
              </a:solidFill>
              <a:latin typeface="Bliss-Light"/>
              <a:ea typeface="Bliss-Light"/>
              <a:cs typeface="Bliss-Light"/>
              <a:sym typeface="Bliss-Light"/>
            </a:endParaRPr>
          </a:p>
          <a:p>
            <a:pPr marL="742950" lvl="1" indent="-285750">
              <a:buSzPct val="100000"/>
              <a:buFont typeface="Arial"/>
              <a:buChar char="•"/>
              <a:defRPr sz="2600" baseline="30461">
                <a:solidFill>
                  <a:srgbClr val="5A5A59"/>
                </a:solidFill>
                <a:latin typeface="Bliss-Light"/>
                <a:ea typeface="Bliss-Light"/>
                <a:cs typeface="Bliss-Light"/>
                <a:sym typeface="Bliss-Light"/>
              </a:defRPr>
            </a:pPr>
            <a:r>
              <a:rPr sz="2800" dirty="0">
                <a:solidFill>
                  <a:srgbClr val="808080"/>
                </a:solidFill>
              </a:rPr>
              <a:t>Overview and analysis of Text A, followed by overview and integrated analysis of Texts A and </a:t>
            </a:r>
            <a:r>
              <a:rPr sz="2800" dirty="0" smtClean="0">
                <a:solidFill>
                  <a:srgbClr val="808080"/>
                </a:solidFill>
              </a:rPr>
              <a:t>B</a:t>
            </a:r>
            <a:endParaRPr lang="en-GB" sz="2800" dirty="0" smtClean="0">
              <a:solidFill>
                <a:srgbClr val="808080"/>
              </a:solidFill>
            </a:endParaRPr>
          </a:p>
          <a:p>
            <a:pPr marL="742950" lvl="1" indent="-285750">
              <a:buSzPct val="100000"/>
              <a:buFont typeface="Arial"/>
              <a:buChar char="•"/>
              <a:defRPr sz="2600" baseline="30461">
                <a:solidFill>
                  <a:srgbClr val="5A5A59"/>
                </a:solidFill>
                <a:latin typeface="Bliss-Light"/>
                <a:ea typeface="Bliss-Light"/>
                <a:cs typeface="Bliss-Light"/>
                <a:sym typeface="Bliss-Light"/>
              </a:defRPr>
            </a:pPr>
            <a:endParaRPr sz="2800" dirty="0">
              <a:solidFill>
                <a:srgbClr val="808080"/>
              </a:solidFill>
            </a:endParaRPr>
          </a:p>
          <a:p>
            <a:pPr marL="742950" lvl="1" indent="-285750">
              <a:buSzPct val="100000"/>
              <a:buFont typeface="Arial"/>
              <a:buChar char="•"/>
              <a:defRPr sz="2600" baseline="30461">
                <a:solidFill>
                  <a:srgbClr val="5A5A59"/>
                </a:solidFill>
                <a:latin typeface="Bliss-Light"/>
                <a:ea typeface="Bliss-Light"/>
                <a:cs typeface="Bliss-Light"/>
                <a:sym typeface="Bliss-Light"/>
              </a:defRPr>
            </a:pPr>
            <a:r>
              <a:rPr sz="2800" dirty="0">
                <a:solidFill>
                  <a:srgbClr val="808080"/>
                </a:solidFill>
              </a:rPr>
              <a:t>Overview of A, overview of B, connected analysis of A and B based on the key issues arising from the data</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image1.png"/>
          <p:cNvPicPr>
            <a:picLocks noChangeAspect="1"/>
          </p:cNvPicPr>
          <p:nvPr/>
        </p:nvPicPr>
        <p:blipFill>
          <a:blip r:embed="rId2">
            <a:extLst/>
          </a:blip>
          <a:stretch>
            <a:fillRect/>
          </a:stretch>
        </p:blipFill>
        <p:spPr>
          <a:xfrm>
            <a:off x="-8231" y="1911"/>
            <a:ext cx="9152232" cy="1265238"/>
          </a:xfrm>
          <a:prstGeom prst="rect">
            <a:avLst/>
          </a:prstGeom>
          <a:ln w="12700">
            <a:miter lim="400000"/>
          </a:ln>
        </p:spPr>
      </p:pic>
      <p:sp>
        <p:nvSpPr>
          <p:cNvPr id="107" name="Shape 107"/>
          <p:cNvSpPr/>
          <p:nvPr/>
        </p:nvSpPr>
        <p:spPr>
          <a:xfrm>
            <a:off x="358628" y="1556792"/>
            <a:ext cx="8418514" cy="93726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80000"/>
              </a:lnSpc>
              <a:defRPr sz="3100" spc="-50">
                <a:solidFill>
                  <a:schemeClr val="accent1"/>
                </a:solidFill>
                <a:latin typeface="Gotham Rounded Book"/>
                <a:ea typeface="Gotham Rounded Book"/>
                <a:cs typeface="Gotham Rounded Book"/>
                <a:sym typeface="Gotham Rounded Book"/>
              </a:defRPr>
            </a:pPr>
            <a:r>
              <a:rPr dirty="0"/>
              <a:t>Section B</a:t>
            </a:r>
          </a:p>
          <a:p>
            <a:pPr>
              <a:lnSpc>
                <a:spcPct val="80000"/>
              </a:lnSpc>
              <a:defRPr sz="3100" spc="-50">
                <a:solidFill>
                  <a:schemeClr val="accent1">
                    <a:lumOff val="11862"/>
                  </a:schemeClr>
                </a:solidFill>
                <a:latin typeface="Gotham Rounded Book"/>
                <a:ea typeface="Gotham Rounded Book"/>
                <a:cs typeface="Gotham Rounded Book"/>
                <a:sym typeface="Gotham Rounded Book"/>
              </a:defRPr>
            </a:pPr>
            <a:r>
              <a:rPr dirty="0"/>
              <a:t>Contemporary English</a:t>
            </a:r>
          </a:p>
        </p:txBody>
      </p:sp>
      <p:sp>
        <p:nvSpPr>
          <p:cNvPr id="108" name="Shape 108"/>
          <p:cNvSpPr/>
          <p:nvPr/>
        </p:nvSpPr>
        <p:spPr>
          <a:xfrm>
            <a:off x="407943" y="2636912"/>
            <a:ext cx="8319884" cy="35394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600">
                <a:solidFill>
                  <a:schemeClr val="accent1">
                    <a:lumOff val="11862"/>
                  </a:schemeClr>
                </a:solidFill>
                <a:latin typeface="Gotham Rounded Book"/>
                <a:ea typeface="Gotham Rounded Book"/>
                <a:cs typeface="Gotham Rounded Book"/>
                <a:sym typeface="Gotham Rounded Book"/>
              </a:defRPr>
            </a:pPr>
            <a:r>
              <a:rPr sz="2800" dirty="0"/>
              <a:t>Key Messages </a:t>
            </a:r>
            <a:r>
              <a:rPr sz="2800" dirty="0" smtClean="0"/>
              <a:t>AO2</a:t>
            </a:r>
            <a:endParaRPr lang="en-GB" sz="2800" dirty="0" smtClean="0"/>
          </a:p>
          <a:p>
            <a:pPr>
              <a:defRPr sz="2600">
                <a:solidFill>
                  <a:schemeClr val="accent1">
                    <a:lumOff val="11862"/>
                  </a:schemeClr>
                </a:solidFill>
                <a:latin typeface="Gotham Rounded Book"/>
                <a:ea typeface="Gotham Rounded Book"/>
                <a:cs typeface="Gotham Rounded Book"/>
                <a:sym typeface="Gotham Rounded Book"/>
              </a:defRPr>
            </a:pPr>
            <a:endParaRPr sz="2800" dirty="0"/>
          </a:p>
          <a:p>
            <a:pPr>
              <a:defRPr sz="2600">
                <a:solidFill>
                  <a:srgbClr val="DF3C06"/>
                </a:solidFill>
                <a:latin typeface="Gotham Rounded Book"/>
                <a:ea typeface="Gotham Rounded Book"/>
                <a:cs typeface="Gotham Rounded Book"/>
                <a:sym typeface="Gotham Rounded Book"/>
              </a:defRPr>
            </a:pPr>
            <a:r>
              <a:rPr sz="2800" baseline="30461" dirty="0">
                <a:solidFill>
                  <a:srgbClr val="808080"/>
                </a:solidFill>
                <a:latin typeface="Bliss-Light"/>
                <a:ea typeface="Bliss-Light"/>
                <a:cs typeface="Bliss-Light"/>
                <a:sym typeface="Bliss-Light"/>
              </a:rPr>
              <a:t>The concepts and issues are specific to the data selected for the examination and will vary from one examination to the next. On this occasion, in examining a corpus of data consisting of Twitter posts connected by the subject of the new royal baby, candidates had to concentrate their discussion on issues related to:</a:t>
            </a:r>
          </a:p>
          <a:p>
            <a:pPr>
              <a:defRPr sz="2600">
                <a:solidFill>
                  <a:srgbClr val="DF3C06"/>
                </a:solidFill>
                <a:latin typeface="Gotham Rounded Book"/>
                <a:ea typeface="Gotham Rounded Book"/>
                <a:cs typeface="Gotham Rounded Book"/>
                <a:sym typeface="Gotham Rounded Book"/>
              </a:defRPr>
            </a:pPr>
            <a:endParaRPr sz="2800" baseline="30461" dirty="0">
              <a:solidFill>
                <a:srgbClr val="808080"/>
              </a:solidFill>
              <a:latin typeface="Bliss-Light"/>
              <a:ea typeface="Bliss-Light"/>
              <a:cs typeface="Bliss-Light"/>
              <a:sym typeface="Bliss-Light"/>
            </a:endParaRPr>
          </a:p>
          <a:p>
            <a:pPr marL="641684" lvl="1" indent="-260684">
              <a:buSzPct val="100000"/>
              <a:buChar char="•"/>
              <a:defRPr sz="2600">
                <a:solidFill>
                  <a:srgbClr val="DF3C06"/>
                </a:solidFill>
                <a:latin typeface="Gotham Rounded Book"/>
                <a:ea typeface="Gotham Rounded Book"/>
                <a:cs typeface="Gotham Rounded Book"/>
                <a:sym typeface="Gotham Rounded Book"/>
              </a:defRPr>
            </a:pPr>
            <a:r>
              <a:rPr sz="2800" baseline="30461" dirty="0">
                <a:solidFill>
                  <a:srgbClr val="808080"/>
                </a:solidFill>
                <a:latin typeface="Bliss-Light"/>
                <a:ea typeface="Bliss-Light"/>
                <a:cs typeface="Bliss-Light"/>
                <a:sym typeface="Bliss-Light"/>
              </a:rPr>
              <a:t>the typical conventions of Twitter and their links to the data in the corpus</a:t>
            </a:r>
          </a:p>
          <a:p>
            <a:pPr marL="641684" lvl="1" indent="-260684">
              <a:buSzPct val="100000"/>
              <a:buChar char="•"/>
              <a:defRPr sz="2600">
                <a:solidFill>
                  <a:srgbClr val="DF3C06"/>
                </a:solidFill>
                <a:latin typeface="Gotham Rounded Book"/>
                <a:ea typeface="Gotham Rounded Book"/>
                <a:cs typeface="Gotham Rounded Book"/>
                <a:sym typeface="Gotham Rounded Book"/>
              </a:defRPr>
            </a:pPr>
            <a:r>
              <a:rPr sz="2800" baseline="30461" dirty="0">
                <a:solidFill>
                  <a:srgbClr val="808080"/>
                </a:solidFill>
                <a:latin typeface="Bliss-Light"/>
                <a:ea typeface="Bliss-Light"/>
                <a:cs typeface="Bliss-Light"/>
                <a:sym typeface="Bliss-Light"/>
              </a:rPr>
              <a:t>the contributors’ attitudes to the social status of the British royal family, as illustrated by textual support from across the corpus of data.</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1.png"/>
          <p:cNvPicPr>
            <a:picLocks noChangeAspect="1"/>
          </p:cNvPicPr>
          <p:nvPr/>
        </p:nvPicPr>
        <p:blipFill>
          <a:blip r:embed="rId2">
            <a:extLst/>
          </a:blip>
          <a:stretch>
            <a:fillRect/>
          </a:stretch>
        </p:blipFill>
        <p:spPr>
          <a:xfrm>
            <a:off x="-8231" y="1911"/>
            <a:ext cx="9152232" cy="1265238"/>
          </a:xfrm>
          <a:prstGeom prst="rect">
            <a:avLst/>
          </a:prstGeom>
          <a:ln w="12700">
            <a:miter lim="400000"/>
          </a:ln>
        </p:spPr>
      </p:pic>
      <p:sp>
        <p:nvSpPr>
          <p:cNvPr id="111" name="Shape 111"/>
          <p:cNvSpPr/>
          <p:nvPr/>
        </p:nvSpPr>
        <p:spPr>
          <a:xfrm>
            <a:off x="358628" y="1556792"/>
            <a:ext cx="8418514" cy="93726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80000"/>
              </a:lnSpc>
              <a:defRPr sz="3100" spc="-50">
                <a:solidFill>
                  <a:schemeClr val="accent1"/>
                </a:solidFill>
                <a:latin typeface="Gotham Rounded Book"/>
                <a:ea typeface="Gotham Rounded Book"/>
                <a:cs typeface="Gotham Rounded Book"/>
                <a:sym typeface="Gotham Rounded Book"/>
              </a:defRPr>
            </a:pPr>
            <a:r>
              <a:rPr dirty="0"/>
              <a:t>Section B</a:t>
            </a:r>
          </a:p>
          <a:p>
            <a:pPr>
              <a:lnSpc>
                <a:spcPct val="80000"/>
              </a:lnSpc>
              <a:defRPr sz="3100" spc="-50">
                <a:solidFill>
                  <a:schemeClr val="accent1">
                    <a:lumOff val="11862"/>
                  </a:schemeClr>
                </a:solidFill>
                <a:latin typeface="Gotham Rounded Book"/>
                <a:ea typeface="Gotham Rounded Book"/>
                <a:cs typeface="Gotham Rounded Book"/>
                <a:sym typeface="Gotham Rounded Book"/>
              </a:defRPr>
            </a:pPr>
            <a:r>
              <a:rPr dirty="0"/>
              <a:t>Contemporary English</a:t>
            </a:r>
          </a:p>
        </p:txBody>
      </p:sp>
      <p:sp>
        <p:nvSpPr>
          <p:cNvPr id="112" name="Shape 112"/>
          <p:cNvSpPr/>
          <p:nvPr/>
        </p:nvSpPr>
        <p:spPr>
          <a:xfrm>
            <a:off x="407943" y="2708920"/>
            <a:ext cx="8319884" cy="325217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600">
                <a:solidFill>
                  <a:schemeClr val="accent1">
                    <a:lumOff val="11862"/>
                  </a:schemeClr>
                </a:solidFill>
                <a:latin typeface="Gotham Rounded Book"/>
                <a:ea typeface="Gotham Rounded Book"/>
                <a:cs typeface="Gotham Rounded Book"/>
                <a:sym typeface="Gotham Rounded Book"/>
              </a:defRPr>
            </a:pPr>
            <a:r>
              <a:rPr sz="2800" dirty="0"/>
              <a:t>Key Messages </a:t>
            </a:r>
            <a:r>
              <a:rPr sz="2800" dirty="0" smtClean="0"/>
              <a:t>AO3</a:t>
            </a:r>
            <a:endParaRPr lang="en-GB" sz="2800" dirty="0" smtClean="0"/>
          </a:p>
          <a:p>
            <a:pPr>
              <a:defRPr sz="2600">
                <a:solidFill>
                  <a:schemeClr val="accent1">
                    <a:lumOff val="11862"/>
                  </a:schemeClr>
                </a:solidFill>
                <a:latin typeface="Gotham Rounded Book"/>
                <a:ea typeface="Gotham Rounded Book"/>
                <a:cs typeface="Gotham Rounded Book"/>
                <a:sym typeface="Gotham Rounded Book"/>
              </a:defRPr>
            </a:pPr>
            <a:endParaRPr sz="2800" dirty="0"/>
          </a:p>
          <a:p>
            <a:pPr>
              <a:defRPr sz="2500">
                <a:solidFill>
                  <a:srgbClr val="DF3C06"/>
                </a:solidFill>
                <a:latin typeface="Gotham Rounded Book"/>
                <a:ea typeface="Gotham Rounded Book"/>
                <a:cs typeface="Gotham Rounded Book"/>
                <a:sym typeface="Gotham Rounded Book"/>
              </a:defRPr>
            </a:pPr>
            <a:r>
              <a:rPr sz="2800" baseline="30399" dirty="0">
                <a:solidFill>
                  <a:srgbClr val="808080"/>
                </a:solidFill>
                <a:latin typeface="Bliss-Light"/>
                <a:ea typeface="Bliss-Light"/>
                <a:cs typeface="Bliss-Light"/>
                <a:sym typeface="Bliss-Light"/>
              </a:rPr>
              <a:t>The contextual factors which affect the construction of meaning will vary, as each text that may be selected for this question will have its own unique context of production and reception.</a:t>
            </a:r>
          </a:p>
          <a:p>
            <a:pPr>
              <a:defRPr sz="2500">
                <a:solidFill>
                  <a:srgbClr val="DF3C06"/>
                </a:solidFill>
                <a:latin typeface="Gotham Rounded Book"/>
                <a:ea typeface="Gotham Rounded Book"/>
                <a:cs typeface="Gotham Rounded Book"/>
                <a:sym typeface="Gotham Rounded Book"/>
              </a:defRPr>
            </a:pPr>
            <a:endParaRPr sz="2800" baseline="30399" dirty="0">
              <a:solidFill>
                <a:srgbClr val="808080"/>
              </a:solidFill>
              <a:latin typeface="Bliss-Light"/>
              <a:ea typeface="Bliss-Light"/>
              <a:cs typeface="Bliss-Light"/>
              <a:sym typeface="Bliss-Light"/>
            </a:endParaRPr>
          </a:p>
          <a:p>
            <a:pPr>
              <a:defRPr sz="2500">
                <a:solidFill>
                  <a:srgbClr val="DF3C06"/>
                </a:solidFill>
                <a:latin typeface="Gotham Rounded Book"/>
                <a:ea typeface="Gotham Rounded Book"/>
                <a:cs typeface="Gotham Rounded Book"/>
                <a:sym typeface="Gotham Rounded Book"/>
              </a:defRPr>
            </a:pPr>
            <a:r>
              <a:rPr sz="2800" baseline="30399" dirty="0">
                <a:solidFill>
                  <a:srgbClr val="808080"/>
                </a:solidFill>
                <a:latin typeface="Bliss-Light"/>
                <a:ea typeface="Bliss-Light"/>
                <a:cs typeface="Bliss-Light"/>
                <a:sym typeface="Bliss-Light"/>
              </a:rPr>
              <a:t>On this occasion, candidates were expected to explore:</a:t>
            </a:r>
          </a:p>
          <a:p>
            <a:pPr marL="250657" indent="-250657">
              <a:buSzPct val="100000"/>
              <a:buChar char="•"/>
              <a:defRPr sz="2500">
                <a:solidFill>
                  <a:srgbClr val="DF3C06"/>
                </a:solidFill>
                <a:latin typeface="Gotham Rounded Book"/>
                <a:ea typeface="Gotham Rounded Book"/>
                <a:cs typeface="Gotham Rounded Book"/>
                <a:sym typeface="Gotham Rounded Book"/>
              </a:defRPr>
            </a:pPr>
            <a:r>
              <a:rPr sz="2800" baseline="30399" dirty="0">
                <a:solidFill>
                  <a:srgbClr val="808080"/>
                </a:solidFill>
                <a:latin typeface="Bliss-Light"/>
                <a:ea typeface="Bliss-Light"/>
                <a:cs typeface="Bliss-Light"/>
                <a:sym typeface="Bliss-Light"/>
              </a:rPr>
              <a:t>the differing social status and background of each contributor and how these affected their linguistic choices and their respective construction of meaning</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 name="Table 114"/>
          <p:cNvGraphicFramePr/>
          <p:nvPr/>
        </p:nvGraphicFramePr>
        <p:xfrm>
          <a:off x="719836" y="2990698"/>
          <a:ext cx="5765800" cy="2125726"/>
        </p:xfrm>
        <a:graphic>
          <a:graphicData uri="http://schemas.openxmlformats.org/drawingml/2006/table">
            <a:tbl>
              <a:tblPr firstRow="1">
                <a:tableStyleId>{4C3C2611-4C71-4FC5-86AE-919BDF0F9419}</a:tableStyleId>
              </a:tblPr>
              <a:tblGrid>
                <a:gridCol w="2882900"/>
                <a:gridCol w="2882900"/>
              </a:tblGrid>
              <a:tr h="516890">
                <a:tc gridSpan="2">
                  <a:txBody>
                    <a:bodyPr/>
                    <a:lstStyle/>
                    <a:p>
                      <a:pPr algn="l">
                        <a:lnSpc>
                          <a:spcPct val="115000"/>
                        </a:lnSpc>
                        <a:defRPr sz="1800" b="0">
                          <a:solidFill>
                            <a:srgbClr val="000000"/>
                          </a:solidFill>
                        </a:defRPr>
                      </a:pPr>
                      <a:r>
                        <a:rPr sz="1600" b="1">
                          <a:solidFill>
                            <a:srgbClr val="FFFFFF"/>
                          </a:solidFill>
                          <a:latin typeface="Bliss-Light"/>
                          <a:ea typeface="Bliss-Light"/>
                          <a:cs typeface="Bliss-Light"/>
                          <a:sym typeface="Bliss-Light"/>
                        </a:rPr>
                        <a:t>Pennawd ar gyfer tabl | Table heading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96ED"/>
                    </a:solidFill>
                  </a:tcPr>
                </a:tc>
                <a:tc hMerge="1">
                  <a:txBody>
                    <a:bodyPr/>
                    <a:lstStyle/>
                    <a:p>
                      <a:endParaRPr lang="en-US"/>
                    </a:p>
                  </a:txBody>
                  <a:tcPr/>
                </a:tc>
              </a:tr>
              <a:tr h="367665">
                <a:tc>
                  <a:txBody>
                    <a:bodyPr/>
                    <a:lstStyle/>
                    <a:p>
                      <a:pPr algn="l">
                        <a:lnSpc>
                          <a:spcPct val="115000"/>
                        </a:lnSpc>
                        <a:defRPr sz="1400">
                          <a:latin typeface="Bliss-Light"/>
                          <a:ea typeface="Bliss-Light"/>
                          <a:cs typeface="Bliss-Light"/>
                          <a:sym typeface="Bliss-Light"/>
                        </a:defRPr>
                      </a:pPr>
                      <a:r>
                        <a:t>Testun</a:t>
                      </a:r>
                      <a:endParaRPr sz="1100"/>
                    </a:p>
                  </a:txBody>
                  <a:tcPr marL="45720" marR="45720" anchor="ctr" horzOverflow="overflow">
                    <a:lnL w="12700">
                      <a:solidFill>
                        <a:srgbClr val="000000"/>
                      </a:solidFill>
                    </a:lnL>
                    <a:lnR w="12700">
                      <a:solidFill>
                        <a:srgbClr val="000000"/>
                      </a:solidFill>
                    </a:lnR>
                    <a:lnT w="12700">
                      <a:solidFill>
                        <a:srgbClr val="000000"/>
                      </a:solidFill>
                    </a:lnT>
                    <a:lnB w="12700">
                      <a:solidFill>
                        <a:srgbClr val="7F7F7F"/>
                      </a:solidFill>
                    </a:lnB>
                    <a:solidFill>
                      <a:srgbClr val="FFFFFF"/>
                    </a:solidFill>
                  </a:tcPr>
                </a:tc>
                <a:tc>
                  <a:txBody>
                    <a:bodyPr/>
                    <a:lstStyle/>
                    <a:p>
                      <a:pPr algn="l">
                        <a:lnSpc>
                          <a:spcPct val="115000"/>
                        </a:lnSpc>
                        <a:defRPr sz="1800"/>
                      </a:pPr>
                      <a:r>
                        <a:rPr sz="1400">
                          <a:latin typeface="Bliss-Light"/>
                          <a:ea typeface="Bliss-Light"/>
                          <a:cs typeface="Bliss-Light"/>
                          <a:sym typeface="Bliss-Light"/>
                        </a:rPr>
                        <a:t>This is an example of how a primary table should look</a:t>
                      </a:r>
                    </a:p>
                  </a:txBody>
                  <a:tcPr marL="45720" marR="45720" horzOverflow="overflow">
                    <a:lnL w="12700">
                      <a:solidFill>
                        <a:srgbClr val="000000"/>
                      </a:solidFill>
                    </a:lnL>
                    <a:lnR w="12700">
                      <a:solidFill>
                        <a:srgbClr val="000000"/>
                      </a:solidFill>
                    </a:lnR>
                    <a:lnT w="12700">
                      <a:solidFill>
                        <a:srgbClr val="000000"/>
                      </a:solidFill>
                    </a:lnT>
                    <a:lnB w="12700">
                      <a:solidFill>
                        <a:srgbClr val="7F7F7F"/>
                      </a:solidFill>
                    </a:lnB>
                    <a:solidFill>
                      <a:srgbClr val="FFFFFF"/>
                    </a:solidFill>
                  </a:tcPr>
                </a:tc>
              </a:tr>
              <a:tr h="353060">
                <a:tc>
                  <a:txBody>
                    <a:bodyPr/>
                    <a:lstStyle/>
                    <a:p>
                      <a:pPr algn="l">
                        <a:lnSpc>
                          <a:spcPct val="115000"/>
                        </a:lnSpc>
                        <a:defRPr sz="1400">
                          <a:latin typeface="Bliss-Light"/>
                          <a:ea typeface="Bliss-Light"/>
                          <a:cs typeface="Bliss-Light"/>
                          <a:sym typeface="Bliss-Light"/>
                        </a:defRPr>
                      </a:pPr>
                      <a:r>
                        <a:t>Testun</a:t>
                      </a:r>
                      <a:endParaRPr sz="1100"/>
                    </a:p>
                  </a:txBody>
                  <a:tcPr marL="45720" marR="45720" anchor="ctr" horzOverflow="overflow">
                    <a:lnL w="12700">
                      <a:solidFill>
                        <a:srgbClr val="000000"/>
                      </a:solidFill>
                    </a:lnL>
                    <a:lnR w="12700">
                      <a:solidFill>
                        <a:srgbClr val="000000"/>
                      </a:solidFill>
                    </a:lnR>
                    <a:lnT w="12700">
                      <a:solidFill>
                        <a:srgbClr val="7F7F7F"/>
                      </a:solidFill>
                    </a:lnT>
                    <a:lnB w="12700">
                      <a:solidFill>
                        <a:srgbClr val="7F7F7F"/>
                      </a:solidFill>
                    </a:lnB>
                    <a:solidFill>
                      <a:srgbClr val="FFFFFF"/>
                    </a:solidFill>
                  </a:tcPr>
                </a:tc>
                <a:tc>
                  <a:txBody>
                    <a:bodyPr/>
                    <a:lstStyle/>
                    <a:p>
                      <a:pPr algn="l">
                        <a:lnSpc>
                          <a:spcPct val="115000"/>
                        </a:lnSpc>
                        <a:defRPr sz="1800"/>
                      </a:pPr>
                      <a:r>
                        <a:rPr sz="1400">
                          <a:latin typeface="Bliss-Light"/>
                          <a:ea typeface="Bliss-Light"/>
                          <a:cs typeface="Bliss-Light"/>
                          <a:sym typeface="Bliss-Light"/>
                        </a:rPr>
                        <a:t>Text</a:t>
                      </a:r>
                    </a:p>
                  </a:txBody>
                  <a:tcPr marL="45720" marR="45720" horzOverflow="overflow">
                    <a:lnL w="12700">
                      <a:solidFill>
                        <a:srgbClr val="000000"/>
                      </a:solidFill>
                    </a:lnL>
                    <a:lnR w="12700">
                      <a:solidFill>
                        <a:srgbClr val="000000"/>
                      </a:solidFill>
                    </a:lnR>
                    <a:lnT w="12700">
                      <a:solidFill>
                        <a:srgbClr val="7F7F7F"/>
                      </a:solidFill>
                    </a:lnT>
                    <a:lnB w="12700">
                      <a:solidFill>
                        <a:srgbClr val="7F7F7F"/>
                      </a:solidFill>
                    </a:lnB>
                    <a:solidFill>
                      <a:srgbClr val="FFFFFF"/>
                    </a:solidFill>
                  </a:tcPr>
                </a:tc>
              </a:tr>
              <a:tr h="336550">
                <a:tc>
                  <a:txBody>
                    <a:bodyPr/>
                    <a:lstStyle/>
                    <a:p>
                      <a:pPr algn="l">
                        <a:lnSpc>
                          <a:spcPct val="115000"/>
                        </a:lnSpc>
                        <a:defRPr sz="1400">
                          <a:latin typeface="Bliss-Light"/>
                          <a:ea typeface="Bliss-Light"/>
                          <a:cs typeface="Bliss-Light"/>
                          <a:sym typeface="Bliss-Light"/>
                        </a:defRPr>
                      </a:pPr>
                      <a:r>
                        <a:t>Testun</a:t>
                      </a:r>
                      <a:endParaRPr sz="1100"/>
                    </a:p>
                  </a:txBody>
                  <a:tcPr marL="45720" marR="45720" anchor="ctr" horzOverflow="overflow">
                    <a:lnL w="12700">
                      <a:solidFill>
                        <a:srgbClr val="000000"/>
                      </a:solidFill>
                    </a:lnL>
                    <a:lnR w="12700">
                      <a:solidFill>
                        <a:srgbClr val="000000"/>
                      </a:solidFill>
                    </a:lnR>
                    <a:lnT w="12700">
                      <a:solidFill>
                        <a:srgbClr val="7F7F7F"/>
                      </a:solidFill>
                    </a:lnT>
                    <a:lnB w="12700">
                      <a:solidFill>
                        <a:srgbClr val="7F7F7F"/>
                      </a:solidFill>
                    </a:lnB>
                    <a:solidFill>
                      <a:srgbClr val="FFFFFF"/>
                    </a:solidFill>
                  </a:tcPr>
                </a:tc>
                <a:tc>
                  <a:txBody>
                    <a:bodyPr/>
                    <a:lstStyle/>
                    <a:p>
                      <a:pPr algn="l">
                        <a:lnSpc>
                          <a:spcPct val="115000"/>
                        </a:lnSpc>
                        <a:defRPr sz="1800"/>
                      </a:pPr>
                      <a:r>
                        <a:rPr sz="1400">
                          <a:latin typeface="Bliss-Light"/>
                          <a:ea typeface="Bliss-Light"/>
                          <a:cs typeface="Bliss-Light"/>
                          <a:sym typeface="Bliss-Light"/>
                        </a:rPr>
                        <a:t>Text</a:t>
                      </a:r>
                    </a:p>
                  </a:txBody>
                  <a:tcPr marL="45720" marR="45720" horzOverflow="overflow">
                    <a:lnL w="12700">
                      <a:solidFill>
                        <a:srgbClr val="000000"/>
                      </a:solidFill>
                    </a:lnL>
                    <a:lnR w="12700">
                      <a:solidFill>
                        <a:srgbClr val="000000"/>
                      </a:solidFill>
                    </a:lnR>
                    <a:lnT w="12700">
                      <a:solidFill>
                        <a:srgbClr val="7F7F7F"/>
                      </a:solidFill>
                    </a:lnT>
                    <a:lnB w="12700">
                      <a:solidFill>
                        <a:srgbClr val="7F7F7F"/>
                      </a:solidFill>
                    </a:lnB>
                    <a:solidFill>
                      <a:srgbClr val="FFFFFF"/>
                    </a:solidFill>
                  </a:tcPr>
                </a:tc>
              </a:tr>
              <a:tr h="336550">
                <a:tc>
                  <a:txBody>
                    <a:bodyPr/>
                    <a:lstStyle/>
                    <a:p>
                      <a:pPr algn="l">
                        <a:lnSpc>
                          <a:spcPct val="115000"/>
                        </a:lnSpc>
                        <a:defRPr sz="1400">
                          <a:latin typeface="Bliss-Light"/>
                          <a:ea typeface="Bliss-Light"/>
                          <a:cs typeface="Bliss-Light"/>
                          <a:sym typeface="Bliss-Light"/>
                        </a:defRPr>
                      </a:pPr>
                      <a:r>
                        <a:t>Testun</a:t>
                      </a:r>
                      <a:endParaRPr sz="1100"/>
                    </a:p>
                  </a:txBody>
                  <a:tcPr marL="45720" marR="45720" anchor="ctr" horzOverflow="overflow">
                    <a:lnL w="12700">
                      <a:solidFill>
                        <a:srgbClr val="000000"/>
                      </a:solidFill>
                    </a:lnL>
                    <a:lnR w="12700">
                      <a:solidFill>
                        <a:srgbClr val="000000"/>
                      </a:solidFill>
                    </a:lnR>
                    <a:lnT w="12700">
                      <a:solidFill>
                        <a:srgbClr val="7F7F7F"/>
                      </a:solidFill>
                    </a:lnT>
                    <a:lnB w="12700">
                      <a:solidFill>
                        <a:srgbClr val="7F7F7F"/>
                      </a:solidFill>
                    </a:lnB>
                    <a:solidFill>
                      <a:srgbClr val="FFFFFF"/>
                    </a:solidFill>
                  </a:tcPr>
                </a:tc>
                <a:tc>
                  <a:txBody>
                    <a:bodyPr/>
                    <a:lstStyle/>
                    <a:p>
                      <a:pPr algn="l">
                        <a:lnSpc>
                          <a:spcPct val="115000"/>
                        </a:lnSpc>
                        <a:defRPr sz="1800"/>
                      </a:pPr>
                      <a:r>
                        <a:rPr sz="1400">
                          <a:latin typeface="Bliss-Light"/>
                          <a:ea typeface="Bliss-Light"/>
                          <a:cs typeface="Bliss-Light"/>
                          <a:sym typeface="Bliss-Light"/>
                        </a:rPr>
                        <a:t>Text</a:t>
                      </a:r>
                    </a:p>
                  </a:txBody>
                  <a:tcPr marL="45720" marR="45720" horzOverflow="overflow">
                    <a:lnL w="12700">
                      <a:solidFill>
                        <a:srgbClr val="000000"/>
                      </a:solidFill>
                    </a:lnL>
                    <a:lnR w="12700">
                      <a:solidFill>
                        <a:srgbClr val="000000"/>
                      </a:solidFill>
                    </a:lnR>
                    <a:lnT w="12700">
                      <a:solidFill>
                        <a:srgbClr val="7F7F7F"/>
                      </a:solidFill>
                    </a:lnT>
                    <a:lnB w="12700">
                      <a:solidFill>
                        <a:srgbClr val="7F7F7F"/>
                      </a:solidFill>
                    </a:lnB>
                    <a:solidFill>
                      <a:srgbClr val="FFFFFF"/>
                    </a:solidFill>
                  </a:tcPr>
                </a:tc>
              </a:tr>
            </a:tbl>
          </a:graphicData>
        </a:graphic>
      </p:graphicFrame>
      <p:pic>
        <p:nvPicPr>
          <p:cNvPr id="115" name="image1.png"/>
          <p:cNvPicPr>
            <a:picLocks noChangeAspect="1"/>
          </p:cNvPicPr>
          <p:nvPr/>
        </p:nvPicPr>
        <p:blipFill>
          <a:blip r:embed="rId2">
            <a:extLst/>
          </a:blip>
          <a:stretch>
            <a:fillRect/>
          </a:stretch>
        </p:blipFill>
        <p:spPr>
          <a:xfrm>
            <a:off x="-8231" y="1911"/>
            <a:ext cx="9152232" cy="1265238"/>
          </a:xfrm>
          <a:prstGeom prst="rect">
            <a:avLst/>
          </a:prstGeom>
          <a:ln w="12700">
            <a:miter lim="400000"/>
          </a:ln>
        </p:spPr>
      </p:pic>
      <p:sp>
        <p:nvSpPr>
          <p:cNvPr id="116" name="Shape 116"/>
          <p:cNvSpPr/>
          <p:nvPr/>
        </p:nvSpPr>
        <p:spPr>
          <a:xfrm>
            <a:off x="354939" y="1580355"/>
            <a:ext cx="8418515" cy="111548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700"/>
              </a:spcBef>
              <a:defRPr sz="3200">
                <a:solidFill>
                  <a:srgbClr val="0070C0"/>
                </a:solidFill>
                <a:latin typeface="Arial"/>
                <a:ea typeface="Arial"/>
                <a:cs typeface="Arial"/>
                <a:sym typeface="Arial"/>
              </a:defRPr>
            </a:lvl1pPr>
          </a:lstStyle>
          <a:p>
            <a:r>
              <a:t>Sample Responses</a:t>
            </a:r>
          </a:p>
        </p:txBody>
      </p:sp>
      <p:graphicFrame>
        <p:nvGraphicFramePr>
          <p:cNvPr id="117" name="Table 117"/>
          <p:cNvGraphicFramePr/>
          <p:nvPr>
            <p:extLst>
              <p:ext uri="{D42A27DB-BD31-4B8C-83A1-F6EECF244321}">
                <p14:modId xmlns:p14="http://schemas.microsoft.com/office/powerpoint/2010/main" val="3364390184"/>
              </p:ext>
            </p:extLst>
          </p:nvPr>
        </p:nvGraphicFramePr>
        <p:xfrm>
          <a:off x="481547" y="2276871"/>
          <a:ext cx="8180905" cy="4248473"/>
        </p:xfrm>
        <a:graphic>
          <a:graphicData uri="http://schemas.openxmlformats.org/drawingml/2006/table">
            <a:tbl>
              <a:tblPr firstRow="1" bandRow="1">
                <a:tableStyleId>{4C3C2611-4C71-4FC5-86AE-919BDF0F9419}</a:tableStyleId>
              </a:tblPr>
              <a:tblGrid>
                <a:gridCol w="1375594"/>
                <a:gridCol w="2219169"/>
                <a:gridCol w="2293071"/>
                <a:gridCol w="2293071"/>
              </a:tblGrid>
              <a:tr h="876158">
                <a:tc>
                  <a:txBody>
                    <a:bodyPr/>
                    <a:lstStyle/>
                    <a:p>
                      <a:pPr algn="l">
                        <a:defRPr sz="1800" b="0">
                          <a:solidFill>
                            <a:srgbClr val="000000"/>
                          </a:solidFill>
                        </a:defRPr>
                      </a:pPr>
                      <a:r>
                        <a:rPr b="1" dirty="0">
                          <a:solidFill>
                            <a:srgbClr val="FFFFFF"/>
                          </a:solidFill>
                          <a:latin typeface="Bliss-Light"/>
                          <a:ea typeface="Bliss-Light"/>
                          <a:cs typeface="Bliss-Light"/>
                          <a:sym typeface="Bliss-Light"/>
                        </a:rPr>
                        <a:t>Candidate</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a:defRPr sz="1800" b="0">
                          <a:solidFill>
                            <a:srgbClr val="000000"/>
                          </a:solidFill>
                        </a:defRPr>
                      </a:pPr>
                      <a:r>
                        <a:rPr b="1">
                          <a:solidFill>
                            <a:srgbClr val="FFFFFF"/>
                          </a:solidFill>
                        </a:rPr>
                        <a:t>Section A [/50]</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a:defRPr sz="1800" b="0">
                          <a:solidFill>
                            <a:srgbClr val="000000"/>
                          </a:solidFill>
                        </a:defRPr>
                      </a:pPr>
                      <a:r>
                        <a:rPr b="1">
                          <a:solidFill>
                            <a:srgbClr val="FFFFFF"/>
                          </a:solidFill>
                        </a:rPr>
                        <a:t>Section B [/50]</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a:defRPr sz="1800" b="0">
                          <a:solidFill>
                            <a:srgbClr val="000000"/>
                          </a:solidFill>
                        </a:defRPr>
                      </a:pPr>
                      <a:r>
                        <a:rPr b="1">
                          <a:solidFill>
                            <a:srgbClr val="FFFFFF"/>
                          </a:solidFill>
                        </a:rPr>
                        <a:t>Total [/100]</a:t>
                      </a:r>
                    </a:p>
                  </a:txBody>
                  <a:tcPr marL="45720" marR="4572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674463">
                <a:tc>
                  <a:txBody>
                    <a:bodyPr/>
                    <a:lstStyle/>
                    <a:p>
                      <a:pPr algn="l" defTabSz="914400">
                        <a:defRPr sz="1800"/>
                      </a:pPr>
                      <a:r>
                        <a:rPr sz="1400" b="1">
                          <a:solidFill>
                            <a:srgbClr val="5A5A59"/>
                          </a:solidFill>
                          <a:latin typeface="Bliss-Light"/>
                          <a:ea typeface="Bliss-Light"/>
                          <a:cs typeface="Bliss-Light"/>
                          <a:sym typeface="Bliss-Light"/>
                        </a:rPr>
                        <a:t>Candidate 1
</a:t>
                      </a:r>
                    </a:p>
                  </a:txBody>
                  <a:tcPr marL="45720" marR="45720" anchor="ctr" horzOverflow="overflow">
                    <a:lnL w="12700">
                      <a:solidFill>
                        <a:srgbClr val="000000"/>
                      </a:solidFill>
                    </a:lnL>
                    <a:lnR w="12700">
                      <a:solidFill>
                        <a:srgbClr val="000000"/>
                      </a:solidFill>
                    </a:lnR>
                    <a:lnT w="12700">
                      <a:solidFill>
                        <a:srgbClr val="000000"/>
                      </a:solidFill>
                      <a:miter lim="400000"/>
                    </a:lnT>
                    <a:lnB w="12700">
                      <a:solidFill>
                        <a:srgbClr val="000000"/>
                      </a:solidFill>
                    </a:lnB>
                    <a:solidFill>
                      <a:schemeClr val="accent1">
                        <a:lumOff val="23725"/>
                      </a:schemeClr>
                    </a:solidFill>
                  </a:tcPr>
                </a:tc>
                <a:tc>
                  <a:txBody>
                    <a:bodyPr/>
                    <a:lstStyle/>
                    <a:p>
                      <a:pPr algn="ctr" defTabSz="914400">
                        <a:defRPr sz="1800"/>
                      </a:pPr>
                      <a:r>
                        <a:rPr sz="1400" b="1">
                          <a:solidFill>
                            <a:srgbClr val="5A5A59"/>
                          </a:solidFill>
                          <a:latin typeface="Bliss-Light"/>
                          <a:ea typeface="Bliss-Light"/>
                          <a:cs typeface="Bliss-Light"/>
                          <a:sym typeface="Bliss-Light"/>
                        </a:rPr>
                        <a:t>49</a:t>
                      </a:r>
                    </a:p>
                  </a:txBody>
                  <a:tcPr marL="45720" marR="45720" anchor="ctr" horzOverflow="overflow">
                    <a:lnL w="12700">
                      <a:solidFill>
                        <a:srgbClr val="000000"/>
                      </a:solidFill>
                    </a:lnL>
                    <a:lnR w="12700">
                      <a:solidFill>
                        <a:srgbClr val="000000"/>
                      </a:solidFill>
                    </a:lnR>
                    <a:lnT w="12700">
                      <a:solidFill>
                        <a:srgbClr val="000000"/>
                      </a:solidFill>
                      <a:miter lim="400000"/>
                    </a:lnT>
                    <a:lnB>
                      <a:solidFill>
                        <a:srgbClr val="808080"/>
                      </a:solidFill>
                    </a:lnB>
                    <a:solidFill>
                      <a:schemeClr val="accent1">
                        <a:lumOff val="23725"/>
                      </a:schemeClr>
                    </a:solidFill>
                  </a:tcPr>
                </a:tc>
                <a:tc>
                  <a:txBody>
                    <a:bodyPr/>
                    <a:lstStyle/>
                    <a:p>
                      <a:pPr algn="ctr" defTabSz="914400">
                        <a:defRPr sz="1800"/>
                      </a:pPr>
                      <a:r>
                        <a:rPr sz="1400" b="1">
                          <a:solidFill>
                            <a:srgbClr val="5A5A59"/>
                          </a:solidFill>
                          <a:latin typeface="Bliss-Light"/>
                          <a:ea typeface="Bliss-Light"/>
                          <a:cs typeface="Bliss-Light"/>
                          <a:sym typeface="Bliss-Light"/>
                        </a:rPr>
                        <a:t>23</a:t>
                      </a:r>
                    </a:p>
                  </a:txBody>
                  <a:tcPr marL="45720" marR="45720" anchor="ctr" horzOverflow="overflow">
                    <a:lnL w="12700">
                      <a:solidFill>
                        <a:srgbClr val="000000"/>
                      </a:solidFill>
                    </a:lnL>
                    <a:lnR w="12700">
                      <a:solidFill>
                        <a:srgbClr val="000000"/>
                      </a:solidFill>
                    </a:lnR>
                    <a:lnT w="12700">
                      <a:solidFill>
                        <a:srgbClr val="000000"/>
                      </a:solidFill>
                      <a:miter lim="400000"/>
                    </a:lnT>
                    <a:lnB>
                      <a:solidFill>
                        <a:srgbClr val="808080"/>
                      </a:solidFill>
                    </a:lnB>
                    <a:solidFill>
                      <a:schemeClr val="accent1">
                        <a:lumOff val="23725"/>
                      </a:schemeClr>
                    </a:solidFill>
                  </a:tcPr>
                </a:tc>
                <a:tc>
                  <a:txBody>
                    <a:bodyPr/>
                    <a:lstStyle/>
                    <a:p>
                      <a:pPr algn="ctr" defTabSz="914400">
                        <a:defRPr sz="1800"/>
                      </a:pPr>
                      <a:r>
                        <a:rPr sz="1400" b="1">
                          <a:solidFill>
                            <a:srgbClr val="5A5A59"/>
                          </a:solidFill>
                          <a:latin typeface="Bliss-Light"/>
                          <a:ea typeface="Bliss-Light"/>
                          <a:cs typeface="Bliss-Light"/>
                          <a:sym typeface="Bliss-Light"/>
                        </a:rPr>
                        <a:t>72</a:t>
                      </a:r>
                    </a:p>
                  </a:txBody>
                  <a:tcPr marL="45720" marR="45720" anchor="ctr" horzOverflow="overflow">
                    <a:lnL w="12700">
                      <a:solidFill>
                        <a:srgbClr val="000000"/>
                      </a:solidFill>
                    </a:lnL>
                    <a:lnR w="12700">
                      <a:solidFill>
                        <a:srgbClr val="000000"/>
                      </a:solidFill>
                    </a:lnR>
                    <a:lnT w="12700">
                      <a:solidFill>
                        <a:srgbClr val="000000"/>
                      </a:solidFill>
                      <a:miter lim="400000"/>
                    </a:lnT>
                    <a:lnB>
                      <a:solidFill>
                        <a:srgbClr val="808080"/>
                      </a:solidFill>
                    </a:lnB>
                    <a:solidFill>
                      <a:schemeClr val="accent1">
                        <a:lumOff val="23725"/>
                      </a:schemeClr>
                    </a:solidFill>
                  </a:tcPr>
                </a:tc>
              </a:tr>
              <a:tr h="674463">
                <a:tc>
                  <a:txBody>
                    <a:bodyPr/>
                    <a:lstStyle/>
                    <a:p>
                      <a:pPr algn="l" defTabSz="914400">
                        <a:defRPr sz="1800"/>
                      </a:pPr>
                      <a:r>
                        <a:rPr sz="1400" b="1">
                          <a:solidFill>
                            <a:srgbClr val="5A5A59"/>
                          </a:solidFill>
                          <a:latin typeface="Bliss-Light"/>
                          <a:ea typeface="Bliss-Light"/>
                          <a:cs typeface="Bliss-Light"/>
                          <a:sym typeface="Bliss-Light"/>
                        </a:rPr>
                        <a:t>Candidate 2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defRPr sz="1800"/>
                      </a:pPr>
                      <a:r>
                        <a:rPr sz="1400" b="1">
                          <a:solidFill>
                            <a:srgbClr val="5A5A59"/>
                          </a:solidFill>
                          <a:latin typeface="Bliss-Light"/>
                          <a:ea typeface="Bliss-Light"/>
                          <a:cs typeface="Bliss-Light"/>
                          <a:sym typeface="Bliss-Light"/>
                        </a:rPr>
                        <a:t>34</a:t>
                      </a:r>
                    </a:p>
                  </a:txBody>
                  <a:tcPr marL="45720" marR="45720" anchor="ctr" horzOverflow="overflow">
                    <a:lnL w="12700">
                      <a:solidFill>
                        <a:srgbClr val="000000"/>
                      </a:solidFill>
                    </a:lnL>
                    <a:lnR w="12700">
                      <a:solidFill>
                        <a:srgbClr val="000000"/>
                      </a:solidFill>
                    </a:lnR>
                    <a:lnT>
                      <a:solidFill>
                        <a:srgbClr val="808080"/>
                      </a:solidFill>
                    </a:lnT>
                    <a:lnB w="12700">
                      <a:solidFill>
                        <a:srgbClr val="808080"/>
                      </a:solidFill>
                    </a:lnB>
                    <a:solidFill>
                      <a:srgbClr val="FFFFFF"/>
                    </a:solidFill>
                  </a:tcPr>
                </a:tc>
                <a:tc>
                  <a:txBody>
                    <a:bodyPr/>
                    <a:lstStyle/>
                    <a:p>
                      <a:pPr algn="ctr" defTabSz="914400">
                        <a:defRPr sz="1800"/>
                      </a:pPr>
                      <a:r>
                        <a:rPr sz="1400" b="1">
                          <a:solidFill>
                            <a:srgbClr val="5A5A59"/>
                          </a:solidFill>
                          <a:latin typeface="Bliss-Light"/>
                          <a:ea typeface="Bliss-Light"/>
                          <a:cs typeface="Bliss-Light"/>
                          <a:sym typeface="Bliss-Light"/>
                        </a:rPr>
                        <a:t>20</a:t>
                      </a:r>
                    </a:p>
                  </a:txBody>
                  <a:tcPr marL="45720" marR="45720" anchor="ctr" horzOverflow="overflow">
                    <a:lnL w="12700">
                      <a:solidFill>
                        <a:srgbClr val="000000"/>
                      </a:solidFill>
                    </a:lnL>
                    <a:lnR w="12700">
                      <a:solidFill>
                        <a:srgbClr val="000000"/>
                      </a:solidFill>
                    </a:lnR>
                    <a:lnT>
                      <a:solidFill>
                        <a:srgbClr val="808080"/>
                      </a:solidFill>
                    </a:lnT>
                    <a:lnB w="12700">
                      <a:solidFill>
                        <a:srgbClr val="808080"/>
                      </a:solidFill>
                    </a:lnB>
                    <a:solidFill>
                      <a:srgbClr val="FFFFFF"/>
                    </a:solidFill>
                  </a:tcPr>
                </a:tc>
                <a:tc>
                  <a:txBody>
                    <a:bodyPr/>
                    <a:lstStyle/>
                    <a:p>
                      <a:pPr algn="ctr" defTabSz="914400">
                        <a:defRPr sz="1800"/>
                      </a:pPr>
                      <a:r>
                        <a:rPr sz="1400" b="1">
                          <a:solidFill>
                            <a:srgbClr val="5A5A59"/>
                          </a:solidFill>
                          <a:latin typeface="Bliss-Light"/>
                          <a:ea typeface="Bliss-Light"/>
                          <a:cs typeface="Bliss-Light"/>
                          <a:sym typeface="Bliss-Light"/>
                        </a:rPr>
                        <a:t>54</a:t>
                      </a:r>
                    </a:p>
                  </a:txBody>
                  <a:tcPr marL="45720" marR="45720" anchor="ctr" horzOverflow="overflow">
                    <a:lnL w="12700">
                      <a:solidFill>
                        <a:srgbClr val="000000"/>
                      </a:solidFill>
                    </a:lnL>
                    <a:lnR w="12700">
                      <a:solidFill>
                        <a:srgbClr val="000000"/>
                      </a:solidFill>
                    </a:lnR>
                    <a:lnT>
                      <a:solidFill>
                        <a:srgbClr val="808080"/>
                      </a:solidFill>
                    </a:lnT>
                    <a:lnB w="12700">
                      <a:solidFill>
                        <a:srgbClr val="808080"/>
                      </a:solidFill>
                    </a:lnB>
                    <a:solidFill>
                      <a:srgbClr val="FFFFFF"/>
                    </a:solidFill>
                  </a:tcPr>
                </a:tc>
              </a:tr>
              <a:tr h="674463">
                <a:tc>
                  <a:txBody>
                    <a:bodyPr/>
                    <a:lstStyle/>
                    <a:p>
                      <a:pPr algn="l" defTabSz="914400">
                        <a:defRPr sz="1800"/>
                      </a:pPr>
                      <a:r>
                        <a:rPr sz="1400" b="1">
                          <a:solidFill>
                            <a:srgbClr val="5A5A59"/>
                          </a:solidFill>
                          <a:latin typeface="Bliss-Light"/>
                          <a:ea typeface="Bliss-Light"/>
                          <a:cs typeface="Bliss-Light"/>
                          <a:sym typeface="Bliss-Light"/>
                        </a:rPr>
                        <a:t>Candidate 3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Off val="23725"/>
                      </a:schemeClr>
                    </a:solidFill>
                  </a:tcPr>
                </a:tc>
                <a:tc>
                  <a:txBody>
                    <a:bodyPr/>
                    <a:lstStyle/>
                    <a:p>
                      <a:pPr algn="ctr" defTabSz="914400">
                        <a:defRPr sz="1800"/>
                      </a:pPr>
                      <a:r>
                        <a:rPr sz="1400" b="1">
                          <a:solidFill>
                            <a:srgbClr val="5A5A59"/>
                          </a:solidFill>
                          <a:latin typeface="Bliss-Light"/>
                          <a:ea typeface="Bliss-Light"/>
                          <a:cs typeface="Bliss-Light"/>
                          <a:sym typeface="Bliss-Light"/>
                        </a:rPr>
                        <a:t>31</a:t>
                      </a:r>
                    </a:p>
                  </a:txBody>
                  <a:tcPr marL="45720" marR="45720" anchor="ctr" horzOverflow="overflow">
                    <a:lnL w="12700">
                      <a:solidFill>
                        <a:srgbClr val="000000"/>
                      </a:solidFill>
                    </a:lnL>
                    <a:lnR w="12700">
                      <a:solidFill>
                        <a:srgbClr val="000000"/>
                      </a:solidFill>
                    </a:lnR>
                    <a:lnT w="12700">
                      <a:solidFill>
                        <a:srgbClr val="808080"/>
                      </a:solidFill>
                    </a:lnT>
                    <a:lnB w="12700">
                      <a:solidFill>
                        <a:srgbClr val="808080"/>
                      </a:solidFill>
                    </a:lnB>
                    <a:solidFill>
                      <a:schemeClr val="accent1">
                        <a:lumOff val="23725"/>
                      </a:schemeClr>
                    </a:solidFill>
                  </a:tcPr>
                </a:tc>
                <a:tc>
                  <a:txBody>
                    <a:bodyPr/>
                    <a:lstStyle/>
                    <a:p>
                      <a:pPr algn="ctr" defTabSz="914400">
                        <a:defRPr sz="1800"/>
                      </a:pPr>
                      <a:r>
                        <a:rPr sz="1400" b="1">
                          <a:solidFill>
                            <a:srgbClr val="5A5A59"/>
                          </a:solidFill>
                          <a:latin typeface="Bliss-Light"/>
                          <a:ea typeface="Bliss-Light"/>
                          <a:cs typeface="Bliss-Light"/>
                          <a:sym typeface="Bliss-Light"/>
                        </a:rPr>
                        <a:t>14</a:t>
                      </a:r>
                    </a:p>
                  </a:txBody>
                  <a:tcPr marL="45720" marR="45720" anchor="ctr" horzOverflow="overflow">
                    <a:lnL w="12700">
                      <a:solidFill>
                        <a:srgbClr val="000000"/>
                      </a:solidFill>
                    </a:lnL>
                    <a:lnR w="12700">
                      <a:solidFill>
                        <a:srgbClr val="000000"/>
                      </a:solidFill>
                    </a:lnR>
                    <a:lnT w="12700">
                      <a:solidFill>
                        <a:srgbClr val="808080"/>
                      </a:solidFill>
                    </a:lnT>
                    <a:lnB w="12700">
                      <a:solidFill>
                        <a:srgbClr val="808080"/>
                      </a:solidFill>
                    </a:lnB>
                    <a:solidFill>
                      <a:schemeClr val="accent1">
                        <a:lumOff val="23725"/>
                      </a:schemeClr>
                    </a:solidFill>
                  </a:tcPr>
                </a:tc>
                <a:tc>
                  <a:txBody>
                    <a:bodyPr/>
                    <a:lstStyle/>
                    <a:p>
                      <a:pPr algn="ctr" defTabSz="914400">
                        <a:defRPr sz="1800"/>
                      </a:pPr>
                      <a:r>
                        <a:rPr sz="1400" b="1">
                          <a:solidFill>
                            <a:srgbClr val="5A5A59"/>
                          </a:solidFill>
                          <a:latin typeface="Bliss-Light"/>
                          <a:ea typeface="Bliss-Light"/>
                          <a:cs typeface="Bliss-Light"/>
                          <a:sym typeface="Bliss-Light"/>
                        </a:rPr>
                        <a:t>45</a:t>
                      </a:r>
                    </a:p>
                  </a:txBody>
                  <a:tcPr marL="45720" marR="45720" anchor="ctr" horzOverflow="overflow">
                    <a:lnL w="12700">
                      <a:solidFill>
                        <a:srgbClr val="000000"/>
                      </a:solidFill>
                    </a:lnL>
                    <a:lnR w="12700">
                      <a:solidFill>
                        <a:srgbClr val="000000"/>
                      </a:solidFill>
                    </a:lnR>
                    <a:lnT w="12700">
                      <a:solidFill>
                        <a:srgbClr val="808080"/>
                      </a:solidFill>
                    </a:lnT>
                    <a:lnB w="12700">
                      <a:solidFill>
                        <a:srgbClr val="808080"/>
                      </a:solidFill>
                    </a:lnB>
                    <a:solidFill>
                      <a:schemeClr val="accent1">
                        <a:lumOff val="23725"/>
                      </a:schemeClr>
                    </a:solidFill>
                  </a:tcPr>
                </a:tc>
              </a:tr>
              <a:tr h="674463">
                <a:tc>
                  <a:txBody>
                    <a:bodyPr/>
                    <a:lstStyle/>
                    <a:p>
                      <a:pPr algn="l" defTabSz="914400">
                        <a:defRPr sz="1800"/>
                      </a:pPr>
                      <a:r>
                        <a:rPr sz="1400" b="1">
                          <a:solidFill>
                            <a:srgbClr val="5A5A59"/>
                          </a:solidFill>
                          <a:latin typeface="Bliss-Light"/>
                          <a:ea typeface="Bliss-Light"/>
                          <a:cs typeface="Bliss-Light"/>
                          <a:sym typeface="Bliss-Light"/>
                        </a:rPr>
                        <a:t>Candidate 4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defRPr sz="1800"/>
                      </a:pPr>
                      <a:r>
                        <a:rPr sz="1400" b="1">
                          <a:solidFill>
                            <a:srgbClr val="5A5A59"/>
                          </a:solidFill>
                          <a:latin typeface="Bliss-Light"/>
                          <a:ea typeface="Bliss-Light"/>
                          <a:cs typeface="Bliss-Light"/>
                          <a:sym typeface="Bliss-Light"/>
                        </a:rPr>
                        <a:t>25</a:t>
                      </a:r>
                    </a:p>
                  </a:txBody>
                  <a:tcPr marL="45720" marR="45720" anchor="ctr" horzOverflow="overflow">
                    <a:lnL w="12700">
                      <a:solidFill>
                        <a:srgbClr val="000000"/>
                      </a:solidFill>
                    </a:lnL>
                    <a:lnR w="12700">
                      <a:solidFill>
                        <a:srgbClr val="000000"/>
                      </a:solidFill>
                    </a:lnR>
                    <a:lnT w="12700">
                      <a:solidFill>
                        <a:srgbClr val="808080"/>
                      </a:solidFill>
                    </a:lnT>
                    <a:lnB w="12700">
                      <a:solidFill>
                        <a:srgbClr val="808080"/>
                      </a:solidFill>
                    </a:lnB>
                    <a:solidFill>
                      <a:srgbClr val="FFFFFF"/>
                    </a:solidFill>
                  </a:tcPr>
                </a:tc>
                <a:tc>
                  <a:txBody>
                    <a:bodyPr/>
                    <a:lstStyle/>
                    <a:p>
                      <a:pPr algn="ctr" defTabSz="914400">
                        <a:defRPr sz="1800"/>
                      </a:pPr>
                      <a:r>
                        <a:rPr sz="1400" b="1">
                          <a:solidFill>
                            <a:srgbClr val="5A5A59"/>
                          </a:solidFill>
                          <a:latin typeface="Bliss-Light"/>
                          <a:ea typeface="Bliss-Light"/>
                          <a:cs typeface="Bliss-Light"/>
                          <a:sym typeface="Bliss-Light"/>
                        </a:rPr>
                        <a:t>10</a:t>
                      </a:r>
                    </a:p>
                  </a:txBody>
                  <a:tcPr marL="45720" marR="45720" anchor="ctr" horzOverflow="overflow">
                    <a:lnL w="12700">
                      <a:solidFill>
                        <a:srgbClr val="000000"/>
                      </a:solidFill>
                    </a:lnL>
                    <a:lnR w="12700">
                      <a:solidFill>
                        <a:srgbClr val="000000"/>
                      </a:solidFill>
                    </a:lnR>
                    <a:lnT w="12700">
                      <a:solidFill>
                        <a:srgbClr val="808080"/>
                      </a:solidFill>
                    </a:lnT>
                    <a:lnB w="12700">
                      <a:solidFill>
                        <a:srgbClr val="808080"/>
                      </a:solidFill>
                    </a:lnB>
                    <a:solidFill>
                      <a:srgbClr val="FFFFFF"/>
                    </a:solidFill>
                  </a:tcPr>
                </a:tc>
                <a:tc>
                  <a:txBody>
                    <a:bodyPr/>
                    <a:lstStyle/>
                    <a:p>
                      <a:pPr algn="ctr" defTabSz="914400">
                        <a:defRPr sz="1800"/>
                      </a:pPr>
                      <a:r>
                        <a:rPr sz="1400" b="1">
                          <a:solidFill>
                            <a:srgbClr val="5A5A59"/>
                          </a:solidFill>
                          <a:latin typeface="Bliss-Light"/>
                          <a:ea typeface="Bliss-Light"/>
                          <a:cs typeface="Bliss-Light"/>
                          <a:sym typeface="Bliss-Light"/>
                        </a:rPr>
                        <a:t>35</a:t>
                      </a:r>
                    </a:p>
                  </a:txBody>
                  <a:tcPr marL="45720" marR="45720" anchor="ctr" horzOverflow="overflow">
                    <a:lnL w="12700">
                      <a:solidFill>
                        <a:srgbClr val="000000"/>
                      </a:solidFill>
                    </a:lnL>
                    <a:lnR w="12700">
                      <a:solidFill>
                        <a:srgbClr val="000000"/>
                      </a:solidFill>
                    </a:lnR>
                    <a:lnT w="12700">
                      <a:solidFill>
                        <a:srgbClr val="808080"/>
                      </a:solidFill>
                    </a:lnT>
                    <a:lnB w="12700">
                      <a:solidFill>
                        <a:srgbClr val="808080"/>
                      </a:solidFill>
                    </a:lnB>
                    <a:solidFill>
                      <a:srgbClr val="FFFFFF"/>
                    </a:solidFill>
                  </a:tcPr>
                </a:tc>
              </a:tr>
              <a:tr h="674463">
                <a:tc>
                  <a:txBody>
                    <a:bodyPr/>
                    <a:lstStyle/>
                    <a:p>
                      <a:pPr algn="l" defTabSz="914400">
                        <a:defRPr sz="1800"/>
                      </a:pPr>
                      <a:r>
                        <a:rPr sz="1400" b="1">
                          <a:solidFill>
                            <a:srgbClr val="5A5A59"/>
                          </a:solidFill>
                          <a:latin typeface="Bliss-Light"/>
                          <a:ea typeface="Bliss-Light"/>
                          <a:cs typeface="Bliss-Light"/>
                          <a:sym typeface="Bliss-Light"/>
                        </a:rPr>
                        <a:t>Candidate 5
</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808080"/>
                      </a:solidFill>
                    </a:lnB>
                    <a:solidFill>
                      <a:schemeClr val="accent1">
                        <a:lumOff val="23725"/>
                      </a:schemeClr>
                    </a:solidFill>
                  </a:tcPr>
                </a:tc>
                <a:tc>
                  <a:txBody>
                    <a:bodyPr/>
                    <a:lstStyle/>
                    <a:p>
                      <a:pPr algn="ctr" defTabSz="914400">
                        <a:defRPr sz="1800"/>
                      </a:pPr>
                      <a:r>
                        <a:rPr sz="1400" b="1" dirty="0">
                          <a:solidFill>
                            <a:srgbClr val="5A5A59"/>
                          </a:solidFill>
                          <a:latin typeface="Bliss-Light"/>
                          <a:ea typeface="Bliss-Light"/>
                          <a:cs typeface="Bliss-Light"/>
                          <a:sym typeface="Bliss-Light"/>
                        </a:rPr>
                        <a:t>14</a:t>
                      </a:r>
                    </a:p>
                  </a:txBody>
                  <a:tcPr marL="45720" marR="45720" anchor="ctr" horzOverflow="overflow">
                    <a:lnL w="12700">
                      <a:solidFill>
                        <a:srgbClr val="000000"/>
                      </a:solidFill>
                    </a:lnL>
                    <a:lnR w="12700">
                      <a:solidFill>
                        <a:srgbClr val="000000"/>
                      </a:solidFill>
                    </a:lnR>
                    <a:lnT w="12700">
                      <a:solidFill>
                        <a:srgbClr val="808080"/>
                      </a:solidFill>
                    </a:lnT>
                    <a:lnB w="12700">
                      <a:solidFill>
                        <a:srgbClr val="808080"/>
                      </a:solidFill>
                    </a:lnB>
                    <a:solidFill>
                      <a:schemeClr val="accent1">
                        <a:lumOff val="23725"/>
                      </a:schemeClr>
                    </a:solidFill>
                  </a:tcPr>
                </a:tc>
                <a:tc>
                  <a:txBody>
                    <a:bodyPr/>
                    <a:lstStyle/>
                    <a:p>
                      <a:pPr algn="ctr" defTabSz="914400">
                        <a:defRPr sz="1800"/>
                      </a:pPr>
                      <a:r>
                        <a:rPr sz="1400" b="1">
                          <a:solidFill>
                            <a:srgbClr val="5A5A59"/>
                          </a:solidFill>
                          <a:latin typeface="Bliss-Light"/>
                          <a:ea typeface="Bliss-Light"/>
                          <a:cs typeface="Bliss-Light"/>
                          <a:sym typeface="Bliss-Light"/>
                        </a:rPr>
                        <a:t>6</a:t>
                      </a:r>
                    </a:p>
                  </a:txBody>
                  <a:tcPr marL="45720" marR="45720" anchor="ctr" horzOverflow="overflow">
                    <a:lnL w="12700">
                      <a:solidFill>
                        <a:srgbClr val="000000"/>
                      </a:solidFill>
                    </a:lnL>
                    <a:lnR w="12700">
                      <a:solidFill>
                        <a:srgbClr val="000000"/>
                      </a:solidFill>
                    </a:lnR>
                    <a:lnT w="12700">
                      <a:solidFill>
                        <a:srgbClr val="808080"/>
                      </a:solidFill>
                    </a:lnT>
                    <a:lnB w="12700">
                      <a:solidFill>
                        <a:srgbClr val="808080"/>
                      </a:solidFill>
                    </a:lnB>
                    <a:solidFill>
                      <a:schemeClr val="accent1">
                        <a:lumOff val="23725"/>
                      </a:schemeClr>
                    </a:solidFill>
                  </a:tcPr>
                </a:tc>
                <a:tc>
                  <a:txBody>
                    <a:bodyPr/>
                    <a:lstStyle/>
                    <a:p>
                      <a:pPr algn="ctr" defTabSz="914400">
                        <a:defRPr sz="1800"/>
                      </a:pPr>
                      <a:r>
                        <a:rPr sz="1400" b="1" dirty="0">
                          <a:solidFill>
                            <a:srgbClr val="5A5A59"/>
                          </a:solidFill>
                          <a:latin typeface="Bliss-Light"/>
                          <a:ea typeface="Bliss-Light"/>
                          <a:cs typeface="Bliss-Light"/>
                          <a:sym typeface="Bliss-Light"/>
                        </a:rPr>
                        <a:t>20</a:t>
                      </a:r>
                    </a:p>
                  </a:txBody>
                  <a:tcPr marL="45720" marR="45720" anchor="ctr" horzOverflow="overflow">
                    <a:lnL w="12700">
                      <a:solidFill>
                        <a:srgbClr val="000000"/>
                      </a:solidFill>
                    </a:lnL>
                    <a:lnR w="12700">
                      <a:solidFill>
                        <a:srgbClr val="000000"/>
                      </a:solidFill>
                    </a:lnR>
                    <a:lnT w="12700">
                      <a:solidFill>
                        <a:srgbClr val="808080"/>
                      </a:solidFill>
                    </a:lnT>
                    <a:lnB w="12700">
                      <a:solidFill>
                        <a:srgbClr val="808080"/>
                      </a:solidFill>
                    </a:lnB>
                    <a:solidFill>
                      <a:schemeClr val="accent1">
                        <a:lumOff val="23725"/>
                      </a:schemeClr>
                    </a:solidFill>
                  </a:tcPr>
                </a:tc>
              </a:tr>
            </a:tbl>
          </a:graphicData>
        </a:graphic>
      </p:graphicFrame>
    </p:spTree>
  </p:cSld>
  <p:clrMapOvr>
    <a:masterClrMapping/>
  </p:clrMapOvr>
  <p:transition spd="slow"/>
</p:sld>
</file>

<file path=ppt/theme/theme1.xml><?xml version="1.0" encoding="utf-8"?>
<a:theme xmlns:a="http://schemas.openxmlformats.org/drawingml/2006/main" name="WJEC Powerpoint Presentation Template (England - English only) (1)">
  <a:themeElements>
    <a:clrScheme name="WJEC Powerpoint Presentation Template (England - English only) (1)">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WJEC Powerpoint Presentation Template (England - English only) (1)">
      <a:majorFont>
        <a:latin typeface="Calibri"/>
        <a:ea typeface="Calibri"/>
        <a:cs typeface="Calibri"/>
      </a:majorFont>
      <a:minorFont>
        <a:latin typeface="Helvetica"/>
        <a:ea typeface="Helvetica"/>
        <a:cs typeface="Helvetica"/>
      </a:minorFont>
    </a:fontScheme>
    <a:fmtScheme name="WJEC Powerpoint Presentation Template (England - English only) (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JEC Powerpoint Presentation Template (England - English only) (1)">
  <a:themeElements>
    <a:clrScheme name="WJEC Powerpoint Presentation Template (England - English only) (1)">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WJEC Powerpoint Presentation Template (England - English only) (1)">
      <a:majorFont>
        <a:latin typeface="Calibri"/>
        <a:ea typeface="Calibri"/>
        <a:cs typeface="Calibri"/>
      </a:majorFont>
      <a:minorFont>
        <a:latin typeface="Helvetica"/>
        <a:ea typeface="Helvetica"/>
        <a:cs typeface="Helvetica"/>
      </a:minorFont>
    </a:fontScheme>
    <a:fmtScheme name="WJEC Powerpoint Presentation Template (England - English only) (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Report" ma:contentTypeID="0x0101003DB520055EDDB440B1956AA9AA49CCC900676E742026C1384EA912890F1B0185A2" ma:contentTypeVersion="3" ma:contentTypeDescription="" ma:contentTypeScope="" ma:versionID="1599fd29a57b8d93314c6853f624cb15">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dff4527cc6bb46c5bb4876f058b868cb"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k48d8005054a4dd09ad49b7c837f0781" minOccurs="0"/>
                <xsd:element ref="ns3:TaxCatchAll" minOccurs="0"/>
                <xsd:element ref="ns3:TaxCatchAllLabel" minOccurs="0"/>
                <xsd:element ref="ns3:aa87a6a0bdfe4bfb97a25745bc8270e2" minOccurs="0"/>
                <xsd:element ref="ns3:bd6821cb7d3c4b4ab1e70668a679dc90"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7"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8" nillable="true" ma:displayName="WJEC Available Online" ma:default="0" ma:internalName="WJEC_x0020_Available_x0020_Online">
      <xsd:simpleType>
        <xsd:restriction base="dms:Boolean"/>
      </xsd:simpleType>
    </xsd:element>
    <xsd:element name="k48d8005054a4dd09ad49b7c837f0781" ma:index="12"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0729da46-0308-4dd4-bc10-948bb8b78bdd}" ma:internalName="TaxCatchAll" ma:showField="CatchAllData"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0729da46-0308-4dd4-bc10-948bb8b78bdd}" ma:internalName="TaxCatchAllLabel" ma:readOnly="true" ma:showField="CatchAllDataLabel"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i2be6ccaef284b9d8cadff396f0db8d6" ma:index="22"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1033d4c-53f7-4655-8cf6-8161ad0c09ed" ContentTypeId="0x0101003DB520055EDDB440B1956AA9AA49CCC9"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PublishingStartDate xmlns="http://schemas.microsoft.com/sharepoint/v3" xsi:nil="true"/>
    <aa87a6a0bdfe4bfb97a25745bc8270e2 xmlns="2f2f9355-f80e-4d7b-937a-0c27cfa03643">
      <Terms xmlns="http://schemas.microsoft.com/office/infopath/2007/PartnerControls"/>
    </aa87a6a0bdfe4bfb97a25745bc8270e2>
  </documentManagement>
</p:properties>
</file>

<file path=customXml/itemProps1.xml><?xml version="1.0" encoding="utf-8"?>
<ds:datastoreItem xmlns:ds="http://schemas.openxmlformats.org/officeDocument/2006/customXml" ds:itemID="{5511CED4-2BB8-4724-80E7-6949CE583261}"/>
</file>

<file path=customXml/itemProps2.xml><?xml version="1.0" encoding="utf-8"?>
<ds:datastoreItem xmlns:ds="http://schemas.openxmlformats.org/officeDocument/2006/customXml" ds:itemID="{7FBC2D87-90B7-4C76-887A-EEC70FEAC5DF}"/>
</file>

<file path=customXml/itemProps3.xml><?xml version="1.0" encoding="utf-8"?>
<ds:datastoreItem xmlns:ds="http://schemas.openxmlformats.org/officeDocument/2006/customXml" ds:itemID="{8D249A85-964C-44F4-BF54-172AF8713754}"/>
</file>

<file path=customXml/itemProps4.xml><?xml version="1.0" encoding="utf-8"?>
<ds:datastoreItem xmlns:ds="http://schemas.openxmlformats.org/officeDocument/2006/customXml" ds:itemID="{EAAEA4D4-8886-45DF-A8D6-DA85D3A37F79}"/>
</file>

<file path=docProps/app.xml><?xml version="1.0" encoding="utf-8"?>
<Properties xmlns="http://schemas.openxmlformats.org/officeDocument/2006/extended-properties" xmlns:vt="http://schemas.openxmlformats.org/officeDocument/2006/docPropsVTypes">
  <TotalTime>8</TotalTime>
  <Words>769</Words>
  <Application>Microsoft Office PowerPoint</Application>
  <PresentationFormat>On-screen Show (4:3)</PresentationFormat>
  <Paragraphs>119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WJEC Powerpoint Presentation Template (England - English only)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WJEC</cp:lastModifiedBy>
  <cp:revision>4</cp:revision>
  <dcterms:modified xsi:type="dcterms:W3CDTF">2016-10-21T08:42:02Z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0x0101003DB520055EDDB440B1956AA9AA49CCC900676E742026C1384EA912890F1B0185A2</vt:lpwstr>
  </property>
  <property fmtid="{D5CDD505-2E9C-101B-9397-08002B2CF9AE}" pid="3" name="WJEC_x0020_Audiences">
    <vt:lpwstr/>
  </property>
  <property fmtid="{D5CDD505-2E9C-101B-9397-08002B2CF9AE}" pid="4" name="WJEC_x0020_Department">
    <vt:lpwstr/>
  </property>
  <property fmtid="{D5CDD505-2E9C-101B-9397-08002B2CF9AE}" pid="5" name="WJEC Department">
    <vt:lpwstr/>
  </property>
  <property fmtid="{D5CDD505-2E9C-101B-9397-08002B2CF9AE}" pid="6" name="WJEC Audiences">
    <vt:lpwstr/>
  </property>
</Properties>
</file>