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6"/>
  </p:notesMasterIdLst>
  <p:handoutMasterIdLst>
    <p:handoutMasterId r:id="rId37"/>
  </p:handoutMasterIdLst>
  <p:sldIdLst>
    <p:sldId id="259" r:id="rId6"/>
    <p:sldId id="323" r:id="rId7"/>
    <p:sldId id="324" r:id="rId8"/>
    <p:sldId id="325" r:id="rId9"/>
    <p:sldId id="261" r:id="rId10"/>
    <p:sldId id="262" r:id="rId11"/>
    <p:sldId id="320" r:id="rId12"/>
    <p:sldId id="329" r:id="rId13"/>
    <p:sldId id="328" r:id="rId14"/>
    <p:sldId id="286" r:id="rId15"/>
    <p:sldId id="322" r:id="rId16"/>
    <p:sldId id="331" r:id="rId17"/>
    <p:sldId id="296" r:id="rId18"/>
    <p:sldId id="290" r:id="rId19"/>
    <p:sldId id="311" r:id="rId20"/>
    <p:sldId id="312" r:id="rId21"/>
    <p:sldId id="313" r:id="rId22"/>
    <p:sldId id="294" r:id="rId23"/>
    <p:sldId id="283" r:id="rId24"/>
    <p:sldId id="317" r:id="rId25"/>
    <p:sldId id="315" r:id="rId26"/>
    <p:sldId id="318" r:id="rId27"/>
    <p:sldId id="319" r:id="rId28"/>
    <p:sldId id="295" r:id="rId29"/>
    <p:sldId id="303" r:id="rId30"/>
    <p:sldId id="306" r:id="rId31"/>
    <p:sldId id="314" r:id="rId32"/>
    <p:sldId id="308" r:id="rId33"/>
    <p:sldId id="326" r:id="rId34"/>
    <p:sldId id="327" r:id="rId35"/>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9"/>
    <a:srgbClr val="A5A6A5"/>
    <a:srgbClr val="F7B385"/>
    <a:srgbClr val="DF3C0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53" autoAdjust="0"/>
    <p:restoredTop sz="94671" autoAdjust="0"/>
  </p:normalViewPr>
  <p:slideViewPr>
    <p:cSldViewPr snapToGrid="0" snapToObjects="1">
      <p:cViewPr>
        <p:scale>
          <a:sx n="100" d="100"/>
          <a:sy n="100" d="100"/>
        </p:scale>
        <p:origin x="-75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EC0EF8DE-21EB-44F3-B017-E8CEC0D574F8}" type="datetimeFigureOut">
              <a:rPr lang="en-GB" smtClean="0"/>
              <a:t>25/09/2016</a:t>
            </a:fld>
            <a:endParaRPr lang="en-GB"/>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A6C5C12C-F5FC-4122-972F-2D2A04DD94AC}" type="slidenum">
              <a:rPr lang="en-GB" smtClean="0"/>
              <a:t>‹#›</a:t>
            </a:fld>
            <a:endParaRPr lang="en-GB"/>
          </a:p>
        </p:txBody>
      </p:sp>
    </p:spTree>
    <p:extLst>
      <p:ext uri="{BB962C8B-B14F-4D97-AF65-F5344CB8AC3E}">
        <p14:creationId xmlns:p14="http://schemas.microsoft.com/office/powerpoint/2010/main" val="3626052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C08EA298-52E9-4723-8878-9BD12452182C}" type="datetimeFigureOut">
              <a:rPr lang="en-GB" smtClean="0"/>
              <a:t>25/09/2016</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39C85962-2266-4E8A-8AF3-3020E53A5F9E}" type="slidenum">
              <a:rPr lang="en-GB" smtClean="0"/>
              <a:t>‹#›</a:t>
            </a:fld>
            <a:endParaRPr lang="en-GB"/>
          </a:p>
        </p:txBody>
      </p:sp>
    </p:spTree>
    <p:extLst>
      <p:ext uri="{BB962C8B-B14F-4D97-AF65-F5344CB8AC3E}">
        <p14:creationId xmlns:p14="http://schemas.microsoft.com/office/powerpoint/2010/main" val="1286602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64949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26467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74831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936C20C-B4BE-564F-9344-0F648460F26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77793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936C20C-B4BE-564F-9344-0F648460F26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58101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936C20C-B4BE-564F-9344-0F648460F26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2260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936C20C-B4BE-564F-9344-0F648460F26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99662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6C20C-B4BE-564F-9344-0F648460F26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3783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140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80583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6C20C-B4BE-564F-9344-0F648460F265}" type="datetimeFigureOut">
              <a:rPr lang="en-US" smtClean="0"/>
              <a:t>9/25/2016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6B98A-A3DE-914F-A6C2-F2963756AB91}" type="slidenum">
              <a:rPr lang="en-US" smtClean="0"/>
              <a:t>‹#›</a:t>
            </a:fld>
            <a:endParaRPr lang="en-US"/>
          </a:p>
        </p:txBody>
      </p:sp>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david.evans@eduqas.co.uk"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hyperlink" Target="mailto:sarah.price@eduqas.co.uk"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593725"/>
            <a:ext cx="6160160" cy="1717393"/>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New GCSE Geology starting from </a:t>
            </a:r>
          </a:p>
          <a:p>
            <a:pPr>
              <a:lnSpc>
                <a:spcPct val="80000"/>
              </a:lnSpc>
            </a:pPr>
            <a:r>
              <a:rPr lang="en-US" sz="4400" kern="1100" spc="-30" dirty="0" smtClean="0">
                <a:solidFill>
                  <a:schemeClr val="bg1"/>
                </a:solidFill>
                <a:latin typeface="Gotham Rounded Book"/>
                <a:cs typeface="Gotham Rounded Book"/>
              </a:rPr>
              <a:t>September 2017</a:t>
            </a:r>
            <a:endParaRPr lang="en-US" sz="4400" kern="1100" spc="-30" dirty="0">
              <a:solidFill>
                <a:srgbClr val="F7B385"/>
              </a:solidFill>
              <a:latin typeface="Gotham Rounded Book"/>
              <a:cs typeface="Gotham Rounded Book"/>
            </a:endParaRPr>
          </a:p>
        </p:txBody>
      </p:sp>
    </p:spTree>
    <p:extLst>
      <p:ext uri="{BB962C8B-B14F-4D97-AF65-F5344CB8AC3E}">
        <p14:creationId xmlns:p14="http://schemas.microsoft.com/office/powerpoint/2010/main" val="34806605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589889" y="355852"/>
            <a:ext cx="7668285"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of assessment –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graphicFrame>
        <p:nvGraphicFramePr>
          <p:cNvPr id="4" name="Table 3"/>
          <p:cNvGraphicFramePr>
            <a:graphicFrameLocks noGrp="1"/>
          </p:cNvGraphicFramePr>
          <p:nvPr>
            <p:extLst>
              <p:ext uri="{D42A27DB-BD31-4B8C-83A1-F6EECF244321}">
                <p14:modId xmlns:p14="http://schemas.microsoft.com/office/powerpoint/2010/main" val="3935286747"/>
              </p:ext>
            </p:extLst>
          </p:nvPr>
        </p:nvGraphicFramePr>
        <p:xfrm>
          <a:off x="974199" y="1228616"/>
          <a:ext cx="7386237" cy="4450189"/>
        </p:xfrm>
        <a:graphic>
          <a:graphicData uri="http://schemas.openxmlformats.org/drawingml/2006/table">
            <a:tbl>
              <a:tblPr>
                <a:tableStyleId>{5C22544A-7EE6-4342-B048-85BDC9FD1C3A}</a:tableStyleId>
              </a:tblPr>
              <a:tblGrid>
                <a:gridCol w="7386237"/>
              </a:tblGrid>
              <a:tr h="0">
                <a:tc>
                  <a:txBody>
                    <a:bodyPr/>
                    <a:lstStyle/>
                    <a:p>
                      <a:r>
                        <a:rPr lang="en-GB" sz="2400" b="1" kern="1200" dirty="0" smtClean="0">
                          <a:solidFill>
                            <a:schemeClr val="dk1"/>
                          </a:solidFill>
                          <a:effectLst/>
                          <a:latin typeface="Arial" panose="020B0604020202020204" pitchFamily="34" charset="0"/>
                          <a:ea typeface="+mn-ea"/>
                          <a:cs typeface="Arial" panose="020B0604020202020204" pitchFamily="34" charset="0"/>
                        </a:rPr>
                        <a:t>Component 2: Investigative Geology</a:t>
                      </a:r>
                      <a:endParaRPr lang="en-GB" sz="2400" kern="1200" dirty="0" smtClean="0">
                        <a:solidFill>
                          <a:schemeClr val="dk1"/>
                        </a:solidFill>
                        <a:effectLst/>
                        <a:latin typeface="Arial" panose="020B0604020202020204" pitchFamily="34" charset="0"/>
                        <a:ea typeface="+mn-ea"/>
                        <a:cs typeface="Arial" panose="020B0604020202020204" pitchFamily="34" charset="0"/>
                      </a:endParaRPr>
                    </a:p>
                    <a:p>
                      <a:r>
                        <a:rPr lang="en-GB" sz="2400" b="0" kern="1200" dirty="0" smtClean="0">
                          <a:solidFill>
                            <a:schemeClr val="dk1"/>
                          </a:solidFill>
                          <a:effectLst/>
                          <a:latin typeface="Arial" panose="020B0604020202020204" pitchFamily="34" charset="0"/>
                          <a:ea typeface="+mn-ea"/>
                          <a:cs typeface="Arial" panose="020B0604020202020204" pitchFamily="34" charset="0"/>
                        </a:rPr>
                        <a:t>Written examination: 1 hour 30 minutes</a:t>
                      </a:r>
                    </a:p>
                    <a:p>
                      <a:r>
                        <a:rPr lang="en-GB" sz="2400" b="0" kern="1200" dirty="0" smtClean="0">
                          <a:solidFill>
                            <a:schemeClr val="dk1"/>
                          </a:solidFill>
                          <a:effectLst/>
                          <a:latin typeface="Arial" panose="020B0604020202020204" pitchFamily="34" charset="0"/>
                          <a:ea typeface="+mn-ea"/>
                          <a:cs typeface="Arial" panose="020B0604020202020204" pitchFamily="34" charset="0"/>
                        </a:rPr>
                        <a:t>50% of qualification</a:t>
                      </a:r>
                      <a:endParaRPr lang="en-GB" sz="2400" b="0" dirty="0">
                        <a:solidFill>
                          <a:srgbClr val="FFFFFF"/>
                        </a:solidFill>
                        <a:effectLst/>
                        <a:latin typeface="Arial" panose="020B0604020202020204" pitchFamily="34" charset="0"/>
                        <a:ea typeface="Times New Roman"/>
                        <a:cs typeface="Arial" panose="020B0604020202020204" pitchFamily="34" charset="0"/>
                      </a:endParaRPr>
                    </a:p>
                  </a:txBody>
                  <a:tcPr marL="73025" marR="73025" marT="18415" marB="18415"/>
                </a:tc>
              </a:tr>
              <a:tr h="3316079">
                <a:tc>
                  <a:txBody>
                    <a:bodyPr/>
                    <a:lstStyle/>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A written assessment consisting of data and stimulus response questions</a:t>
                      </a:r>
                    </a:p>
                    <a:p>
                      <a:r>
                        <a:rPr lang="en-GB" sz="2000" kern="1200" dirty="0" smtClean="0">
                          <a:solidFill>
                            <a:schemeClr val="dk1"/>
                          </a:solidFill>
                          <a:effectLst/>
                          <a:latin typeface="Arial" panose="020B0604020202020204" pitchFamily="34" charset="0"/>
                          <a:ea typeface="+mn-ea"/>
                          <a:cs typeface="Arial" panose="020B0604020202020204" pitchFamily="34" charset="0"/>
                        </a:rPr>
                        <a:t> </a:t>
                      </a:r>
                    </a:p>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Has</a:t>
                      </a:r>
                      <a:r>
                        <a:rPr lang="en-GB" sz="2000" kern="1200" baseline="0" dirty="0" smtClean="0">
                          <a:solidFill>
                            <a:schemeClr val="dk1"/>
                          </a:solidFill>
                          <a:effectLst/>
                          <a:latin typeface="Arial" panose="020B0604020202020204" pitchFamily="34" charset="0"/>
                          <a:ea typeface="+mn-ea"/>
                          <a:cs typeface="Arial" panose="020B0604020202020204" pitchFamily="34" charset="0"/>
                        </a:rPr>
                        <a:t> s</a:t>
                      </a:r>
                      <a:r>
                        <a:rPr lang="en-GB" sz="2000" kern="1200" dirty="0" smtClean="0">
                          <a:solidFill>
                            <a:schemeClr val="dk1"/>
                          </a:solidFill>
                          <a:effectLst/>
                          <a:latin typeface="Arial" panose="020B0604020202020204" pitchFamily="34" charset="0"/>
                          <a:ea typeface="+mn-ea"/>
                          <a:cs typeface="Arial" panose="020B0604020202020204" pitchFamily="34" charset="0"/>
                        </a:rPr>
                        <a:t>hort, structured and extended writing answers to investigate the geology of an area shown on a simplified geological map</a:t>
                      </a:r>
                    </a:p>
                    <a:p>
                      <a:endParaRPr lang="en-GB" sz="2000" kern="1200" dirty="0" smtClean="0">
                        <a:solidFill>
                          <a:schemeClr val="dk1"/>
                        </a:solidFill>
                        <a:effectLst/>
                        <a:latin typeface="Arial" panose="020B0604020202020204" pitchFamily="34" charset="0"/>
                        <a:ea typeface="+mn-ea"/>
                        <a:cs typeface="Arial" panose="020B0604020202020204" pitchFamily="34" charset="0"/>
                      </a:endParaRPr>
                    </a:p>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It</a:t>
                      </a:r>
                      <a:r>
                        <a:rPr lang="en-GB" sz="2000" kern="1200" baseline="0" dirty="0" smtClean="0">
                          <a:solidFill>
                            <a:schemeClr val="dk1"/>
                          </a:solidFill>
                          <a:effectLst/>
                          <a:latin typeface="Arial" panose="020B0604020202020204" pitchFamily="34" charset="0"/>
                          <a:ea typeface="+mn-ea"/>
                          <a:cs typeface="Arial" panose="020B0604020202020204" pitchFamily="34" charset="0"/>
                        </a:rPr>
                        <a:t> </a:t>
                      </a:r>
                      <a:r>
                        <a:rPr lang="en-GB" sz="2000" kern="1200" dirty="0" smtClean="0">
                          <a:solidFill>
                            <a:schemeClr val="dk1"/>
                          </a:solidFill>
                          <a:effectLst/>
                          <a:latin typeface="Arial" panose="020B0604020202020204" pitchFamily="34" charset="0"/>
                          <a:ea typeface="+mn-ea"/>
                          <a:cs typeface="Arial" panose="020B0604020202020204" pitchFamily="34" charset="0"/>
                        </a:rPr>
                        <a:t>is wholly based on the area covered by the geological map</a:t>
                      </a:r>
                    </a:p>
                    <a:p>
                      <a:endParaRPr lang="en-GB" sz="2000" kern="1200" dirty="0" smtClean="0">
                        <a:solidFill>
                          <a:schemeClr val="dk1"/>
                        </a:solidFill>
                        <a:effectLst/>
                        <a:latin typeface="Arial" panose="020B0604020202020204" pitchFamily="34" charset="0"/>
                        <a:ea typeface="+mn-ea"/>
                        <a:cs typeface="Arial" panose="020B0604020202020204" pitchFamily="34" charset="0"/>
                      </a:endParaRPr>
                    </a:p>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A data sheet is used in this assessment</a:t>
                      </a:r>
                    </a:p>
                  </a:txBody>
                  <a:tcPr marL="73025" marR="73025" marT="18415" marB="18415"/>
                </a:tc>
              </a:tr>
            </a:tbl>
          </a:graphicData>
        </a:graphic>
      </p:graphicFrame>
    </p:spTree>
    <p:extLst>
      <p:ext uri="{BB962C8B-B14F-4D97-AF65-F5344CB8AC3E}">
        <p14:creationId xmlns:p14="http://schemas.microsoft.com/office/powerpoint/2010/main" val="4122375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81001" y="355852"/>
            <a:ext cx="8353424"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of assessment –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1500" y="1009650"/>
            <a:ext cx="6014700" cy="465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346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GB" sz="3100" kern="1100" spc="-50" dirty="0">
                <a:solidFill>
                  <a:srgbClr val="DF3C06"/>
                </a:solidFill>
                <a:latin typeface="Gotham Rounded Book"/>
                <a:cs typeface="Gotham Rounded Book"/>
              </a:rPr>
              <a:t>Example of a question related to the </a:t>
            </a:r>
            <a:r>
              <a:rPr lang="en-GB" sz="3100" kern="1100" spc="-50" dirty="0" smtClean="0">
                <a:solidFill>
                  <a:srgbClr val="DF3C06"/>
                </a:solidFill>
                <a:latin typeface="Gotham Rounded Book"/>
                <a:cs typeface="Gotham Rounded Book"/>
              </a:rPr>
              <a:t>map</a:t>
            </a:r>
            <a:endParaRPr lang="en-GB" sz="3100" kern="1100" spc="-50" dirty="0">
              <a:solidFill>
                <a:srgbClr val="DF3C06"/>
              </a:solidFill>
              <a:latin typeface="Gotham Rounded Book"/>
              <a:cs typeface="Gotham Rounded Book"/>
            </a:endParaRPr>
          </a:p>
        </p:txBody>
      </p:sp>
      <p:sp>
        <p:nvSpPr>
          <p:cNvPr id="4" name="TextBox 3"/>
          <p:cNvSpPr txBox="1"/>
          <p:nvPr/>
        </p:nvSpPr>
        <p:spPr>
          <a:xfrm>
            <a:off x="281191" y="1344821"/>
            <a:ext cx="8157959" cy="3264483"/>
          </a:xfrm>
          <a:prstGeom prst="rect">
            <a:avLst/>
          </a:prstGeom>
          <a:noFill/>
        </p:spPr>
        <p:txBody>
          <a:bodyPr wrap="square" rtlCol="0">
            <a:spAutoFit/>
          </a:bodyPr>
          <a:lstStyle/>
          <a:p>
            <a:r>
              <a:rPr lang="en-GB" altLang="en-US" sz="2400" i="1" dirty="0" smtClean="0">
                <a:latin typeface="Arial" pitchFamily="34" charset="0"/>
                <a:ea typeface="Times New Roman" pitchFamily="18" charset="0"/>
                <a:cs typeface="Times New Roman" pitchFamily="18" charset="0"/>
              </a:rPr>
              <a:t>(d</a:t>
            </a:r>
            <a:r>
              <a:rPr lang="en-GB" altLang="en-US" sz="2400" i="1" dirty="0">
                <a:latin typeface="Arial" pitchFamily="34" charset="0"/>
                <a:ea typeface="Times New Roman" pitchFamily="18" charset="0"/>
                <a:cs typeface="Times New Roman" pitchFamily="18" charset="0"/>
              </a:rPr>
              <a:t>)</a:t>
            </a:r>
            <a:r>
              <a:rPr lang="en-GB" altLang="en-US" sz="2400" dirty="0">
                <a:latin typeface="Arial" pitchFamily="34" charset="0"/>
                <a:ea typeface="Times New Roman" pitchFamily="18" charset="0"/>
                <a:cs typeface="Times New Roman" pitchFamily="18" charset="0"/>
              </a:rPr>
              <a:t>	</a:t>
            </a:r>
            <a:r>
              <a:rPr lang="en-GB" altLang="en-US" sz="2400" b="1" dirty="0">
                <a:latin typeface="Arial" pitchFamily="34" charset="0"/>
                <a:ea typeface="Times New Roman" pitchFamily="18" charset="0"/>
                <a:cs typeface="Times New Roman" pitchFamily="18" charset="0"/>
              </a:rPr>
              <a:t>Figure 1b </a:t>
            </a:r>
            <a:r>
              <a:rPr lang="en-GB" altLang="en-US" sz="2400" dirty="0">
                <a:latin typeface="Arial" pitchFamily="34" charset="0"/>
                <a:ea typeface="Times New Roman" pitchFamily="18" charset="0"/>
                <a:cs typeface="Times New Roman" pitchFamily="18" charset="0"/>
              </a:rPr>
              <a:t>is a photomicrograph of a sample taken from the igneous body </a:t>
            </a:r>
            <a:r>
              <a:rPr lang="en-GB" altLang="en-US" sz="2400" dirty="0" smtClean="0">
                <a:latin typeface="Arial" pitchFamily="34" charset="0"/>
                <a:ea typeface="Times New Roman" pitchFamily="18" charset="0"/>
                <a:cs typeface="Times New Roman" pitchFamily="18" charset="0"/>
              </a:rPr>
              <a:t>at </a:t>
            </a:r>
            <a:r>
              <a:rPr lang="en-GB" altLang="en-US" sz="2400" b="1" dirty="0" smtClean="0">
                <a:latin typeface="Arial" pitchFamily="34" charset="0"/>
                <a:ea typeface="Times New Roman" pitchFamily="18" charset="0"/>
                <a:cs typeface="Times New Roman" pitchFamily="18" charset="0"/>
              </a:rPr>
              <a:t>Locality </a:t>
            </a:r>
            <a:r>
              <a:rPr lang="en-GB" altLang="en-US" sz="2400" b="1" dirty="0">
                <a:latin typeface="Arial" pitchFamily="34" charset="0"/>
                <a:ea typeface="Times New Roman" pitchFamily="18" charset="0"/>
                <a:cs typeface="Times New Roman" pitchFamily="18" charset="0"/>
              </a:rPr>
              <a:t>1 </a:t>
            </a:r>
            <a:r>
              <a:rPr lang="en-GB" altLang="en-US" sz="2400" dirty="0">
                <a:latin typeface="Arial" pitchFamily="34" charset="0"/>
                <a:ea typeface="Times New Roman" pitchFamily="18" charset="0"/>
                <a:cs typeface="Times New Roman" pitchFamily="18" charset="0"/>
              </a:rPr>
              <a:t>on </a:t>
            </a:r>
            <a:r>
              <a:rPr lang="en-GB" altLang="en-US" sz="2400" b="1" dirty="0">
                <a:latin typeface="Arial" pitchFamily="34" charset="0"/>
                <a:ea typeface="Times New Roman" pitchFamily="18" charset="0"/>
                <a:cs typeface="Times New Roman" pitchFamily="18" charset="0"/>
              </a:rPr>
              <a:t>Map 1</a:t>
            </a:r>
            <a:r>
              <a:rPr lang="en-GB" altLang="en-US" sz="2400" dirty="0">
                <a:latin typeface="Arial" pitchFamily="34" charset="0"/>
                <a:ea typeface="Times New Roman" pitchFamily="18" charset="0"/>
                <a:cs typeface="Times New Roman" pitchFamily="18" charset="0"/>
              </a:rPr>
              <a:t>.</a:t>
            </a:r>
            <a:endParaRPr lang="en-GB" altLang="en-US" sz="2400" dirty="0">
              <a:latin typeface="Arial" pitchFamily="34" charset="0"/>
              <a:cs typeface="Arial" pitchFamily="34" charset="0"/>
            </a:endParaRPr>
          </a:p>
          <a:p>
            <a:pPr lvl="0"/>
            <a:endParaRPr lang="en-GB" sz="2600" dirty="0" smtClean="0">
              <a:latin typeface="Arial" panose="020B0604020202020204" pitchFamily="34" charset="0"/>
              <a:cs typeface="Arial" panose="020B0604020202020204" pitchFamily="34" charset="0"/>
            </a:endParaRPr>
          </a:p>
          <a:p>
            <a:pPr lvl="0"/>
            <a:r>
              <a:rPr lang="en-GB" sz="2600" dirty="0" smtClean="0">
                <a:latin typeface="Arial" panose="020B0604020202020204" pitchFamily="34" charset="0"/>
                <a:cs typeface="Arial" panose="020B0604020202020204" pitchFamily="34" charset="0"/>
              </a:rPr>
              <a:t> </a:t>
            </a:r>
          </a:p>
          <a:p>
            <a:pPr lvl="0"/>
            <a:endParaRPr lang="en-GB" sz="2600" dirty="0" smtClean="0">
              <a:latin typeface="Arial" panose="020B0604020202020204" pitchFamily="34" charset="0"/>
              <a:cs typeface="Arial" panose="020B0604020202020204" pitchFamily="34" charset="0"/>
            </a:endParaRPr>
          </a:p>
          <a:p>
            <a:pPr lvl="0"/>
            <a:endParaRPr lang="en-GB" sz="1200" dirty="0" smtClean="0">
              <a:latin typeface="Arial" panose="020B0604020202020204" pitchFamily="34" charset="0"/>
              <a:cs typeface="Arial" panose="020B0604020202020204" pitchFamily="34" charset="0"/>
            </a:endParaRPr>
          </a:p>
          <a:p>
            <a:pPr>
              <a:lnSpc>
                <a:spcPct val="115000"/>
              </a:lnSpc>
              <a:spcAft>
                <a:spcPts val="1000"/>
              </a:spcAft>
            </a:pPr>
            <a:r>
              <a:rPr lang="en-GB" sz="2800" dirty="0">
                <a:latin typeface="Arial"/>
                <a:ea typeface="Times New Roman"/>
                <a:cs typeface="Times New Roman"/>
              </a:rPr>
              <a:t> </a:t>
            </a:r>
          </a:p>
          <a:p>
            <a:pPr>
              <a:lnSpc>
                <a:spcPct val="115000"/>
              </a:lnSpc>
              <a:spcAft>
                <a:spcPts val="1000"/>
              </a:spcAft>
            </a:pPr>
            <a:r>
              <a:rPr lang="en-GB" sz="2400" dirty="0">
                <a:latin typeface="Arial"/>
                <a:ea typeface="Times New Roman"/>
                <a:cs typeface="Times New Roman"/>
              </a:rPr>
              <a:t>		</a:t>
            </a:r>
            <a:endParaRPr lang="en-GB" sz="2600" dirty="0" smtClean="0"/>
          </a:p>
        </p:txBody>
      </p:sp>
      <p:pic>
        <p:nvPicPr>
          <p:cNvPr id="5" name="Picture 61"/>
          <p:cNvPicPr>
            <a:picLocks noChangeAspect="1" noChangeArrowheads="1"/>
          </p:cNvPicPr>
          <p:nvPr/>
        </p:nvPicPr>
        <p:blipFill>
          <a:blip r:embed="rId3">
            <a:extLst>
              <a:ext uri="{28A0092B-C50C-407E-A947-70E740481C1C}">
                <a14:useLocalDpi xmlns:a14="http://schemas.microsoft.com/office/drawing/2010/main" val="0"/>
              </a:ext>
            </a:extLst>
          </a:blip>
          <a:srcRect b="10349"/>
          <a:stretch>
            <a:fillRect/>
          </a:stretch>
        </p:blipFill>
        <p:spPr bwMode="auto">
          <a:xfrm>
            <a:off x="4572000" y="1786213"/>
            <a:ext cx="3924300" cy="28575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81191" y="4671931"/>
            <a:ext cx="8710409" cy="800219"/>
          </a:xfrm>
          <a:prstGeom prst="rect">
            <a:avLst/>
          </a:prstGeom>
        </p:spPr>
        <p:txBody>
          <a:bodyPr wrap="square">
            <a:spAutoFit/>
          </a:bodyPr>
          <a:lstStyle/>
          <a:p>
            <a:r>
              <a:rPr lang="en-GB" sz="2800" dirty="0"/>
              <a:t>(</a:t>
            </a:r>
            <a:r>
              <a:rPr lang="en-GB" sz="2800" dirty="0" err="1"/>
              <a:t>i</a:t>
            </a:r>
            <a:r>
              <a:rPr lang="en-GB" sz="2800" dirty="0"/>
              <a:t>)	Describe the texture of the rock shown in Figure 1b</a:t>
            </a:r>
            <a:r>
              <a:rPr lang="en-GB" sz="2800" dirty="0" smtClean="0"/>
              <a:t>.[</a:t>
            </a:r>
            <a:r>
              <a:rPr lang="en-GB" sz="2800" dirty="0"/>
              <a:t>3]</a:t>
            </a:r>
          </a:p>
          <a:p>
            <a:r>
              <a:rPr lang="en-GB" dirty="0"/>
              <a:t>		</a:t>
            </a:r>
          </a:p>
        </p:txBody>
      </p:sp>
    </p:spTree>
    <p:extLst>
      <p:ext uri="{BB962C8B-B14F-4D97-AF65-F5344CB8AC3E}">
        <p14:creationId xmlns:p14="http://schemas.microsoft.com/office/powerpoint/2010/main" val="2889239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38" y="460375"/>
            <a:ext cx="6807862" cy="1175706"/>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Specification - GCSE</a:t>
            </a:r>
          </a:p>
          <a:p>
            <a:pPr algn="ctr">
              <a:lnSpc>
                <a:spcPct val="80000"/>
              </a:lnSpc>
            </a:pPr>
            <a:r>
              <a:rPr lang="en-US" sz="4400" kern="1100" spc="-30" dirty="0" smtClean="0">
                <a:solidFill>
                  <a:schemeClr val="bg1"/>
                </a:solidFill>
                <a:latin typeface="Gotham Rounded Book"/>
                <a:cs typeface="Gotham Rounded Book"/>
              </a:rPr>
              <a:t>                        </a:t>
            </a:r>
            <a:endParaRPr lang="en-US" sz="4400" kern="1100" spc="-30" dirty="0">
              <a:solidFill>
                <a:srgbClr val="F7B385"/>
              </a:solidFill>
              <a:latin typeface="Gotham Rounded Book"/>
              <a:cs typeface="Gotham Rounded Book"/>
            </a:endParaRPr>
          </a:p>
        </p:txBody>
      </p:sp>
    </p:spTree>
    <p:extLst>
      <p:ext uri="{BB962C8B-B14F-4D97-AF65-F5344CB8AC3E}">
        <p14:creationId xmlns:p14="http://schemas.microsoft.com/office/powerpoint/2010/main" val="3089591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589890" y="355852"/>
            <a:ext cx="7582560" cy="473976"/>
          </a:xfrm>
          <a:prstGeom prst="rect">
            <a:avLst/>
          </a:prstGeom>
          <a:noFill/>
        </p:spPr>
        <p:txBody>
          <a:bodyPr wrap="square" rtlCol="0">
            <a:spAutoFit/>
          </a:bodyPr>
          <a:lstStyle/>
          <a:p>
            <a:pPr algn="ctr">
              <a:lnSpc>
                <a:spcPct val="80000"/>
              </a:lnSpc>
            </a:pPr>
            <a:r>
              <a:rPr lang="en-US" sz="3100" kern="1100" spc="-50" dirty="0">
                <a:solidFill>
                  <a:srgbClr val="DF3C06"/>
                </a:solidFill>
                <a:latin typeface="Gotham Rounded Book"/>
                <a:cs typeface="Gotham Rounded Book"/>
              </a:rPr>
              <a:t>Structure of the specification – </a:t>
            </a:r>
            <a:r>
              <a:rPr lang="en-US" sz="3100" kern="1100" spc="-50" dirty="0" smtClean="0">
                <a:solidFill>
                  <a:srgbClr val="DF3C06"/>
                </a:solidFill>
                <a:latin typeface="Gotham Rounded Book"/>
                <a:cs typeface="Gotham Rounded Book"/>
              </a:rPr>
              <a:t>GCSE</a:t>
            </a:r>
            <a:endParaRPr lang="en-US" sz="2800" kern="1100" spc="-50" dirty="0">
              <a:solidFill>
                <a:srgbClr val="F7B385"/>
              </a:solidFill>
              <a:latin typeface="Gotham Rounded Book"/>
              <a:cs typeface="Gotham Rounded Book"/>
            </a:endParaRPr>
          </a:p>
        </p:txBody>
      </p:sp>
      <p:sp>
        <p:nvSpPr>
          <p:cNvPr id="4" name="Rectangle 3"/>
          <p:cNvSpPr/>
          <p:nvPr/>
        </p:nvSpPr>
        <p:spPr>
          <a:xfrm>
            <a:off x="952500" y="1174538"/>
            <a:ext cx="7286625" cy="5386090"/>
          </a:xfrm>
          <a:prstGeom prst="rect">
            <a:avLst/>
          </a:prstGeom>
        </p:spPr>
        <p:txBody>
          <a:bodyPr wrap="square">
            <a:spAutoFit/>
          </a:bodyPr>
          <a:lstStyle/>
          <a:p>
            <a:r>
              <a:rPr lang="en-GB" sz="2000" dirty="0">
                <a:latin typeface="Arial" panose="020B0604020202020204" pitchFamily="34" charset="0"/>
                <a:cs typeface="Arial" panose="020B0604020202020204" pitchFamily="34" charset="0"/>
              </a:rPr>
              <a:t>The specification is structured </a:t>
            </a:r>
            <a:r>
              <a:rPr lang="en-GB" sz="2000" dirty="0" smtClean="0">
                <a:latin typeface="Arial" panose="020B0604020202020204" pitchFamily="34" charset="0"/>
                <a:cs typeface="Arial" panose="020B0604020202020204" pitchFamily="34" charset="0"/>
              </a:rPr>
              <a:t>into four key ideas.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endParaRPr lang="en-GB" sz="1200" dirty="0" smtClean="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Key Idea 1:</a:t>
            </a:r>
            <a:r>
              <a:rPr lang="en-GB" sz="2400" dirty="0">
                <a:latin typeface="Arial" panose="020B0604020202020204" pitchFamily="34" charset="0"/>
                <a:cs typeface="Arial" panose="020B0604020202020204" pitchFamily="34" charset="0"/>
              </a:rPr>
              <a:t> Rock exposures contain evidence of how rocks were formed and subsequently </a:t>
            </a:r>
            <a:r>
              <a:rPr lang="en-GB" sz="2400" dirty="0" smtClean="0">
                <a:latin typeface="Arial" panose="020B0604020202020204" pitchFamily="34" charset="0"/>
                <a:cs typeface="Arial" panose="020B0604020202020204" pitchFamily="34" charset="0"/>
              </a:rPr>
              <a:t>deformed.</a:t>
            </a:r>
            <a:endParaRPr lang="en-GB" sz="12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key </a:t>
            </a:r>
            <a:r>
              <a:rPr lang="en-GB" sz="2400" dirty="0" smtClean="0">
                <a:latin typeface="Arial" panose="020B0604020202020204" pitchFamily="34" charset="0"/>
                <a:cs typeface="Arial" panose="020B0604020202020204" pitchFamily="34" charset="0"/>
              </a:rPr>
              <a:t>idea enables </a:t>
            </a:r>
            <a:r>
              <a:rPr lang="en-GB" sz="2400" dirty="0">
                <a:latin typeface="Arial" panose="020B0604020202020204" pitchFamily="34" charset="0"/>
                <a:cs typeface="Arial" panose="020B0604020202020204" pitchFamily="34" charset="0"/>
              </a:rPr>
              <a:t>candidates to analyse and interpret rock exposures from primary and secondary evidence. </a:t>
            </a:r>
            <a:r>
              <a:rPr lang="en-GB" sz="2400" dirty="0" smtClean="0">
                <a:latin typeface="Arial" panose="020B0604020202020204" pitchFamily="34" charset="0"/>
                <a:cs typeface="Arial" panose="020B0604020202020204" pitchFamily="34" charset="0"/>
              </a:rPr>
              <a:t>It is </a:t>
            </a:r>
            <a:r>
              <a:rPr lang="en-GB" sz="2400" dirty="0">
                <a:latin typeface="Arial" panose="020B0604020202020204" pitchFamily="34" charset="0"/>
                <a:cs typeface="Arial" panose="020B0604020202020204" pitchFamily="34" charset="0"/>
              </a:rPr>
              <a:t>divided into 5 </a:t>
            </a:r>
            <a:r>
              <a:rPr lang="en-GB" sz="2400" dirty="0" smtClean="0">
                <a:latin typeface="Arial" panose="020B0604020202020204" pitchFamily="34" charset="0"/>
                <a:cs typeface="Arial" panose="020B0604020202020204" pitchFamily="34" charset="0"/>
              </a:rPr>
              <a:t>topics:</a:t>
            </a:r>
            <a:endParaRPr lang="en-GB" sz="20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Minerals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Igneous rocks and processes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Sedimentary rocks and their fossil content</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Metamorphic rocks and processes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Deformational structures.</a:t>
            </a:r>
          </a:p>
          <a:p>
            <a:endParaRPr lang="en-GB" sz="2000" dirty="0">
              <a:latin typeface="Arial" panose="020B0604020202020204" pitchFamily="34" charset="0"/>
              <a:cs typeface="Arial" panose="020B0604020202020204" pitchFamily="34" charset="0"/>
            </a:endParaRPr>
          </a:p>
          <a:p>
            <a:pPr lvl="0"/>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075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589890" y="355852"/>
            <a:ext cx="7582560" cy="473976"/>
          </a:xfrm>
          <a:prstGeom prst="rect">
            <a:avLst/>
          </a:prstGeom>
          <a:noFill/>
        </p:spPr>
        <p:txBody>
          <a:bodyPr wrap="square" rtlCol="0">
            <a:spAutoFit/>
          </a:bodyPr>
          <a:lstStyle/>
          <a:p>
            <a:pPr algn="ctr">
              <a:lnSpc>
                <a:spcPct val="80000"/>
              </a:lnSpc>
            </a:pPr>
            <a:r>
              <a:rPr lang="en-US" sz="3100" kern="1100" spc="-50" dirty="0">
                <a:solidFill>
                  <a:srgbClr val="DF3C06"/>
                </a:solidFill>
                <a:latin typeface="Gotham Rounded Book"/>
                <a:cs typeface="Gotham Rounded Book"/>
              </a:rPr>
              <a:t>Structure of the specification – </a:t>
            </a:r>
            <a:r>
              <a:rPr lang="en-US" sz="3100" kern="1100" spc="-50" dirty="0" smtClean="0">
                <a:solidFill>
                  <a:srgbClr val="DF3C06"/>
                </a:solidFill>
                <a:latin typeface="Gotham Rounded Book"/>
                <a:cs typeface="Gotham Rounded Book"/>
              </a:rPr>
              <a:t>GCSE</a:t>
            </a:r>
            <a:endParaRPr lang="en-US" sz="2800" kern="1100" spc="-50" dirty="0">
              <a:solidFill>
                <a:srgbClr val="F7B385"/>
              </a:solidFill>
              <a:latin typeface="Gotham Rounded Book"/>
              <a:cs typeface="Gotham Rounded Book"/>
            </a:endParaRPr>
          </a:p>
        </p:txBody>
      </p:sp>
      <p:sp>
        <p:nvSpPr>
          <p:cNvPr id="4" name="Rectangle 3"/>
          <p:cNvSpPr/>
          <p:nvPr/>
        </p:nvSpPr>
        <p:spPr>
          <a:xfrm>
            <a:off x="1238250" y="1443841"/>
            <a:ext cx="6721719" cy="4939814"/>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Key </a:t>
            </a:r>
            <a:r>
              <a:rPr lang="en-GB" sz="2400" b="1" dirty="0">
                <a:latin typeface="Arial" panose="020B0604020202020204" pitchFamily="34" charset="0"/>
                <a:cs typeface="Arial" panose="020B0604020202020204" pitchFamily="34" charset="0"/>
              </a:rPr>
              <a:t>Idea </a:t>
            </a:r>
            <a:r>
              <a:rPr lang="en-GB" sz="2400" b="1" dirty="0" smtClean="0">
                <a:latin typeface="Arial" panose="020B0604020202020204" pitchFamily="34" charset="0"/>
                <a:cs typeface="Arial" panose="020B0604020202020204" pitchFamily="34" charset="0"/>
              </a:rPr>
              <a:t>2: </a:t>
            </a:r>
            <a:r>
              <a:rPr lang="en-GB" sz="2400" dirty="0">
                <a:latin typeface="Arial" panose="020B0604020202020204" pitchFamily="34" charset="0"/>
                <a:cs typeface="Arial" panose="020B0604020202020204" pitchFamily="34" charset="0"/>
              </a:rPr>
              <a:t>Major concepts and techniques underpin our current understanding of the Earth and its </a:t>
            </a:r>
            <a:r>
              <a:rPr lang="en-GB" sz="2400" dirty="0" smtClean="0">
                <a:latin typeface="Arial" panose="020B0604020202020204" pitchFamily="34" charset="0"/>
                <a:cs typeface="Arial" panose="020B0604020202020204" pitchFamily="34" charset="0"/>
              </a:rPr>
              <a:t>history.</a:t>
            </a:r>
            <a:endParaRPr lang="en-GB" sz="24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This key idea enables candidates to demonstrate an understanding of the “big ideas” in geology. </a:t>
            </a:r>
            <a:r>
              <a:rPr lang="en-GB" sz="2400" dirty="0" smtClean="0">
                <a:latin typeface="Arial" panose="020B0604020202020204" pitchFamily="34" charset="0"/>
                <a:cs typeface="Arial" panose="020B0604020202020204" pitchFamily="34" charset="0"/>
              </a:rPr>
              <a:t>It is divided </a:t>
            </a:r>
            <a:r>
              <a:rPr lang="en-GB" sz="2400" dirty="0">
                <a:latin typeface="Arial" panose="020B0604020202020204" pitchFamily="34" charset="0"/>
                <a:cs typeface="Arial" panose="020B0604020202020204" pitchFamily="34" charset="0"/>
              </a:rPr>
              <a:t>into five topics</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rock cycle</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Plate tectonics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Geochronological principles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Global climate and sea level change</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origin and development of life on </a:t>
            </a:r>
            <a:r>
              <a:rPr lang="en-GB" sz="2400" dirty="0" smtClean="0">
                <a:latin typeface="Arial" panose="020B0604020202020204" pitchFamily="34" charset="0"/>
                <a:cs typeface="Arial" panose="020B0604020202020204" pitchFamily="34" charset="0"/>
              </a:rPr>
              <a:t>Earth.</a:t>
            </a:r>
            <a:endParaRPr lang="en-GB" sz="24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pPr lvl="0"/>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3318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589890" y="355852"/>
            <a:ext cx="7582560" cy="473976"/>
          </a:xfrm>
          <a:prstGeom prst="rect">
            <a:avLst/>
          </a:prstGeom>
          <a:noFill/>
        </p:spPr>
        <p:txBody>
          <a:bodyPr wrap="square" rtlCol="0">
            <a:spAutoFit/>
          </a:bodyPr>
          <a:lstStyle/>
          <a:p>
            <a:pPr algn="ctr">
              <a:lnSpc>
                <a:spcPct val="80000"/>
              </a:lnSpc>
            </a:pPr>
            <a:r>
              <a:rPr lang="en-US" sz="3100" kern="1100" spc="-50" dirty="0">
                <a:solidFill>
                  <a:srgbClr val="DF3C06"/>
                </a:solidFill>
                <a:latin typeface="Gotham Rounded Book"/>
                <a:cs typeface="Gotham Rounded Book"/>
              </a:rPr>
              <a:t>Structure of the specification – </a:t>
            </a:r>
            <a:r>
              <a:rPr lang="en-US" sz="3100" kern="1100" spc="-50" dirty="0" smtClean="0">
                <a:solidFill>
                  <a:srgbClr val="DF3C06"/>
                </a:solidFill>
                <a:latin typeface="Gotham Rounded Book"/>
                <a:cs typeface="Gotham Rounded Book"/>
              </a:rPr>
              <a:t>GCSE</a:t>
            </a:r>
            <a:endParaRPr lang="en-US" sz="2800" kern="1100" spc="-50" dirty="0">
              <a:solidFill>
                <a:srgbClr val="F7B385"/>
              </a:solidFill>
              <a:latin typeface="Gotham Rounded Book"/>
              <a:cs typeface="Gotham Rounded Book"/>
            </a:endParaRPr>
          </a:p>
        </p:txBody>
      </p:sp>
      <p:sp>
        <p:nvSpPr>
          <p:cNvPr id="4" name="Rectangle 3"/>
          <p:cNvSpPr/>
          <p:nvPr/>
        </p:nvSpPr>
        <p:spPr>
          <a:xfrm>
            <a:off x="1238250" y="1443841"/>
            <a:ext cx="6721719" cy="4154984"/>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Key </a:t>
            </a:r>
            <a:r>
              <a:rPr lang="en-GB" sz="2400" b="1" dirty="0">
                <a:latin typeface="Arial" panose="020B0604020202020204" pitchFamily="34" charset="0"/>
                <a:cs typeface="Arial" panose="020B0604020202020204" pitchFamily="34" charset="0"/>
              </a:rPr>
              <a:t>Idea 3</a:t>
            </a:r>
            <a:r>
              <a:rPr lang="en-GB" sz="2400" b="1"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Comparisons of the Earth with other planetary bodies within the Solar System provide evidence for the origin and evolution of </a:t>
            </a:r>
            <a:r>
              <a:rPr lang="en-GB" sz="2400" dirty="0" smtClean="0">
                <a:latin typeface="Arial" panose="020B0604020202020204" pitchFamily="34" charset="0"/>
                <a:cs typeface="Arial" panose="020B0604020202020204" pitchFamily="34" charset="0"/>
              </a:rPr>
              <a:t>both.</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This key idea enables candidates to appreciate the links between natural processes on Earth and those on other planetary bodies within the Solar </a:t>
            </a:r>
            <a:r>
              <a:rPr lang="en-GB" sz="2400" dirty="0" smtClean="0">
                <a:latin typeface="Arial" panose="020B0604020202020204" pitchFamily="34" charset="0"/>
                <a:cs typeface="Arial" panose="020B0604020202020204" pitchFamily="34" charset="0"/>
              </a:rPr>
              <a:t>System.</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 Planetary Geology</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639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589890" y="355852"/>
            <a:ext cx="7582560" cy="473976"/>
          </a:xfrm>
          <a:prstGeom prst="rect">
            <a:avLst/>
          </a:prstGeom>
          <a:noFill/>
        </p:spPr>
        <p:txBody>
          <a:bodyPr wrap="square" rtlCol="0">
            <a:spAutoFit/>
          </a:bodyPr>
          <a:lstStyle/>
          <a:p>
            <a:pPr algn="ctr">
              <a:lnSpc>
                <a:spcPct val="80000"/>
              </a:lnSpc>
            </a:pPr>
            <a:r>
              <a:rPr lang="en-US" sz="3100" kern="1100" spc="-50" dirty="0">
                <a:solidFill>
                  <a:srgbClr val="DF3C06"/>
                </a:solidFill>
                <a:latin typeface="Gotham Rounded Book"/>
                <a:cs typeface="Gotham Rounded Book"/>
              </a:rPr>
              <a:t>Structure of the specification – </a:t>
            </a:r>
            <a:r>
              <a:rPr lang="en-US" sz="3100" kern="1100" spc="-50" dirty="0" smtClean="0">
                <a:solidFill>
                  <a:srgbClr val="DF3C06"/>
                </a:solidFill>
                <a:latin typeface="Gotham Rounded Book"/>
                <a:cs typeface="Gotham Rounded Book"/>
              </a:rPr>
              <a:t>GCSE</a:t>
            </a:r>
            <a:endParaRPr lang="en-US" sz="2800" kern="1100" spc="-50" dirty="0">
              <a:solidFill>
                <a:srgbClr val="F7B385"/>
              </a:solidFill>
              <a:latin typeface="Gotham Rounded Book"/>
              <a:cs typeface="Gotham Rounded Book"/>
            </a:endParaRPr>
          </a:p>
        </p:txBody>
      </p:sp>
      <p:sp>
        <p:nvSpPr>
          <p:cNvPr id="4" name="Rectangle 3"/>
          <p:cNvSpPr/>
          <p:nvPr/>
        </p:nvSpPr>
        <p:spPr>
          <a:xfrm>
            <a:off x="1238250" y="1443841"/>
            <a:ext cx="6721719" cy="4093428"/>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Key </a:t>
            </a:r>
            <a:r>
              <a:rPr lang="en-GB" sz="2400" b="1" dirty="0">
                <a:latin typeface="Arial" panose="020B0604020202020204" pitchFamily="34" charset="0"/>
                <a:cs typeface="Arial" panose="020B0604020202020204" pitchFamily="34" charset="0"/>
              </a:rPr>
              <a:t>Idea </a:t>
            </a:r>
            <a:r>
              <a:rPr lang="en-GB" sz="2400" b="1" dirty="0" smtClean="0">
                <a:latin typeface="Arial" panose="020B0604020202020204" pitchFamily="34" charset="0"/>
                <a:cs typeface="Arial" panose="020B0604020202020204" pitchFamily="34" charset="0"/>
              </a:rPr>
              <a:t>4: </a:t>
            </a:r>
            <a:r>
              <a:rPr lang="en-GB" sz="2400" dirty="0" smtClean="0">
                <a:latin typeface="Arial" panose="020B0604020202020204" pitchFamily="34" charset="0"/>
                <a:cs typeface="Arial" panose="020B0604020202020204" pitchFamily="34" charset="0"/>
              </a:rPr>
              <a:t>Human interaction with the Earth can increase or reduce risk.</a:t>
            </a:r>
          </a:p>
          <a:p>
            <a:r>
              <a:rPr lang="en-GB" sz="2400" dirty="0" smtClean="0">
                <a:latin typeface="Arial" panose="020B0604020202020204" pitchFamily="34" charset="0"/>
                <a:cs typeface="Arial" panose="020B0604020202020204" pitchFamily="34" charset="0"/>
              </a:rPr>
              <a:t> </a:t>
            </a:r>
          </a:p>
          <a:p>
            <a:r>
              <a:rPr lang="en-GB" sz="2400" dirty="0" smtClean="0">
                <a:latin typeface="Arial" panose="020B0604020202020204" pitchFamily="34" charset="0"/>
                <a:cs typeface="Arial" panose="020B0604020202020204" pitchFamily="34" charset="0"/>
              </a:rPr>
              <a:t>This key idea enables candidates to appreciate the cause and effect of human interactions with the natural environment. Key Idea 4 has been divided into two topics:</a:t>
            </a:r>
          </a:p>
          <a:p>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Earth hazards and their mitigation</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Earth resources and </a:t>
            </a:r>
            <a:r>
              <a:rPr lang="en-GB" sz="2400" dirty="0" smtClean="0">
                <a:latin typeface="Arial" panose="020B0604020202020204" pitchFamily="34" charset="0"/>
                <a:cs typeface="Arial" panose="020B0604020202020204" pitchFamily="34" charset="0"/>
              </a:rPr>
              <a:t>engineering.</a:t>
            </a:r>
            <a:endParaRPr lang="en-GB" sz="2400" dirty="0">
              <a:latin typeface="Arial" panose="020B0604020202020204" pitchFamily="34" charset="0"/>
              <a:cs typeface="Arial" panose="020B0604020202020204" pitchFamily="34" charset="0"/>
            </a:endParaRPr>
          </a:p>
          <a:p>
            <a:endParaRPr lang="en-GB" sz="2000" dirty="0"/>
          </a:p>
        </p:txBody>
      </p:sp>
    </p:spTree>
    <p:extLst>
      <p:ext uri="{BB962C8B-B14F-4D97-AF65-F5344CB8AC3E}">
        <p14:creationId xmlns:p14="http://schemas.microsoft.com/office/powerpoint/2010/main" val="22943870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981075" y="371969"/>
            <a:ext cx="7677150" cy="855619"/>
          </a:xfrm>
          <a:prstGeom prst="rect">
            <a:avLst/>
          </a:prstGeom>
        </p:spPr>
        <p:txBody>
          <a:bodyPr wrap="square">
            <a:spAutoFit/>
          </a:bodyPr>
          <a:lstStyle/>
          <a:p>
            <a:pPr lvl="0" algn="ctr">
              <a:lnSpc>
                <a:spcPct val="80000"/>
              </a:lnSpc>
            </a:pPr>
            <a:r>
              <a:rPr lang="en-US" sz="3100" kern="1100" spc="-50" dirty="0">
                <a:solidFill>
                  <a:srgbClr val="DF3C06"/>
                </a:solidFill>
                <a:latin typeface="Gotham Rounded Book"/>
                <a:cs typeface="Gotham Rounded Book"/>
              </a:rPr>
              <a:t>Components and  specification content </a:t>
            </a:r>
          </a:p>
          <a:p>
            <a:pPr lvl="0" algn="ctr">
              <a:lnSpc>
                <a:spcPct val="80000"/>
              </a:lnSpc>
            </a:pPr>
            <a:r>
              <a:rPr lang="en-US" sz="3100" kern="1100" spc="-50" dirty="0">
                <a:solidFill>
                  <a:srgbClr val="DF3C06"/>
                </a:solidFill>
                <a:latin typeface="Gotham Rounded Book"/>
                <a:cs typeface="Gotham Rounded Book"/>
              </a:rPr>
              <a: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sp>
        <p:nvSpPr>
          <p:cNvPr id="3" name="Rectangle 2"/>
          <p:cNvSpPr/>
          <p:nvPr/>
        </p:nvSpPr>
        <p:spPr>
          <a:xfrm>
            <a:off x="1419225" y="1305342"/>
            <a:ext cx="6315075" cy="4524315"/>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context in which the content is assessed across the two components </a:t>
            </a:r>
            <a:r>
              <a:rPr lang="en-GB" sz="2400" dirty="0" smtClean="0">
                <a:latin typeface="Arial" panose="020B0604020202020204" pitchFamily="34" charset="0"/>
                <a:cs typeface="Arial" panose="020B0604020202020204" pitchFamily="34" charset="0"/>
              </a:rPr>
              <a:t>differs.</a:t>
            </a:r>
            <a:endParaRPr lang="en-GB" sz="24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pPr lvl="0"/>
            <a:r>
              <a:rPr lang="en-GB" sz="2400" dirty="0">
                <a:latin typeface="Arial" panose="020B0604020202020204" pitchFamily="34" charset="0"/>
                <a:cs typeface="Arial" panose="020B0604020202020204" pitchFamily="34" charset="0"/>
              </a:rPr>
              <a:t>In </a:t>
            </a:r>
            <a:r>
              <a:rPr lang="en-GB" sz="2400" b="1" dirty="0">
                <a:latin typeface="Arial" panose="020B0604020202020204" pitchFamily="34" charset="0"/>
                <a:cs typeface="Arial" panose="020B0604020202020204" pitchFamily="34" charset="0"/>
              </a:rPr>
              <a:t>Component 1</a:t>
            </a:r>
            <a:r>
              <a:rPr lang="en-GB" sz="2400" dirty="0">
                <a:latin typeface="Arial" panose="020B0604020202020204" pitchFamily="34" charset="0"/>
                <a:cs typeface="Arial" panose="020B0604020202020204" pitchFamily="34" charset="0"/>
              </a:rPr>
              <a:t>, the whole of the content of the specification is assessed in a theoretical </a:t>
            </a:r>
            <a:r>
              <a:rPr lang="en-GB" sz="2400" dirty="0" smtClean="0">
                <a:latin typeface="Arial" panose="020B0604020202020204" pitchFamily="34" charset="0"/>
                <a:cs typeface="Arial" panose="020B0604020202020204" pitchFamily="34" charset="0"/>
              </a:rPr>
              <a:t>way.</a:t>
            </a:r>
            <a:endParaRPr lang="en-GB" sz="24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pPr lvl="0"/>
            <a:r>
              <a:rPr lang="en-GB" sz="2400" dirty="0">
                <a:latin typeface="Arial" panose="020B0604020202020204" pitchFamily="34" charset="0"/>
                <a:cs typeface="Arial" panose="020B0604020202020204" pitchFamily="34" charset="0"/>
              </a:rPr>
              <a:t>In </a:t>
            </a:r>
            <a:r>
              <a:rPr lang="en-GB" sz="2400" b="1" dirty="0">
                <a:latin typeface="Arial" panose="020B0604020202020204" pitchFamily="34" charset="0"/>
                <a:cs typeface="Arial" panose="020B0604020202020204" pitchFamily="34" charset="0"/>
              </a:rPr>
              <a:t>Component </a:t>
            </a:r>
            <a:r>
              <a:rPr lang="en-GB" sz="2400" b="1" dirty="0" smtClean="0">
                <a:latin typeface="Arial" panose="020B0604020202020204" pitchFamily="34" charset="0"/>
                <a:cs typeface="Arial" panose="020B0604020202020204" pitchFamily="34" charset="0"/>
              </a:rPr>
              <a:t>2</a:t>
            </a:r>
            <a:r>
              <a:rPr lang="en-GB" sz="2400" dirty="0" smtClean="0">
                <a:latin typeface="Arial" panose="020B0604020202020204" pitchFamily="34" charset="0"/>
                <a:cs typeface="Arial" panose="020B0604020202020204" pitchFamily="34" charset="0"/>
              </a:rPr>
              <a:t>, a </a:t>
            </a:r>
            <a:r>
              <a:rPr lang="en-GB" sz="2400" dirty="0">
                <a:latin typeface="Arial" panose="020B0604020202020204" pitchFamily="34" charset="0"/>
                <a:cs typeface="Arial" panose="020B0604020202020204" pitchFamily="34" charset="0"/>
              </a:rPr>
              <a:t>more practical approach, with the assessment structured to investigate the geology of an area shown on an accompanying simplified geological map. This assessment is wholly based on the area covered by the geological </a:t>
            </a:r>
            <a:r>
              <a:rPr lang="en-GB" sz="2400" dirty="0" smtClean="0">
                <a:latin typeface="Arial" panose="020B0604020202020204" pitchFamily="34" charset="0"/>
                <a:cs typeface="Arial" panose="020B0604020202020204" pitchFamily="34" charset="0"/>
              </a:rPr>
              <a:t>map.</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0134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855619"/>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 Main changes to assessment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4862870"/>
          </a:xfrm>
          <a:prstGeom prst="rect">
            <a:avLst/>
          </a:prstGeom>
          <a:noFill/>
        </p:spPr>
        <p:txBody>
          <a:bodyPr wrap="square" rtlCol="0">
            <a:spAutoFit/>
          </a:bodyPr>
          <a:lstStyle/>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Loss of coursework.</a:t>
            </a:r>
          </a:p>
          <a:p>
            <a:pPr lvl="0"/>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Preparing learners for 2 written components (2 hours 45 minutes).</a:t>
            </a:r>
          </a:p>
          <a:p>
            <a:pPr lvl="0"/>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Decrease in the proportion of marks from multiple choice questions.</a:t>
            </a:r>
          </a:p>
          <a:p>
            <a:pPr lvl="0"/>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Increase in number of marks and length of responses from extended writing. </a:t>
            </a:r>
            <a:r>
              <a:rPr lang="en-GB" sz="2400" dirty="0" err="1" smtClean="0">
                <a:latin typeface="Arial" panose="020B0604020202020204" pitchFamily="34" charset="0"/>
                <a:cs typeface="Arial" panose="020B0604020202020204" pitchFamily="34" charset="0"/>
              </a:rPr>
              <a:t>e.g</a:t>
            </a:r>
            <a:r>
              <a:rPr lang="en-GB" sz="2400" dirty="0" smtClean="0">
                <a:latin typeface="Arial" panose="020B0604020202020204" pitchFamily="34" charset="0"/>
                <a:cs typeface="Arial" panose="020B0604020202020204" pitchFamily="34" charset="0"/>
              </a:rPr>
              <a:t> Three 6 mark questions compared with two 4 mark questions currently. </a:t>
            </a:r>
          </a:p>
          <a:p>
            <a:pPr marL="342900" lvl="0" indent="-34290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lvl="0"/>
            <a:endParaRPr lang="en-GB" sz="2600" dirty="0" smtClean="0"/>
          </a:p>
        </p:txBody>
      </p:sp>
    </p:spTree>
    <p:extLst>
      <p:ext uri="{BB962C8B-B14F-4D97-AF65-F5344CB8AC3E}">
        <p14:creationId xmlns:p14="http://schemas.microsoft.com/office/powerpoint/2010/main" val="106742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6040" y="508252"/>
            <a:ext cx="6160160" cy="473976"/>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AGENDA</a:t>
            </a:r>
            <a:endParaRPr lang="en-US" sz="3100" kern="1100" spc="-50" dirty="0">
              <a:solidFill>
                <a:srgbClr val="F7B385"/>
              </a:solidFill>
              <a:latin typeface="Gotham Rounded Book"/>
              <a:cs typeface="Gotham Rounded Book"/>
            </a:endParaRPr>
          </a:p>
        </p:txBody>
      </p:sp>
      <p:sp>
        <p:nvSpPr>
          <p:cNvPr id="4" name="TextBox 3"/>
          <p:cNvSpPr txBox="1"/>
          <p:nvPr/>
        </p:nvSpPr>
        <p:spPr>
          <a:xfrm>
            <a:off x="95250" y="985403"/>
            <a:ext cx="9048749" cy="4216539"/>
          </a:xfrm>
          <a:prstGeom prst="rect">
            <a:avLst/>
          </a:prstGeom>
          <a:noFill/>
        </p:spPr>
        <p:txBody>
          <a:bodyPr wrap="square" rtlCol="0">
            <a:spAutoFit/>
          </a:bodyPr>
          <a:lstStyle/>
          <a:p>
            <a:pPr lvl="0"/>
            <a:r>
              <a:rPr lang="en-GB" sz="2600" dirty="0" smtClean="0">
                <a:latin typeface="Arial" panose="020B0604020202020204" pitchFamily="34" charset="0"/>
                <a:cs typeface="Arial" panose="020B0604020202020204" pitchFamily="34" charset="0"/>
              </a:rPr>
              <a:t>1.00 – 1.10	     </a:t>
            </a:r>
            <a:r>
              <a:rPr lang="en-GB" sz="2600" smtClean="0">
                <a:latin typeface="Arial" panose="020B0604020202020204" pitchFamily="34" charset="0"/>
                <a:cs typeface="Arial" panose="020B0604020202020204" pitchFamily="34" charset="0"/>
              </a:rPr>
              <a:t>Introduction </a:t>
            </a:r>
            <a:endParaRPr lang="en-GB" sz="2600" dirty="0" smtClean="0">
              <a:latin typeface="Arial" panose="020B0604020202020204" pitchFamily="34" charset="0"/>
              <a:cs typeface="Arial" panose="020B0604020202020204" pitchFamily="34" charset="0"/>
            </a:endParaRPr>
          </a:p>
          <a:p>
            <a:pPr lvl="0"/>
            <a:endParaRPr lang="en-GB" sz="2000" dirty="0">
              <a:latin typeface="Arial" panose="020B0604020202020204" pitchFamily="34" charset="0"/>
              <a:cs typeface="Arial" panose="020B0604020202020204" pitchFamily="34" charset="0"/>
            </a:endParaRPr>
          </a:p>
          <a:p>
            <a:pPr lvl="0"/>
            <a:r>
              <a:rPr lang="en-GB" sz="2600" dirty="0" smtClean="0">
                <a:latin typeface="Arial" panose="020B0604020202020204" pitchFamily="34" charset="0"/>
                <a:cs typeface="Arial" panose="020B0604020202020204" pitchFamily="34" charset="0"/>
              </a:rPr>
              <a:t>1.10 – 2.30		The new GCSE Geology</a:t>
            </a:r>
          </a:p>
          <a:p>
            <a:pPr lvl="0"/>
            <a:r>
              <a:rPr lang="en-GB" sz="260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p>
            <a:pPr lvl="0"/>
            <a:r>
              <a:rPr lang="en-GB" sz="2600" dirty="0" smtClean="0">
                <a:latin typeface="Arial" panose="020B0604020202020204" pitchFamily="34" charset="0"/>
                <a:cs typeface="Arial" panose="020B0604020202020204" pitchFamily="34" charset="0"/>
              </a:rPr>
              <a:t>2.30 – 3.00		Coffee / Opportunity for discussion with 							subject officer &amp; </a:t>
            </a:r>
            <a:r>
              <a:rPr lang="en-GB" sz="2600" dirty="0">
                <a:latin typeface="Arial" panose="020B0604020202020204" pitchFamily="34" charset="0"/>
                <a:cs typeface="Arial" panose="020B0604020202020204" pitchFamily="34" charset="0"/>
              </a:rPr>
              <a:t>p</a:t>
            </a:r>
            <a:r>
              <a:rPr lang="en-GB" sz="2600" dirty="0" smtClean="0">
                <a:latin typeface="Arial" panose="020B0604020202020204" pitchFamily="34" charset="0"/>
                <a:cs typeface="Arial" panose="020B0604020202020204" pitchFamily="34" charset="0"/>
              </a:rPr>
              <a:t>rincipal </a:t>
            </a:r>
            <a:r>
              <a:rPr lang="en-GB" sz="2600" dirty="0">
                <a:latin typeface="Arial" panose="020B0604020202020204" pitchFamily="34" charset="0"/>
                <a:cs typeface="Arial" panose="020B0604020202020204" pitchFamily="34" charset="0"/>
              </a:rPr>
              <a:t>e</a:t>
            </a:r>
            <a:r>
              <a:rPr lang="en-GB" sz="2600" dirty="0" smtClean="0">
                <a:latin typeface="Arial" panose="020B0604020202020204" pitchFamily="34" charset="0"/>
                <a:cs typeface="Arial" panose="020B0604020202020204" pitchFamily="34" charset="0"/>
              </a:rPr>
              <a:t>xaminer</a:t>
            </a:r>
          </a:p>
          <a:p>
            <a:pPr lvl="0"/>
            <a:endParaRPr lang="en-GB" sz="2000" dirty="0">
              <a:latin typeface="Arial" panose="020B0604020202020204" pitchFamily="34" charset="0"/>
              <a:cs typeface="Arial" panose="020B0604020202020204" pitchFamily="34" charset="0"/>
            </a:endParaRPr>
          </a:p>
          <a:p>
            <a:pPr lvl="0"/>
            <a:r>
              <a:rPr lang="en-GB" sz="2600" dirty="0" smtClean="0">
                <a:latin typeface="Arial" panose="020B0604020202020204" pitchFamily="34" charset="0"/>
                <a:cs typeface="Arial" panose="020B0604020202020204" pitchFamily="34" charset="0"/>
              </a:rPr>
              <a:t>3.00 – 3.40		Resources</a:t>
            </a:r>
          </a:p>
          <a:p>
            <a:pPr lvl="0"/>
            <a:endParaRPr lang="en-GB" sz="2000" dirty="0">
              <a:latin typeface="Arial" panose="020B0604020202020204" pitchFamily="34" charset="0"/>
              <a:cs typeface="Arial" panose="020B0604020202020204" pitchFamily="34" charset="0"/>
            </a:endParaRPr>
          </a:p>
          <a:p>
            <a:pPr lvl="0"/>
            <a:r>
              <a:rPr lang="en-GB" sz="2600" dirty="0" smtClean="0">
                <a:latin typeface="Arial" panose="020B0604020202020204" pitchFamily="34" charset="0"/>
                <a:cs typeface="Arial" panose="020B0604020202020204" pitchFamily="34" charset="0"/>
              </a:rPr>
              <a:t>3.40 – 4.00		Opportunity for discussion with subject 							officer &amp; principal examiner</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7771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855619"/>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 Main changes to assessment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4493538"/>
          </a:xfrm>
          <a:prstGeom prst="rect">
            <a:avLst/>
          </a:prstGeom>
          <a:noFill/>
        </p:spPr>
        <p:txBody>
          <a:bodyPr wrap="square" rtlCol="0">
            <a:spAutoFit/>
          </a:bodyPr>
          <a:lstStyle/>
          <a:p>
            <a:pPr lvl="0"/>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There will be a minimum 15% of the marks for the qualification awarded for assessment of geological skills and techniques, listed in Appendix B of the specification.</a:t>
            </a:r>
            <a:endParaRPr lang="en-GB" sz="2400" dirty="0">
              <a:solidFill>
                <a:srgbClr val="FF0000"/>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will be a minimum of 10% of the marks for the qualification awarded for Maths skills at a level of demand not lower than that which is expected of learners at key stage 3.The required Maths skills are listed in Appendix A of the specification.</a:t>
            </a:r>
          </a:p>
          <a:p>
            <a:endParaRPr lang="en-GB" sz="2400" dirty="0"/>
          </a:p>
          <a:p>
            <a:pPr marL="342900" lvl="0" indent="-342900">
              <a:buFont typeface="Arial" panose="020B0604020202020204" pitchFamily="34" charset="0"/>
              <a:buChar char="•"/>
            </a:pPr>
            <a:endParaRPr lang="en-GB" sz="2600" dirty="0" smtClean="0"/>
          </a:p>
        </p:txBody>
      </p:sp>
    </p:spTree>
    <p:extLst>
      <p:ext uri="{BB962C8B-B14F-4D97-AF65-F5344CB8AC3E}">
        <p14:creationId xmlns:p14="http://schemas.microsoft.com/office/powerpoint/2010/main" val="323655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855619"/>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 Main changes to assessment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4678204"/>
          </a:xfrm>
          <a:prstGeom prst="rect">
            <a:avLst/>
          </a:prstGeom>
          <a:noFill/>
        </p:spPr>
        <p:txBody>
          <a:bodyPr wrap="square" rtlCol="0">
            <a:spAutoFit/>
          </a:bodyPr>
          <a:lstStyle/>
          <a:p>
            <a:pPr lvl="0"/>
            <a:r>
              <a:rPr lang="en-GB" sz="2000" dirty="0" smtClean="0">
                <a:latin typeface="Arial" panose="020B0604020202020204" pitchFamily="34" charset="0"/>
                <a:cs typeface="Arial" panose="020B0604020202020204" pitchFamily="34" charset="0"/>
              </a:rPr>
              <a:t>Examples of mathematical questions in the Sample Papers:</a:t>
            </a:r>
          </a:p>
          <a:p>
            <a:pPr lvl="0"/>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In Cheshire in the UK there are </a:t>
            </a:r>
            <a:r>
              <a:rPr lang="en-GB" sz="2200" dirty="0" err="1">
                <a:latin typeface="Arial" panose="020B0604020202020204" pitchFamily="34" charset="0"/>
                <a:cs typeface="Arial" panose="020B0604020202020204" pitchFamily="34" charset="0"/>
              </a:rPr>
              <a:t>evaporite</a:t>
            </a:r>
            <a:r>
              <a:rPr lang="en-GB" sz="2200" dirty="0">
                <a:latin typeface="Arial" panose="020B0604020202020204" pitchFamily="34" charset="0"/>
                <a:cs typeface="Arial" panose="020B0604020202020204" pitchFamily="34" charset="0"/>
              </a:rPr>
              <a:t> deposits which are 200 metres thick.</a:t>
            </a:r>
          </a:p>
          <a:p>
            <a:endParaRPr lang="en-GB" sz="1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 </a:t>
            </a:r>
            <a:r>
              <a:rPr lang="en-GB" sz="2200" dirty="0" smtClean="0">
                <a:latin typeface="Arial" panose="020B0604020202020204" pitchFamily="34" charset="0"/>
                <a:cs typeface="Arial" panose="020B0604020202020204" pitchFamily="34" charset="0"/>
              </a:rPr>
              <a:t>   On </a:t>
            </a:r>
            <a:r>
              <a:rPr lang="en-GB" sz="2200" dirty="0">
                <a:latin typeface="Arial" panose="020B0604020202020204" pitchFamily="34" charset="0"/>
                <a:cs typeface="Arial" panose="020B0604020202020204" pitchFamily="34" charset="0"/>
              </a:rPr>
              <a:t>average a 5 centimetre thickness of </a:t>
            </a:r>
            <a:r>
              <a:rPr lang="en-GB" sz="2200" dirty="0" err="1">
                <a:latin typeface="Arial" panose="020B0604020202020204" pitchFamily="34" charset="0"/>
                <a:cs typeface="Arial" panose="020B0604020202020204" pitchFamily="34" charset="0"/>
              </a:rPr>
              <a:t>evaporite</a:t>
            </a:r>
            <a:r>
              <a:rPr lang="en-GB" sz="2200" dirty="0">
                <a:latin typeface="Arial" panose="020B0604020202020204" pitchFamily="34" charset="0"/>
                <a:cs typeface="Arial" panose="020B0604020202020204" pitchFamily="34" charset="0"/>
              </a:rPr>
              <a:t> </a:t>
            </a:r>
            <a:r>
              <a:rPr lang="en-GB" sz="2200" dirty="0" smtClean="0">
                <a:latin typeface="Arial" panose="020B0604020202020204" pitchFamily="34" charset="0"/>
                <a:cs typeface="Arial" panose="020B0604020202020204" pitchFamily="34" charset="0"/>
              </a:rPr>
              <a:t>is</a:t>
            </a:r>
          </a:p>
          <a:p>
            <a:r>
              <a:rPr lang="en-GB" sz="2200" dirty="0" smtClean="0">
                <a:latin typeface="Arial" panose="020B0604020202020204" pitchFamily="34" charset="0"/>
                <a:cs typeface="Arial" panose="020B0604020202020204" pitchFamily="34" charset="0"/>
              </a:rPr>
              <a:t>    produced </a:t>
            </a:r>
            <a:r>
              <a:rPr lang="en-GB" sz="2200" dirty="0">
                <a:latin typeface="Arial" panose="020B0604020202020204" pitchFamily="34" charset="0"/>
                <a:cs typeface="Arial" panose="020B0604020202020204" pitchFamily="34" charset="0"/>
              </a:rPr>
              <a:t>by the evaporation of 3 metres depth of sea </a:t>
            </a:r>
            <a:r>
              <a:rPr lang="en-GB" sz="2200" dirty="0" smtClean="0">
                <a:latin typeface="Arial" panose="020B0604020202020204" pitchFamily="34" charset="0"/>
                <a:cs typeface="Arial" panose="020B0604020202020204" pitchFamily="34" charset="0"/>
              </a:rPr>
              <a:t>water</a:t>
            </a:r>
            <a:endParaRPr lang="en-GB" sz="2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 </a:t>
            </a:r>
            <a:r>
              <a:rPr lang="en-GB" sz="2200" dirty="0" smtClean="0">
                <a:latin typeface="Arial" panose="020B0604020202020204" pitchFamily="34" charset="0"/>
                <a:cs typeface="Arial" panose="020B0604020202020204" pitchFamily="34" charset="0"/>
              </a:rPr>
              <a:t>    Calculate </a:t>
            </a:r>
            <a:r>
              <a:rPr lang="en-GB" sz="2200" dirty="0">
                <a:latin typeface="Arial" panose="020B0604020202020204" pitchFamily="34" charset="0"/>
                <a:cs typeface="Arial" panose="020B0604020202020204" pitchFamily="34" charset="0"/>
              </a:rPr>
              <a:t>the depth of sea water that must have evaporated </a:t>
            </a:r>
            <a:r>
              <a:rPr lang="en-GB" sz="2200" dirty="0" smtClean="0">
                <a:latin typeface="Arial" panose="020B0604020202020204" pitchFamily="34" charset="0"/>
                <a:cs typeface="Arial" panose="020B0604020202020204" pitchFamily="34" charset="0"/>
              </a:rPr>
              <a:t>	to </a:t>
            </a:r>
            <a:r>
              <a:rPr lang="en-GB" sz="2200" dirty="0">
                <a:latin typeface="Arial" panose="020B0604020202020204" pitchFamily="34" charset="0"/>
                <a:cs typeface="Arial" panose="020B0604020202020204" pitchFamily="34" charset="0"/>
              </a:rPr>
              <a:t>produce a 200 metre thick layer of </a:t>
            </a:r>
            <a:r>
              <a:rPr lang="en-GB" sz="2200" dirty="0" err="1">
                <a:latin typeface="Arial" panose="020B0604020202020204" pitchFamily="34" charset="0"/>
                <a:cs typeface="Arial" panose="020B0604020202020204" pitchFamily="34" charset="0"/>
              </a:rPr>
              <a:t>evaporite</a:t>
            </a:r>
            <a:r>
              <a:rPr lang="en-GB" sz="2200" dirty="0">
                <a:latin typeface="Arial" panose="020B0604020202020204" pitchFamily="34" charset="0"/>
                <a:cs typeface="Arial" panose="020B0604020202020204" pitchFamily="34" charset="0"/>
              </a:rPr>
              <a:t>. </a:t>
            </a:r>
            <a:r>
              <a:rPr lang="en-GB" sz="2200" i="1" dirty="0">
                <a:latin typeface="Arial" panose="020B0604020202020204" pitchFamily="34" charset="0"/>
                <a:cs typeface="Arial" panose="020B0604020202020204" pitchFamily="34" charset="0"/>
              </a:rPr>
              <a:t>Show your </a:t>
            </a:r>
            <a:r>
              <a:rPr lang="en-GB" sz="2200" i="1" dirty="0" smtClean="0">
                <a:latin typeface="Arial" panose="020B0604020202020204" pitchFamily="34" charset="0"/>
                <a:cs typeface="Arial" panose="020B0604020202020204" pitchFamily="34" charset="0"/>
              </a:rPr>
              <a:t>	working</a:t>
            </a:r>
            <a:r>
              <a:rPr lang="en-GB" sz="2200" dirty="0">
                <a:latin typeface="Arial" panose="020B0604020202020204" pitchFamily="34" charset="0"/>
                <a:cs typeface="Arial" panose="020B0604020202020204" pitchFamily="34" charset="0"/>
              </a:rPr>
              <a:t>.	[3</a:t>
            </a:r>
            <a:r>
              <a:rPr lang="en-GB" sz="2200" dirty="0" smtClean="0">
                <a:latin typeface="Arial" panose="020B0604020202020204" pitchFamily="34" charset="0"/>
                <a:cs typeface="Arial" panose="020B0604020202020204" pitchFamily="34" charset="0"/>
              </a:rPr>
              <a:t>]</a:t>
            </a:r>
          </a:p>
          <a:p>
            <a:endParaRPr lang="en-GB" sz="2200" dirty="0">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	Depth </a:t>
            </a:r>
            <a:r>
              <a:rPr lang="en-GB" sz="2200" dirty="0">
                <a:latin typeface="Arial" panose="020B0604020202020204" pitchFamily="34" charset="0"/>
                <a:cs typeface="Arial" panose="020B0604020202020204" pitchFamily="34" charset="0"/>
              </a:rPr>
              <a:t>of sea water =……………………..m</a:t>
            </a:r>
          </a:p>
          <a:p>
            <a:pPr lvl="0"/>
            <a:endParaRPr lang="en-GB" sz="2600" dirty="0" smtClean="0"/>
          </a:p>
        </p:txBody>
      </p:sp>
    </p:spTree>
    <p:extLst>
      <p:ext uri="{BB962C8B-B14F-4D97-AF65-F5344CB8AC3E}">
        <p14:creationId xmlns:p14="http://schemas.microsoft.com/office/powerpoint/2010/main" val="1978012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855619"/>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 Main changes to assessment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1908215"/>
          </a:xfrm>
          <a:prstGeom prst="rect">
            <a:avLst/>
          </a:prstGeom>
          <a:noFill/>
        </p:spPr>
        <p:txBody>
          <a:bodyPr wrap="square" rtlCol="0">
            <a:spAutoFit/>
          </a:bodyPr>
          <a:lstStyle/>
          <a:p>
            <a:pPr lvl="0"/>
            <a:endParaRPr lang="en-GB" sz="1200" dirty="0" smtClean="0">
              <a:latin typeface="Arial" panose="020B0604020202020204" pitchFamily="34" charset="0"/>
              <a:cs typeface="Arial" panose="020B0604020202020204" pitchFamily="34" charset="0"/>
            </a:endParaRPr>
          </a:p>
          <a:p>
            <a:pPr lvl="0"/>
            <a:r>
              <a:rPr lang="en-GB" sz="2000" dirty="0" smtClean="0">
                <a:latin typeface="Arial" panose="020B0604020202020204" pitchFamily="34" charset="0"/>
                <a:cs typeface="Arial" panose="020B0604020202020204" pitchFamily="34" charset="0"/>
              </a:rPr>
              <a:t>Calculate the relative density of haematite using the data in </a:t>
            </a:r>
            <a:r>
              <a:rPr lang="en-GB" sz="2000" b="1" dirty="0" smtClean="0">
                <a:latin typeface="Arial" panose="020B0604020202020204" pitchFamily="34" charset="0"/>
                <a:cs typeface="Arial" panose="020B0604020202020204" pitchFamily="34" charset="0"/>
              </a:rPr>
              <a:t>Table 5</a:t>
            </a:r>
            <a:r>
              <a:rPr lang="en-GB" sz="2000" dirty="0" smtClean="0">
                <a:latin typeface="Arial" panose="020B0604020202020204" pitchFamily="34" charset="0"/>
                <a:cs typeface="Arial" panose="020B0604020202020204" pitchFamily="34" charset="0"/>
              </a:rPr>
              <a:t> and the formula below.</a:t>
            </a:r>
          </a:p>
          <a:p>
            <a:pPr lvl="0"/>
            <a:r>
              <a:rPr lang="en-GB" sz="2000" i="1" dirty="0" smtClean="0">
                <a:latin typeface="Arial" panose="020B0604020202020204" pitchFamily="34" charset="0"/>
                <a:cs typeface="Arial" panose="020B0604020202020204" pitchFamily="34" charset="0"/>
              </a:rPr>
              <a:t>Show your working. Give your answer using an appropriate number of significant figures. </a:t>
            </a:r>
            <a:r>
              <a:rPr lang="en-GB" sz="2000" dirty="0" smtClean="0">
                <a:latin typeface="Arial" panose="020B0604020202020204" pitchFamily="34" charset="0"/>
                <a:cs typeface="Arial" panose="020B0604020202020204" pitchFamily="34" charset="0"/>
              </a:rPr>
              <a:t>[3]</a:t>
            </a:r>
          </a:p>
          <a:p>
            <a:pPr lvl="0"/>
            <a:endParaRPr lang="en-GB" sz="2600" dirty="0" smtClean="0"/>
          </a:p>
        </p:txBody>
      </p:sp>
      <p:pic>
        <p:nvPicPr>
          <p:cNvPr id="102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28426" t="34055" r="26493" b="4246"/>
          <a:stretch/>
        </p:blipFill>
        <p:spPr bwMode="auto">
          <a:xfrm>
            <a:off x="2282694" y="2905126"/>
            <a:ext cx="6156456" cy="2447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18454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855619"/>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 Main changes to assessment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32924" y="1187450"/>
            <a:ext cx="4219999" cy="1622425"/>
          </a:xfrm>
          <a:prstGeom prst="rect">
            <a:avLst/>
          </a:prstGeom>
          <a:noFill/>
        </p:spPr>
      </p:pic>
      <p:sp>
        <p:nvSpPr>
          <p:cNvPr id="5" name="Rectangle 4"/>
          <p:cNvSpPr/>
          <p:nvPr/>
        </p:nvSpPr>
        <p:spPr>
          <a:xfrm>
            <a:off x="1566120" y="3000375"/>
            <a:ext cx="1215179" cy="369332"/>
          </a:xfrm>
          <a:prstGeom prst="rect">
            <a:avLst/>
          </a:prstGeom>
        </p:spPr>
        <p:txBody>
          <a:bodyPr wrap="square">
            <a:spAutoFit/>
          </a:bodyPr>
          <a:lstStyle/>
          <a:p>
            <a:r>
              <a:rPr lang="en-GB" b="1" dirty="0"/>
              <a:t>Figure 2c</a:t>
            </a:r>
            <a:endParaRPr lang="en-GB" dirty="0"/>
          </a:p>
        </p:txBody>
      </p:sp>
      <p:pic>
        <p:nvPicPr>
          <p:cNvPr id="2059"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450" y="3000375"/>
            <a:ext cx="5467350" cy="29537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9636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855619"/>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 Main changes to content </a:t>
            </a:r>
          </a:p>
          <a:p>
            <a:pPr algn="ctr">
              <a:lnSpc>
                <a:spcPct val="80000"/>
              </a:lnSpc>
            </a:pPr>
            <a:r>
              <a:rPr lang="en-US" sz="3100" kern="1100" spc="-50" dirty="0">
                <a:solidFill>
                  <a:srgbClr val="DF3C06"/>
                </a:solidFill>
                <a:latin typeface="Gotham Rounded Book"/>
                <a:cs typeface="Gotham Rounded Book"/>
              </a:rPr>
              <a:t> </a:t>
            </a:r>
            <a:r>
              <a:rPr lang="en-US" sz="3100" kern="1100" spc="-50" dirty="0" smtClean="0">
                <a:solidFill>
                  <a:srgbClr val="DF3C06"/>
                </a:solidFill>
                <a:latin typeface="Gotham Rounded Book"/>
                <a:cs typeface="Gotham Rounded Book"/>
              </a:rPr>
              <a:t>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462296"/>
            <a:ext cx="8396084" cy="6832640"/>
          </a:xfrm>
          <a:prstGeom prst="rect">
            <a:avLst/>
          </a:prstGeom>
          <a:noFill/>
        </p:spPr>
        <p:txBody>
          <a:bodyPr wrap="square" rtlCol="0">
            <a:spAutoFit/>
          </a:bodyPr>
          <a:lstStyle/>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There should be a familiar feel to a significant portion of the content but there are some new topics in the specification </a:t>
            </a:r>
          </a:p>
          <a:p>
            <a:pPr lvl="0"/>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e.g.  Planetary geology</a:t>
            </a:r>
          </a:p>
          <a:p>
            <a:pPr lvl="0"/>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The development of the concept of deep time</a:t>
            </a:r>
          </a:p>
          <a:p>
            <a:pPr lvl="0"/>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The restoration of contaminated ground</a:t>
            </a:r>
            <a:endParaRPr lang="en-GB" sz="2400" dirty="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		  Borehole </a:t>
            </a:r>
            <a:r>
              <a:rPr lang="en-GB" sz="2400" dirty="0">
                <a:latin typeface="Arial" panose="020B0604020202020204" pitchFamily="34" charset="0"/>
                <a:cs typeface="Arial" panose="020B0604020202020204" pitchFamily="34" charset="0"/>
              </a:rPr>
              <a:t>correlation using microfossils</a:t>
            </a:r>
          </a:p>
          <a:p>
            <a:pPr lvl="0"/>
            <a:r>
              <a:rPr lang="en-GB" sz="2400" dirty="0" smtClean="0">
                <a:latin typeface="Arial" panose="020B0604020202020204" pitchFamily="34" charset="0"/>
                <a:cs typeface="Arial" panose="020B0604020202020204" pitchFamily="34" charset="0"/>
              </a:rPr>
              <a:t>		  Modern </a:t>
            </a:r>
            <a:r>
              <a:rPr lang="en-GB" sz="2400" dirty="0">
                <a:latin typeface="Arial" panose="020B0604020202020204" pitchFamily="34" charset="0"/>
                <a:cs typeface="Arial" panose="020B0604020202020204" pitchFamily="34" charset="0"/>
              </a:rPr>
              <a:t>laboratory techniques in the study of </a:t>
            </a:r>
            <a:r>
              <a:rPr lang="en-GB" sz="2400" dirty="0" smtClean="0">
                <a:latin typeface="Arial" panose="020B0604020202020204" pitchFamily="34" charset="0"/>
                <a:cs typeface="Arial" panose="020B0604020202020204" pitchFamily="34" charset="0"/>
              </a:rPr>
              <a:t>mineral</a:t>
            </a:r>
          </a:p>
          <a:p>
            <a:pPr lvl="0"/>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            samples </a:t>
            </a:r>
            <a:r>
              <a:rPr lang="en-GB" sz="2400" dirty="0">
                <a:latin typeface="Arial" panose="020B0604020202020204" pitchFamily="34" charset="0"/>
                <a:cs typeface="Arial" panose="020B0604020202020204" pitchFamily="34" charset="0"/>
              </a:rPr>
              <a:t>e.g. the scanning electron microscope </a:t>
            </a:r>
            <a:r>
              <a:rPr lang="en-GB" sz="2400" dirty="0" smtClean="0">
                <a:latin typeface="Arial" panose="020B0604020202020204" pitchFamily="34" charset="0"/>
                <a:cs typeface="Arial" panose="020B0604020202020204" pitchFamily="34" charset="0"/>
              </a:rPr>
              <a:t>							  electron microprobe</a:t>
            </a:r>
          </a:p>
          <a:p>
            <a:pPr lvl="0"/>
            <a:endParaRPr lang="en-GB" sz="2400" dirty="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 </a:t>
            </a:r>
          </a:p>
          <a:p>
            <a:pPr lvl="0"/>
            <a:endParaRPr lang="en-GB" sz="2400" dirty="0" smtClean="0">
              <a:latin typeface="Arial" panose="020B0604020202020204" pitchFamily="34" charset="0"/>
              <a:cs typeface="Arial" panose="020B0604020202020204" pitchFamily="34" charset="0"/>
            </a:endParaRPr>
          </a:p>
          <a:p>
            <a:pPr lvl="0"/>
            <a:r>
              <a:rPr lang="en-GB" sz="2400" dirty="0" smtClean="0">
                <a:latin typeface="Arial" panose="020B0604020202020204" pitchFamily="34" charset="0"/>
                <a:cs typeface="Arial" panose="020B0604020202020204" pitchFamily="34" charset="0"/>
              </a:rPr>
              <a:t> </a:t>
            </a:r>
          </a:p>
          <a:p>
            <a:pPr lvl="0"/>
            <a:endParaRPr lang="en-GB" sz="2400" dirty="0" smtClean="0">
              <a:latin typeface="Arial" panose="020B0604020202020204" pitchFamily="34" charset="0"/>
              <a:cs typeface="Arial" panose="020B0604020202020204" pitchFamily="34" charset="0"/>
            </a:endParaRPr>
          </a:p>
          <a:p>
            <a:pPr lvl="0"/>
            <a:endParaRPr lang="en-GB" sz="2600" dirty="0" smtClean="0">
              <a:latin typeface="Arial" panose="020B0604020202020204" pitchFamily="34" charset="0"/>
              <a:cs typeface="Arial" panose="020B0604020202020204" pitchFamily="34" charset="0"/>
            </a:endParaRPr>
          </a:p>
          <a:p>
            <a:pPr lvl="0"/>
            <a:endParaRPr lang="en-GB" sz="2600" dirty="0" smtClean="0">
              <a:latin typeface="Arial" panose="020B0604020202020204" pitchFamily="34" charset="0"/>
              <a:cs typeface="Arial" panose="020B0604020202020204" pitchFamily="34" charset="0"/>
            </a:endParaRPr>
          </a:p>
          <a:p>
            <a:pPr lvl="0"/>
            <a:r>
              <a:rPr lang="en-GB" sz="2600" dirty="0" smtClean="0"/>
              <a:t> </a:t>
            </a:r>
          </a:p>
        </p:txBody>
      </p:sp>
    </p:spTree>
    <p:extLst>
      <p:ext uri="{BB962C8B-B14F-4D97-AF65-F5344CB8AC3E}">
        <p14:creationId xmlns:p14="http://schemas.microsoft.com/office/powerpoint/2010/main" val="24731166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37" y="460375"/>
            <a:ext cx="8627137" cy="1175706"/>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Fieldwork and practical skills </a:t>
            </a:r>
          </a:p>
          <a:p>
            <a:pPr>
              <a:lnSpc>
                <a:spcPct val="80000"/>
              </a:lnSpc>
            </a:pPr>
            <a:r>
              <a:rPr lang="en-US" sz="4400" kern="1100" spc="-30" dirty="0" smtClean="0">
                <a:solidFill>
                  <a:schemeClr val="bg1"/>
                </a:solidFill>
                <a:latin typeface="Gotham Rounded Book"/>
                <a:cs typeface="Gotham Rounded Book"/>
              </a:rPr>
              <a:t> - </a:t>
            </a:r>
            <a:r>
              <a:rPr lang="en-US" sz="4400" kern="1100" spc="-30" dirty="0" smtClean="0">
                <a:solidFill>
                  <a:schemeClr val="bg1"/>
                </a:solidFill>
                <a:latin typeface="Gotham Rounded Book"/>
                <a:cs typeface="Gotham Rounded Book"/>
              </a:rPr>
              <a:t>GCSE</a:t>
            </a:r>
            <a:endParaRPr lang="en-US" sz="4400" kern="1100" spc="-30" dirty="0">
              <a:solidFill>
                <a:srgbClr val="F7B385"/>
              </a:solidFill>
              <a:latin typeface="Gotham Rounded Book"/>
              <a:cs typeface="Gotham Rounded Book"/>
            </a:endParaRPr>
          </a:p>
        </p:txBody>
      </p:sp>
    </p:spTree>
    <p:extLst>
      <p:ext uri="{BB962C8B-B14F-4D97-AF65-F5344CB8AC3E}">
        <p14:creationId xmlns:p14="http://schemas.microsoft.com/office/powerpoint/2010/main" val="38855416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Fieldwork in GCSE </a:t>
            </a:r>
            <a:r>
              <a:rPr lang="en-US" sz="3100" kern="1100" spc="-50" dirty="0" smtClean="0">
                <a:solidFill>
                  <a:srgbClr val="DF3C06"/>
                </a:solidFill>
                <a:latin typeface="Gotham Rounded Book"/>
                <a:cs typeface="Gotham Rounded Book"/>
              </a:rPr>
              <a:t>Geology</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0" y="1116221"/>
            <a:ext cx="8300834" cy="5601533"/>
          </a:xfrm>
          <a:prstGeom prst="rect">
            <a:avLst/>
          </a:prstGeom>
          <a:noFill/>
        </p:spPr>
        <p:txBody>
          <a:bodyPr wrap="square" rtlCol="0">
            <a:spAutoFit/>
          </a:bodyPr>
          <a:lstStyle/>
          <a:p>
            <a:r>
              <a:rPr lang="en-GB" sz="2000" dirty="0" smtClean="0">
                <a:latin typeface="Arial" panose="020B0604020202020204" pitchFamily="34" charset="0"/>
                <a:cs typeface="Arial" panose="020B0604020202020204" pitchFamily="34" charset="0"/>
              </a:rPr>
              <a:t>Learners </a:t>
            </a:r>
            <a:r>
              <a:rPr lang="en-GB" sz="2000" dirty="0">
                <a:latin typeface="Arial" panose="020B0604020202020204" pitchFamily="34" charset="0"/>
                <a:cs typeface="Arial" panose="020B0604020202020204" pitchFamily="34" charset="0"/>
              </a:rPr>
              <a:t>are required to undertake a minimum of </a:t>
            </a:r>
            <a:r>
              <a:rPr lang="en-GB" sz="2000" b="1" dirty="0">
                <a:latin typeface="Arial" panose="020B0604020202020204" pitchFamily="34" charset="0"/>
                <a:cs typeface="Arial" panose="020B0604020202020204" pitchFamily="34" charset="0"/>
              </a:rPr>
              <a:t>two</a:t>
            </a:r>
            <a:r>
              <a:rPr lang="en-GB" sz="2000" dirty="0">
                <a:latin typeface="Arial" panose="020B0604020202020204" pitchFamily="34" charset="0"/>
                <a:cs typeface="Arial" panose="020B0604020202020204" pitchFamily="34" charset="0"/>
              </a:rPr>
              <a:t> days of work in the field in order to develop their field observation and practical skills. </a:t>
            </a:r>
          </a:p>
          <a:p>
            <a:endParaRPr lang="en-GB" sz="2000" dirty="0" smtClean="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a:t>
            </a:r>
            <a:r>
              <a:rPr lang="en-GB" sz="2000" dirty="0" smtClean="0">
                <a:latin typeface="Arial" panose="020B0604020202020204" pitchFamily="34" charset="0"/>
                <a:cs typeface="Arial" panose="020B0604020202020204" pitchFamily="34" charset="0"/>
              </a:rPr>
              <a:t>o </a:t>
            </a:r>
            <a:r>
              <a:rPr lang="en-GB" sz="2000" dirty="0">
                <a:latin typeface="Arial" panose="020B0604020202020204" pitchFamily="34" charset="0"/>
                <a:cs typeface="Arial" panose="020B0604020202020204" pitchFamily="34" charset="0"/>
              </a:rPr>
              <a:t>develop learners' problem solving skills, it is expected that during at least </a:t>
            </a:r>
            <a:r>
              <a:rPr lang="en-GB" sz="2000" b="1" dirty="0">
                <a:latin typeface="Arial" panose="020B0604020202020204" pitchFamily="34" charset="0"/>
                <a:cs typeface="Arial" panose="020B0604020202020204" pitchFamily="34" charset="0"/>
              </a:rPr>
              <a:t>one </a:t>
            </a:r>
            <a:r>
              <a:rPr lang="en-GB" sz="2000" dirty="0">
                <a:latin typeface="Arial" panose="020B0604020202020204" pitchFamily="34" charset="0"/>
                <a:cs typeface="Arial" panose="020B0604020202020204" pitchFamily="34" charset="0"/>
              </a:rPr>
              <a:t>of these days they should have at least </a:t>
            </a:r>
            <a:r>
              <a:rPr lang="en-GB" sz="2000" b="1" dirty="0">
                <a:latin typeface="Arial" panose="020B0604020202020204" pitchFamily="34" charset="0"/>
                <a:cs typeface="Arial" panose="020B0604020202020204" pitchFamily="34" charset="0"/>
              </a:rPr>
              <a:t>one</a:t>
            </a:r>
            <a:r>
              <a:rPr lang="en-GB" sz="2000" dirty="0">
                <a:latin typeface="Arial" panose="020B0604020202020204" pitchFamily="34" charset="0"/>
                <a:cs typeface="Arial" panose="020B0604020202020204" pitchFamily="34" charset="0"/>
              </a:rPr>
              <a:t> opportunity to carry out a </a:t>
            </a:r>
            <a:r>
              <a:rPr lang="en-GB" sz="2000" b="1" dirty="0">
                <a:latin typeface="Arial" panose="020B0604020202020204" pitchFamily="34" charset="0"/>
                <a:cs typeface="Arial" panose="020B0604020202020204" pitchFamily="34" charset="0"/>
              </a:rPr>
              <a:t>directed investigation to answer a geological </a:t>
            </a:r>
            <a:r>
              <a:rPr lang="en-GB" sz="2000" b="1" dirty="0" smtClean="0">
                <a:latin typeface="Arial" panose="020B0604020202020204" pitchFamily="34" charset="0"/>
                <a:cs typeface="Arial" panose="020B0604020202020204" pitchFamily="34" charset="0"/>
              </a:rPr>
              <a:t>problem </a:t>
            </a:r>
          </a:p>
          <a:p>
            <a:endParaRPr lang="en-GB" sz="2000" b="1"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e.g. an </a:t>
            </a:r>
            <a:r>
              <a:rPr lang="en-GB" sz="2000" dirty="0">
                <a:latin typeface="Arial" panose="020B0604020202020204" pitchFamily="34" charset="0"/>
                <a:cs typeface="Arial" panose="020B0604020202020204" pitchFamily="34" charset="0"/>
              </a:rPr>
              <a:t>investigation to determine the environments of deposition of a sequence of sedimentary </a:t>
            </a:r>
            <a:r>
              <a:rPr lang="en-GB" sz="2000" dirty="0" smtClean="0">
                <a:latin typeface="Arial" panose="020B0604020202020204" pitchFamily="34" charset="0"/>
                <a:cs typeface="Arial" panose="020B0604020202020204" pitchFamily="34" charset="0"/>
              </a:rPr>
              <a:t>rocks.</a:t>
            </a:r>
            <a:endParaRPr lang="en-GB" sz="20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e.g. an </a:t>
            </a:r>
            <a:r>
              <a:rPr lang="en-GB" sz="2000" dirty="0">
                <a:latin typeface="Arial" panose="020B0604020202020204" pitchFamily="34" charset="0"/>
                <a:cs typeface="Arial" panose="020B0604020202020204" pitchFamily="34" charset="0"/>
              </a:rPr>
              <a:t>investigation to determine the effects of tectonic stresses at a field </a:t>
            </a:r>
            <a:r>
              <a:rPr lang="en-GB" sz="2000" dirty="0" smtClean="0">
                <a:latin typeface="Arial" panose="020B0604020202020204" pitchFamily="34" charset="0"/>
                <a:cs typeface="Arial" panose="020B0604020202020204" pitchFamily="34" charset="0"/>
              </a:rPr>
              <a:t>location.</a:t>
            </a:r>
          </a:p>
          <a:p>
            <a:pPr lvl="0"/>
            <a:endParaRPr lang="en-GB" sz="2000" dirty="0" smtClean="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Centres should feel able to devise alternative examples of directed investigations relevant to the field locations used</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800" dirty="0"/>
          </a:p>
          <a:p>
            <a:pPr lvl="0"/>
            <a:r>
              <a:rPr lang="en-GB" sz="2600" dirty="0" smtClean="0"/>
              <a:t> </a:t>
            </a:r>
          </a:p>
        </p:txBody>
      </p:sp>
    </p:spTree>
    <p:extLst>
      <p:ext uri="{BB962C8B-B14F-4D97-AF65-F5344CB8AC3E}">
        <p14:creationId xmlns:p14="http://schemas.microsoft.com/office/powerpoint/2010/main" val="1485036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Fieldwork in GCSE </a:t>
            </a:r>
            <a:r>
              <a:rPr lang="en-US" sz="3100" kern="1100" spc="-50" dirty="0" smtClean="0">
                <a:solidFill>
                  <a:srgbClr val="DF3C06"/>
                </a:solidFill>
                <a:latin typeface="Gotham Rounded Book"/>
                <a:cs typeface="Gotham Rounded Book"/>
              </a:rPr>
              <a:t>Geology</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0" y="1144796"/>
            <a:ext cx="8300834" cy="5355312"/>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Each </a:t>
            </a:r>
            <a:r>
              <a:rPr lang="en-GB" sz="2400" dirty="0">
                <a:latin typeface="Arial" panose="020B0604020202020204" pitchFamily="34" charset="0"/>
                <a:cs typeface="Arial" panose="020B0604020202020204" pitchFamily="34" charset="0"/>
              </a:rPr>
              <a:t>centre must provide a </a:t>
            </a:r>
            <a:r>
              <a:rPr lang="en-GB" sz="2400" b="1" dirty="0">
                <a:latin typeface="Arial" panose="020B0604020202020204" pitchFamily="34" charset="0"/>
                <a:cs typeface="Arial" panose="020B0604020202020204" pitchFamily="34" charset="0"/>
              </a:rPr>
              <a:t>fieldwork statement</a:t>
            </a:r>
            <a:r>
              <a:rPr lang="en-GB" sz="2400" dirty="0">
                <a:latin typeface="Arial" panose="020B0604020202020204" pitchFamily="34" charset="0"/>
                <a:cs typeface="Arial" panose="020B0604020202020204" pitchFamily="34" charset="0"/>
              </a:rPr>
              <a:t> to WJEC that details the </a:t>
            </a:r>
            <a:r>
              <a:rPr lang="en-GB" sz="2400" dirty="0" smtClean="0">
                <a:latin typeface="Arial" panose="020B0604020202020204" pitchFamily="34" charset="0"/>
                <a:cs typeface="Arial" panose="020B0604020202020204" pitchFamily="34" charset="0"/>
              </a:rPr>
              <a:t>fieldwork carried out in </a:t>
            </a:r>
            <a:r>
              <a:rPr lang="en-GB" sz="2400" dirty="0">
                <a:latin typeface="Arial" panose="020B0604020202020204" pitchFamily="34" charset="0"/>
                <a:cs typeface="Arial" panose="020B0604020202020204" pitchFamily="34" charset="0"/>
              </a:rPr>
              <a:t>each assessment cycle. </a:t>
            </a:r>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This can include </a:t>
            </a:r>
            <a:r>
              <a:rPr lang="en-US" sz="2400" dirty="0">
                <a:latin typeface="Arial" panose="020B0604020202020204" pitchFamily="34" charset="0"/>
                <a:cs typeface="Arial" panose="020B0604020202020204" pitchFamily="34" charset="0"/>
              </a:rPr>
              <a:t>local fieldwork outside the </a:t>
            </a:r>
            <a:r>
              <a:rPr lang="en-US" sz="2400" dirty="0" smtClean="0">
                <a:latin typeface="Arial" panose="020B0604020202020204" pitchFamily="34" charset="0"/>
                <a:cs typeface="Arial" panose="020B0604020202020204" pitchFamily="34" charset="0"/>
              </a:rPr>
              <a:t>classroom but must also involve fieldwork </a:t>
            </a:r>
            <a:r>
              <a:rPr lang="en-US" sz="2400" dirty="0">
                <a:latin typeface="Arial" panose="020B0604020202020204" pitchFamily="34" charset="0"/>
                <a:cs typeface="Arial" panose="020B0604020202020204" pitchFamily="34" charset="0"/>
              </a:rPr>
              <a:t>on unfamiliar outcrop </a:t>
            </a:r>
            <a:r>
              <a:rPr lang="en-US" sz="2400" dirty="0" smtClean="0">
                <a:latin typeface="Arial" panose="020B0604020202020204" pitchFamily="34" charset="0"/>
                <a:cs typeface="Arial" panose="020B0604020202020204" pitchFamily="34" charset="0"/>
              </a:rPr>
              <a:t>geology.</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Fieldwork must give learners the opportunity to complete the required practical skills that are field based </a:t>
            </a:r>
          </a:p>
          <a:p>
            <a:r>
              <a:rPr lang="en-US" sz="2400" dirty="0" smtClean="0">
                <a:latin typeface="Arial" panose="020B0604020202020204" pitchFamily="34" charset="0"/>
                <a:cs typeface="Arial" panose="020B0604020202020204" pitchFamily="34" charset="0"/>
              </a:rPr>
              <a:t>(e.g. construction of graphic logs, location of geological features onto base maps, production of field sketches, measurement of dip and strike elements).</a:t>
            </a:r>
          </a:p>
          <a:p>
            <a:pPr marL="342900" indent="-342900">
              <a:buFont typeface="Arial" panose="020B0604020202020204" pitchFamily="34" charset="0"/>
              <a:buChar char="•"/>
            </a:pPr>
            <a:endParaRPr lang="en-GB" sz="2800" dirty="0"/>
          </a:p>
          <a:p>
            <a:pPr lvl="0"/>
            <a:r>
              <a:rPr lang="en-GB" sz="2600" dirty="0" smtClean="0"/>
              <a:t> </a:t>
            </a:r>
          </a:p>
        </p:txBody>
      </p:sp>
    </p:spTree>
    <p:extLst>
      <p:ext uri="{BB962C8B-B14F-4D97-AF65-F5344CB8AC3E}">
        <p14:creationId xmlns:p14="http://schemas.microsoft.com/office/powerpoint/2010/main" val="14040033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Practical skills in GCSE  </a:t>
            </a:r>
            <a:r>
              <a:rPr lang="en-US" sz="3100" kern="1100" spc="-50" dirty="0" smtClean="0">
                <a:solidFill>
                  <a:srgbClr val="DF3C06"/>
                </a:solidFill>
                <a:latin typeface="Gotham Rounded Book"/>
                <a:cs typeface="Gotham Rounded Book"/>
              </a:rPr>
              <a:t>Geology</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0" y="1344821"/>
            <a:ext cx="8300834" cy="4154984"/>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Practical work is an intrinsic part of the </a:t>
            </a:r>
            <a:r>
              <a:rPr lang="en-US" sz="2400" dirty="0" err="1" smtClean="0">
                <a:latin typeface="Arial" panose="020B0604020202020204" pitchFamily="34" charset="0"/>
                <a:cs typeface="Arial" panose="020B0604020202020204" pitchFamily="34" charset="0"/>
              </a:rPr>
              <a:t>Eduqas</a:t>
            </a:r>
            <a:r>
              <a:rPr lang="en-US" sz="2400" dirty="0" smtClean="0">
                <a:latin typeface="Arial" panose="020B0604020202020204" pitchFamily="34" charset="0"/>
                <a:cs typeface="Arial" panose="020B0604020202020204" pitchFamily="34" charset="0"/>
              </a:rPr>
              <a:t> GCSE specification in Geology.</a:t>
            </a: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At GCSE there is a requirement for learners to become competent in a number of practical skills and techniques. These are listed in the specification (Appendix B) and learners will be assessed on these in the written components.</a:t>
            </a:r>
          </a:p>
          <a:p>
            <a:r>
              <a:rPr lang="en-US" sz="2400" dirty="0" smtClean="0">
                <a:latin typeface="Arial" panose="020B0604020202020204" pitchFamily="34" charset="0"/>
                <a:cs typeface="Arial" panose="020B0604020202020204" pitchFamily="34" charset="0"/>
              </a:rPr>
              <a:t>These include:</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 field-based skills e.g. construction of a graphic log</a:t>
            </a:r>
          </a:p>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 lab-based skills e.g. the measurement of mass</a:t>
            </a:r>
          </a:p>
        </p:txBody>
      </p:sp>
    </p:spTree>
    <p:extLst>
      <p:ext uri="{BB962C8B-B14F-4D97-AF65-F5344CB8AC3E}">
        <p14:creationId xmlns:p14="http://schemas.microsoft.com/office/powerpoint/2010/main" val="5414456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38" y="460375"/>
            <a:ext cx="7560335" cy="1717393"/>
          </a:xfrm>
          <a:prstGeom prst="rect">
            <a:avLst/>
          </a:prstGeom>
          <a:noFill/>
        </p:spPr>
        <p:txBody>
          <a:bodyPr wrap="square" rtlCol="0">
            <a:spAutoFit/>
          </a:bodyPr>
          <a:lstStyle/>
          <a:p>
            <a:pPr>
              <a:lnSpc>
                <a:spcPct val="80000"/>
              </a:lnSpc>
            </a:pPr>
            <a:r>
              <a:rPr lang="en-US" sz="4400" kern="1100" spc="-30" dirty="0" err="1" smtClean="0">
                <a:solidFill>
                  <a:schemeClr val="bg1"/>
                </a:solidFill>
                <a:latin typeface="Gotham Rounded Book"/>
                <a:cs typeface="Gotham Rounded Book"/>
              </a:rPr>
              <a:t>Eduqas</a:t>
            </a:r>
            <a:r>
              <a:rPr lang="en-US" sz="4400" kern="1100" spc="-30" dirty="0" smtClean="0">
                <a:solidFill>
                  <a:schemeClr val="bg1"/>
                </a:solidFill>
                <a:latin typeface="Gotham Rounded Book"/>
                <a:cs typeface="Gotham Rounded Book"/>
              </a:rPr>
              <a:t> Resources to support the new</a:t>
            </a:r>
          </a:p>
          <a:p>
            <a:pPr>
              <a:lnSpc>
                <a:spcPct val="80000"/>
              </a:lnSpc>
            </a:pPr>
            <a:r>
              <a:rPr lang="en-US" sz="4400" kern="1100" spc="-30" dirty="0" smtClean="0">
                <a:solidFill>
                  <a:schemeClr val="bg1"/>
                </a:solidFill>
                <a:latin typeface="Gotham Rounded Book"/>
                <a:cs typeface="Gotham Rounded Book"/>
              </a:rPr>
              <a:t>GCSE Geology</a:t>
            </a:r>
            <a:endParaRPr lang="en-US" sz="4400" kern="1100" spc="-30" dirty="0">
              <a:solidFill>
                <a:schemeClr val="bg1"/>
              </a:solidFill>
              <a:latin typeface="Gotham Rounded Book"/>
              <a:cs typeface="Gotham Rounded Book"/>
            </a:endParaRPr>
          </a:p>
        </p:txBody>
      </p:sp>
    </p:spTree>
    <p:extLst>
      <p:ext uri="{BB962C8B-B14F-4D97-AF65-F5344CB8AC3E}">
        <p14:creationId xmlns:p14="http://schemas.microsoft.com/office/powerpoint/2010/main" val="3456008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345415" y="372455"/>
            <a:ext cx="6160160" cy="634020"/>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Contact details</a:t>
            </a:r>
            <a:endParaRPr lang="en-US" sz="4400" kern="1100" spc="-30" dirty="0">
              <a:solidFill>
                <a:srgbClr val="F7B385"/>
              </a:solidFill>
              <a:latin typeface="Gotham Rounded Book"/>
              <a:cs typeface="Gotham Rounded Book"/>
            </a:endParaRPr>
          </a:p>
        </p:txBody>
      </p:sp>
      <p:sp>
        <p:nvSpPr>
          <p:cNvPr id="2" name="TextBox 1"/>
          <p:cNvSpPr txBox="1"/>
          <p:nvPr/>
        </p:nvSpPr>
        <p:spPr>
          <a:xfrm>
            <a:off x="463549" y="1133474"/>
            <a:ext cx="6232525" cy="1015663"/>
          </a:xfrm>
          <a:prstGeom prst="rect">
            <a:avLst/>
          </a:prstGeom>
          <a:noFill/>
        </p:spPr>
        <p:txBody>
          <a:bodyPr wrap="square" rtlCol="0">
            <a:spAutoFit/>
          </a:bodyPr>
          <a:lstStyle/>
          <a:p>
            <a:r>
              <a:rPr lang="en-GB" sz="3000" dirty="0">
                <a:solidFill>
                  <a:schemeClr val="bg1"/>
                </a:solidFill>
                <a:latin typeface="Arial" panose="020B0604020202020204" pitchFamily="34" charset="0"/>
                <a:cs typeface="Arial" panose="020B0604020202020204" pitchFamily="34" charset="0"/>
              </a:rPr>
              <a:t>Subject Officer: Dave </a:t>
            </a:r>
            <a:r>
              <a:rPr lang="en-GB" sz="3000" dirty="0" smtClean="0">
                <a:solidFill>
                  <a:schemeClr val="bg1"/>
                </a:solidFill>
                <a:latin typeface="Arial" panose="020B0604020202020204" pitchFamily="34" charset="0"/>
                <a:cs typeface="Arial" panose="020B0604020202020204" pitchFamily="34" charset="0"/>
              </a:rPr>
              <a:t>Evans</a:t>
            </a:r>
            <a:endParaRPr lang="en-GB" sz="3000" dirty="0" smtClean="0">
              <a:solidFill>
                <a:schemeClr val="bg1"/>
              </a:solidFill>
              <a:latin typeface="Arial" panose="020B0604020202020204" pitchFamily="34" charset="0"/>
              <a:cs typeface="Arial" panose="020B0604020202020204" pitchFamily="34" charset="0"/>
              <a:hlinkClick r:id="rId3"/>
            </a:endParaRPr>
          </a:p>
          <a:p>
            <a:r>
              <a:rPr lang="en-GB" sz="3000" dirty="0" smtClean="0">
                <a:solidFill>
                  <a:schemeClr val="bg1"/>
                </a:solidFill>
                <a:latin typeface="Arial" panose="020B0604020202020204" pitchFamily="34" charset="0"/>
                <a:cs typeface="Arial" panose="020B0604020202020204" pitchFamily="34" charset="0"/>
                <a:hlinkClick r:id="rId3"/>
              </a:rPr>
              <a:t>david.evans@eduqas.co.uk</a:t>
            </a:r>
            <a:endParaRPr lang="en-GB" sz="3000" dirty="0" smtClean="0">
              <a:solidFill>
                <a:schemeClr val="bg1"/>
              </a:solidFill>
              <a:latin typeface="Arial" panose="020B0604020202020204" pitchFamily="34" charset="0"/>
              <a:cs typeface="Arial" panose="020B0604020202020204" pitchFamily="34" charset="0"/>
            </a:endParaRPr>
          </a:p>
        </p:txBody>
      </p:sp>
      <p:sp>
        <p:nvSpPr>
          <p:cNvPr id="3" name="Rectangle 2"/>
          <p:cNvSpPr/>
          <p:nvPr/>
        </p:nvSpPr>
        <p:spPr>
          <a:xfrm>
            <a:off x="463547" y="2314575"/>
            <a:ext cx="7556501" cy="1477328"/>
          </a:xfrm>
          <a:prstGeom prst="rect">
            <a:avLst/>
          </a:prstGeom>
        </p:spPr>
        <p:txBody>
          <a:bodyPr wrap="square">
            <a:spAutoFit/>
          </a:bodyPr>
          <a:lstStyle/>
          <a:p>
            <a:r>
              <a:rPr lang="en-GB" sz="3000" dirty="0">
                <a:solidFill>
                  <a:schemeClr val="bg1"/>
                </a:solidFill>
                <a:latin typeface="Arial" panose="020B0604020202020204" pitchFamily="34" charset="0"/>
                <a:cs typeface="Arial" panose="020B0604020202020204" pitchFamily="34" charset="0"/>
              </a:rPr>
              <a:t>Subject </a:t>
            </a:r>
            <a:r>
              <a:rPr lang="en-GB" sz="3000" dirty="0" smtClean="0">
                <a:solidFill>
                  <a:schemeClr val="bg1"/>
                </a:solidFill>
                <a:latin typeface="Arial" panose="020B0604020202020204" pitchFamily="34" charset="0"/>
                <a:cs typeface="Arial" panose="020B0604020202020204" pitchFamily="34" charset="0"/>
              </a:rPr>
              <a:t>Support Officer: Sarah Price</a:t>
            </a:r>
          </a:p>
          <a:p>
            <a:r>
              <a:rPr lang="en-GB" sz="3000" dirty="0" smtClean="0">
                <a:solidFill>
                  <a:schemeClr val="bg1"/>
                </a:solidFill>
                <a:latin typeface="Arial" panose="020B0604020202020204" pitchFamily="34" charset="0"/>
                <a:cs typeface="Arial" panose="020B0604020202020204" pitchFamily="34" charset="0"/>
                <a:hlinkClick r:id="rId4"/>
              </a:rPr>
              <a:t>sarah.price@eduqas.co.uk</a:t>
            </a:r>
            <a:endParaRPr lang="en-GB" sz="3000" dirty="0" smtClean="0">
              <a:solidFill>
                <a:schemeClr val="bg1"/>
              </a:solidFill>
              <a:latin typeface="Arial" panose="020B0604020202020204" pitchFamily="34" charset="0"/>
              <a:cs typeface="Arial" panose="020B0604020202020204" pitchFamily="34" charset="0"/>
            </a:endParaRPr>
          </a:p>
          <a:p>
            <a:r>
              <a:rPr lang="en-GB" sz="3000" dirty="0" smtClean="0">
                <a:solidFill>
                  <a:schemeClr val="bg1"/>
                </a:solidFill>
                <a:latin typeface="Arial" panose="020B0604020202020204" pitchFamily="34" charset="0"/>
                <a:cs typeface="Arial" panose="020B0604020202020204" pitchFamily="34" charset="0"/>
              </a:rPr>
              <a:t>029 2026 5103</a:t>
            </a:r>
            <a:endParaRPr lang="en-GB" sz="3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26899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err="1" smtClean="0">
                <a:solidFill>
                  <a:srgbClr val="DF3C06"/>
                </a:solidFill>
                <a:latin typeface="Gotham Rounded Book"/>
                <a:cs typeface="Gotham Rounded Book"/>
              </a:rPr>
              <a:t>Eduqas</a:t>
            </a:r>
            <a:r>
              <a:rPr lang="en-US" sz="3100" kern="1100" spc="-50" dirty="0" smtClean="0">
                <a:solidFill>
                  <a:srgbClr val="DF3C06"/>
                </a:solidFill>
                <a:latin typeface="Gotham Rounded Book"/>
                <a:cs typeface="Gotham Rounded Book"/>
              </a:rPr>
              <a:t> Resources: GCSE  Geology</a:t>
            </a:r>
            <a:endParaRPr lang="en-US" sz="3100" kern="1100" spc="-50" dirty="0">
              <a:solidFill>
                <a:schemeClr val="accent6"/>
              </a:solidFill>
              <a:latin typeface="Gotham Rounded Book"/>
              <a:cs typeface="Gotham Rounded Book"/>
            </a:endParaRPr>
          </a:p>
        </p:txBody>
      </p:sp>
      <p:sp>
        <p:nvSpPr>
          <p:cNvPr id="4" name="TextBox 3"/>
          <p:cNvSpPr txBox="1"/>
          <p:nvPr/>
        </p:nvSpPr>
        <p:spPr>
          <a:xfrm>
            <a:off x="281190" y="1344821"/>
            <a:ext cx="8300834" cy="4584525"/>
          </a:xfrm>
          <a:prstGeom prst="rect">
            <a:avLst/>
          </a:prstGeom>
          <a:noFill/>
        </p:spPr>
        <p:txBody>
          <a:bodyPr wrap="square" rtlCol="0">
            <a:spAutoFit/>
          </a:bodyPr>
          <a:lstStyle/>
          <a:p>
            <a:pPr>
              <a:lnSpc>
                <a:spcPct val="115000"/>
              </a:lnSpc>
              <a:spcAft>
                <a:spcPts val="1000"/>
              </a:spcAft>
            </a:pPr>
            <a:r>
              <a:rPr lang="en-GB" sz="3200" dirty="0">
                <a:ea typeface="Calibri"/>
                <a:cs typeface="Times New Roman"/>
              </a:rPr>
              <a:t>These will </a:t>
            </a:r>
            <a:r>
              <a:rPr lang="en-GB" sz="3200" dirty="0" smtClean="0">
                <a:ea typeface="Calibri"/>
                <a:cs typeface="Times New Roman"/>
              </a:rPr>
              <a:t>include</a:t>
            </a:r>
            <a:r>
              <a:rPr lang="en-GB" sz="3200" dirty="0">
                <a:ea typeface="Calibri"/>
                <a:cs typeface="Times New Roman"/>
              </a:rPr>
              <a:t>:</a:t>
            </a:r>
            <a:r>
              <a:rPr lang="en-GB" sz="3200" dirty="0" smtClean="0">
                <a:ea typeface="Calibri"/>
                <a:cs typeface="Times New Roman"/>
              </a:rPr>
              <a:t> </a:t>
            </a:r>
            <a:endParaRPr lang="en-GB" sz="3200" dirty="0">
              <a:ea typeface="Calibri"/>
              <a:cs typeface="Times New Roman"/>
            </a:endParaRPr>
          </a:p>
          <a:p>
            <a:pPr marL="342900" lvl="0" indent="-342900">
              <a:lnSpc>
                <a:spcPct val="115000"/>
              </a:lnSpc>
              <a:spcAft>
                <a:spcPts val="0"/>
              </a:spcAft>
              <a:buFont typeface="Symbol"/>
              <a:buChar char=""/>
            </a:pPr>
            <a:r>
              <a:rPr lang="en-GB" sz="3200" dirty="0" smtClean="0">
                <a:ea typeface="Calibri"/>
                <a:cs typeface="Times New Roman"/>
              </a:rPr>
              <a:t>A detailed guidance </a:t>
            </a:r>
            <a:r>
              <a:rPr lang="en-GB" sz="3200" dirty="0">
                <a:ea typeface="Calibri"/>
                <a:cs typeface="Times New Roman"/>
              </a:rPr>
              <a:t>for </a:t>
            </a:r>
            <a:r>
              <a:rPr lang="en-GB" sz="3200" dirty="0" smtClean="0">
                <a:ea typeface="Calibri"/>
                <a:cs typeface="Times New Roman"/>
              </a:rPr>
              <a:t>teaching document</a:t>
            </a:r>
            <a:endParaRPr lang="en-GB" sz="3200" dirty="0">
              <a:ea typeface="Calibri"/>
              <a:cs typeface="Times New Roman"/>
            </a:endParaRPr>
          </a:p>
          <a:p>
            <a:pPr marL="342900" lvl="0" indent="-342900">
              <a:lnSpc>
                <a:spcPct val="115000"/>
              </a:lnSpc>
              <a:spcAft>
                <a:spcPts val="0"/>
              </a:spcAft>
              <a:buFont typeface="Symbol"/>
              <a:buChar char=""/>
            </a:pPr>
            <a:r>
              <a:rPr lang="en-GB" sz="3200" dirty="0" smtClean="0">
                <a:ea typeface="Calibri"/>
                <a:cs typeface="Times New Roman"/>
              </a:rPr>
              <a:t>Digital </a:t>
            </a:r>
            <a:r>
              <a:rPr lang="en-GB" sz="3200" dirty="0">
                <a:ea typeface="Calibri"/>
                <a:cs typeface="Times New Roman"/>
              </a:rPr>
              <a:t>resources for teaching</a:t>
            </a:r>
          </a:p>
          <a:p>
            <a:pPr marL="342900" lvl="0" indent="-342900">
              <a:lnSpc>
                <a:spcPct val="115000"/>
              </a:lnSpc>
              <a:spcAft>
                <a:spcPts val="0"/>
              </a:spcAft>
              <a:buFont typeface="Symbol"/>
              <a:buChar char=""/>
            </a:pPr>
            <a:r>
              <a:rPr lang="en-GB" sz="3200" dirty="0">
                <a:ea typeface="Calibri"/>
                <a:cs typeface="Times New Roman"/>
              </a:rPr>
              <a:t>Useful subject web </a:t>
            </a:r>
            <a:r>
              <a:rPr lang="en-GB" sz="3200" dirty="0" smtClean="0">
                <a:ea typeface="Calibri"/>
                <a:cs typeface="Times New Roman"/>
              </a:rPr>
              <a:t>pages</a:t>
            </a:r>
          </a:p>
          <a:p>
            <a:pPr marL="342900" lvl="0" indent="-342900">
              <a:lnSpc>
                <a:spcPct val="115000"/>
              </a:lnSpc>
              <a:spcAft>
                <a:spcPts val="0"/>
              </a:spcAft>
              <a:buFont typeface="Symbol"/>
              <a:buChar char=""/>
            </a:pPr>
            <a:r>
              <a:rPr lang="en-GB" sz="3200" dirty="0" smtClean="0">
                <a:ea typeface="Calibri"/>
                <a:cs typeface="Times New Roman"/>
              </a:rPr>
              <a:t>Easily contactable subject officer and support officer</a:t>
            </a:r>
          </a:p>
          <a:p>
            <a:pPr marL="342900" indent="-342900">
              <a:lnSpc>
                <a:spcPct val="115000"/>
              </a:lnSpc>
              <a:buFont typeface="Symbol"/>
              <a:buChar char=""/>
            </a:pPr>
            <a:r>
              <a:rPr lang="en-GB" sz="3200" dirty="0">
                <a:ea typeface="Calibri"/>
                <a:cs typeface="Times New Roman"/>
              </a:rPr>
              <a:t>Regular e mail bulletins</a:t>
            </a:r>
          </a:p>
          <a:p>
            <a:pPr lvl="0">
              <a:lnSpc>
                <a:spcPct val="115000"/>
              </a:lnSpc>
              <a:spcAft>
                <a:spcPts val="0"/>
              </a:spcAft>
            </a:pPr>
            <a:endParaRPr lang="en-GB" sz="2400" dirty="0" smtClean="0">
              <a:ea typeface="Calibri"/>
              <a:cs typeface="Times New Roman"/>
            </a:endParaRPr>
          </a:p>
        </p:txBody>
      </p:sp>
    </p:spTree>
    <p:extLst>
      <p:ext uri="{BB962C8B-B14F-4D97-AF65-F5344CB8AC3E}">
        <p14:creationId xmlns:p14="http://schemas.microsoft.com/office/powerpoint/2010/main" val="2769236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50349" y="527302"/>
            <a:ext cx="7374425" cy="584775"/>
          </a:xfrm>
          <a:prstGeom prst="rect">
            <a:avLst/>
          </a:prstGeom>
          <a:noFill/>
        </p:spPr>
        <p:txBody>
          <a:bodyPr wrap="square" rtlCol="0">
            <a:spAutoFit/>
          </a:bodyPr>
          <a:lstStyle/>
          <a:p>
            <a:pPr>
              <a:lnSpc>
                <a:spcPct val="80000"/>
              </a:lnSpc>
            </a:pPr>
            <a:r>
              <a:rPr lang="en-US" sz="4000" kern="1100" spc="-50" dirty="0" smtClean="0">
                <a:solidFill>
                  <a:srgbClr val="DF3C06"/>
                </a:solidFill>
                <a:latin typeface="Gotham Rounded Book"/>
                <a:cs typeface="Gotham Rounded Book"/>
              </a:rPr>
              <a:t>INTRODUCING EDUQAS</a:t>
            </a:r>
          </a:p>
        </p:txBody>
      </p:sp>
      <p:sp>
        <p:nvSpPr>
          <p:cNvPr id="4" name="TextBox 3"/>
          <p:cNvSpPr txBox="1"/>
          <p:nvPr/>
        </p:nvSpPr>
        <p:spPr>
          <a:xfrm>
            <a:off x="281192" y="1138304"/>
            <a:ext cx="7581352" cy="3855755"/>
          </a:xfrm>
          <a:prstGeom prst="rect">
            <a:avLst/>
          </a:prstGeom>
          <a:noFill/>
        </p:spPr>
        <p:txBody>
          <a:bodyPr wrap="square" rtlCol="0">
            <a:spAutoFit/>
          </a:bodyPr>
          <a:lstStyle/>
          <a:p>
            <a:endParaRPr lang="en-GB" baseline="30000" dirty="0" smtClean="0">
              <a:solidFill>
                <a:prstClr val="black">
                  <a:lumMod val="50000"/>
                  <a:lumOff val="50000"/>
                </a:prstClr>
              </a:solidFill>
              <a:latin typeface="Bliss-Light"/>
              <a:cs typeface="Bliss-Light"/>
            </a:endParaRPr>
          </a:p>
          <a:p>
            <a:pPr marL="285750" indent="-285750">
              <a:lnSpc>
                <a:spcPct val="150000"/>
              </a:lnSpc>
              <a:buFont typeface="Arial" panose="020B0604020202020204" pitchFamily="34" charset="0"/>
              <a:buChar char="•"/>
            </a:pPr>
            <a:r>
              <a:rPr lang="en-GB" sz="2600" baseline="30000" dirty="0" smtClean="0">
                <a:latin typeface="Arial" panose="020B0604020202020204" pitchFamily="34" charset="0"/>
                <a:cs typeface="Arial" panose="020B0604020202020204" pitchFamily="34" charset="0"/>
              </a:rPr>
              <a:t>In light of the diverging qualifications between England and Wales, WJEC has developed a new brand: </a:t>
            </a:r>
            <a:r>
              <a:rPr lang="en-GB" sz="2600" baseline="30000" dirty="0">
                <a:latin typeface="Arial" panose="020B0604020202020204" pitchFamily="34" charset="0"/>
                <a:cs typeface="Arial" panose="020B0604020202020204" pitchFamily="34" charset="0"/>
              </a:rPr>
              <a:t>Eduqas. </a:t>
            </a:r>
            <a:endParaRPr lang="en-GB" sz="2600" baseline="30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600" baseline="30000" dirty="0">
                <a:latin typeface="Arial" panose="020B0604020202020204" pitchFamily="34" charset="0"/>
                <a:cs typeface="Arial" panose="020B0604020202020204" pitchFamily="34" charset="0"/>
              </a:rPr>
              <a:t>Eduqas will be the brand that provides schools with WJEC’s </a:t>
            </a:r>
            <a:r>
              <a:rPr lang="en-GB" sz="2600" baseline="30000" dirty="0" smtClean="0">
                <a:latin typeface="Arial" panose="020B0604020202020204" pitchFamily="34" charset="0"/>
                <a:cs typeface="Arial" panose="020B0604020202020204" pitchFamily="34" charset="0"/>
              </a:rPr>
              <a:t>newly</a:t>
            </a:r>
            <a:r>
              <a:rPr lang="en-GB" sz="2600" dirty="0" smtClean="0">
                <a:latin typeface="Arial" panose="020B0604020202020204" pitchFamily="34" charset="0"/>
                <a:cs typeface="Arial" panose="020B0604020202020204" pitchFamily="34" charset="0"/>
              </a:rPr>
              <a:t> </a:t>
            </a:r>
            <a:r>
              <a:rPr lang="en-GB" sz="2600" baseline="30000" dirty="0" smtClean="0">
                <a:latin typeface="Arial" panose="020B0604020202020204" pitchFamily="34" charset="0"/>
                <a:cs typeface="Arial" panose="020B0604020202020204" pitchFamily="34" charset="0"/>
              </a:rPr>
              <a:t>reformed </a:t>
            </a:r>
            <a:r>
              <a:rPr lang="en-GB" sz="2600" baseline="30000" dirty="0" err="1" smtClean="0">
                <a:latin typeface="Arial" panose="020B0604020202020204" pitchFamily="34" charset="0"/>
                <a:cs typeface="Arial" panose="020B0604020202020204" pitchFamily="34" charset="0"/>
              </a:rPr>
              <a:t>Ofqual</a:t>
            </a:r>
            <a:r>
              <a:rPr lang="en-GB" sz="2600" baseline="30000" dirty="0" smtClean="0">
                <a:latin typeface="Arial" panose="020B0604020202020204" pitchFamily="34" charset="0"/>
                <a:cs typeface="Arial" panose="020B0604020202020204" pitchFamily="34" charset="0"/>
              </a:rPr>
              <a:t> </a:t>
            </a:r>
            <a:r>
              <a:rPr lang="en-GB" sz="2600" baseline="30000" dirty="0">
                <a:latin typeface="Arial" panose="020B0604020202020204" pitchFamily="34" charset="0"/>
                <a:cs typeface="Arial" panose="020B0604020202020204" pitchFamily="34" charset="0"/>
              </a:rPr>
              <a:t>regulated GCSEs, AS and </a:t>
            </a:r>
            <a:r>
              <a:rPr lang="en-GB" sz="2600" baseline="30000" dirty="0" smtClean="0">
                <a:latin typeface="Arial" panose="020B0604020202020204" pitchFamily="34" charset="0"/>
                <a:cs typeface="Arial" panose="020B0604020202020204" pitchFamily="34" charset="0"/>
              </a:rPr>
              <a:t>A</a:t>
            </a:r>
            <a:r>
              <a:rPr lang="en-GB" sz="2600" dirty="0" smtClean="0">
                <a:latin typeface="Arial" panose="020B0604020202020204" pitchFamily="34" charset="0"/>
                <a:cs typeface="Arial" panose="020B0604020202020204" pitchFamily="34" charset="0"/>
              </a:rPr>
              <a:t> </a:t>
            </a:r>
            <a:r>
              <a:rPr lang="en-GB" sz="2600" baseline="30000" dirty="0" smtClean="0">
                <a:latin typeface="Arial" panose="020B0604020202020204" pitchFamily="34" charset="0"/>
                <a:cs typeface="Arial" panose="020B0604020202020204" pitchFamily="34" charset="0"/>
              </a:rPr>
              <a:t>levels.</a:t>
            </a:r>
          </a:p>
          <a:p>
            <a:pPr marL="285750" indent="-285750">
              <a:lnSpc>
                <a:spcPct val="150000"/>
              </a:lnSpc>
              <a:buFont typeface="Arial" panose="020B0604020202020204" pitchFamily="34" charset="0"/>
              <a:buChar char="•"/>
            </a:pPr>
            <a:r>
              <a:rPr lang="en-GB" sz="2600" baseline="30000" dirty="0" smtClean="0">
                <a:latin typeface="Arial" panose="020B0604020202020204" pitchFamily="34" charset="0"/>
                <a:cs typeface="Arial" panose="020B0604020202020204" pitchFamily="34" charset="0"/>
              </a:rPr>
              <a:t>Eduqas enables </a:t>
            </a:r>
            <a:r>
              <a:rPr lang="en-GB" sz="2600" baseline="30000" dirty="0">
                <a:latin typeface="Arial" panose="020B0604020202020204" pitchFamily="34" charset="0"/>
                <a:cs typeface="Arial" panose="020B0604020202020204" pitchFamily="34" charset="0"/>
              </a:rPr>
              <a:t>teachers to clearly distinguish between legacy </a:t>
            </a:r>
            <a:r>
              <a:rPr lang="en-GB" sz="2600" baseline="30000" dirty="0" smtClean="0">
                <a:latin typeface="Arial" panose="020B0604020202020204" pitchFamily="34" charset="0"/>
                <a:cs typeface="Arial" panose="020B0604020202020204" pitchFamily="34" charset="0"/>
              </a:rPr>
              <a:t>qualifications in Wales and </a:t>
            </a:r>
            <a:r>
              <a:rPr lang="en-GB" sz="2600" baseline="30000" dirty="0">
                <a:latin typeface="Arial" panose="020B0604020202020204" pitchFamily="34" charset="0"/>
                <a:cs typeface="Arial" panose="020B0604020202020204" pitchFamily="34" charset="0"/>
              </a:rPr>
              <a:t>reformed </a:t>
            </a:r>
            <a:r>
              <a:rPr lang="en-GB" sz="2600" baseline="30000" dirty="0" smtClean="0">
                <a:latin typeface="Arial" panose="020B0604020202020204" pitchFamily="34" charset="0"/>
                <a:cs typeface="Arial" panose="020B0604020202020204" pitchFamily="34" charset="0"/>
              </a:rPr>
              <a:t>qualifications in England.</a:t>
            </a:r>
          </a:p>
          <a:p>
            <a:pPr marL="285750" indent="-285750">
              <a:lnSpc>
                <a:spcPct val="150000"/>
              </a:lnSpc>
              <a:buFont typeface="Arial" panose="020B0604020202020204" pitchFamily="34" charset="0"/>
              <a:buChar char="•"/>
            </a:pPr>
            <a:r>
              <a:rPr lang="en-GB" sz="2600" baseline="30000" dirty="0" err="1" smtClean="0">
                <a:latin typeface="Arial" panose="020B0604020202020204" pitchFamily="34" charset="0"/>
                <a:cs typeface="Arial" panose="020B0604020202020204" pitchFamily="34" charset="0"/>
              </a:rPr>
              <a:t>Eduqas</a:t>
            </a:r>
            <a:r>
              <a:rPr lang="en-GB" sz="2600" baseline="30000" dirty="0" smtClean="0">
                <a:latin typeface="Arial" panose="020B0604020202020204" pitchFamily="34" charset="0"/>
                <a:cs typeface="Arial" panose="020B0604020202020204" pitchFamily="34" charset="0"/>
              </a:rPr>
              <a:t> qualifications will primarily be available in England but also </a:t>
            </a:r>
            <a:r>
              <a:rPr lang="en-GB" sz="2600" baseline="30000" dirty="0">
                <a:latin typeface="Arial" panose="020B0604020202020204" pitchFamily="34" charset="0"/>
                <a:cs typeface="Arial" panose="020B0604020202020204" pitchFamily="34" charset="0"/>
              </a:rPr>
              <a:t>in </a:t>
            </a:r>
            <a:r>
              <a:rPr lang="en-GB" sz="2600" baseline="30000" dirty="0" smtClean="0">
                <a:latin typeface="Arial" panose="020B0604020202020204" pitchFamily="34" charset="0"/>
                <a:cs typeface="Arial" panose="020B0604020202020204" pitchFamily="34" charset="0"/>
              </a:rPr>
              <a:t>Northern </a:t>
            </a:r>
            <a:r>
              <a:rPr lang="en-GB" sz="2600" baseline="30000" dirty="0">
                <a:latin typeface="Arial" panose="020B0604020202020204" pitchFamily="34" charset="0"/>
                <a:cs typeface="Arial" panose="020B0604020202020204" pitchFamily="34" charset="0"/>
              </a:rPr>
              <a:t>Ireland, Isle of Man and the Channel </a:t>
            </a:r>
            <a:r>
              <a:rPr lang="en-GB" sz="2600" baseline="30000" dirty="0" smtClean="0">
                <a:latin typeface="Arial" panose="020B0604020202020204" pitchFamily="34" charset="0"/>
                <a:cs typeface="Arial" panose="020B0604020202020204" pitchFamily="34" charset="0"/>
              </a:rPr>
              <a:t>Islands at any schools offering </a:t>
            </a:r>
            <a:r>
              <a:rPr lang="en-GB" sz="2600" baseline="30000" dirty="0" err="1" smtClean="0">
                <a:latin typeface="Arial" panose="020B0604020202020204" pitchFamily="34" charset="0"/>
                <a:cs typeface="Arial" panose="020B0604020202020204" pitchFamily="34" charset="0"/>
              </a:rPr>
              <a:t>Ofqual</a:t>
            </a:r>
            <a:r>
              <a:rPr lang="en-GB" sz="2600" baseline="30000" dirty="0" smtClean="0">
                <a:latin typeface="Arial" panose="020B0604020202020204" pitchFamily="34" charset="0"/>
                <a:cs typeface="Arial" panose="020B0604020202020204" pitchFamily="34" charset="0"/>
              </a:rPr>
              <a:t> regulated qualifications.</a:t>
            </a:r>
          </a:p>
        </p:txBody>
      </p:sp>
    </p:spTree>
    <p:extLst>
      <p:ext uri="{BB962C8B-B14F-4D97-AF65-F5344CB8AC3E}">
        <p14:creationId xmlns:p14="http://schemas.microsoft.com/office/powerpoint/2010/main" val="1571416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39" y="460375"/>
            <a:ext cx="7560335" cy="1175706"/>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Summary of Assessment - </a:t>
            </a:r>
          </a:p>
          <a:p>
            <a:pPr>
              <a:lnSpc>
                <a:spcPct val="80000"/>
              </a:lnSpc>
            </a:pPr>
            <a:r>
              <a:rPr lang="en-US" sz="4400" kern="1100" spc="-30" dirty="0" smtClean="0">
                <a:solidFill>
                  <a:schemeClr val="bg1"/>
                </a:solidFill>
                <a:latin typeface="Gotham Rounded Book"/>
                <a:cs typeface="Gotham Rounded Book"/>
              </a:rPr>
              <a:t>GCSE</a:t>
            </a:r>
            <a:endParaRPr lang="en-US" sz="4400" kern="1100" spc="-30" dirty="0">
              <a:solidFill>
                <a:srgbClr val="F7B385"/>
              </a:solidFill>
              <a:latin typeface="Gotham Rounded Book"/>
              <a:cs typeface="Gotham Rounded Book"/>
            </a:endParaRPr>
          </a:p>
        </p:txBody>
      </p:sp>
    </p:spTree>
    <p:extLst>
      <p:ext uri="{BB962C8B-B14F-4D97-AF65-F5344CB8AC3E}">
        <p14:creationId xmlns:p14="http://schemas.microsoft.com/office/powerpoint/2010/main" val="2178935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8700"/>
            <a:ext cx="9144000" cy="6858000"/>
          </a:xfrm>
          <a:prstGeom prst="rect">
            <a:avLst/>
          </a:prstGeom>
        </p:spPr>
      </p:pic>
      <p:sp>
        <p:nvSpPr>
          <p:cNvPr id="3" name="TextBox 2"/>
          <p:cNvSpPr txBox="1"/>
          <p:nvPr/>
        </p:nvSpPr>
        <p:spPr>
          <a:xfrm>
            <a:off x="589889" y="355852"/>
            <a:ext cx="7668285"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Summary of assessment – </a:t>
            </a:r>
            <a:r>
              <a:rPr lang="en-US" sz="3100" kern="1100" spc="-50" dirty="0" smtClean="0">
                <a:solidFill>
                  <a:srgbClr val="DF3C06"/>
                </a:solidFill>
                <a:latin typeface="Gotham Rounded Book"/>
                <a:cs typeface="Gotham Rounded Book"/>
              </a:rPr>
              <a:t>GCSE</a:t>
            </a:r>
            <a:endParaRPr lang="en-US" sz="3100" kern="1100" spc="-50" dirty="0">
              <a:solidFill>
                <a:srgbClr val="F7B385"/>
              </a:solidFill>
              <a:latin typeface="Gotham Rounded Book"/>
              <a:cs typeface="Gotham Rounded Book"/>
            </a:endParaRPr>
          </a:p>
        </p:txBody>
      </p:sp>
      <p:graphicFrame>
        <p:nvGraphicFramePr>
          <p:cNvPr id="4" name="Table 3"/>
          <p:cNvGraphicFramePr>
            <a:graphicFrameLocks noGrp="1"/>
          </p:cNvGraphicFramePr>
          <p:nvPr>
            <p:extLst>
              <p:ext uri="{D42A27DB-BD31-4B8C-83A1-F6EECF244321}">
                <p14:modId xmlns:p14="http://schemas.microsoft.com/office/powerpoint/2010/main" val="3013176982"/>
              </p:ext>
            </p:extLst>
          </p:nvPr>
        </p:nvGraphicFramePr>
        <p:xfrm>
          <a:off x="1055076" y="1453662"/>
          <a:ext cx="7104185" cy="4599940"/>
        </p:xfrm>
        <a:graphic>
          <a:graphicData uri="http://schemas.openxmlformats.org/drawingml/2006/table">
            <a:tbl>
              <a:tblPr>
                <a:tableStyleId>{5C22544A-7EE6-4342-B048-85BDC9FD1C3A}</a:tableStyleId>
              </a:tblPr>
              <a:tblGrid>
                <a:gridCol w="7104185"/>
              </a:tblGrid>
              <a:tr h="679938">
                <a:tc>
                  <a:txBody>
                    <a:bodyPr/>
                    <a:lstStyle/>
                    <a:p>
                      <a:r>
                        <a:rPr lang="en-GB" sz="2400" b="1" kern="1200" dirty="0" smtClean="0">
                          <a:solidFill>
                            <a:schemeClr val="dk1"/>
                          </a:solidFill>
                          <a:effectLst/>
                          <a:latin typeface="Arial" panose="020B0604020202020204" pitchFamily="34" charset="0"/>
                          <a:ea typeface="+mn-ea"/>
                          <a:cs typeface="Arial" panose="020B0604020202020204" pitchFamily="34" charset="0"/>
                        </a:rPr>
                        <a:t>Component 1: Geological Principles</a:t>
                      </a:r>
                    </a:p>
                    <a:p>
                      <a:r>
                        <a:rPr lang="en-GB" sz="2400" b="0" kern="1200" dirty="0" smtClean="0">
                          <a:solidFill>
                            <a:schemeClr val="dk1"/>
                          </a:solidFill>
                          <a:effectLst/>
                          <a:latin typeface="Arial" panose="020B0604020202020204" pitchFamily="34" charset="0"/>
                          <a:ea typeface="+mn-ea"/>
                          <a:cs typeface="Arial" panose="020B0604020202020204" pitchFamily="34" charset="0"/>
                        </a:rPr>
                        <a:t>On-screen examination: 1 hour 15 minutes</a:t>
                      </a:r>
                    </a:p>
                    <a:p>
                      <a:r>
                        <a:rPr lang="en-GB" sz="2400" b="0" kern="1200" dirty="0" smtClean="0">
                          <a:solidFill>
                            <a:schemeClr val="dk1"/>
                          </a:solidFill>
                          <a:effectLst/>
                          <a:latin typeface="Arial" panose="020B0604020202020204" pitchFamily="34" charset="0"/>
                          <a:ea typeface="+mn-ea"/>
                          <a:cs typeface="Arial" panose="020B0604020202020204" pitchFamily="34" charset="0"/>
                        </a:rPr>
                        <a:t>50% of qualification</a:t>
                      </a:r>
                      <a:endParaRPr lang="en-GB" sz="2400" b="0" dirty="0">
                        <a:solidFill>
                          <a:srgbClr val="FFFFFF"/>
                        </a:solidFill>
                        <a:effectLst/>
                        <a:latin typeface="Arial" panose="020B0604020202020204" pitchFamily="34" charset="0"/>
                        <a:ea typeface="Times New Roman"/>
                        <a:cs typeface="Arial" panose="020B0604020202020204" pitchFamily="34" charset="0"/>
                      </a:endParaRPr>
                    </a:p>
                  </a:txBody>
                  <a:tcPr marL="73025" marR="73025" marT="18415" marB="18415"/>
                </a:tc>
              </a:tr>
              <a:tr h="3078845">
                <a:tc>
                  <a:txBody>
                    <a:bodyPr/>
                    <a:lstStyle/>
                    <a:p>
                      <a:pPr>
                        <a:spcAft>
                          <a:spcPts val="0"/>
                        </a:spcAft>
                      </a:pPr>
                      <a:r>
                        <a:rPr lang="en-GB" sz="2000" dirty="0">
                          <a:effectLst/>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An on-screen assessment consisting of data and stimulus response questions</a:t>
                      </a:r>
                    </a:p>
                    <a:p>
                      <a:r>
                        <a:rPr lang="en-GB" sz="2000" kern="1200" dirty="0" smtClean="0">
                          <a:solidFill>
                            <a:schemeClr val="dk1"/>
                          </a:solidFill>
                          <a:effectLst/>
                          <a:latin typeface="Arial" panose="020B0604020202020204" pitchFamily="34" charset="0"/>
                          <a:ea typeface="+mn-ea"/>
                          <a:cs typeface="Arial" panose="020B0604020202020204" pitchFamily="34" charset="0"/>
                        </a:rPr>
                        <a:t> </a:t>
                      </a:r>
                    </a:p>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This assessment requires multiple-choice, short, structured and extended writing answers relating to all the GCSE Geology subject content outlined in this specification</a:t>
                      </a:r>
                    </a:p>
                    <a:p>
                      <a:endParaRPr lang="en-GB" sz="2000" kern="1200" dirty="0" smtClean="0">
                        <a:solidFill>
                          <a:schemeClr val="dk1"/>
                        </a:solidFill>
                        <a:effectLst/>
                        <a:latin typeface="Arial" panose="020B0604020202020204" pitchFamily="34" charset="0"/>
                        <a:ea typeface="+mn-ea"/>
                        <a:cs typeface="Arial" panose="020B0604020202020204" pitchFamily="34" charset="0"/>
                      </a:endParaRPr>
                    </a:p>
                    <a:p>
                      <a:pPr marL="342900" indent="-342900">
                        <a:buFont typeface="Arial" panose="020B0604020202020204" pitchFamily="34" charset="0"/>
                        <a:buChar char="•"/>
                      </a:pPr>
                      <a:r>
                        <a:rPr lang="en-GB" sz="2000" kern="1200" dirty="0" smtClean="0">
                          <a:solidFill>
                            <a:schemeClr val="dk1"/>
                          </a:solidFill>
                          <a:effectLst/>
                          <a:latin typeface="Arial" panose="020B0604020202020204" pitchFamily="34" charset="0"/>
                          <a:ea typeface="+mn-ea"/>
                          <a:cs typeface="Arial" panose="020B0604020202020204" pitchFamily="34" charset="0"/>
                        </a:rPr>
                        <a:t>A data sheet is used in this assessment</a:t>
                      </a:r>
                    </a:p>
                    <a:p>
                      <a:pPr>
                        <a:spcBef>
                          <a:spcPts val="600"/>
                        </a:spcBef>
                        <a:spcAft>
                          <a:spcPts val="0"/>
                        </a:spcAft>
                      </a:pPr>
                      <a:endParaRPr lang="en-GB" sz="2000" dirty="0">
                        <a:solidFill>
                          <a:srgbClr val="000000"/>
                        </a:solidFill>
                        <a:effectLst/>
                        <a:latin typeface="Arial" panose="020B0604020202020204" pitchFamily="34" charset="0"/>
                        <a:ea typeface="Times New Roman"/>
                        <a:cs typeface="Arial" panose="020B0604020202020204" pitchFamily="34" charset="0"/>
                      </a:endParaRPr>
                    </a:p>
                  </a:txBody>
                  <a:tcPr marL="73025" marR="73025" marT="18415" marB="18415"/>
                </a:tc>
              </a:tr>
            </a:tbl>
          </a:graphicData>
        </a:graphic>
      </p:graphicFrame>
    </p:spTree>
    <p:extLst>
      <p:ext uri="{BB962C8B-B14F-4D97-AF65-F5344CB8AC3E}">
        <p14:creationId xmlns:p14="http://schemas.microsoft.com/office/powerpoint/2010/main" val="2247937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Multiple Choice questions: 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5725670"/>
          </a:xfrm>
          <a:prstGeom prst="rect">
            <a:avLst/>
          </a:prstGeom>
          <a:noFill/>
        </p:spPr>
        <p:txBody>
          <a:bodyPr wrap="square" rtlCol="0">
            <a:spAutoFit/>
          </a:bodyPr>
          <a:lstStyle/>
          <a:p>
            <a:pPr lvl="0"/>
            <a:r>
              <a:rPr lang="en-GB" sz="2600" dirty="0" smtClean="0">
                <a:latin typeface="Arial" panose="020B0604020202020204" pitchFamily="34" charset="0"/>
                <a:cs typeface="Arial" panose="020B0604020202020204" pitchFamily="34" charset="0"/>
              </a:rPr>
              <a:t>Example of a multiple choice question:</a:t>
            </a:r>
            <a:endParaRPr lang="en-GB" sz="2600" dirty="0" smtClean="0">
              <a:latin typeface="Arial" panose="020B0604020202020204" pitchFamily="34" charset="0"/>
              <a:cs typeface="Arial" panose="020B0604020202020204" pitchFamily="34" charset="0"/>
            </a:endParaRPr>
          </a:p>
          <a:p>
            <a:pPr lvl="0"/>
            <a:endParaRPr lang="en-GB" sz="1200" dirty="0" smtClean="0">
              <a:latin typeface="Arial" panose="020B0604020202020204" pitchFamily="34" charset="0"/>
              <a:cs typeface="Arial" panose="020B0604020202020204" pitchFamily="34" charset="0"/>
            </a:endParaRPr>
          </a:p>
          <a:p>
            <a:r>
              <a:rPr lang="en-GB" sz="2800" dirty="0">
                <a:latin typeface="Arial"/>
                <a:ea typeface="Times New Roman"/>
                <a:cs typeface="Times New Roman"/>
              </a:rPr>
              <a:t> </a:t>
            </a:r>
            <a:r>
              <a:rPr lang="en-GB" sz="2800" dirty="0"/>
              <a:t>(</a:t>
            </a:r>
            <a:r>
              <a:rPr lang="en-GB" sz="2800" dirty="0" err="1"/>
              <a:t>i</a:t>
            </a:r>
            <a:r>
              <a:rPr lang="en-GB" sz="2800" dirty="0"/>
              <a:t>)	Describe the mode of life of the fossil coral in </a:t>
            </a:r>
            <a:r>
              <a:rPr lang="en-GB" sz="2800" b="1" dirty="0"/>
              <a:t>Photograph 2f</a:t>
            </a:r>
            <a:r>
              <a:rPr lang="en-GB" sz="2800" dirty="0"/>
              <a:t>. </a:t>
            </a:r>
            <a:r>
              <a:rPr lang="en-GB" sz="2800" dirty="0"/>
              <a:t> </a:t>
            </a:r>
            <a:r>
              <a:rPr lang="en-GB" sz="2800" dirty="0" smtClean="0"/>
              <a:t>Tick </a:t>
            </a:r>
            <a:r>
              <a:rPr lang="en-GB" sz="2800" dirty="0"/>
              <a:t>(✓) only </a:t>
            </a:r>
            <a:r>
              <a:rPr lang="en-GB" sz="2800" b="1" dirty="0"/>
              <a:t>one</a:t>
            </a:r>
            <a:r>
              <a:rPr lang="en-GB" sz="2800" dirty="0"/>
              <a:t> box.				</a:t>
            </a:r>
            <a:r>
              <a:rPr lang="en-GB" sz="2800" dirty="0" smtClean="0"/>
              <a:t>[</a:t>
            </a:r>
            <a:r>
              <a:rPr lang="en-GB" sz="2800" dirty="0"/>
              <a:t>1</a:t>
            </a:r>
            <a:r>
              <a:rPr lang="en-GB" sz="2800" dirty="0" smtClean="0"/>
              <a:t>]</a:t>
            </a:r>
          </a:p>
          <a:p>
            <a:endParaRPr lang="en-GB" sz="2800" dirty="0"/>
          </a:p>
          <a:p>
            <a:r>
              <a:rPr lang="en-GB" sz="2800" dirty="0"/>
              <a:t>				lived as a colony fixed to the sea bed</a:t>
            </a:r>
          </a:p>
          <a:p>
            <a:r>
              <a:rPr lang="en-GB" sz="2800" dirty="0"/>
              <a:t>				swam in fresh water</a:t>
            </a:r>
          </a:p>
          <a:p>
            <a:r>
              <a:rPr lang="en-GB" sz="2800" dirty="0"/>
              <a:t>				not mobile and lived on land</a:t>
            </a:r>
          </a:p>
          <a:p>
            <a:r>
              <a:rPr lang="en-GB" sz="2800" dirty="0"/>
              <a:t>				crawled around the sea bed</a:t>
            </a:r>
          </a:p>
          <a:p>
            <a:r>
              <a:rPr lang="en-GB" sz="2800" dirty="0" smtClean="0"/>
              <a:t>				floated </a:t>
            </a:r>
            <a:r>
              <a:rPr lang="en-GB" sz="2800" dirty="0"/>
              <a:t>in the surface waters of the oceans</a:t>
            </a:r>
          </a:p>
          <a:p>
            <a:pPr>
              <a:lnSpc>
                <a:spcPct val="115000"/>
              </a:lnSpc>
              <a:spcAft>
                <a:spcPts val="1000"/>
              </a:spcAft>
            </a:pPr>
            <a:endParaRPr lang="en-GB" sz="2800" dirty="0">
              <a:latin typeface="Arial"/>
              <a:ea typeface="Times New Roman"/>
              <a:cs typeface="Times New Roman"/>
            </a:endParaRPr>
          </a:p>
          <a:p>
            <a:pPr>
              <a:lnSpc>
                <a:spcPct val="115000"/>
              </a:lnSpc>
              <a:spcAft>
                <a:spcPts val="1000"/>
              </a:spcAft>
            </a:pPr>
            <a:endParaRPr lang="en-GB" sz="2400" dirty="0">
              <a:latin typeface="Arial"/>
              <a:ea typeface="Times New Roman"/>
              <a:cs typeface="Times New Roman"/>
            </a:endParaRPr>
          </a:p>
          <a:p>
            <a:pPr>
              <a:lnSpc>
                <a:spcPct val="115000"/>
              </a:lnSpc>
              <a:spcAft>
                <a:spcPts val="1000"/>
              </a:spcAft>
            </a:pPr>
            <a:r>
              <a:rPr lang="en-GB" sz="2400" dirty="0">
                <a:latin typeface="Arial"/>
                <a:ea typeface="Times New Roman"/>
                <a:cs typeface="Times New Roman"/>
              </a:rPr>
              <a:t>		</a:t>
            </a:r>
            <a:endParaRPr lang="en-GB" sz="2600" dirty="0" smtClean="0"/>
          </a:p>
        </p:txBody>
      </p:sp>
    </p:spTree>
    <p:extLst>
      <p:ext uri="{BB962C8B-B14F-4D97-AF65-F5344CB8AC3E}">
        <p14:creationId xmlns:p14="http://schemas.microsoft.com/office/powerpoint/2010/main" val="3434670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Structured writing question: 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3128036"/>
          </a:xfrm>
          <a:prstGeom prst="rect">
            <a:avLst/>
          </a:prstGeom>
          <a:noFill/>
        </p:spPr>
        <p:txBody>
          <a:bodyPr wrap="square" rtlCol="0">
            <a:spAutoFit/>
          </a:bodyPr>
          <a:lstStyle/>
          <a:p>
            <a:pPr lvl="0"/>
            <a:r>
              <a:rPr lang="en-GB" sz="2600" dirty="0" smtClean="0">
                <a:latin typeface="Arial" panose="020B0604020202020204" pitchFamily="34" charset="0"/>
                <a:cs typeface="Arial" panose="020B0604020202020204" pitchFamily="34" charset="0"/>
              </a:rPr>
              <a:t>Example of a structured extended </a:t>
            </a:r>
            <a:r>
              <a:rPr lang="en-GB" sz="2600" dirty="0" smtClean="0">
                <a:latin typeface="Arial" panose="020B0604020202020204" pitchFamily="34" charset="0"/>
                <a:cs typeface="Arial" panose="020B0604020202020204" pitchFamily="34" charset="0"/>
              </a:rPr>
              <a:t>writing </a:t>
            </a:r>
            <a:r>
              <a:rPr lang="en-GB" sz="2600" dirty="0" smtClean="0">
                <a:latin typeface="Arial" panose="020B0604020202020204" pitchFamily="34" charset="0"/>
                <a:cs typeface="Arial" panose="020B0604020202020204" pitchFamily="34" charset="0"/>
              </a:rPr>
              <a:t>question:</a:t>
            </a:r>
            <a:endParaRPr lang="en-GB" sz="2600" dirty="0" smtClean="0">
              <a:latin typeface="Arial" panose="020B0604020202020204" pitchFamily="34" charset="0"/>
              <a:cs typeface="Arial" panose="020B0604020202020204" pitchFamily="34" charset="0"/>
            </a:endParaRPr>
          </a:p>
          <a:p>
            <a:pPr lvl="0"/>
            <a:endParaRPr lang="en-GB" sz="1200" dirty="0" smtClean="0">
              <a:latin typeface="Arial" panose="020B0604020202020204" pitchFamily="34" charset="0"/>
              <a:cs typeface="Arial" panose="020B0604020202020204" pitchFamily="34" charset="0"/>
            </a:endParaRPr>
          </a:p>
          <a:p>
            <a:pPr>
              <a:lnSpc>
                <a:spcPct val="115000"/>
              </a:lnSpc>
              <a:spcAft>
                <a:spcPts val="1000"/>
              </a:spcAft>
            </a:pPr>
            <a:r>
              <a:rPr lang="en-GB" sz="2800" dirty="0">
                <a:latin typeface="Arial"/>
                <a:ea typeface="Times New Roman"/>
                <a:cs typeface="Times New Roman"/>
              </a:rPr>
              <a:t> </a:t>
            </a:r>
          </a:p>
          <a:p>
            <a:pPr>
              <a:lnSpc>
                <a:spcPct val="115000"/>
              </a:lnSpc>
              <a:spcAft>
                <a:spcPts val="1000"/>
              </a:spcAft>
            </a:pPr>
            <a:r>
              <a:rPr lang="en-GB" sz="2400" dirty="0" smtClean="0">
                <a:latin typeface="Arial"/>
                <a:ea typeface="Times New Roman"/>
                <a:cs typeface="Times New Roman"/>
              </a:rPr>
              <a:t>(</a:t>
            </a:r>
            <a:r>
              <a:rPr lang="en-GB" sz="2400" dirty="0">
                <a:latin typeface="Arial"/>
                <a:ea typeface="Times New Roman"/>
                <a:cs typeface="Times New Roman"/>
              </a:rPr>
              <a:t>ii)	Explain why the size of the crystals in the igneous intrusion in </a:t>
            </a:r>
            <a:r>
              <a:rPr lang="en-GB" sz="2400" b="1" dirty="0">
                <a:latin typeface="Arial"/>
                <a:ea typeface="Times New Roman"/>
                <a:cs typeface="Times New Roman"/>
              </a:rPr>
              <a:t>Figure </a:t>
            </a:r>
            <a:r>
              <a:rPr lang="en-GB" sz="2400" b="1" dirty="0" smtClean="0">
                <a:latin typeface="Arial"/>
                <a:ea typeface="Times New Roman"/>
                <a:cs typeface="Times New Roman"/>
              </a:rPr>
              <a:t>3a</a:t>
            </a:r>
            <a:r>
              <a:rPr lang="en-GB" sz="2400" dirty="0" smtClean="0">
                <a:latin typeface="Arial"/>
                <a:ea typeface="Times New Roman"/>
                <a:cs typeface="Times New Roman"/>
              </a:rPr>
              <a:t> </a:t>
            </a:r>
            <a:r>
              <a:rPr lang="en-GB" sz="2400" dirty="0">
                <a:latin typeface="Arial"/>
                <a:ea typeface="Times New Roman"/>
                <a:cs typeface="Times New Roman"/>
              </a:rPr>
              <a:t>becomes coarser along the line from </a:t>
            </a:r>
            <a:r>
              <a:rPr lang="en-GB" sz="2400" b="1" dirty="0">
                <a:latin typeface="Arial"/>
                <a:ea typeface="Times New Roman"/>
                <a:cs typeface="Times New Roman"/>
              </a:rPr>
              <a:t>X</a:t>
            </a:r>
            <a:r>
              <a:rPr lang="en-GB" sz="2400" dirty="0">
                <a:latin typeface="Arial"/>
                <a:ea typeface="Times New Roman"/>
                <a:cs typeface="Times New Roman"/>
              </a:rPr>
              <a:t> to </a:t>
            </a:r>
            <a:r>
              <a:rPr lang="en-GB" sz="2400" b="1" dirty="0">
                <a:latin typeface="Arial"/>
                <a:ea typeface="Times New Roman"/>
                <a:cs typeface="Times New Roman"/>
              </a:rPr>
              <a:t>Y</a:t>
            </a:r>
            <a:r>
              <a:rPr lang="en-GB" sz="2400" dirty="0">
                <a:latin typeface="Arial"/>
                <a:ea typeface="Times New Roman"/>
                <a:cs typeface="Times New Roman"/>
              </a:rPr>
              <a:t>.			</a:t>
            </a:r>
            <a:r>
              <a:rPr lang="en-GB" sz="2400" dirty="0" smtClean="0">
                <a:latin typeface="Arial"/>
                <a:ea typeface="Times New Roman"/>
                <a:cs typeface="Times New Roman"/>
              </a:rPr>
              <a:t>												[</a:t>
            </a:r>
            <a:r>
              <a:rPr lang="en-GB" sz="2400" dirty="0">
                <a:latin typeface="Arial"/>
                <a:ea typeface="Times New Roman"/>
                <a:cs typeface="Times New Roman"/>
              </a:rPr>
              <a:t>2]</a:t>
            </a:r>
          </a:p>
          <a:p>
            <a:pPr>
              <a:lnSpc>
                <a:spcPct val="115000"/>
              </a:lnSpc>
              <a:spcAft>
                <a:spcPts val="1000"/>
              </a:spcAft>
            </a:pPr>
            <a:r>
              <a:rPr lang="en-GB" sz="2400" dirty="0">
                <a:latin typeface="Arial"/>
                <a:ea typeface="Times New Roman"/>
                <a:cs typeface="Times New Roman"/>
              </a:rPr>
              <a:t>		</a:t>
            </a:r>
            <a:endParaRPr lang="en-GB" sz="2600" dirty="0" smtClean="0"/>
          </a:p>
        </p:txBody>
      </p:sp>
    </p:spTree>
    <p:extLst>
      <p:ext uri="{BB962C8B-B14F-4D97-AF65-F5344CB8AC3E}">
        <p14:creationId xmlns:p14="http://schemas.microsoft.com/office/powerpoint/2010/main" val="862331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2875"/>
            <a:ext cx="9144000" cy="6858000"/>
          </a:xfrm>
          <a:prstGeom prst="rect">
            <a:avLst/>
          </a:prstGeom>
        </p:spPr>
      </p:pic>
      <p:sp>
        <p:nvSpPr>
          <p:cNvPr id="3" name="TextBox 2"/>
          <p:cNvSpPr txBox="1"/>
          <p:nvPr/>
        </p:nvSpPr>
        <p:spPr>
          <a:xfrm>
            <a:off x="281191" y="489202"/>
            <a:ext cx="8300833" cy="473976"/>
          </a:xfrm>
          <a:prstGeom prst="rect">
            <a:avLst/>
          </a:prstGeom>
          <a:noFill/>
        </p:spPr>
        <p:txBody>
          <a:bodyPr wrap="square" rtlCol="0">
            <a:spAutoFit/>
          </a:bodyPr>
          <a:lstStyle/>
          <a:p>
            <a:pPr algn="ctr">
              <a:lnSpc>
                <a:spcPct val="80000"/>
              </a:lnSpc>
            </a:pPr>
            <a:r>
              <a:rPr lang="en-US" sz="3100" kern="1100" spc="-50" dirty="0" smtClean="0">
                <a:solidFill>
                  <a:srgbClr val="DF3C06"/>
                </a:solidFill>
                <a:latin typeface="Gotham Rounded Book"/>
                <a:cs typeface="Gotham Rounded Book"/>
              </a:rPr>
              <a:t>Extended writing questions: GCSE</a:t>
            </a:r>
            <a:endParaRPr lang="en-US" sz="3100" kern="1100" spc="-50" dirty="0">
              <a:solidFill>
                <a:srgbClr val="F7B385"/>
              </a:solidFill>
              <a:latin typeface="Gotham Rounded Book"/>
              <a:cs typeface="Gotham Rounded Book"/>
            </a:endParaRPr>
          </a:p>
        </p:txBody>
      </p:sp>
      <p:sp>
        <p:nvSpPr>
          <p:cNvPr id="4" name="TextBox 3"/>
          <p:cNvSpPr txBox="1"/>
          <p:nvPr/>
        </p:nvSpPr>
        <p:spPr>
          <a:xfrm>
            <a:off x="281191" y="1344821"/>
            <a:ext cx="8157959" cy="4185761"/>
          </a:xfrm>
          <a:prstGeom prst="rect">
            <a:avLst/>
          </a:prstGeom>
          <a:noFill/>
        </p:spPr>
        <p:txBody>
          <a:bodyPr wrap="square" rtlCol="0">
            <a:spAutoFit/>
          </a:bodyPr>
          <a:lstStyle/>
          <a:p>
            <a:pPr lvl="0"/>
            <a:r>
              <a:rPr lang="en-GB" sz="2600" dirty="0" smtClean="0">
                <a:latin typeface="Arial" panose="020B0604020202020204" pitchFamily="34" charset="0"/>
                <a:cs typeface="Arial" panose="020B0604020202020204" pitchFamily="34" charset="0"/>
              </a:rPr>
              <a:t>Example </a:t>
            </a:r>
            <a:r>
              <a:rPr lang="en-GB" sz="2600" dirty="0" smtClean="0">
                <a:latin typeface="Arial" panose="020B0604020202020204" pitchFamily="34" charset="0"/>
                <a:cs typeface="Arial" panose="020B0604020202020204" pitchFamily="34" charset="0"/>
              </a:rPr>
              <a:t>of 6 mark extended writing questions:</a:t>
            </a:r>
          </a:p>
          <a:p>
            <a:pPr lvl="0"/>
            <a:endParaRPr lang="en-GB" sz="1200" dirty="0" smtClean="0">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GB" sz="2200" dirty="0" smtClean="0">
                <a:latin typeface="Arial" panose="020B0604020202020204" pitchFamily="34" charset="0"/>
                <a:cs typeface="Arial" panose="020B0604020202020204" pitchFamily="34" charset="0"/>
              </a:rPr>
              <a:t>Refer </a:t>
            </a:r>
            <a:r>
              <a:rPr lang="en-GB" sz="2200" dirty="0">
                <a:latin typeface="Arial" panose="020B0604020202020204" pitchFamily="34" charset="0"/>
                <a:cs typeface="Arial" panose="020B0604020202020204" pitchFamily="34" charset="0"/>
              </a:rPr>
              <a:t>to </a:t>
            </a:r>
            <a:r>
              <a:rPr lang="en-GB" sz="2200" b="1" dirty="0">
                <a:latin typeface="Arial" panose="020B0604020202020204" pitchFamily="34" charset="0"/>
                <a:cs typeface="Arial" panose="020B0604020202020204" pitchFamily="34" charset="0"/>
              </a:rPr>
              <a:t>Figures 2c</a:t>
            </a:r>
            <a:r>
              <a:rPr lang="en-GB" sz="2200" dirty="0">
                <a:latin typeface="Arial" panose="020B0604020202020204" pitchFamily="34" charset="0"/>
                <a:cs typeface="Arial" panose="020B0604020202020204" pitchFamily="34" charset="0"/>
              </a:rPr>
              <a:t> and </a:t>
            </a:r>
            <a:r>
              <a:rPr lang="en-GB" sz="2200" b="1" dirty="0">
                <a:latin typeface="Arial" panose="020B0604020202020204" pitchFamily="34" charset="0"/>
                <a:cs typeface="Arial" panose="020B0604020202020204" pitchFamily="34" charset="0"/>
              </a:rPr>
              <a:t>2d</a:t>
            </a:r>
            <a:r>
              <a:rPr lang="en-GB" sz="2200" dirty="0">
                <a:latin typeface="Arial" panose="020B0604020202020204" pitchFamily="34" charset="0"/>
                <a:cs typeface="Arial" panose="020B0604020202020204" pitchFamily="34" charset="0"/>
              </a:rPr>
              <a:t>, and </a:t>
            </a:r>
            <a:r>
              <a:rPr lang="en-GB" sz="2200" b="1" dirty="0">
                <a:latin typeface="Arial" panose="020B0604020202020204" pitchFamily="34" charset="0"/>
                <a:cs typeface="Arial" panose="020B0604020202020204" pitchFamily="34" charset="0"/>
              </a:rPr>
              <a:t>Photographs 2e</a:t>
            </a:r>
            <a:r>
              <a:rPr lang="en-GB" sz="2200" dirty="0">
                <a:latin typeface="Arial" panose="020B0604020202020204" pitchFamily="34" charset="0"/>
                <a:cs typeface="Arial" panose="020B0604020202020204" pitchFamily="34" charset="0"/>
              </a:rPr>
              <a:t> and </a:t>
            </a:r>
            <a:r>
              <a:rPr lang="en-GB" sz="2200" b="1" dirty="0">
                <a:latin typeface="Arial" panose="020B0604020202020204" pitchFamily="34" charset="0"/>
                <a:cs typeface="Arial" panose="020B0604020202020204" pitchFamily="34" charset="0"/>
              </a:rPr>
              <a:t>2f</a:t>
            </a:r>
            <a:r>
              <a:rPr lang="en-GB" sz="2200" dirty="0">
                <a:latin typeface="Arial" panose="020B0604020202020204" pitchFamily="34" charset="0"/>
                <a:cs typeface="Arial" panose="020B0604020202020204" pitchFamily="34" charset="0"/>
              </a:rPr>
              <a:t>. Interpret and evaluate the evidence for changes in the latitude of the British area over geological time.	</a:t>
            </a:r>
            <a:r>
              <a:rPr lang="en-GB" sz="2200" dirty="0" smtClean="0">
                <a:latin typeface="Arial" panose="020B0604020202020204" pitchFamily="34" charset="0"/>
                <a:cs typeface="Arial" panose="020B0604020202020204" pitchFamily="34" charset="0"/>
              </a:rPr>
              <a:t>[</a:t>
            </a:r>
            <a:r>
              <a:rPr lang="en-GB" sz="2200" dirty="0">
                <a:latin typeface="Arial" panose="020B0604020202020204" pitchFamily="34" charset="0"/>
                <a:cs typeface="Arial" panose="020B0604020202020204" pitchFamily="34" charset="0"/>
              </a:rPr>
              <a:t>6 QER]</a:t>
            </a:r>
          </a:p>
          <a:p>
            <a:pPr lvl="0"/>
            <a:endParaRPr lang="en-GB" sz="2600" dirty="0" smtClean="0"/>
          </a:p>
          <a:p>
            <a:pPr marL="342900" indent="-342900">
              <a:buFont typeface="Arial" panose="020B0604020202020204" pitchFamily="34" charset="0"/>
              <a:buChar char="•"/>
            </a:pPr>
            <a:r>
              <a:rPr lang="en-GB" sz="2200" dirty="0">
                <a:latin typeface="Arial" panose="020B0604020202020204" pitchFamily="34" charset="0"/>
                <a:cs typeface="Arial" panose="020B0604020202020204" pitchFamily="34" charset="0"/>
              </a:rPr>
              <a:t>Refer to </a:t>
            </a:r>
            <a:r>
              <a:rPr lang="en-GB" sz="2200" b="1" dirty="0">
                <a:latin typeface="Arial" panose="020B0604020202020204" pitchFamily="34" charset="0"/>
                <a:cs typeface="Arial" panose="020B0604020202020204" pitchFamily="34" charset="0"/>
              </a:rPr>
              <a:t>Photographs 5a</a:t>
            </a:r>
            <a:r>
              <a:rPr lang="en-GB" sz="2200" dirty="0">
                <a:latin typeface="Arial" panose="020B0604020202020204" pitchFamily="34" charset="0"/>
                <a:cs typeface="Arial" panose="020B0604020202020204" pitchFamily="34" charset="0"/>
              </a:rPr>
              <a:t> and </a:t>
            </a:r>
            <a:r>
              <a:rPr lang="en-GB" sz="2200" b="1" dirty="0">
                <a:latin typeface="Arial" panose="020B0604020202020204" pitchFamily="34" charset="0"/>
                <a:cs typeface="Arial" panose="020B0604020202020204" pitchFamily="34" charset="0"/>
              </a:rPr>
              <a:t>5b </a:t>
            </a:r>
            <a:r>
              <a:rPr lang="en-GB" sz="2200" dirty="0">
                <a:latin typeface="Arial" panose="020B0604020202020204" pitchFamily="34" charset="0"/>
                <a:cs typeface="Arial" panose="020B0604020202020204" pitchFamily="34" charset="0"/>
              </a:rPr>
              <a:t>and the principle of </a:t>
            </a:r>
            <a:r>
              <a:rPr lang="en-GB" sz="2200" dirty="0" smtClean="0">
                <a:latin typeface="Arial" panose="020B0604020202020204" pitchFamily="34" charset="0"/>
                <a:cs typeface="Arial" panose="020B0604020202020204" pitchFamily="34" charset="0"/>
              </a:rPr>
              <a:t>uniformitarianism. Analyse </a:t>
            </a:r>
            <a:r>
              <a:rPr lang="en-GB" sz="2200" dirty="0">
                <a:latin typeface="Arial" panose="020B0604020202020204" pitchFamily="34" charset="0"/>
                <a:cs typeface="Arial" panose="020B0604020202020204" pitchFamily="34" charset="0"/>
              </a:rPr>
              <a:t>and interpret the evidence that enabled scientists to conclude that the rocks at Gale Crater were deposited by water flowing towards the </a:t>
            </a:r>
            <a:r>
              <a:rPr lang="en-GB" sz="2200" dirty="0" smtClean="0">
                <a:latin typeface="Arial" panose="020B0604020202020204" pitchFamily="34" charset="0"/>
                <a:cs typeface="Arial" panose="020B0604020202020204" pitchFamily="34" charset="0"/>
              </a:rPr>
              <a:t>East. [6 </a:t>
            </a:r>
            <a:r>
              <a:rPr lang="en-GB" sz="2200" dirty="0">
                <a:latin typeface="Arial" panose="020B0604020202020204" pitchFamily="34" charset="0"/>
                <a:cs typeface="Arial" panose="020B0604020202020204" pitchFamily="34" charset="0"/>
              </a:rPr>
              <a:t>QER]</a:t>
            </a:r>
          </a:p>
          <a:p>
            <a:r>
              <a:rPr lang="en-GB" sz="2200" dirty="0">
                <a:latin typeface="Arial" panose="020B0604020202020204" pitchFamily="34" charset="0"/>
                <a:cs typeface="Arial" panose="020B0604020202020204" pitchFamily="34" charset="0"/>
              </a:rPr>
              <a:t> </a:t>
            </a:r>
          </a:p>
          <a:p>
            <a:pPr marL="457200" lvl="0" indent="-457200">
              <a:buFont typeface="Arial" panose="020B0604020202020204" pitchFamily="34" charset="0"/>
              <a:buChar char="•"/>
            </a:pPr>
            <a:endParaRPr lang="en-GB" sz="2600" dirty="0" smtClean="0"/>
          </a:p>
        </p:txBody>
      </p:sp>
    </p:spTree>
    <p:extLst>
      <p:ext uri="{BB962C8B-B14F-4D97-AF65-F5344CB8AC3E}">
        <p14:creationId xmlns:p14="http://schemas.microsoft.com/office/powerpoint/2010/main" val="1142235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WJEC_x0020_Language xmlns="2f2f9355-f80e-4d7b-937a-0c27cfa03643">
      <Value>English</Value>
    </WJEC_x0020_Language>
    <TaxCatchAll xmlns="2f2f9355-f80e-4d7b-937a-0c27cfa03643"/>
    <RoutingRuleDescription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3.xml><?xml version="1.0" encoding="utf-8"?>
<?mso-contentType ?>
<SharedContentType xmlns="Microsoft.SharePoint.Taxonomy.ContentTypeSync" SourceId="e1033d4c-53f7-4655-8cf6-8161ad0c09ed" ContentTypeId="0x01010031B2DF3C58A34A45B4B1CBDCB6F0046A" PreviousValue="false"/>
</file>

<file path=customXml/item4.xml><?xml version="1.0" encoding="utf-8"?>
<ct:contentTypeSchema xmlns:ct="http://schemas.microsoft.com/office/2006/metadata/contentType" xmlns:ma="http://schemas.microsoft.com/office/2006/metadata/properties/metaAttributes" ct:_="" ma:_="" ma:contentTypeName="Briefing" ma:contentTypeID="0x01010031B2DF3C58A34A45B4B1CBDCB6F0046A001E210863C900814AB4498DE7D0864FC6" ma:contentTypeVersion="3" ma:contentTypeDescription="" ma:contentTypeScope="" ma:versionID="de992987a35834113138e1291b9f8b2a">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018e765e34e58a7200a54fce55fbf60e"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aa87a6a0bdfe4bfb97a25745bc8270e2"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aa87a6a0bdfe4bfb97a25745bc8270e2" ma:index="11"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266eb95b-200b-4ee2-b970-72f4782a09ec}" ma:internalName="TaxCatchAll" ma:showField="CatchAllData" ma:web="b82e5d4d-b282-4882-a043-e13406fe59b3">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266eb95b-200b-4ee2-b970-72f4782a09ec}" ma:internalName="TaxCatchAllLabel" ma:readOnly="true" ma:showField="CatchAllDataLabel" ma:web="b82e5d4d-b282-4882-a043-e13406fe59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F4C619-E2C1-4108-95A7-CF8CA0150B63}">
  <ds:schemaRefs>
    <ds:schemaRef ds:uri="http://schemas.microsoft.com/sharepoint/v3/contenttype/forms"/>
  </ds:schemaRefs>
</ds:datastoreItem>
</file>

<file path=customXml/itemProps2.xml><?xml version="1.0" encoding="utf-8"?>
<ds:datastoreItem xmlns:ds="http://schemas.openxmlformats.org/officeDocument/2006/customXml" ds:itemID="{8E5500A5-E9E1-4542-9D2A-1ED9F8686AD3}">
  <ds:schemaRefs>
    <ds:schemaRef ds:uri="http://schemas.microsoft.com/office/2006/metadata/properties"/>
    <ds:schemaRef ds:uri="http://schemas.microsoft.com/office/2006/documentManagement/types"/>
    <ds:schemaRef ds:uri="http://purl.org/dc/dcmitype/"/>
    <ds:schemaRef ds:uri="http://schemas.microsoft.com/office/infopath/2007/PartnerControls"/>
    <ds:schemaRef ds:uri="2f2f9355-f80e-4d7b-937a-0c27cfa03643"/>
    <ds:schemaRef ds:uri="http://purl.org/dc/elements/1.1/"/>
    <ds:schemaRef ds:uri="http://schemas.openxmlformats.org/package/2006/metadata/core-properties"/>
    <ds:schemaRef ds:uri="http://www.w3.org/XML/1998/namespace"/>
    <ds:schemaRef ds:uri="http://purl.org/dc/terms/"/>
    <ds:schemaRef ds:uri="http://schemas.microsoft.com/sharepoint/v3"/>
  </ds:schemaRefs>
</ds:datastoreItem>
</file>

<file path=customXml/itemProps3.xml><?xml version="1.0" encoding="utf-8"?>
<ds:datastoreItem xmlns:ds="http://schemas.openxmlformats.org/officeDocument/2006/customXml" ds:itemID="{49E006B0-7754-43F9-BF17-EDA27785B701}">
  <ds:schemaRefs>
    <ds:schemaRef ds:uri="Microsoft.SharePoint.Taxonomy.ContentTypeSync"/>
  </ds:schemaRefs>
</ds:datastoreItem>
</file>

<file path=customXml/itemProps4.xml><?xml version="1.0" encoding="utf-8"?>
<ds:datastoreItem xmlns:ds="http://schemas.openxmlformats.org/officeDocument/2006/customXml" ds:itemID="{3FE0BD71-FA2D-41A2-A4AA-D28CBA611C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f9355-f80e-4d7b-937a-0c27cfa036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4687</TotalTime>
  <Words>1084</Words>
  <Application>Microsoft Office PowerPoint</Application>
  <PresentationFormat>On-screen Show (4:3)</PresentationFormat>
  <Paragraphs>212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Golley Slater</dc:creator>
  <cp:lastModifiedBy>WJEC</cp:lastModifiedBy>
  <cp:revision>110</cp:revision>
  <cp:lastPrinted>2014-06-03T10:16:58Z</cp:lastPrinted>
  <dcterms:created xsi:type="dcterms:W3CDTF">2014-04-03T09:30:20Z</dcterms:created>
  <dcterms:modified xsi:type="dcterms:W3CDTF">2016-09-28T06:39:36Z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0x01010031B2DF3C58A34A45B4B1CBDCB6F0046A001E210863C900814AB4498DE7D0864FC6</vt:lpwstr>
  </property>
  <property fmtid="{D5CDD505-2E9C-101B-9397-08002B2CF9AE}" pid="3" name="WJEC_x0020_Department">
    <vt:lpwstr/>
  </property>
  <property fmtid="{D5CDD505-2E9C-101B-9397-08002B2CF9AE}" pid="4" name="WJEC Department">
    <vt:lpwstr/>
  </property>
</Properties>
</file>