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sldIdLst>
    <p:sldId id="265" r:id="rId6"/>
    <p:sldId id="262" r:id="rId7"/>
    <p:sldId id="259" r:id="rId8"/>
    <p:sldId id="260" r:id="rId9"/>
    <p:sldId id="272" r:id="rId10"/>
    <p:sldId id="273" r:id="rId11"/>
    <p:sldId id="274" r:id="rId12"/>
    <p:sldId id="270" r:id="rId13"/>
    <p:sldId id="271" r:id="rId14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 snapToObjects="1">
      <p:cViewPr>
        <p:scale>
          <a:sx n="100" d="100"/>
          <a:sy n="100" d="100"/>
        </p:scale>
        <p:origin x="-15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4709F-7B92-4904-980E-C27FFADFC1BF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7319E-213C-4920-A16F-A5F14520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7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7319E-213C-4920-A16F-A5F1452085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9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7319E-213C-4920-A16F-A5F1452085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1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7319E-213C-4920-A16F-A5F1452085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5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Teacher’s Guide is interactive and offers examples of approaches to the</a:t>
            </a:r>
            <a:r>
              <a:rPr lang="en-US" baseline="0" dirty="0" smtClean="0"/>
              <a:t> course. It includes material on integrating context and different interpretations.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7319E-213C-4920-A16F-A5F1452085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06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57500"/>
            <a:ext cx="4889500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  <a:latin typeface="Gotham Rounded Book"/>
                <a:cs typeface="Gotham Rounded Book"/>
              </a:rPr>
              <a:t>Subheading</a:t>
            </a:r>
          </a:p>
          <a:p>
            <a:endParaRPr lang="en-GB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</p:txBody>
      </p:sp>
      <p:pic>
        <p:nvPicPr>
          <p:cNvPr id="9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425200" y="3048000"/>
            <a:ext cx="3261600" cy="2805414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660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5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0"/>
            <a:ext cx="8229600" cy="323204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A5A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endParaRPr kumimoji="0" lang="en-GB" sz="1400" b="0" i="0" u="none" strike="noStrike" kern="1200" cap="none" spc="0" normalizeH="0" baseline="30000" noProof="0" dirty="0" smtClean="0">
              <a:ln>
                <a:noFill/>
              </a:ln>
              <a:solidFill>
                <a:srgbClr val="5A5A59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30000" noProof="0" dirty="0" smtClean="0">
              <a:ln>
                <a:noFill/>
              </a:ln>
              <a:solidFill>
                <a:srgbClr val="5A5A59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3C0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Text Placeholder 15"/>
          <p:cNvSpPr txBox="1">
            <a:spLocks/>
          </p:cNvSpPr>
          <p:nvPr userDrawn="1"/>
        </p:nvSpPr>
        <p:spPr>
          <a:xfrm>
            <a:off x="354940" y="1580356"/>
            <a:ext cx="8418513" cy="118824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Title 1</a:t>
            </a:r>
          </a:p>
          <a:p>
            <a:pPr>
              <a:defRPr/>
            </a:pPr>
            <a:r>
              <a:rPr lang="en-US" kern="1100" spc="-50" dirty="0" smtClean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819400"/>
            <a:ext cx="4038600" cy="3306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50000"/>
              </a:lnSpc>
            </a:pP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quam, quam.”</a:t>
            </a:r>
          </a:p>
          <a:p>
            <a:pPr algn="r">
              <a:lnSpc>
                <a:spcPct val="150000"/>
              </a:lnSpc>
            </a:pPr>
            <a:r>
              <a:rPr lang="en-GB" b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  <a:endParaRPr lang="en-GB" b="1" baseline="30000" dirty="0">
              <a:solidFill>
                <a:srgbClr val="5A5A59"/>
              </a:solidFill>
              <a:latin typeface="Bliss-Light"/>
              <a:cs typeface="Bliss-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819400"/>
            <a:ext cx="4038600" cy="3306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50000"/>
              </a:lnSpc>
            </a:pP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quam, quam.”</a:t>
            </a:r>
          </a:p>
          <a:p>
            <a:pPr algn="r">
              <a:lnSpc>
                <a:spcPct val="150000"/>
              </a:lnSpc>
            </a:pPr>
            <a:r>
              <a:rPr lang="en-GB" b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  <a:endParaRPr lang="en-GB" b="1" baseline="30000" dirty="0">
              <a:solidFill>
                <a:srgbClr val="5A5A59"/>
              </a:solidFill>
              <a:latin typeface="Bliss-Light"/>
              <a:cs typeface="Bliss-Light"/>
            </a:endParaRPr>
          </a:p>
        </p:txBody>
      </p:sp>
      <p:sp>
        <p:nvSpPr>
          <p:cNvPr id="5" name="Text Placeholder 15"/>
          <p:cNvSpPr txBox="1">
            <a:spLocks/>
          </p:cNvSpPr>
          <p:nvPr userDrawn="1"/>
        </p:nvSpPr>
        <p:spPr>
          <a:xfrm>
            <a:off x="354940" y="1580356"/>
            <a:ext cx="8418513" cy="118824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Title 1</a:t>
            </a:r>
          </a:p>
          <a:p>
            <a:pPr>
              <a:defRPr/>
            </a:pPr>
            <a:r>
              <a:rPr lang="en-US" kern="1100" spc="-50" dirty="0" smtClean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660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660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8888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89501078"/>
              </p:ext>
            </p:extLst>
          </p:nvPr>
        </p:nvGraphicFramePr>
        <p:xfrm>
          <a:off x="554736" y="2997200"/>
          <a:ext cx="6569964" cy="2935326"/>
        </p:xfrm>
        <a:graphic>
          <a:graphicData uri="http://schemas.openxmlformats.org/drawingml/2006/table">
            <a:tbl>
              <a:tblPr firstRow="1" bandRow="1"/>
              <a:tblGrid>
                <a:gridCol w="3284982"/>
                <a:gridCol w="3284982"/>
              </a:tblGrid>
              <a:tr h="56448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err="1" smtClean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Pennawd</a:t>
                      </a:r>
                      <a:r>
                        <a:rPr lang="en-GB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n-GB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gyfer</a:t>
                      </a:r>
                      <a:r>
                        <a:rPr lang="en-GB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tabl</a:t>
                      </a:r>
                      <a:r>
                        <a:rPr lang="en-GB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| </a:t>
                      </a:r>
                      <a:r>
                        <a:rPr lang="en-GB" sz="1600" b="1" kern="1200" dirty="0" smtClean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Table </a:t>
                      </a: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heading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3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Calibri"/>
                          <a:cs typeface="Arial"/>
                        </a:rPr>
                        <a:t>This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Calibri"/>
                          <a:cs typeface="Arial"/>
                        </a:rPr>
                        <a:t> is an example of how a primary table should look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660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3084" y="1425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4501"/>
            <a:ext cx="8229600" cy="2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3" r:id="rId4"/>
    <p:sldLayoutId id="2147483661" r:id="rId5"/>
    <p:sldLayoutId id="2147483654" r:id="rId6"/>
    <p:sldLayoutId id="2147483655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Arial" panose="020B0604020202020204" pitchFamily="34" charset="0"/>
          <a:ea typeface="ＭＳ Ｐゴシック" pitchFamily="1" charset="-128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ＭＳ Ｐゴシック" pitchFamily="1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jec.co.uk/qualifications/english/GCE%20English%20LiteratureTeachers-Guide.pdf?language_id=1&amp;dotcache=no&amp;dotcache=refresh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www.wjec.co.uk/sho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er.wjec.co.uk/" TargetMode="External"/><Relationship Id="rId5" Type="http://schemas.openxmlformats.org/officeDocument/2006/relationships/hyperlink" Target="http://resources.wjec.co.uk/" TargetMode="External"/><Relationship Id="rId4" Type="http://schemas.openxmlformats.org/officeDocument/2006/relationships/hyperlink" Target="http://www.wjec.co.uk/qualifications/english/GCE%20English%20LiteratureTeachers-Guide.pdf?language_id=1" TargetMode="Externa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738" y="1098550"/>
            <a:ext cx="810761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WJEC AS &amp; A LEVEL ENGLISH LITERATURE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kern="1100" spc="-3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CPD AUTUMN 2016</a:t>
            </a:r>
            <a:endParaRPr lang="en-US" sz="4400" kern="1100" spc="-3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5" y="5928233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/>
          <p:cNvSpPr txBox="1">
            <a:spLocks/>
          </p:cNvSpPr>
          <p:nvPr/>
        </p:nvSpPr>
        <p:spPr>
          <a:xfrm>
            <a:off x="354940" y="1580356"/>
            <a:ext cx="8418513" cy="118824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1" dirty="0"/>
              <a:t>AS English Literature: Examiners’ Feedback</a:t>
            </a:r>
            <a:br>
              <a:rPr lang="en-GB" sz="4000" b="1" dirty="0"/>
            </a:br>
            <a:endParaRPr lang="en-GB" sz="4000" b="1" dirty="0" smtClean="0"/>
          </a:p>
          <a:p>
            <a:pPr>
              <a:defRPr/>
            </a:pPr>
            <a:r>
              <a:rPr lang="en-GB" sz="4000" b="1" dirty="0" smtClean="0"/>
              <a:t>Short answer extract questions:</a:t>
            </a:r>
          </a:p>
          <a:p>
            <a:pPr>
              <a:defRPr/>
            </a:pPr>
            <a:r>
              <a:rPr lang="en-GB" sz="4000" b="1" dirty="0" smtClean="0"/>
              <a:t>Targeting AO1 and AO2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70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5"/>
          <p:cNvSpPr txBox="1">
            <a:spLocks/>
          </p:cNvSpPr>
          <p:nvPr/>
        </p:nvSpPr>
        <p:spPr>
          <a:xfrm>
            <a:off x="354940" y="1580356"/>
            <a:ext cx="8418513" cy="118824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idx="4294967295"/>
          </p:nvPr>
        </p:nvSpPr>
        <p:spPr>
          <a:xfrm>
            <a:off x="524008" y="1580356"/>
            <a:ext cx="2439325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4000" u="sng" dirty="0">
                <a:solidFill>
                  <a:srgbClr val="FF0000"/>
                </a:solidFill>
              </a:rPr>
              <a:t>Don’t: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0" y="2174875"/>
            <a:ext cx="4497388" cy="420154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"/>
            </a:pPr>
            <a:r>
              <a:rPr lang="en-GB" sz="1800" b="1" dirty="0" smtClean="0">
                <a:solidFill>
                  <a:srgbClr val="FF0000"/>
                </a:solidFill>
              </a:rPr>
              <a:t>Stray too far </a:t>
            </a:r>
            <a:r>
              <a:rPr lang="en-GB" sz="1800" dirty="0" smtClean="0">
                <a:solidFill>
                  <a:srgbClr val="FF0000"/>
                </a:solidFill>
              </a:rPr>
              <a:t>from extract to other parts of novel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en-GB" sz="1800" b="1" dirty="0" smtClean="0">
                <a:solidFill>
                  <a:srgbClr val="FF0000"/>
                </a:solidFill>
              </a:rPr>
              <a:t>Include description </a:t>
            </a:r>
            <a:r>
              <a:rPr lang="en-GB" sz="1800" dirty="0" smtClean="0">
                <a:solidFill>
                  <a:srgbClr val="FF0000"/>
                </a:solidFill>
              </a:rPr>
              <a:t>of events leading up to extract, especially if not directly related to question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en-GB" sz="1800" dirty="0" smtClean="0">
                <a:solidFill>
                  <a:srgbClr val="FF0000"/>
                </a:solidFill>
              </a:rPr>
              <a:t>Waste precious time commenting on </a:t>
            </a:r>
            <a:r>
              <a:rPr lang="en-GB" sz="1800" b="1" dirty="0" smtClean="0">
                <a:solidFill>
                  <a:srgbClr val="FF0000"/>
                </a:solidFill>
              </a:rPr>
              <a:t>context </a:t>
            </a:r>
            <a:r>
              <a:rPr lang="en-GB" sz="1800" dirty="0" smtClean="0">
                <a:solidFill>
                  <a:srgbClr val="FF0000"/>
                </a:solidFill>
              </a:rPr>
              <a:t>(AO3) or </a:t>
            </a:r>
            <a:r>
              <a:rPr lang="en-GB" sz="1800" b="1" dirty="0" smtClean="0">
                <a:solidFill>
                  <a:srgbClr val="FF0000"/>
                </a:solidFill>
              </a:rPr>
              <a:t>other views </a:t>
            </a:r>
            <a:r>
              <a:rPr lang="en-GB" sz="1800" dirty="0" smtClean="0">
                <a:solidFill>
                  <a:srgbClr val="FF0000"/>
                </a:solidFill>
              </a:rPr>
              <a:t>(AO5) which </a:t>
            </a:r>
            <a:r>
              <a:rPr lang="en-GB" sz="1800" u="sng" dirty="0" smtClean="0">
                <a:solidFill>
                  <a:srgbClr val="FF0000"/>
                </a:solidFill>
              </a:rPr>
              <a:t>are not assessed here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en-GB" sz="1800" b="1" dirty="0" smtClean="0">
                <a:solidFill>
                  <a:srgbClr val="FF0000"/>
                </a:solidFill>
              </a:rPr>
              <a:t>Ignore the task </a:t>
            </a:r>
            <a:r>
              <a:rPr lang="en-GB" sz="1800" dirty="0" smtClean="0">
                <a:solidFill>
                  <a:srgbClr val="FF0000"/>
                </a:solidFill>
              </a:rPr>
              <a:t>or focus of question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Only use </a:t>
            </a:r>
            <a:r>
              <a:rPr lang="en-GB" sz="1800" b="1" dirty="0" smtClean="0">
                <a:solidFill>
                  <a:srgbClr val="FF0000"/>
                </a:solidFill>
              </a:rPr>
              <a:t>embedded quotation </a:t>
            </a:r>
            <a:r>
              <a:rPr lang="en-GB" sz="1800" dirty="0" smtClean="0">
                <a:solidFill>
                  <a:srgbClr val="FF0000"/>
                </a:solidFill>
              </a:rPr>
              <a:t>in order to produce a narrative re- telling of the extract with very limited analysis. 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en-GB" sz="1800" b="1" dirty="0" smtClean="0">
                <a:solidFill>
                  <a:srgbClr val="FF0000"/>
                </a:solidFill>
              </a:rPr>
              <a:t>Plod line-by-line </a:t>
            </a:r>
            <a:r>
              <a:rPr lang="en-GB" sz="1800" dirty="0" smtClean="0">
                <a:solidFill>
                  <a:srgbClr val="FF0000"/>
                </a:solidFill>
              </a:rPr>
              <a:t>from start to finish making links with rest of text 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en-GB" sz="1800" dirty="0" smtClean="0">
                <a:solidFill>
                  <a:srgbClr val="FF0000"/>
                </a:solidFill>
              </a:rPr>
              <a:t>Focus too much on </a:t>
            </a:r>
            <a:r>
              <a:rPr lang="en-GB" sz="1800" b="1" dirty="0" smtClean="0">
                <a:solidFill>
                  <a:srgbClr val="FF0000"/>
                </a:solidFill>
              </a:rPr>
              <a:t>foreshadowing of future events</a:t>
            </a:r>
            <a:r>
              <a:rPr lang="en-GB" sz="1800" dirty="0" smtClean="0">
                <a:solidFill>
                  <a:srgbClr val="FF0000"/>
                </a:solidFill>
              </a:rPr>
              <a:t> which may make a valid point for AO2 but can lead away from close focus on the extract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4000" u="sng" dirty="0">
                <a:solidFill>
                  <a:srgbClr val="00CC00"/>
                </a:solidFill>
              </a:rPr>
              <a:t>Do</a:t>
            </a:r>
            <a:r>
              <a:rPr lang="en-GB" sz="4000" dirty="0">
                <a:solidFill>
                  <a:srgbClr val="00CC00"/>
                </a:solidFill>
              </a:rPr>
              <a:t>:</a:t>
            </a: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4645024" y="2174874"/>
            <a:ext cx="4229287" cy="420154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CC00"/>
                </a:solidFill>
              </a:rPr>
              <a:t>Remember </a:t>
            </a:r>
            <a:r>
              <a:rPr lang="en-GB" sz="1800" b="1" dirty="0" smtClean="0">
                <a:solidFill>
                  <a:srgbClr val="00CC00"/>
                </a:solidFill>
              </a:rPr>
              <a:t>only AO1 and AO2 </a:t>
            </a:r>
            <a:r>
              <a:rPr lang="en-GB" sz="1800" dirty="0" smtClean="0">
                <a:solidFill>
                  <a:srgbClr val="00CC00"/>
                </a:solidFill>
              </a:rPr>
              <a:t>are assessed here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 smtClean="0">
                <a:solidFill>
                  <a:srgbClr val="00CC00"/>
                </a:solidFill>
              </a:rPr>
              <a:t>Focus closely on extract</a:t>
            </a:r>
            <a:r>
              <a:rPr lang="en-GB" sz="1800" dirty="0" smtClean="0">
                <a:solidFill>
                  <a:srgbClr val="00CC00"/>
                </a:solidFill>
              </a:rPr>
              <a:t>. Can allude briefly to wider novel for AO1/AO2 but no requirement to contextualise extract within whole text unless relevant to task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CC00"/>
                </a:solidFill>
              </a:rPr>
              <a:t>Hit the ground running and </a:t>
            </a:r>
            <a:r>
              <a:rPr lang="en-GB" sz="1800" b="1" dirty="0" smtClean="0">
                <a:solidFill>
                  <a:srgbClr val="00CC00"/>
                </a:solidFill>
              </a:rPr>
              <a:t>make each word count.</a:t>
            </a:r>
            <a:r>
              <a:rPr lang="en-GB" sz="1800" dirty="0" smtClean="0">
                <a:solidFill>
                  <a:srgbClr val="00CC00"/>
                </a:solidFill>
              </a:rPr>
              <a:t> Avoid wordy introductions which just repeat the question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 smtClean="0">
                <a:solidFill>
                  <a:srgbClr val="00CC00"/>
                </a:solidFill>
              </a:rPr>
              <a:t>Engage with the task</a:t>
            </a:r>
            <a:r>
              <a:rPr lang="en-GB" sz="1800" dirty="0" smtClean="0">
                <a:solidFill>
                  <a:srgbClr val="00CC00"/>
                </a:solidFill>
              </a:rPr>
              <a:t>: if question relates to ‘</a:t>
            </a:r>
            <a:r>
              <a:rPr lang="en-GB" sz="1800" i="1" dirty="0" smtClean="0">
                <a:solidFill>
                  <a:srgbClr val="00CC00"/>
                </a:solidFill>
              </a:rPr>
              <a:t>relationships</a:t>
            </a:r>
            <a:r>
              <a:rPr lang="en-GB" sz="1800" dirty="0" smtClean="0">
                <a:solidFill>
                  <a:srgbClr val="00CC00"/>
                </a:solidFill>
              </a:rPr>
              <a:t>’, it is not sufficient to give separate character studies or discuss plot instead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CC00"/>
                </a:solidFill>
              </a:rPr>
              <a:t>‘</a:t>
            </a:r>
            <a:r>
              <a:rPr lang="en-GB" sz="1800" b="1" dirty="0" smtClean="0">
                <a:solidFill>
                  <a:srgbClr val="00CC00"/>
                </a:solidFill>
              </a:rPr>
              <a:t>Dig into’ </a:t>
            </a:r>
            <a:r>
              <a:rPr lang="en-GB" sz="1800" dirty="0" smtClean="0">
                <a:solidFill>
                  <a:srgbClr val="00CC00"/>
                </a:solidFill>
              </a:rPr>
              <a:t>quoted text, analysing </a:t>
            </a:r>
            <a:r>
              <a:rPr lang="en-GB" sz="1800" b="1" i="1" dirty="0" smtClean="0">
                <a:solidFill>
                  <a:srgbClr val="00CC00"/>
                </a:solidFill>
              </a:rPr>
              <a:t>how</a:t>
            </a:r>
            <a:r>
              <a:rPr lang="en-GB" sz="1800" dirty="0" smtClean="0">
                <a:solidFill>
                  <a:srgbClr val="00CC00"/>
                </a:solidFill>
              </a:rPr>
              <a:t> meaning is conveyed: </a:t>
            </a:r>
            <a:r>
              <a:rPr lang="en-GB" sz="1800" b="1" i="1" dirty="0" smtClean="0">
                <a:solidFill>
                  <a:srgbClr val="00CC00"/>
                </a:solidFill>
              </a:rPr>
              <a:t>why</a:t>
            </a:r>
            <a:r>
              <a:rPr lang="en-GB" sz="1800" dirty="0" smtClean="0">
                <a:solidFill>
                  <a:srgbClr val="00CC00"/>
                </a:solidFill>
              </a:rPr>
              <a:t> the writer chose that word or device; what’s the</a:t>
            </a:r>
            <a:r>
              <a:rPr lang="en-GB" sz="1800" b="1" i="1" dirty="0" smtClean="0">
                <a:solidFill>
                  <a:srgbClr val="00CC00"/>
                </a:solidFill>
              </a:rPr>
              <a:t> effect</a:t>
            </a:r>
            <a:r>
              <a:rPr lang="en-GB" sz="1800" dirty="0" smtClean="0">
                <a:solidFill>
                  <a:srgbClr val="00CC0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CC00"/>
                </a:solidFill>
              </a:rPr>
              <a:t>Keep </a:t>
            </a:r>
            <a:r>
              <a:rPr lang="en-GB" sz="1800" b="1" dirty="0" smtClean="0">
                <a:solidFill>
                  <a:srgbClr val="00CC00"/>
                </a:solidFill>
              </a:rPr>
              <a:t>genre </a:t>
            </a:r>
            <a:r>
              <a:rPr lang="en-GB" sz="1800" dirty="0" smtClean="0">
                <a:solidFill>
                  <a:srgbClr val="00CC00"/>
                </a:solidFill>
              </a:rPr>
              <a:t>in mind for AO2: narrative technique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13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 txBox="1">
            <a:spLocks/>
          </p:cNvSpPr>
          <p:nvPr/>
        </p:nvSpPr>
        <p:spPr>
          <a:xfrm>
            <a:off x="354940" y="1267148"/>
            <a:ext cx="8010127" cy="62938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Longer Essay responses: AO1 and AO2</a:t>
            </a:r>
            <a:endParaRPr lang="en-US" sz="2400" dirty="0"/>
          </a:p>
          <a:p>
            <a:pPr>
              <a:defRPr/>
            </a:pPr>
            <a:endParaRPr lang="en-GB" sz="2400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5432" y="4604437"/>
            <a:ext cx="8242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4294967295"/>
          </p:nvPr>
        </p:nvSpPr>
        <p:spPr>
          <a:xfrm>
            <a:off x="354940" y="1724347"/>
            <a:ext cx="3624392" cy="4608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u="sng" dirty="0">
                <a:solidFill>
                  <a:srgbClr val="FF0000"/>
                </a:solidFill>
              </a:rPr>
              <a:t>Don’t: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2238493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Ignore or change focus 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of task to write about different topic 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Regurgitate a rehearsed answer which isn’t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an individual or specific response to question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Rely too heavily on extract 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from part (</a:t>
            </a:r>
            <a:r>
              <a:rPr lang="en-GB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) in two part questions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Quote text without comment or analysis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Allow 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response to become </a:t>
            </a:r>
            <a:r>
              <a:rPr lang="en-GB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narrative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or simply </a:t>
            </a:r>
            <a:r>
              <a:rPr lang="en-GB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commentary of meaning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Make unsupported </a:t>
            </a:r>
            <a:r>
              <a:rPr lang="en-GB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assertions 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Make </a:t>
            </a:r>
            <a:r>
              <a:rPr lang="en-GB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exaggerated or unrelated claims 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about devices </a:t>
            </a:r>
            <a:r>
              <a:rPr lang="en-GB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eg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verse form, enjambment, caesura, etc.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Spend too long 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on any question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294967295"/>
          </p:nvPr>
        </p:nvSpPr>
        <p:spPr>
          <a:xfrm rot="10800000" flipV="1">
            <a:off x="4758265" y="1724347"/>
            <a:ext cx="4030134" cy="51414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u="sng" dirty="0">
                <a:solidFill>
                  <a:srgbClr val="00CC00"/>
                </a:solidFill>
              </a:rPr>
              <a:t>Do: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2" y="2185236"/>
            <a:ext cx="45719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Read question </a:t>
            </a: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carefully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Take time to consider approach and </a:t>
            </a:r>
            <a:r>
              <a:rPr lang="en-GB" b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plan briefly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Engage directly </a:t>
            </a: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with task.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Try to gain </a:t>
            </a:r>
            <a:r>
              <a:rPr lang="en-GB" b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 rather than just giving series of examples from text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Stay</a:t>
            </a:r>
            <a:r>
              <a:rPr lang="en-GB" b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 focused</a:t>
            </a: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. Use start and end of paragraphs to </a:t>
            </a:r>
            <a:r>
              <a:rPr lang="en-GB" b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develop argument.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Learn quotations</a:t>
            </a: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; even in closed text essay responses brief, relevant textual support is expected</a:t>
            </a:r>
            <a:endParaRPr lang="en-GB" b="1" dirty="0">
              <a:solidFill>
                <a:srgbClr val="00CC0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‘Dig into’ </a:t>
            </a: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quoted text used as support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Limit number of </a:t>
            </a:r>
            <a:r>
              <a:rPr lang="en-GB" b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English Language terms</a:t>
            </a: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 which can distract from focused literary analysis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Develop argument</a:t>
            </a:r>
            <a:r>
              <a:rPr lang="en-GB" dirty="0" smtClean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brief, undeveloped responses </a:t>
            </a:r>
            <a:r>
              <a:rPr lang="en-GB" dirty="0" smtClean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 mean low marks</a:t>
            </a:r>
            <a:endParaRPr lang="en-GB" dirty="0">
              <a:solidFill>
                <a:srgbClr val="00CC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57199" y="1466057"/>
            <a:ext cx="8445501" cy="37976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dirty="0"/>
              <a:t>Longer Essay responses: </a:t>
            </a:r>
            <a:r>
              <a:rPr lang="en-US" sz="2400" dirty="0" smtClean="0"/>
              <a:t>AO3</a:t>
            </a:r>
            <a:endParaRPr lang="en-GB" sz="2400" dirty="0"/>
          </a:p>
          <a:p>
            <a:endParaRPr lang="en-US" sz="24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57200" y="1947334"/>
            <a:ext cx="2794000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u="sng" smtClean="0">
                <a:solidFill>
                  <a:srgbClr val="FF0000"/>
                </a:solidFill>
              </a:rPr>
              <a:t>Don’t: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135467" y="2547145"/>
            <a:ext cx="4826000" cy="43108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û"/>
            </a:pPr>
            <a:r>
              <a:rPr lang="en-GB" sz="1600" dirty="0" smtClean="0">
                <a:solidFill>
                  <a:srgbClr val="FF0000"/>
                </a:solidFill>
              </a:rPr>
              <a:t>Allow context to </a:t>
            </a:r>
            <a:r>
              <a:rPr lang="en-GB" sz="1600" b="1" dirty="0" smtClean="0">
                <a:solidFill>
                  <a:srgbClr val="FF0000"/>
                </a:solidFill>
              </a:rPr>
              <a:t>drive the response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n-GB" sz="1600" dirty="0" smtClean="0">
                <a:solidFill>
                  <a:srgbClr val="FF0000"/>
                </a:solidFill>
              </a:rPr>
              <a:t>Drift into </a:t>
            </a:r>
            <a:r>
              <a:rPr lang="en-GB" sz="1600" b="1" dirty="0" smtClean="0">
                <a:solidFill>
                  <a:srgbClr val="FF0000"/>
                </a:solidFill>
              </a:rPr>
              <a:t>lengthy discussion </a:t>
            </a:r>
            <a:r>
              <a:rPr lang="en-GB" sz="1600" dirty="0" smtClean="0">
                <a:solidFill>
                  <a:srgbClr val="FF0000"/>
                </a:solidFill>
              </a:rPr>
              <a:t>of historical/social context not closely integrated with literary analysis of text 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n-GB" sz="1600" dirty="0" smtClean="0">
                <a:solidFill>
                  <a:srgbClr val="FF0000"/>
                </a:solidFill>
              </a:rPr>
              <a:t>Lose line of argument and </a:t>
            </a:r>
            <a:r>
              <a:rPr lang="en-GB" sz="1600" b="1" dirty="0" smtClean="0">
                <a:solidFill>
                  <a:srgbClr val="FF0000"/>
                </a:solidFill>
              </a:rPr>
              <a:t>literary focus </a:t>
            </a:r>
            <a:r>
              <a:rPr lang="en-GB" sz="1600" dirty="0" smtClean="0">
                <a:solidFill>
                  <a:srgbClr val="FF0000"/>
                </a:solidFill>
              </a:rPr>
              <a:t>of task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n-GB" sz="1600" dirty="0" smtClean="0">
                <a:solidFill>
                  <a:srgbClr val="FF0000"/>
                </a:solidFill>
              </a:rPr>
              <a:t>Forget that knowledge of context</a:t>
            </a:r>
            <a:r>
              <a:rPr lang="en-GB" sz="1600" b="1" dirty="0" smtClean="0">
                <a:solidFill>
                  <a:srgbClr val="FF0000"/>
                </a:solidFill>
              </a:rPr>
              <a:t> will not </a:t>
            </a:r>
            <a:r>
              <a:rPr lang="en-GB" sz="1600" dirty="0" smtClean="0">
                <a:solidFill>
                  <a:srgbClr val="FF0000"/>
                </a:solidFill>
              </a:rPr>
              <a:t>be rewarded in its own right 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n-GB" sz="1600" dirty="0" smtClean="0">
                <a:solidFill>
                  <a:srgbClr val="FF0000"/>
                </a:solidFill>
              </a:rPr>
              <a:t>Fall back on </a:t>
            </a:r>
            <a:r>
              <a:rPr lang="en-GB" sz="1600" b="1" dirty="0" smtClean="0">
                <a:solidFill>
                  <a:srgbClr val="FF0000"/>
                </a:solidFill>
              </a:rPr>
              <a:t>sweeping generalisations </a:t>
            </a:r>
            <a:r>
              <a:rPr lang="en-GB" sz="1600" dirty="0" smtClean="0">
                <a:solidFill>
                  <a:srgbClr val="FF0000"/>
                </a:solidFill>
              </a:rPr>
              <a:t>or vague assertions: ‘</a:t>
            </a:r>
            <a:r>
              <a:rPr lang="en-GB" sz="1600" i="1" dirty="0" smtClean="0">
                <a:solidFill>
                  <a:srgbClr val="FF0000"/>
                </a:solidFill>
              </a:rPr>
              <a:t>All Victorian women were…’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n-GB" sz="1600" dirty="0" smtClean="0">
                <a:solidFill>
                  <a:srgbClr val="FF0000"/>
                </a:solidFill>
              </a:rPr>
              <a:t>Rely too heavily on </a:t>
            </a:r>
            <a:r>
              <a:rPr lang="en-GB" sz="1600" b="1" dirty="0" smtClean="0">
                <a:solidFill>
                  <a:srgbClr val="FF0000"/>
                </a:solidFill>
              </a:rPr>
              <a:t>writer biography </a:t>
            </a:r>
            <a:r>
              <a:rPr lang="en-GB" sz="1600" dirty="0" smtClean="0">
                <a:solidFill>
                  <a:srgbClr val="FF0000"/>
                </a:solidFill>
              </a:rPr>
              <a:t>for context: it can be informative but must be handled carefully and clearly linked to wider context or </a:t>
            </a:r>
            <a:r>
              <a:rPr lang="en-GB" sz="1600" b="1" dirty="0" smtClean="0">
                <a:solidFill>
                  <a:srgbClr val="7030A0"/>
                </a:solidFill>
              </a:rPr>
              <a:t>AO5</a:t>
            </a:r>
            <a:r>
              <a:rPr lang="en-GB" sz="1600" dirty="0" smtClean="0">
                <a:solidFill>
                  <a:srgbClr val="FF0000"/>
                </a:solidFill>
              </a:rPr>
              <a:t> as possible reading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n-GB" sz="1600" b="1" dirty="0" smtClean="0">
                <a:solidFill>
                  <a:srgbClr val="FF0000"/>
                </a:solidFill>
              </a:rPr>
              <a:t>Ignore </a:t>
            </a:r>
            <a:r>
              <a:rPr lang="en-GB" sz="1600" dirty="0" smtClean="0">
                <a:solidFill>
                  <a:srgbClr val="FF0000"/>
                </a:solidFill>
              </a:rPr>
              <a:t>contextual steer in task and fail to address AO3 altogether.</a:t>
            </a:r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 rot="10800000" flipV="1">
            <a:off x="4724400" y="1947333"/>
            <a:ext cx="4013200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u="sng" smtClean="0">
                <a:solidFill>
                  <a:srgbClr val="00CC00"/>
                </a:solidFill>
              </a:rPr>
              <a:t>Do:</a:t>
            </a:r>
            <a:endParaRPr lang="en-GB" u="sng" dirty="0">
              <a:solidFill>
                <a:srgbClr val="00CC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399" y="2665678"/>
            <a:ext cx="435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CC00"/>
                </a:solidFill>
              </a:rPr>
              <a:t>Keep key </a:t>
            </a:r>
            <a:r>
              <a:rPr lang="en-GB" b="1" dirty="0">
                <a:solidFill>
                  <a:srgbClr val="0070C0"/>
                </a:solidFill>
              </a:rPr>
              <a:t>AO3</a:t>
            </a:r>
            <a:r>
              <a:rPr lang="en-GB" dirty="0">
                <a:solidFill>
                  <a:srgbClr val="00CC00"/>
                </a:solidFill>
              </a:rPr>
              <a:t> descriptors in mind: the </a:t>
            </a:r>
            <a:r>
              <a:rPr lang="en-GB" b="1" i="1" dirty="0">
                <a:solidFill>
                  <a:srgbClr val="00CC00"/>
                </a:solidFill>
              </a:rPr>
              <a:t>significance</a:t>
            </a:r>
            <a:r>
              <a:rPr lang="en-GB" dirty="0">
                <a:solidFill>
                  <a:srgbClr val="00CC00"/>
                </a:solidFill>
              </a:rPr>
              <a:t> and </a:t>
            </a:r>
            <a:r>
              <a:rPr lang="en-GB" b="1" i="1" dirty="0">
                <a:solidFill>
                  <a:srgbClr val="00CC00"/>
                </a:solidFill>
              </a:rPr>
              <a:t>influence</a:t>
            </a:r>
            <a:r>
              <a:rPr lang="en-GB" dirty="0">
                <a:solidFill>
                  <a:srgbClr val="00CC00"/>
                </a:solidFill>
              </a:rPr>
              <a:t> of context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CC00"/>
                </a:solidFill>
              </a:rPr>
              <a:t>Start </a:t>
            </a:r>
            <a:r>
              <a:rPr lang="en-GB" dirty="0">
                <a:solidFill>
                  <a:srgbClr val="00CC00"/>
                </a:solidFill>
              </a:rPr>
              <a:t>with the </a:t>
            </a:r>
            <a:r>
              <a:rPr lang="en-GB" dirty="0" smtClean="0">
                <a:solidFill>
                  <a:srgbClr val="00CC00"/>
                </a:solidFill>
              </a:rPr>
              <a:t>text </a:t>
            </a:r>
            <a:endParaRPr lang="en-GB" dirty="0">
              <a:solidFill>
                <a:srgbClr val="00CC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CC00"/>
                </a:solidFill>
              </a:rPr>
              <a:t>Remember: </a:t>
            </a:r>
            <a:r>
              <a:rPr lang="en-GB" b="1" dirty="0">
                <a:solidFill>
                  <a:srgbClr val="00CC00"/>
                </a:solidFill>
              </a:rPr>
              <a:t>TASK – TEXT – CONTEXT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CC00"/>
                </a:solidFill>
              </a:rPr>
              <a:t>Ensure that context is used to </a:t>
            </a:r>
            <a:r>
              <a:rPr lang="en-GB" b="1" dirty="0">
                <a:solidFill>
                  <a:srgbClr val="00CC00"/>
                </a:solidFill>
              </a:rPr>
              <a:t>support literary response</a:t>
            </a:r>
            <a:r>
              <a:rPr lang="en-GB" dirty="0">
                <a:solidFill>
                  <a:srgbClr val="00CC00"/>
                </a:solidFill>
              </a:rPr>
              <a:t> to texts and linked closely to </a:t>
            </a:r>
            <a:r>
              <a:rPr lang="en-GB" b="1" dirty="0">
                <a:solidFill>
                  <a:srgbClr val="00CC00"/>
                </a:solidFill>
              </a:rPr>
              <a:t>AO1</a:t>
            </a:r>
            <a:r>
              <a:rPr lang="en-GB" dirty="0">
                <a:solidFill>
                  <a:srgbClr val="00CC00"/>
                </a:solidFill>
              </a:rPr>
              <a:t> and </a:t>
            </a:r>
            <a:r>
              <a:rPr lang="en-GB" b="1" dirty="0">
                <a:solidFill>
                  <a:srgbClr val="00CC00"/>
                </a:solidFill>
              </a:rPr>
              <a:t>AO2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CC00"/>
                </a:solidFill>
              </a:rPr>
              <a:t>Link </a:t>
            </a:r>
            <a:r>
              <a:rPr lang="en-GB" b="1" dirty="0">
                <a:solidFill>
                  <a:srgbClr val="00CC00"/>
                </a:solidFill>
              </a:rPr>
              <a:t>specific</a:t>
            </a:r>
            <a:r>
              <a:rPr lang="en-GB" dirty="0">
                <a:solidFill>
                  <a:srgbClr val="00CC00"/>
                </a:solidFill>
              </a:rPr>
              <a:t> contextual influences directly to textual support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CC00"/>
                </a:solidFill>
              </a:rPr>
              <a:t>Consider a </a:t>
            </a:r>
            <a:r>
              <a:rPr lang="en-GB" b="1" dirty="0">
                <a:solidFill>
                  <a:srgbClr val="00CC00"/>
                </a:solidFill>
              </a:rPr>
              <a:t>range of contexts</a:t>
            </a:r>
            <a:r>
              <a:rPr lang="en-GB" dirty="0">
                <a:solidFill>
                  <a:srgbClr val="00CC00"/>
                </a:solidFill>
              </a:rPr>
              <a:t>: historical; social; political; literary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CC00"/>
                </a:solidFill>
              </a:rPr>
              <a:t>Where relevant, remember to consider influence of context on </a:t>
            </a:r>
            <a:r>
              <a:rPr lang="en-GB" b="1" dirty="0">
                <a:solidFill>
                  <a:srgbClr val="00CC00"/>
                </a:solidFill>
              </a:rPr>
              <a:t>reception</a:t>
            </a:r>
            <a:r>
              <a:rPr lang="en-GB" dirty="0">
                <a:solidFill>
                  <a:srgbClr val="00CC00"/>
                </a:solidFill>
              </a:rPr>
              <a:t> as well as writing of texts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7033" y="488674"/>
            <a:ext cx="449156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Try to use </a:t>
            </a:r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AO2 as a springboard 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for the other AOs so that context, connections and other readings are </a:t>
            </a:r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co-dependent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 rather than tagged on. </a:t>
            </a:r>
          </a:p>
        </p:txBody>
      </p:sp>
    </p:spTree>
    <p:extLst>
      <p:ext uri="{BB962C8B-B14F-4D97-AF65-F5344CB8AC3E}">
        <p14:creationId xmlns:p14="http://schemas.microsoft.com/office/powerpoint/2010/main" val="16538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287867" y="1456267"/>
            <a:ext cx="8279871" cy="1100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type="body" sz="quarter" idx="16"/>
          </p:nvPr>
        </p:nvSpPr>
        <p:spPr>
          <a:xfrm>
            <a:off x="139701" y="1917700"/>
            <a:ext cx="8428038" cy="4405825"/>
          </a:xfrm>
        </p:spPr>
        <p:txBody>
          <a:bodyPr>
            <a:normAutofit fontScale="55000" lnSpcReduction="20000"/>
          </a:bodyPr>
          <a:lstStyle/>
          <a:p>
            <a:r>
              <a:rPr lang="en-GB" sz="2900" b="1" dirty="0">
                <a:solidFill>
                  <a:srgbClr val="00CC00"/>
                </a:solidFill>
              </a:rPr>
              <a:t>AO4</a:t>
            </a:r>
            <a:r>
              <a:rPr lang="en-GB" sz="2900" dirty="0"/>
              <a:t> is </a:t>
            </a:r>
            <a:r>
              <a:rPr lang="en-GB" sz="2900" b="1" dirty="0"/>
              <a:t>only assessed </a:t>
            </a:r>
            <a:r>
              <a:rPr lang="en-GB" sz="2900" dirty="0"/>
              <a:t>in the </a:t>
            </a:r>
            <a:r>
              <a:rPr lang="en-GB" sz="2900" dirty="0" smtClean="0"/>
              <a:t> </a:t>
            </a:r>
            <a:r>
              <a:rPr lang="en-GB" sz="2900" dirty="0"/>
              <a:t>Poetry </a:t>
            </a:r>
            <a:r>
              <a:rPr lang="en-GB" sz="2900" dirty="0" smtClean="0"/>
              <a:t>comparison essay (Unit 2 Section B)</a:t>
            </a:r>
          </a:p>
          <a:p>
            <a:endParaRPr lang="en-GB" sz="2900" dirty="0"/>
          </a:p>
          <a:p>
            <a:r>
              <a:rPr lang="en-GB" sz="2900" dirty="0"/>
              <a:t>✓</a:t>
            </a:r>
            <a:r>
              <a:rPr lang="en-GB" sz="2900" dirty="0" smtClean="0"/>
              <a:t>Planning </a:t>
            </a:r>
            <a:r>
              <a:rPr lang="en-GB" sz="2900" dirty="0"/>
              <a:t>is essential. Allow time to choose question and poems (</a:t>
            </a:r>
            <a:r>
              <a:rPr lang="en-GB" sz="2900" b="1" dirty="0"/>
              <a:t>at least two from each </a:t>
            </a:r>
            <a:r>
              <a:rPr lang="en-GB" sz="2900" b="1" dirty="0" smtClean="0"/>
              <a:t>poet</a:t>
            </a:r>
            <a:r>
              <a:rPr lang="en-GB" sz="2900" dirty="0"/>
              <a:t>) for links</a:t>
            </a:r>
            <a:r>
              <a:rPr lang="en-GB" sz="2900" dirty="0" smtClean="0"/>
              <a:t>.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✭</a:t>
            </a:r>
            <a:r>
              <a:rPr lang="en-GB" sz="2900" b="1" dirty="0" smtClean="0">
                <a:solidFill>
                  <a:srgbClr val="FF0000"/>
                </a:solidFill>
              </a:rPr>
              <a:t>Poems </a:t>
            </a:r>
            <a:r>
              <a:rPr lang="en-GB" sz="2900" b="1" dirty="0">
                <a:solidFill>
                  <a:srgbClr val="FF0000"/>
                </a:solidFill>
              </a:rPr>
              <a:t>named in Section A should on no account be used in Section </a:t>
            </a:r>
            <a:r>
              <a:rPr lang="en-GB" sz="2900" b="1" dirty="0" smtClean="0">
                <a:solidFill>
                  <a:srgbClr val="FF0000"/>
                </a:solidFill>
              </a:rPr>
              <a:t>B (Rubric Infringement</a:t>
            </a:r>
            <a:r>
              <a:rPr lang="en-US" sz="2900" dirty="0" smtClean="0">
                <a:solidFill>
                  <a:srgbClr val="FF0000"/>
                </a:solidFill>
              </a:rPr>
              <a:t>)</a:t>
            </a:r>
            <a:endParaRPr lang="en-GB" sz="2900" dirty="0">
              <a:solidFill>
                <a:srgbClr val="FF0000"/>
              </a:solidFill>
            </a:endParaRPr>
          </a:p>
          <a:p>
            <a:endParaRPr lang="en-GB" sz="2900" dirty="0"/>
          </a:p>
          <a:p>
            <a:pPr>
              <a:buFont typeface="Wingdings" panose="05000000000000000000" pitchFamily="2" charset="2"/>
              <a:buChar char="û"/>
            </a:pPr>
            <a:r>
              <a:rPr lang="en-GB" sz="2900" dirty="0" smtClean="0"/>
              <a:t>Don’t treat the poems </a:t>
            </a:r>
            <a:r>
              <a:rPr lang="en-GB" sz="2900" b="1" dirty="0" smtClean="0"/>
              <a:t>separately</a:t>
            </a:r>
            <a:r>
              <a:rPr lang="en-GB" sz="2900" dirty="0" smtClean="0"/>
              <a:t>. </a:t>
            </a:r>
            <a:r>
              <a:rPr lang="en-GB" sz="2900" b="1" dirty="0" smtClean="0">
                <a:solidFill>
                  <a:srgbClr val="00CC00"/>
                </a:solidFill>
              </a:rPr>
              <a:t>AO4’s</a:t>
            </a:r>
            <a:r>
              <a:rPr lang="en-GB" sz="2900" dirty="0" smtClean="0"/>
              <a:t>  </a:t>
            </a:r>
            <a:r>
              <a:rPr lang="en-GB" sz="2900" b="1" dirty="0" smtClean="0"/>
              <a:t>heavier weighting </a:t>
            </a:r>
            <a:r>
              <a:rPr lang="en-GB" sz="2900" dirty="0" smtClean="0"/>
              <a:t>must be reflected in response. 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n-GB" sz="2900" dirty="0" smtClean="0"/>
              <a:t>Attempting </a:t>
            </a:r>
            <a:r>
              <a:rPr lang="en-GB" sz="2900" dirty="0"/>
              <a:t>to link four poems simultaneously is unwise as it almost inevitably leads to a superficial approach. </a:t>
            </a:r>
            <a:endParaRPr lang="en-GB" sz="29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sz="2900" b="1" dirty="0" smtClean="0"/>
              <a:t>Foreground </a:t>
            </a:r>
            <a:r>
              <a:rPr lang="en-GB" sz="2900" b="1" dirty="0"/>
              <a:t>connections </a:t>
            </a:r>
            <a:r>
              <a:rPr lang="en-GB" sz="2900" dirty="0"/>
              <a:t>between poems in planning. Best answers are built </a:t>
            </a:r>
            <a:r>
              <a:rPr lang="en-GB" sz="2900" dirty="0" smtClean="0"/>
              <a:t>around </a:t>
            </a:r>
            <a:r>
              <a:rPr lang="en-GB" sz="2900" dirty="0"/>
              <a:t>key links.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900" b="1" dirty="0"/>
              <a:t>Develop</a:t>
            </a:r>
            <a:r>
              <a:rPr lang="en-GB" sz="2900" dirty="0"/>
              <a:t> </a:t>
            </a:r>
            <a:r>
              <a:rPr lang="en-GB" sz="2900" b="1" dirty="0"/>
              <a:t>a few important, focused links </a:t>
            </a:r>
            <a:r>
              <a:rPr lang="en-GB" sz="2900" dirty="0"/>
              <a:t>rather </a:t>
            </a:r>
            <a:r>
              <a:rPr lang="en-GB" sz="2900" dirty="0" smtClean="0"/>
              <a:t>than lots </a:t>
            </a:r>
            <a:r>
              <a:rPr lang="en-GB" sz="2900" dirty="0"/>
              <a:t>of irrelevant, tenuous or asserted connections.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900" dirty="0"/>
              <a:t>Focus on </a:t>
            </a:r>
            <a:r>
              <a:rPr lang="en-GB" sz="2900" b="1" dirty="0"/>
              <a:t>literary and thematic links </a:t>
            </a:r>
            <a:r>
              <a:rPr lang="en-GB" sz="2900" dirty="0"/>
              <a:t>rather than ones based on </a:t>
            </a:r>
            <a:r>
              <a:rPr lang="en-GB" sz="2900" dirty="0" smtClean="0"/>
              <a:t>biographical context. </a:t>
            </a:r>
            <a:r>
              <a:rPr lang="en-GB" sz="2900" b="1" dirty="0" smtClean="0"/>
              <a:t>Compare </a:t>
            </a:r>
            <a:r>
              <a:rPr lang="en-GB" sz="2900" b="1" dirty="0"/>
              <a:t>the </a:t>
            </a:r>
            <a:r>
              <a:rPr lang="en-GB" sz="2900" b="1" dirty="0" smtClean="0"/>
              <a:t>poets’ techniques </a:t>
            </a:r>
            <a:r>
              <a:rPr lang="en-GB" sz="2900" dirty="0"/>
              <a:t>in the poems.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n-GB" sz="2900" b="1" dirty="0"/>
              <a:t>Don’t plod </a:t>
            </a:r>
            <a:r>
              <a:rPr lang="en-GB" sz="2900" dirty="0"/>
              <a:t>through the poems line-by-line. Try to gain an </a:t>
            </a:r>
            <a:r>
              <a:rPr lang="en-GB" sz="2900" b="1" dirty="0"/>
              <a:t>overview </a:t>
            </a:r>
            <a:r>
              <a:rPr lang="en-GB" sz="2900" dirty="0"/>
              <a:t>and focus on what is important and relevant to the question.</a:t>
            </a:r>
          </a:p>
          <a:p>
            <a:endParaRPr lang="en-GB" sz="2300" dirty="0"/>
          </a:p>
          <a:p>
            <a:endParaRPr lang="en-GB" sz="1800" dirty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23900" y="1308101"/>
            <a:ext cx="7843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AS English Literature: Examiners’ </a:t>
            </a:r>
            <a:r>
              <a:rPr lang="en-GB" sz="2400" b="1" dirty="0" smtClean="0">
                <a:latin typeface="Arial" charset="0"/>
                <a:ea typeface="Arial" charset="0"/>
                <a:cs typeface="Arial" charset="0"/>
              </a:rPr>
              <a:t>Feedback</a:t>
            </a:r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AO4</a:t>
            </a:r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200" y="1466056"/>
            <a:ext cx="8445500" cy="667544"/>
          </a:xfrm>
        </p:spPr>
        <p:txBody>
          <a:bodyPr>
            <a:noAutofit/>
          </a:bodyPr>
          <a:lstStyle/>
          <a:p>
            <a:r>
              <a:rPr lang="en-GB" sz="2000" b="1" dirty="0"/>
              <a:t>AS English Literature: Examiners’ </a:t>
            </a:r>
            <a:r>
              <a:rPr lang="en-GB" sz="2000" b="1" dirty="0" smtClean="0"/>
              <a:t>Feedback</a:t>
            </a:r>
          </a:p>
          <a:p>
            <a:r>
              <a:rPr lang="en-GB" sz="2000" b="1" dirty="0" smtClean="0"/>
              <a:t>Longer Responses: AO5 – different interpretations</a:t>
            </a: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>
                <a:solidFill>
                  <a:schemeClr val="bg1"/>
                </a:solidFill>
              </a:rPr>
              <a:t>Longer Essay Responses: </a:t>
            </a:r>
            <a:r>
              <a:rPr lang="en-GB" sz="2000" b="1" dirty="0" smtClean="0">
                <a:solidFill>
                  <a:schemeClr val="bg1"/>
                </a:solidFill>
              </a:rPr>
              <a:t>Longer Responses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/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/>
              <a:t> </a:t>
            </a:r>
            <a:br>
              <a:rPr lang="en-GB" sz="2000" b="1" dirty="0"/>
            </a:br>
            <a:endParaRPr lang="en-US" sz="2000" dirty="0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457200" y="2133600"/>
            <a:ext cx="8214543" cy="44596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000" smtClean="0"/>
              <a:t>Engage with </a:t>
            </a:r>
            <a:r>
              <a:rPr lang="en-GB" sz="2000" b="1" smtClean="0"/>
              <a:t>critical view in question.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smtClean="0"/>
              <a:t>Keep critical view in mind when </a:t>
            </a:r>
            <a:r>
              <a:rPr lang="en-GB" sz="2000" b="1" smtClean="0"/>
              <a:t>planning your approach </a:t>
            </a:r>
            <a:r>
              <a:rPr lang="en-GB" sz="2000" smtClean="0"/>
              <a:t>to the question.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smtClean="0"/>
              <a:t>Use critical view to </a:t>
            </a:r>
            <a:r>
              <a:rPr lang="en-GB" sz="2000" b="1" smtClean="0"/>
              <a:t>inform</a:t>
            </a:r>
            <a:r>
              <a:rPr lang="en-GB" sz="2000" smtClean="0"/>
              <a:t> and </a:t>
            </a:r>
            <a:r>
              <a:rPr lang="en-GB" sz="2000" b="1" smtClean="0"/>
              <a:t>build</a:t>
            </a:r>
            <a:r>
              <a:rPr lang="en-GB" sz="2000" smtClean="0"/>
              <a:t> your own personal response.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smtClean="0"/>
              <a:t>You </a:t>
            </a:r>
            <a:r>
              <a:rPr lang="en-GB" sz="2000" b="1" smtClean="0"/>
              <a:t>can</a:t>
            </a:r>
            <a:r>
              <a:rPr lang="en-GB" sz="2000" smtClean="0"/>
              <a:t> counter or disagree with the view but this is not a requirement.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n-GB" sz="2000" smtClean="0"/>
              <a:t>Don’t shoe-horn in </a:t>
            </a:r>
            <a:r>
              <a:rPr lang="en-GB" sz="2000" b="1" smtClean="0"/>
              <a:t>lengthy critical opinions</a:t>
            </a:r>
            <a:r>
              <a:rPr lang="en-GB" sz="2000" smtClean="0"/>
              <a:t> you’ve memorised. Keep as brief as possible and only include if they’re relevant to the question.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smtClean="0"/>
              <a:t>Remember</a:t>
            </a:r>
            <a:r>
              <a:rPr lang="en-GB" sz="2000" b="1" smtClean="0"/>
              <a:t> ways </a:t>
            </a:r>
            <a:r>
              <a:rPr lang="en-GB" sz="2000" smtClean="0"/>
              <a:t>to address </a:t>
            </a:r>
            <a:r>
              <a:rPr lang="en-GB" sz="2000" b="1" smtClean="0">
                <a:solidFill>
                  <a:srgbClr val="7030A0"/>
                </a:solidFill>
              </a:rPr>
              <a:t>AO5</a:t>
            </a:r>
            <a:r>
              <a:rPr lang="en-GB" sz="200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b="1" i="1" smtClean="0">
                <a:solidFill>
                  <a:srgbClr val="7030A0"/>
                </a:solidFill>
              </a:rPr>
              <a:t>Engage with other readers’ opinions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b="1" i="1" smtClean="0">
                <a:solidFill>
                  <a:srgbClr val="7030A0"/>
                </a:solidFill>
              </a:rPr>
              <a:t>Consider other critical perspectives such as feminist, Marxist etc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b="1" i="1" smtClean="0">
                <a:solidFill>
                  <a:srgbClr val="7030A0"/>
                </a:solidFill>
              </a:rPr>
              <a:t>Offer alternative views of quoted 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b="1" i="1" smtClean="0">
                <a:solidFill>
                  <a:srgbClr val="7030A0"/>
                </a:solidFill>
              </a:rPr>
              <a:t>Use tentative language</a:t>
            </a:r>
          </a:p>
          <a:p>
            <a:endParaRPr lang="en-GB" sz="1800" smtClean="0"/>
          </a:p>
          <a:p>
            <a:endParaRPr lang="en-GB" sz="180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735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040" y="1678596"/>
            <a:ext cx="793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cap="all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RESOURCES FOR TEACHERS</a:t>
            </a:r>
            <a:endParaRPr lang="en-GB" sz="2800" cap="all" dirty="0">
              <a:solidFill>
                <a:srgbClr val="82BC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184" y="2391290"/>
            <a:ext cx="417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Supporting teaching and learning</a:t>
            </a:r>
          </a:p>
        </p:txBody>
      </p:sp>
      <p:pic>
        <p:nvPicPr>
          <p:cNvPr id="1026" name="Picture 2" descr="C:\Users\hopkil\AppData\Local\Microsoft\Windows\Temporary Internet Files\Content.Outlook\6CFMHS5N\placei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64" y="1756729"/>
            <a:ext cx="1994697" cy="14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4" invalidUrl="http://www.wjec.co.uk/qualifications/english/GCE English LiteratureTeachers-Guide.pdf?language_id=1"/>
          </p:cNvPr>
          <p:cNvSpPr txBox="1"/>
          <p:nvPr/>
        </p:nvSpPr>
        <p:spPr>
          <a:xfrm>
            <a:off x="266041" y="2791400"/>
            <a:ext cx="7885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Arial" charset="0"/>
                <a:ea typeface="Arial" charset="0"/>
                <a:cs typeface="Arial" charset="0"/>
              </a:rPr>
              <a:t>wjec.co.uk</a:t>
            </a: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/qualifications/</a:t>
            </a:r>
            <a:r>
              <a:rPr lang="en-GB" sz="1600" dirty="0" err="1" smtClean="0">
                <a:latin typeface="Arial" charset="0"/>
                <a:ea typeface="Arial" charset="0"/>
                <a:cs typeface="Arial" charset="0"/>
              </a:rPr>
              <a:t>english</a:t>
            </a:r>
            <a:endParaRPr lang="en-GB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Free subject specific resources available for all to download from our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resources.wjec.co.uk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Free digital resources to support the teaching and learning of a broad range of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  <a:hlinkClick r:id="rId6"/>
            </a:endParaRP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oer.wjec.co.uk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Our free Online Exam Review allows teachers to analyse item level data, critically assess sample question papers and receive examiner feedback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wjec.co.uk/shop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A vast range of educational resources, specifications, past papers and mark schemes to support the teaching and learning of subjects offered by WJEC</a:t>
            </a:r>
          </a:p>
          <a:p>
            <a:r>
              <a:rPr lang="en-GB" sz="1600" dirty="0" smtClean="0">
                <a:latin typeface="Arial" charset="0"/>
                <a:ea typeface="Arial" charset="0"/>
                <a:cs typeface="Arial" charset="0"/>
                <a:hlinkClick r:id="rId8" invalidUrl="http://www.wjec.co.uk/qualifications/english/GCE English LiteratureTeachers-Guide.pdf?language_id=1&amp;dotcache=no&amp;dotcache=refresh"/>
              </a:rPr>
              <a:t>Teacher's Guide</a:t>
            </a:r>
            <a:endParaRPr lang="en-GB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46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737" y="790199"/>
            <a:ext cx="810761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kern="1100" spc="-3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Any Questions?</a:t>
            </a:r>
            <a:endParaRPr lang="en-US" sz="3600" kern="1100" spc="-3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740" y="1686840"/>
            <a:ext cx="39053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 our specialist Subject Officers and administrative support team for your subject with any queries.  </a:t>
            </a:r>
          </a:p>
          <a:p>
            <a:endParaRPr lang="en-US" sz="2000" kern="1100" spc="-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kern="1100" spc="-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your.email@wjec.co.uk</a:t>
            </a:r>
            <a:endParaRPr lang="en-US" kern="1100" spc="-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000" kern="1100" spc="-5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kern="1100" spc="-50" dirty="0" smtClean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000" kern="1100" spc="-50" dirty="0" err="1" smtClean="0">
                <a:latin typeface="Arial" charset="0"/>
                <a:ea typeface="Arial" charset="0"/>
                <a:cs typeface="Arial" charset="0"/>
              </a:rPr>
              <a:t>wjec_cbac</a:t>
            </a:r>
            <a:endParaRPr lang="en-US" sz="2000" kern="1100" spc="-5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kern="1100" spc="-5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kern="1100" spc="-50" dirty="0" smtClean="0">
                <a:latin typeface="Arial" charset="0"/>
                <a:ea typeface="Arial" charset="0"/>
                <a:cs typeface="Arial" charset="0"/>
              </a:rPr>
              <a:t>wjec.co.uk</a:t>
            </a:r>
          </a:p>
          <a:p>
            <a:endParaRPr lang="en-US" sz="2000" kern="1100" spc="-50" dirty="0" smtClean="0">
              <a:solidFill>
                <a:srgbClr val="F7B385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3" y="5948009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JEC PowerPoint Template (England- English onl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48d8005054a4dd09ad49b7c837f0781 xmlns="2f2f9355-f80e-4d7b-937a-0c27cfa03643">
      <Terms xmlns="http://schemas.microsoft.com/office/infopath/2007/PartnerControls"/>
    </k48d8005054a4dd09ad49b7c837f0781>
    <WJEC_x0020_Language xmlns="2f2f9355-f80e-4d7b-937a-0c27cfa03643">
      <Value>English</Value>
    </WJEC_x0020_Language>
    <WJEC_x0020_Available_x0020_Online xmlns="2f2f9355-f80e-4d7b-937a-0c27cfa03643">false</WJEC_x0020_Available_x0020_Online>
    <WJEC_x0020_Secure_x0020_Scheduling_x0020_Start_x0020_Date xmlns="2f2f9355-f80e-4d7b-937a-0c27cfa03643" xsi:nil="true"/>
    <i2be6ccaef284b9d8cadff396f0db8d6 xmlns="2f2f9355-f80e-4d7b-937a-0c27cfa03643">
      <Terms xmlns="http://schemas.microsoft.com/office/infopath/2007/PartnerControls"/>
    </i2be6ccaef284b9d8cadff396f0db8d6>
    <TaxCatchAll xmlns="2f2f9355-f80e-4d7b-937a-0c27cfa03643"/>
    <bd6821cb7d3c4b4ab1e70668a679dc90 xmlns="2f2f9355-f80e-4d7b-937a-0c27cfa03643">
      <Terms xmlns="http://schemas.microsoft.com/office/infopath/2007/PartnerControls"/>
    </bd6821cb7d3c4b4ab1e70668a679dc90>
    <RoutingRuleDescription xmlns="http://schemas.microsoft.com/sharepoint/v3" xsi:nil="true"/>
    <PublishingExpirationDate xmlns="http://schemas.microsoft.com/sharepoint/v3" xsi:nil="true"/>
    <WJEC_x0020_Subject_x0020_Code xmlns="2f2f9355-f80e-4d7b-937a-0c27cfa03643" xsi:nil="true"/>
    <PublishingStartDate xmlns="http://schemas.microsoft.com/sharepoint/v3" xsi:nil="true"/>
    <WJEC_x0020_Secured_x0020_Scheduling_x0020_End_x0020_Date xmlns="2f2f9355-f80e-4d7b-937a-0c27cfa03643" xsi:nil="true"/>
    <aa87a6a0bdfe4bfb97a25745bc8270e2 xmlns="2f2f9355-f80e-4d7b-937a-0c27cfa03643">
      <Terms xmlns="http://schemas.microsoft.com/office/infopath/2007/PartnerControls"/>
    </aa87a6a0bdfe4bfb97a25745bc8270e2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PD Material" ma:contentTypeID="0x0101005FE35CA445950244A081D16B85E029A500298E42FCD5188646B1BCBDC8C9F29872" ma:contentTypeVersion="3" ma:contentTypeDescription="" ma:contentTypeScope="" ma:versionID="7650e36456f74c4a519b33f889331da5">
  <xsd:schema xmlns:xsd="http://www.w3.org/2001/XMLSchema" xmlns:xs="http://www.w3.org/2001/XMLSchema" xmlns:p="http://schemas.microsoft.com/office/2006/metadata/properties" xmlns:ns1="http://schemas.microsoft.com/sharepoint/v3" xmlns:ns3="2f2f9355-f80e-4d7b-937a-0c27cfa03643" targetNamespace="http://schemas.microsoft.com/office/2006/metadata/properties" ma:root="true" ma:fieldsID="7bfcfbad420648c1c0faaf1d287212ab" ns1:_="" ns3:_="">
    <xsd:import namespace="http://schemas.microsoft.com/sharepoint/v3"/>
    <xsd:import namespace="2f2f9355-f80e-4d7b-937a-0c27cfa03643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3:WJEC_x0020_Subject_x0020_Code" minOccurs="0"/>
                <xsd:element ref="ns3:WJEC_x0020_Language" minOccurs="0"/>
                <xsd:element ref="ns3:WJEC_x0020_Available_x0020_Online" minOccurs="0"/>
                <xsd:element ref="ns1:PublishingStartDate" minOccurs="0"/>
                <xsd:element ref="ns1:PublishingExpirationDate" minOccurs="0"/>
                <xsd:element ref="ns3:WJEC_x0020_Secure_x0020_Scheduling_x0020_Start_x0020_Date" minOccurs="0"/>
                <xsd:element ref="ns3:WJEC_x0020_Secured_x0020_Scheduling_x0020_End_x0020_Date" minOccurs="0"/>
                <xsd:element ref="ns3:TaxCatchAllLabel" minOccurs="0"/>
                <xsd:element ref="ns3:aa87a6a0bdfe4bfb97a25745bc8270e2" minOccurs="0"/>
                <xsd:element ref="ns3:bd6821cb7d3c4b4ab1e70668a679dc90" minOccurs="0"/>
                <xsd:element ref="ns3:TaxCatchAll" minOccurs="0"/>
                <xsd:element ref="ns3:k48d8005054a4dd09ad49b7c837f0781" minOccurs="0"/>
                <xsd:element ref="ns3:i2be6ccaef284b9d8cadff396f0db8d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3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f9355-f80e-4d7b-937a-0c27cfa03643" elementFormDefault="qualified">
    <xsd:import namespace="http://schemas.microsoft.com/office/2006/documentManagement/types"/>
    <xsd:import namespace="http://schemas.microsoft.com/office/infopath/2007/PartnerControls"/>
    <xsd:element name="WJEC_x0020_Subject_x0020_Code" ma:index="7" nillable="true" ma:displayName="WJEC Subject Code" ma:internalName="WJEC_x0020_Subject_x0020_Code">
      <xsd:simpleType>
        <xsd:restriction base="dms:Text">
          <xsd:maxLength value="64"/>
        </xsd:restriction>
      </xsd:simpleType>
    </xsd:element>
    <xsd:element name="WJEC_x0020_Language" ma:index="8" nillable="true" ma:displayName="WJEC Language" ma:default="English" ma:internalName="WJEC_x0020_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Welsh"/>
                  </xsd:restriction>
                </xsd:simpleType>
              </xsd:element>
            </xsd:sequence>
          </xsd:extension>
        </xsd:complexContent>
      </xsd:complexType>
    </xsd:element>
    <xsd:element name="WJEC_x0020_Available_x0020_Online" ma:index="9" nillable="true" ma:displayName="WJEC Available Online" ma:default="0" ma:internalName="WJEC_x0020_Available_x0020_Online">
      <xsd:simpleType>
        <xsd:restriction base="dms:Boolean"/>
      </xsd:simpleType>
    </xsd:element>
    <xsd:element name="WJEC_x0020_Secure_x0020_Scheduling_x0020_Start_x0020_Date" ma:index="12" nillable="true" ma:displayName="WJEC Secure Scheduling Start Date" ma:format="DateTime" ma:internalName="WJEC_x0020_Secure_x0020_Scheduling_x0020_Start_x0020_Date">
      <xsd:simpleType>
        <xsd:restriction base="dms:DateTime"/>
      </xsd:simpleType>
    </xsd:element>
    <xsd:element name="WJEC_x0020_Secured_x0020_Scheduling_x0020_End_x0020_Date" ma:index="13" nillable="true" ma:displayName="WJEC Secure Scheduling End Date" ma:format="DateTime" ma:internalName="WJEC_x0020_Secured_x0020_Scheduling_x0020_End_x0020_Date">
      <xsd:simpleType>
        <xsd:restriction base="dms:DateTime"/>
      </xsd:simpleType>
    </xsd:element>
    <xsd:element name="TaxCatchAllLabel" ma:index="15" nillable="true" ma:displayName="Taxonomy Catch All Column1" ma:hidden="true" ma:list="{0729da46-0308-4dd4-bc10-948bb8b78bdd}" ma:internalName="TaxCatchAllLabel" ma:readOnly="true" ma:showField="CatchAllDataLabel" ma:web="80fa5a14-001d-49fc-a373-148672bd42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a87a6a0bdfe4bfb97a25745bc8270e2" ma:index="17" nillable="true" ma:taxonomy="true" ma:internalName="aa87a6a0bdfe4bfb97a25745bc8270e2" ma:taxonomyFieldName="WJEC_x0020_Department" ma:displayName="WJEC Department" ma:default="" ma:fieldId="{aa87a6a0-bdfe-4bfb-97a2-5745bc8270e2}" ma:taxonomyMulti="true" ma:sspId="e1033d4c-53f7-4655-8cf6-8161ad0c09ed" ma:termSetId="076cd7ee-ac20-4cd2-af1f-bceb730fad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6821cb7d3c4b4ab1e70668a679dc90" ma:index="20" nillable="true" ma:taxonomy="true" ma:internalName="bd6821cb7d3c4b4ab1e70668a679dc90" ma:taxonomyFieldName="Level" ma:displayName="WJEC Level" ma:default="" ma:fieldId="{bd6821cb-7d3c-4b4a-b1e7-0668a679dc90}" ma:sspId="e1033d4c-53f7-4655-8cf6-8161ad0c09ed" ma:termSetId="fa8f317e-b53d-4085-af76-4ea65a528b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0729da46-0308-4dd4-bc10-948bb8b78bdd}" ma:internalName="TaxCatchAll" ma:showField="CatchAllData" ma:web="80fa5a14-001d-49fc-a373-148672bd42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8d8005054a4dd09ad49b7c837f0781" ma:index="23" nillable="true" ma:taxonomy="true" ma:internalName="k48d8005054a4dd09ad49b7c837f0781" ma:taxonomyFieldName="WJEC_x0020_Audiences" ma:displayName="WJEC Audiences" ma:default="" ma:fieldId="{448d8005-054a-4dd0-9ad4-9b7c837f0781}" ma:taxonomyMulti="true" ma:sspId="e1033d4c-53f7-4655-8cf6-8161ad0c09ed" ma:termSetId="b89074ec-3517-46a7-9614-0eff054342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be6ccaef284b9d8cadff396f0db8d6" ma:index="24" nillable="true" ma:taxonomy="true" ma:internalName="i2be6ccaef284b9d8cadff396f0db8d6" ma:taxonomyFieldName="WJEC_x0020_Subject" ma:displayName="WJEC Subject" ma:default="" ma:fieldId="{22be6cca-ef28-4b9d-8cad-ff396f0db8d6}" ma:sspId="e1033d4c-53f7-4655-8cf6-8161ad0c09ed" ma:termSetId="8c3126d1-d4d2-41e8-bc2c-f4f0690100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1033d4c-53f7-4655-8cf6-8161ad0c09ed" ContentTypeId="0x0101005FE35CA445950244A081D16B85E029A5" PreviousValue="false"/>
</file>

<file path=customXml/itemProps1.xml><?xml version="1.0" encoding="utf-8"?>
<ds:datastoreItem xmlns:ds="http://schemas.openxmlformats.org/officeDocument/2006/customXml" ds:itemID="{3755E1BF-89EC-40F0-9404-E5B90B765E75}"/>
</file>

<file path=customXml/itemProps2.xml><?xml version="1.0" encoding="utf-8"?>
<ds:datastoreItem xmlns:ds="http://schemas.openxmlformats.org/officeDocument/2006/customXml" ds:itemID="{D0DE5532-076C-4333-94CD-BB9A7BAC216D}"/>
</file>

<file path=customXml/itemProps3.xml><?xml version="1.0" encoding="utf-8"?>
<ds:datastoreItem xmlns:ds="http://schemas.openxmlformats.org/officeDocument/2006/customXml" ds:itemID="{77C62E6A-5262-4E8E-95F9-5956DFACE5D9}"/>
</file>

<file path=customXml/itemProps4.xml><?xml version="1.0" encoding="utf-8"?>
<ds:datastoreItem xmlns:ds="http://schemas.openxmlformats.org/officeDocument/2006/customXml" ds:itemID="{2C9B79CF-E2ED-44B1-BF1D-30CC243E382E}"/>
</file>

<file path=docProps/app.xml><?xml version="1.0" encoding="utf-8"?>
<Properties xmlns="http://schemas.openxmlformats.org/officeDocument/2006/extended-properties" xmlns:vt="http://schemas.openxmlformats.org/officeDocument/2006/docPropsVTypes">
  <Template>WJEC Powerpoint Presentation Template (England - English only)</Template>
  <TotalTime>6798</TotalTime>
  <Words>1047</Words>
  <Application>Microsoft Office PowerPoint</Application>
  <PresentationFormat>On-screen Show (4:3)</PresentationFormat>
  <Paragraphs>118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WJEC PowerPoint Template (England- English only)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cerys preece</dc:creator>
  <cp:lastModifiedBy>WJEC</cp:lastModifiedBy>
  <cp:revision>28</cp:revision>
  <dcterms:created xsi:type="dcterms:W3CDTF">2016-10-06T11:57:10Z</dcterms:created>
  <dcterms:modified xsi:type="dcterms:W3CDTF">2016-11-04T13:05:40Z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0x0101005FE35CA445950244A081D16B85E029A500298E42FCD5188646B1BCBDC8C9F29872</vt:lpwstr>
  </property>
  <property fmtid="{D5CDD505-2E9C-101B-9397-08002B2CF9AE}" pid="3" name="WJEC_x0020_Department">
    <vt:lpwstr/>
  </property>
  <property fmtid="{D5CDD505-2E9C-101B-9397-08002B2CF9AE}" pid="4" name="WJEC_x0020_Audiences">
    <vt:lpwstr/>
  </property>
  <property fmtid="{D5CDD505-2E9C-101B-9397-08002B2CF9AE}" pid="5" name="WJEC Department">
    <vt:lpwstr/>
  </property>
  <property fmtid="{D5CDD505-2E9C-101B-9397-08002B2CF9AE}" pid="6" name="WJEC Audiences">
    <vt:lpwstr/>
  </property>
</Properties>
</file>