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5"/>
  </p:notesMasterIdLst>
  <p:sldIdLst>
    <p:sldId id="265" r:id="rId6"/>
    <p:sldId id="276" r:id="rId7"/>
    <p:sldId id="298" r:id="rId8"/>
    <p:sldId id="299" r:id="rId9"/>
    <p:sldId id="300" r:id="rId10"/>
    <p:sldId id="302" r:id="rId11"/>
    <p:sldId id="301" r:id="rId12"/>
    <p:sldId id="297" r:id="rId13"/>
    <p:sldId id="259" r:id="rId14"/>
    <p:sldId id="281" r:id="rId15"/>
    <p:sldId id="284" r:id="rId16"/>
    <p:sldId id="285" r:id="rId17"/>
    <p:sldId id="286" r:id="rId18"/>
    <p:sldId id="287" r:id="rId19"/>
    <p:sldId id="288" r:id="rId20"/>
    <p:sldId id="289" r:id="rId21"/>
    <p:sldId id="290" r:id="rId22"/>
    <p:sldId id="291" r:id="rId23"/>
    <p:sldId id="292" r:id="rId24"/>
    <p:sldId id="262" r:id="rId25"/>
    <p:sldId id="296" r:id="rId26"/>
    <p:sldId id="273" r:id="rId27"/>
    <p:sldId id="295" r:id="rId28"/>
    <p:sldId id="275" r:id="rId29"/>
    <p:sldId id="293" r:id="rId30"/>
    <p:sldId id="278" r:id="rId31"/>
    <p:sldId id="280" r:id="rId32"/>
    <p:sldId id="294" r:id="rId33"/>
    <p:sldId id="283"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9" d="100"/>
          <a:sy n="69" d="100"/>
        </p:scale>
        <p:origin x="-1110" y="-7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2971800" cy="457200"/>
          </a:xfrm>
          <a:prstGeom prst="rect">
            <a:avLst/>
          </a:prstGeom>
          <a:noFill/>
          <a:ln>
            <a:noFill/>
          </a:ln>
        </p:spPr>
        <p:txBody>
          <a:bodyPr vert="horz" wrap="square" lIns="91440" tIns="45720" rIns="91440" bIns="45720" anchor="t" anchorCtr="0" compatLnSpc="1"/>
          <a:lstStyle>
            <a:lvl1pPr marL="0" marR="0" lvl="0" indent="0" algn="l" defTabSz="4572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pitchFamily="34"/>
                <a:ea typeface="ＭＳ Ｐゴシック" pitchFamily="1"/>
              </a:defRPr>
            </a:lvl1pPr>
          </a:lstStyle>
          <a:p>
            <a:pPr lvl="0"/>
            <a:endParaRPr lang="en-GB"/>
          </a:p>
        </p:txBody>
      </p:sp>
      <p:sp>
        <p:nvSpPr>
          <p:cNvPr id="3" name="Date Placeholder 2"/>
          <p:cNvSpPr txBox="1">
            <a:spLocks noGrp="1"/>
          </p:cNvSpPr>
          <p:nvPr>
            <p:ph type="dt" idx="1"/>
          </p:nvPr>
        </p:nvSpPr>
        <p:spPr>
          <a:xfrm>
            <a:off x="3884608" y="0"/>
            <a:ext cx="2971800" cy="457200"/>
          </a:xfrm>
          <a:prstGeom prst="rect">
            <a:avLst/>
          </a:prstGeom>
          <a:noFill/>
          <a:ln>
            <a:noFill/>
          </a:ln>
        </p:spPr>
        <p:txBody>
          <a:bodyPr vert="horz" wrap="square" lIns="91440" tIns="45720" rIns="91440" bIns="45720" anchor="t" anchorCtr="0" compatLnSpc="1"/>
          <a:lstStyle>
            <a:lvl1pPr marL="0" marR="0" lvl="0" indent="0" algn="r" defTabSz="4572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pitchFamily="34"/>
                <a:ea typeface="ＭＳ Ｐゴシック" pitchFamily="1"/>
              </a:defRPr>
            </a:lvl1pPr>
          </a:lstStyle>
          <a:p>
            <a:pPr lvl="0"/>
            <a:fld id="{22E9A507-D878-413A-8E97-D78F2FE72762}" type="datetime1">
              <a:rPr lang="en-GB"/>
              <a:pPr lvl="0"/>
              <a:t>08/09/2017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1">
            <a:solidFill>
              <a:srgbClr val="000000"/>
            </a:solidFill>
            <a:prstDash val="solid"/>
          </a:ln>
        </p:spPr>
      </p:sp>
      <p:sp>
        <p:nvSpPr>
          <p:cNvPr id="5" name="Notes Placeholder 4"/>
          <p:cNvSpPr txBox="1">
            <a:spLocks noGrp="1"/>
          </p:cNvSpPr>
          <p:nvPr>
            <p:ph type="body" sz="quarter" idx="3"/>
          </p:nvPr>
        </p:nvSpPr>
        <p:spPr>
          <a:xfrm>
            <a:off x="685800" y="4343400"/>
            <a:ext cx="5486400" cy="4114800"/>
          </a:xfrm>
          <a:prstGeom prst="rect">
            <a:avLst/>
          </a:prstGeom>
          <a:noFill/>
          <a:ln>
            <a:noFill/>
          </a:ln>
        </p:spPr>
        <p:txBody>
          <a:bodyPr vert="horz" wrap="square" lIns="91440" tIns="45720" rIns="91440" bIns="45720"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txBox="1">
            <a:spLocks noGrp="1"/>
          </p:cNvSpPr>
          <p:nvPr>
            <p:ph type="ftr" sz="quarter" idx="4"/>
          </p:nvPr>
        </p:nvSpPr>
        <p:spPr>
          <a:xfrm>
            <a:off x="0" y="8685208"/>
            <a:ext cx="2971800" cy="457200"/>
          </a:xfrm>
          <a:prstGeom prst="rect">
            <a:avLst/>
          </a:prstGeom>
          <a:noFill/>
          <a:ln>
            <a:noFill/>
          </a:ln>
        </p:spPr>
        <p:txBody>
          <a:bodyPr vert="horz" wrap="square" lIns="91440" tIns="45720" rIns="91440" bIns="45720" anchor="b" anchorCtr="0" compatLnSpc="1"/>
          <a:lstStyle>
            <a:lvl1pPr marL="0" marR="0" lvl="0" indent="0" algn="l" defTabSz="4572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pitchFamily="34"/>
                <a:ea typeface="ＭＳ Ｐゴシック" pitchFamily="1"/>
              </a:defRPr>
            </a:lvl1pPr>
          </a:lstStyle>
          <a:p>
            <a:pPr lvl="0"/>
            <a:endParaRPr lang="en-GB"/>
          </a:p>
        </p:txBody>
      </p:sp>
      <p:sp>
        <p:nvSpPr>
          <p:cNvPr id="7" name="Slide Number Placeholder 6"/>
          <p:cNvSpPr txBox="1">
            <a:spLocks noGrp="1"/>
          </p:cNvSpPr>
          <p:nvPr>
            <p:ph type="sldNum" sz="quarter" idx="5"/>
          </p:nvPr>
        </p:nvSpPr>
        <p:spPr>
          <a:xfrm>
            <a:off x="3884608" y="8685208"/>
            <a:ext cx="2971800" cy="457200"/>
          </a:xfrm>
          <a:prstGeom prst="rect">
            <a:avLst/>
          </a:prstGeom>
          <a:noFill/>
          <a:ln>
            <a:noFill/>
          </a:ln>
        </p:spPr>
        <p:txBody>
          <a:bodyPr vert="horz" wrap="square" lIns="91440" tIns="45720" rIns="91440" bIns="45720" anchor="b" anchorCtr="0" compatLnSpc="1"/>
          <a:lstStyle>
            <a:lvl1pPr marL="0" marR="0" lvl="0" indent="0" algn="r" defTabSz="4572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pitchFamily="34"/>
                <a:ea typeface="ＭＳ Ｐゴシック" pitchFamily="1"/>
              </a:defRPr>
            </a:lvl1pPr>
          </a:lstStyle>
          <a:p>
            <a:pPr lvl="0"/>
            <a:fld id="{FC653235-7372-4D5B-91EC-70C492575FBD}" type="slidenum">
              <a:t>‹#›</a:t>
            </a:fld>
            <a:endParaRPr lang="en-GB"/>
          </a:p>
        </p:txBody>
      </p:sp>
    </p:spTree>
    <p:extLst>
      <p:ext uri="{BB962C8B-B14F-4D97-AF65-F5344CB8AC3E}">
        <p14:creationId xmlns:p14="http://schemas.microsoft.com/office/powerpoint/2010/main" val="1062143712"/>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endParaRPr lang="en-GB"/>
          </a:p>
        </p:txBody>
      </p:sp>
      <p:sp>
        <p:nvSpPr>
          <p:cNvPr id="4" name="Slide Number Placeholder 3"/>
          <p:cNvSpPr txBox="1"/>
          <p:nvPr/>
        </p:nvSpPr>
        <p:spPr>
          <a:xfrm>
            <a:off x="3884608" y="8685208"/>
            <a:ext cx="2971800" cy="457200"/>
          </a:xfrm>
          <a:prstGeom prst="rect">
            <a:avLst/>
          </a:prstGeom>
          <a:noFill/>
          <a:ln>
            <a:noFill/>
          </a:ln>
        </p:spPr>
        <p:txBody>
          <a:bodyPr vert="horz" wrap="square" lIns="91440" tIns="45720" rIns="91440" bIns="45720" anchor="b" anchorCtr="0" compatLnSpc="1"/>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C87EAD0-8484-42FE-846A-B66C7161DB12}" type="slidenum">
              <a:t>1</a:t>
            </a:fld>
            <a:endParaRPr lang="en-GB" sz="1200" b="0" i="0" u="none" strike="noStrike" kern="1200" cap="none" spc="0" baseline="0">
              <a:solidFill>
                <a:srgbClr val="000000"/>
              </a:solidFill>
              <a:uFillTx/>
              <a:latin typeface="Calibri" pitchFamily="34"/>
              <a:ea typeface="ＭＳ Ｐゴシック" pitchFamily="1"/>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endParaRPr lang="en-GB"/>
          </a:p>
        </p:txBody>
      </p:sp>
      <p:sp>
        <p:nvSpPr>
          <p:cNvPr id="4" name="Slide Number Placeholder 3"/>
          <p:cNvSpPr txBox="1"/>
          <p:nvPr/>
        </p:nvSpPr>
        <p:spPr>
          <a:xfrm>
            <a:off x="3884608" y="8685208"/>
            <a:ext cx="2971800" cy="457200"/>
          </a:xfrm>
          <a:prstGeom prst="rect">
            <a:avLst/>
          </a:prstGeom>
          <a:noFill/>
          <a:ln>
            <a:noFill/>
          </a:ln>
        </p:spPr>
        <p:txBody>
          <a:bodyPr vert="horz" wrap="square" lIns="91440" tIns="45720" rIns="91440" bIns="45720" anchor="b" anchorCtr="0" compatLnSpc="1"/>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D0697CA-F1C7-4281-AF0D-E9649EE0FE73}" type="slidenum">
              <a:t>16</a:t>
            </a:fld>
            <a:endParaRPr lang="en-GB" sz="1200" b="0" i="0" u="none" strike="noStrike" kern="1200" cap="none" spc="0" baseline="0">
              <a:solidFill>
                <a:srgbClr val="000000"/>
              </a:solidFill>
              <a:uFillTx/>
              <a:latin typeface="Calibri" pitchFamily="34"/>
              <a:ea typeface="ＭＳ Ｐゴシック" pitchFamily="1"/>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hape 207"/>
          <p:cNvSpPr>
            <a:spLocks noGrp="1" noRot="1" noChangeAspect="1"/>
          </p:cNvSpPr>
          <p:nvPr>
            <p:ph type="sldImg"/>
          </p:nvPr>
        </p:nvSpPr>
        <p:spPr>
          <a:ln w="12701">
            <a:solidFill>
              <a:srgbClr val="000000"/>
            </a:solidFill>
            <a:prstDash val="solid"/>
            <a:round/>
          </a:ln>
        </p:spPr>
      </p:sp>
      <p:sp>
        <p:nvSpPr>
          <p:cNvPr id="3" name="Shape 208"/>
          <p:cNvSpPr txBox="1">
            <a:spLocks noGrp="1"/>
          </p:cNvSpPr>
          <p:nvPr>
            <p:ph type="body" sz="quarter" idx="1"/>
          </p:nvPr>
        </p:nvSpPr>
        <p:spPr/>
        <p:txBody>
          <a:bodyPr lIns="91421" tIns="45701" rIns="91421" bIns="45701"/>
          <a:lstStyle/>
          <a:p>
            <a:endParaRPr lang="en-GB"/>
          </a:p>
        </p:txBody>
      </p:sp>
      <p:sp>
        <p:nvSpPr>
          <p:cNvPr id="4" name="Shape 209"/>
          <p:cNvSpPr txBox="1"/>
          <p:nvPr/>
        </p:nvSpPr>
        <p:spPr>
          <a:xfrm>
            <a:off x="3884608" y="8685208"/>
            <a:ext cx="2971800" cy="457200"/>
          </a:xfrm>
          <a:prstGeom prst="rect">
            <a:avLst/>
          </a:prstGeom>
          <a:noFill/>
          <a:ln>
            <a:noFill/>
          </a:ln>
        </p:spPr>
        <p:txBody>
          <a:bodyPr vert="horz" wrap="square" lIns="91421" tIns="45701" rIns="91421" bIns="45701" anchor="b" anchorCtr="0" compatLnSpc="1"/>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C879F95-D36B-40F6-9515-A1832EB27AD5}" type="slidenum">
              <a:t>29</a:t>
            </a:fld>
            <a:endParaRPr lang="en-US" sz="1200" b="0" i="0" u="none" strike="noStrike" kern="1200" cap="none" spc="0" baseline="0">
              <a:solidFill>
                <a:srgbClr val="000000"/>
              </a:solidFill>
              <a:uFillTx/>
              <a:latin typeface="Calibri"/>
              <a:ea typeface="Calibri"/>
              <a:cs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2" name="Corbis-42-53088181_bandw.jpg"/>
          <p:cNvPicPr>
            <a:picLocks noChangeAspect="1"/>
          </p:cNvPicPr>
          <p:nvPr/>
        </p:nvPicPr>
        <p:blipFill>
          <a:blip r:embed="rId2"/>
          <a:srcRect l="331" t="9973" r="-331" b="4013"/>
          <a:stretch>
            <a:fillRect/>
          </a:stretch>
        </p:blipFill>
        <p:spPr>
          <a:xfrm>
            <a:off x="5425199" y="3047996"/>
            <a:ext cx="3261600" cy="2805415"/>
          </a:xfrm>
          <a:prstGeom prst="rect">
            <a:avLst/>
          </a:prstGeom>
          <a:noFill/>
          <a:ln>
            <a:noFill/>
          </a:ln>
        </p:spPr>
      </p:pic>
      <p:sp>
        <p:nvSpPr>
          <p:cNvPr id="3" name="Text Placeholder 17"/>
          <p:cNvSpPr txBox="1">
            <a:spLocks noGrp="1"/>
          </p:cNvSpPr>
          <p:nvPr>
            <p:ph type="body" idx="4294967295"/>
          </p:nvPr>
        </p:nvSpPr>
        <p:spPr>
          <a:xfrm>
            <a:off x="487366" y="3094338"/>
            <a:ext cx="4868859" cy="2805114"/>
          </a:xfrm>
        </p:spPr>
        <p:txBody>
          <a:bodyPr/>
          <a:lstStyle>
            <a:lvl1pPr>
              <a:defRPr lang="en-GB" baseline="30000">
                <a:solidFill>
                  <a:srgbClr val="5A5A59"/>
                </a:solidFill>
                <a:latin typeface="Bliss-Light"/>
                <a:cs typeface="Bliss-Light"/>
              </a:defRPr>
            </a:lvl1pPr>
            <a:lvl2pPr marL="0" marR="0" lvl="0" indent="0" algn="l" defTabSz="457200" rtl="0" fontAlgn="auto" hangingPunct="1">
              <a:lnSpc>
                <a:spcPct val="100000"/>
              </a:lnSpc>
              <a:spcBef>
                <a:spcPts val="600"/>
              </a:spcBef>
              <a:spcAft>
                <a:spcPts val="0"/>
              </a:spcAft>
              <a:buNone/>
              <a:tabLst/>
              <a:defRPr lang="en-GB" sz="2400" b="0" i="0" u="none" strike="noStrike" kern="1200" cap="none" spc="0" baseline="30000">
                <a:solidFill>
                  <a:srgbClr val="5A5A59"/>
                </a:solidFill>
                <a:uFillTx/>
                <a:latin typeface="Bliss-Light"/>
                <a:ea typeface="ＭＳ Ｐゴシック" pitchFamily="1"/>
                <a:cs typeface="Bliss-Light"/>
              </a:defRPr>
            </a:lvl2pPr>
          </a:lstStyle>
          <a:p>
            <a:pPr lvl="0"/>
            <a:r>
              <a:rPr lang="en-GB"/>
              <a:t>Invellab id quiberumqui non rerovit era consequunt accabor epelicabo. Nam, id ex enis alis es doluptas sunt pa non plaudam rateseque oditibusae is ut eturem ea dent est esed modis quam, quam, id modit mi, omnit accusci magnatur, solum int ullandi oreium eos aut que veligenim si ut reperatio doluptatem voluptam est, comnim fugitat iorecup tincti. </a:t>
            </a:r>
          </a:p>
          <a:p>
            <a:pPr lvl="0"/>
            <a:endParaRPr lang="en-GB"/>
          </a:p>
        </p:txBody>
      </p:sp>
      <p:sp>
        <p:nvSpPr>
          <p:cNvPr id="4" name="Text Placeholder 15"/>
          <p:cNvSpPr txBox="1">
            <a:spLocks noGrp="1"/>
          </p:cNvSpPr>
          <p:nvPr>
            <p:ph type="body" idx="4294967295"/>
          </p:nvPr>
        </p:nvSpPr>
        <p:spPr>
          <a:xfrm>
            <a:off x="487366" y="1567656"/>
            <a:ext cx="8418515" cy="1188244"/>
          </a:xfrm>
        </p:spPr>
        <p:txBody>
          <a:bodyPr/>
          <a:lstStyle>
            <a:lvl1pPr>
              <a:spcBef>
                <a:spcPts val="800"/>
              </a:spcBef>
              <a:defRPr sz="3200">
                <a:solidFill>
                  <a:srgbClr val="0070C0"/>
                </a:solidFill>
              </a:defRPr>
            </a:lvl1pPr>
            <a:lvl2pPr marL="0" marR="0" lvl="0" indent="0" algn="l" defTabSz="457200" rtl="0" fontAlgn="auto" hangingPunct="1">
              <a:lnSpc>
                <a:spcPct val="100000"/>
              </a:lnSpc>
              <a:spcBef>
                <a:spcPts val="800"/>
              </a:spcBef>
              <a:spcAft>
                <a:spcPts val="0"/>
              </a:spcAft>
              <a:buNone/>
              <a:tabLst/>
              <a:defRPr lang="en-US" sz="3200" b="0" i="0" u="none" strike="noStrike" kern="1200" cap="none" spc="0" baseline="0">
                <a:solidFill>
                  <a:srgbClr val="0070C0"/>
                </a:solidFill>
                <a:uFillTx/>
                <a:latin typeface="Arial" pitchFamily="34"/>
                <a:ea typeface="ＭＳ Ｐゴシック" pitchFamily="1"/>
                <a:cs typeface="Arial" pitchFamily="34"/>
              </a:defRPr>
            </a:lvl2pPr>
          </a:lstStyle>
          <a:p>
            <a:pPr lvl="0"/>
            <a:r>
              <a:rPr lang="en-US"/>
              <a:t>Teitl 1 | Title 1</a:t>
            </a:r>
          </a:p>
          <a:p>
            <a:pPr lvl="0"/>
            <a:r>
              <a:rPr lang="en-US"/>
              <a:t>Teitl 2 | Title 2</a:t>
            </a:r>
            <a:endParaRPr lang="en-GB"/>
          </a:p>
        </p:txBody>
      </p:sp>
    </p:spTree>
    <p:extLst>
      <p:ext uri="{BB962C8B-B14F-4D97-AF65-F5344CB8AC3E}">
        <p14:creationId xmlns:p14="http://schemas.microsoft.com/office/powerpoint/2010/main" val="16000590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Content Placeholder 2"/>
          <p:cNvSpPr txBox="1">
            <a:spLocks noGrp="1"/>
          </p:cNvSpPr>
          <p:nvPr>
            <p:ph idx="4294967295"/>
          </p:nvPr>
        </p:nvSpPr>
        <p:spPr>
          <a:xfrm>
            <a:off x="457200" y="2894121"/>
            <a:ext cx="8229600" cy="3232047"/>
          </a:xfrm>
        </p:spPr>
        <p:txBody>
          <a:bodyPr/>
          <a:lstStyle>
            <a:lvl1pPr>
              <a:spcBef>
                <a:spcPts val="0"/>
              </a:spcBef>
              <a:defRPr sz="1600">
                <a:solidFill>
                  <a:srgbClr val="0070C0"/>
                </a:solidFill>
              </a:defRPr>
            </a:lvl1pPr>
            <a:lvl2pPr marL="0" marR="0" lvl="0" indent="0" algn="l" defTabSz="457200" rtl="0" fontAlgn="auto" hangingPunct="1">
              <a:lnSpc>
                <a:spcPct val="100000"/>
              </a:lnSpc>
              <a:spcBef>
                <a:spcPts val="0"/>
              </a:spcBef>
              <a:spcAft>
                <a:spcPts val="0"/>
              </a:spcAft>
              <a:buNone/>
              <a:tabLst/>
              <a:defRPr lang="en-GB" sz="1600" b="0" i="0" u="none" strike="noStrike" kern="1200" cap="none" spc="0" baseline="0">
                <a:solidFill>
                  <a:srgbClr val="0070C0"/>
                </a:solidFill>
                <a:uFillTx/>
                <a:latin typeface="Arial" pitchFamily="34"/>
                <a:ea typeface="ＭＳ Ｐゴシック" pitchFamily="1"/>
                <a:cs typeface="Arial" pitchFamily="34"/>
              </a:defRPr>
            </a:lvl2pPr>
            <a:lvl3pPr marL="0" marR="0" lvl="0" indent="0" algn="l" defTabSz="457200" rtl="0" fontAlgn="auto" hangingPunct="1">
              <a:lnSpc>
                <a:spcPct val="100000"/>
              </a:lnSpc>
              <a:spcBef>
                <a:spcPts val="0"/>
              </a:spcBef>
              <a:spcAft>
                <a:spcPts val="0"/>
              </a:spcAft>
              <a:buNone/>
              <a:tabLst/>
              <a:defRPr lang="en-GB" sz="1600" b="0" i="0" u="none" strike="noStrike" kern="1200" cap="none" spc="0" baseline="0">
                <a:solidFill>
                  <a:srgbClr val="0070C0"/>
                </a:solidFill>
                <a:uFillTx/>
                <a:latin typeface="Arial" pitchFamily="34"/>
                <a:ea typeface="ＭＳ Ｐゴシック" pitchFamily="1"/>
                <a:cs typeface="Arial" pitchFamily="34"/>
              </a:defRPr>
            </a:lvl3pPr>
            <a:lvl4pPr marL="0" marR="0" lvl="0" indent="0" algn="l" defTabSz="457200" rtl="0" fontAlgn="auto" hangingPunct="1">
              <a:lnSpc>
                <a:spcPct val="100000"/>
              </a:lnSpc>
              <a:spcBef>
                <a:spcPts val="0"/>
              </a:spcBef>
              <a:spcAft>
                <a:spcPts val="0"/>
              </a:spcAft>
              <a:buNone/>
              <a:tabLst/>
              <a:defRPr lang="en-US" sz="1600" b="0" i="0" u="none" strike="noStrike" kern="1200" cap="none" spc="0" baseline="0">
                <a:solidFill>
                  <a:srgbClr val="0070C0"/>
                </a:solidFill>
                <a:uFillTx/>
                <a:latin typeface="Arial" pitchFamily="34"/>
                <a:ea typeface="ＭＳ Ｐゴシック" pitchFamily="1"/>
                <a:cs typeface="Arial" pitchFamily="34"/>
              </a:defRPr>
            </a:lvl4pPr>
            <a:lvl5pPr marL="0" marR="0" lvl="0" indent="0" algn="l" defTabSz="457200" rtl="0" fontAlgn="auto" hangingPunct="1">
              <a:lnSpc>
                <a:spcPct val="100000"/>
              </a:lnSpc>
              <a:spcBef>
                <a:spcPts val="0"/>
              </a:spcBef>
              <a:spcAft>
                <a:spcPts val="0"/>
              </a:spcAft>
              <a:buNone/>
              <a:tabLst/>
              <a:defRPr lang="en-GB" sz="1600" b="0" i="0" u="none" strike="noStrike" kern="1200" cap="none" spc="0" baseline="0">
                <a:solidFill>
                  <a:srgbClr val="0070C0"/>
                </a:solidFill>
                <a:uFillTx/>
                <a:latin typeface="Arial" pitchFamily="34"/>
                <a:ea typeface="ＭＳ Ｐゴシック" pitchFamily="1"/>
                <a:cs typeface="Arial" pitchFamily="34"/>
              </a:defRPr>
            </a:lvl5pPr>
            <a:lvl6pPr marL="0" marR="0" lvl="0" indent="0" algn="l" defTabSz="457200" rtl="0" fontAlgn="auto" hangingPunct="1">
              <a:lnSpc>
                <a:spcPct val="100000"/>
              </a:lnSpc>
              <a:spcBef>
                <a:spcPts val="0"/>
              </a:spcBef>
              <a:spcAft>
                <a:spcPts val="0"/>
              </a:spcAft>
              <a:buNone/>
              <a:tabLst/>
              <a:defRPr lang="en-GB" sz="1600" b="0" i="0" u="none" strike="noStrike" kern="1200" cap="none" spc="0" baseline="0">
                <a:solidFill>
                  <a:srgbClr val="0070C0"/>
                </a:solidFill>
                <a:uFillTx/>
                <a:latin typeface="Arial" pitchFamily="34"/>
                <a:ea typeface="ＭＳ Ｐゴシック" pitchFamily="1"/>
                <a:cs typeface="Arial" pitchFamily="34"/>
              </a:defRPr>
            </a:lvl6pPr>
            <a:lvl7pPr marL="0" marR="0" lvl="0" indent="0" algn="l" defTabSz="457200" rtl="0" fontAlgn="auto" hangingPunct="1">
              <a:lnSpc>
                <a:spcPct val="100000"/>
              </a:lnSpc>
              <a:spcBef>
                <a:spcPts val="0"/>
              </a:spcBef>
              <a:spcAft>
                <a:spcPts val="0"/>
              </a:spcAft>
              <a:buNone/>
              <a:tabLst/>
              <a:defRPr lang="en-US" sz="1600" b="0" i="0" u="none" strike="noStrike" kern="1200" cap="none" spc="0" baseline="0">
                <a:solidFill>
                  <a:srgbClr val="0070C0"/>
                </a:solidFill>
                <a:uFillTx/>
                <a:latin typeface="Arial" pitchFamily="34"/>
                <a:ea typeface="ＭＳ Ｐゴシック" pitchFamily="1"/>
                <a:cs typeface="Arial" pitchFamily="34"/>
              </a:defRPr>
            </a:lvl7pPr>
            <a:lvl8pPr marL="0" marR="0" lvl="0" indent="0" algn="l" defTabSz="457200" rtl="0" fontAlgn="auto" hangingPunct="1">
              <a:lnSpc>
                <a:spcPct val="100000"/>
              </a:lnSpc>
              <a:spcBef>
                <a:spcPts val="0"/>
              </a:spcBef>
              <a:spcAft>
                <a:spcPts val="0"/>
              </a:spcAft>
              <a:buNone/>
              <a:tabLst/>
              <a:defRPr lang="en-GB" sz="1600" b="0" i="0" u="none" strike="noStrike" kern="1200" cap="none" spc="0" baseline="0">
                <a:solidFill>
                  <a:srgbClr val="0070C0"/>
                </a:solidFill>
                <a:uFillTx/>
                <a:latin typeface="Arial" pitchFamily="34"/>
                <a:ea typeface="ＭＳ Ｐゴシック" pitchFamily="1"/>
                <a:cs typeface="Arial" pitchFamily="34"/>
              </a:defRPr>
            </a:lvl8pPr>
            <a:lvl9pPr marL="0" marR="0" lvl="0" indent="0" algn="l" defTabSz="457200" rtl="0" fontAlgn="auto" hangingPunct="1">
              <a:lnSpc>
                <a:spcPct val="100000"/>
              </a:lnSpc>
              <a:spcBef>
                <a:spcPts val="0"/>
              </a:spcBef>
              <a:spcAft>
                <a:spcPts val="0"/>
              </a:spcAft>
              <a:buNone/>
              <a:tabLst/>
              <a:defRPr lang="en-US" sz="1600" b="0" i="0" u="none" strike="noStrike" kern="1200" cap="none" spc="0" baseline="0">
                <a:solidFill>
                  <a:srgbClr val="0070C0"/>
                </a:solidFill>
                <a:uFillTx/>
                <a:latin typeface="Arial" pitchFamily="34"/>
                <a:ea typeface="ＭＳ Ｐゴシック" pitchFamily="1"/>
                <a:cs typeface="Arial" pitchFamily="34"/>
              </a:defRPr>
            </a:lvl9pPr>
          </a:lstStyle>
          <a:p>
            <a:pPr lvl="0"/>
            <a:r>
              <a:rPr lang="en-US"/>
              <a:t>Subheading | Is deitl</a:t>
            </a:r>
          </a:p>
          <a:p>
            <a:pPr lvl="0"/>
            <a:r>
              <a:rPr lang="en-GB"/>
              <a:t>Lorem ipsum dolor sit amet, consectetuer adipiscing elit. Aenean commodo ligula eget dolor. Aenean massa.</a:t>
            </a:r>
          </a:p>
          <a:p>
            <a:pPr lvl="0"/>
            <a:r>
              <a:rPr lang="en-GB"/>
              <a:t> </a:t>
            </a:r>
          </a:p>
          <a:p>
            <a:pPr lvl="0"/>
            <a:r>
              <a:rPr lang="en-US"/>
              <a:t> Subheading | Is deitl</a:t>
            </a:r>
          </a:p>
          <a:p>
            <a:pPr lvl="0"/>
            <a:r>
              <a:rPr lang="en-GB"/>
              <a:t>Lorem ipsum dolor sit amet, consectetuer adipiscing elit. Aenean commodo ligula eget dolor. Aenean massa. </a:t>
            </a:r>
          </a:p>
          <a:p>
            <a:pPr lvl="0"/>
            <a:endParaRPr lang="en-GB"/>
          </a:p>
          <a:p>
            <a:pPr lvl="0"/>
            <a:r>
              <a:rPr lang="en-US"/>
              <a:t> Subheading | Is deitl</a:t>
            </a:r>
          </a:p>
          <a:p>
            <a:pPr lvl="0"/>
            <a:r>
              <a:rPr lang="en-GB"/>
              <a:t>Lorem ipsum dolor sit amet, consectetuer adipiscing elit. Aenean commodo ligula eget dolor. Aenean massa. </a:t>
            </a:r>
          </a:p>
          <a:p>
            <a:pPr lvl="0"/>
            <a:endParaRPr lang="en-US"/>
          </a:p>
        </p:txBody>
      </p:sp>
      <p:sp>
        <p:nvSpPr>
          <p:cNvPr id="3" name="Text Placeholder 15"/>
          <p:cNvSpPr txBox="1">
            <a:spLocks noGrp="1"/>
          </p:cNvSpPr>
          <p:nvPr>
            <p:ph type="body" idx="4294967295"/>
          </p:nvPr>
        </p:nvSpPr>
        <p:spPr>
          <a:xfrm>
            <a:off x="487366" y="1567656"/>
            <a:ext cx="8418515" cy="1188244"/>
          </a:xfrm>
        </p:spPr>
        <p:txBody>
          <a:bodyPr/>
          <a:lstStyle>
            <a:lvl1pPr>
              <a:spcBef>
                <a:spcPts val="800"/>
              </a:spcBef>
              <a:defRPr sz="3200">
                <a:solidFill>
                  <a:srgbClr val="0070C0"/>
                </a:solidFill>
              </a:defRPr>
            </a:lvl1pPr>
            <a:lvl2pPr marL="0" marR="0" lvl="0" indent="0" algn="l" defTabSz="457200" rtl="0" fontAlgn="auto" hangingPunct="1">
              <a:lnSpc>
                <a:spcPct val="100000"/>
              </a:lnSpc>
              <a:spcBef>
                <a:spcPts val="800"/>
              </a:spcBef>
              <a:spcAft>
                <a:spcPts val="0"/>
              </a:spcAft>
              <a:buNone/>
              <a:tabLst/>
              <a:defRPr lang="en-US" sz="3200" b="0" i="0" u="none" strike="noStrike" kern="1200" cap="none" spc="0" baseline="0">
                <a:solidFill>
                  <a:srgbClr val="0070C0"/>
                </a:solidFill>
                <a:uFillTx/>
                <a:latin typeface="Arial" pitchFamily="34"/>
                <a:ea typeface="ＭＳ Ｐゴシック" pitchFamily="1"/>
                <a:cs typeface="Arial" pitchFamily="34"/>
              </a:defRPr>
            </a:lvl2pPr>
          </a:lstStyle>
          <a:p>
            <a:pPr lvl="0"/>
            <a:r>
              <a:rPr lang="en-US"/>
              <a:t>Teitl 1 | Title 1</a:t>
            </a:r>
          </a:p>
          <a:p>
            <a:pPr lvl="0"/>
            <a:r>
              <a:rPr lang="en-US"/>
              <a:t>Teitl 2 | Title 2</a:t>
            </a:r>
            <a:endParaRPr lang="en-GB"/>
          </a:p>
        </p:txBody>
      </p:sp>
    </p:spTree>
    <p:extLst>
      <p:ext uri="{BB962C8B-B14F-4D97-AF65-F5344CB8AC3E}">
        <p14:creationId xmlns:p14="http://schemas.microsoft.com/office/powerpoint/2010/main" val="35074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ext Placeholder 15"/>
          <p:cNvSpPr txBox="1">
            <a:spLocks noGrp="1"/>
          </p:cNvSpPr>
          <p:nvPr>
            <p:ph type="body" idx="4294967295"/>
          </p:nvPr>
        </p:nvSpPr>
        <p:spPr>
          <a:xfrm>
            <a:off x="487366" y="1567656"/>
            <a:ext cx="8418515" cy="1188244"/>
          </a:xfrm>
        </p:spPr>
        <p:txBody>
          <a:bodyPr/>
          <a:lstStyle>
            <a:lvl1pPr>
              <a:spcBef>
                <a:spcPts val="800"/>
              </a:spcBef>
              <a:defRPr sz="3200">
                <a:solidFill>
                  <a:srgbClr val="0070C0"/>
                </a:solidFill>
              </a:defRPr>
            </a:lvl1pPr>
            <a:lvl2pPr marL="0" marR="0" lvl="0" indent="0" algn="l" defTabSz="457200" rtl="0" fontAlgn="auto" hangingPunct="1">
              <a:lnSpc>
                <a:spcPct val="100000"/>
              </a:lnSpc>
              <a:spcBef>
                <a:spcPts val="800"/>
              </a:spcBef>
              <a:spcAft>
                <a:spcPts val="0"/>
              </a:spcAft>
              <a:buNone/>
              <a:tabLst/>
              <a:defRPr lang="en-US" sz="3200" b="0" i="0" u="none" strike="noStrike" kern="1200" cap="none" spc="0" baseline="0">
                <a:solidFill>
                  <a:srgbClr val="0070C0"/>
                </a:solidFill>
                <a:uFillTx/>
                <a:latin typeface="Arial" pitchFamily="34"/>
                <a:ea typeface="ＭＳ Ｐゴシック" pitchFamily="1"/>
                <a:cs typeface="Arial" pitchFamily="34"/>
              </a:defRPr>
            </a:lvl2pPr>
          </a:lstStyle>
          <a:p>
            <a:pPr lvl="0"/>
            <a:r>
              <a:rPr lang="en-US"/>
              <a:t>Teitl 1 | Title 1</a:t>
            </a:r>
          </a:p>
          <a:p>
            <a:pPr lvl="0"/>
            <a:r>
              <a:rPr lang="en-US"/>
              <a:t>Teitl 2 | Title 2</a:t>
            </a:r>
            <a:endParaRPr lang="en-GB"/>
          </a:p>
        </p:txBody>
      </p:sp>
      <p:sp>
        <p:nvSpPr>
          <p:cNvPr id="3" name="Text Placeholder 6"/>
          <p:cNvSpPr txBox="1">
            <a:spLocks noGrp="1"/>
          </p:cNvSpPr>
          <p:nvPr>
            <p:ph type="body" idx="4294967295"/>
          </p:nvPr>
        </p:nvSpPr>
        <p:spPr>
          <a:xfrm>
            <a:off x="487366" y="3098801"/>
            <a:ext cx="3868734" cy="3306763"/>
          </a:xfrm>
        </p:spPr>
        <p:txBody>
          <a:bodyPr/>
          <a:lstStyle>
            <a:lvl1pPr>
              <a:defRPr/>
            </a:lvl1pPr>
            <a:lvl2pPr marL="742950" marR="0" lvl="1" indent="-285750" algn="l" defTabSz="457200" rtl="0" fontAlgn="auto" hangingPunct="1">
              <a:lnSpc>
                <a:spcPct val="100000"/>
              </a:lnSpc>
              <a:spcBef>
                <a:spcPts val="700"/>
              </a:spcBef>
              <a:spcAft>
                <a:spcPts val="0"/>
              </a:spcAft>
              <a:buSzPct val="100000"/>
              <a:buFont typeface="Arial" pitchFamily="34"/>
              <a:buChar char="–"/>
              <a:tabLst/>
              <a:defRPr lang="en-US" sz="2800" b="0" i="0" u="none" strike="noStrike" kern="1200" cap="none" spc="0" baseline="0">
                <a:solidFill>
                  <a:srgbClr val="000000"/>
                </a:solidFill>
                <a:uFillTx/>
                <a:latin typeface="Calibri"/>
                <a:ea typeface="ＭＳ Ｐゴシック" pitchFamily="1"/>
              </a:defRPr>
            </a:lvl2pPr>
            <a:lvl3pPr marL="1143000" marR="0" lvl="2" indent="-228600" algn="l" defTabSz="457200" rtl="0" fontAlgn="auto" hangingPunct="1">
              <a:lnSpc>
                <a:spcPct val="100000"/>
              </a:lnSpc>
              <a:spcBef>
                <a:spcPts val="600"/>
              </a:spcBef>
              <a:spcAft>
                <a:spcPts val="0"/>
              </a:spcAft>
              <a:buSzPct val="100000"/>
              <a:buFont typeface="Arial" pitchFamily="34"/>
              <a:buChar char="•"/>
              <a:tabLst/>
              <a:defRPr lang="en-US" sz="2400" b="0" i="0" u="none" strike="noStrike" kern="1200" cap="none" spc="0" baseline="0">
                <a:solidFill>
                  <a:srgbClr val="000000"/>
                </a:solidFill>
                <a:uFillTx/>
                <a:latin typeface="Calibri"/>
                <a:ea typeface="ＭＳ Ｐゴシック" pitchFamily="1"/>
              </a:defRPr>
            </a:lvl3pPr>
            <a:lvl4pPr marL="1600200" marR="0" lvl="3" indent="-228600" algn="l" defTabSz="457200" rtl="0" fontAlgn="auto" hangingPunct="1">
              <a:lnSpc>
                <a:spcPct val="10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ea typeface="ＭＳ Ｐゴシック" pitchFamily="1"/>
              </a:defRPr>
            </a:lvl4pPr>
            <a:lvl5pPr marL="2057400" marR="0" lvl="4" indent="-228600" algn="l" defTabSz="457200" rtl="0" fontAlgn="auto" hangingPunct="1">
              <a:lnSpc>
                <a:spcPct val="10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ea typeface="ＭＳ Ｐゴシック" pitchFamily="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6"/>
          <p:cNvSpPr txBox="1">
            <a:spLocks noGrp="1"/>
          </p:cNvSpPr>
          <p:nvPr>
            <p:ph type="body" idx="4294967295"/>
          </p:nvPr>
        </p:nvSpPr>
        <p:spPr>
          <a:xfrm>
            <a:off x="4640259" y="3098801"/>
            <a:ext cx="3868734" cy="3306763"/>
          </a:xfrm>
        </p:spPr>
        <p:txBody>
          <a:bodyPr/>
          <a:lstStyle>
            <a:lvl1pPr>
              <a:defRPr/>
            </a:lvl1pPr>
            <a:lvl2pPr marL="742950" marR="0" lvl="1" indent="-285750" algn="l" defTabSz="457200" rtl="0" fontAlgn="auto" hangingPunct="1">
              <a:lnSpc>
                <a:spcPct val="100000"/>
              </a:lnSpc>
              <a:spcBef>
                <a:spcPts val="700"/>
              </a:spcBef>
              <a:spcAft>
                <a:spcPts val="0"/>
              </a:spcAft>
              <a:buSzPct val="100000"/>
              <a:buFont typeface="Arial" pitchFamily="34"/>
              <a:buChar char="–"/>
              <a:tabLst/>
              <a:defRPr lang="en-US" sz="2800" b="0" i="0" u="none" strike="noStrike" kern="1200" cap="none" spc="0" baseline="0">
                <a:solidFill>
                  <a:srgbClr val="000000"/>
                </a:solidFill>
                <a:uFillTx/>
                <a:latin typeface="Calibri"/>
                <a:ea typeface="ＭＳ Ｐゴシック" pitchFamily="1"/>
              </a:defRPr>
            </a:lvl2pPr>
            <a:lvl3pPr marL="1143000" marR="0" lvl="2" indent="-228600" algn="l" defTabSz="457200" rtl="0" fontAlgn="auto" hangingPunct="1">
              <a:lnSpc>
                <a:spcPct val="100000"/>
              </a:lnSpc>
              <a:spcBef>
                <a:spcPts val="600"/>
              </a:spcBef>
              <a:spcAft>
                <a:spcPts val="0"/>
              </a:spcAft>
              <a:buSzPct val="100000"/>
              <a:buFont typeface="Arial" pitchFamily="34"/>
              <a:buChar char="•"/>
              <a:tabLst/>
              <a:defRPr lang="en-US" sz="2400" b="0" i="0" u="none" strike="noStrike" kern="1200" cap="none" spc="0" baseline="0">
                <a:solidFill>
                  <a:srgbClr val="000000"/>
                </a:solidFill>
                <a:uFillTx/>
                <a:latin typeface="Calibri"/>
                <a:ea typeface="ＭＳ Ｐゴシック" pitchFamily="1"/>
              </a:defRPr>
            </a:lvl3pPr>
            <a:lvl4pPr marL="1600200" marR="0" lvl="3" indent="-228600" algn="l" defTabSz="457200" rtl="0" fontAlgn="auto" hangingPunct="1">
              <a:lnSpc>
                <a:spcPct val="10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ea typeface="ＭＳ Ｐゴシック" pitchFamily="1"/>
              </a:defRPr>
            </a:lvl4pPr>
            <a:lvl5pPr marL="2057400" marR="0" lvl="4" indent="-228600" algn="l" defTabSz="457200" rtl="0" fontAlgn="auto" hangingPunct="1">
              <a:lnSpc>
                <a:spcPct val="10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ea typeface="ＭＳ Ｐゴシック" pitchFamily="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319275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ext Placeholder 15"/>
          <p:cNvSpPr txBox="1">
            <a:spLocks noGrp="1"/>
          </p:cNvSpPr>
          <p:nvPr>
            <p:ph type="body" idx="4294967295"/>
          </p:nvPr>
        </p:nvSpPr>
        <p:spPr>
          <a:xfrm>
            <a:off x="487366" y="1567656"/>
            <a:ext cx="8418515" cy="1188244"/>
          </a:xfrm>
        </p:spPr>
        <p:txBody>
          <a:bodyPr/>
          <a:lstStyle>
            <a:lvl1pPr>
              <a:spcBef>
                <a:spcPts val="800"/>
              </a:spcBef>
              <a:defRPr sz="3200">
                <a:solidFill>
                  <a:srgbClr val="0070C0"/>
                </a:solidFill>
              </a:defRPr>
            </a:lvl1pPr>
            <a:lvl2pPr marL="0" marR="0" lvl="0" indent="0" algn="l" defTabSz="457200" rtl="0" fontAlgn="auto" hangingPunct="1">
              <a:lnSpc>
                <a:spcPct val="100000"/>
              </a:lnSpc>
              <a:spcBef>
                <a:spcPts val="800"/>
              </a:spcBef>
              <a:spcAft>
                <a:spcPts val="0"/>
              </a:spcAft>
              <a:buNone/>
              <a:tabLst/>
              <a:defRPr lang="en-US" sz="3200" b="0" i="0" u="none" strike="noStrike" kern="1200" cap="none" spc="0" baseline="0">
                <a:solidFill>
                  <a:srgbClr val="0070C0"/>
                </a:solidFill>
                <a:uFillTx/>
                <a:latin typeface="Arial" pitchFamily="34"/>
                <a:ea typeface="ＭＳ Ｐゴシック" pitchFamily="1"/>
                <a:cs typeface="Arial" pitchFamily="34"/>
              </a:defRPr>
            </a:lvl2pPr>
          </a:lstStyle>
          <a:p>
            <a:pPr lvl="0"/>
            <a:r>
              <a:rPr lang="en-US"/>
              <a:t>Teitl 1 | Title 1</a:t>
            </a:r>
          </a:p>
          <a:p>
            <a:pPr lvl="0"/>
            <a:r>
              <a:rPr lang="en-US"/>
              <a:t>Teitl 2 | Title 2</a:t>
            </a:r>
            <a:endParaRPr lang="en-GB"/>
          </a:p>
        </p:txBody>
      </p:sp>
      <p:sp>
        <p:nvSpPr>
          <p:cNvPr id="3" name="Text Placeholder 2"/>
          <p:cNvSpPr txBox="1">
            <a:spLocks noGrp="1"/>
          </p:cNvSpPr>
          <p:nvPr>
            <p:ph idx="4294967295"/>
          </p:nvPr>
        </p:nvSpPr>
        <p:spPr/>
        <p:txBody>
          <a:bodyPr/>
          <a:lstStyle>
            <a:lvl1pPr>
              <a:defRPr/>
            </a:lvl1pPr>
          </a:lstStyle>
          <a:p>
            <a:pPr lvl="0"/>
            <a:r>
              <a:rPr lang="en-US"/>
              <a:t>Click to edit Master text styles</a:t>
            </a:r>
          </a:p>
        </p:txBody>
      </p:sp>
    </p:spTree>
    <p:extLst>
      <p:ext uri="{BB962C8B-B14F-4D97-AF65-F5344CB8AC3E}">
        <p14:creationId xmlns:p14="http://schemas.microsoft.com/office/powerpoint/2010/main" val="3648617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54739" y="3236976"/>
            <a:ext cx="6571491" cy="2938268"/>
          </a:xfrm>
          <a:prstGeom prst="rect">
            <a:avLst/>
          </a:prstGeom>
          <a:noFill/>
          <a:ln>
            <a:noFill/>
          </a:ln>
        </p:spPr>
      </p:pic>
      <p:sp>
        <p:nvSpPr>
          <p:cNvPr id="3" name="Text Placeholder 15"/>
          <p:cNvSpPr txBox="1">
            <a:spLocks noGrp="1"/>
          </p:cNvSpPr>
          <p:nvPr>
            <p:ph type="body" idx="4294967295"/>
          </p:nvPr>
        </p:nvSpPr>
        <p:spPr>
          <a:xfrm>
            <a:off x="487366" y="1567656"/>
            <a:ext cx="8418515" cy="1188244"/>
          </a:xfrm>
        </p:spPr>
        <p:txBody>
          <a:bodyPr/>
          <a:lstStyle>
            <a:lvl1pPr>
              <a:spcBef>
                <a:spcPts val="800"/>
              </a:spcBef>
              <a:defRPr sz="3200">
                <a:solidFill>
                  <a:srgbClr val="0070C0"/>
                </a:solidFill>
              </a:defRPr>
            </a:lvl1pPr>
            <a:lvl2pPr marL="0" marR="0" lvl="0" indent="0" algn="l" defTabSz="457200" rtl="0" fontAlgn="auto" hangingPunct="1">
              <a:lnSpc>
                <a:spcPct val="100000"/>
              </a:lnSpc>
              <a:spcBef>
                <a:spcPts val="800"/>
              </a:spcBef>
              <a:spcAft>
                <a:spcPts val="0"/>
              </a:spcAft>
              <a:buNone/>
              <a:tabLst/>
              <a:defRPr lang="en-US" sz="3200" b="0" i="0" u="none" strike="noStrike" kern="1200" cap="none" spc="0" baseline="0">
                <a:solidFill>
                  <a:srgbClr val="0070C0"/>
                </a:solidFill>
                <a:uFillTx/>
                <a:latin typeface="Arial" pitchFamily="34"/>
                <a:ea typeface="ＭＳ Ｐゴシック" pitchFamily="1"/>
                <a:cs typeface="Arial" pitchFamily="34"/>
              </a:defRPr>
            </a:lvl2pPr>
          </a:lstStyle>
          <a:p>
            <a:pPr lvl="0"/>
            <a:r>
              <a:rPr lang="en-US"/>
              <a:t>Teitl 1 | Title 1</a:t>
            </a:r>
          </a:p>
          <a:p>
            <a:pPr lvl="0"/>
            <a:r>
              <a:rPr lang="en-US"/>
              <a:t>Teitl 2 | Title 2</a:t>
            </a:r>
            <a:endParaRPr lang="en-GB"/>
          </a:p>
        </p:txBody>
      </p:sp>
    </p:spTree>
    <p:extLst>
      <p:ext uri="{BB962C8B-B14F-4D97-AF65-F5344CB8AC3E}">
        <p14:creationId xmlns:p14="http://schemas.microsoft.com/office/powerpoint/2010/main" val="771118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3"/>
          <p:cNvSpPr txBox="1">
            <a:spLocks noGrp="1"/>
          </p:cNvSpPr>
          <p:nvPr>
            <p:ph type="dt" sz="quarter" idx="7"/>
          </p:nvPr>
        </p:nvSpPr>
        <p:spPr>
          <a:xfrm>
            <a:off x="457200" y="6356351"/>
            <a:ext cx="2133596" cy="365129"/>
          </a:xfrm>
          <a:prstGeom prst="rect">
            <a:avLst/>
          </a:prstGeom>
          <a:noFill/>
          <a:ln>
            <a:noFill/>
          </a:ln>
        </p:spPr>
        <p:txBody>
          <a:bodyPr vert="horz" wrap="square" lIns="91440" tIns="45720" rIns="91440" bIns="45720" anchor="t" anchorCtr="0" compatLnSpc="1"/>
          <a:lstStyle>
            <a:lvl1pPr marL="0" marR="0" lvl="0" indent="0" algn="l" defTabSz="457200" rtl="0" fontAlgn="auto" hangingPunct="1">
              <a:lnSpc>
                <a:spcPct val="100000"/>
              </a:lnSpc>
              <a:spcBef>
                <a:spcPts val="0"/>
              </a:spcBef>
              <a:spcAft>
                <a:spcPts val="0"/>
              </a:spcAft>
              <a:buNone/>
              <a:tabLst/>
              <a:defRPr lang="en-GB" sz="1800" b="0" i="0" u="none" strike="noStrike" kern="1200" cap="none" spc="0" baseline="0">
                <a:solidFill>
                  <a:srgbClr val="000000"/>
                </a:solidFill>
                <a:uFillTx/>
                <a:latin typeface="Calibri" pitchFamily="34"/>
                <a:ea typeface="ＭＳ Ｐゴシック" pitchFamily="1"/>
              </a:defRPr>
            </a:lvl1pPr>
          </a:lstStyle>
          <a:p>
            <a:pPr lvl="0"/>
            <a:fld id="{8683A2D2-5FEE-456F-BCD1-47BC488D2962}" type="datetime1">
              <a:rPr lang="en-GB"/>
              <a:pPr lvl="0"/>
              <a:t>08/09/2017</a:t>
            </a:fld>
            <a:endParaRPr lang="en-GB"/>
          </a:p>
        </p:txBody>
      </p:sp>
      <p:sp>
        <p:nvSpPr>
          <p:cNvPr id="3" name="Footer Placeholder 4"/>
          <p:cNvSpPr txBox="1">
            <a:spLocks noGrp="1"/>
          </p:cNvSpPr>
          <p:nvPr>
            <p:ph type="ftr" sz="quarter" idx="9"/>
          </p:nvPr>
        </p:nvSpPr>
        <p:spPr>
          <a:xfrm>
            <a:off x="3124203" y="6356351"/>
            <a:ext cx="2895603" cy="365129"/>
          </a:xfrm>
          <a:prstGeom prst="rect">
            <a:avLst/>
          </a:prstGeom>
          <a:noFill/>
          <a:ln>
            <a:noFill/>
          </a:ln>
        </p:spPr>
        <p:txBody>
          <a:bodyPr vert="horz" wrap="square" lIns="91440" tIns="45720" rIns="91440" bIns="45720" anchor="t" anchorCtr="0" compatLnSpc="1"/>
          <a:lstStyle>
            <a:lvl1pPr marL="0" marR="0" lvl="0" indent="0" algn="l" defTabSz="457200" rtl="0" fontAlgn="auto" hangingPunct="1">
              <a:lnSpc>
                <a:spcPct val="100000"/>
              </a:lnSpc>
              <a:spcBef>
                <a:spcPts val="0"/>
              </a:spcBef>
              <a:spcAft>
                <a:spcPts val="0"/>
              </a:spcAft>
              <a:buNone/>
              <a:tabLst/>
              <a:defRPr lang="en-US" sz="1800" b="0" i="0" u="none" strike="noStrike" kern="1200" cap="none" spc="0" baseline="0">
                <a:solidFill>
                  <a:srgbClr val="000000"/>
                </a:solidFill>
                <a:uFillTx/>
                <a:latin typeface="Calibri" pitchFamily="34"/>
                <a:ea typeface="ＭＳ Ｐゴシック" pitchFamily="1"/>
              </a:defRPr>
            </a:lvl1pPr>
          </a:lstStyle>
          <a:p>
            <a:pPr lvl="0"/>
            <a:endParaRPr lang="en-US"/>
          </a:p>
        </p:txBody>
      </p:sp>
      <p:sp>
        <p:nvSpPr>
          <p:cNvPr id="4" name="Slide Number Placeholder 5"/>
          <p:cNvSpPr txBox="1">
            <a:spLocks noGrp="1"/>
          </p:cNvSpPr>
          <p:nvPr>
            <p:ph type="sldNum" sz="quarter" idx="8"/>
          </p:nvPr>
        </p:nvSpPr>
        <p:spPr>
          <a:xfrm>
            <a:off x="6553203" y="6356351"/>
            <a:ext cx="2133596" cy="365129"/>
          </a:xfrm>
          <a:prstGeom prst="rect">
            <a:avLst/>
          </a:prstGeom>
          <a:noFill/>
          <a:ln>
            <a:noFill/>
          </a:ln>
        </p:spPr>
        <p:txBody>
          <a:bodyPr vert="horz" wrap="square" lIns="91440" tIns="45720" rIns="91440" bIns="45720" anchor="t" anchorCtr="0" compatLnSpc="1"/>
          <a:lstStyle>
            <a:lvl1pPr marL="0" marR="0" lvl="0" indent="0" algn="l" defTabSz="457200" rtl="0" fontAlgn="auto" hangingPunct="1">
              <a:lnSpc>
                <a:spcPct val="100000"/>
              </a:lnSpc>
              <a:spcBef>
                <a:spcPts val="0"/>
              </a:spcBef>
              <a:spcAft>
                <a:spcPts val="0"/>
              </a:spcAft>
              <a:buNone/>
              <a:tabLst/>
              <a:defRPr lang="en-GB" sz="1800" b="0" i="0" u="none" strike="noStrike" kern="1200" cap="none" spc="0" baseline="0">
                <a:solidFill>
                  <a:srgbClr val="000000"/>
                </a:solidFill>
                <a:uFillTx/>
                <a:latin typeface="Calibri" pitchFamily="34"/>
                <a:ea typeface="ＭＳ Ｐゴシック" pitchFamily="1"/>
              </a:defRPr>
            </a:lvl1pPr>
          </a:lstStyle>
          <a:p>
            <a:pPr lvl="0"/>
            <a:fld id="{2B7A4219-F15C-4F60-9F59-57E49152ED33}" type="slidenum">
              <a:t>‹#›</a:t>
            </a:fld>
            <a:endParaRPr lang="en-GB"/>
          </a:p>
        </p:txBody>
      </p:sp>
      <p:pic>
        <p:nvPicPr>
          <p:cNvPr id="5" name="Picture 2"/>
          <p:cNvPicPr>
            <a:picLocks noChangeAspect="1"/>
          </p:cNvPicPr>
          <p:nvPr/>
        </p:nvPicPr>
        <p:blipFill>
          <a:blip r:embed="rId2"/>
          <a:srcRect/>
          <a:stretch>
            <a:fillRect/>
          </a:stretch>
        </p:blipFill>
        <p:spPr>
          <a:xfrm>
            <a:off x="0" y="0"/>
            <a:ext cx="9144000" cy="6858000"/>
          </a:xfrm>
          <a:prstGeom prst="rect">
            <a:avLst/>
          </a:prstGeom>
          <a:noFill/>
          <a:ln>
            <a:noFill/>
          </a:ln>
        </p:spPr>
      </p:pic>
      <p:sp>
        <p:nvSpPr>
          <p:cNvPr id="6" name="Text Placeholder 7"/>
          <p:cNvSpPr txBox="1">
            <a:spLocks noGrp="1"/>
          </p:cNvSpPr>
          <p:nvPr>
            <p:ph type="body" idx="4294967295"/>
          </p:nvPr>
        </p:nvSpPr>
        <p:spPr>
          <a:xfrm>
            <a:off x="585792" y="585792"/>
            <a:ext cx="8291879" cy="1420813"/>
          </a:xfrm>
        </p:spPr>
        <p:txBody>
          <a:bodyPr/>
          <a:lstStyle>
            <a:lvl1pPr>
              <a:lnSpc>
                <a:spcPct val="80000"/>
              </a:lnSpc>
              <a:spcBef>
                <a:spcPts val="0"/>
              </a:spcBef>
              <a:defRPr sz="4400" spc="-30">
                <a:solidFill>
                  <a:srgbClr val="FFFFFF"/>
                </a:solidFill>
                <a:latin typeface="Gotham Rounded Book"/>
                <a:cs typeface="Gotham Rounded Book"/>
              </a:defRPr>
            </a:lvl1pPr>
            <a:lvl2pPr marL="0" marR="0" lvl="0" indent="0" algn="l" defTabSz="457200" rtl="0" fontAlgn="auto" hangingPunct="1">
              <a:lnSpc>
                <a:spcPct val="80000"/>
              </a:lnSpc>
              <a:spcBef>
                <a:spcPts val="0"/>
              </a:spcBef>
              <a:spcAft>
                <a:spcPts val="0"/>
              </a:spcAft>
              <a:buNone/>
              <a:tabLst/>
              <a:defRPr lang="en-US" sz="4400" b="0" i="0" u="none" strike="noStrike" kern="1200" cap="none" spc="-30" baseline="0">
                <a:solidFill>
                  <a:srgbClr val="FFFFFF"/>
                </a:solidFill>
                <a:uFillTx/>
                <a:latin typeface="Gotham Rounded Book"/>
                <a:ea typeface="ＭＳ Ｐゴシック" pitchFamily="1"/>
                <a:cs typeface="Gotham Rounded Book"/>
              </a:defRPr>
            </a:lvl2pPr>
          </a:lstStyle>
          <a:p>
            <a:pPr lvl="0"/>
            <a:r>
              <a:rPr lang="en-US"/>
              <a:t>TEITL | TITLE</a:t>
            </a:r>
          </a:p>
          <a:p>
            <a:pPr lvl="0"/>
            <a:r>
              <a:rPr lang="en-US"/>
              <a:t>[GORFFENNAF | JULY 2014]</a:t>
            </a:r>
          </a:p>
        </p:txBody>
      </p:sp>
    </p:spTree>
    <p:extLst>
      <p:ext uri="{BB962C8B-B14F-4D97-AF65-F5344CB8AC3E}">
        <p14:creationId xmlns:p14="http://schemas.microsoft.com/office/powerpoint/2010/main" val="864519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6"/>
          <p:cNvPicPr>
            <a:picLocks noChangeAspect="1"/>
          </p:cNvPicPr>
          <p:nvPr/>
        </p:nvPicPr>
        <p:blipFill>
          <a:blip r:embed="rId8"/>
          <a:srcRect/>
          <a:stretch>
            <a:fillRect/>
          </a:stretch>
        </p:blipFill>
        <p:spPr>
          <a:xfrm>
            <a:off x="-8229" y="1911"/>
            <a:ext cx="9152229" cy="1265236"/>
          </a:xfrm>
          <a:prstGeom prst="rect">
            <a:avLst/>
          </a:prstGeom>
          <a:noFill/>
          <a:ln>
            <a:noFill/>
          </a:ln>
        </p:spPr>
      </p:pic>
      <p:sp>
        <p:nvSpPr>
          <p:cNvPr id="3" name="Title Placeholder 1"/>
          <p:cNvSpPr txBox="1">
            <a:spLocks noGrp="1"/>
          </p:cNvSpPr>
          <p:nvPr>
            <p:ph type="title"/>
          </p:nvPr>
        </p:nvSpPr>
        <p:spPr>
          <a:xfrm>
            <a:off x="453085" y="1425577"/>
            <a:ext cx="8229600" cy="1143000"/>
          </a:xfrm>
          <a:prstGeom prst="rect">
            <a:avLst/>
          </a:prstGeom>
          <a:noFill/>
          <a:ln>
            <a:noFill/>
          </a:ln>
        </p:spPr>
        <p:txBody>
          <a:bodyPr vert="horz" wrap="square" lIns="91440" tIns="45720" rIns="91440" bIns="45720" anchor="ctr" anchorCtr="0" compatLnSpc="1"/>
          <a:lstStyle/>
          <a:p>
            <a:pPr lvl="0"/>
            <a:r>
              <a:rPr lang="en-US"/>
              <a:t>Click to edit Master title style</a:t>
            </a:r>
            <a:endParaRPr lang="en-GB"/>
          </a:p>
        </p:txBody>
      </p:sp>
      <p:sp>
        <p:nvSpPr>
          <p:cNvPr id="4" name="Text Placeholder 2"/>
          <p:cNvSpPr txBox="1">
            <a:spLocks noGrp="1"/>
          </p:cNvSpPr>
          <p:nvPr>
            <p:ph type="body" idx="1"/>
          </p:nvPr>
        </p:nvSpPr>
        <p:spPr>
          <a:xfrm>
            <a:off x="457200" y="2984501"/>
            <a:ext cx="8229600" cy="2781303"/>
          </a:xfrm>
          <a:prstGeom prst="rect">
            <a:avLst/>
          </a:prstGeom>
          <a:noFill/>
          <a:ln>
            <a:noFill/>
          </a:ln>
        </p:spPr>
        <p:txBody>
          <a:bodyPr vert="horz" wrap="square" lIns="91440" tIns="45720" rIns="91440" bIns="45720" anchor="t" anchorCtr="0" compatLnSpc="1"/>
          <a:lstStyle/>
          <a:p>
            <a:pPr lvl="0"/>
            <a:r>
              <a:rPr lang="en-US"/>
              <a:t>Click to edit Master text styles</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lvl="0" indent="0" algn="l" defTabSz="457200" rtl="0" fontAlgn="auto" hangingPunct="1">
        <a:lnSpc>
          <a:spcPct val="100000"/>
        </a:lnSpc>
        <a:spcBef>
          <a:spcPts val="0"/>
        </a:spcBef>
        <a:spcAft>
          <a:spcPts val="0"/>
        </a:spcAft>
        <a:buNone/>
        <a:tabLst/>
        <a:defRPr lang="en-US" sz="3200" b="0" i="0" u="none" strike="noStrike" kern="1200" cap="none" spc="0" baseline="0">
          <a:solidFill>
            <a:srgbClr val="0070C0"/>
          </a:solidFill>
          <a:uFillTx/>
          <a:latin typeface="Arial" pitchFamily="34"/>
          <a:ea typeface="ＭＳ Ｐゴシック" pitchFamily="1"/>
          <a:cs typeface="Arial" pitchFamily="34"/>
        </a:defRPr>
      </a:lvl1pPr>
    </p:titleStyle>
    <p:bodyStyle>
      <a:lvl1pPr marL="0" marR="0" lvl="0" indent="0" algn="l" defTabSz="457200" rtl="0" fontAlgn="auto" hangingPunct="1">
        <a:lnSpc>
          <a:spcPct val="100000"/>
        </a:lnSpc>
        <a:spcBef>
          <a:spcPts val="600"/>
        </a:spcBef>
        <a:spcAft>
          <a:spcPts val="0"/>
        </a:spcAft>
        <a:buNone/>
        <a:tabLst/>
        <a:defRPr lang="en-US" sz="2400" b="0" i="0" u="none" strike="noStrike" kern="1200" cap="none" spc="0" baseline="0">
          <a:solidFill>
            <a:srgbClr val="000000"/>
          </a:solidFill>
          <a:uFillTx/>
          <a:latin typeface="Arial" pitchFamily="34"/>
          <a:ea typeface="ＭＳ Ｐゴシック" pitchFamily="1"/>
          <a:cs typeface="Arial" pitchFamily="34"/>
        </a:defRPr>
      </a:lvl1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universalteacher.org.uk/"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0" y="0"/>
            <a:ext cx="9144000" cy="6858000"/>
          </a:xfrm>
          <a:prstGeom prst="rect">
            <a:avLst/>
          </a:prstGeom>
          <a:noFill/>
          <a:ln>
            <a:noFill/>
          </a:ln>
        </p:spPr>
      </p:pic>
      <p:sp>
        <p:nvSpPr>
          <p:cNvPr id="3" name="TextBox 6"/>
          <p:cNvSpPr txBox="1"/>
          <p:nvPr/>
        </p:nvSpPr>
        <p:spPr>
          <a:xfrm>
            <a:off x="278736" y="908721"/>
            <a:ext cx="8107619" cy="1717389"/>
          </a:xfrm>
          <a:prstGeom prst="rect">
            <a:avLst/>
          </a:prstGeom>
          <a:noFill/>
          <a:ln>
            <a:noFill/>
          </a:ln>
        </p:spPr>
        <p:txBody>
          <a:bodyPr vert="horz" wrap="square" lIns="91440" tIns="45720" rIns="91440" bIns="45720" anchor="t" anchorCtr="0" compatLnSpc="1">
            <a:spAutoFit/>
          </a:bodyPr>
          <a:lstStyle/>
          <a:p>
            <a:pPr marL="0" marR="0" lvl="0" indent="0" algn="l" defTabSz="457200" rtl="0" fontAlgn="auto" hangingPunct="1">
              <a:lnSpc>
                <a:spcPct val="80000"/>
              </a:lnSpc>
              <a:spcBef>
                <a:spcPts val="0"/>
              </a:spcBef>
              <a:spcAft>
                <a:spcPts val="0"/>
              </a:spcAft>
              <a:buNone/>
              <a:tabLst/>
              <a:defRPr sz="1800" b="0" i="0" u="none" strike="noStrike" kern="0" cap="none" spc="0" baseline="0">
                <a:solidFill>
                  <a:srgbClr val="000000"/>
                </a:solidFill>
                <a:uFillTx/>
              </a:defRPr>
            </a:pPr>
            <a:r>
              <a:rPr lang="en-US" sz="4400" b="0" i="0" u="none" strike="noStrike" kern="1200" cap="none" spc="-30" baseline="0">
                <a:solidFill>
                  <a:srgbClr val="FFFFFF"/>
                </a:solidFill>
                <a:uFillTx/>
                <a:latin typeface="Gotham Rounded Book"/>
                <a:ea typeface="ＭＳ Ｐゴシック" pitchFamily="1"/>
                <a:cs typeface="Gotham Rounded Book"/>
              </a:rPr>
              <a:t>English Language </a:t>
            </a:r>
            <a:r>
              <a:rPr lang="en-US" sz="4400" b="0" i="0" u="none" strike="noStrike" kern="0" cap="none" spc="-30" baseline="0">
                <a:solidFill>
                  <a:srgbClr val="FFFFFF"/>
                </a:solidFill>
                <a:uFillTx/>
                <a:latin typeface="Gotham Rounded Book"/>
                <a:ea typeface="ＭＳ Ｐゴシック" pitchFamily="1"/>
                <a:cs typeface="Gotham Rounded Book"/>
              </a:rPr>
              <a:t>2017</a:t>
            </a:r>
          </a:p>
          <a:p>
            <a:pPr marL="0" marR="0" lvl="0" indent="0" algn="l" defTabSz="457200" rtl="0" fontAlgn="auto" hangingPunct="1">
              <a:lnSpc>
                <a:spcPct val="80000"/>
              </a:lnSpc>
              <a:spcBef>
                <a:spcPts val="0"/>
              </a:spcBef>
              <a:spcAft>
                <a:spcPts val="0"/>
              </a:spcAft>
              <a:buNone/>
              <a:tabLst/>
              <a:defRPr sz="1800" b="0" i="0" u="none" strike="noStrike" kern="0" cap="none" spc="0" baseline="0">
                <a:solidFill>
                  <a:srgbClr val="000000"/>
                </a:solidFill>
                <a:uFillTx/>
              </a:defRPr>
            </a:pPr>
            <a:endParaRPr lang="en-US" sz="4400" b="0" i="0" u="none" strike="noStrike" kern="1200" cap="none" spc="-30" baseline="0">
              <a:solidFill>
                <a:srgbClr val="FFFFFF"/>
              </a:solidFill>
              <a:uFillTx/>
              <a:latin typeface="Gotham Rounded Book"/>
              <a:ea typeface="ＭＳ Ｐゴシック" pitchFamily="1"/>
              <a:cs typeface="Gotham Rounded Book"/>
            </a:endParaRPr>
          </a:p>
          <a:p>
            <a:pPr marL="0" marR="0" lvl="0" indent="0" algn="l" defTabSz="457200" rtl="0" fontAlgn="auto" hangingPunct="1">
              <a:lnSpc>
                <a:spcPct val="80000"/>
              </a:lnSpc>
              <a:spcBef>
                <a:spcPts val="0"/>
              </a:spcBef>
              <a:spcAft>
                <a:spcPts val="1200"/>
              </a:spcAft>
              <a:buNone/>
              <a:tabLst/>
              <a:defRPr sz="1800" b="0" i="0" u="none" strike="noStrike" kern="0" cap="none" spc="0" baseline="0">
                <a:solidFill>
                  <a:srgbClr val="000000"/>
                </a:solidFill>
                <a:uFillTx/>
              </a:defRPr>
            </a:pPr>
            <a:r>
              <a:rPr lang="en-US" sz="4400" b="0" i="0" u="none" strike="noStrike" kern="0" cap="none" spc="-30" baseline="0">
                <a:solidFill>
                  <a:srgbClr val="FFFFFF"/>
                </a:solidFill>
                <a:uFillTx/>
                <a:latin typeface="Gotham Rounded Book"/>
                <a:ea typeface="ＭＳ Ｐゴシック" pitchFamily="1"/>
                <a:cs typeface="Gotham Rounded Book"/>
              </a:rPr>
              <a:t>Unit 2: Essay Planning</a:t>
            </a:r>
            <a:endParaRPr lang="en-US" sz="4400" b="0" i="0" u="none" strike="noStrike" kern="1200" cap="none" spc="-30" baseline="0">
              <a:solidFill>
                <a:srgbClr val="FFFFFF"/>
              </a:solidFill>
              <a:uFillTx/>
              <a:latin typeface="Gotham Rounded Book"/>
              <a:ea typeface="ＭＳ Ｐゴシック" pitchFamily="1"/>
              <a:cs typeface="Gotham Rounded Book"/>
            </a:endParaRPr>
          </a:p>
        </p:txBody>
      </p:sp>
      <p:pic>
        <p:nvPicPr>
          <p:cNvPr id="4" name="Picture 4" descr="Z:\Pictures\logos\WJEC_Logo_RGB.jpg"/>
          <p:cNvPicPr>
            <a:picLocks noChangeAspect="1"/>
          </p:cNvPicPr>
          <p:nvPr/>
        </p:nvPicPr>
        <p:blipFill>
          <a:blip r:embed="rId4"/>
          <a:srcRect/>
          <a:stretch>
            <a:fillRect/>
          </a:stretch>
        </p:blipFill>
        <p:spPr>
          <a:xfrm>
            <a:off x="146157" y="5928228"/>
            <a:ext cx="701737" cy="70099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Slide26">
    <p:spTree>
      <p:nvGrpSpPr>
        <p:cNvPr id="1" name=""/>
        <p:cNvGrpSpPr/>
        <p:nvPr/>
      </p:nvGrpSpPr>
      <p:grpSpPr>
        <a:xfrm>
          <a:off x="0" y="0"/>
          <a:ext cx="0" cy="0"/>
          <a:chOff x="0" y="0"/>
          <a:chExt cx="0" cy="0"/>
        </a:xfrm>
      </p:grpSpPr>
      <p:sp>
        <p:nvSpPr>
          <p:cNvPr id="2" name="Content Placeholder 1"/>
          <p:cNvSpPr txBox="1">
            <a:spLocks noGrp="1"/>
          </p:cNvSpPr>
          <p:nvPr>
            <p:ph type="body" idx="4294967295"/>
          </p:nvPr>
        </p:nvSpPr>
        <p:spPr>
          <a:xfrm>
            <a:off x="395532" y="2564904"/>
            <a:ext cx="8445626" cy="4024134"/>
          </a:xfrm>
        </p:spPr>
        <p:txBody>
          <a:bodyPr/>
          <a:lstStyle/>
          <a:p>
            <a:pPr lvl="0"/>
            <a:r>
              <a:rPr lang="en-GB" sz="2800" dirty="0"/>
              <a:t>Candidates should use the text in the question as a springboard to other examples. The response should be roughly 50/50.  Approximately 50% of the examples can come from the text in the question and 50% from the candidate’s own experience</a:t>
            </a:r>
            <a:r>
              <a:rPr lang="en-GB" sz="2800" dirty="0" smtClean="0"/>
              <a:t>.</a:t>
            </a:r>
          </a:p>
          <a:p>
            <a:pPr lvl="0"/>
            <a:endParaRPr lang="en-GB" sz="1200" dirty="0"/>
          </a:p>
          <a:p>
            <a:pPr lvl="0"/>
            <a:r>
              <a:rPr lang="en-GB" sz="2800" b="1" dirty="0"/>
              <a:t>Without examples from the candidate’s own knowledge, the response cannot score more than 4/10 for </a:t>
            </a:r>
            <a:r>
              <a:rPr lang="en-GB" sz="2800" b="1" dirty="0" smtClean="0"/>
              <a:t>AO3.</a:t>
            </a:r>
            <a:endParaRPr lang="en-GB" sz="2800" b="1" dirty="0"/>
          </a:p>
        </p:txBody>
      </p:sp>
      <p:sp>
        <p:nvSpPr>
          <p:cNvPr id="3" name="Text Placeholder 2"/>
          <p:cNvSpPr txBox="1">
            <a:spLocks noGrp="1"/>
          </p:cNvSpPr>
          <p:nvPr>
            <p:ph type="body" idx="4294967295"/>
          </p:nvPr>
        </p:nvSpPr>
        <p:spPr>
          <a:xfrm>
            <a:off x="395532" y="1556793"/>
            <a:ext cx="8418515" cy="637208"/>
          </a:xfrm>
        </p:spPr>
        <p:txBody>
          <a:bodyPr/>
          <a:lstStyle/>
          <a:p>
            <a:pPr lvl="0"/>
            <a:r>
              <a:rPr lang="en-GB" sz="4000" kern="0" dirty="0">
                <a:solidFill>
                  <a:srgbClr val="0070C0"/>
                </a:solidFill>
                <a:latin typeface="Gotham Rounded Book"/>
              </a:rPr>
              <a:t>Relevant supporting examples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Slide29">
    <p:spTree>
      <p:nvGrpSpPr>
        <p:cNvPr id="1" name=""/>
        <p:cNvGrpSpPr/>
        <p:nvPr/>
      </p:nvGrpSpPr>
      <p:grpSpPr>
        <a:xfrm>
          <a:off x="0" y="0"/>
          <a:ext cx="0" cy="0"/>
          <a:chOff x="0" y="0"/>
          <a:chExt cx="0" cy="0"/>
        </a:xfrm>
      </p:grpSpPr>
      <p:sp>
        <p:nvSpPr>
          <p:cNvPr id="3" name="Text Placeholder 2"/>
          <p:cNvSpPr txBox="1">
            <a:spLocks noGrp="1"/>
          </p:cNvSpPr>
          <p:nvPr>
            <p:ph type="body" idx="4294967295"/>
          </p:nvPr>
        </p:nvSpPr>
        <p:spPr>
          <a:xfrm>
            <a:off x="107504" y="1340768"/>
            <a:ext cx="3109745" cy="648071"/>
          </a:xfrm>
        </p:spPr>
        <p:txBody>
          <a:bodyPr anchorCtr="1"/>
          <a:lstStyle/>
          <a:p>
            <a:pPr lvl="0" defTabSz="222250">
              <a:tabLst>
                <a:tab pos="360363" algn="l"/>
              </a:tabLst>
            </a:pPr>
            <a:r>
              <a:rPr lang="en-GB" sz="4000" kern="0" dirty="0">
                <a:solidFill>
                  <a:srgbClr val="0070C0"/>
                </a:solidFill>
                <a:latin typeface="Gotham Rounded Book"/>
              </a:rPr>
              <a:t>Planning</a:t>
            </a:r>
          </a:p>
        </p:txBody>
      </p:sp>
      <p:sp>
        <p:nvSpPr>
          <p:cNvPr id="4" name="Rectangle 3"/>
          <p:cNvSpPr/>
          <p:nvPr/>
        </p:nvSpPr>
        <p:spPr>
          <a:xfrm>
            <a:off x="545582" y="2060848"/>
            <a:ext cx="8424934" cy="4493538"/>
          </a:xfrm>
          <a:prstGeom prst="rect">
            <a:avLst/>
          </a:prstGeom>
          <a:noFill/>
          <a:ln>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600" b="0" i="0" u="none" strike="noStrike" kern="1200" cap="none" spc="0" baseline="0" dirty="0">
                <a:solidFill>
                  <a:srgbClr val="000000"/>
                </a:solidFill>
                <a:uFillTx/>
                <a:latin typeface="Arial" pitchFamily="34"/>
                <a:cs typeface="Arial" pitchFamily="34"/>
              </a:rPr>
              <a:t>In the planning stage, encourage students to find </a:t>
            </a:r>
            <a:r>
              <a:rPr lang="en-GB" sz="2600" b="0" i="0" u="none" strike="noStrike" kern="1200" cap="none" spc="0" baseline="0" dirty="0" smtClean="0">
                <a:solidFill>
                  <a:srgbClr val="000000"/>
                </a:solidFill>
                <a:uFillTx/>
                <a:latin typeface="Arial" pitchFamily="34"/>
                <a:cs typeface="Arial" pitchFamily="34"/>
              </a:rPr>
              <a:t>relevant</a:t>
            </a:r>
            <a:r>
              <a:rPr lang="en-GB" sz="2600" b="0" i="0" u="none" strike="noStrike" kern="1200" cap="none" spc="0" dirty="0" smtClean="0">
                <a:solidFill>
                  <a:srgbClr val="000000"/>
                </a:solidFill>
                <a:uFillTx/>
                <a:latin typeface="Arial" pitchFamily="34"/>
                <a:cs typeface="Arial" pitchFamily="34"/>
              </a:rPr>
              <a:t> </a:t>
            </a:r>
            <a:r>
              <a:rPr lang="en-GB" sz="2600" b="0" i="0" u="none" strike="noStrike" kern="1200" cap="none" spc="0" baseline="0" dirty="0" smtClean="0">
                <a:solidFill>
                  <a:srgbClr val="000000"/>
                </a:solidFill>
                <a:uFillTx/>
                <a:latin typeface="Arial" pitchFamily="34"/>
                <a:cs typeface="Arial" pitchFamily="34"/>
              </a:rPr>
              <a:t>examples </a:t>
            </a:r>
            <a:r>
              <a:rPr lang="en-GB" sz="2600" b="0" i="0" u="none" strike="noStrike" kern="1200" cap="none" spc="0" baseline="0" dirty="0">
                <a:solidFill>
                  <a:srgbClr val="000000"/>
                </a:solidFill>
                <a:uFillTx/>
                <a:latin typeface="Arial" pitchFamily="34"/>
                <a:cs typeface="Arial" pitchFamily="34"/>
              </a:rPr>
              <a:t>from their own experience</a:t>
            </a:r>
            <a:r>
              <a:rPr lang="en-GB" sz="2600" b="0" i="0" u="none" strike="noStrike" kern="1200" cap="none" spc="0" baseline="0" dirty="0" smtClean="0">
                <a:solidFill>
                  <a:srgbClr val="000000"/>
                </a:solidFill>
                <a:uFillTx/>
                <a:latin typeface="Arial" pitchFamily="34"/>
                <a:cs typeface="Arial" pitchFamily="34"/>
              </a:rPr>
              <a: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600" b="0" i="0" u="none" strike="noStrike" kern="1200" cap="none" spc="0" baseline="0" dirty="0">
              <a:solidFill>
                <a:srgbClr val="000000"/>
              </a:solidFill>
              <a:uFillTx/>
              <a:latin typeface="Arial" pitchFamily="34"/>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600" b="0" i="0" u="none" strike="noStrike" kern="1200" cap="none" spc="0" baseline="0" dirty="0">
                <a:solidFill>
                  <a:srgbClr val="000000"/>
                </a:solidFill>
                <a:uFillTx/>
                <a:latin typeface="Arial" pitchFamily="34"/>
                <a:cs typeface="Arial" pitchFamily="34"/>
              </a:rPr>
              <a:t>It is recommended that, throughout their course, students keep a scrap book of examples of different kinds of speech and </a:t>
            </a:r>
            <a:r>
              <a:rPr lang="en-GB" sz="2600" b="0" i="0" u="none" strike="noStrike" kern="1200" cap="none" spc="0" baseline="0" dirty="0" smtClean="0">
                <a:solidFill>
                  <a:srgbClr val="000000"/>
                </a:solidFill>
                <a:uFillTx/>
                <a:latin typeface="Arial" pitchFamily="34"/>
                <a:cs typeface="Arial" pitchFamily="34"/>
              </a:rPr>
              <a:t>texts.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600" b="0" i="0" u="none" strike="noStrike" kern="1200" cap="none" spc="0" baseline="0" dirty="0">
              <a:solidFill>
                <a:srgbClr val="000000"/>
              </a:solidFill>
              <a:uFillTx/>
              <a:latin typeface="Arial" pitchFamily="34"/>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600" dirty="0" smtClean="0">
                <a:solidFill>
                  <a:srgbClr val="000000"/>
                </a:solidFill>
                <a:latin typeface="Arial" pitchFamily="34"/>
                <a:cs typeface="Arial" pitchFamily="34"/>
              </a:rPr>
              <a:t>For this question, s</a:t>
            </a:r>
            <a:r>
              <a:rPr lang="en-GB" sz="2600" b="0" i="0" u="none" strike="noStrike" kern="1200" cap="none" spc="0" baseline="0" dirty="0" smtClean="0">
                <a:solidFill>
                  <a:srgbClr val="000000"/>
                </a:solidFill>
                <a:uFillTx/>
                <a:latin typeface="Arial" pitchFamily="34"/>
                <a:cs typeface="Arial" pitchFamily="34"/>
              </a:rPr>
              <a:t>tudents </a:t>
            </a:r>
            <a:r>
              <a:rPr lang="en-GB" sz="2600" b="0" i="0" u="none" strike="noStrike" kern="1200" cap="none" spc="0" baseline="0" dirty="0">
                <a:solidFill>
                  <a:srgbClr val="000000"/>
                </a:solidFill>
                <a:uFillTx/>
                <a:latin typeface="Arial" pitchFamily="34"/>
                <a:cs typeface="Arial" pitchFamily="34"/>
              </a:rPr>
              <a:t>should use examples from their own experience of formal written English.  </a:t>
            </a:r>
            <a:r>
              <a:rPr lang="en-GB" sz="2600" dirty="0">
                <a:solidFill>
                  <a:srgbClr val="000000"/>
                </a:solidFill>
                <a:latin typeface="Arial" pitchFamily="34"/>
                <a:cs typeface="Arial" pitchFamily="34"/>
              </a:rPr>
              <a:t>P</a:t>
            </a:r>
            <a:r>
              <a:rPr lang="en-GB" sz="2600" b="0" i="0" u="none" strike="noStrike" kern="1200" cap="none" spc="0" baseline="0" dirty="0" smtClean="0">
                <a:solidFill>
                  <a:srgbClr val="000000"/>
                </a:solidFill>
                <a:uFillTx/>
                <a:latin typeface="Arial" pitchFamily="34"/>
                <a:cs typeface="Arial" pitchFamily="34"/>
              </a:rPr>
              <a:t>hone </a:t>
            </a:r>
            <a:r>
              <a:rPr lang="en-GB" sz="2600" b="0" i="0" u="none" strike="noStrike" kern="1200" cap="none" spc="0" baseline="0" dirty="0">
                <a:solidFill>
                  <a:srgbClr val="000000"/>
                </a:solidFill>
                <a:uFillTx/>
                <a:latin typeface="Arial" pitchFamily="34"/>
                <a:cs typeface="Arial" pitchFamily="34"/>
              </a:rPr>
              <a:t>contracts, letters, examination questions, school rules and </a:t>
            </a:r>
            <a:r>
              <a:rPr lang="en-GB" sz="2600" b="0" i="0" u="none" strike="noStrike" kern="1200" cap="none" spc="0" baseline="0" dirty="0" smtClean="0">
                <a:solidFill>
                  <a:srgbClr val="000000"/>
                </a:solidFill>
                <a:uFillTx/>
                <a:latin typeface="Arial" pitchFamily="34"/>
                <a:cs typeface="Arial" pitchFamily="34"/>
              </a:rPr>
              <a:t>regulations, for example, </a:t>
            </a:r>
            <a:r>
              <a:rPr lang="en-GB" sz="2600" b="0" i="0" u="none" strike="noStrike" kern="1200" cap="none" spc="0" baseline="0" dirty="0">
                <a:solidFill>
                  <a:srgbClr val="000000"/>
                </a:solidFill>
                <a:uFillTx/>
                <a:latin typeface="Arial" pitchFamily="34"/>
                <a:cs typeface="Arial" pitchFamily="34"/>
              </a:rPr>
              <a:t>could have been used</a:t>
            </a:r>
            <a:r>
              <a:rPr lang="en-GB" sz="2600" b="0" i="0" u="none" strike="noStrike" kern="1200" cap="none" spc="0" baseline="0" dirty="0" smtClean="0">
                <a:solidFill>
                  <a:srgbClr val="000000"/>
                </a:solidFill>
                <a:uFillTx/>
                <a:latin typeface="Arial" pitchFamily="34"/>
                <a:cs typeface="Arial" pitchFamily="34"/>
              </a:rPr>
              <a:t>.</a:t>
            </a:r>
            <a:endParaRPr lang="en-GB" sz="2600" b="0" i="0" u="none" strike="noStrike" kern="1200" cap="none" spc="0" baseline="0" dirty="0">
              <a:solidFill>
                <a:srgbClr val="000000"/>
              </a:solidFill>
              <a:uFillTx/>
              <a:latin typeface="Arial" pitchFamily="34"/>
              <a:cs typeface="Arial" pitchFamily="34"/>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Slide30">
    <p:spTree>
      <p:nvGrpSpPr>
        <p:cNvPr id="1" name=""/>
        <p:cNvGrpSpPr/>
        <p:nvPr/>
      </p:nvGrpSpPr>
      <p:grpSpPr>
        <a:xfrm>
          <a:off x="0" y="0"/>
          <a:ext cx="0" cy="0"/>
          <a:chOff x="0" y="0"/>
          <a:chExt cx="0" cy="0"/>
        </a:xfrm>
      </p:grpSpPr>
      <p:sp>
        <p:nvSpPr>
          <p:cNvPr id="2" name="Content Placeholder 1"/>
          <p:cNvSpPr txBox="1">
            <a:spLocks noGrp="1"/>
          </p:cNvSpPr>
          <p:nvPr>
            <p:ph type="body" idx="4294967295"/>
          </p:nvPr>
        </p:nvSpPr>
        <p:spPr>
          <a:xfrm>
            <a:off x="457200" y="2894121"/>
            <a:ext cx="8229600" cy="3232047"/>
          </a:xfrm>
        </p:spPr>
        <p:txBody>
          <a:bodyPr/>
          <a:lstStyle/>
          <a:p>
            <a:pPr lvl="0"/>
            <a:r>
              <a:rPr lang="en-GB" sz="2800" dirty="0"/>
              <a:t>The question concerns formal written English that needs to be clear and unambiguous because of the seriousness of the situation and the status of the document.</a:t>
            </a:r>
          </a:p>
          <a:p>
            <a:pPr lvl="0"/>
            <a:endParaRPr lang="en-GB" sz="2800" dirty="0"/>
          </a:p>
          <a:p>
            <a:pPr lvl="0"/>
            <a:r>
              <a:rPr lang="en-GB" sz="2800" dirty="0"/>
              <a:t>What other examples </a:t>
            </a:r>
            <a:r>
              <a:rPr lang="en-GB" sz="2800" dirty="0" smtClean="0"/>
              <a:t>of </a:t>
            </a:r>
            <a:r>
              <a:rPr lang="en-GB" sz="2800" dirty="0" smtClean="0"/>
              <a:t>formal </a:t>
            </a:r>
            <a:r>
              <a:rPr lang="en-GB" sz="2800" dirty="0"/>
              <a:t>written English could </a:t>
            </a:r>
            <a:r>
              <a:rPr lang="en-GB" sz="2800" dirty="0"/>
              <a:t>students use?</a:t>
            </a:r>
          </a:p>
        </p:txBody>
      </p:sp>
      <p:sp>
        <p:nvSpPr>
          <p:cNvPr id="3" name="Text Placeholder 2"/>
          <p:cNvSpPr txBox="1">
            <a:spLocks noGrp="1"/>
          </p:cNvSpPr>
          <p:nvPr>
            <p:ph type="body" idx="4294967295"/>
          </p:nvPr>
        </p:nvSpPr>
        <p:spPr>
          <a:xfrm>
            <a:off x="487366" y="1567656"/>
            <a:ext cx="8418515" cy="1188244"/>
          </a:xfrm>
        </p:spPr>
        <p:txBody>
          <a:bodyPr/>
          <a:lstStyle/>
          <a:p>
            <a:pPr>
              <a:spcBef>
                <a:spcPts val="800"/>
              </a:spcBef>
            </a:pPr>
            <a:r>
              <a:rPr lang="en-GB" sz="4000" kern="0" dirty="0">
                <a:solidFill>
                  <a:srgbClr val="0070C0"/>
                </a:solidFill>
                <a:latin typeface="Gotham Rounded Book"/>
              </a:rPr>
              <a:t>The Topic of the Question</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Slide31">
    <p:spTree>
      <p:nvGrpSpPr>
        <p:cNvPr id="1" name=""/>
        <p:cNvGrpSpPr/>
        <p:nvPr/>
      </p:nvGrpSpPr>
      <p:grpSpPr>
        <a:xfrm>
          <a:off x="0" y="0"/>
          <a:ext cx="0" cy="0"/>
          <a:chOff x="0" y="0"/>
          <a:chExt cx="0" cy="0"/>
        </a:xfrm>
      </p:grpSpPr>
      <p:sp>
        <p:nvSpPr>
          <p:cNvPr id="2" name="Content Placeholder 1"/>
          <p:cNvSpPr txBox="1">
            <a:spLocks noGrp="1"/>
          </p:cNvSpPr>
          <p:nvPr>
            <p:ph type="body" idx="4294967295"/>
          </p:nvPr>
        </p:nvSpPr>
        <p:spPr>
          <a:xfrm>
            <a:off x="467544" y="2276872"/>
            <a:ext cx="8229600" cy="2448272"/>
          </a:xfrm>
          <a:ln>
            <a:solidFill>
              <a:schemeClr val="accent1"/>
            </a:solidFill>
          </a:ln>
        </p:spPr>
        <p:txBody>
          <a:bodyPr/>
          <a:lstStyle/>
          <a:p>
            <a:pPr lvl="0"/>
            <a:r>
              <a:rPr lang="en-GB" b="1" dirty="0"/>
              <a:t>Advice leaflet included with medicine</a:t>
            </a:r>
            <a:r>
              <a:rPr lang="en-GB" dirty="0"/>
              <a:t>:</a:t>
            </a:r>
          </a:p>
          <a:p>
            <a:pPr lvl="0"/>
            <a:r>
              <a:rPr lang="en-GB" i="1" dirty="0"/>
              <a:t>The name of your medicine is </a:t>
            </a:r>
            <a:r>
              <a:rPr lang="en-GB" i="1" dirty="0" err="1"/>
              <a:t>Solpadol</a:t>
            </a:r>
            <a:r>
              <a:rPr lang="en-GB" i="1" dirty="0"/>
              <a:t> 50mg/500mg Caplets.  </a:t>
            </a:r>
            <a:r>
              <a:rPr lang="en-GB" i="1" dirty="0" err="1"/>
              <a:t>Solpadol</a:t>
            </a:r>
            <a:r>
              <a:rPr lang="en-GB" i="1" dirty="0"/>
              <a:t> contains 2 different medicines called codeine phosphate and </a:t>
            </a:r>
            <a:r>
              <a:rPr lang="en-GB" i="1" dirty="0" smtClean="0"/>
              <a:t>paracetamol.  </a:t>
            </a:r>
            <a:r>
              <a:rPr lang="en-GB" i="1" dirty="0"/>
              <a:t>It belongs to a group of medicines called analgesics (painkillers) and is used to treat severe pain</a:t>
            </a:r>
            <a:r>
              <a:rPr lang="en-GB" i="1" dirty="0" smtClean="0"/>
              <a:t>.</a:t>
            </a:r>
            <a:endParaRPr lang="en-GB" i="1" dirty="0"/>
          </a:p>
        </p:txBody>
      </p:sp>
      <p:sp>
        <p:nvSpPr>
          <p:cNvPr id="3" name="Text Placeholder 2"/>
          <p:cNvSpPr txBox="1">
            <a:spLocks noGrp="1"/>
          </p:cNvSpPr>
          <p:nvPr>
            <p:ph type="body" idx="4294967295"/>
          </p:nvPr>
        </p:nvSpPr>
        <p:spPr>
          <a:xfrm>
            <a:off x="395536" y="1412776"/>
            <a:ext cx="8748464" cy="637208"/>
          </a:xfrm>
        </p:spPr>
        <p:txBody>
          <a:bodyPr/>
          <a:lstStyle/>
          <a:p>
            <a:pPr lvl="0"/>
            <a:r>
              <a:rPr lang="en-GB" sz="2600" dirty="0"/>
              <a:t>AO1 – Analysis of their own examples using terminology</a:t>
            </a:r>
          </a:p>
        </p:txBody>
      </p:sp>
      <p:sp>
        <p:nvSpPr>
          <p:cNvPr id="4" name="Rectangle 3"/>
          <p:cNvSpPr/>
          <p:nvPr/>
        </p:nvSpPr>
        <p:spPr>
          <a:xfrm>
            <a:off x="443283" y="4941168"/>
            <a:ext cx="8352928" cy="1815882"/>
          </a:xfrm>
          <a:prstGeom prst="rect">
            <a:avLst/>
          </a:prstGeom>
        </p:spPr>
        <p:txBody>
          <a:bodyPr wrap="square">
            <a:spAutoFit/>
          </a:bodyPr>
          <a:lstStyle/>
          <a:p>
            <a:pPr lvl="0"/>
            <a:r>
              <a:rPr lang="en-GB" sz="2800" dirty="0"/>
              <a:t>AO1 is worth 20 marks. It is important that students analyse their own examples, using accurate terminology.  What terminology could they use to analyse this example? </a:t>
            </a:r>
            <a:endParaRPr lang="en-GB" sz="2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Slide32">
    <p:spTree>
      <p:nvGrpSpPr>
        <p:cNvPr id="1" name=""/>
        <p:cNvGrpSpPr/>
        <p:nvPr/>
      </p:nvGrpSpPr>
      <p:grpSpPr>
        <a:xfrm>
          <a:off x="0" y="0"/>
          <a:ext cx="0" cy="0"/>
          <a:chOff x="0" y="0"/>
          <a:chExt cx="0" cy="0"/>
        </a:xfrm>
      </p:grpSpPr>
      <p:sp>
        <p:nvSpPr>
          <p:cNvPr id="2" name="Content Placeholder 1"/>
          <p:cNvSpPr txBox="1">
            <a:spLocks noGrp="1"/>
          </p:cNvSpPr>
          <p:nvPr>
            <p:ph type="body" idx="4294967295"/>
          </p:nvPr>
        </p:nvSpPr>
        <p:spPr>
          <a:xfrm>
            <a:off x="395536" y="1628800"/>
            <a:ext cx="8363272" cy="4752528"/>
          </a:xfrm>
        </p:spPr>
        <p:txBody>
          <a:bodyPr/>
          <a:lstStyle/>
          <a:p>
            <a:pPr lvl="0"/>
            <a:r>
              <a:rPr lang="en-GB" sz="2800" dirty="0"/>
              <a:t>Field specific lexis – the precise formal plural noun, </a:t>
            </a:r>
            <a:r>
              <a:rPr lang="en-GB" sz="2800" i="1" dirty="0" smtClean="0"/>
              <a:t>analgesics</a:t>
            </a:r>
            <a:endParaRPr lang="en-GB" sz="2800" dirty="0"/>
          </a:p>
          <a:p>
            <a:pPr lvl="0"/>
            <a:r>
              <a:rPr lang="en-GB" sz="1200" dirty="0" smtClean="0"/>
              <a:t> </a:t>
            </a:r>
            <a:endParaRPr lang="en-GB" sz="1200" dirty="0"/>
          </a:p>
          <a:p>
            <a:pPr lvl="0"/>
            <a:r>
              <a:rPr lang="en-GB" sz="2800" dirty="0"/>
              <a:t>U</a:t>
            </a:r>
            <a:r>
              <a:rPr lang="en-GB" sz="2800" dirty="0" smtClean="0"/>
              <a:t>se </a:t>
            </a:r>
            <a:r>
              <a:rPr lang="en-GB" sz="2800" dirty="0"/>
              <a:t>of parenthesis/noun </a:t>
            </a:r>
            <a:r>
              <a:rPr lang="en-GB" sz="2800" dirty="0" smtClean="0"/>
              <a:t>phrases </a:t>
            </a:r>
            <a:r>
              <a:rPr lang="en-GB" sz="2800" dirty="0"/>
              <a:t>in apposition – (painkillers</a:t>
            </a:r>
            <a:r>
              <a:rPr lang="en-GB" sz="2800" dirty="0" smtClean="0"/>
              <a:t>)</a:t>
            </a:r>
          </a:p>
          <a:p>
            <a:pPr lvl="0"/>
            <a:endParaRPr lang="en-GB" sz="1200" dirty="0"/>
          </a:p>
          <a:p>
            <a:pPr lvl="0"/>
            <a:r>
              <a:rPr lang="en-GB" sz="2800" dirty="0"/>
              <a:t>P</a:t>
            </a:r>
            <a:r>
              <a:rPr lang="en-GB" sz="2800" dirty="0" smtClean="0"/>
              <a:t>resent </a:t>
            </a:r>
            <a:r>
              <a:rPr lang="en-GB" sz="2800" dirty="0"/>
              <a:t>tense </a:t>
            </a:r>
            <a:r>
              <a:rPr lang="en-GB" sz="2800" dirty="0" smtClean="0"/>
              <a:t> </a:t>
            </a:r>
          </a:p>
          <a:p>
            <a:pPr lvl="0"/>
            <a:endParaRPr lang="en-GB" sz="1200" dirty="0"/>
          </a:p>
          <a:p>
            <a:pPr lvl="0"/>
            <a:r>
              <a:rPr lang="en-GB" sz="2800" dirty="0"/>
              <a:t>C</a:t>
            </a:r>
            <a:r>
              <a:rPr lang="en-GB" sz="2800" dirty="0" smtClean="0"/>
              <a:t>lear </a:t>
            </a:r>
            <a:r>
              <a:rPr lang="en-GB" sz="2800" dirty="0"/>
              <a:t>declaratives – with simple post-modification in the form of non-finite clauses – “called codeine phosphate and </a:t>
            </a:r>
            <a:r>
              <a:rPr lang="en-GB" sz="2800" dirty="0" smtClean="0"/>
              <a:t>paracetamol” </a:t>
            </a:r>
            <a:r>
              <a:rPr lang="en-GB" sz="2800" dirty="0"/>
              <a:t>in order to clarify the technical information.</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Slide33">
    <p:spTree>
      <p:nvGrpSpPr>
        <p:cNvPr id="1" name=""/>
        <p:cNvGrpSpPr/>
        <p:nvPr/>
      </p:nvGrpSpPr>
      <p:grpSpPr>
        <a:xfrm>
          <a:off x="0" y="0"/>
          <a:ext cx="0" cy="0"/>
          <a:chOff x="0" y="0"/>
          <a:chExt cx="0" cy="0"/>
        </a:xfrm>
      </p:grpSpPr>
      <p:sp>
        <p:nvSpPr>
          <p:cNvPr id="2" name="Content Placeholder 1"/>
          <p:cNvSpPr txBox="1">
            <a:spLocks noGrp="1"/>
          </p:cNvSpPr>
          <p:nvPr>
            <p:ph type="body" idx="4294967295"/>
          </p:nvPr>
        </p:nvSpPr>
        <p:spPr>
          <a:xfrm>
            <a:off x="456247" y="2060848"/>
            <a:ext cx="8363272" cy="3960438"/>
          </a:xfrm>
          <a:ln>
            <a:solidFill>
              <a:schemeClr val="accent1"/>
            </a:solidFill>
          </a:ln>
        </p:spPr>
        <p:txBody>
          <a:bodyPr/>
          <a:lstStyle/>
          <a:p>
            <a:pPr lvl="0"/>
            <a:r>
              <a:rPr lang="en-GB" dirty="0"/>
              <a:t> 1) </a:t>
            </a:r>
            <a:r>
              <a:rPr lang="en-GB" b="1" dirty="0"/>
              <a:t>Rateable value</a:t>
            </a:r>
            <a:r>
              <a:rPr lang="en-GB" dirty="0"/>
              <a:t>.  When the water we supply isn’t metered, your charges have to be worked out based on the </a:t>
            </a:r>
            <a:r>
              <a:rPr lang="en-GB" dirty="0" smtClean="0"/>
              <a:t>1989-90 </a:t>
            </a:r>
            <a:r>
              <a:rPr lang="en-GB" dirty="0"/>
              <a:t>rateable value of your property. The charges are calculated by multiplying the rateable value of your </a:t>
            </a:r>
            <a:r>
              <a:rPr lang="en-GB" dirty="0" smtClean="0"/>
              <a:t>property </a:t>
            </a:r>
            <a:r>
              <a:rPr lang="en-GB" dirty="0"/>
              <a:t>by the appropriate rates for the service which you receive.</a:t>
            </a:r>
          </a:p>
          <a:p>
            <a:pPr lvl="0"/>
            <a:endParaRPr lang="en-GB" sz="900" dirty="0"/>
          </a:p>
          <a:p>
            <a:pPr lvl="0"/>
            <a:r>
              <a:rPr lang="en-GB" dirty="0"/>
              <a:t>  2) </a:t>
            </a:r>
            <a:r>
              <a:rPr lang="en-GB" b="1" dirty="0"/>
              <a:t>Surface water drainage</a:t>
            </a:r>
            <a:r>
              <a:rPr lang="en-GB" dirty="0"/>
              <a:t>. If you can prove to our satisfaction that no surface water or groundwater from your property drains directly or indirectly to a public sewer you may be eligible to pay a lower sewerage charge</a:t>
            </a:r>
            <a:r>
              <a:rPr lang="en-GB" dirty="0" smtClean="0"/>
              <a:t>.</a:t>
            </a:r>
            <a:endParaRPr lang="en-GB" dirty="0"/>
          </a:p>
        </p:txBody>
      </p:sp>
      <p:sp>
        <p:nvSpPr>
          <p:cNvPr id="3" name="Text Placeholder 2"/>
          <p:cNvSpPr txBox="1">
            <a:spLocks noGrp="1"/>
          </p:cNvSpPr>
          <p:nvPr>
            <p:ph type="body" idx="4294967295"/>
          </p:nvPr>
        </p:nvSpPr>
        <p:spPr>
          <a:xfrm>
            <a:off x="467544" y="1412776"/>
            <a:ext cx="8418515" cy="709217"/>
          </a:xfrm>
        </p:spPr>
        <p:txBody>
          <a:bodyPr/>
          <a:lstStyle/>
          <a:p>
            <a:pPr lvl="0"/>
            <a:r>
              <a:rPr lang="en-GB" sz="3200" dirty="0"/>
              <a:t>A Water Bill</a:t>
            </a:r>
          </a:p>
        </p:txBody>
      </p:sp>
      <p:sp>
        <p:nvSpPr>
          <p:cNvPr id="4" name="Rectangle 3"/>
          <p:cNvSpPr/>
          <p:nvPr/>
        </p:nvSpPr>
        <p:spPr>
          <a:xfrm>
            <a:off x="467544" y="6119718"/>
            <a:ext cx="5184576" cy="523220"/>
          </a:xfrm>
          <a:prstGeom prst="rect">
            <a:avLst/>
          </a:prstGeom>
        </p:spPr>
        <p:txBody>
          <a:bodyPr wrap="square">
            <a:spAutoFit/>
          </a:bodyPr>
          <a:lstStyle/>
          <a:p>
            <a:pPr lvl="0"/>
            <a:r>
              <a:rPr lang="en-GB" sz="2800" b="1" dirty="0"/>
              <a:t>Discuss the </a:t>
            </a:r>
            <a:r>
              <a:rPr lang="en-GB" sz="2800" b="1" dirty="0" smtClean="0"/>
              <a:t>features.</a:t>
            </a:r>
            <a:endParaRPr lang="en-GB" sz="2800" b="1"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Slide34">
    <p:spTree>
      <p:nvGrpSpPr>
        <p:cNvPr id="1" name=""/>
        <p:cNvGrpSpPr/>
        <p:nvPr/>
      </p:nvGrpSpPr>
      <p:grpSpPr>
        <a:xfrm>
          <a:off x="0" y="0"/>
          <a:ext cx="0" cy="0"/>
          <a:chOff x="0" y="0"/>
          <a:chExt cx="0" cy="0"/>
        </a:xfrm>
      </p:grpSpPr>
      <p:sp>
        <p:nvSpPr>
          <p:cNvPr id="2" name="Content Placeholder 1"/>
          <p:cNvSpPr txBox="1">
            <a:spLocks noGrp="1"/>
          </p:cNvSpPr>
          <p:nvPr>
            <p:ph type="body" idx="4294967295"/>
          </p:nvPr>
        </p:nvSpPr>
        <p:spPr>
          <a:xfrm>
            <a:off x="323528" y="1628800"/>
            <a:ext cx="8640960" cy="4641384"/>
          </a:xfrm>
        </p:spPr>
        <p:txBody>
          <a:bodyPr/>
          <a:lstStyle/>
          <a:p>
            <a:pPr lvl="0"/>
            <a:r>
              <a:rPr lang="en-GB" dirty="0"/>
              <a:t>Sub-headings – minor sentences/noun phrases for emphasis and clarity of information</a:t>
            </a:r>
          </a:p>
          <a:p>
            <a:pPr lvl="0"/>
            <a:r>
              <a:rPr lang="en-GB" dirty="0"/>
              <a:t>Complex noun phrases – “the rateable value of your property”</a:t>
            </a:r>
          </a:p>
          <a:p>
            <a:pPr lvl="0"/>
            <a:r>
              <a:rPr lang="en-GB" dirty="0"/>
              <a:t>Fronted subordinate adverbial (left-branching) clauses to highlight the importance of the clause and to cover all eventualities – “When the water…”  “If you can prove…”</a:t>
            </a:r>
          </a:p>
          <a:p>
            <a:pPr lvl="0"/>
            <a:r>
              <a:rPr lang="en-GB" dirty="0"/>
              <a:t>The passive voice to add to the formality and objectivity of the information – “the charges are calculated </a:t>
            </a:r>
            <a:r>
              <a:rPr lang="en-GB" dirty="0" smtClean="0"/>
              <a:t>by….”</a:t>
            </a:r>
            <a:endParaRPr lang="en-GB" dirty="0"/>
          </a:p>
          <a:p>
            <a:pPr lvl="0"/>
            <a:r>
              <a:rPr lang="en-GB" dirty="0"/>
              <a:t>The 2</a:t>
            </a:r>
            <a:r>
              <a:rPr lang="en-GB" baseline="30000" dirty="0"/>
              <a:t>nd</a:t>
            </a:r>
            <a:r>
              <a:rPr lang="en-GB" dirty="0"/>
              <a:t> person</a:t>
            </a:r>
          </a:p>
          <a:p>
            <a:pPr lvl="0"/>
            <a:r>
              <a:rPr lang="en-GB" dirty="0"/>
              <a:t>The use of the modal verb “may” to avoid a definite binding promise </a:t>
            </a:r>
          </a:p>
          <a:p>
            <a:pPr lvl="0"/>
            <a:r>
              <a:rPr lang="en-GB" dirty="0"/>
              <a:t>Paired opposing adverbs – “directly or indirectly”</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name="Slide35">
    <p:spTree>
      <p:nvGrpSpPr>
        <p:cNvPr id="1" name=""/>
        <p:cNvGrpSpPr/>
        <p:nvPr/>
      </p:nvGrpSpPr>
      <p:grpSpPr>
        <a:xfrm>
          <a:off x="0" y="0"/>
          <a:ext cx="0" cy="0"/>
          <a:chOff x="0" y="0"/>
          <a:chExt cx="0" cy="0"/>
        </a:xfrm>
      </p:grpSpPr>
      <p:sp>
        <p:nvSpPr>
          <p:cNvPr id="2" name="Content Placeholder 1"/>
          <p:cNvSpPr txBox="1">
            <a:spLocks noGrp="1"/>
          </p:cNvSpPr>
          <p:nvPr>
            <p:ph type="body" idx="4294967295"/>
          </p:nvPr>
        </p:nvSpPr>
        <p:spPr>
          <a:xfrm>
            <a:off x="467544" y="2348880"/>
            <a:ext cx="8229600" cy="1944216"/>
          </a:xfrm>
          <a:ln>
            <a:solidFill>
              <a:schemeClr val="accent1"/>
            </a:solidFill>
          </a:ln>
        </p:spPr>
        <p:txBody>
          <a:bodyPr/>
          <a:lstStyle/>
          <a:p>
            <a:pPr lvl="0"/>
            <a:r>
              <a:rPr lang="en-GB" sz="2800" b="1" dirty="0"/>
              <a:t>Possession of a mobile phone </a:t>
            </a:r>
            <a:r>
              <a:rPr lang="en-GB" sz="2800" dirty="0"/>
              <a:t>or </a:t>
            </a:r>
            <a:r>
              <a:rPr lang="en-GB" sz="2800" b="1" dirty="0"/>
              <a:t>other unauthorised material</a:t>
            </a:r>
            <a:r>
              <a:rPr lang="en-GB" sz="2800" dirty="0"/>
              <a:t> is </a:t>
            </a:r>
            <a:r>
              <a:rPr lang="en-GB" sz="2800" b="1" dirty="0"/>
              <a:t>breaking the rules </a:t>
            </a:r>
            <a:r>
              <a:rPr lang="en-GB" sz="2800" dirty="0"/>
              <a:t>even if you do not intend to use it and you will be subject to penalty and possible </a:t>
            </a:r>
            <a:r>
              <a:rPr lang="en-GB" sz="2800" dirty="0" smtClean="0"/>
              <a:t>disqualification.</a:t>
            </a:r>
            <a:endParaRPr lang="en-GB" sz="2800" dirty="0"/>
          </a:p>
        </p:txBody>
      </p:sp>
      <p:sp>
        <p:nvSpPr>
          <p:cNvPr id="3" name="Text Placeholder 2"/>
          <p:cNvSpPr txBox="1">
            <a:spLocks noGrp="1"/>
          </p:cNvSpPr>
          <p:nvPr>
            <p:ph type="body" idx="4294967295"/>
          </p:nvPr>
        </p:nvSpPr>
        <p:spPr>
          <a:xfrm>
            <a:off x="467544" y="1412776"/>
            <a:ext cx="8418515" cy="1188244"/>
          </a:xfrm>
        </p:spPr>
        <p:txBody>
          <a:bodyPr/>
          <a:lstStyle/>
          <a:p>
            <a:pPr lvl="0"/>
            <a:r>
              <a:rPr lang="en-GB" sz="3200" dirty="0"/>
              <a:t>JCQ Examination Rules</a:t>
            </a:r>
          </a:p>
        </p:txBody>
      </p:sp>
      <p:sp>
        <p:nvSpPr>
          <p:cNvPr id="4" name="Rectangle 3"/>
          <p:cNvSpPr/>
          <p:nvPr/>
        </p:nvSpPr>
        <p:spPr>
          <a:xfrm>
            <a:off x="467544" y="4581128"/>
            <a:ext cx="8280920" cy="1815882"/>
          </a:xfrm>
          <a:prstGeom prst="rect">
            <a:avLst/>
          </a:prstGeom>
        </p:spPr>
        <p:txBody>
          <a:bodyPr wrap="square">
            <a:spAutoFit/>
          </a:bodyPr>
          <a:lstStyle/>
          <a:p>
            <a:pPr lvl="0"/>
            <a:r>
              <a:rPr lang="en-GB" sz="2800" i="1" dirty="0"/>
              <a:t>Students could be encouraged to make use of accessible documents.</a:t>
            </a:r>
          </a:p>
          <a:p>
            <a:pPr lvl="0"/>
            <a:endParaRPr lang="en-GB" sz="2800" i="1" dirty="0"/>
          </a:p>
          <a:p>
            <a:pPr lvl="0"/>
            <a:r>
              <a:rPr lang="en-GB" sz="2800" b="1" dirty="0"/>
              <a:t>Discuss the features of this example</a:t>
            </a:r>
            <a:r>
              <a:rPr lang="en-GB" sz="2800" dirty="0"/>
              <a:t>.</a:t>
            </a:r>
            <a:endParaRPr lang="en-GB" sz="2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name="Slide36">
    <p:spTree>
      <p:nvGrpSpPr>
        <p:cNvPr id="1" name=""/>
        <p:cNvGrpSpPr/>
        <p:nvPr/>
      </p:nvGrpSpPr>
      <p:grpSpPr>
        <a:xfrm>
          <a:off x="0" y="0"/>
          <a:ext cx="0" cy="0"/>
          <a:chOff x="0" y="0"/>
          <a:chExt cx="0" cy="0"/>
        </a:xfrm>
      </p:grpSpPr>
      <p:sp>
        <p:nvSpPr>
          <p:cNvPr id="2" name="Content Placeholder 1"/>
          <p:cNvSpPr txBox="1">
            <a:spLocks noGrp="1"/>
          </p:cNvSpPr>
          <p:nvPr>
            <p:ph type="body" idx="4294967295"/>
          </p:nvPr>
        </p:nvSpPr>
        <p:spPr>
          <a:xfrm>
            <a:off x="467544" y="1556792"/>
            <a:ext cx="8229600" cy="4137328"/>
          </a:xfrm>
        </p:spPr>
        <p:txBody>
          <a:bodyPr/>
          <a:lstStyle/>
          <a:p>
            <a:pPr lvl="0"/>
            <a:r>
              <a:rPr lang="en-GB" sz="2800" kern="0" dirty="0"/>
              <a:t>Definite modal verbs – you </a:t>
            </a:r>
            <a:r>
              <a:rPr lang="en-GB" sz="2800" b="1" kern="0" dirty="0"/>
              <a:t>will</a:t>
            </a:r>
            <a:r>
              <a:rPr lang="en-GB" sz="2800" kern="0" dirty="0"/>
              <a:t> </a:t>
            </a:r>
            <a:r>
              <a:rPr lang="en-GB" sz="2800" kern="0" dirty="0" smtClean="0"/>
              <a:t>be</a:t>
            </a:r>
          </a:p>
          <a:p>
            <a:pPr lvl="0"/>
            <a:endParaRPr lang="en-GB" sz="2800" kern="0" dirty="0"/>
          </a:p>
          <a:p>
            <a:pPr lvl="0"/>
            <a:r>
              <a:rPr lang="en-GB" sz="2800" kern="0" dirty="0"/>
              <a:t>Emboldened extended noun phrases – </a:t>
            </a:r>
            <a:r>
              <a:rPr lang="en-GB" sz="2800" b="1" kern="0" dirty="0"/>
              <a:t>possession of a mobile </a:t>
            </a:r>
            <a:r>
              <a:rPr lang="en-GB" sz="2800" b="1" kern="0" dirty="0" smtClean="0"/>
              <a:t>phone</a:t>
            </a:r>
          </a:p>
          <a:p>
            <a:pPr lvl="0"/>
            <a:endParaRPr lang="en-GB" sz="2800" b="1" kern="0" dirty="0"/>
          </a:p>
          <a:p>
            <a:pPr lvl="0"/>
            <a:r>
              <a:rPr lang="en-GB" sz="2800" kern="0" dirty="0"/>
              <a:t>The use of the subordinate clause to stress the likelihood of the action – “</a:t>
            </a:r>
            <a:r>
              <a:rPr lang="en-GB" sz="2800" b="1" kern="0" dirty="0"/>
              <a:t>even if</a:t>
            </a:r>
            <a:r>
              <a:rPr lang="en-GB" sz="2800" kern="0" dirty="0" smtClean="0"/>
              <a:t>”</a:t>
            </a:r>
          </a:p>
          <a:p>
            <a:pPr lvl="0"/>
            <a:endParaRPr lang="en-GB" sz="2800" kern="0" dirty="0"/>
          </a:p>
          <a:p>
            <a:pPr lvl="0"/>
            <a:r>
              <a:rPr lang="en-GB" sz="2800" kern="0" dirty="0"/>
              <a:t>Formal low frequency lexis to add gravity to the situation – the abstract noun “</a:t>
            </a:r>
            <a:r>
              <a:rPr lang="en-GB" sz="2800" b="1" kern="0" dirty="0"/>
              <a:t>disqualification</a:t>
            </a:r>
            <a:r>
              <a:rPr lang="en-GB" sz="2800" kern="0" dirty="0"/>
              <a:t>”</a:t>
            </a:r>
          </a:p>
          <a:p>
            <a:pPr lvl="0"/>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name="Slide37">
    <p:spTree>
      <p:nvGrpSpPr>
        <p:cNvPr id="1" name=""/>
        <p:cNvGrpSpPr/>
        <p:nvPr/>
      </p:nvGrpSpPr>
      <p:grpSpPr>
        <a:xfrm>
          <a:off x="0" y="0"/>
          <a:ext cx="0" cy="0"/>
          <a:chOff x="0" y="0"/>
          <a:chExt cx="0" cy="0"/>
        </a:xfrm>
      </p:grpSpPr>
      <p:sp>
        <p:nvSpPr>
          <p:cNvPr id="2" name="Content Placeholder 1"/>
          <p:cNvSpPr txBox="1">
            <a:spLocks noGrp="1"/>
          </p:cNvSpPr>
          <p:nvPr>
            <p:ph type="body" idx="4294967295"/>
          </p:nvPr>
        </p:nvSpPr>
        <p:spPr>
          <a:xfrm>
            <a:off x="467544" y="1916832"/>
            <a:ext cx="8229600" cy="3232047"/>
          </a:xfrm>
        </p:spPr>
        <p:txBody>
          <a:bodyPr/>
          <a:lstStyle/>
          <a:p>
            <a:pPr lvl="0"/>
            <a:r>
              <a:rPr lang="en-GB" sz="3200" kern="0" dirty="0"/>
              <a:t>Any past question can be used in this way</a:t>
            </a:r>
            <a:r>
              <a:rPr lang="en-GB" sz="3200" kern="0" dirty="0" smtClean="0"/>
              <a:t>.</a:t>
            </a:r>
          </a:p>
          <a:p>
            <a:pPr lvl="0"/>
            <a:endParaRPr lang="en-GB" sz="3200" kern="0" dirty="0"/>
          </a:p>
          <a:p>
            <a:pPr lvl="0"/>
            <a:r>
              <a:rPr lang="en-GB" sz="3200" kern="0" dirty="0" smtClean="0"/>
              <a:t>Encourage students </a:t>
            </a:r>
            <a:r>
              <a:rPr lang="en-GB" sz="3200" kern="0" dirty="0"/>
              <a:t>to find, share and save analysed examples of instructions, formal spoken language, signs, powerful texts and </a:t>
            </a:r>
            <a:r>
              <a:rPr lang="en-GB" sz="3200" kern="0" dirty="0" smtClean="0"/>
              <a:t>speech.</a:t>
            </a:r>
            <a:endParaRPr lang="en-GB" sz="3200" kern="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Slide21">
    <p:spTree>
      <p:nvGrpSpPr>
        <p:cNvPr id="1" name=""/>
        <p:cNvGrpSpPr/>
        <p:nvPr/>
      </p:nvGrpSpPr>
      <p:grpSpPr>
        <a:xfrm>
          <a:off x="0" y="0"/>
          <a:ext cx="0" cy="0"/>
          <a:chOff x="0" y="0"/>
          <a:chExt cx="0" cy="0"/>
        </a:xfrm>
      </p:grpSpPr>
      <p:sp>
        <p:nvSpPr>
          <p:cNvPr id="2" name="Text Placeholder 1"/>
          <p:cNvSpPr txBox="1">
            <a:spLocks noGrp="1"/>
          </p:cNvSpPr>
          <p:nvPr>
            <p:ph type="body" idx="4294967295"/>
          </p:nvPr>
        </p:nvSpPr>
        <p:spPr>
          <a:xfrm>
            <a:off x="323523" y="1556793"/>
            <a:ext cx="8640965" cy="781217"/>
          </a:xfrm>
        </p:spPr>
        <p:txBody>
          <a:bodyPr/>
          <a:lstStyle/>
          <a:p>
            <a:r>
              <a:rPr lang="en-GB" sz="3400" kern="0" dirty="0" smtClean="0">
                <a:solidFill>
                  <a:srgbClr val="0070C0"/>
                </a:solidFill>
                <a:latin typeface="Gotham Rounded Book"/>
              </a:rPr>
              <a:t>Examination Feedback – Key Messages</a:t>
            </a:r>
            <a:endParaRPr lang="en-GB" sz="3400" kern="0" dirty="0">
              <a:solidFill>
                <a:srgbClr val="0070C0"/>
              </a:solidFill>
              <a:latin typeface="Gotham Rounded Book"/>
            </a:endParaRPr>
          </a:p>
        </p:txBody>
      </p:sp>
      <p:sp>
        <p:nvSpPr>
          <p:cNvPr id="3" name="Content Placeholder 2"/>
          <p:cNvSpPr txBox="1">
            <a:spLocks noGrp="1"/>
          </p:cNvSpPr>
          <p:nvPr>
            <p:ph type="body" idx="4294967295"/>
          </p:nvPr>
        </p:nvSpPr>
        <p:spPr>
          <a:xfrm>
            <a:off x="323522" y="2492896"/>
            <a:ext cx="8424941" cy="4032444"/>
          </a:xfrm>
        </p:spPr>
        <p:txBody>
          <a:bodyPr/>
          <a:lstStyle/>
          <a:p>
            <a:r>
              <a:rPr lang="en-GB" b="1" dirty="0"/>
              <a:t>Characteristics of successful responses </a:t>
            </a:r>
            <a:r>
              <a:rPr lang="en-GB" b="1" dirty="0" smtClean="0"/>
              <a:t>to the essay question</a:t>
            </a:r>
            <a:endParaRPr lang="en-GB" dirty="0"/>
          </a:p>
          <a:p>
            <a:pPr marL="342900" indent="-342900">
              <a:buFont typeface="Arial" panose="020B0604020202020204" pitchFamily="34" charset="0"/>
              <a:buChar char="•"/>
            </a:pPr>
            <a:r>
              <a:rPr lang="en-GB" dirty="0" smtClean="0"/>
              <a:t>Essay </a:t>
            </a:r>
            <a:r>
              <a:rPr lang="en-GB" dirty="0"/>
              <a:t>structure with an introduction that addresses the question – features of formal written English or features of instructions </a:t>
            </a:r>
          </a:p>
          <a:p>
            <a:pPr marL="342900" indent="-342900">
              <a:buFont typeface="Arial" panose="020B0604020202020204" pitchFamily="34" charset="0"/>
              <a:buChar char="•"/>
            </a:pPr>
            <a:r>
              <a:rPr lang="en-GB" dirty="0" smtClean="0"/>
              <a:t>Analysis </a:t>
            </a:r>
            <a:r>
              <a:rPr lang="en-GB" dirty="0"/>
              <a:t>of the example given, using accurate terminology </a:t>
            </a:r>
          </a:p>
          <a:p>
            <a:pPr marL="342900" indent="-342900">
              <a:buFont typeface="Arial" panose="020B0604020202020204" pitchFamily="34" charset="0"/>
              <a:buChar char="•"/>
            </a:pPr>
            <a:r>
              <a:rPr lang="en-GB" dirty="0" smtClean="0"/>
              <a:t>Wider </a:t>
            </a:r>
            <a:r>
              <a:rPr lang="en-GB" dirty="0"/>
              <a:t>analysed examples from candidate’s own experience </a:t>
            </a:r>
          </a:p>
          <a:p>
            <a:pPr marL="342900" indent="-342900">
              <a:buFont typeface="Arial" panose="020B0604020202020204" pitchFamily="34" charset="0"/>
              <a:buChar char="•"/>
            </a:pPr>
            <a:r>
              <a:rPr lang="en-GB" dirty="0" smtClean="0"/>
              <a:t>Knowledge </a:t>
            </a:r>
            <a:r>
              <a:rPr lang="en-GB" dirty="0"/>
              <a:t>of relevant theories and concepts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sp>
        <p:nvSpPr>
          <p:cNvPr id="2" name="TextBox 1"/>
          <p:cNvSpPr txBox="1"/>
          <p:nvPr/>
        </p:nvSpPr>
        <p:spPr>
          <a:xfrm>
            <a:off x="332808" y="2420888"/>
            <a:ext cx="8568948" cy="3744615"/>
          </a:xfrm>
          <a:prstGeom prst="rect">
            <a:avLst/>
          </a:prstGeom>
          <a:noFill/>
          <a:ln>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0" i="0" u="none" strike="noStrike" kern="0" cap="none" spc="0" baseline="0" dirty="0">
                <a:solidFill>
                  <a:srgbClr val="0070C0"/>
                </a:solidFill>
                <a:uFillTx/>
                <a:latin typeface="Gotham Rounded Book"/>
                <a:ea typeface="ＭＳ Ｐゴシック" pitchFamily="1"/>
                <a:cs typeface="Gotham Rounded Book"/>
              </a:rPr>
              <a:t>This is a useful method to help students improve their essay </a:t>
            </a:r>
            <a:r>
              <a:rPr lang="en-US" sz="2800" b="0" i="0" u="none" strike="noStrike" kern="0" cap="none" spc="0" baseline="0" dirty="0" smtClean="0">
                <a:solidFill>
                  <a:srgbClr val="0070C0"/>
                </a:solidFill>
                <a:uFillTx/>
                <a:latin typeface="Gotham Rounded Book"/>
                <a:ea typeface="ＭＳ Ｐゴシック" pitchFamily="1"/>
                <a:cs typeface="Gotham Rounded Book"/>
              </a:rPr>
              <a:t>writing.</a:t>
            </a:r>
            <a:r>
              <a:rPr lang="en-US" sz="2800" b="0" i="0" u="none" strike="noStrike" kern="0" cap="none" spc="0" dirty="0" smtClean="0">
                <a:solidFill>
                  <a:srgbClr val="0070C0"/>
                </a:solidFill>
                <a:uFillTx/>
                <a:latin typeface="Gotham Rounded Book"/>
                <a:ea typeface="ＭＳ Ｐゴシック" pitchFamily="1"/>
                <a:cs typeface="Gotham Rounded Book"/>
              </a:rPr>
              <a:t> </a:t>
            </a:r>
            <a:r>
              <a:rPr lang="en-US" sz="2800" b="0" i="0" u="none" strike="noStrike" kern="0" cap="none" spc="0" baseline="0" dirty="0" smtClean="0">
                <a:solidFill>
                  <a:srgbClr val="0070C0"/>
                </a:solidFill>
                <a:uFillTx/>
                <a:latin typeface="Gotham Rounded Book"/>
                <a:ea typeface="ＭＳ Ｐゴシック" pitchFamily="1"/>
                <a:cs typeface="Gotham Rounded Book"/>
              </a:rPr>
              <a:t>The </a:t>
            </a:r>
            <a:r>
              <a:rPr lang="en-US" sz="2800" b="0" i="0" u="none" strike="noStrike" kern="0" cap="none" spc="0" baseline="0" dirty="0">
                <a:solidFill>
                  <a:srgbClr val="0070C0"/>
                </a:solidFill>
                <a:uFillTx/>
                <a:latin typeface="Gotham Rounded Book"/>
                <a:ea typeface="ＭＳ Ｐゴシック" pitchFamily="1"/>
                <a:cs typeface="Gotham Rounded Book"/>
              </a:rPr>
              <a:t>example provided is a good essay because the structure keeps coming back to the question.  </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800" b="0" i="0" u="none" strike="noStrike" kern="0" cap="none" spc="0" baseline="0" dirty="0">
              <a:solidFill>
                <a:srgbClr val="0070C0"/>
              </a:solidFill>
              <a:uFillTx/>
              <a:latin typeface="Gotham Rounded Book"/>
              <a:ea typeface="ＭＳ Ｐゴシック" pitchFamily="1"/>
              <a:cs typeface="Gotham Rounded Book"/>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0" i="0" u="none" strike="noStrike" kern="0" cap="none" spc="0" baseline="0" dirty="0">
                <a:solidFill>
                  <a:srgbClr val="0070C0"/>
                </a:solidFill>
                <a:uFillTx/>
                <a:latin typeface="Gotham Rounded Book"/>
                <a:ea typeface="ＭＳ Ｐゴシック" pitchFamily="1"/>
                <a:cs typeface="Gotham Rounded Book"/>
              </a:rPr>
              <a:t>Step 1 - From a good exemplar, give students topic </a:t>
            </a:r>
            <a:r>
              <a:rPr lang="en-US" sz="2800" b="0" i="0" u="none" strike="noStrike" kern="0" cap="none" spc="0" baseline="0" dirty="0" smtClean="0">
                <a:solidFill>
                  <a:srgbClr val="0070C0"/>
                </a:solidFill>
                <a:uFillTx/>
                <a:latin typeface="Gotham Rounded Book"/>
                <a:ea typeface="ＭＳ Ｐゴシック" pitchFamily="1"/>
                <a:cs typeface="Gotham Rounded Book"/>
              </a:rPr>
              <a:t>sentences.</a:t>
            </a:r>
            <a:r>
              <a:rPr lang="en-US" sz="2800" b="0" i="0" u="none" strike="noStrike" kern="0" cap="none" spc="0" dirty="0" smtClean="0">
                <a:solidFill>
                  <a:srgbClr val="0070C0"/>
                </a:solidFill>
                <a:uFillTx/>
                <a:latin typeface="Gotham Rounded Book"/>
                <a:ea typeface="ＭＳ Ｐゴシック" pitchFamily="1"/>
                <a:cs typeface="Gotham Rounded Book"/>
              </a:rPr>
              <a:t> </a:t>
            </a:r>
            <a:r>
              <a:rPr lang="en-US" sz="2800" b="0" i="0" u="none" strike="noStrike" kern="0" cap="none" spc="0" baseline="0" dirty="0" smtClean="0">
                <a:solidFill>
                  <a:srgbClr val="0070C0"/>
                </a:solidFill>
                <a:uFillTx/>
                <a:latin typeface="Gotham Rounded Book"/>
                <a:ea typeface="ＭＳ Ｐゴシック" pitchFamily="1"/>
                <a:cs typeface="Gotham Rounded Book"/>
              </a:rPr>
              <a:t>Discuss </a:t>
            </a:r>
            <a:r>
              <a:rPr lang="en-US" sz="2800" b="0" i="0" u="none" strike="noStrike" kern="0" cap="none" spc="0" baseline="0" dirty="0">
                <a:solidFill>
                  <a:srgbClr val="0070C0"/>
                </a:solidFill>
                <a:uFillTx/>
                <a:latin typeface="Gotham Rounded Book"/>
                <a:ea typeface="ＭＳ Ｐゴシック" pitchFamily="1"/>
                <a:cs typeface="Gotham Rounded Book"/>
              </a:rPr>
              <a:t>what makes them good topic </a:t>
            </a:r>
            <a:r>
              <a:rPr lang="en-US" sz="2800" b="0" i="0" u="none" strike="noStrike" kern="0" cap="none" spc="0" baseline="0" dirty="0" smtClean="0">
                <a:solidFill>
                  <a:srgbClr val="0070C0"/>
                </a:solidFill>
                <a:uFillTx/>
                <a:latin typeface="Gotham Rounded Book"/>
                <a:ea typeface="ＭＳ Ｐゴシック" pitchFamily="1"/>
                <a:cs typeface="Gotham Rounded Book"/>
              </a:rPr>
              <a:t>sentences.</a:t>
            </a:r>
            <a:endParaRPr lang="en-US" sz="2800" b="0" i="0" u="none" strike="noStrike" kern="0" cap="none" spc="0" baseline="0" dirty="0">
              <a:solidFill>
                <a:srgbClr val="0070C0"/>
              </a:solidFill>
              <a:uFillTx/>
              <a:latin typeface="Gotham Rounded Book"/>
              <a:ea typeface="ＭＳ Ｐゴシック" pitchFamily="1"/>
              <a:cs typeface="Gotham Rounded Book"/>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000" b="0" i="0" u="none" strike="noStrike" kern="1200" cap="none" spc="0" baseline="30000" dirty="0">
              <a:solidFill>
                <a:srgbClr val="000000"/>
              </a:solidFill>
              <a:uFillTx/>
              <a:latin typeface="Gotham Rounded Book"/>
              <a:ea typeface="ＭＳ Ｐゴシック" pitchFamily="1"/>
              <a:cs typeface="Bliss-Light"/>
            </a:endParaRPr>
          </a:p>
        </p:txBody>
      </p:sp>
      <p:pic>
        <p:nvPicPr>
          <p:cNvPr id="3" name="Picture 7"/>
          <p:cNvPicPr>
            <a:picLocks noChangeAspect="1"/>
          </p:cNvPicPr>
          <p:nvPr/>
        </p:nvPicPr>
        <p:blipFill>
          <a:blip r:embed="rId2"/>
          <a:srcRect/>
          <a:stretch>
            <a:fillRect/>
          </a:stretch>
        </p:blipFill>
        <p:spPr>
          <a:xfrm>
            <a:off x="-8229" y="1911"/>
            <a:ext cx="9152229" cy="1265236"/>
          </a:xfrm>
          <a:prstGeom prst="rect">
            <a:avLst/>
          </a:prstGeom>
          <a:noFill/>
          <a:ln>
            <a:noFill/>
          </a:ln>
        </p:spPr>
      </p:pic>
      <p:sp>
        <p:nvSpPr>
          <p:cNvPr id="4" name="Text Placeholder 15"/>
          <p:cNvSpPr txBox="1">
            <a:spLocks noGrp="1"/>
          </p:cNvSpPr>
          <p:nvPr>
            <p:ph type="body" idx="4294967295"/>
          </p:nvPr>
        </p:nvSpPr>
        <p:spPr>
          <a:xfrm>
            <a:off x="358627" y="1412775"/>
            <a:ext cx="8418515" cy="781226"/>
          </a:xfrm>
        </p:spPr>
        <p:txBody>
          <a:bodyPr/>
          <a:lstStyle/>
          <a:p>
            <a:pPr lvl="0">
              <a:spcBef>
                <a:spcPts val="800"/>
              </a:spcBef>
            </a:pPr>
            <a:r>
              <a:rPr lang="en-US" sz="4000" kern="0" dirty="0">
                <a:solidFill>
                  <a:srgbClr val="0070C0"/>
                </a:solidFill>
                <a:latin typeface="Gotham Rounded Book"/>
              </a:rPr>
              <a:t>Backward Essay Planning</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33" y="1628800"/>
            <a:ext cx="8568948" cy="3539430"/>
          </a:xfrm>
          <a:prstGeom prst="rect">
            <a:avLst/>
          </a:prstGeom>
          <a:noFill/>
          <a:ln>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800" dirty="0">
              <a:solidFill>
                <a:srgbClr val="000000"/>
              </a:solidFill>
              <a:latin typeface="Arial" pitchFamily="34"/>
              <a:ea typeface="ＭＳ Ｐゴシック" pitchFamily="1"/>
              <a:cs typeface="Arial" pitchFamily="34"/>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dirty="0">
                <a:solidFill>
                  <a:srgbClr val="000000"/>
                </a:solidFill>
                <a:latin typeface="Arial" pitchFamily="34"/>
                <a:ea typeface="ＭＳ Ｐゴシック" pitchFamily="1"/>
                <a:cs typeface="Arial" pitchFamily="34"/>
              </a:rPr>
              <a:t>Introduction: The audience of the text is established at the beginning of the will in order to convey the purpose of the text as well. </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800" dirty="0">
              <a:solidFill>
                <a:srgbClr val="000000"/>
              </a:solidFill>
              <a:latin typeface="Arial" pitchFamily="34"/>
              <a:ea typeface="ＭＳ Ｐゴシック" pitchFamily="1"/>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dirty="0">
                <a:solidFill>
                  <a:srgbClr val="000000"/>
                </a:solidFill>
                <a:latin typeface="Arial" pitchFamily="34"/>
                <a:ea typeface="ＭＳ Ｐゴシック" pitchFamily="1"/>
                <a:cs typeface="Arial" pitchFamily="34"/>
              </a:rPr>
              <a:t>Paragraph 1: The purpose of the text is conveyed throughout in order to highlight exactly what the addresser is intending to happen after their death.  </a:t>
            </a:r>
          </a:p>
        </p:txBody>
      </p:sp>
      <p:pic>
        <p:nvPicPr>
          <p:cNvPr id="3" name="Picture 7"/>
          <p:cNvPicPr>
            <a:picLocks noChangeAspect="1"/>
          </p:cNvPicPr>
          <p:nvPr/>
        </p:nvPicPr>
        <p:blipFill>
          <a:blip r:embed="rId2"/>
          <a:srcRect/>
          <a:stretch>
            <a:fillRect/>
          </a:stretch>
        </p:blipFill>
        <p:spPr>
          <a:xfrm>
            <a:off x="-8229" y="1911"/>
            <a:ext cx="9152229" cy="1265236"/>
          </a:xfrm>
          <a:prstGeom prst="rect">
            <a:avLst/>
          </a:prstGeom>
          <a:noFill/>
          <a:ln>
            <a:noFill/>
          </a:ln>
        </p:spPr>
      </p:pic>
    </p:spTree>
    <p:extLst>
      <p:ext uri="{BB962C8B-B14F-4D97-AF65-F5344CB8AC3E}">
        <p14:creationId xmlns:p14="http://schemas.microsoft.com/office/powerpoint/2010/main" val="3556090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name="Slide18">
    <p:spTree>
      <p:nvGrpSpPr>
        <p:cNvPr id="1" name=""/>
        <p:cNvGrpSpPr/>
        <p:nvPr/>
      </p:nvGrpSpPr>
      <p:grpSpPr>
        <a:xfrm>
          <a:off x="0" y="0"/>
          <a:ext cx="0" cy="0"/>
          <a:chOff x="0" y="0"/>
          <a:chExt cx="0" cy="0"/>
        </a:xfrm>
      </p:grpSpPr>
      <p:sp>
        <p:nvSpPr>
          <p:cNvPr id="2" name="Content Placeholder 2"/>
          <p:cNvSpPr txBox="1">
            <a:spLocks noGrp="1"/>
          </p:cNvSpPr>
          <p:nvPr>
            <p:ph type="body" idx="4294967295"/>
          </p:nvPr>
        </p:nvSpPr>
        <p:spPr>
          <a:xfrm>
            <a:off x="323523" y="1628802"/>
            <a:ext cx="8568952" cy="4824538"/>
          </a:xfrm>
        </p:spPr>
        <p:txBody>
          <a:bodyPr/>
          <a:lstStyle/>
          <a:p>
            <a:pPr lvl="0"/>
            <a:r>
              <a:rPr lang="en-GB" sz="2800" dirty="0"/>
              <a:t>Paragraph 2: The addresser has a decisive and informative voice throughout the will. </a:t>
            </a:r>
            <a:endParaRPr lang="en-GB" sz="2800" dirty="0" smtClean="0"/>
          </a:p>
          <a:p>
            <a:pPr lvl="0"/>
            <a:endParaRPr lang="en-GB" sz="2800" dirty="0"/>
          </a:p>
          <a:p>
            <a:pPr lvl="0"/>
            <a:r>
              <a:rPr lang="en-GB" sz="2800" dirty="0"/>
              <a:t>Paragraph 3:The addresser also takes into account the fact that who they intend to receive their possessions may pre-decease them and also establishes the alternative outcome if this should happen. </a:t>
            </a:r>
          </a:p>
          <a:p>
            <a:pPr lvl="0"/>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noGrp="1"/>
          </p:cNvSpPr>
          <p:nvPr>
            <p:ph type="body" idx="4294967295"/>
          </p:nvPr>
        </p:nvSpPr>
        <p:spPr>
          <a:xfrm>
            <a:off x="323523" y="1628802"/>
            <a:ext cx="8568952" cy="4824538"/>
          </a:xfrm>
        </p:spPr>
        <p:txBody>
          <a:bodyPr/>
          <a:lstStyle/>
          <a:p>
            <a:pPr lvl="0"/>
            <a:r>
              <a:rPr lang="en-GB" sz="2800" dirty="0" smtClean="0"/>
              <a:t>Paragraph </a:t>
            </a:r>
            <a:r>
              <a:rPr lang="en-GB" sz="2800" dirty="0"/>
              <a:t>4: This correlates with the fact that it is a written text, so there is no immediate feedback on what information they have provided</a:t>
            </a:r>
            <a:r>
              <a:rPr lang="en-GB" sz="2800" dirty="0" smtClean="0"/>
              <a:t>.</a:t>
            </a:r>
          </a:p>
          <a:p>
            <a:pPr lvl="0"/>
            <a:endParaRPr lang="en-GB" sz="2800" dirty="0"/>
          </a:p>
          <a:p>
            <a:pPr lvl="0"/>
            <a:r>
              <a:rPr lang="en-GB" sz="2800" dirty="0"/>
              <a:t>Paragraph 5: The factor of the text’s mode being written and not something which receives immediate feedback, unlike speech, is also addressed earlier in the text.</a:t>
            </a:r>
          </a:p>
          <a:p>
            <a:pPr lvl="0"/>
            <a:endParaRPr lang="en-GB" dirty="0"/>
          </a:p>
        </p:txBody>
      </p:sp>
    </p:spTree>
    <p:extLst>
      <p:ext uri="{BB962C8B-B14F-4D97-AF65-F5344CB8AC3E}">
        <p14:creationId xmlns:p14="http://schemas.microsoft.com/office/powerpoint/2010/main" val="4097252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name="Slide20">
    <p:spTree>
      <p:nvGrpSpPr>
        <p:cNvPr id="1" name=""/>
        <p:cNvGrpSpPr/>
        <p:nvPr/>
      </p:nvGrpSpPr>
      <p:grpSpPr>
        <a:xfrm>
          <a:off x="0" y="0"/>
          <a:ext cx="0" cy="0"/>
          <a:chOff x="0" y="0"/>
          <a:chExt cx="0" cy="0"/>
        </a:xfrm>
      </p:grpSpPr>
      <p:sp>
        <p:nvSpPr>
          <p:cNvPr id="2" name="Content Placeholder 2"/>
          <p:cNvSpPr txBox="1">
            <a:spLocks noGrp="1"/>
          </p:cNvSpPr>
          <p:nvPr>
            <p:ph type="body" idx="4294967295"/>
          </p:nvPr>
        </p:nvSpPr>
        <p:spPr>
          <a:xfrm>
            <a:off x="323523" y="1772820"/>
            <a:ext cx="8496943" cy="4608511"/>
          </a:xfrm>
        </p:spPr>
        <p:txBody>
          <a:bodyPr/>
          <a:lstStyle/>
          <a:p>
            <a:pPr lvl="0"/>
            <a:r>
              <a:rPr lang="en-GB" sz="2800" dirty="0"/>
              <a:t>Paragraph 6: The addresser also provides clarity for the addressee through expressing a degree of certainty.</a:t>
            </a:r>
          </a:p>
          <a:p>
            <a:pPr lvl="0"/>
            <a:endParaRPr lang="en-GB" sz="2800" dirty="0"/>
          </a:p>
          <a:p>
            <a:pPr lvl="0"/>
            <a:r>
              <a:rPr lang="en-GB" sz="2800" dirty="0"/>
              <a:t>Paragraph 7: Another way in which the addresser clarifies the text’s audience is through addressing them by their profession.</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name="Slide38">
    <p:spTree>
      <p:nvGrpSpPr>
        <p:cNvPr id="1" name=""/>
        <p:cNvGrpSpPr/>
        <p:nvPr/>
      </p:nvGrpSpPr>
      <p:grpSpPr>
        <a:xfrm>
          <a:off x="0" y="0"/>
          <a:ext cx="0" cy="0"/>
          <a:chOff x="0" y="0"/>
          <a:chExt cx="0" cy="0"/>
        </a:xfrm>
      </p:grpSpPr>
      <p:sp>
        <p:nvSpPr>
          <p:cNvPr id="2" name="Text Placeholder 1"/>
          <p:cNvSpPr txBox="1">
            <a:spLocks noGrp="1"/>
          </p:cNvSpPr>
          <p:nvPr>
            <p:ph type="body" idx="4294967295"/>
          </p:nvPr>
        </p:nvSpPr>
        <p:spPr>
          <a:xfrm>
            <a:off x="323528" y="1484784"/>
            <a:ext cx="8582353" cy="1573307"/>
          </a:xfrm>
        </p:spPr>
        <p:txBody>
          <a:bodyPr/>
          <a:lstStyle/>
          <a:p>
            <a:r>
              <a:rPr lang="en-GB" sz="2800" kern="0" dirty="0">
                <a:solidFill>
                  <a:srgbClr val="0070C0"/>
                </a:solidFill>
                <a:latin typeface="Gotham Rounded Book"/>
              </a:rPr>
              <a:t>Step 2 – </a:t>
            </a:r>
            <a:r>
              <a:rPr lang="en-GB" sz="2800" kern="0" dirty="0">
                <a:solidFill>
                  <a:srgbClr val="0070C0"/>
                </a:solidFill>
                <a:latin typeface="Gotham Rounded Book"/>
              </a:rPr>
              <a:t>ask students to write </a:t>
            </a:r>
            <a:r>
              <a:rPr lang="en-GB" sz="2800" kern="0" dirty="0">
                <a:solidFill>
                  <a:srgbClr val="0070C0"/>
                </a:solidFill>
                <a:latin typeface="Gotham Rounded Book"/>
              </a:rPr>
              <a:t>paragraphs to go with the topic sentences, using the examples gathered from </a:t>
            </a:r>
            <a:r>
              <a:rPr lang="en-GB" sz="2800" kern="0" dirty="0">
                <a:solidFill>
                  <a:srgbClr val="0070C0"/>
                </a:solidFill>
                <a:latin typeface="Gotham Rounded Book"/>
              </a:rPr>
              <a:t>their own </a:t>
            </a:r>
            <a:r>
              <a:rPr lang="en-GB" sz="2800" kern="0" dirty="0">
                <a:solidFill>
                  <a:srgbClr val="0070C0"/>
                </a:solidFill>
                <a:latin typeface="Gotham Rounded Book"/>
              </a:rPr>
              <a:t>experience and the text in the question</a:t>
            </a:r>
            <a:r>
              <a:rPr lang="en-GB" sz="2800" kern="0" dirty="0" smtClean="0">
                <a:solidFill>
                  <a:srgbClr val="0070C0"/>
                </a:solidFill>
                <a:latin typeface="Gotham Rounded Book"/>
              </a:rPr>
              <a:t>.</a:t>
            </a:r>
            <a:endParaRPr lang="en-GB" sz="2800" kern="0" dirty="0">
              <a:solidFill>
                <a:srgbClr val="0070C0"/>
              </a:solidFill>
              <a:latin typeface="Gotham Rounded Book"/>
            </a:endParaRPr>
          </a:p>
        </p:txBody>
      </p:sp>
      <p:sp>
        <p:nvSpPr>
          <p:cNvPr id="3" name="Content Placeholder 2"/>
          <p:cNvSpPr txBox="1">
            <a:spLocks noGrp="1"/>
          </p:cNvSpPr>
          <p:nvPr>
            <p:ph type="body" idx="4294967295"/>
          </p:nvPr>
        </p:nvSpPr>
        <p:spPr>
          <a:xfrm>
            <a:off x="467544" y="3501008"/>
            <a:ext cx="8229600" cy="2480822"/>
          </a:xfrm>
        </p:spPr>
        <p:txBody>
          <a:bodyPr/>
          <a:lstStyle/>
          <a:p>
            <a:r>
              <a:rPr lang="en-GB" sz="2800" dirty="0"/>
              <a:t>They should use fully developed analytical frameworks:</a:t>
            </a:r>
          </a:p>
          <a:p>
            <a:pPr marL="342900" indent="-342900">
              <a:buFont typeface="Arial" panose="020B0604020202020204" pitchFamily="34" charset="0"/>
              <a:buChar char="•"/>
            </a:pPr>
            <a:r>
              <a:rPr lang="en-GB" sz="2800" dirty="0"/>
              <a:t>Topic sentence</a:t>
            </a:r>
          </a:p>
          <a:p>
            <a:pPr marL="342900" indent="-342900">
              <a:buFont typeface="Arial" panose="020B0604020202020204" pitchFamily="34" charset="0"/>
              <a:buChar char="•"/>
            </a:pPr>
            <a:r>
              <a:rPr lang="en-GB" sz="2800" dirty="0"/>
              <a:t>Example</a:t>
            </a:r>
          </a:p>
          <a:p>
            <a:pPr marL="342900" indent="-342900">
              <a:buFont typeface="Arial" panose="020B0604020202020204" pitchFamily="34" charset="0"/>
              <a:buChar char="•"/>
            </a:pPr>
            <a:r>
              <a:rPr lang="en-GB" sz="2800" dirty="0"/>
              <a:t>Analysis with relevant terminology</a:t>
            </a:r>
          </a:p>
          <a:p>
            <a:pPr marL="342900" indent="-342900">
              <a:buFont typeface="Arial" panose="020B0604020202020204" pitchFamily="34" charset="0"/>
              <a:buChar char="•"/>
            </a:pPr>
            <a:r>
              <a:rPr lang="en-GB" sz="2800" dirty="0"/>
              <a:t>Any relevant reference to concepts and issues</a:t>
            </a:r>
            <a:endParaRPr lang="en-GB" sz="2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name="Slide23">
    <p:spTree>
      <p:nvGrpSpPr>
        <p:cNvPr id="1" name=""/>
        <p:cNvGrpSpPr/>
        <p:nvPr/>
      </p:nvGrpSpPr>
      <p:grpSpPr>
        <a:xfrm>
          <a:off x="0" y="0"/>
          <a:ext cx="0" cy="0"/>
          <a:chOff x="0" y="0"/>
          <a:chExt cx="0" cy="0"/>
        </a:xfrm>
      </p:grpSpPr>
      <p:sp>
        <p:nvSpPr>
          <p:cNvPr id="2" name="Content Placeholder 1"/>
          <p:cNvSpPr txBox="1">
            <a:spLocks noGrp="1"/>
          </p:cNvSpPr>
          <p:nvPr>
            <p:ph type="body" idx="4294967295"/>
          </p:nvPr>
        </p:nvSpPr>
        <p:spPr>
          <a:xfrm>
            <a:off x="467541" y="2708919"/>
            <a:ext cx="8229600" cy="3993312"/>
          </a:xfrm>
        </p:spPr>
        <p:txBody>
          <a:bodyPr/>
          <a:lstStyle/>
          <a:p>
            <a:pPr lvl="0"/>
            <a:r>
              <a:rPr lang="en-GB" dirty="0"/>
              <a:t>AO2 is about how the candidates analyse the features in relation to concepts and issues, and their use of examples.</a:t>
            </a:r>
          </a:p>
          <a:p>
            <a:pPr lvl="0"/>
            <a:endParaRPr lang="en-GB" sz="1200" dirty="0"/>
          </a:p>
          <a:p>
            <a:pPr lvl="0"/>
            <a:r>
              <a:rPr lang="en-GB" dirty="0"/>
              <a:t>The essay should not be spotting features and the theories must relate to examples chosen.</a:t>
            </a:r>
          </a:p>
          <a:p>
            <a:pPr lvl="0"/>
            <a:endParaRPr lang="en-GB" sz="1200" dirty="0"/>
          </a:p>
          <a:p>
            <a:pPr lvl="0"/>
            <a:r>
              <a:rPr lang="en-GB" dirty="0"/>
              <a:t>Concepts could </a:t>
            </a:r>
            <a:r>
              <a:rPr lang="en-GB" dirty="0" smtClean="0"/>
              <a:t>be formality, mode.</a:t>
            </a:r>
            <a:endParaRPr lang="en-GB" dirty="0"/>
          </a:p>
          <a:p>
            <a:r>
              <a:rPr lang="en-GB" dirty="0"/>
              <a:t>Issues could </a:t>
            </a:r>
            <a:r>
              <a:rPr lang="en-GB" dirty="0" smtClean="0"/>
              <a:t>be </a:t>
            </a:r>
            <a:r>
              <a:rPr lang="en-GB" dirty="0"/>
              <a:t>legal language versus </a:t>
            </a:r>
            <a:r>
              <a:rPr lang="en-GB" dirty="0" smtClean="0"/>
              <a:t>plain English, the </a:t>
            </a:r>
            <a:r>
              <a:rPr lang="en-GB" dirty="0"/>
              <a:t>relationship between participants, </a:t>
            </a:r>
            <a:r>
              <a:rPr lang="en-GB" dirty="0" smtClean="0"/>
              <a:t>the status of the document and Standard English</a:t>
            </a:r>
            <a:endParaRPr lang="en-GB" dirty="0"/>
          </a:p>
          <a:p>
            <a:r>
              <a:rPr lang="en-GB" dirty="0"/>
              <a:t/>
            </a:r>
            <a:br>
              <a:rPr lang="en-GB" dirty="0"/>
            </a:br>
            <a:endParaRPr lang="en-GB" dirty="0"/>
          </a:p>
        </p:txBody>
      </p:sp>
      <p:sp>
        <p:nvSpPr>
          <p:cNvPr id="3" name="Text Placeholder 2"/>
          <p:cNvSpPr txBox="1">
            <a:spLocks noGrp="1"/>
          </p:cNvSpPr>
          <p:nvPr>
            <p:ph type="body" idx="4294967295"/>
          </p:nvPr>
        </p:nvSpPr>
        <p:spPr>
          <a:xfrm>
            <a:off x="395532" y="1484784"/>
            <a:ext cx="8510348" cy="637208"/>
          </a:xfrm>
        </p:spPr>
        <p:txBody>
          <a:bodyPr/>
          <a:lstStyle/>
          <a:p>
            <a:pPr lvl="0"/>
            <a:r>
              <a:rPr lang="en-GB" sz="2800" kern="0" dirty="0">
                <a:solidFill>
                  <a:srgbClr val="0070C0"/>
                </a:solidFill>
                <a:latin typeface="Gotham Rounded Book"/>
              </a:rPr>
              <a:t>Step 3 – Are there any relevant concepts and issues?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name="Slide25">
    <p:spTree>
      <p:nvGrpSpPr>
        <p:cNvPr id="1" name=""/>
        <p:cNvGrpSpPr/>
        <p:nvPr/>
      </p:nvGrpSpPr>
      <p:grpSpPr>
        <a:xfrm>
          <a:off x="0" y="0"/>
          <a:ext cx="0" cy="0"/>
          <a:chOff x="0" y="0"/>
          <a:chExt cx="0" cy="0"/>
        </a:xfrm>
      </p:grpSpPr>
      <p:sp>
        <p:nvSpPr>
          <p:cNvPr id="2" name="Content Placeholder 1"/>
          <p:cNvSpPr txBox="1">
            <a:spLocks noGrp="1"/>
          </p:cNvSpPr>
          <p:nvPr>
            <p:ph type="body" idx="4294967295"/>
          </p:nvPr>
        </p:nvSpPr>
        <p:spPr>
          <a:xfrm>
            <a:off x="323523" y="1988838"/>
            <a:ext cx="8568952" cy="4869161"/>
          </a:xfrm>
        </p:spPr>
        <p:txBody>
          <a:bodyPr/>
          <a:lstStyle/>
          <a:p>
            <a:pPr lvl="0"/>
            <a:r>
              <a:rPr lang="en-GB" sz="2300" dirty="0"/>
              <a:t>Question 1a) focuses on </a:t>
            </a:r>
            <a:r>
              <a:rPr lang="en-GB" sz="2300" b="1" dirty="0"/>
              <a:t>Language and Power </a:t>
            </a:r>
            <a:r>
              <a:rPr lang="en-GB" sz="2300" dirty="0"/>
              <a:t>so theories relating to power are useful:</a:t>
            </a:r>
          </a:p>
          <a:p>
            <a:pPr marL="342900" lvl="0" indent="-342900">
              <a:buSzPct val="100000"/>
              <a:buFont typeface="Arial" pitchFamily="34"/>
              <a:buChar char="•"/>
            </a:pPr>
            <a:r>
              <a:rPr lang="en-GB" sz="2300" b="1" dirty="0"/>
              <a:t>Instrumental and influential power </a:t>
            </a:r>
            <a:r>
              <a:rPr lang="en-GB" sz="2300" dirty="0"/>
              <a:t>is a useful approach – see </a:t>
            </a:r>
            <a:r>
              <a:rPr lang="en-GB" sz="2300" dirty="0">
                <a:hlinkClick r:id="rId2"/>
              </a:rPr>
              <a:t>www.universalteacher.org.uk</a:t>
            </a:r>
            <a:r>
              <a:rPr lang="en-GB" sz="2300" dirty="0"/>
              <a:t> </a:t>
            </a:r>
          </a:p>
          <a:p>
            <a:pPr marL="342900" lvl="0" indent="-342900">
              <a:buSzPct val="100000"/>
              <a:buFont typeface="Arial" pitchFamily="34"/>
              <a:buChar char="•"/>
            </a:pPr>
            <a:r>
              <a:rPr lang="en-GB" sz="2300" dirty="0"/>
              <a:t>The </a:t>
            </a:r>
            <a:r>
              <a:rPr lang="en-GB" sz="2300" b="1" dirty="0"/>
              <a:t>plain English campaign </a:t>
            </a:r>
            <a:r>
              <a:rPr lang="en-GB" sz="2300" dirty="0"/>
              <a:t>might have been useful.</a:t>
            </a:r>
          </a:p>
          <a:p>
            <a:pPr marL="342900" lvl="0" indent="-342900">
              <a:buSzPct val="100000"/>
              <a:buFont typeface="Arial" pitchFamily="34"/>
              <a:buChar char="•"/>
            </a:pPr>
            <a:r>
              <a:rPr lang="en-GB" sz="2300" b="1" dirty="0"/>
              <a:t>Leech, </a:t>
            </a:r>
            <a:r>
              <a:rPr lang="en-GB" sz="2300" b="1" dirty="0" err="1"/>
              <a:t>Deuchar</a:t>
            </a:r>
            <a:r>
              <a:rPr lang="en-GB" sz="2300" b="1" dirty="0"/>
              <a:t>, </a:t>
            </a:r>
            <a:r>
              <a:rPr lang="en-GB" sz="2300" b="1" dirty="0" err="1"/>
              <a:t>Hoogenraad</a:t>
            </a:r>
            <a:r>
              <a:rPr lang="en-GB" sz="2300" b="1" dirty="0"/>
              <a:t> – </a:t>
            </a:r>
            <a:r>
              <a:rPr lang="en-GB" sz="2300" dirty="0"/>
              <a:t>the formality continuum is also relevant.</a:t>
            </a:r>
          </a:p>
          <a:p>
            <a:pPr lvl="0"/>
            <a:r>
              <a:rPr lang="en-GB" sz="2300" dirty="0"/>
              <a:t>Theories need to be used with care.  </a:t>
            </a:r>
            <a:r>
              <a:rPr lang="en-GB" sz="2300" b="1" dirty="0"/>
              <a:t>Speech theories are not relevant to this question.</a:t>
            </a:r>
            <a:r>
              <a:rPr lang="en-GB" sz="2300" dirty="0"/>
              <a:t> The ideas related to Grice – relevance, quantity, clarity of the writing – are a helpful way of analysing a text but Grice, per se, is a theory relating to speech and is not relevant to this question.</a:t>
            </a:r>
            <a:endParaRPr lang="en-GB" sz="2300" b="1" dirty="0"/>
          </a:p>
          <a:p>
            <a:pPr lvl="0"/>
            <a:endParaRPr lang="en-GB" sz="2300" dirty="0"/>
          </a:p>
        </p:txBody>
      </p:sp>
      <p:sp>
        <p:nvSpPr>
          <p:cNvPr id="3" name="Text Placeholder 2"/>
          <p:cNvSpPr txBox="1">
            <a:spLocks noGrp="1"/>
          </p:cNvSpPr>
          <p:nvPr>
            <p:ph type="body" idx="4294967295"/>
          </p:nvPr>
        </p:nvSpPr>
        <p:spPr>
          <a:xfrm>
            <a:off x="323528" y="1340768"/>
            <a:ext cx="2520285" cy="720080"/>
          </a:xfrm>
        </p:spPr>
        <p:txBody>
          <a:bodyPr anchorCtr="1"/>
          <a:lstStyle/>
          <a:p>
            <a:pPr lvl="0"/>
            <a:r>
              <a:rPr lang="en-GB" sz="4000" kern="0" dirty="0">
                <a:solidFill>
                  <a:srgbClr val="0070C0"/>
                </a:solidFill>
                <a:latin typeface="Gotham Rounded Book"/>
              </a:rPr>
              <a:t>Theories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name="Slide39">
    <p:spTree>
      <p:nvGrpSpPr>
        <p:cNvPr id="1" name=""/>
        <p:cNvGrpSpPr/>
        <p:nvPr/>
      </p:nvGrpSpPr>
      <p:grpSpPr>
        <a:xfrm>
          <a:off x="0" y="0"/>
          <a:ext cx="0" cy="0"/>
          <a:chOff x="0" y="0"/>
          <a:chExt cx="0" cy="0"/>
        </a:xfrm>
      </p:grpSpPr>
      <p:sp>
        <p:nvSpPr>
          <p:cNvPr id="2" name="Content Placeholder 1"/>
          <p:cNvSpPr txBox="1">
            <a:spLocks noGrp="1"/>
          </p:cNvSpPr>
          <p:nvPr>
            <p:ph type="body" idx="4294967295"/>
          </p:nvPr>
        </p:nvSpPr>
        <p:spPr>
          <a:xfrm>
            <a:off x="457200" y="2894121"/>
            <a:ext cx="8229600" cy="3232047"/>
          </a:xfrm>
        </p:spPr>
        <p:txBody>
          <a:bodyPr/>
          <a:lstStyle/>
          <a:p>
            <a:pPr lvl="0"/>
            <a:r>
              <a:rPr lang="en-GB" sz="4000" dirty="0"/>
              <a:t>Compare the new essay with the original model essay.</a:t>
            </a:r>
          </a:p>
        </p:txBody>
      </p:sp>
      <p:sp>
        <p:nvSpPr>
          <p:cNvPr id="3" name="Text Placeholder 2"/>
          <p:cNvSpPr txBox="1">
            <a:spLocks noGrp="1"/>
          </p:cNvSpPr>
          <p:nvPr>
            <p:ph type="body" idx="4294967295"/>
          </p:nvPr>
        </p:nvSpPr>
        <p:spPr>
          <a:xfrm>
            <a:off x="467544" y="1556792"/>
            <a:ext cx="8418515" cy="1188244"/>
          </a:xfrm>
        </p:spPr>
        <p:txBody>
          <a:bodyPr/>
          <a:lstStyle/>
          <a:p>
            <a:r>
              <a:rPr lang="en-GB" sz="4400" kern="0" dirty="0">
                <a:solidFill>
                  <a:srgbClr val="0070C0"/>
                </a:solidFill>
                <a:latin typeface="Gotham Rounded Book"/>
              </a:rPr>
              <a:t>Final stage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name="Slide28">
    <p:spTree>
      <p:nvGrpSpPr>
        <p:cNvPr id="1" name=""/>
        <p:cNvGrpSpPr/>
        <p:nvPr/>
      </p:nvGrpSpPr>
      <p:grpSpPr>
        <a:xfrm>
          <a:off x="0" y="0"/>
          <a:ext cx="0" cy="0"/>
          <a:chOff x="0" y="0"/>
          <a:chExt cx="0" cy="0"/>
        </a:xfrm>
      </p:grpSpPr>
      <p:pic>
        <p:nvPicPr>
          <p:cNvPr id="2" name="Shape 211"/>
          <p:cNvPicPr>
            <a:picLocks noChangeAspect="1"/>
          </p:cNvPicPr>
          <p:nvPr/>
        </p:nvPicPr>
        <p:blipFill>
          <a:blip r:embed="rId3">
            <a:alphaModFix/>
          </a:blip>
          <a:srcRect/>
          <a:stretch>
            <a:fillRect/>
          </a:stretch>
        </p:blipFill>
        <p:spPr>
          <a:xfrm>
            <a:off x="0" y="0"/>
            <a:ext cx="9144000" cy="6858000"/>
          </a:xfrm>
          <a:prstGeom prst="rect">
            <a:avLst/>
          </a:prstGeom>
          <a:noFill/>
          <a:ln>
            <a:noFill/>
          </a:ln>
        </p:spPr>
      </p:pic>
      <p:sp>
        <p:nvSpPr>
          <p:cNvPr id="3" name="Shape 212"/>
          <p:cNvSpPr txBox="1"/>
          <p:nvPr/>
        </p:nvSpPr>
        <p:spPr>
          <a:xfrm>
            <a:off x="278736" y="352802"/>
            <a:ext cx="8767294" cy="634017"/>
          </a:xfrm>
          <a:prstGeom prst="rect">
            <a:avLst/>
          </a:prstGeom>
          <a:noFill/>
          <a:ln>
            <a:noFill/>
          </a:ln>
        </p:spPr>
        <p:txBody>
          <a:bodyPr vert="horz" wrap="square" lIns="91421" tIns="45701" rIns="91421" bIns="45701" anchor="t" anchorCtr="0" compatLnSpc="1"/>
          <a:lstStyle/>
          <a:p>
            <a:pPr marL="0" marR="0" lvl="0" indent="0" algn="l" defTabSz="914400" rtl="0" fontAlgn="auto" hangingPunct="1">
              <a:lnSpc>
                <a:spcPct val="80000"/>
              </a:lnSpc>
              <a:spcBef>
                <a:spcPts val="0"/>
              </a:spcBef>
              <a:spcAft>
                <a:spcPts val="0"/>
              </a:spcAft>
              <a:buNone/>
              <a:tabLst/>
              <a:defRPr sz="1800" b="0" i="0" u="none" strike="noStrike" kern="0" cap="none" spc="0" baseline="0">
                <a:solidFill>
                  <a:srgbClr val="000000"/>
                </a:solidFill>
                <a:uFillTx/>
              </a:defRPr>
            </a:pPr>
            <a:r>
              <a:rPr lang="en-US" sz="4400" b="0" i="0" u="none" strike="noStrike" kern="1200" cap="none" spc="0" baseline="0">
                <a:solidFill>
                  <a:srgbClr val="FFFFFF"/>
                </a:solidFill>
                <a:uFillTx/>
                <a:latin typeface="Arial"/>
                <a:ea typeface="Arial"/>
                <a:cs typeface="Arial"/>
              </a:rPr>
              <a:t>Cwestiynau? | Any Questions?</a:t>
            </a:r>
          </a:p>
        </p:txBody>
      </p:sp>
      <p:sp>
        <p:nvSpPr>
          <p:cNvPr id="4" name="Shape 213"/>
          <p:cNvSpPr txBox="1"/>
          <p:nvPr/>
        </p:nvSpPr>
        <p:spPr>
          <a:xfrm>
            <a:off x="278736" y="1303202"/>
            <a:ext cx="3665189" cy="4216536"/>
          </a:xfrm>
          <a:prstGeom prst="rect">
            <a:avLst/>
          </a:prstGeom>
          <a:noFill/>
          <a:ln>
            <a:noFill/>
          </a:ln>
        </p:spPr>
        <p:txBody>
          <a:bodyPr vert="horz" wrap="square" lIns="91421" tIns="45701" rIns="91421" bIns="45701"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FFFFFF"/>
                </a:solidFill>
                <a:uFillTx/>
                <a:latin typeface="Arial"/>
                <a:ea typeface="Arial"/>
                <a:cs typeface="Arial"/>
              </a:rPr>
              <a:t>Cysylltwch â’n Swyddogion Pwnc arbenigol a thîm cefnogaeth weinyddol eich pwnc os oes gennych unrhyw gwestiynau.</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a typeface="Arial"/>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a:solidFill>
                  <a:srgbClr val="FFFFFF"/>
                </a:solidFill>
                <a:uFillTx/>
                <a:latin typeface="Arial"/>
                <a:ea typeface="Arial"/>
                <a:cs typeface="Arial"/>
              </a:rPr>
              <a:t>gceenglish@wjec.co.uk</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a:solidFill>
                <a:srgbClr val="FFFFFF"/>
              </a:solidFill>
              <a:uFillTx/>
              <a:latin typeface="Arial"/>
              <a:ea typeface="Arial"/>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Arial"/>
                <a:ea typeface="Arial"/>
                <a:cs typeface="Arial"/>
              </a:rPr>
              <a:t>@wjec_cbac</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Arial"/>
                <a:ea typeface="Arial"/>
                <a:cs typeface="Arial"/>
              </a:rPr>
              <a:t>@cbac_wjec</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a:solidFill>
                <a:srgbClr val="F7B385"/>
              </a:solidFill>
              <a:uFillTx/>
              <a:latin typeface="Arial"/>
              <a:ea typeface="Arial"/>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Arial"/>
                <a:ea typeface="Arial"/>
                <a:cs typeface="Arial"/>
              </a:rPr>
              <a:t>cbac.co.uk</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Arial"/>
                <a:ea typeface="Arial"/>
                <a:cs typeface="Arial"/>
              </a:rPr>
              <a:t>wjec.co.uk</a:t>
            </a:r>
          </a:p>
        </p:txBody>
      </p:sp>
      <p:sp>
        <p:nvSpPr>
          <p:cNvPr id="5" name="Shape 214"/>
          <p:cNvSpPr txBox="1"/>
          <p:nvPr/>
        </p:nvSpPr>
        <p:spPr>
          <a:xfrm>
            <a:off x="4426528" y="1303202"/>
            <a:ext cx="4104412" cy="1200332"/>
          </a:xfrm>
          <a:prstGeom prst="rect">
            <a:avLst/>
          </a:prstGeom>
          <a:noFill/>
          <a:ln>
            <a:noFill/>
          </a:ln>
        </p:spPr>
        <p:txBody>
          <a:bodyPr vert="horz" wrap="square" lIns="91421" tIns="45701" rIns="91421" bIns="45701"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FFFFFF"/>
                </a:solidFill>
                <a:uFillTx/>
                <a:latin typeface="Arial"/>
                <a:ea typeface="Arial"/>
                <a:cs typeface="Arial"/>
              </a:rPr>
              <a:t>Contact our specialist Subject Officers and administrative support team for your subject with any queries.  </a:t>
            </a:r>
          </a:p>
        </p:txBody>
      </p:sp>
      <p:pic>
        <p:nvPicPr>
          <p:cNvPr id="6" name="Shape 215" descr="Z:\Pictures\logos\WJEC_Logo_RGB.jpg"/>
          <p:cNvPicPr>
            <a:picLocks noChangeAspect="1"/>
          </p:cNvPicPr>
          <p:nvPr/>
        </p:nvPicPr>
        <p:blipFill>
          <a:blip r:embed="rId4">
            <a:alphaModFix/>
          </a:blip>
          <a:srcRect/>
          <a:stretch>
            <a:fillRect/>
          </a:stretch>
        </p:blipFill>
        <p:spPr>
          <a:xfrm>
            <a:off x="136017" y="5829300"/>
            <a:ext cx="800776" cy="79993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4294967295"/>
          </p:nvPr>
        </p:nvSpPr>
        <p:spPr>
          <a:xfrm>
            <a:off x="323523" y="1556793"/>
            <a:ext cx="8640965" cy="781217"/>
          </a:xfrm>
        </p:spPr>
        <p:txBody>
          <a:bodyPr/>
          <a:lstStyle/>
          <a:p>
            <a:r>
              <a:rPr lang="en-GB" sz="3400" kern="0" dirty="0" smtClean="0">
                <a:solidFill>
                  <a:srgbClr val="0070C0"/>
                </a:solidFill>
                <a:latin typeface="Gotham Rounded Book"/>
              </a:rPr>
              <a:t>Examination Feedback – Key Messages</a:t>
            </a:r>
            <a:endParaRPr lang="en-GB" sz="3400" kern="0" dirty="0">
              <a:solidFill>
                <a:srgbClr val="0070C0"/>
              </a:solidFill>
              <a:latin typeface="Gotham Rounded Book"/>
            </a:endParaRPr>
          </a:p>
        </p:txBody>
      </p:sp>
      <p:sp>
        <p:nvSpPr>
          <p:cNvPr id="3" name="Content Placeholder 2"/>
          <p:cNvSpPr txBox="1">
            <a:spLocks noGrp="1"/>
          </p:cNvSpPr>
          <p:nvPr>
            <p:ph type="body" idx="4294967295"/>
          </p:nvPr>
        </p:nvSpPr>
        <p:spPr>
          <a:xfrm>
            <a:off x="323523" y="2564904"/>
            <a:ext cx="8229600" cy="3960436"/>
          </a:xfrm>
        </p:spPr>
        <p:txBody>
          <a:bodyPr/>
          <a:lstStyle/>
          <a:p>
            <a:r>
              <a:rPr lang="en-GB" b="1" dirty="0" smtClean="0"/>
              <a:t>Areas </a:t>
            </a:r>
            <a:r>
              <a:rPr lang="en-GB" b="1" dirty="0"/>
              <a:t>for improvement </a:t>
            </a:r>
            <a:r>
              <a:rPr lang="en-GB" b="1" dirty="0" smtClean="0"/>
              <a:t>for responses to the essay question</a:t>
            </a:r>
          </a:p>
          <a:p>
            <a:endParaRPr lang="en-GB" dirty="0"/>
          </a:p>
          <a:p>
            <a:pPr marL="342900" indent="-342900">
              <a:buFont typeface="Arial" panose="020B0604020202020204" pitchFamily="34" charset="0"/>
              <a:buChar char="•"/>
            </a:pPr>
            <a:r>
              <a:rPr lang="en-GB" dirty="0" smtClean="0"/>
              <a:t>Candidates </a:t>
            </a:r>
            <a:r>
              <a:rPr lang="en-GB" dirty="0"/>
              <a:t>need to be more precise in their use of terminology. </a:t>
            </a:r>
          </a:p>
          <a:p>
            <a:pPr marL="342900" indent="-342900">
              <a:buFont typeface="Arial" panose="020B0604020202020204" pitchFamily="34" charset="0"/>
              <a:buChar char="•"/>
            </a:pPr>
            <a:r>
              <a:rPr lang="en-GB" dirty="0" smtClean="0"/>
              <a:t>The </a:t>
            </a:r>
            <a:r>
              <a:rPr lang="en-GB" dirty="0"/>
              <a:t>terminology used was quite limited. </a:t>
            </a:r>
          </a:p>
          <a:p>
            <a:endParaRPr lang="en-GB" dirty="0"/>
          </a:p>
        </p:txBody>
      </p:sp>
    </p:spTree>
    <p:extLst>
      <p:ext uri="{BB962C8B-B14F-4D97-AF65-F5344CB8AC3E}">
        <p14:creationId xmlns:p14="http://schemas.microsoft.com/office/powerpoint/2010/main" val="1016121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4294967295"/>
          </p:nvPr>
        </p:nvSpPr>
        <p:spPr>
          <a:xfrm>
            <a:off x="323523" y="1556793"/>
            <a:ext cx="8640965" cy="781217"/>
          </a:xfrm>
        </p:spPr>
        <p:txBody>
          <a:bodyPr/>
          <a:lstStyle/>
          <a:p>
            <a:r>
              <a:rPr lang="en-GB" sz="3400" kern="0" dirty="0" smtClean="0">
                <a:solidFill>
                  <a:srgbClr val="0070C0"/>
                </a:solidFill>
                <a:latin typeface="Gotham Rounded Book"/>
              </a:rPr>
              <a:t>Examination Feedback – Key Messages</a:t>
            </a:r>
            <a:endParaRPr lang="en-GB" sz="3400" kern="0" dirty="0">
              <a:solidFill>
                <a:srgbClr val="0070C0"/>
              </a:solidFill>
              <a:latin typeface="Gotham Rounded Book"/>
            </a:endParaRPr>
          </a:p>
        </p:txBody>
      </p:sp>
      <p:sp>
        <p:nvSpPr>
          <p:cNvPr id="3" name="Content Placeholder 2"/>
          <p:cNvSpPr txBox="1">
            <a:spLocks noGrp="1"/>
          </p:cNvSpPr>
          <p:nvPr>
            <p:ph type="body" idx="4294967295"/>
          </p:nvPr>
        </p:nvSpPr>
        <p:spPr>
          <a:xfrm>
            <a:off x="323528" y="2420888"/>
            <a:ext cx="8424941" cy="4248466"/>
          </a:xfrm>
        </p:spPr>
        <p:txBody>
          <a:bodyPr/>
          <a:lstStyle/>
          <a:p>
            <a:r>
              <a:rPr lang="en-GB" b="1" dirty="0" smtClean="0"/>
              <a:t>Key considerations for centres in teaching the </a:t>
            </a:r>
            <a:r>
              <a:rPr lang="en-GB" b="1" dirty="0"/>
              <a:t>essay </a:t>
            </a:r>
            <a:r>
              <a:rPr lang="en-GB" b="1" dirty="0" smtClean="0"/>
              <a:t>question</a:t>
            </a:r>
            <a:endParaRPr lang="en-GB" dirty="0" smtClean="0"/>
          </a:p>
          <a:p>
            <a:pPr marL="342900" indent="-342900">
              <a:buFont typeface="Arial" panose="020B0604020202020204" pitchFamily="34" charset="0"/>
              <a:buChar char="•"/>
            </a:pPr>
            <a:r>
              <a:rPr lang="en-GB" dirty="0" smtClean="0"/>
              <a:t>Do not teach theories at the expense of grammar terminology </a:t>
            </a:r>
          </a:p>
          <a:p>
            <a:pPr marL="342900" indent="-342900">
              <a:buFont typeface="Arial" panose="020B0604020202020204" pitchFamily="34" charset="0"/>
              <a:buChar char="•"/>
            </a:pPr>
            <a:r>
              <a:rPr lang="en-GB" dirty="0" smtClean="0"/>
              <a:t>Theories are interesting but candidates must be selective and think carefully about how they apply these theories. Some theories are not applicable to written texts. </a:t>
            </a:r>
          </a:p>
          <a:p>
            <a:pPr marL="342900" indent="-342900">
              <a:buFont typeface="Arial" panose="020B0604020202020204" pitchFamily="34" charset="0"/>
              <a:buChar char="•"/>
            </a:pPr>
            <a:r>
              <a:rPr lang="en-GB" dirty="0" smtClean="0"/>
              <a:t>Candidates need to write a detailed response for part a as it is worth 40 marks and make sure they use a wide range of terminology as AO1 is worth 20 marks</a:t>
            </a:r>
            <a:r>
              <a:rPr lang="en-GB" dirty="0" smtClean="0"/>
              <a:t>)</a:t>
            </a:r>
            <a:endParaRPr lang="en-GB" dirty="0"/>
          </a:p>
        </p:txBody>
      </p:sp>
    </p:spTree>
    <p:extLst>
      <p:ext uri="{BB962C8B-B14F-4D97-AF65-F5344CB8AC3E}">
        <p14:creationId xmlns:p14="http://schemas.microsoft.com/office/powerpoint/2010/main" val="23538249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4294967295"/>
          </p:nvPr>
        </p:nvSpPr>
        <p:spPr>
          <a:xfrm>
            <a:off x="323523" y="1556793"/>
            <a:ext cx="8640965" cy="781217"/>
          </a:xfrm>
        </p:spPr>
        <p:txBody>
          <a:bodyPr/>
          <a:lstStyle/>
          <a:p>
            <a:r>
              <a:rPr lang="en-GB" sz="3400" kern="0" dirty="0" smtClean="0">
                <a:solidFill>
                  <a:srgbClr val="0070C0"/>
                </a:solidFill>
                <a:latin typeface="Gotham Rounded Book"/>
              </a:rPr>
              <a:t>Examination Feedback – Key Messages</a:t>
            </a:r>
            <a:endParaRPr lang="en-GB" sz="3400" kern="0" dirty="0">
              <a:solidFill>
                <a:srgbClr val="0070C0"/>
              </a:solidFill>
              <a:latin typeface="Gotham Rounded Book"/>
            </a:endParaRPr>
          </a:p>
        </p:txBody>
      </p:sp>
      <p:sp>
        <p:nvSpPr>
          <p:cNvPr id="3" name="Content Placeholder 2"/>
          <p:cNvSpPr txBox="1">
            <a:spLocks noGrp="1"/>
          </p:cNvSpPr>
          <p:nvPr>
            <p:ph type="body" idx="4294967295"/>
          </p:nvPr>
        </p:nvSpPr>
        <p:spPr>
          <a:xfrm>
            <a:off x="323528" y="2420888"/>
            <a:ext cx="8424941" cy="4248466"/>
          </a:xfrm>
        </p:spPr>
        <p:txBody>
          <a:bodyPr/>
          <a:lstStyle/>
          <a:p>
            <a:r>
              <a:rPr lang="en-GB" b="1" dirty="0"/>
              <a:t>Characteristics of </a:t>
            </a:r>
            <a:r>
              <a:rPr lang="en-GB" b="1" dirty="0" smtClean="0"/>
              <a:t>successful Original Writing </a:t>
            </a:r>
            <a:r>
              <a:rPr lang="en-GB" b="1" dirty="0"/>
              <a:t>responses </a:t>
            </a:r>
            <a:endParaRPr lang="en-GB" dirty="0"/>
          </a:p>
          <a:p>
            <a:pPr marL="342900" indent="-342900">
              <a:buFont typeface="Arial" panose="020B0604020202020204" pitchFamily="34" charset="0"/>
              <a:buChar char="•"/>
            </a:pPr>
            <a:r>
              <a:rPr lang="en-GB" dirty="0" smtClean="0"/>
              <a:t>The </a:t>
            </a:r>
            <a:r>
              <a:rPr lang="en-GB" dirty="0"/>
              <a:t>creative writing is better when it is imaginative rather than formulaic. </a:t>
            </a:r>
          </a:p>
          <a:p>
            <a:endParaRPr lang="en-GB" dirty="0"/>
          </a:p>
        </p:txBody>
      </p:sp>
    </p:spTree>
    <p:extLst>
      <p:ext uri="{BB962C8B-B14F-4D97-AF65-F5344CB8AC3E}">
        <p14:creationId xmlns:p14="http://schemas.microsoft.com/office/powerpoint/2010/main" val="926382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4294967295"/>
          </p:nvPr>
        </p:nvSpPr>
        <p:spPr>
          <a:xfrm>
            <a:off x="323523" y="1556793"/>
            <a:ext cx="8640965" cy="781217"/>
          </a:xfrm>
        </p:spPr>
        <p:txBody>
          <a:bodyPr/>
          <a:lstStyle/>
          <a:p>
            <a:r>
              <a:rPr lang="en-GB" sz="3400" kern="0" dirty="0" smtClean="0">
                <a:solidFill>
                  <a:srgbClr val="0070C0"/>
                </a:solidFill>
                <a:latin typeface="Gotham Rounded Book"/>
              </a:rPr>
              <a:t>Examination Feedback – Key Messages</a:t>
            </a:r>
            <a:endParaRPr lang="en-GB" sz="3400" kern="0" dirty="0">
              <a:solidFill>
                <a:srgbClr val="0070C0"/>
              </a:solidFill>
              <a:latin typeface="Gotham Rounded Book"/>
            </a:endParaRPr>
          </a:p>
        </p:txBody>
      </p:sp>
      <p:sp>
        <p:nvSpPr>
          <p:cNvPr id="3" name="Content Placeholder 2"/>
          <p:cNvSpPr txBox="1">
            <a:spLocks noGrp="1"/>
          </p:cNvSpPr>
          <p:nvPr>
            <p:ph type="body" idx="4294967295"/>
          </p:nvPr>
        </p:nvSpPr>
        <p:spPr>
          <a:xfrm>
            <a:off x="323528" y="2420888"/>
            <a:ext cx="8424941" cy="4248466"/>
          </a:xfrm>
        </p:spPr>
        <p:txBody>
          <a:bodyPr/>
          <a:lstStyle/>
          <a:p>
            <a:r>
              <a:rPr lang="en-GB" b="1" dirty="0" smtClean="0"/>
              <a:t>Areas </a:t>
            </a:r>
            <a:r>
              <a:rPr lang="en-GB" b="1" dirty="0"/>
              <a:t>for improvement </a:t>
            </a:r>
            <a:r>
              <a:rPr lang="en-GB" b="1" dirty="0" smtClean="0"/>
              <a:t>in Original </a:t>
            </a:r>
            <a:r>
              <a:rPr lang="en-GB" b="1" dirty="0"/>
              <a:t>Writing </a:t>
            </a:r>
            <a:endParaRPr lang="en-GB" dirty="0"/>
          </a:p>
          <a:p>
            <a:pPr marL="342900" indent="-342900">
              <a:buFont typeface="Arial" panose="020B0604020202020204" pitchFamily="34" charset="0"/>
              <a:buChar char="•"/>
            </a:pPr>
            <a:r>
              <a:rPr lang="en-GB" dirty="0" smtClean="0"/>
              <a:t>Technical </a:t>
            </a:r>
            <a:r>
              <a:rPr lang="en-GB" dirty="0"/>
              <a:t>accuracy is assessed; many responses were not proof read. </a:t>
            </a:r>
          </a:p>
          <a:p>
            <a:pPr marL="342900" indent="-342900">
              <a:buFont typeface="Arial" panose="020B0604020202020204" pitchFamily="34" charset="0"/>
              <a:buChar char="•"/>
            </a:pPr>
            <a:r>
              <a:rPr lang="en-GB" dirty="0" smtClean="0"/>
              <a:t>A </a:t>
            </a:r>
            <a:r>
              <a:rPr lang="en-GB" dirty="0"/>
              <a:t>number did not stick to the 350 word count suggested for (b) and anything under 300 is limiting what they can achieve. </a:t>
            </a:r>
          </a:p>
          <a:p>
            <a:pPr marL="342900" indent="-342900">
              <a:buFont typeface="Arial" panose="020B0604020202020204" pitchFamily="34" charset="0"/>
              <a:buChar char="•"/>
            </a:pPr>
            <a:r>
              <a:rPr lang="en-GB" dirty="0" smtClean="0"/>
              <a:t>Candidates </a:t>
            </a:r>
            <a:r>
              <a:rPr lang="en-GB" dirty="0"/>
              <a:t>must read the question carefully to make sure they cover the requirements. </a:t>
            </a:r>
          </a:p>
          <a:p>
            <a:endParaRPr lang="en-GB" dirty="0"/>
          </a:p>
        </p:txBody>
      </p:sp>
    </p:spTree>
    <p:extLst>
      <p:ext uri="{BB962C8B-B14F-4D97-AF65-F5344CB8AC3E}">
        <p14:creationId xmlns:p14="http://schemas.microsoft.com/office/powerpoint/2010/main" val="473717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4294967295"/>
          </p:nvPr>
        </p:nvSpPr>
        <p:spPr>
          <a:xfrm>
            <a:off x="323523" y="1556793"/>
            <a:ext cx="8640965" cy="781217"/>
          </a:xfrm>
        </p:spPr>
        <p:txBody>
          <a:bodyPr/>
          <a:lstStyle/>
          <a:p>
            <a:r>
              <a:rPr lang="en-GB" sz="3400" kern="0" dirty="0" smtClean="0">
                <a:solidFill>
                  <a:srgbClr val="0070C0"/>
                </a:solidFill>
                <a:latin typeface="Gotham Rounded Book"/>
              </a:rPr>
              <a:t>Examination Feedback – Key Messages</a:t>
            </a:r>
            <a:endParaRPr lang="en-GB" sz="3400" kern="0" dirty="0">
              <a:solidFill>
                <a:srgbClr val="0070C0"/>
              </a:solidFill>
              <a:latin typeface="Gotham Rounded Book"/>
            </a:endParaRPr>
          </a:p>
        </p:txBody>
      </p:sp>
      <p:sp>
        <p:nvSpPr>
          <p:cNvPr id="3" name="Content Placeholder 2"/>
          <p:cNvSpPr txBox="1">
            <a:spLocks noGrp="1"/>
          </p:cNvSpPr>
          <p:nvPr>
            <p:ph type="body" idx="4294967295"/>
          </p:nvPr>
        </p:nvSpPr>
        <p:spPr>
          <a:xfrm>
            <a:off x="323528" y="2420888"/>
            <a:ext cx="8424941" cy="4248466"/>
          </a:xfrm>
        </p:spPr>
        <p:txBody>
          <a:bodyPr/>
          <a:lstStyle/>
          <a:p>
            <a:r>
              <a:rPr lang="en-GB" b="1" dirty="0" smtClean="0"/>
              <a:t>Key </a:t>
            </a:r>
            <a:r>
              <a:rPr lang="en-GB" b="1" dirty="0"/>
              <a:t>considerations for centres </a:t>
            </a:r>
            <a:r>
              <a:rPr lang="en-GB" b="1" dirty="0" smtClean="0"/>
              <a:t>in teaching </a:t>
            </a:r>
            <a:r>
              <a:rPr lang="en-GB" b="1" dirty="0"/>
              <a:t>Original Writing </a:t>
            </a:r>
            <a:endParaRPr lang="en-GB" dirty="0"/>
          </a:p>
          <a:p>
            <a:endParaRPr lang="en-GB" dirty="0"/>
          </a:p>
          <a:p>
            <a:pPr marL="342900" indent="-342900">
              <a:buFont typeface="Arial" panose="020B0604020202020204" pitchFamily="34" charset="0"/>
              <a:buChar char="•"/>
            </a:pPr>
            <a:r>
              <a:rPr lang="en-GB" dirty="0" smtClean="0"/>
              <a:t>There </a:t>
            </a:r>
            <a:r>
              <a:rPr lang="en-GB" dirty="0"/>
              <a:t>is advice on practising writing effectively for an audience in the CPD material on the WJEC </a:t>
            </a:r>
            <a:r>
              <a:rPr lang="en-GB" dirty="0" smtClean="0"/>
              <a:t>website. </a:t>
            </a:r>
            <a:endParaRPr lang="en-GB" dirty="0"/>
          </a:p>
        </p:txBody>
      </p:sp>
    </p:spTree>
    <p:extLst>
      <p:ext uri="{BB962C8B-B14F-4D97-AF65-F5344CB8AC3E}">
        <p14:creationId xmlns:p14="http://schemas.microsoft.com/office/powerpoint/2010/main" val="2516797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4294967295"/>
          </p:nvPr>
        </p:nvSpPr>
        <p:spPr>
          <a:xfrm>
            <a:off x="323523" y="1556793"/>
            <a:ext cx="8418515" cy="781217"/>
          </a:xfrm>
        </p:spPr>
        <p:txBody>
          <a:bodyPr/>
          <a:lstStyle/>
          <a:p>
            <a:pPr lvl="0"/>
            <a:r>
              <a:rPr lang="en-GB" sz="4000" kern="0" dirty="0">
                <a:solidFill>
                  <a:srgbClr val="0070C0"/>
                </a:solidFill>
                <a:latin typeface="Gotham Rounded Book"/>
              </a:rPr>
              <a:t>Unit 2: 1a – Essay Question</a:t>
            </a:r>
          </a:p>
        </p:txBody>
      </p:sp>
      <p:sp>
        <p:nvSpPr>
          <p:cNvPr id="3" name="Content Placeholder 2"/>
          <p:cNvSpPr txBox="1">
            <a:spLocks noGrp="1"/>
          </p:cNvSpPr>
          <p:nvPr>
            <p:ph type="body" idx="4294967295"/>
          </p:nvPr>
        </p:nvSpPr>
        <p:spPr>
          <a:xfrm>
            <a:off x="323523" y="2276874"/>
            <a:ext cx="8229600" cy="4248466"/>
          </a:xfrm>
        </p:spPr>
        <p:txBody>
          <a:bodyPr/>
          <a:lstStyle/>
          <a:p>
            <a:pPr lvl="0"/>
            <a:r>
              <a:rPr lang="en-GB" dirty="0"/>
              <a:t>This question is a Language and Power essay </a:t>
            </a:r>
            <a:r>
              <a:rPr lang="en-GB" dirty="0" smtClean="0"/>
              <a:t>question: </a:t>
            </a:r>
            <a:r>
              <a:rPr lang="en-GB" dirty="0"/>
              <a:t>it is not an unseen analysis question.  Candidates must:</a:t>
            </a:r>
          </a:p>
          <a:p>
            <a:pPr marL="342900" lvl="0" indent="-342900">
              <a:buSzPct val="100000"/>
              <a:buFont typeface="Arial" pitchFamily="34"/>
              <a:buChar char="•"/>
            </a:pPr>
            <a:r>
              <a:rPr lang="en-GB" dirty="0"/>
              <a:t>Address the question (AO1)</a:t>
            </a:r>
          </a:p>
          <a:p>
            <a:pPr marL="342900" lvl="0" indent="-342900">
              <a:buSzPct val="100000"/>
              <a:buFont typeface="Arial" pitchFamily="34"/>
              <a:buChar char="•"/>
            </a:pPr>
            <a:r>
              <a:rPr lang="en-GB" dirty="0"/>
              <a:t>Write using an academic style (AO1)</a:t>
            </a:r>
          </a:p>
          <a:p>
            <a:pPr marL="342900" lvl="0" indent="-342900">
              <a:buSzPct val="100000"/>
              <a:buFont typeface="Arial" pitchFamily="34"/>
              <a:buChar char="•"/>
            </a:pPr>
            <a:r>
              <a:rPr lang="en-GB" dirty="0"/>
              <a:t>Use a wide a range of terminology (AO1)</a:t>
            </a:r>
          </a:p>
          <a:p>
            <a:pPr marL="342900" lvl="0" indent="-342900">
              <a:buSzPct val="100000"/>
              <a:buFont typeface="Arial" pitchFamily="34"/>
              <a:buChar char="•"/>
            </a:pPr>
            <a:r>
              <a:rPr lang="en-GB" dirty="0"/>
              <a:t>Address the concepts (in this case, formality and status of the document) and issues </a:t>
            </a:r>
            <a:r>
              <a:rPr lang="en-GB" dirty="0" smtClean="0"/>
              <a:t>(in </a:t>
            </a:r>
            <a:r>
              <a:rPr lang="en-GB" dirty="0"/>
              <a:t>this case legal language, mode) (AO2)</a:t>
            </a:r>
          </a:p>
          <a:p>
            <a:pPr marL="342900" lvl="0" indent="-342900">
              <a:buSzPct val="100000"/>
              <a:buFont typeface="Arial" pitchFamily="34"/>
              <a:buChar char="•"/>
            </a:pPr>
            <a:r>
              <a:rPr lang="en-GB" dirty="0"/>
              <a:t>Use the extract and examples from their own experience (AO3)</a:t>
            </a:r>
          </a:p>
        </p:txBody>
      </p:sp>
    </p:spTree>
    <p:extLst>
      <p:ext uri="{BB962C8B-B14F-4D97-AF65-F5344CB8AC3E}">
        <p14:creationId xmlns:p14="http://schemas.microsoft.com/office/powerpoint/2010/main" val="3736949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94729" y="2707245"/>
            <a:ext cx="8746309" cy="1988618"/>
          </a:xfrm>
          <a:prstGeom prst="rect">
            <a:avLst/>
          </a:prstGeom>
          <a:noFill/>
          <a:ln>
            <a:noFill/>
          </a:ln>
        </p:spPr>
      </p:pic>
      <p:pic>
        <p:nvPicPr>
          <p:cNvPr id="3" name="Picture 7"/>
          <p:cNvPicPr>
            <a:picLocks noChangeAspect="1"/>
          </p:cNvPicPr>
          <p:nvPr/>
        </p:nvPicPr>
        <p:blipFill>
          <a:blip r:embed="rId3"/>
          <a:srcRect/>
          <a:stretch>
            <a:fillRect/>
          </a:stretch>
        </p:blipFill>
        <p:spPr>
          <a:xfrm>
            <a:off x="-8229" y="1911"/>
            <a:ext cx="9152229" cy="1265236"/>
          </a:xfrm>
          <a:prstGeom prst="rect">
            <a:avLst/>
          </a:prstGeom>
          <a:noFill/>
          <a:ln>
            <a:noFill/>
          </a:ln>
        </p:spPr>
      </p:pic>
      <p:sp>
        <p:nvSpPr>
          <p:cNvPr id="4" name="Text Placeholder 15"/>
          <p:cNvSpPr txBox="1">
            <a:spLocks noGrp="1"/>
          </p:cNvSpPr>
          <p:nvPr>
            <p:ph type="body" idx="4294967295"/>
          </p:nvPr>
        </p:nvSpPr>
        <p:spPr>
          <a:xfrm>
            <a:off x="358627" y="1412775"/>
            <a:ext cx="8418515" cy="493190"/>
          </a:xfrm>
        </p:spPr>
        <p:txBody>
          <a:bodyPr/>
          <a:lstStyle/>
          <a:p>
            <a:pPr lvl="0">
              <a:spcBef>
                <a:spcPts val="800"/>
              </a:spcBef>
            </a:pPr>
            <a:r>
              <a:rPr lang="en-US" sz="4000" kern="0" dirty="0">
                <a:solidFill>
                  <a:srgbClr val="0070C0"/>
                </a:solidFill>
                <a:latin typeface="Gotham Rounded Book"/>
              </a:rPr>
              <a:t>The Essay Question</a:t>
            </a:r>
          </a:p>
          <a:p>
            <a:pPr lvl="0">
              <a:spcBef>
                <a:spcPts val="800"/>
              </a:spcBef>
            </a:pPr>
            <a:endParaRPr lang="en-GB" sz="3600" dirty="0">
              <a:solidFill>
                <a:srgbClr val="0070C0"/>
              </a:solidFill>
            </a:endParaRPr>
          </a:p>
          <a:p>
            <a:pPr lvl="0">
              <a:spcBef>
                <a:spcPts val="800"/>
              </a:spcBef>
            </a:pPr>
            <a:endParaRPr lang="en-GB" sz="3600" dirty="0">
              <a:solidFill>
                <a:srgbClr val="0070C0"/>
              </a:solidFill>
            </a:endParaRPr>
          </a:p>
        </p:txBody>
      </p:sp>
      <p:sp>
        <p:nvSpPr>
          <p:cNvPr id="5" name="TextBox 11"/>
          <p:cNvSpPr txBox="1"/>
          <p:nvPr/>
        </p:nvSpPr>
        <p:spPr>
          <a:xfrm>
            <a:off x="3449592" y="2002883"/>
            <a:ext cx="2922605" cy="1200332"/>
          </a:xfrm>
          <a:prstGeom prst="rect">
            <a:avLst/>
          </a:prstGeom>
          <a:noFill/>
          <a:ln w="6345">
            <a:solidFill>
              <a:srgbClr val="4A7EBB"/>
            </a:solid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000000"/>
                </a:solidFill>
                <a:uFillTx/>
                <a:latin typeface="Calibri"/>
              </a:rPr>
              <a:t>AO2 is worth 10 marks out of 40</a:t>
            </a:r>
            <a:r>
              <a:rPr lang="en-GB" sz="1800" b="0" i="0" u="none" strike="noStrike" kern="1200" cap="none" spc="0" baseline="0">
                <a:solidFill>
                  <a:srgbClr val="000000"/>
                </a:solidFill>
                <a:uFillTx/>
                <a:latin typeface="Calibri"/>
              </a:rPr>
              <a:t>.  Examples are important.  Use of examples is part of AO2.</a:t>
            </a:r>
          </a:p>
        </p:txBody>
      </p:sp>
      <p:sp>
        <p:nvSpPr>
          <p:cNvPr id="6" name="TextBox 15"/>
          <p:cNvSpPr txBox="1"/>
          <p:nvPr/>
        </p:nvSpPr>
        <p:spPr>
          <a:xfrm>
            <a:off x="369563" y="4886050"/>
            <a:ext cx="5328592" cy="1754322"/>
          </a:xfrm>
          <a:prstGeom prst="rect">
            <a:avLst/>
          </a:prstGeom>
          <a:noFill/>
          <a:ln w="6345">
            <a:solidFill>
              <a:srgbClr val="4A7EBB"/>
            </a:solid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000000"/>
                </a:solidFill>
                <a:uFillTx/>
                <a:latin typeface="Calibri"/>
              </a:rPr>
              <a:t>AO3 is worth 10 marks our of 40</a:t>
            </a:r>
            <a:r>
              <a:rPr lang="en-GB" sz="1800" b="0" i="0" u="none" strike="noStrike" kern="1200" cap="none" spc="0" baseline="0">
                <a:solidFill>
                  <a:srgbClr val="000000"/>
                </a:solidFill>
                <a:uFillTx/>
                <a:latin typeface="Calibri"/>
              </a:rPr>
              <a:t>.  “Your own knowledge” is important. Candidates should use the extract as a starting point and then supporting analysed examples from their own knowledge.  Without other contexts from their own knowledge they cannot get above band 2 for AO3 – context.</a:t>
            </a:r>
          </a:p>
        </p:txBody>
      </p:sp>
      <p:sp>
        <p:nvSpPr>
          <p:cNvPr id="7" name="TextBox 18"/>
          <p:cNvSpPr txBox="1"/>
          <p:nvPr/>
        </p:nvSpPr>
        <p:spPr>
          <a:xfrm>
            <a:off x="6185047" y="4872846"/>
            <a:ext cx="2430319" cy="1477332"/>
          </a:xfrm>
          <a:prstGeom prst="rect">
            <a:avLst/>
          </a:prstGeom>
          <a:noFill/>
          <a:ln w="6345">
            <a:solidFill>
              <a:srgbClr val="4A7EBB"/>
            </a:solid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This is </a:t>
            </a:r>
            <a:r>
              <a:rPr lang="en-GB" sz="1800" b="1" i="0" u="none" strike="noStrike" kern="1200" cap="none" spc="0" baseline="0">
                <a:solidFill>
                  <a:srgbClr val="000000"/>
                </a:solidFill>
                <a:uFillTx/>
                <a:latin typeface="Calibri"/>
              </a:rPr>
              <a:t>the topic </a:t>
            </a:r>
            <a:r>
              <a:rPr lang="en-GB" sz="1800" b="0" i="0" u="none" strike="noStrike" kern="1200" cap="none" spc="0" baseline="0">
                <a:solidFill>
                  <a:srgbClr val="000000"/>
                </a:solidFill>
                <a:uFillTx/>
                <a:latin typeface="Calibri"/>
              </a:rPr>
              <a:t>of the question so candidates must choose examples and theories relating to formal written English.</a:t>
            </a:r>
          </a:p>
        </p:txBody>
      </p:sp>
      <p:sp>
        <p:nvSpPr>
          <p:cNvPr id="8" name="Rectangle 12"/>
          <p:cNvSpPr/>
          <p:nvPr/>
        </p:nvSpPr>
        <p:spPr>
          <a:xfrm>
            <a:off x="6185047" y="3203216"/>
            <a:ext cx="2160242" cy="216027"/>
          </a:xfrm>
          <a:prstGeom prst="rect">
            <a:avLst/>
          </a:prstGeom>
          <a:noFill/>
          <a:ln w="25402">
            <a:solidFill>
              <a:srgbClr val="0070C0"/>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9" name="TextBox 7"/>
          <p:cNvSpPr txBox="1"/>
          <p:nvPr/>
        </p:nvSpPr>
        <p:spPr>
          <a:xfrm>
            <a:off x="6568025" y="1556793"/>
            <a:ext cx="2373014" cy="1477332"/>
          </a:xfrm>
          <a:prstGeom prst="rect">
            <a:avLst/>
          </a:prstGeom>
          <a:noFill/>
          <a:ln w="6345">
            <a:solidFill>
              <a:srgbClr val="0070C0"/>
            </a:solid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000000"/>
                </a:solidFill>
                <a:uFillTx/>
                <a:latin typeface="Calibri"/>
              </a:rPr>
              <a:t>AO1 is worth 20 marks out of 40.  </a:t>
            </a:r>
            <a:r>
              <a:rPr lang="en-GB" sz="1800" b="0" i="0" u="none" strike="noStrike" kern="1200" cap="none" spc="0" baseline="0">
                <a:solidFill>
                  <a:srgbClr val="000000"/>
                </a:solidFill>
                <a:uFillTx/>
                <a:latin typeface="Calibri"/>
              </a:rPr>
              <a:t>Candidates must use a wide range of accurate linguistic terminology.</a:t>
            </a:r>
          </a:p>
        </p:txBody>
      </p:sp>
      <p:cxnSp>
        <p:nvCxnSpPr>
          <p:cNvPr id="10" name="Straight Arrow Connector 5"/>
          <p:cNvCxnSpPr/>
          <p:nvPr/>
        </p:nvCxnSpPr>
        <p:spPr>
          <a:xfrm flipV="1">
            <a:off x="7884368" y="2707245"/>
            <a:ext cx="180018" cy="495971"/>
          </a:xfrm>
          <a:prstGeom prst="straightConnector1">
            <a:avLst/>
          </a:prstGeom>
          <a:noFill/>
          <a:ln w="22229">
            <a:solidFill>
              <a:srgbClr val="4A7EBB"/>
            </a:solidFill>
            <a:prstDash val="solid"/>
            <a:tailEnd type="arrow"/>
          </a:ln>
        </p:spPr>
      </p:cxnSp>
      <p:sp>
        <p:nvSpPr>
          <p:cNvPr id="11" name="Rectangle 16"/>
          <p:cNvSpPr/>
          <p:nvPr/>
        </p:nvSpPr>
        <p:spPr>
          <a:xfrm>
            <a:off x="971595" y="3419243"/>
            <a:ext cx="2736305" cy="216027"/>
          </a:xfrm>
          <a:prstGeom prst="rect">
            <a:avLst/>
          </a:prstGeom>
          <a:noFill/>
          <a:ln w="25402">
            <a:solidFill>
              <a:srgbClr val="0070C0"/>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cxnSp>
        <p:nvCxnSpPr>
          <p:cNvPr id="12" name="Straight Arrow Connector 5"/>
          <p:cNvCxnSpPr/>
          <p:nvPr/>
        </p:nvCxnSpPr>
        <p:spPr>
          <a:xfrm flipV="1">
            <a:off x="3682078" y="2923272"/>
            <a:ext cx="180027" cy="495971"/>
          </a:xfrm>
          <a:prstGeom prst="straightConnector1">
            <a:avLst/>
          </a:prstGeom>
          <a:noFill/>
          <a:ln w="22229">
            <a:solidFill>
              <a:srgbClr val="4A7EBB"/>
            </a:solidFill>
            <a:prstDash val="solid"/>
            <a:tailEnd type="arrow"/>
          </a:ln>
        </p:spPr>
      </p:cxnSp>
      <p:sp>
        <p:nvSpPr>
          <p:cNvPr id="13" name="Rectangle 18"/>
          <p:cNvSpPr/>
          <p:nvPr/>
        </p:nvSpPr>
        <p:spPr>
          <a:xfrm>
            <a:off x="3033860" y="3861044"/>
            <a:ext cx="2186211" cy="216027"/>
          </a:xfrm>
          <a:prstGeom prst="rect">
            <a:avLst/>
          </a:prstGeom>
          <a:noFill/>
          <a:ln w="25402">
            <a:solidFill>
              <a:srgbClr val="0070C0"/>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cxnSp>
        <p:nvCxnSpPr>
          <p:cNvPr id="14" name="Straight Arrow Connector 5"/>
          <p:cNvCxnSpPr/>
          <p:nvPr/>
        </p:nvCxnSpPr>
        <p:spPr>
          <a:xfrm flipH="1">
            <a:off x="2483766" y="4118960"/>
            <a:ext cx="550094" cy="767090"/>
          </a:xfrm>
          <a:prstGeom prst="straightConnector1">
            <a:avLst/>
          </a:prstGeom>
          <a:noFill/>
          <a:ln w="22229">
            <a:solidFill>
              <a:srgbClr val="4A7EBB"/>
            </a:solidFill>
            <a:prstDash val="solid"/>
            <a:tailEnd type="arrow"/>
          </a:ln>
        </p:spPr>
      </p:cxnSp>
      <p:sp>
        <p:nvSpPr>
          <p:cNvPr id="15" name="Rectangle 23"/>
          <p:cNvSpPr/>
          <p:nvPr/>
        </p:nvSpPr>
        <p:spPr>
          <a:xfrm>
            <a:off x="2728212" y="4099712"/>
            <a:ext cx="2453362" cy="216027"/>
          </a:xfrm>
          <a:prstGeom prst="rect">
            <a:avLst/>
          </a:prstGeom>
          <a:noFill/>
          <a:ln w="25402">
            <a:solidFill>
              <a:srgbClr val="0070C0"/>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cxnSp>
        <p:nvCxnSpPr>
          <p:cNvPr id="16" name="Straight Arrow Connector 5"/>
          <p:cNvCxnSpPr/>
          <p:nvPr/>
        </p:nvCxnSpPr>
        <p:spPr>
          <a:xfrm>
            <a:off x="5181575" y="4315730"/>
            <a:ext cx="1190622" cy="570320"/>
          </a:xfrm>
          <a:prstGeom prst="straightConnector1">
            <a:avLst/>
          </a:prstGeom>
          <a:noFill/>
          <a:ln w="22229">
            <a:solidFill>
              <a:srgbClr val="4A7EBB"/>
            </a:solidFill>
            <a:prstDash val="solid"/>
            <a:tailEnd type="arrow"/>
          </a:ln>
        </p:spPr>
      </p:cxn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Lst>
  </p:timing>
</p:sld>
</file>

<file path=ppt/theme/theme1.xml><?xml version="1.0" encoding="utf-8"?>
<a:theme xmlns:a="http://schemas.openxmlformats.org/drawingml/2006/main" name="WJEC Powerpoint Presentation Template (Bilingual Wales onl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Source xmlns="http://schemas.microsoft.com/sharepoint/v3/fields"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070C649CBF9D4F49B39E1054CB72B2FC" ma:contentTypeVersion="" ma:contentTypeDescription="Create a new document." ma:contentTypeScope="" ma:versionID="0cfcf27d5c1a1cef65faa41d6c7e2a9a">
  <xsd:schema xmlns:xsd="http://www.w3.org/2001/XMLSchema" xmlns:xs="http://www.w3.org/2001/XMLSchema" xmlns:p="http://schemas.microsoft.com/office/2006/metadata/properties" xmlns:ns2="http://schemas.microsoft.com/sharepoint/v3/fields" targetNamespace="http://schemas.microsoft.com/office/2006/metadata/properties" ma:root="true" ma:fieldsID="860d15aba345e49122288bbd7ac964d5" ns2:_="">
    <xsd:import namespace="http://schemas.microsoft.com/sharepoint/v3/fields"/>
    <xsd:element name="properties">
      <xsd:complexType>
        <xsd:sequence>
          <xsd:element name="documentManagement">
            <xsd:complexType>
              <xsd:all>
                <xsd:element ref="ns2:_Sourc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ource" ma:index="8" nillable="true" ma:displayName="Source" ma:description="References to resources from which this resource was derived" ma:internalName="_Sourc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A1C4F83-084A-4CC1-8F2D-B6B544733685}"/>
</file>

<file path=customXml/itemProps2.xml><?xml version="1.0" encoding="utf-8"?>
<ds:datastoreItem xmlns:ds="http://schemas.openxmlformats.org/officeDocument/2006/customXml" ds:itemID="{375AC31B-0659-4B7D-9386-9BAB7522EB86}"/>
</file>

<file path=customXml/itemProps3.xml><?xml version="1.0" encoding="utf-8"?>
<ds:datastoreItem xmlns:ds="http://schemas.openxmlformats.org/officeDocument/2006/customXml" ds:itemID="{EA1C4F83-084A-4CC1-8F2D-B6B544733685}"/>
</file>

<file path=customXml/itemProps4.xml><?xml version="1.0" encoding="utf-8"?>
<ds:datastoreItem xmlns:ds="http://schemas.openxmlformats.org/officeDocument/2006/customXml" ds:itemID="{BE3A26B5-7A9E-4EA8-9597-98E522F1F0E5}"/>
</file>

<file path=docProps/app.xml><?xml version="1.0" encoding="utf-8"?>
<Properties xmlns="http://schemas.openxmlformats.org/officeDocument/2006/extended-properties" xmlns:vt="http://schemas.openxmlformats.org/officeDocument/2006/docPropsVTypes">
  <Template>WJEC%20Powerpoint%20Presentation%20Template%20(Bilingual%20-%20Wales%20only)</Template>
  <TotalTime>525</TotalTime>
  <Words>1732</Words>
  <Application>Microsoft Office PowerPoint</Application>
  <PresentationFormat>On-screen Show (4:3)</PresentationFormat>
  <Paragraphs>148</Paragraphs>
  <Slides>29</Slides>
  <Notes>3</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WJEC Powerpoint Presentation Template (Bilingual Wales only)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dc:creator>
  <cp:lastModifiedBy>WJEC</cp:lastModifiedBy>
  <cp:revision>47</cp:revision>
  <dcterms:created xsi:type="dcterms:W3CDTF">2017-08-21T10:31:50Z</dcterms:created>
  <dcterms:modified xsi:type="dcterms:W3CDTF">2017-09-08T07:58:59Z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0x010100070C649CBF9D4F49B39E1054CB72B2FC</vt:lpwstr>
  </property>
  <property fmtid="{D5CDD505-2E9C-101B-9397-08002B2CF9AE}" pid="3" name="WJEC_x0020_Department">
    <vt:lpwstr/>
  </property>
  <property fmtid="{D5CDD505-2E9C-101B-9397-08002B2CF9AE}" pid="4" name="WJEC_x0020_Audiences">
    <vt:lpwstr/>
  </property>
  <property fmtid="{D5CDD505-2E9C-101B-9397-08002B2CF9AE}" pid="5" name="WJEC Department">
    <vt:lpwstr/>
  </property>
  <property fmtid="{D5CDD505-2E9C-101B-9397-08002B2CF9AE}" pid="6" name="WJEC Audiences">
    <vt:lpwstr/>
  </property>
</Properties>
</file>