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56" r:id="rId6"/>
    <p:sldId id="301" r:id="rId7"/>
    <p:sldId id="303" r:id="rId8"/>
    <p:sldId id="310" r:id="rId9"/>
    <p:sldId id="295" r:id="rId10"/>
    <p:sldId id="311" r:id="rId11"/>
    <p:sldId id="302" r:id="rId12"/>
    <p:sldId id="312" r:id="rId13"/>
    <p:sldId id="298" r:id="rId14"/>
    <p:sldId id="313" r:id="rId15"/>
    <p:sldId id="305" r:id="rId16"/>
    <p:sldId id="314" r:id="rId17"/>
    <p:sldId id="306" r:id="rId18"/>
    <p:sldId id="315" r:id="rId19"/>
    <p:sldId id="304" r:id="rId20"/>
    <p:sldId id="316" r:id="rId21"/>
    <p:sldId id="317" r:id="rId22"/>
    <p:sldId id="272" r:id="rId2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5306"/>
    <a:srgbClr val="DF3C06"/>
    <a:srgbClr val="5A5A59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9" autoAdjust="0"/>
    <p:restoredTop sz="77289" autoAdjust="0"/>
  </p:normalViewPr>
  <p:slideViewPr>
    <p:cSldViewPr snapToGrid="0" snapToObjects="1">
      <p:cViewPr>
        <p:scale>
          <a:sx n="80" d="100"/>
          <a:sy n="80" d="100"/>
        </p:scale>
        <p:origin x="-13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6DE65-0770-4538-B7C1-98364CF02DEA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65F79-B8FD-4214-A51E-83E62005B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8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328BB-A3BC-4CE2-9466-A4E0D37555BF}" type="datetimeFigureOut">
              <a:rPr lang="en-GB" smtClean="0"/>
              <a:t>22/08/2017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4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06EE5-0296-455B-A8B6-5008AEAF7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62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Wording CPAC 3 changed slightly to those in printed specs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0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Wording CPAC 3 changed slightly to those in printed specs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0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Wording CPAC 3 changed slightly to those in printed specs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20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06EE5-0296-455B-A8B6-5008AEAF721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37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  <a:endParaRPr lang="en-GB" b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  <a:endParaRPr lang="en-GB" b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/>
                <a:gridCol w="2879725"/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latin typeface="Bliss-Light"/>
                        </a:rPr>
                        <a:t>Table Heading</a:t>
                      </a:r>
                      <a:endParaRPr lang="en-GB" dirty="0"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 smtClean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1963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Common Practical Assessment Criteria</a:t>
            </a:r>
          </a:p>
          <a:p>
            <a:pPr>
              <a:lnSpc>
                <a:spcPct val="80000"/>
              </a:lnSpc>
            </a:pPr>
            <a:endParaRPr lang="en-US" sz="4400" kern="1100" spc="-3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</a:pPr>
            <a:r>
              <a:rPr lang="en-US" sz="2000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Presentation 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9" y="2051186"/>
            <a:ext cx="8319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Key points to note: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This is generally being done </a:t>
            </a:r>
            <a:r>
              <a:rPr lang="en-GB" sz="2800" dirty="0" smtClean="0"/>
              <a:t>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Don’t assess it every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Plenty of opportunity just carefully choose the occasion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Full risk assessment not needed but candidates must be able to identify risks and hazards and work safely.</a:t>
            </a:r>
            <a:endParaRPr lang="en-GB" sz="2800" dirty="0"/>
          </a:p>
          <a:p>
            <a:endParaRPr lang="en-GB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3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417921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CPAC4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129728"/>
              </p:ext>
            </p:extLst>
          </p:nvPr>
        </p:nvGraphicFramePr>
        <p:xfrm>
          <a:off x="47502" y="2342853"/>
          <a:ext cx="9048996" cy="1451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940"/>
                <a:gridCol w="6567056"/>
              </a:tblGrid>
              <a:tr h="1451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CPAC 4: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Makes and records observations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Makes accurate observations relevant to the experimental or investigative procedure</a:t>
                      </a:r>
                      <a:r>
                        <a:rPr lang="en-GB" sz="1800" dirty="0" smtClean="0">
                          <a:effectLst/>
                        </a:rPr>
                        <a:t>.</a:t>
                      </a:r>
                      <a:r>
                        <a:rPr lang="en-GB" sz="18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Obtains accurate, precise and sufficient data for experimental and investigative procedures and records this methodically using appropriate units and conventions.  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1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7" y="1545907"/>
            <a:ext cx="83198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Key points to 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Being used incorrectly to assess the graph it mainly involves the table of raw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Tables </a:t>
            </a:r>
            <a:r>
              <a:rPr lang="en-GB" sz="2800" dirty="0">
                <a:solidFill>
                  <a:prstClr val="black"/>
                </a:solidFill>
              </a:rPr>
              <a:t>and graphs not always presented </a:t>
            </a:r>
            <a:r>
              <a:rPr lang="en-GB" sz="2800" dirty="0" smtClean="0">
                <a:solidFill>
                  <a:prstClr val="black"/>
                </a:solidFill>
              </a:rPr>
              <a:t>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Quality </a:t>
            </a:r>
            <a:r>
              <a:rPr lang="en-US" sz="2800" dirty="0"/>
              <a:t>of raw data recording was quite variable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Level of precision was </a:t>
            </a:r>
            <a:r>
              <a:rPr lang="en-US" sz="2800" dirty="0" smtClean="0"/>
              <a:t>inconsistent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Results </a:t>
            </a:r>
            <a:r>
              <a:rPr lang="en-US" sz="2800" dirty="0" smtClean="0"/>
              <a:t>should not be copied </a:t>
            </a:r>
            <a:r>
              <a:rPr lang="en-US" sz="2800" dirty="0"/>
              <a:t>up </a:t>
            </a:r>
            <a:r>
              <a:rPr lang="en-US" sz="2800" dirty="0" smtClean="0"/>
              <a:t>later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Should come from the setting up of their own equipment and not the choice</a:t>
            </a:r>
            <a:endParaRPr lang="en-GB" sz="2800" dirty="0">
              <a:solidFill>
                <a:prstClr val="black"/>
              </a:solidFill>
            </a:endParaRPr>
          </a:p>
          <a:p>
            <a:endParaRPr lang="en-GB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66040" y="1071931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4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70433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883957"/>
              </p:ext>
            </p:extLst>
          </p:nvPr>
        </p:nvGraphicFramePr>
        <p:xfrm>
          <a:off x="47501" y="2177534"/>
          <a:ext cx="9048997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3195"/>
                <a:gridCol w="649580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CPAC 5: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Researches, references and reports 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Uses appropriate software and/or tools to process data, carry out research and report findings</a:t>
                      </a:r>
                      <a:r>
                        <a:rPr lang="en-GB" sz="1800" dirty="0" smtClean="0">
                          <a:effectLst/>
                        </a:rPr>
                        <a:t>.</a:t>
                      </a:r>
                      <a:r>
                        <a:rPr lang="en-GB" sz="18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1800" dirty="0">
                          <a:effectLst/>
                        </a:rPr>
                        <a:t>Sources of information are cited demonstrating that research has taken place, supporting planning and conclusions.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5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782895"/>
            <a:ext cx="83198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Key points to 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There are two parts: processing data and carrying out research and reporting findings AND referencing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Data may be processed using mathematical relationships or using graphs. Spreadsheets can be used but tools could also include more traditional methods.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Candidates should reference sources of information whether a data value or statement from a website by stating the URL and the data accessed – the Harvard system is not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39" y="1107039"/>
            <a:ext cx="8319883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5 – </a:t>
            </a:r>
            <a:r>
              <a:rPr lang="en-US" sz="24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this is occasionally confused with CPAC 4</a:t>
            </a:r>
            <a:endParaRPr lang="en-US" sz="24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637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2561826"/>
            <a:ext cx="8319883" cy="260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See </a:t>
            </a:r>
            <a:r>
              <a:rPr lang="en-GB" sz="3600" baseline="30000" smtClean="0">
                <a:solidFill>
                  <a:srgbClr val="5A5A59"/>
                </a:solidFill>
                <a:latin typeface="Bliss-Light"/>
                <a:cs typeface="Bliss-Light"/>
              </a:rPr>
              <a:t>word documents </a:t>
            </a:r>
            <a:endParaRPr lang="en-GB" sz="3600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2.3 The Standard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2.4 Pen portraits</a:t>
            </a:r>
            <a:endParaRPr lang="en-GB" sz="3600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The standard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42459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421656"/>
            <a:ext cx="844616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Entries for the practical endorsement (summer 2019)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52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172413"/>
            <a:ext cx="83198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Annual head of centre declaration form </a:t>
            </a:r>
            <a:r>
              <a:rPr lang="en-GB" sz="2800" dirty="0" smtClean="0"/>
              <a:t>will need </a:t>
            </a:r>
            <a:r>
              <a:rPr lang="en-GB" sz="2800" dirty="0" smtClean="0"/>
              <a:t>to be </a:t>
            </a:r>
            <a:r>
              <a:rPr lang="en-GB" sz="2800" dirty="0"/>
              <a:t>signed </a:t>
            </a:r>
            <a:r>
              <a:rPr lang="en-GB" sz="2800" dirty="0" smtClean="0"/>
              <a:t>confirming learners have:</a:t>
            </a:r>
          </a:p>
          <a:p>
            <a:r>
              <a:rPr lang="en-GB" sz="2800" dirty="0" smtClean="0"/>
              <a:t>	(a) completed </a:t>
            </a:r>
            <a:r>
              <a:rPr lang="en-GB" sz="2800" dirty="0"/>
              <a:t>at least 12 practical activities as </a:t>
            </a:r>
            <a:r>
              <a:rPr lang="en-GB" sz="2800" dirty="0" smtClean="0"/>
              <a:t>	required </a:t>
            </a:r>
            <a:r>
              <a:rPr lang="en-GB" sz="2800" dirty="0"/>
              <a:t>by the awarding organisation, and </a:t>
            </a:r>
          </a:p>
          <a:p>
            <a:r>
              <a:rPr lang="en-GB" sz="2800" dirty="0" smtClean="0"/>
              <a:t>	(</a:t>
            </a:r>
            <a:r>
              <a:rPr lang="en-GB" sz="2800" dirty="0"/>
              <a:t>b) made a contemporaneous record of the work </a:t>
            </a:r>
            <a:r>
              <a:rPr lang="en-GB" sz="2800" dirty="0" smtClean="0"/>
              <a:t>	which </a:t>
            </a:r>
            <a:r>
              <a:rPr lang="en-GB" sz="2800" dirty="0"/>
              <a:t>that </a:t>
            </a:r>
            <a:r>
              <a:rPr lang="en-GB" sz="2800" dirty="0" smtClean="0"/>
              <a:t>learner </a:t>
            </a:r>
            <a:r>
              <a:rPr lang="en-GB" sz="2800" dirty="0"/>
              <a:t>has undertaken during those </a:t>
            </a:r>
            <a:r>
              <a:rPr lang="en-GB" sz="2800" dirty="0" smtClean="0"/>
              <a:t>	practical activities.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By 15 May via the WJEC secure website each centre will have to enter for each candidate their result in the practical endorsement.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238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414795"/>
            <a:ext cx="476951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Any Questions?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3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1192" y="2193691"/>
            <a:ext cx="8319883" cy="4286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CPAC 1		Follows </a:t>
            </a: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written </a:t>
            </a: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procedures</a:t>
            </a:r>
            <a:endParaRPr lang="en-GB" sz="3600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</a:t>
            </a: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2		Applies </a:t>
            </a: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investigative approaches and </a:t>
            </a: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methods</a:t>
            </a:r>
          </a:p>
          <a:p>
            <a:pPr>
              <a:spcAft>
                <a:spcPts val="1200"/>
              </a:spcAft>
            </a:pP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				when </a:t>
            </a: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using instruments and equipment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</a:t>
            </a: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3		Safely </a:t>
            </a: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uses a range of practical equipment </a:t>
            </a:r>
            <a:endParaRPr lang="en-GB" sz="3600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	</a:t>
            </a: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			and </a:t>
            </a: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materials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</a:t>
            </a: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4		Makes </a:t>
            </a: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and records observations</a:t>
            </a:r>
          </a:p>
          <a:p>
            <a:pPr>
              <a:spcAft>
                <a:spcPts val="1200"/>
              </a:spcAft>
            </a:pP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CPAC </a:t>
            </a:r>
            <a:r>
              <a:rPr lang="en-GB" sz="3600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5		Researches</a:t>
            </a:r>
            <a:r>
              <a:rPr lang="en-GB" sz="3600" baseline="30000" dirty="0">
                <a:solidFill>
                  <a:srgbClr val="5A5A59"/>
                </a:solidFill>
                <a:latin typeface="Bliss-Light"/>
                <a:cs typeface="Bliss-Light"/>
              </a:rPr>
              <a:t>, references and reports </a:t>
            </a: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The criteria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7526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 order to be awarded a Pass a Learner must, by the end of the practical science assessment, consistently and routinely meet the criteria in respect of each </a:t>
            </a:r>
            <a:r>
              <a:rPr lang="en-GB" sz="2800" dirty="0" smtClean="0"/>
              <a:t>competency. </a:t>
            </a:r>
          </a:p>
          <a:p>
            <a:endParaRPr lang="en-GB" sz="2800" dirty="0"/>
          </a:p>
          <a:p>
            <a:r>
              <a:rPr lang="en-GB" sz="2800" dirty="0" smtClean="0"/>
              <a:t>A </a:t>
            </a:r>
            <a:r>
              <a:rPr lang="en-GB" sz="2800" dirty="0"/>
              <a:t>Learner may demonstrate the competencies in any practical activity undertaken as part of that assessment throughout the course of study.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The criteria for a pass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109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9" y="2324320"/>
            <a:ext cx="83198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Need to plan for a suitable balance on the competencies over the 2 years</a:t>
            </a:r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No need to sub-divide the competencies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Don’t try and assess all the CPAC standards in one practical</a:t>
            </a:r>
          </a:p>
          <a:p>
            <a:endParaRPr lang="en-GB" sz="2800" dirty="0" smtClean="0"/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85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General key points about the competencies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12865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1</a:t>
            </a: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192" y="2347089"/>
            <a:ext cx="8319883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600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289258"/>
              </p:ext>
            </p:extLst>
          </p:nvPr>
        </p:nvGraphicFramePr>
        <p:xfrm>
          <a:off x="549605" y="2347089"/>
          <a:ext cx="8051470" cy="1738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6660"/>
                <a:gridCol w="5134810"/>
              </a:tblGrid>
              <a:tr h="1738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CPAC 1: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Follows written procedures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2000" dirty="0">
                          <a:effectLst/>
                        </a:rPr>
                        <a:t>Correctly follows instructions to carry out the experimental techniques or procedures.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44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2051187"/>
            <a:ext cx="8319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Key points to note:</a:t>
            </a:r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This is generally being done well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1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6679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CPAC 2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707513"/>
              </p:ext>
            </p:extLst>
          </p:nvPr>
        </p:nvGraphicFramePr>
        <p:xfrm>
          <a:off x="164993" y="1650670"/>
          <a:ext cx="8741501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0072"/>
                <a:gridCol w="6531429"/>
              </a:tblGrid>
              <a:tr h="3918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/>
                      </a:r>
                      <a:br>
                        <a:rPr lang="en-GB" sz="2000" dirty="0">
                          <a:effectLst/>
                        </a:rPr>
                      </a:br>
                      <a:r>
                        <a:rPr lang="en-GB" sz="2000" dirty="0">
                          <a:effectLst/>
                        </a:rPr>
                        <a:t>CPAC 2: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Applies investigative approaches and methods when using instruments and equipment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endParaRPr lang="en-GB" sz="20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 smtClean="0">
                          <a:effectLst/>
                        </a:rPr>
                        <a:t>Correctly </a:t>
                      </a:r>
                      <a:r>
                        <a:rPr lang="en-GB" sz="2000" dirty="0">
                          <a:effectLst/>
                        </a:rPr>
                        <a:t>uses appropriate instrumentation, apparatus and materials (including ICT) to carry out investigative activities, experimental techniques and procedures with minimal assistance or prompting.</a:t>
                      </a:r>
                    </a:p>
                    <a:p>
                      <a:pPr marL="5715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>
                          <a:effectLst/>
                        </a:rPr>
                        <a:t>Carries out techniques or procedures methodically, in sequence and in combination, identifying practical issues and making adjustments when necessary.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>
                          <a:effectLst/>
                        </a:rPr>
                        <a:t>Identifies and controls significant quantitative variables where applicable, and plans approaches to take account of variables that cannot readily be controlled.</a:t>
                      </a:r>
                    </a:p>
                    <a:p>
                      <a:pPr marL="57150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endParaRPr lang="en-GB" sz="20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2000" dirty="0">
                          <a:effectLst/>
                        </a:rPr>
                        <a:t>Selects appropriate equipment and measurement strategies in order to ensure suitably accurate results.</a:t>
                      </a:r>
                      <a:endParaRPr lang="en-GB" sz="20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40" y="1782895"/>
            <a:ext cx="83198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Key points to 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Most difficult CPAC for learners to evidence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This CPAC should focus on the choice of equipment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This will be covered more in Year 13 than Year 12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It needs to be clear that there are planned opportunities for it to take place in Year 13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Sometimes being awarded in Year 12 where the learners don’t really have the opportunity to design the experiment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Make use of the period at the end of Year 12 to introduce the assessment of this CPAC</a:t>
            </a:r>
          </a:p>
          <a:p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6040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2</a:t>
            </a: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9736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2" y="1308919"/>
            <a:ext cx="6160160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CPAC 3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00313"/>
              </p:ext>
            </p:extLst>
          </p:nvPr>
        </p:nvGraphicFramePr>
        <p:xfrm>
          <a:off x="47501" y="2209554"/>
          <a:ext cx="9048996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7567"/>
                <a:gridCol w="6531429"/>
              </a:tblGrid>
              <a:tr h="1243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CPAC 3: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Safely uses a range of practical equipment and materials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800" dirty="0">
                          <a:effectLst/>
                        </a:rPr>
                        <a:t>Identifies hazards and assesses risks associated with these hazards,</a:t>
                      </a: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</a:rPr>
                        <a:t> making safety adjustments as necessary</a:t>
                      </a:r>
                      <a:r>
                        <a:rPr lang="en-GB" sz="1800" dirty="0">
                          <a:effectLst/>
                        </a:rPr>
                        <a:t>, when carrying out experimental techniques and procedures in the lab or </a:t>
                      </a:r>
                      <a:r>
                        <a:rPr lang="en-GB" sz="1800" dirty="0" smtClean="0">
                          <a:effectLst/>
                        </a:rPr>
                        <a:t>field.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800" dirty="0" smtClean="0">
                          <a:effectLst/>
                        </a:rPr>
                        <a:t>Uses </a:t>
                      </a:r>
                      <a:r>
                        <a:rPr lang="en-GB" sz="1800" dirty="0">
                          <a:effectLst/>
                        </a:rPr>
                        <a:t>appropriate safety equipment and approaches to minimise risks with minimal prompting.</a:t>
                      </a:r>
                      <a:endParaRPr lang="en-GB" sz="1800" dirty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13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.1 The standard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Job Description" ma:contentTypeID="0x0101001E6C9A6871140C4A8493C743FF1C286B00F19D14629F8E6E48AEEE81BDFC3313FB" ma:contentTypeVersion="3" ma:contentTypeDescription="" ma:contentTypeScope="" ma:versionID="0c3a39fcadd0811f707fa08176602ab8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2625d5530bd608938d27567293434b03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Language" minOccurs="0"/>
                <xsd:element ref="ns3:WJEC_x0020_Available_x0020_Online" minOccurs="0"/>
                <xsd:element ref="ns1:PublishingStartDate" minOccurs="0"/>
                <xsd:element ref="ns1:PublishingExpirationDate" minOccurs="0"/>
                <xsd:element ref="ns3:aa87a6a0bdfe4bfb97a25745bc8270e2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7" nillable="true" ma:displayName="Scheduling Start Date" ma:internalName="PublishingStartDate">
      <xsd:simpleType>
        <xsd:restriction base="dms:Unknown"/>
      </xsd:simpleType>
    </xsd:element>
    <xsd:element name="PublishingExpirationDate" ma:index="8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Language" ma:index="5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6" nillable="true" ma:displayName="WJEC Available Online" ma:default="0" ma:internalName="WJEC_x0020_Available_x0020_Online">
      <xsd:simpleType>
        <xsd:restriction base="dms:Boolean"/>
      </xsd:simpleType>
    </xsd:element>
    <xsd:element name="aa87a6a0bdfe4bfb97a25745bc8270e2" ma:index="11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266eb95b-200b-4ee2-b970-72f4782a09ec}" ma:internalName="TaxCatchAll" ma:showField="CatchAllData" ma:web="b82e5d4d-b282-4882-a043-e13406fe59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266eb95b-200b-4ee2-b970-72f4782a09ec}" ma:internalName="TaxCatchAllLabel" ma:readOnly="true" ma:showField="CatchAllDataLabel" ma:web="b82e5d4d-b282-4882-a043-e13406fe59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JEC_x0020_Language xmlns="2f2f9355-f80e-4d7b-937a-0c27cfa03643">
      <Value>English</Value>
    </WJEC_x0020_Language>
    <WJEC_x0020_Available_x0020_Online xmlns="2f2f9355-f80e-4d7b-937a-0c27cfa03643">false</WJEC_x0020_Available_x0020_Online>
    <TaxCatchAll xmlns="2f2f9355-f80e-4d7b-937a-0c27cfa03643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aa87a6a0bdfe4bfb97a25745bc8270e2 xmlns="2f2f9355-f80e-4d7b-937a-0c27cfa03643">
      <Terms xmlns="http://schemas.microsoft.com/office/infopath/2007/PartnerControls"/>
    </aa87a6a0bdfe4bfb97a25745bc8270e2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1033d4c-53f7-4655-8cf6-8161ad0c09ed" ContentTypeId="0x0101001E6C9A6871140C4A8493C743FF1C286B" PreviousValue="false"/>
</file>

<file path=customXml/itemProps1.xml><?xml version="1.0" encoding="utf-8"?>
<ds:datastoreItem xmlns:ds="http://schemas.openxmlformats.org/officeDocument/2006/customXml" ds:itemID="{6512F698-A9E2-4946-9FD2-FA63235C24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f2f9355-f80e-4d7b-937a-0c27cfa036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73DC8F-AB9D-4910-94BF-5076350377AD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schemas.microsoft.com/office/infopath/2007/PartnerControls"/>
    <ds:schemaRef ds:uri="2f2f9355-f80e-4d7b-937a-0c27cfa0364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9FB68D-A36F-4F40-9DDD-C7C8C55F1F0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95FFE96-5F48-4687-8F07-39B07F4BE45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2.1 The standards</Template>
  <TotalTime>451</TotalTime>
  <Words>683</Words>
  <Application>Microsoft Office PowerPoint</Application>
  <PresentationFormat>On-screen Show (4:3)</PresentationFormat>
  <Paragraphs>99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2.1 The standards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WJEC</cp:lastModifiedBy>
  <cp:revision>15</cp:revision>
  <cp:lastPrinted>2017-08-21T12:57:47Z</cp:lastPrinted>
  <dcterms:created xsi:type="dcterms:W3CDTF">2015-10-15T14:45:45Z</dcterms:created>
  <dcterms:modified xsi:type="dcterms:W3CDTF">2017-08-22T08:30:37Z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0x0101001E6C9A6871140C4A8493C743FF1C286B00F19D14629F8E6E48AEEE81BDFC3313FB</vt:lpwstr>
  </property>
  <property fmtid="{D5CDD505-2E9C-101B-9397-08002B2CF9AE}" pid="3" name="WJEC_x0020_Department">
    <vt:lpwstr/>
  </property>
  <property fmtid="{D5CDD505-2E9C-101B-9397-08002B2CF9AE}" pid="4" name="WJEC Department">
    <vt:lpwstr/>
  </property>
</Properties>
</file>