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26"/>
  </p:notesMasterIdLst>
  <p:sldIdLst>
    <p:sldId id="256" r:id="rId6"/>
    <p:sldId id="273"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4" r:id="rId22"/>
    <p:sldId id="275" r:id="rId23"/>
    <p:sldId id="271" r:id="rId24"/>
    <p:sldId id="272" r:id="rId25"/>
  </p:sldIdLst>
  <p:sldSz cx="9144000" cy="6858000" type="screen4x3"/>
  <p:notesSz cx="6858000" cy="9144000"/>
  <p:defaultTextStyle>
    <a:lvl1pPr defTabSz="457200">
      <a:defRPr>
        <a:latin typeface="+mj-lt"/>
        <a:ea typeface="+mj-ea"/>
        <a:cs typeface="+mj-cs"/>
        <a:sym typeface="Avenir Roman"/>
      </a:defRPr>
    </a:lvl1pPr>
    <a:lvl2pPr defTabSz="457200">
      <a:defRPr>
        <a:latin typeface="+mj-lt"/>
        <a:ea typeface="+mj-ea"/>
        <a:cs typeface="+mj-cs"/>
        <a:sym typeface="Avenir Roman"/>
      </a:defRPr>
    </a:lvl2pPr>
    <a:lvl3pPr defTabSz="457200">
      <a:defRPr>
        <a:latin typeface="+mj-lt"/>
        <a:ea typeface="+mj-ea"/>
        <a:cs typeface="+mj-cs"/>
        <a:sym typeface="Avenir Roman"/>
      </a:defRPr>
    </a:lvl3pPr>
    <a:lvl4pPr defTabSz="457200">
      <a:defRPr>
        <a:latin typeface="+mj-lt"/>
        <a:ea typeface="+mj-ea"/>
        <a:cs typeface="+mj-cs"/>
        <a:sym typeface="Avenir Roman"/>
      </a:defRPr>
    </a:lvl4pPr>
    <a:lvl5pPr defTabSz="457200">
      <a:defRPr>
        <a:latin typeface="+mj-lt"/>
        <a:ea typeface="+mj-ea"/>
        <a:cs typeface="+mj-cs"/>
        <a:sym typeface="Avenir Roman"/>
      </a:defRPr>
    </a:lvl5pPr>
    <a:lvl6pPr defTabSz="457200">
      <a:defRPr>
        <a:latin typeface="+mj-lt"/>
        <a:ea typeface="+mj-ea"/>
        <a:cs typeface="+mj-cs"/>
        <a:sym typeface="Avenir Roman"/>
      </a:defRPr>
    </a:lvl6pPr>
    <a:lvl7pPr defTabSz="457200">
      <a:defRPr>
        <a:latin typeface="+mj-lt"/>
        <a:ea typeface="+mj-ea"/>
        <a:cs typeface="+mj-cs"/>
        <a:sym typeface="Avenir Roman"/>
      </a:defRPr>
    </a:lvl7pPr>
    <a:lvl8pPr defTabSz="457200">
      <a:defRPr>
        <a:latin typeface="+mj-lt"/>
        <a:ea typeface="+mj-ea"/>
        <a:cs typeface="+mj-cs"/>
        <a:sym typeface="Avenir Roman"/>
      </a:defRPr>
    </a:lvl8pPr>
    <a:lvl9pPr defTabSz="457200">
      <a:defRPr>
        <a:latin typeface="+mj-lt"/>
        <a:ea typeface="+mj-ea"/>
        <a:cs typeface="+mj-cs"/>
        <a:sym typeface="Avenir Roma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984" y="-6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Shape 2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5" name="Shape 25"/>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213521252"/>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pic>
        <p:nvPicPr>
          <p:cNvPr id="7" name="image1.png"/>
          <p:cNvPicPr/>
          <p:nvPr/>
        </p:nvPicPr>
        <p:blipFill>
          <a:blip r:embed="rId2">
            <a:extLst/>
          </a:blip>
          <a:stretch>
            <a:fillRect/>
          </a:stretch>
        </p:blipFill>
        <p:spPr>
          <a:xfrm>
            <a:off x="-8231" y="1911"/>
            <a:ext cx="9152233" cy="1265238"/>
          </a:xfrm>
          <a:prstGeom prst="rect">
            <a:avLst/>
          </a:prstGeom>
          <a:ln w="12700">
            <a:miter lim="400000"/>
          </a:ln>
        </p:spPr>
      </p:pic>
      <p:pic>
        <p:nvPicPr>
          <p:cNvPr id="8" name="image1.jpeg"/>
          <p:cNvPicPr/>
          <p:nvPr/>
        </p:nvPicPr>
        <p:blipFill>
          <a:blip r:embed="rId3">
            <a:extLst/>
          </a:blip>
          <a:srcRect l="331" t="9973" b="4013"/>
          <a:stretch>
            <a:fillRect/>
          </a:stretch>
        </p:blipFill>
        <p:spPr>
          <a:xfrm>
            <a:off x="5425199" y="3047998"/>
            <a:ext cx="3250807" cy="2805418"/>
          </a:xfrm>
          <a:prstGeom prst="rect">
            <a:avLst/>
          </a:prstGeom>
          <a:ln w="12700">
            <a:miter lim="400000"/>
          </a:ln>
        </p:spPr>
      </p:pic>
      <p:sp>
        <p:nvSpPr>
          <p:cNvPr id="9" name="Shape 9"/>
          <p:cNvSpPr>
            <a:spLocks noGrp="1"/>
          </p:cNvSpPr>
          <p:nvPr>
            <p:ph type="body" idx="1"/>
          </p:nvPr>
        </p:nvSpPr>
        <p:spPr>
          <a:xfrm>
            <a:off x="487362" y="3094339"/>
            <a:ext cx="4868865" cy="3763661"/>
          </a:xfrm>
          <a:prstGeom prst="rect">
            <a:avLst/>
          </a:prstGeom>
        </p:spPr>
        <p:txBody>
          <a:bodyPr/>
          <a:lstStyle>
            <a:lvl1pPr>
              <a:lnSpc>
                <a:spcPct val="100000"/>
              </a:lnSpc>
              <a:spcBef>
                <a:spcPts val="500"/>
              </a:spcBef>
              <a:defRPr sz="2400"/>
            </a:lvl1pPr>
          </a:lstStyle>
          <a:p>
            <a:pPr lvl="0">
              <a:defRPr sz="1800"/>
            </a:pPr>
            <a:r>
              <a:rPr sz="2400"/>
              <a:t>Invellab id quiberumqui non rerovit era consequunt accabor epelicabo. Nam, id ex enis alis es doluptas sunt pa non plaudam rateseque oditibusae is ut eturem ea dent est esed modis quam, quam, id modit mi, omnit accusci magnatur, solum int ullandi oreium eos aut que veligenim si ut reperatio doluptatem voluptam est, comnim fugitat iorecup tincti. </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12" name="image1.png"/>
          <p:cNvPicPr/>
          <p:nvPr/>
        </p:nvPicPr>
        <p:blipFill>
          <a:blip r:embed="rId2">
            <a:extLst/>
          </a:blip>
          <a:stretch>
            <a:fillRect/>
          </a:stretch>
        </p:blipFill>
        <p:spPr>
          <a:xfrm>
            <a:off x="-8231" y="1911"/>
            <a:ext cx="9152233" cy="1265238"/>
          </a:xfrm>
          <a:prstGeom prst="rect">
            <a:avLst/>
          </a:prstGeom>
          <a:ln w="12700">
            <a:miter lim="400000"/>
          </a:ln>
        </p:spPr>
      </p:pic>
      <p:sp>
        <p:nvSpPr>
          <p:cNvPr id="13" name="Shape 13"/>
          <p:cNvSpPr>
            <a:spLocks noGrp="1"/>
          </p:cNvSpPr>
          <p:nvPr>
            <p:ph type="body" idx="1"/>
          </p:nvPr>
        </p:nvSpPr>
        <p:spPr>
          <a:xfrm>
            <a:off x="487362" y="1567654"/>
            <a:ext cx="8418515" cy="2902746"/>
          </a:xfrm>
          <a:prstGeom prst="rect">
            <a:avLst/>
          </a:prstGeom>
        </p:spPr>
        <p:txBody>
          <a:bodyPr/>
          <a:lstStyle/>
          <a:p>
            <a:pPr lvl="0">
              <a:defRPr sz="1800"/>
            </a:pPr>
            <a:r>
              <a:rPr sz="3200"/>
              <a:t>Teitl 1 | Title 1</a:t>
            </a:r>
          </a:p>
          <a:p>
            <a:pPr lvl="0">
              <a:defRPr sz="1800"/>
            </a:pPr>
            <a:r>
              <a:rPr sz="3200"/>
              <a:t>Teitl 2 | Title 2</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15" name="image1.png"/>
          <p:cNvPicPr/>
          <p:nvPr/>
        </p:nvPicPr>
        <p:blipFill>
          <a:blip r:embed="rId2">
            <a:extLst/>
          </a:blip>
          <a:stretch>
            <a:fillRect/>
          </a:stretch>
        </p:blipFill>
        <p:spPr>
          <a:xfrm>
            <a:off x="-8231" y="1911"/>
            <a:ext cx="9152233" cy="1265238"/>
          </a:xfrm>
          <a:prstGeom prst="rect">
            <a:avLst/>
          </a:prstGeom>
          <a:ln w="12700">
            <a:miter lim="400000"/>
          </a:ln>
        </p:spPr>
      </p:pic>
      <p:sp>
        <p:nvSpPr>
          <p:cNvPr id="16" name="Shape 16"/>
          <p:cNvSpPr>
            <a:spLocks noGrp="1"/>
          </p:cNvSpPr>
          <p:nvPr>
            <p:ph type="body" idx="1"/>
          </p:nvPr>
        </p:nvSpPr>
        <p:spPr>
          <a:xfrm>
            <a:off x="487362" y="1567654"/>
            <a:ext cx="8418515" cy="2902746"/>
          </a:xfrm>
          <a:prstGeom prst="rect">
            <a:avLst/>
          </a:prstGeom>
        </p:spPr>
        <p:txBody>
          <a:bodyPr/>
          <a:lstStyle/>
          <a:p>
            <a:pPr lvl="0">
              <a:defRPr sz="1800"/>
            </a:pPr>
            <a:r>
              <a:rPr sz="3200"/>
              <a:t>Teitl 1 | Title 1</a:t>
            </a:r>
          </a:p>
          <a:p>
            <a:pPr lvl="0">
              <a:defRPr sz="1800"/>
            </a:pPr>
            <a:r>
              <a:rPr sz="3200"/>
              <a:t>Teitl 2 | Title 2</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18" name="image1.png"/>
          <p:cNvPicPr/>
          <p:nvPr/>
        </p:nvPicPr>
        <p:blipFill>
          <a:blip r:embed="rId2">
            <a:extLst/>
          </a:blip>
          <a:stretch>
            <a:fillRect/>
          </a:stretch>
        </p:blipFill>
        <p:spPr>
          <a:xfrm>
            <a:off x="-8231" y="1911"/>
            <a:ext cx="9152233" cy="1265238"/>
          </a:xfrm>
          <a:prstGeom prst="rect">
            <a:avLst/>
          </a:prstGeom>
          <a:ln w="12700">
            <a:miter lim="400000"/>
          </a:ln>
        </p:spPr>
      </p:pic>
      <p:graphicFrame>
        <p:nvGraphicFramePr>
          <p:cNvPr id="19" name="Table 19"/>
          <p:cNvGraphicFramePr/>
          <p:nvPr/>
        </p:nvGraphicFramePr>
        <p:xfrm>
          <a:off x="554736" y="3238500"/>
          <a:ext cx="6569965" cy="2935328"/>
        </p:xfrm>
        <a:graphic>
          <a:graphicData uri="http://schemas.openxmlformats.org/drawingml/2006/table">
            <a:tbl>
              <a:tblPr firstRow="1">
                <a:tableStyleId>{4C3C2611-4C71-4FC5-86AE-919BDF0F9419}</a:tableStyleId>
              </a:tblPr>
              <a:tblGrid>
                <a:gridCol w="3284982"/>
                <a:gridCol w="3284982"/>
              </a:tblGrid>
              <a:tr h="564486">
                <a:tc gridSpan="2">
                  <a:txBody>
                    <a:bodyPr/>
                    <a:lstStyle/>
                    <a:p>
                      <a:pPr lvl="0">
                        <a:lnSpc>
                          <a:spcPct val="115000"/>
                        </a:lnSpc>
                        <a:defRPr b="0" i="0">
                          <a:solidFill>
                            <a:srgbClr val="000000"/>
                          </a:solidFill>
                        </a:defRPr>
                      </a:pPr>
                      <a:r>
                        <a:rPr sz="1600" b="1">
                          <a:solidFill>
                            <a:srgbClr val="FFFFFF"/>
                          </a:solidFill>
                          <a:latin typeface="Bliss-Light"/>
                          <a:ea typeface="Bliss-Light"/>
                          <a:cs typeface="Bliss-Light"/>
                          <a:sym typeface="Bliss-Light"/>
                        </a:rPr>
                        <a:t>Pennawd ar gyfer tabl | Table heading </a:t>
                      </a:r>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0096ED"/>
                    </a:solidFill>
                  </a:tcPr>
                </a:tc>
                <a:tc hMerge="1">
                  <a:txBody>
                    <a:bodyPr/>
                    <a:lstStyle/>
                    <a:p>
                      <a:endParaRPr lang="en-US"/>
                    </a:p>
                  </a:txBody>
                  <a:tcPr/>
                </a:tc>
              </a:tr>
              <a:tr h="635775">
                <a:tc>
                  <a:txBody>
                    <a:bodyPr/>
                    <a:lstStyle/>
                    <a:p>
                      <a:pPr lvl="0">
                        <a:lnSpc>
                          <a:spcPct val="115000"/>
                        </a:lnSpc>
                        <a:defRPr b="0" i="0"/>
                      </a:pPr>
                      <a:r>
                        <a:rPr sz="1400">
                          <a:latin typeface="Bliss-Light"/>
                          <a:ea typeface="Bliss-Light"/>
                          <a:cs typeface="Bliss-Light"/>
                          <a:sym typeface="Bliss-Light"/>
                        </a:rPr>
                        <a:t>Testun</a:t>
                      </a:r>
                    </a:p>
                  </a:txBody>
                  <a:tcPr marL="45720" marR="45720" anchor="ctr" horzOverflow="overflow">
                    <a:lnL w="12700">
                      <a:solidFill>
                        <a:srgbClr val="000000"/>
                      </a:solidFill>
                      <a:round/>
                    </a:lnL>
                    <a:lnR w="12700">
                      <a:solidFill>
                        <a:srgbClr val="000000"/>
                      </a:solidFill>
                      <a:round/>
                    </a:lnR>
                    <a:lnT w="12700">
                      <a:solidFill>
                        <a:srgbClr val="000000"/>
                      </a:solidFill>
                      <a:round/>
                    </a:lnT>
                    <a:lnB w="12700">
                      <a:solidFill>
                        <a:srgbClr val="7F7F7F"/>
                      </a:solidFill>
                      <a:round/>
                    </a:lnB>
                    <a:solidFill>
                      <a:srgbClr val="FFFFFF"/>
                    </a:solidFill>
                  </a:tcPr>
                </a:tc>
                <a:tc>
                  <a:txBody>
                    <a:bodyPr/>
                    <a:lstStyle/>
                    <a:p>
                      <a:pPr lvl="0">
                        <a:lnSpc>
                          <a:spcPct val="115000"/>
                        </a:lnSpc>
                        <a:defRPr b="0" i="0"/>
                      </a:pPr>
                      <a:r>
                        <a:rPr sz="1400">
                          <a:latin typeface="Bliss-Light"/>
                          <a:ea typeface="Bliss-Light"/>
                          <a:cs typeface="Bliss-Light"/>
                          <a:sym typeface="Bliss-Light"/>
                        </a:rPr>
                        <a:t>This is an example of how a primary table should look</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7F7F7F"/>
                      </a:solidFill>
                      <a:round/>
                    </a:lnB>
                    <a:solidFill>
                      <a:srgbClr val="FFFFFF"/>
                    </a:solidFill>
                  </a:tcPr>
                </a:tc>
              </a:tr>
              <a:tr h="578355">
                <a:tc>
                  <a:txBody>
                    <a:bodyPr/>
                    <a:lstStyle/>
                    <a:p>
                      <a:pPr lvl="0">
                        <a:lnSpc>
                          <a:spcPct val="115000"/>
                        </a:lnSpc>
                        <a:defRPr b="0" i="0"/>
                      </a:pPr>
                      <a:r>
                        <a:rPr sz="1400">
                          <a:latin typeface="Bliss-Light"/>
                          <a:ea typeface="Bliss-Light"/>
                          <a:cs typeface="Bliss-Light"/>
                          <a:sym typeface="Bliss-Light"/>
                        </a:rPr>
                        <a:t>Testun</a:t>
                      </a:r>
                    </a:p>
                  </a:txBody>
                  <a:tcPr marL="45720" marR="45720" anchor="ctr" horzOverflow="overflow">
                    <a:lnL w="12700">
                      <a:solidFill>
                        <a:srgbClr val="000000"/>
                      </a:solidFill>
                      <a:round/>
                    </a:lnL>
                    <a:lnR w="12700">
                      <a:solidFill>
                        <a:srgbClr val="000000"/>
                      </a:solidFill>
                      <a:round/>
                    </a:lnR>
                    <a:lnT w="12700">
                      <a:solidFill>
                        <a:srgbClr val="7F7F7F"/>
                      </a:solidFill>
                      <a:round/>
                    </a:lnT>
                    <a:lnB w="12700">
                      <a:solidFill>
                        <a:srgbClr val="7F7F7F"/>
                      </a:solidFill>
                      <a:round/>
                    </a:lnB>
                    <a:solidFill>
                      <a:srgbClr val="FFFFFF"/>
                    </a:solidFill>
                  </a:tcPr>
                </a:tc>
                <a:tc>
                  <a:txBody>
                    <a:bodyPr/>
                    <a:lstStyle/>
                    <a:p>
                      <a:pPr lvl="0">
                        <a:lnSpc>
                          <a:spcPct val="115000"/>
                        </a:lnSpc>
                        <a:defRPr b="0" i="0"/>
                      </a:pPr>
                      <a:r>
                        <a:rPr sz="1400">
                          <a:latin typeface="Bliss-Light"/>
                          <a:ea typeface="Bliss-Light"/>
                          <a:cs typeface="Bliss-Light"/>
                          <a:sym typeface="Bliss-Light"/>
                        </a:rPr>
                        <a:t>Text</a:t>
                      </a:r>
                    </a:p>
                  </a:txBody>
                  <a:tcPr marL="45720" marR="45720" horzOverflow="overflow">
                    <a:lnL w="12700">
                      <a:solidFill>
                        <a:srgbClr val="000000"/>
                      </a:solidFill>
                      <a:round/>
                    </a:lnL>
                    <a:lnR w="12700">
                      <a:solidFill>
                        <a:srgbClr val="000000"/>
                      </a:solidFill>
                      <a:round/>
                    </a:lnR>
                    <a:lnT w="12700">
                      <a:solidFill>
                        <a:srgbClr val="7F7F7F"/>
                      </a:solidFill>
                      <a:round/>
                    </a:lnT>
                    <a:lnB w="12700">
                      <a:solidFill>
                        <a:srgbClr val="7F7F7F"/>
                      </a:solidFill>
                      <a:round/>
                    </a:lnB>
                    <a:solidFill>
                      <a:srgbClr val="FFFFFF"/>
                    </a:solidFill>
                  </a:tcPr>
                </a:tc>
              </a:tr>
              <a:tr h="578355">
                <a:tc>
                  <a:txBody>
                    <a:bodyPr/>
                    <a:lstStyle/>
                    <a:p>
                      <a:pPr lvl="0">
                        <a:lnSpc>
                          <a:spcPct val="115000"/>
                        </a:lnSpc>
                        <a:defRPr b="0" i="0"/>
                      </a:pPr>
                      <a:r>
                        <a:rPr sz="1400">
                          <a:latin typeface="Bliss-Light"/>
                          <a:ea typeface="Bliss-Light"/>
                          <a:cs typeface="Bliss-Light"/>
                          <a:sym typeface="Bliss-Light"/>
                        </a:rPr>
                        <a:t>Testun</a:t>
                      </a:r>
                    </a:p>
                  </a:txBody>
                  <a:tcPr marL="45720" marR="45720" anchor="ctr" horzOverflow="overflow">
                    <a:lnL w="12700">
                      <a:solidFill>
                        <a:srgbClr val="000000"/>
                      </a:solidFill>
                      <a:round/>
                    </a:lnL>
                    <a:lnR w="12700">
                      <a:solidFill>
                        <a:srgbClr val="000000"/>
                      </a:solidFill>
                      <a:round/>
                    </a:lnR>
                    <a:lnT w="12700">
                      <a:solidFill>
                        <a:srgbClr val="7F7F7F"/>
                      </a:solidFill>
                      <a:round/>
                    </a:lnT>
                    <a:lnB w="12700">
                      <a:solidFill>
                        <a:srgbClr val="7F7F7F"/>
                      </a:solidFill>
                      <a:round/>
                    </a:lnB>
                    <a:solidFill>
                      <a:srgbClr val="FFFFFF"/>
                    </a:solidFill>
                  </a:tcPr>
                </a:tc>
                <a:tc>
                  <a:txBody>
                    <a:bodyPr/>
                    <a:lstStyle/>
                    <a:p>
                      <a:pPr lvl="0">
                        <a:lnSpc>
                          <a:spcPct val="115000"/>
                        </a:lnSpc>
                        <a:defRPr b="0" i="0"/>
                      </a:pPr>
                      <a:r>
                        <a:rPr sz="1400">
                          <a:latin typeface="Bliss-Light"/>
                          <a:ea typeface="Bliss-Light"/>
                          <a:cs typeface="Bliss-Light"/>
                          <a:sym typeface="Bliss-Light"/>
                        </a:rPr>
                        <a:t>Text</a:t>
                      </a:r>
                    </a:p>
                  </a:txBody>
                  <a:tcPr marL="45720" marR="45720" horzOverflow="overflow">
                    <a:lnL w="12700">
                      <a:solidFill>
                        <a:srgbClr val="000000"/>
                      </a:solidFill>
                      <a:round/>
                    </a:lnL>
                    <a:lnR w="12700">
                      <a:solidFill>
                        <a:srgbClr val="000000"/>
                      </a:solidFill>
                      <a:round/>
                    </a:lnR>
                    <a:lnT w="12700">
                      <a:solidFill>
                        <a:srgbClr val="7F7F7F"/>
                      </a:solidFill>
                      <a:round/>
                    </a:lnT>
                    <a:lnB w="12700">
                      <a:solidFill>
                        <a:srgbClr val="7F7F7F"/>
                      </a:solidFill>
                      <a:round/>
                    </a:lnB>
                    <a:solidFill>
                      <a:srgbClr val="FFFFFF"/>
                    </a:solidFill>
                  </a:tcPr>
                </a:tc>
              </a:tr>
              <a:tr h="578355">
                <a:tc>
                  <a:txBody>
                    <a:bodyPr/>
                    <a:lstStyle/>
                    <a:p>
                      <a:pPr lvl="0">
                        <a:lnSpc>
                          <a:spcPct val="115000"/>
                        </a:lnSpc>
                        <a:defRPr b="0" i="0"/>
                      </a:pPr>
                      <a:r>
                        <a:rPr sz="1400">
                          <a:latin typeface="Bliss-Light"/>
                          <a:ea typeface="Bliss-Light"/>
                          <a:cs typeface="Bliss-Light"/>
                          <a:sym typeface="Bliss-Light"/>
                        </a:rPr>
                        <a:t>Testun</a:t>
                      </a:r>
                    </a:p>
                  </a:txBody>
                  <a:tcPr marL="45720" marR="45720" anchor="ctr" horzOverflow="overflow">
                    <a:lnL w="12700">
                      <a:solidFill>
                        <a:srgbClr val="000000"/>
                      </a:solidFill>
                      <a:round/>
                    </a:lnL>
                    <a:lnR w="12700">
                      <a:solidFill>
                        <a:srgbClr val="000000"/>
                      </a:solidFill>
                      <a:round/>
                    </a:lnR>
                    <a:lnT w="12700">
                      <a:solidFill>
                        <a:srgbClr val="7F7F7F"/>
                      </a:solidFill>
                      <a:round/>
                    </a:lnT>
                    <a:lnB w="12700">
                      <a:solidFill>
                        <a:srgbClr val="7F7F7F"/>
                      </a:solidFill>
                      <a:round/>
                    </a:lnB>
                    <a:solidFill>
                      <a:srgbClr val="FFFFFF"/>
                    </a:solidFill>
                  </a:tcPr>
                </a:tc>
                <a:tc>
                  <a:txBody>
                    <a:bodyPr/>
                    <a:lstStyle/>
                    <a:p>
                      <a:pPr lvl="0">
                        <a:lnSpc>
                          <a:spcPct val="115000"/>
                        </a:lnSpc>
                        <a:defRPr b="0" i="0"/>
                      </a:pPr>
                      <a:r>
                        <a:rPr sz="1400">
                          <a:latin typeface="Bliss-Light"/>
                          <a:ea typeface="Bliss-Light"/>
                          <a:cs typeface="Bliss-Light"/>
                          <a:sym typeface="Bliss-Light"/>
                        </a:rPr>
                        <a:t>Text</a:t>
                      </a:r>
                    </a:p>
                  </a:txBody>
                  <a:tcPr marL="45720" marR="45720" horzOverflow="overflow">
                    <a:lnL w="12700">
                      <a:solidFill>
                        <a:srgbClr val="000000"/>
                      </a:solidFill>
                      <a:round/>
                    </a:lnL>
                    <a:lnR w="12700">
                      <a:solidFill>
                        <a:srgbClr val="000000"/>
                      </a:solidFill>
                      <a:round/>
                    </a:lnR>
                    <a:lnT w="12700">
                      <a:solidFill>
                        <a:srgbClr val="7F7F7F"/>
                      </a:solidFill>
                      <a:round/>
                    </a:lnT>
                    <a:lnB w="12700">
                      <a:solidFill>
                        <a:srgbClr val="7F7F7F"/>
                      </a:solidFill>
                      <a:round/>
                    </a:lnB>
                    <a:solidFill>
                      <a:srgbClr val="FFFFFF"/>
                    </a:solidFill>
                  </a:tcPr>
                </a:tc>
              </a:tr>
            </a:tbl>
          </a:graphicData>
        </a:graphic>
      </p:graphicFrame>
      <p:sp>
        <p:nvSpPr>
          <p:cNvPr id="20" name="Shape 20"/>
          <p:cNvSpPr>
            <a:spLocks noGrp="1"/>
          </p:cNvSpPr>
          <p:nvPr>
            <p:ph type="body" idx="1"/>
          </p:nvPr>
        </p:nvSpPr>
        <p:spPr>
          <a:xfrm>
            <a:off x="487362" y="1567654"/>
            <a:ext cx="8418515" cy="2902746"/>
          </a:xfrm>
          <a:prstGeom prst="rect">
            <a:avLst/>
          </a:prstGeom>
        </p:spPr>
        <p:txBody>
          <a:bodyPr/>
          <a:lstStyle/>
          <a:p>
            <a:pPr lvl="0">
              <a:defRPr sz="1800"/>
            </a:pPr>
            <a:r>
              <a:rPr sz="3200"/>
              <a:t>Teitl 1 | Title 1</a:t>
            </a:r>
          </a:p>
          <a:p>
            <a:pPr lvl="0">
              <a:defRPr sz="1800"/>
            </a:pPr>
            <a:r>
              <a:rPr sz="3200"/>
              <a:t>Teitl 2 | Title 2</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2" name="Shape 22"/>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23" name="Shape 23"/>
          <p:cNvSpPr>
            <a:spLocks noGrp="1"/>
          </p:cNvSpPr>
          <p:nvPr>
            <p:ph type="body" idx="1"/>
          </p:nvPr>
        </p:nvSpPr>
        <p:spPr>
          <a:prstGeom prst="rect">
            <a:avLst/>
          </a:prstGeom>
        </p:spPr>
        <p:txBody>
          <a:bodyPr/>
          <a:lstStyle/>
          <a:p>
            <a:pPr lvl="0">
              <a:defRPr sz="1800"/>
            </a:pPr>
            <a:r>
              <a:rPr sz="3200"/>
              <a:t>TEITL | TITLE</a:t>
            </a:r>
          </a:p>
          <a:p>
            <a:pPr lvl="0">
              <a:defRPr sz="1800"/>
            </a:pPr>
            <a:r>
              <a:rPr sz="3200"/>
              <a:t>[GORFFENNAF | JULY 2014]</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png"/>
          <p:cNvPicPr/>
          <p:nvPr/>
        </p:nvPicPr>
        <p:blipFill>
          <a:blip r:embed="rId8">
            <a:extLst/>
          </a:blip>
          <a:stretch>
            <a:fillRect/>
          </a:stretch>
        </p:blipFill>
        <p:spPr>
          <a:xfrm>
            <a:off x="-8231" y="1911"/>
            <a:ext cx="9152233" cy="1265238"/>
          </a:xfrm>
          <a:prstGeom prst="rect">
            <a:avLst/>
          </a:prstGeom>
          <a:ln w="12700">
            <a:miter lim="400000"/>
          </a:ln>
        </p:spPr>
      </p:pic>
      <p:pic>
        <p:nvPicPr>
          <p:cNvPr id="3" name="image2.png"/>
          <p:cNvPicPr/>
          <p:nvPr/>
        </p:nvPicPr>
        <p:blipFill>
          <a:blip r:embed="rId9">
            <a:extLst/>
          </a:blip>
          <a:stretch>
            <a:fillRect/>
          </a:stretch>
        </p:blipFill>
        <p:spPr>
          <a:xfrm>
            <a:off x="0" y="0"/>
            <a:ext cx="9144000" cy="6858000"/>
          </a:xfrm>
          <a:prstGeom prst="rect">
            <a:avLst/>
          </a:prstGeom>
          <a:ln w="12700">
            <a:miter lim="400000"/>
          </a:ln>
        </p:spPr>
      </p:pic>
      <p:sp>
        <p:nvSpPr>
          <p:cNvPr id="4" name="Shape 4"/>
          <p:cNvSpPr>
            <a:spLocks noGrp="1"/>
          </p:cNvSpPr>
          <p:nvPr>
            <p:ph type="sldNum" sz="quarter" idx="2"/>
          </p:nvPr>
        </p:nvSpPr>
        <p:spPr>
          <a:xfrm>
            <a:off x="6553200" y="6356350"/>
            <a:ext cx="2133600" cy="358138"/>
          </a:xfrm>
          <a:prstGeom prst="rect">
            <a:avLst/>
          </a:prstGeom>
          <a:ln w="12700">
            <a:miter lim="400000"/>
          </a:ln>
        </p:spPr>
        <p:txBody>
          <a:bodyPr lIns="45718" tIns="45718" rIns="45718" bIns="45718">
            <a:spAutoFit/>
          </a:bodyPr>
          <a:lstStyle>
            <a:lvl1pPr>
              <a:defRPr>
                <a:latin typeface="Calibri"/>
                <a:ea typeface="Calibri"/>
                <a:cs typeface="Calibri"/>
                <a:sym typeface="Calibri"/>
              </a:defRPr>
            </a:lvl1pPr>
          </a:lstStyle>
          <a:p>
            <a:pPr lvl="0"/>
            <a:fld id="{86CB4B4D-7CA3-9044-876B-883B54F8677D}" type="slidenum">
              <a:t>‹#›</a:t>
            </a:fld>
            <a:endParaRPr/>
          </a:p>
        </p:txBody>
      </p:sp>
      <p:sp>
        <p:nvSpPr>
          <p:cNvPr id="5" name="Shape 5"/>
          <p:cNvSpPr>
            <a:spLocks noGrp="1"/>
          </p:cNvSpPr>
          <p:nvPr>
            <p:ph type="body" idx="1"/>
          </p:nvPr>
        </p:nvSpPr>
        <p:spPr>
          <a:xfrm>
            <a:off x="585787" y="585787"/>
            <a:ext cx="8291884" cy="142081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pPr lvl="0">
              <a:defRPr sz="1800"/>
            </a:pPr>
            <a:r>
              <a:rPr sz="3200"/>
              <a:t>TEITL | TITLE</a:t>
            </a:r>
          </a:p>
          <a:p>
            <a:pPr lvl="0">
              <a:defRPr sz="1800"/>
            </a:pPr>
            <a:r>
              <a:rPr sz="3200"/>
              <a:t>[GORFFENNAF | JULY 2014]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txStyles>
    <p:titleStyle>
      <a:lvl1pPr defTabSz="457200">
        <a:defRPr sz="3200">
          <a:solidFill>
            <a:srgbClr val="0070C0"/>
          </a:solidFill>
          <a:latin typeface="Arial"/>
          <a:ea typeface="Arial"/>
          <a:cs typeface="Arial"/>
          <a:sym typeface="Arial"/>
        </a:defRPr>
      </a:lvl1pPr>
      <a:lvl2pPr defTabSz="457200">
        <a:defRPr sz="3200">
          <a:solidFill>
            <a:srgbClr val="0070C0"/>
          </a:solidFill>
          <a:latin typeface="Arial"/>
          <a:ea typeface="Arial"/>
          <a:cs typeface="Arial"/>
          <a:sym typeface="Arial"/>
        </a:defRPr>
      </a:lvl2pPr>
      <a:lvl3pPr defTabSz="457200">
        <a:defRPr sz="3200">
          <a:solidFill>
            <a:srgbClr val="0070C0"/>
          </a:solidFill>
          <a:latin typeface="Arial"/>
          <a:ea typeface="Arial"/>
          <a:cs typeface="Arial"/>
          <a:sym typeface="Arial"/>
        </a:defRPr>
      </a:lvl3pPr>
      <a:lvl4pPr defTabSz="457200">
        <a:defRPr sz="3200">
          <a:solidFill>
            <a:srgbClr val="0070C0"/>
          </a:solidFill>
          <a:latin typeface="Arial"/>
          <a:ea typeface="Arial"/>
          <a:cs typeface="Arial"/>
          <a:sym typeface="Arial"/>
        </a:defRPr>
      </a:lvl4pPr>
      <a:lvl5pPr defTabSz="457200">
        <a:defRPr sz="3200">
          <a:solidFill>
            <a:srgbClr val="0070C0"/>
          </a:solidFill>
          <a:latin typeface="Arial"/>
          <a:ea typeface="Arial"/>
          <a:cs typeface="Arial"/>
          <a:sym typeface="Arial"/>
        </a:defRPr>
      </a:lvl5pPr>
      <a:lvl6pPr defTabSz="457200">
        <a:defRPr sz="3200">
          <a:solidFill>
            <a:srgbClr val="0070C0"/>
          </a:solidFill>
          <a:latin typeface="Arial"/>
          <a:ea typeface="Arial"/>
          <a:cs typeface="Arial"/>
          <a:sym typeface="Arial"/>
        </a:defRPr>
      </a:lvl6pPr>
      <a:lvl7pPr defTabSz="457200">
        <a:defRPr sz="3200">
          <a:solidFill>
            <a:srgbClr val="0070C0"/>
          </a:solidFill>
          <a:latin typeface="Arial"/>
          <a:ea typeface="Arial"/>
          <a:cs typeface="Arial"/>
          <a:sym typeface="Arial"/>
        </a:defRPr>
      </a:lvl7pPr>
      <a:lvl8pPr defTabSz="457200">
        <a:defRPr sz="3200">
          <a:solidFill>
            <a:srgbClr val="0070C0"/>
          </a:solidFill>
          <a:latin typeface="Arial"/>
          <a:ea typeface="Arial"/>
          <a:cs typeface="Arial"/>
          <a:sym typeface="Arial"/>
        </a:defRPr>
      </a:lvl8pPr>
      <a:lvl9pPr defTabSz="457200">
        <a:defRPr sz="3200">
          <a:solidFill>
            <a:srgbClr val="0070C0"/>
          </a:solidFill>
          <a:latin typeface="Arial"/>
          <a:ea typeface="Arial"/>
          <a:cs typeface="Arial"/>
          <a:sym typeface="Arial"/>
        </a:defRPr>
      </a:lvl9pPr>
    </p:titleStyle>
    <p:bodyStyle>
      <a:lvl1pPr defTabSz="457200">
        <a:lnSpc>
          <a:spcPct val="80000"/>
        </a:lnSpc>
        <a:spcBef>
          <a:spcPts val="1200"/>
        </a:spcBef>
        <a:defRPr sz="3200">
          <a:latin typeface="Arial"/>
          <a:ea typeface="Arial"/>
          <a:cs typeface="Arial"/>
          <a:sym typeface="Arial"/>
        </a:defRPr>
      </a:lvl1pPr>
      <a:lvl2pPr marL="783771" indent="-326571" defTabSz="457200">
        <a:lnSpc>
          <a:spcPct val="80000"/>
        </a:lnSpc>
        <a:spcBef>
          <a:spcPts val="1200"/>
        </a:spcBef>
        <a:buSzPct val="100000"/>
        <a:buChar char="–"/>
        <a:defRPr sz="3200">
          <a:latin typeface="Arial"/>
          <a:ea typeface="Arial"/>
          <a:cs typeface="Arial"/>
          <a:sym typeface="Arial"/>
        </a:defRPr>
      </a:lvl2pPr>
      <a:lvl3pPr marL="1219200" indent="-304800" defTabSz="457200">
        <a:lnSpc>
          <a:spcPct val="80000"/>
        </a:lnSpc>
        <a:spcBef>
          <a:spcPts val="1200"/>
        </a:spcBef>
        <a:buSzPct val="100000"/>
        <a:buChar char="•"/>
        <a:defRPr sz="3200">
          <a:latin typeface="Arial"/>
          <a:ea typeface="Arial"/>
          <a:cs typeface="Arial"/>
          <a:sym typeface="Arial"/>
        </a:defRPr>
      </a:lvl3pPr>
      <a:lvl4pPr marL="1737360" indent="-365760" defTabSz="457200">
        <a:lnSpc>
          <a:spcPct val="80000"/>
        </a:lnSpc>
        <a:spcBef>
          <a:spcPts val="1200"/>
        </a:spcBef>
        <a:buSzPct val="100000"/>
        <a:buChar char="–"/>
        <a:defRPr sz="3200">
          <a:latin typeface="Arial"/>
          <a:ea typeface="Arial"/>
          <a:cs typeface="Arial"/>
          <a:sym typeface="Arial"/>
        </a:defRPr>
      </a:lvl4pPr>
      <a:lvl5pPr marL="2194560" indent="-365760" defTabSz="457200">
        <a:lnSpc>
          <a:spcPct val="80000"/>
        </a:lnSpc>
        <a:spcBef>
          <a:spcPts val="1200"/>
        </a:spcBef>
        <a:buSzPct val="100000"/>
        <a:buChar char="»"/>
        <a:defRPr sz="3200">
          <a:latin typeface="Arial"/>
          <a:ea typeface="Arial"/>
          <a:cs typeface="Arial"/>
          <a:sym typeface="Arial"/>
        </a:defRPr>
      </a:lvl5pPr>
      <a:lvl6pPr marL="2651760" indent="-365760" defTabSz="457200">
        <a:lnSpc>
          <a:spcPct val="80000"/>
        </a:lnSpc>
        <a:spcBef>
          <a:spcPts val="1200"/>
        </a:spcBef>
        <a:buSzPct val="100000"/>
        <a:buChar char="•"/>
        <a:defRPr sz="3200">
          <a:latin typeface="Arial"/>
          <a:ea typeface="Arial"/>
          <a:cs typeface="Arial"/>
          <a:sym typeface="Arial"/>
        </a:defRPr>
      </a:lvl6pPr>
      <a:lvl7pPr marL="3108960" indent="-365760" defTabSz="457200">
        <a:lnSpc>
          <a:spcPct val="80000"/>
        </a:lnSpc>
        <a:spcBef>
          <a:spcPts val="1200"/>
        </a:spcBef>
        <a:buSzPct val="100000"/>
        <a:buChar char="•"/>
        <a:defRPr sz="3200">
          <a:latin typeface="Arial"/>
          <a:ea typeface="Arial"/>
          <a:cs typeface="Arial"/>
          <a:sym typeface="Arial"/>
        </a:defRPr>
      </a:lvl7pPr>
      <a:lvl8pPr marL="3566159" indent="-365759" defTabSz="457200">
        <a:lnSpc>
          <a:spcPct val="80000"/>
        </a:lnSpc>
        <a:spcBef>
          <a:spcPts val="1200"/>
        </a:spcBef>
        <a:buSzPct val="100000"/>
        <a:buChar char="•"/>
        <a:defRPr sz="3200">
          <a:latin typeface="Arial"/>
          <a:ea typeface="Arial"/>
          <a:cs typeface="Arial"/>
          <a:sym typeface="Arial"/>
        </a:defRPr>
      </a:lvl8pPr>
      <a:lvl9pPr marL="4023359" indent="-365759" defTabSz="457200">
        <a:lnSpc>
          <a:spcPct val="80000"/>
        </a:lnSpc>
        <a:spcBef>
          <a:spcPts val="1200"/>
        </a:spcBef>
        <a:buSzPct val="100000"/>
        <a:buChar char="•"/>
        <a:defRPr sz="3200">
          <a:latin typeface="Arial"/>
          <a:ea typeface="Arial"/>
          <a:cs typeface="Arial"/>
          <a:sym typeface="Arial"/>
        </a:defRPr>
      </a:lvl9pPr>
    </p:bodyStyle>
    <p:otherStyle>
      <a:lvl1pPr defTabSz="457200">
        <a:defRPr>
          <a:solidFill>
            <a:schemeClr val="tx1"/>
          </a:solidFill>
          <a:latin typeface="+mn-lt"/>
          <a:ea typeface="+mn-ea"/>
          <a:cs typeface="+mn-cs"/>
          <a:sym typeface="Calibri"/>
        </a:defRPr>
      </a:lvl1pPr>
      <a:lvl2pPr defTabSz="457200">
        <a:defRPr>
          <a:solidFill>
            <a:schemeClr val="tx1"/>
          </a:solidFill>
          <a:latin typeface="+mn-lt"/>
          <a:ea typeface="+mn-ea"/>
          <a:cs typeface="+mn-cs"/>
          <a:sym typeface="Calibri"/>
        </a:defRPr>
      </a:lvl2pPr>
      <a:lvl3pPr defTabSz="457200">
        <a:defRPr>
          <a:solidFill>
            <a:schemeClr val="tx1"/>
          </a:solidFill>
          <a:latin typeface="+mn-lt"/>
          <a:ea typeface="+mn-ea"/>
          <a:cs typeface="+mn-cs"/>
          <a:sym typeface="Calibri"/>
        </a:defRPr>
      </a:lvl3pPr>
      <a:lvl4pPr defTabSz="457200">
        <a:defRPr>
          <a:solidFill>
            <a:schemeClr val="tx1"/>
          </a:solidFill>
          <a:latin typeface="+mn-lt"/>
          <a:ea typeface="+mn-ea"/>
          <a:cs typeface="+mn-cs"/>
          <a:sym typeface="Calibri"/>
        </a:defRPr>
      </a:lvl4pPr>
      <a:lvl5pPr defTabSz="457200">
        <a:defRPr>
          <a:solidFill>
            <a:schemeClr val="tx1"/>
          </a:solidFill>
          <a:latin typeface="+mn-lt"/>
          <a:ea typeface="+mn-ea"/>
          <a:cs typeface="+mn-cs"/>
          <a:sym typeface="Calibri"/>
        </a:defRPr>
      </a:lvl5pPr>
      <a:lvl6pPr defTabSz="457200">
        <a:defRPr>
          <a:solidFill>
            <a:schemeClr val="tx1"/>
          </a:solidFill>
          <a:latin typeface="+mn-lt"/>
          <a:ea typeface="+mn-ea"/>
          <a:cs typeface="+mn-cs"/>
          <a:sym typeface="Calibri"/>
        </a:defRPr>
      </a:lvl6pPr>
      <a:lvl7pPr defTabSz="457200">
        <a:defRPr>
          <a:solidFill>
            <a:schemeClr val="tx1"/>
          </a:solidFill>
          <a:latin typeface="+mn-lt"/>
          <a:ea typeface="+mn-ea"/>
          <a:cs typeface="+mn-cs"/>
          <a:sym typeface="Calibri"/>
        </a:defRPr>
      </a:lvl7pPr>
      <a:lvl8pPr defTabSz="457200">
        <a:defRPr>
          <a:solidFill>
            <a:schemeClr val="tx1"/>
          </a:solidFill>
          <a:latin typeface="+mn-lt"/>
          <a:ea typeface="+mn-ea"/>
          <a:cs typeface="+mn-cs"/>
          <a:sym typeface="Calibri"/>
        </a:defRPr>
      </a:lvl8pPr>
      <a:lvl9pPr defTabSz="457200">
        <a:defRPr>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resources.wjec.co.uk/" TargetMode="External"/><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hyperlink" Target="http://www.wjec.co.uk/shop/" TargetMode="External"/><Relationship Id="rId4" Type="http://schemas.openxmlformats.org/officeDocument/2006/relationships/hyperlink" Target="http://oer.wjec.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2.png"/>
          <p:cNvPicPr/>
          <p:nvPr/>
        </p:nvPicPr>
        <p:blipFill>
          <a:blip r:embed="rId2">
            <a:extLst/>
          </a:blip>
          <a:stretch>
            <a:fillRect/>
          </a:stretch>
        </p:blipFill>
        <p:spPr>
          <a:xfrm>
            <a:off x="0" y="0"/>
            <a:ext cx="9144000" cy="6858000"/>
          </a:xfrm>
          <a:prstGeom prst="rect">
            <a:avLst/>
          </a:prstGeom>
          <a:ln w="12700">
            <a:miter lim="400000"/>
          </a:ln>
        </p:spPr>
      </p:pic>
      <p:sp>
        <p:nvSpPr>
          <p:cNvPr id="28" name="Shape 28"/>
          <p:cNvSpPr/>
          <p:nvPr/>
        </p:nvSpPr>
        <p:spPr>
          <a:xfrm>
            <a:off x="278737" y="1098549"/>
            <a:ext cx="8107616" cy="117570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nSpc>
                <a:spcPct val="80000"/>
              </a:lnSpc>
              <a:defRPr sz="4400" spc="-30">
                <a:solidFill>
                  <a:srgbClr val="FFFFFF"/>
                </a:solidFill>
                <a:latin typeface="Gotham Rounded Book"/>
                <a:ea typeface="Gotham Rounded Book"/>
                <a:cs typeface="Gotham Rounded Book"/>
                <a:sym typeface="Gotham Rounded Book"/>
              </a:defRPr>
            </a:lvl1pPr>
          </a:lstStyle>
          <a:p>
            <a:pPr lvl="0">
              <a:defRPr sz="1800" spc="0">
                <a:solidFill>
                  <a:srgbClr val="000000"/>
                </a:solidFill>
              </a:defRPr>
            </a:pPr>
            <a:r>
              <a:rPr lang="en-GB" sz="4400" spc="-30" dirty="0" smtClean="0">
                <a:solidFill>
                  <a:srgbClr val="FFFFFF"/>
                </a:solidFill>
              </a:rPr>
              <a:t>GCE English Language and Literature</a:t>
            </a:r>
            <a:endParaRPr sz="4400" spc="-30" dirty="0">
              <a:solidFill>
                <a:srgbClr val="FFFFFF"/>
              </a:solidFill>
            </a:endParaRPr>
          </a:p>
        </p:txBody>
      </p:sp>
      <p:pic>
        <p:nvPicPr>
          <p:cNvPr id="29" name="image2.jpeg" descr="Z:\Pictures\logos\WJEC_Logo_RGB.jpg"/>
          <p:cNvPicPr/>
          <p:nvPr/>
        </p:nvPicPr>
        <p:blipFill>
          <a:blip r:embed="rId3">
            <a:extLst/>
          </a:blip>
          <a:stretch>
            <a:fillRect/>
          </a:stretch>
        </p:blipFill>
        <p:spPr>
          <a:xfrm>
            <a:off x="146154" y="5928233"/>
            <a:ext cx="701743" cy="7010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p:nvPr/>
        </p:nvSpPr>
        <p:spPr>
          <a:xfrm>
            <a:off x="329539" y="2513515"/>
            <a:ext cx="7981406" cy="356235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endParaRPr sz="2500" b="1">
              <a:solidFill>
                <a:srgbClr val="0070C0"/>
              </a:solidFill>
              <a:latin typeface="Gotham Rounded Book"/>
              <a:ea typeface="Gotham Rounded Book"/>
              <a:cs typeface="Gotham Rounded Book"/>
              <a:sym typeface="Gotham Rounded Book"/>
            </a:endParaRPr>
          </a:p>
          <a:p>
            <a:pPr lvl="0">
              <a:lnSpc>
                <a:spcPct val="200000"/>
              </a:lnSpc>
            </a:pPr>
            <a:endParaRPr sz="1600">
              <a:solidFill>
                <a:srgbClr val="0070C0"/>
              </a:solidFill>
              <a:latin typeface="Gotham Rounded Book"/>
              <a:ea typeface="Gotham Rounded Book"/>
              <a:cs typeface="Gotham Rounded Book"/>
              <a:sym typeface="Gotham Rounded Book"/>
            </a:endParaRPr>
          </a:p>
          <a:p>
            <a:pPr marL="333375" lvl="0" indent="-333375">
              <a:lnSpc>
                <a:spcPct val="150000"/>
              </a:lnSpc>
              <a:buClr>
                <a:srgbClr val="0070C0"/>
              </a:buClr>
              <a:buSzPct val="100000"/>
              <a:buFont typeface="Arial"/>
              <a:buChar char="•"/>
            </a:pPr>
            <a:r>
              <a:rPr sz="2100">
                <a:solidFill>
                  <a:srgbClr val="0070C0"/>
                </a:solidFill>
                <a:latin typeface="Gotham Rounded Book"/>
                <a:ea typeface="Gotham Rounded Book"/>
                <a:cs typeface="Gotham Rounded Book"/>
                <a:sym typeface="Gotham Rounded Book"/>
              </a:rPr>
              <a:t>narrative retellings e.g. write a modern version of ‘Little Red Riding Hood’</a:t>
            </a:r>
          </a:p>
          <a:p>
            <a:pPr marL="333375" lvl="0" indent="-333375">
              <a:lnSpc>
                <a:spcPct val="150000"/>
              </a:lnSpc>
              <a:buClr>
                <a:srgbClr val="0070C0"/>
              </a:buClr>
              <a:buSzPct val="100000"/>
              <a:buFont typeface="Arial"/>
              <a:buChar char="•"/>
            </a:pPr>
            <a:r>
              <a:rPr sz="2100">
                <a:solidFill>
                  <a:srgbClr val="0070C0"/>
                </a:solidFill>
                <a:latin typeface="Gotham Rounded Book"/>
                <a:ea typeface="Gotham Rounded Book"/>
                <a:cs typeface="Gotham Rounded Book"/>
                <a:sym typeface="Gotham Rounded Book"/>
              </a:rPr>
              <a:t>additional chapters to existing texts</a:t>
            </a:r>
          </a:p>
          <a:p>
            <a:pPr marL="333375" lvl="0" indent="-333375">
              <a:lnSpc>
                <a:spcPct val="150000"/>
              </a:lnSpc>
              <a:buClr>
                <a:srgbClr val="0070C0"/>
              </a:buClr>
              <a:buSzPct val="100000"/>
              <a:buFont typeface="Arial"/>
              <a:buChar char="•"/>
            </a:pPr>
            <a:r>
              <a:rPr sz="2100">
                <a:solidFill>
                  <a:srgbClr val="0070C0"/>
                </a:solidFill>
                <a:latin typeface="Gotham Rounded Book"/>
                <a:ea typeface="Gotham Rounded Book"/>
                <a:cs typeface="Gotham Rounded Book"/>
                <a:sym typeface="Gotham Rounded Book"/>
              </a:rPr>
              <a:t>fictional content in non-literary pieces</a:t>
            </a:r>
          </a:p>
          <a:p>
            <a:pPr marL="333375" lvl="0" indent="-333375">
              <a:lnSpc>
                <a:spcPct val="150000"/>
              </a:lnSpc>
              <a:buClr>
                <a:srgbClr val="0070C0"/>
              </a:buClr>
              <a:buSzPct val="100000"/>
              <a:buFont typeface="Arial"/>
              <a:buChar char="•"/>
            </a:pPr>
            <a:r>
              <a:rPr sz="2100">
                <a:solidFill>
                  <a:srgbClr val="0070C0"/>
                </a:solidFill>
                <a:latin typeface="Gotham Rounded Book"/>
                <a:ea typeface="Gotham Rounded Book"/>
                <a:cs typeface="Gotham Rounded Book"/>
                <a:sym typeface="Gotham Rounded Book"/>
              </a:rPr>
              <a:t>inappropriate writing types such as horoscopes, agony aunt columns etc…</a:t>
            </a:r>
          </a:p>
        </p:txBody>
      </p:sp>
      <p:pic>
        <p:nvPicPr>
          <p:cNvPr id="60" name="image1.png"/>
          <p:cNvPicPr/>
          <p:nvPr/>
        </p:nvPicPr>
        <p:blipFill>
          <a:blip r:embed="rId2">
            <a:extLst/>
          </a:blip>
          <a:stretch>
            <a:fillRect/>
          </a:stretch>
        </p:blipFill>
        <p:spPr>
          <a:xfrm>
            <a:off x="-8231" y="1911"/>
            <a:ext cx="9152233" cy="1265238"/>
          </a:xfrm>
          <a:prstGeom prst="rect">
            <a:avLst/>
          </a:prstGeom>
          <a:ln w="12700">
            <a:miter lim="400000"/>
          </a:ln>
        </p:spPr>
      </p:pic>
      <p:sp>
        <p:nvSpPr>
          <p:cNvPr id="61" name="Shape 61"/>
          <p:cNvSpPr>
            <a:spLocks noGrp="1"/>
          </p:cNvSpPr>
          <p:nvPr>
            <p:ph type="body" idx="1"/>
          </p:nvPr>
        </p:nvSpPr>
        <p:spPr>
          <a:xfrm>
            <a:off x="358626" y="1567654"/>
            <a:ext cx="8418515" cy="1188246"/>
          </a:xfrm>
          <a:prstGeom prst="rect">
            <a:avLst/>
          </a:prstGeom>
        </p:spPr>
        <p:txBody>
          <a:bodyPr lIns="0" tIns="0" rIns="0" bIns="0"/>
          <a:lstStyle/>
          <a:p>
            <a:pPr lvl="0">
              <a:lnSpc>
                <a:spcPct val="100000"/>
              </a:lnSpc>
              <a:spcBef>
                <a:spcPts val="700"/>
              </a:spcBef>
              <a:defRPr sz="1800"/>
            </a:pPr>
            <a:r>
              <a:rPr sz="3200">
                <a:solidFill>
                  <a:srgbClr val="0070C0"/>
                </a:solidFill>
              </a:rPr>
              <a:t>Task Setting</a:t>
            </a:r>
            <a:endParaRPr>
              <a:solidFill>
                <a:srgbClr val="0070C0"/>
              </a:solidFill>
            </a:endParaRPr>
          </a:p>
          <a:p>
            <a:pPr lvl="0">
              <a:lnSpc>
                <a:spcPct val="100000"/>
              </a:lnSpc>
              <a:spcBef>
                <a:spcPts val="700"/>
              </a:spcBef>
              <a:defRPr sz="1800"/>
            </a:pPr>
            <a:r>
              <a:rPr sz="3200" spc="-100">
                <a:solidFill>
                  <a:srgbClr val="0096ED"/>
                </a:solidFill>
                <a:latin typeface="Gotham Rounded Book"/>
                <a:ea typeface="Gotham Rounded Book"/>
                <a:cs typeface="Gotham Rounded Book"/>
                <a:sym typeface="Gotham Rounded Book"/>
              </a:rPr>
              <a:t>Avoid…</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p:cNvSpPr>
          <p:nvPr>
            <p:ph type="body" idx="4294967295"/>
          </p:nvPr>
        </p:nvSpPr>
        <p:spPr>
          <a:xfrm>
            <a:off x="169862" y="259554"/>
            <a:ext cx="3952629" cy="547840"/>
          </a:xfrm>
          <a:prstGeom prst="rect">
            <a:avLst/>
          </a:prstGeom>
        </p:spPr>
        <p:txBody>
          <a:bodyPr lIns="0" tIns="0" rIns="0" bIns="0"/>
          <a:lstStyle>
            <a:lvl1pPr defTabSz="448055">
              <a:lnSpc>
                <a:spcPct val="100000"/>
              </a:lnSpc>
              <a:spcBef>
                <a:spcPts val="700"/>
              </a:spcBef>
              <a:defRPr sz="3100">
                <a:solidFill>
                  <a:srgbClr val="0070C0"/>
                </a:solidFill>
              </a:defRPr>
            </a:lvl1pPr>
          </a:lstStyle>
          <a:p>
            <a:pPr lvl="0">
              <a:defRPr sz="1800">
                <a:solidFill>
                  <a:srgbClr val="000000"/>
                </a:solidFill>
              </a:defRPr>
            </a:pPr>
            <a:r>
              <a:rPr sz="3100">
                <a:solidFill>
                  <a:srgbClr val="0070C0"/>
                </a:solidFill>
              </a:rPr>
              <a:t>Coursework Proposal</a:t>
            </a:r>
          </a:p>
        </p:txBody>
      </p:sp>
      <p:pic>
        <p:nvPicPr>
          <p:cNvPr id="64" name="image3.png"/>
          <p:cNvPicPr/>
          <p:nvPr/>
        </p:nvPicPr>
        <p:blipFill>
          <a:blip r:embed="rId2">
            <a:extLst/>
          </a:blip>
          <a:stretch>
            <a:fillRect/>
          </a:stretch>
        </p:blipFill>
        <p:spPr>
          <a:xfrm>
            <a:off x="34935" y="1077482"/>
            <a:ext cx="3824829" cy="5437619"/>
          </a:xfrm>
          <a:prstGeom prst="rect">
            <a:avLst/>
          </a:prstGeom>
          <a:ln w="12700">
            <a:miter lim="400000"/>
          </a:ln>
        </p:spPr>
      </p:pic>
      <p:pic>
        <p:nvPicPr>
          <p:cNvPr id="65" name="image4.png"/>
          <p:cNvPicPr/>
          <p:nvPr/>
        </p:nvPicPr>
        <p:blipFill>
          <a:blip r:embed="rId3">
            <a:extLst/>
          </a:blip>
          <a:stretch>
            <a:fillRect/>
          </a:stretch>
        </p:blipFill>
        <p:spPr>
          <a:xfrm>
            <a:off x="4719808" y="1077482"/>
            <a:ext cx="3903125" cy="5437619"/>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body" idx="1"/>
          </p:nvPr>
        </p:nvSpPr>
        <p:spPr>
          <a:xfrm>
            <a:off x="487362" y="1567654"/>
            <a:ext cx="8418515" cy="856509"/>
          </a:xfrm>
          <a:prstGeom prst="rect">
            <a:avLst/>
          </a:prstGeom>
        </p:spPr>
        <p:txBody>
          <a:bodyPr lIns="0" tIns="0" rIns="0" bIns="0"/>
          <a:lstStyle>
            <a:lvl1pPr>
              <a:lnSpc>
                <a:spcPct val="100000"/>
              </a:lnSpc>
              <a:spcBef>
                <a:spcPts val="700"/>
              </a:spcBef>
              <a:defRPr>
                <a:solidFill>
                  <a:srgbClr val="0070C0"/>
                </a:solidFill>
              </a:defRPr>
            </a:lvl1pPr>
          </a:lstStyle>
          <a:p>
            <a:pPr lvl="0">
              <a:defRPr sz="1800">
                <a:solidFill>
                  <a:srgbClr val="000000"/>
                </a:solidFill>
              </a:defRPr>
            </a:pPr>
            <a:r>
              <a:rPr sz="3200">
                <a:solidFill>
                  <a:srgbClr val="0070C0"/>
                </a:solidFill>
              </a:rPr>
              <a:t>Example Tasks</a:t>
            </a:r>
          </a:p>
        </p:txBody>
      </p:sp>
      <p:pic>
        <p:nvPicPr>
          <p:cNvPr id="68" name="image5.png"/>
          <p:cNvPicPr/>
          <p:nvPr/>
        </p:nvPicPr>
        <p:blipFill>
          <a:blip r:embed="rId2">
            <a:extLst/>
          </a:blip>
          <a:stretch>
            <a:fillRect/>
          </a:stretch>
        </p:blipFill>
        <p:spPr>
          <a:xfrm>
            <a:off x="355600" y="2203450"/>
            <a:ext cx="8432800" cy="4432300"/>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body" idx="1"/>
          </p:nvPr>
        </p:nvSpPr>
        <p:spPr>
          <a:xfrm>
            <a:off x="487362" y="1567654"/>
            <a:ext cx="8418515" cy="856509"/>
          </a:xfrm>
          <a:prstGeom prst="rect">
            <a:avLst/>
          </a:prstGeom>
        </p:spPr>
        <p:txBody>
          <a:bodyPr lIns="0" tIns="0" rIns="0" bIns="0"/>
          <a:lstStyle>
            <a:lvl1pPr>
              <a:lnSpc>
                <a:spcPct val="100000"/>
              </a:lnSpc>
              <a:spcBef>
                <a:spcPts val="700"/>
              </a:spcBef>
              <a:defRPr>
                <a:solidFill>
                  <a:srgbClr val="0070C0"/>
                </a:solidFill>
              </a:defRPr>
            </a:lvl1pPr>
          </a:lstStyle>
          <a:p>
            <a:pPr lvl="0">
              <a:defRPr sz="1800">
                <a:solidFill>
                  <a:srgbClr val="000000"/>
                </a:solidFill>
              </a:defRPr>
            </a:pPr>
            <a:r>
              <a:rPr sz="3200">
                <a:solidFill>
                  <a:srgbClr val="0070C0"/>
                </a:solidFill>
              </a:rPr>
              <a:t>Example Tasks</a:t>
            </a:r>
          </a:p>
        </p:txBody>
      </p:sp>
      <p:pic>
        <p:nvPicPr>
          <p:cNvPr id="71" name="image6.png"/>
          <p:cNvPicPr/>
          <p:nvPr/>
        </p:nvPicPr>
        <p:blipFill>
          <a:blip r:embed="rId2">
            <a:extLst/>
          </a:blip>
          <a:stretch>
            <a:fillRect/>
          </a:stretch>
        </p:blipFill>
        <p:spPr>
          <a:xfrm>
            <a:off x="853987" y="2074520"/>
            <a:ext cx="6918414" cy="4542181"/>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body" idx="1"/>
          </p:nvPr>
        </p:nvSpPr>
        <p:spPr>
          <a:xfrm>
            <a:off x="487362" y="1567654"/>
            <a:ext cx="8418515" cy="856509"/>
          </a:xfrm>
          <a:prstGeom prst="rect">
            <a:avLst/>
          </a:prstGeom>
        </p:spPr>
        <p:txBody>
          <a:bodyPr lIns="0" tIns="0" rIns="0" bIns="0"/>
          <a:lstStyle>
            <a:lvl1pPr defTabSz="448055">
              <a:lnSpc>
                <a:spcPct val="100000"/>
              </a:lnSpc>
              <a:spcBef>
                <a:spcPts val="700"/>
              </a:spcBef>
              <a:defRPr sz="3100">
                <a:solidFill>
                  <a:srgbClr val="0070C0"/>
                </a:solidFill>
              </a:defRPr>
            </a:lvl1pPr>
          </a:lstStyle>
          <a:p>
            <a:pPr lvl="0">
              <a:defRPr sz="1800">
                <a:solidFill>
                  <a:srgbClr val="000000"/>
                </a:solidFill>
              </a:defRPr>
            </a:pPr>
            <a:r>
              <a:rPr sz="3100">
                <a:solidFill>
                  <a:srgbClr val="0070C0"/>
                </a:solidFill>
              </a:rPr>
              <a:t>Structuring a Response - Crafting Introductions</a:t>
            </a:r>
          </a:p>
        </p:txBody>
      </p:sp>
      <p:sp>
        <p:nvSpPr>
          <p:cNvPr id="74" name="Shape 74"/>
          <p:cNvSpPr/>
          <p:nvPr/>
        </p:nvSpPr>
        <p:spPr>
          <a:xfrm>
            <a:off x="705917" y="2724669"/>
            <a:ext cx="7981406" cy="1981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endParaRPr sz="2500" b="1">
              <a:solidFill>
                <a:srgbClr val="0070C0"/>
              </a:solidFill>
              <a:latin typeface="Gotham Rounded Book"/>
              <a:ea typeface="Gotham Rounded Book"/>
              <a:cs typeface="Gotham Rounded Book"/>
              <a:sym typeface="Gotham Rounded Book"/>
            </a:endParaRPr>
          </a:p>
          <a:p>
            <a:pPr lvl="0" algn="ctr">
              <a:lnSpc>
                <a:spcPct val="200000"/>
              </a:lnSpc>
            </a:pPr>
            <a:r>
              <a:rPr sz="3500" b="1">
                <a:solidFill>
                  <a:srgbClr val="0070C0"/>
                </a:solidFill>
                <a:latin typeface="Gotham Rounded Book"/>
                <a:ea typeface="Gotham Rounded Book"/>
                <a:cs typeface="Gotham Rounded Book"/>
                <a:sym typeface="Gotham Rounded Book"/>
              </a:rPr>
              <a:t>What makes an effective introduction?</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image7.png"/>
          <p:cNvPicPr/>
          <p:nvPr/>
        </p:nvPicPr>
        <p:blipFill>
          <a:blip r:embed="rId2">
            <a:extLst/>
          </a:blip>
          <a:stretch>
            <a:fillRect/>
          </a:stretch>
        </p:blipFill>
        <p:spPr>
          <a:xfrm>
            <a:off x="0" y="20429"/>
            <a:ext cx="9144000" cy="6131342"/>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p:cNvSpPr>
          <p:nvPr>
            <p:ph type="body" idx="1"/>
          </p:nvPr>
        </p:nvSpPr>
        <p:spPr>
          <a:xfrm>
            <a:off x="487362" y="1567654"/>
            <a:ext cx="8418515" cy="856509"/>
          </a:xfrm>
          <a:prstGeom prst="rect">
            <a:avLst/>
          </a:prstGeom>
        </p:spPr>
        <p:txBody>
          <a:bodyPr lIns="0" tIns="0" rIns="0" bIns="0"/>
          <a:lstStyle>
            <a:lvl1pPr defTabSz="448055">
              <a:lnSpc>
                <a:spcPct val="100000"/>
              </a:lnSpc>
              <a:spcBef>
                <a:spcPts val="700"/>
              </a:spcBef>
              <a:defRPr sz="3100">
                <a:solidFill>
                  <a:srgbClr val="0070C0"/>
                </a:solidFill>
              </a:defRPr>
            </a:lvl1pPr>
          </a:lstStyle>
          <a:p>
            <a:pPr lvl="0">
              <a:defRPr sz="1800">
                <a:solidFill>
                  <a:srgbClr val="000000"/>
                </a:solidFill>
              </a:defRPr>
            </a:pPr>
            <a:r>
              <a:rPr sz="3100">
                <a:solidFill>
                  <a:srgbClr val="0070C0"/>
                </a:solidFill>
              </a:rPr>
              <a:t>Structuring a Response - Crafting Introductions</a:t>
            </a:r>
          </a:p>
        </p:txBody>
      </p:sp>
      <p:sp>
        <p:nvSpPr>
          <p:cNvPr id="79" name="Shape 79"/>
          <p:cNvSpPr/>
          <p:nvPr/>
        </p:nvSpPr>
        <p:spPr>
          <a:xfrm>
            <a:off x="705917" y="2724668"/>
            <a:ext cx="7981406" cy="1981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endParaRPr sz="2500" b="1">
              <a:solidFill>
                <a:srgbClr val="0070C0"/>
              </a:solidFill>
              <a:latin typeface="Gotham Rounded Book"/>
              <a:ea typeface="Gotham Rounded Book"/>
              <a:cs typeface="Gotham Rounded Book"/>
              <a:sym typeface="Gotham Rounded Book"/>
            </a:endParaRPr>
          </a:p>
          <a:p>
            <a:pPr lvl="0" algn="ctr">
              <a:lnSpc>
                <a:spcPct val="200000"/>
              </a:lnSpc>
            </a:pPr>
            <a:r>
              <a:rPr sz="3500" b="1">
                <a:solidFill>
                  <a:srgbClr val="0070C0"/>
                </a:solidFill>
                <a:latin typeface="Gotham Rounded Book"/>
                <a:ea typeface="Gotham Rounded Book"/>
                <a:cs typeface="Gotham Rounded Book"/>
                <a:sym typeface="Gotham Rounded Book"/>
              </a:rPr>
              <a:t>What advice would you give to the writers of Example 2 and Example 3?</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p:cNvSpPr>
          <p:nvPr>
            <p:ph type="body" idx="1"/>
          </p:nvPr>
        </p:nvSpPr>
        <p:spPr>
          <a:xfrm>
            <a:off x="487362" y="1567654"/>
            <a:ext cx="8418515" cy="856509"/>
          </a:xfrm>
          <a:prstGeom prst="rect">
            <a:avLst/>
          </a:prstGeom>
        </p:spPr>
        <p:txBody>
          <a:bodyPr lIns="0" tIns="0" rIns="0" bIns="0"/>
          <a:lstStyle>
            <a:lvl1pPr defTabSz="448055">
              <a:lnSpc>
                <a:spcPct val="100000"/>
              </a:lnSpc>
              <a:spcBef>
                <a:spcPts val="700"/>
              </a:spcBef>
              <a:defRPr sz="3100">
                <a:solidFill>
                  <a:srgbClr val="0070C0"/>
                </a:solidFill>
              </a:defRPr>
            </a:lvl1pPr>
          </a:lstStyle>
          <a:p>
            <a:pPr lvl="0">
              <a:defRPr sz="1800">
                <a:solidFill>
                  <a:srgbClr val="000000"/>
                </a:solidFill>
              </a:defRPr>
            </a:pPr>
            <a:r>
              <a:rPr sz="3100">
                <a:solidFill>
                  <a:srgbClr val="0070C0"/>
                </a:solidFill>
              </a:rPr>
              <a:t>Structuring a Response - Crafting Introductions</a:t>
            </a:r>
          </a:p>
        </p:txBody>
      </p:sp>
      <p:sp>
        <p:nvSpPr>
          <p:cNvPr id="79" name="Shape 79"/>
          <p:cNvSpPr/>
          <p:nvPr/>
        </p:nvSpPr>
        <p:spPr>
          <a:xfrm>
            <a:off x="705917" y="2724668"/>
            <a:ext cx="7981406" cy="1981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endParaRPr sz="2500" b="1">
              <a:solidFill>
                <a:srgbClr val="0070C0"/>
              </a:solidFill>
              <a:latin typeface="Gotham Rounded Book"/>
              <a:ea typeface="Gotham Rounded Book"/>
              <a:cs typeface="Gotham Rounded Book"/>
              <a:sym typeface="Gotham Rounded Book"/>
            </a:endParaRPr>
          </a:p>
          <a:p>
            <a:pPr lvl="0" algn="ctr">
              <a:lnSpc>
                <a:spcPct val="200000"/>
              </a:lnSpc>
            </a:pPr>
            <a:r>
              <a:rPr sz="3500" b="1">
                <a:solidFill>
                  <a:srgbClr val="0070C0"/>
                </a:solidFill>
                <a:latin typeface="Gotham Rounded Book"/>
                <a:ea typeface="Gotham Rounded Book"/>
                <a:cs typeface="Gotham Rounded Book"/>
                <a:sym typeface="Gotham Rounded Book"/>
              </a:rPr>
              <a:t>What advice would you give to the writers of Example 2 and Example 3?</a:t>
            </a:r>
          </a:p>
        </p:txBody>
      </p:sp>
    </p:spTree>
    <p:extLst>
      <p:ext uri="{BB962C8B-B14F-4D97-AF65-F5344CB8AC3E}">
        <p14:creationId xmlns:p14="http://schemas.microsoft.com/office/powerpoint/2010/main" val="228753335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2.png"/>
          <p:cNvPicPr/>
          <p:nvPr/>
        </p:nvPicPr>
        <p:blipFill>
          <a:blip r:embed="rId2">
            <a:extLst/>
          </a:blip>
          <a:stretch>
            <a:fillRect/>
          </a:stretch>
        </p:blipFill>
        <p:spPr>
          <a:xfrm>
            <a:off x="0" y="0"/>
            <a:ext cx="9144000" cy="6858000"/>
          </a:xfrm>
          <a:prstGeom prst="rect">
            <a:avLst/>
          </a:prstGeom>
          <a:ln w="12700">
            <a:miter lim="400000"/>
          </a:ln>
        </p:spPr>
      </p:pic>
      <p:sp>
        <p:nvSpPr>
          <p:cNvPr id="28" name="Shape 28"/>
          <p:cNvSpPr/>
          <p:nvPr/>
        </p:nvSpPr>
        <p:spPr>
          <a:xfrm>
            <a:off x="278737" y="1098549"/>
            <a:ext cx="8107616" cy="63401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nSpc>
                <a:spcPct val="80000"/>
              </a:lnSpc>
              <a:defRPr sz="4400" spc="-30">
                <a:solidFill>
                  <a:srgbClr val="FFFFFF"/>
                </a:solidFill>
                <a:latin typeface="Gotham Rounded Book"/>
                <a:ea typeface="Gotham Rounded Book"/>
                <a:cs typeface="Gotham Rounded Book"/>
                <a:sym typeface="Gotham Rounded Book"/>
              </a:defRPr>
            </a:lvl1pPr>
          </a:lstStyle>
          <a:p>
            <a:pPr lvl="0">
              <a:defRPr sz="1800" spc="0">
                <a:solidFill>
                  <a:srgbClr val="000000"/>
                </a:solidFill>
              </a:defRPr>
            </a:pPr>
            <a:r>
              <a:rPr lang="en-GB" sz="4400" spc="-30" dirty="0" smtClean="0">
                <a:solidFill>
                  <a:srgbClr val="FFFFFF"/>
                </a:solidFill>
              </a:rPr>
              <a:t>Analysing Texts</a:t>
            </a:r>
            <a:endParaRPr sz="4400" spc="-30" dirty="0">
              <a:solidFill>
                <a:srgbClr val="FFFFFF"/>
              </a:solidFill>
            </a:endParaRPr>
          </a:p>
        </p:txBody>
      </p:sp>
      <p:pic>
        <p:nvPicPr>
          <p:cNvPr id="29" name="image2.jpeg" descr="Z:\Pictures\logos\WJEC_Logo_RGB.jpg"/>
          <p:cNvPicPr/>
          <p:nvPr/>
        </p:nvPicPr>
        <p:blipFill>
          <a:blip r:embed="rId3">
            <a:extLst/>
          </a:blip>
          <a:stretch>
            <a:fillRect/>
          </a:stretch>
        </p:blipFill>
        <p:spPr>
          <a:xfrm>
            <a:off x="146154" y="5928233"/>
            <a:ext cx="701743" cy="701000"/>
          </a:xfrm>
          <a:prstGeom prst="rect">
            <a:avLst/>
          </a:prstGeom>
          <a:ln w="12700">
            <a:miter lim="400000"/>
          </a:ln>
        </p:spPr>
      </p:pic>
    </p:spTree>
    <p:extLst>
      <p:ext uri="{BB962C8B-B14F-4D97-AF65-F5344CB8AC3E}">
        <p14:creationId xmlns:p14="http://schemas.microsoft.com/office/powerpoint/2010/main" val="229174631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p:nvPr/>
        </p:nvSpPr>
        <p:spPr>
          <a:xfrm>
            <a:off x="266039" y="1678595"/>
            <a:ext cx="7937435" cy="5740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3200" cap="all">
                <a:solidFill>
                  <a:srgbClr val="0070C0"/>
                </a:solidFill>
                <a:latin typeface="Gotham Rounded Book"/>
                <a:ea typeface="Gotham Rounded Book"/>
                <a:cs typeface="Gotham Rounded Book"/>
                <a:sym typeface="Gotham Rounded Book"/>
              </a:defRPr>
            </a:lvl1pPr>
          </a:lstStyle>
          <a:p>
            <a:pPr lvl="0">
              <a:defRPr sz="1800" cap="none">
                <a:solidFill>
                  <a:srgbClr val="000000"/>
                </a:solidFill>
              </a:defRPr>
            </a:pPr>
            <a:r>
              <a:rPr sz="3200" cap="all">
                <a:solidFill>
                  <a:srgbClr val="0070C0"/>
                </a:solidFill>
              </a:rPr>
              <a:t>Resources for teachers</a:t>
            </a:r>
          </a:p>
        </p:txBody>
      </p:sp>
      <p:sp>
        <p:nvSpPr>
          <p:cNvPr id="82" name="Shape 82"/>
          <p:cNvSpPr/>
          <p:nvPr/>
        </p:nvSpPr>
        <p:spPr>
          <a:xfrm>
            <a:off x="329182" y="2391290"/>
            <a:ext cx="4178812"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a:solidFill>
                  <a:srgbClr val="0070C0"/>
                </a:solidFill>
                <a:latin typeface="Gotham Rounded Book"/>
                <a:ea typeface="Gotham Rounded Book"/>
                <a:cs typeface="Gotham Rounded Book"/>
                <a:sym typeface="Gotham Rounded Book"/>
              </a:defRPr>
            </a:lvl1pPr>
          </a:lstStyle>
          <a:p>
            <a:pPr lvl="0">
              <a:defRPr>
                <a:solidFill>
                  <a:srgbClr val="000000"/>
                </a:solidFill>
              </a:defRPr>
            </a:pPr>
            <a:r>
              <a:rPr>
                <a:solidFill>
                  <a:srgbClr val="0070C0"/>
                </a:solidFill>
              </a:rPr>
              <a:t>Supporting teaching and learning</a:t>
            </a:r>
          </a:p>
        </p:txBody>
      </p:sp>
      <p:pic>
        <p:nvPicPr>
          <p:cNvPr id="83" name="image3.jpeg" descr="C:\Users\hopkil\AppData\Local\Microsoft\Windows\Temporary Internet Files\Content.Outlook\6CFMHS5N\placeit (1).jpg"/>
          <p:cNvPicPr/>
          <p:nvPr/>
        </p:nvPicPr>
        <p:blipFill>
          <a:blip r:embed="rId2">
            <a:extLst/>
          </a:blip>
          <a:stretch>
            <a:fillRect/>
          </a:stretch>
        </p:blipFill>
        <p:spPr>
          <a:xfrm>
            <a:off x="6684264" y="1756729"/>
            <a:ext cx="1994699" cy="1496025"/>
          </a:xfrm>
          <a:prstGeom prst="rect">
            <a:avLst/>
          </a:prstGeom>
          <a:ln w="12700">
            <a:miter lim="400000"/>
          </a:ln>
        </p:spPr>
      </p:pic>
      <p:sp>
        <p:nvSpPr>
          <p:cNvPr id="84" name="Shape 84"/>
          <p:cNvSpPr/>
          <p:nvPr/>
        </p:nvSpPr>
        <p:spPr>
          <a:xfrm>
            <a:off x="317630" y="3058786"/>
            <a:ext cx="7834253" cy="353942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r>
              <a:rPr sz="1600" dirty="0" smtClean="0">
                <a:latin typeface="Bliss-Light"/>
                <a:ea typeface="Bliss-Light"/>
                <a:cs typeface="Bliss-Light"/>
                <a:sym typeface="Bliss-Light"/>
              </a:rPr>
              <a:t>wjec.co.uk/qualifications</a:t>
            </a:r>
            <a:r>
              <a:rPr lang="en-GB" sz="1600" dirty="0" smtClean="0">
                <a:latin typeface="Bliss-Light"/>
                <a:ea typeface="Bliss-Light"/>
                <a:cs typeface="Bliss-Light"/>
                <a:sym typeface="Bliss-Light"/>
              </a:rPr>
              <a:t>/</a:t>
            </a:r>
            <a:r>
              <a:rPr lang="en-GB" sz="1600" dirty="0" err="1" smtClean="0">
                <a:latin typeface="Bliss-Light"/>
                <a:ea typeface="Bliss-Light"/>
                <a:cs typeface="Bliss-Light"/>
                <a:sym typeface="Bliss-Light"/>
              </a:rPr>
              <a:t>english</a:t>
            </a:r>
            <a:r>
              <a:rPr lang="en-GB" sz="1600" dirty="0" smtClean="0">
                <a:latin typeface="Bliss-Light"/>
                <a:ea typeface="Bliss-Light"/>
                <a:cs typeface="Bliss-Light"/>
                <a:sym typeface="Bliss-Light"/>
              </a:rPr>
              <a:t> </a:t>
            </a:r>
          </a:p>
          <a:p>
            <a:pPr lvl="0"/>
            <a:r>
              <a:rPr sz="1600" dirty="0" smtClean="0">
                <a:latin typeface="Bliss-Light"/>
                <a:ea typeface="Bliss-Light"/>
                <a:cs typeface="Bliss-Light"/>
                <a:sym typeface="Bliss-Light"/>
              </a:rPr>
              <a:t>Free </a:t>
            </a:r>
            <a:r>
              <a:rPr sz="1600" dirty="0">
                <a:latin typeface="Bliss-Light"/>
                <a:ea typeface="Bliss-Light"/>
                <a:cs typeface="Bliss-Light"/>
                <a:sym typeface="Bliss-Light"/>
              </a:rPr>
              <a:t>subject specific resources available for all to download from our website</a:t>
            </a:r>
          </a:p>
          <a:p>
            <a:pPr marL="285750" lvl="0" indent="-285750">
              <a:buClr>
                <a:srgbClr val="808080"/>
              </a:buClr>
              <a:buSzPct val="100000"/>
              <a:buFont typeface="Arial"/>
              <a:buChar char="•"/>
            </a:pPr>
            <a:endParaRPr sz="1600" dirty="0">
              <a:solidFill>
                <a:srgbClr val="808080"/>
              </a:solidFill>
              <a:latin typeface="Bliss-Light"/>
              <a:ea typeface="Bliss-Light"/>
              <a:cs typeface="Bliss-Light"/>
              <a:sym typeface="Bliss-Light"/>
            </a:endParaRPr>
          </a:p>
          <a:p>
            <a:pPr lvl="0"/>
            <a:r>
              <a:rPr sz="1600" dirty="0">
                <a:latin typeface="Bliss-Light"/>
                <a:ea typeface="Bliss-Light"/>
                <a:cs typeface="Bliss-Light"/>
                <a:sym typeface="Bliss-Light"/>
                <a:hlinkClick r:id="rId3"/>
              </a:rPr>
              <a:t>resources.wjec.co.uk</a:t>
            </a:r>
            <a:endParaRPr sz="1600" dirty="0">
              <a:solidFill>
                <a:srgbClr val="808080"/>
              </a:solidFill>
              <a:latin typeface="Bliss-Light"/>
              <a:ea typeface="Bliss-Light"/>
              <a:cs typeface="Bliss-Light"/>
              <a:sym typeface="Bliss-Light"/>
            </a:endParaRPr>
          </a:p>
          <a:p>
            <a:pPr lvl="0"/>
            <a:r>
              <a:rPr sz="1600" dirty="0">
                <a:latin typeface="Bliss-Light"/>
                <a:ea typeface="Bliss-Light"/>
                <a:cs typeface="Bliss-Light"/>
                <a:sym typeface="Bliss-Light"/>
              </a:rPr>
              <a:t>Free digital resources to support the teaching and learning of a broad range of subjects</a:t>
            </a:r>
          </a:p>
          <a:p>
            <a:pPr marL="285750" lvl="0" indent="-285750">
              <a:buClr>
                <a:srgbClr val="808080"/>
              </a:buClr>
              <a:buSzPct val="100000"/>
              <a:buFont typeface="Arial"/>
              <a:buChar char="•"/>
            </a:pPr>
            <a:endParaRPr sz="1600" dirty="0">
              <a:solidFill>
                <a:srgbClr val="808080"/>
              </a:solidFill>
              <a:latin typeface="Bliss-Light"/>
              <a:ea typeface="Bliss-Light"/>
              <a:cs typeface="Bliss-Light"/>
              <a:sym typeface="Bliss-Light"/>
            </a:endParaRPr>
          </a:p>
          <a:p>
            <a:pPr lvl="0"/>
            <a:r>
              <a:rPr sz="1600" dirty="0">
                <a:latin typeface="Bliss-Light"/>
                <a:ea typeface="Bliss-Light"/>
                <a:cs typeface="Bliss-Light"/>
                <a:sym typeface="Bliss-Light"/>
                <a:hlinkClick r:id="rId4"/>
              </a:rPr>
              <a:t>oer.wjec.co.uk</a:t>
            </a:r>
            <a:endParaRPr sz="1600" dirty="0">
              <a:solidFill>
                <a:srgbClr val="808080"/>
              </a:solidFill>
              <a:latin typeface="Bliss-Light"/>
              <a:ea typeface="Bliss-Light"/>
              <a:cs typeface="Bliss-Light"/>
              <a:sym typeface="Bliss-Light"/>
            </a:endParaRPr>
          </a:p>
          <a:p>
            <a:pPr lvl="0"/>
            <a:r>
              <a:rPr sz="1600" dirty="0">
                <a:latin typeface="Bliss-Light"/>
                <a:ea typeface="Bliss-Light"/>
                <a:cs typeface="Bliss-Light"/>
                <a:sym typeface="Bliss-Light"/>
              </a:rPr>
              <a:t>Our free Online Exam Review allows teachers to </a:t>
            </a:r>
            <a:r>
              <a:rPr sz="1600" dirty="0" err="1">
                <a:latin typeface="Bliss-Light"/>
                <a:ea typeface="Bliss-Light"/>
                <a:cs typeface="Bliss-Light"/>
                <a:sym typeface="Bliss-Light"/>
              </a:rPr>
              <a:t>analyse</a:t>
            </a:r>
            <a:r>
              <a:rPr sz="1600" dirty="0">
                <a:latin typeface="Bliss-Light"/>
                <a:ea typeface="Bliss-Light"/>
                <a:cs typeface="Bliss-Light"/>
                <a:sym typeface="Bliss-Light"/>
              </a:rPr>
              <a:t> item level data, critically assess sample question papers and receive examiner feedback</a:t>
            </a:r>
            <a:br>
              <a:rPr sz="1600" dirty="0">
                <a:latin typeface="Bliss-Light"/>
                <a:ea typeface="Bliss-Light"/>
                <a:cs typeface="Bliss-Light"/>
                <a:sym typeface="Bliss-Light"/>
              </a:rPr>
            </a:br>
            <a:endParaRPr sz="1600" dirty="0">
              <a:solidFill>
                <a:srgbClr val="808080"/>
              </a:solidFill>
              <a:latin typeface="Calibri"/>
              <a:ea typeface="Calibri"/>
              <a:cs typeface="Calibri"/>
              <a:sym typeface="Calibri"/>
            </a:endParaRPr>
          </a:p>
          <a:p>
            <a:pPr lvl="0"/>
            <a:r>
              <a:rPr sz="1600" dirty="0">
                <a:latin typeface="Bliss-Light"/>
                <a:ea typeface="Bliss-Light"/>
                <a:cs typeface="Bliss-Light"/>
                <a:sym typeface="Bliss-Light"/>
                <a:hlinkClick r:id="rId5"/>
              </a:rPr>
              <a:t>wjec.co.uk/shop</a:t>
            </a:r>
            <a:r>
              <a:rPr sz="1600" dirty="0">
                <a:solidFill>
                  <a:srgbClr val="808080"/>
                </a:solidFill>
                <a:latin typeface="Bliss-Light"/>
                <a:ea typeface="Bliss-Light"/>
                <a:cs typeface="Bliss-Light"/>
                <a:sym typeface="Bliss-Light"/>
              </a:rPr>
              <a:t> </a:t>
            </a:r>
          </a:p>
          <a:p>
            <a:pPr lvl="0"/>
            <a:r>
              <a:rPr sz="1600" dirty="0">
                <a:latin typeface="Bliss-Light"/>
                <a:ea typeface="Bliss-Light"/>
                <a:cs typeface="Bliss-Light"/>
                <a:sym typeface="Bliss-Light"/>
              </a:rPr>
              <a:t>A vast range of educational resources, specifications, past papers and mark schemes to support the teaching and learning of subjects offered by WJEC</a:t>
            </a:r>
          </a:p>
        </p:txBody>
      </p:sp>
      <p:pic>
        <p:nvPicPr>
          <p:cNvPr id="85" name="image1.png"/>
          <p:cNvPicPr/>
          <p:nvPr/>
        </p:nvPicPr>
        <p:blipFill>
          <a:blip r:embed="rId6">
            <a:extLst/>
          </a:blip>
          <a:stretch>
            <a:fillRect/>
          </a:stretch>
        </p:blipFill>
        <p:spPr>
          <a:xfrm>
            <a:off x="-8231" y="14610"/>
            <a:ext cx="9152233" cy="1265239"/>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2.png"/>
          <p:cNvPicPr/>
          <p:nvPr/>
        </p:nvPicPr>
        <p:blipFill>
          <a:blip r:embed="rId2">
            <a:extLst/>
          </a:blip>
          <a:stretch>
            <a:fillRect/>
          </a:stretch>
        </p:blipFill>
        <p:spPr>
          <a:xfrm>
            <a:off x="0" y="0"/>
            <a:ext cx="9144000" cy="6858000"/>
          </a:xfrm>
          <a:prstGeom prst="rect">
            <a:avLst/>
          </a:prstGeom>
          <a:ln w="12700">
            <a:miter lim="400000"/>
          </a:ln>
        </p:spPr>
      </p:pic>
      <p:sp>
        <p:nvSpPr>
          <p:cNvPr id="28" name="Shape 28"/>
          <p:cNvSpPr/>
          <p:nvPr/>
        </p:nvSpPr>
        <p:spPr>
          <a:xfrm>
            <a:off x="278737" y="1098549"/>
            <a:ext cx="8107616" cy="130301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nSpc>
                <a:spcPct val="80000"/>
              </a:lnSpc>
              <a:defRPr sz="4400" spc="-30">
                <a:solidFill>
                  <a:srgbClr val="FFFFFF"/>
                </a:solidFill>
                <a:latin typeface="Gotham Rounded Book"/>
                <a:ea typeface="Gotham Rounded Book"/>
                <a:cs typeface="Gotham Rounded Book"/>
                <a:sym typeface="Gotham Rounded Book"/>
              </a:defRPr>
            </a:lvl1pPr>
          </a:lstStyle>
          <a:p>
            <a:pPr lvl="0">
              <a:defRPr sz="1800" spc="0">
                <a:solidFill>
                  <a:srgbClr val="000000"/>
                </a:solidFill>
              </a:defRPr>
            </a:pPr>
            <a:r>
              <a:rPr sz="4400" spc="-30" dirty="0">
                <a:solidFill>
                  <a:srgbClr val="FFFFFF"/>
                </a:solidFill>
              </a:rPr>
              <a:t>Preparing for non-exam assessment</a:t>
            </a:r>
          </a:p>
        </p:txBody>
      </p:sp>
      <p:pic>
        <p:nvPicPr>
          <p:cNvPr id="29" name="image2.jpeg" descr="Z:\Pictures\logos\WJEC_Logo_RGB.jpg"/>
          <p:cNvPicPr/>
          <p:nvPr/>
        </p:nvPicPr>
        <p:blipFill>
          <a:blip r:embed="rId3">
            <a:extLst/>
          </a:blip>
          <a:stretch>
            <a:fillRect/>
          </a:stretch>
        </p:blipFill>
        <p:spPr>
          <a:xfrm>
            <a:off x="146154" y="5928233"/>
            <a:ext cx="701743" cy="701000"/>
          </a:xfrm>
          <a:prstGeom prst="rect">
            <a:avLst/>
          </a:prstGeom>
          <a:ln w="12700">
            <a:miter lim="400000"/>
          </a:ln>
        </p:spPr>
      </p:pic>
    </p:spTree>
    <p:extLst>
      <p:ext uri="{BB962C8B-B14F-4D97-AF65-F5344CB8AC3E}">
        <p14:creationId xmlns:p14="http://schemas.microsoft.com/office/powerpoint/2010/main" val="345889158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image2.png"/>
          <p:cNvPicPr/>
          <p:nvPr/>
        </p:nvPicPr>
        <p:blipFill>
          <a:blip r:embed="rId2">
            <a:extLst/>
          </a:blip>
          <a:stretch>
            <a:fillRect/>
          </a:stretch>
        </p:blipFill>
        <p:spPr>
          <a:xfrm>
            <a:off x="0" y="0"/>
            <a:ext cx="9144000" cy="6858000"/>
          </a:xfrm>
          <a:prstGeom prst="rect">
            <a:avLst/>
          </a:prstGeom>
          <a:ln w="12700">
            <a:miter lim="400000"/>
          </a:ln>
        </p:spPr>
      </p:pic>
      <p:sp>
        <p:nvSpPr>
          <p:cNvPr id="88" name="Shape 88"/>
          <p:cNvSpPr/>
          <p:nvPr/>
        </p:nvSpPr>
        <p:spPr>
          <a:xfrm>
            <a:off x="278736" y="352804"/>
            <a:ext cx="8767293" cy="7645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nSpc>
                <a:spcPct val="80000"/>
              </a:lnSpc>
              <a:defRPr sz="4400" spc="-30">
                <a:solidFill>
                  <a:srgbClr val="FFFFFF"/>
                </a:solidFill>
                <a:latin typeface="Gotham Rounded Book"/>
                <a:ea typeface="Gotham Rounded Book"/>
                <a:cs typeface="Gotham Rounded Book"/>
                <a:sym typeface="Gotham Rounded Book"/>
              </a:defRPr>
            </a:lvl1pPr>
          </a:lstStyle>
          <a:p>
            <a:pPr lvl="0">
              <a:defRPr sz="1800" spc="0">
                <a:solidFill>
                  <a:srgbClr val="000000"/>
                </a:solidFill>
              </a:defRPr>
            </a:pPr>
            <a:r>
              <a:rPr sz="4400" spc="-30">
                <a:solidFill>
                  <a:srgbClr val="FFFFFF"/>
                </a:solidFill>
              </a:rPr>
              <a:t>Cwestiynau? | Any Questions?</a:t>
            </a:r>
          </a:p>
        </p:txBody>
      </p:sp>
      <p:sp>
        <p:nvSpPr>
          <p:cNvPr id="89" name="Shape 89"/>
          <p:cNvSpPr/>
          <p:nvPr/>
        </p:nvSpPr>
        <p:spPr>
          <a:xfrm>
            <a:off x="278734" y="1303201"/>
            <a:ext cx="3665193" cy="421653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r>
              <a:rPr dirty="0" err="1">
                <a:solidFill>
                  <a:srgbClr val="FFFFFF"/>
                </a:solidFill>
                <a:latin typeface="Gotham Rounded Book"/>
                <a:ea typeface="Gotham Rounded Book"/>
                <a:cs typeface="Gotham Rounded Book"/>
                <a:sym typeface="Gotham Rounded Book"/>
              </a:rPr>
              <a:t>Cysylltwch</a:t>
            </a:r>
            <a:r>
              <a:rPr dirty="0">
                <a:solidFill>
                  <a:srgbClr val="FFFFFF"/>
                </a:solidFill>
                <a:latin typeface="Gotham Rounded Book"/>
                <a:ea typeface="Gotham Rounded Book"/>
                <a:cs typeface="Gotham Rounded Book"/>
                <a:sym typeface="Gotham Rounded Book"/>
              </a:rPr>
              <a:t> </a:t>
            </a:r>
            <a:r>
              <a:rPr dirty="0" err="1">
                <a:solidFill>
                  <a:srgbClr val="FFFFFF"/>
                </a:solidFill>
                <a:latin typeface="Gotham Rounded Book"/>
                <a:ea typeface="Gotham Rounded Book"/>
                <a:cs typeface="Gotham Rounded Book"/>
                <a:sym typeface="Gotham Rounded Book"/>
              </a:rPr>
              <a:t>â’n</a:t>
            </a:r>
            <a:r>
              <a:rPr dirty="0">
                <a:solidFill>
                  <a:srgbClr val="FFFFFF"/>
                </a:solidFill>
                <a:latin typeface="Gotham Rounded Book"/>
                <a:ea typeface="Gotham Rounded Book"/>
                <a:cs typeface="Gotham Rounded Book"/>
                <a:sym typeface="Gotham Rounded Book"/>
              </a:rPr>
              <a:t> </a:t>
            </a:r>
            <a:r>
              <a:rPr dirty="0" err="1">
                <a:solidFill>
                  <a:srgbClr val="FFFFFF"/>
                </a:solidFill>
                <a:latin typeface="Gotham Rounded Book"/>
                <a:ea typeface="Gotham Rounded Book"/>
                <a:cs typeface="Gotham Rounded Book"/>
                <a:sym typeface="Gotham Rounded Book"/>
              </a:rPr>
              <a:t>Swyddogion</a:t>
            </a:r>
            <a:r>
              <a:rPr dirty="0">
                <a:solidFill>
                  <a:srgbClr val="FFFFFF"/>
                </a:solidFill>
                <a:latin typeface="Gotham Rounded Book"/>
                <a:ea typeface="Gotham Rounded Book"/>
                <a:cs typeface="Gotham Rounded Book"/>
                <a:sym typeface="Gotham Rounded Book"/>
              </a:rPr>
              <a:t> </a:t>
            </a:r>
            <a:r>
              <a:rPr dirty="0" err="1">
                <a:solidFill>
                  <a:srgbClr val="FFFFFF"/>
                </a:solidFill>
                <a:latin typeface="Gotham Rounded Book"/>
                <a:ea typeface="Gotham Rounded Book"/>
                <a:cs typeface="Gotham Rounded Book"/>
                <a:sym typeface="Gotham Rounded Book"/>
              </a:rPr>
              <a:t>Pwnc</a:t>
            </a:r>
            <a:r>
              <a:rPr dirty="0">
                <a:solidFill>
                  <a:srgbClr val="FFFFFF"/>
                </a:solidFill>
                <a:latin typeface="Gotham Rounded Book"/>
                <a:ea typeface="Gotham Rounded Book"/>
                <a:cs typeface="Gotham Rounded Book"/>
                <a:sym typeface="Gotham Rounded Book"/>
              </a:rPr>
              <a:t> </a:t>
            </a:r>
            <a:r>
              <a:rPr dirty="0" err="1">
                <a:solidFill>
                  <a:srgbClr val="FFFFFF"/>
                </a:solidFill>
                <a:latin typeface="Gotham Rounded Book"/>
                <a:ea typeface="Gotham Rounded Book"/>
                <a:cs typeface="Gotham Rounded Book"/>
                <a:sym typeface="Gotham Rounded Book"/>
              </a:rPr>
              <a:t>arbenigol</a:t>
            </a:r>
            <a:r>
              <a:rPr dirty="0">
                <a:solidFill>
                  <a:srgbClr val="FFFFFF"/>
                </a:solidFill>
                <a:latin typeface="Gotham Rounded Book"/>
                <a:ea typeface="Gotham Rounded Book"/>
                <a:cs typeface="Gotham Rounded Book"/>
                <a:sym typeface="Gotham Rounded Book"/>
              </a:rPr>
              <a:t> a </a:t>
            </a:r>
            <a:r>
              <a:rPr dirty="0" err="1">
                <a:solidFill>
                  <a:srgbClr val="FFFFFF"/>
                </a:solidFill>
                <a:latin typeface="Gotham Rounded Book"/>
                <a:ea typeface="Gotham Rounded Book"/>
                <a:cs typeface="Gotham Rounded Book"/>
                <a:sym typeface="Gotham Rounded Book"/>
              </a:rPr>
              <a:t>thîm</a:t>
            </a:r>
            <a:r>
              <a:rPr dirty="0">
                <a:solidFill>
                  <a:srgbClr val="FFFFFF"/>
                </a:solidFill>
                <a:latin typeface="Gotham Rounded Book"/>
                <a:ea typeface="Gotham Rounded Book"/>
                <a:cs typeface="Gotham Rounded Book"/>
                <a:sym typeface="Gotham Rounded Book"/>
              </a:rPr>
              <a:t> </a:t>
            </a:r>
            <a:r>
              <a:rPr dirty="0" err="1">
                <a:solidFill>
                  <a:srgbClr val="FFFFFF"/>
                </a:solidFill>
                <a:latin typeface="Gotham Rounded Book"/>
                <a:ea typeface="Gotham Rounded Book"/>
                <a:cs typeface="Gotham Rounded Book"/>
                <a:sym typeface="Gotham Rounded Book"/>
              </a:rPr>
              <a:t>cefnogaeth</a:t>
            </a:r>
            <a:r>
              <a:rPr dirty="0">
                <a:solidFill>
                  <a:srgbClr val="FFFFFF"/>
                </a:solidFill>
                <a:latin typeface="Gotham Rounded Book"/>
                <a:ea typeface="Gotham Rounded Book"/>
                <a:cs typeface="Gotham Rounded Book"/>
                <a:sym typeface="Gotham Rounded Book"/>
              </a:rPr>
              <a:t> </a:t>
            </a:r>
            <a:r>
              <a:rPr dirty="0" err="1">
                <a:solidFill>
                  <a:srgbClr val="FFFFFF"/>
                </a:solidFill>
                <a:latin typeface="Gotham Rounded Book"/>
                <a:ea typeface="Gotham Rounded Book"/>
                <a:cs typeface="Gotham Rounded Book"/>
                <a:sym typeface="Gotham Rounded Book"/>
              </a:rPr>
              <a:t>weinyddol</a:t>
            </a:r>
            <a:r>
              <a:rPr dirty="0">
                <a:solidFill>
                  <a:srgbClr val="FFFFFF"/>
                </a:solidFill>
                <a:latin typeface="Gotham Rounded Book"/>
                <a:ea typeface="Gotham Rounded Book"/>
                <a:cs typeface="Gotham Rounded Book"/>
                <a:sym typeface="Gotham Rounded Book"/>
              </a:rPr>
              <a:t> </a:t>
            </a:r>
            <a:r>
              <a:rPr dirty="0" err="1">
                <a:solidFill>
                  <a:srgbClr val="FFFFFF"/>
                </a:solidFill>
                <a:latin typeface="Gotham Rounded Book"/>
                <a:ea typeface="Gotham Rounded Book"/>
                <a:cs typeface="Gotham Rounded Book"/>
                <a:sym typeface="Gotham Rounded Book"/>
              </a:rPr>
              <a:t>eich</a:t>
            </a:r>
            <a:r>
              <a:rPr dirty="0">
                <a:solidFill>
                  <a:srgbClr val="FFFFFF"/>
                </a:solidFill>
                <a:latin typeface="Gotham Rounded Book"/>
                <a:ea typeface="Gotham Rounded Book"/>
                <a:cs typeface="Gotham Rounded Book"/>
                <a:sym typeface="Gotham Rounded Book"/>
              </a:rPr>
              <a:t> </a:t>
            </a:r>
            <a:r>
              <a:rPr dirty="0" err="1">
                <a:solidFill>
                  <a:srgbClr val="FFFFFF"/>
                </a:solidFill>
                <a:latin typeface="Gotham Rounded Book"/>
                <a:ea typeface="Gotham Rounded Book"/>
                <a:cs typeface="Gotham Rounded Book"/>
                <a:sym typeface="Gotham Rounded Book"/>
              </a:rPr>
              <a:t>pwnc</a:t>
            </a:r>
            <a:r>
              <a:rPr dirty="0">
                <a:solidFill>
                  <a:srgbClr val="FFFFFF"/>
                </a:solidFill>
                <a:latin typeface="Gotham Rounded Book"/>
                <a:ea typeface="Gotham Rounded Book"/>
                <a:cs typeface="Gotham Rounded Book"/>
                <a:sym typeface="Gotham Rounded Book"/>
              </a:rPr>
              <a:t> </a:t>
            </a:r>
            <a:r>
              <a:rPr dirty="0" err="1">
                <a:solidFill>
                  <a:srgbClr val="FFFFFF"/>
                </a:solidFill>
                <a:latin typeface="Gotham Rounded Book"/>
                <a:ea typeface="Gotham Rounded Book"/>
                <a:cs typeface="Gotham Rounded Book"/>
                <a:sym typeface="Gotham Rounded Book"/>
              </a:rPr>
              <a:t>os</a:t>
            </a:r>
            <a:r>
              <a:rPr dirty="0">
                <a:solidFill>
                  <a:srgbClr val="FFFFFF"/>
                </a:solidFill>
                <a:latin typeface="Gotham Rounded Book"/>
                <a:ea typeface="Gotham Rounded Book"/>
                <a:cs typeface="Gotham Rounded Book"/>
                <a:sym typeface="Gotham Rounded Book"/>
              </a:rPr>
              <a:t> </a:t>
            </a:r>
            <a:r>
              <a:rPr dirty="0" err="1">
                <a:solidFill>
                  <a:srgbClr val="FFFFFF"/>
                </a:solidFill>
                <a:latin typeface="Gotham Rounded Book"/>
                <a:ea typeface="Gotham Rounded Book"/>
                <a:cs typeface="Gotham Rounded Book"/>
                <a:sym typeface="Gotham Rounded Book"/>
              </a:rPr>
              <a:t>oes</a:t>
            </a:r>
            <a:r>
              <a:rPr dirty="0">
                <a:solidFill>
                  <a:srgbClr val="FFFFFF"/>
                </a:solidFill>
                <a:latin typeface="Gotham Rounded Book"/>
                <a:ea typeface="Gotham Rounded Book"/>
                <a:cs typeface="Gotham Rounded Book"/>
                <a:sym typeface="Gotham Rounded Book"/>
              </a:rPr>
              <a:t> </a:t>
            </a:r>
            <a:r>
              <a:rPr dirty="0" err="1">
                <a:solidFill>
                  <a:srgbClr val="FFFFFF"/>
                </a:solidFill>
                <a:latin typeface="Gotham Rounded Book"/>
                <a:ea typeface="Gotham Rounded Book"/>
                <a:cs typeface="Gotham Rounded Book"/>
                <a:sym typeface="Gotham Rounded Book"/>
              </a:rPr>
              <a:t>gennych</a:t>
            </a:r>
            <a:r>
              <a:rPr dirty="0">
                <a:solidFill>
                  <a:srgbClr val="FFFFFF"/>
                </a:solidFill>
                <a:latin typeface="Gotham Rounded Book"/>
                <a:ea typeface="Gotham Rounded Book"/>
                <a:cs typeface="Gotham Rounded Book"/>
                <a:sym typeface="Gotham Rounded Book"/>
              </a:rPr>
              <a:t> </a:t>
            </a:r>
            <a:r>
              <a:rPr dirty="0" err="1">
                <a:solidFill>
                  <a:srgbClr val="FFFFFF"/>
                </a:solidFill>
                <a:latin typeface="Gotham Rounded Book"/>
                <a:ea typeface="Gotham Rounded Book"/>
                <a:cs typeface="Gotham Rounded Book"/>
                <a:sym typeface="Gotham Rounded Book"/>
              </a:rPr>
              <a:t>unrhyw</a:t>
            </a:r>
            <a:r>
              <a:rPr dirty="0">
                <a:solidFill>
                  <a:srgbClr val="FFFFFF"/>
                </a:solidFill>
                <a:latin typeface="Gotham Rounded Book"/>
                <a:ea typeface="Gotham Rounded Book"/>
                <a:cs typeface="Gotham Rounded Book"/>
                <a:sym typeface="Gotham Rounded Book"/>
              </a:rPr>
              <a:t> </a:t>
            </a:r>
            <a:r>
              <a:rPr dirty="0" err="1">
                <a:solidFill>
                  <a:srgbClr val="FFFFFF"/>
                </a:solidFill>
                <a:latin typeface="Gotham Rounded Book"/>
                <a:ea typeface="Gotham Rounded Book"/>
                <a:cs typeface="Gotham Rounded Book"/>
                <a:sym typeface="Gotham Rounded Book"/>
              </a:rPr>
              <a:t>gwestiynau</a:t>
            </a:r>
            <a:r>
              <a:rPr dirty="0">
                <a:solidFill>
                  <a:srgbClr val="FFFFFF"/>
                </a:solidFill>
                <a:latin typeface="Gotham Rounded Book"/>
                <a:ea typeface="Gotham Rounded Book"/>
                <a:cs typeface="Gotham Rounded Book"/>
                <a:sym typeface="Gotham Rounded Book"/>
              </a:rPr>
              <a:t>.</a:t>
            </a:r>
          </a:p>
          <a:p>
            <a:pPr lvl="0"/>
            <a:endParaRPr dirty="0">
              <a:solidFill>
                <a:srgbClr val="FFFFFF"/>
              </a:solidFill>
              <a:latin typeface="Gotham Rounded Book"/>
              <a:ea typeface="Gotham Rounded Book"/>
              <a:cs typeface="Gotham Rounded Book"/>
              <a:sym typeface="Gotham Rounded Book"/>
            </a:endParaRPr>
          </a:p>
          <a:p>
            <a:pPr lvl="0"/>
            <a:r>
              <a:rPr lang="en-GB" sz="2000" spc="-50" dirty="0" err="1" smtClean="0">
                <a:solidFill>
                  <a:srgbClr val="FFFFFF"/>
                </a:solidFill>
                <a:latin typeface="Gotham Rounded Book"/>
                <a:ea typeface="Gotham Rounded Book"/>
                <a:cs typeface="Gotham Rounded Book"/>
                <a:sym typeface="Gotham Rounded Book"/>
              </a:rPr>
              <a:t>gceenglish</a:t>
            </a:r>
            <a:r>
              <a:rPr sz="2000" spc="-50" dirty="0" smtClean="0">
                <a:solidFill>
                  <a:srgbClr val="FFFFFF"/>
                </a:solidFill>
                <a:latin typeface="Gotham Rounded Book"/>
                <a:ea typeface="Gotham Rounded Book"/>
                <a:cs typeface="Gotham Rounded Book"/>
                <a:sym typeface="Gotham Rounded Book"/>
              </a:rPr>
              <a:t>@wjec.co.uk</a:t>
            </a:r>
            <a:endParaRPr sz="2000" spc="-50" dirty="0">
              <a:solidFill>
                <a:srgbClr val="FFFFFF"/>
              </a:solidFill>
              <a:latin typeface="Gotham Rounded Book"/>
              <a:ea typeface="Gotham Rounded Book"/>
              <a:cs typeface="Gotham Rounded Book"/>
              <a:sym typeface="Gotham Rounded Book"/>
            </a:endParaRPr>
          </a:p>
          <a:p>
            <a:pPr lvl="0"/>
            <a:r>
              <a:rPr lang="en-GB" sz="2000" spc="-50" dirty="0" err="1">
                <a:solidFill>
                  <a:srgbClr val="FFFFFF"/>
                </a:solidFill>
                <a:latin typeface="Gotham Rounded Book"/>
                <a:ea typeface="Gotham Rounded Book"/>
                <a:cs typeface="Gotham Rounded Book"/>
                <a:sym typeface="Gotham Rounded Book"/>
              </a:rPr>
              <a:t>m</a:t>
            </a:r>
            <a:r>
              <a:rPr lang="en-GB" sz="2000" spc="-50" dirty="0" err="1" smtClean="0">
                <a:solidFill>
                  <a:srgbClr val="FFFFFF"/>
                </a:solidFill>
                <a:latin typeface="Gotham Rounded Book"/>
                <a:ea typeface="Gotham Rounded Book"/>
                <a:cs typeface="Gotham Rounded Book"/>
                <a:sym typeface="Gotham Rounded Book"/>
              </a:rPr>
              <a:t>ike.williams</a:t>
            </a:r>
            <a:r>
              <a:rPr sz="2000" spc="-50" dirty="0" smtClean="0">
                <a:solidFill>
                  <a:srgbClr val="FFFFFF"/>
                </a:solidFill>
                <a:latin typeface="Gotham Rounded Book"/>
                <a:ea typeface="Gotham Rounded Book"/>
                <a:cs typeface="Gotham Rounded Book"/>
                <a:sym typeface="Gotham Rounded Book"/>
              </a:rPr>
              <a:t>@wjec.co.uk</a:t>
            </a:r>
            <a:endParaRPr sz="2000" spc="-50" dirty="0">
              <a:solidFill>
                <a:srgbClr val="FFFFFF"/>
              </a:solidFill>
              <a:latin typeface="Gotham Rounded Book"/>
              <a:ea typeface="Gotham Rounded Book"/>
              <a:cs typeface="Gotham Rounded Book"/>
              <a:sym typeface="Gotham Rounded Book"/>
            </a:endParaRPr>
          </a:p>
          <a:p>
            <a:pPr lvl="0"/>
            <a:endParaRPr sz="2000" spc="-50" dirty="0">
              <a:solidFill>
                <a:srgbClr val="FFFFFF"/>
              </a:solidFill>
              <a:latin typeface="Gotham Rounded Book"/>
              <a:ea typeface="Gotham Rounded Book"/>
              <a:cs typeface="Gotham Rounded Book"/>
              <a:sym typeface="Gotham Rounded Book"/>
            </a:endParaRPr>
          </a:p>
          <a:p>
            <a:pPr lvl="0"/>
            <a:r>
              <a:rPr sz="2000" spc="-50" dirty="0">
                <a:latin typeface="Gotham Rounded Book"/>
                <a:ea typeface="Gotham Rounded Book"/>
                <a:cs typeface="Gotham Rounded Book"/>
                <a:sym typeface="Gotham Rounded Book"/>
              </a:rPr>
              <a:t>@</a:t>
            </a:r>
            <a:r>
              <a:rPr sz="2000" spc="-50" dirty="0" err="1">
                <a:latin typeface="Gotham Rounded Book"/>
                <a:ea typeface="Gotham Rounded Book"/>
                <a:cs typeface="Gotham Rounded Book"/>
                <a:sym typeface="Gotham Rounded Book"/>
              </a:rPr>
              <a:t>wjec_cbac</a:t>
            </a:r>
            <a:endParaRPr sz="2000" spc="-50" dirty="0">
              <a:latin typeface="Gotham Rounded Book"/>
              <a:ea typeface="Gotham Rounded Book"/>
              <a:cs typeface="Gotham Rounded Book"/>
              <a:sym typeface="Gotham Rounded Book"/>
            </a:endParaRPr>
          </a:p>
          <a:p>
            <a:pPr lvl="0"/>
            <a:r>
              <a:rPr sz="2000" spc="-50" dirty="0">
                <a:latin typeface="Gotham Rounded Book"/>
                <a:ea typeface="Gotham Rounded Book"/>
                <a:cs typeface="Gotham Rounded Book"/>
                <a:sym typeface="Gotham Rounded Book"/>
              </a:rPr>
              <a:t>@</a:t>
            </a:r>
            <a:r>
              <a:rPr sz="2000" spc="-50" dirty="0" err="1">
                <a:latin typeface="Gotham Rounded Book"/>
                <a:ea typeface="Gotham Rounded Book"/>
                <a:cs typeface="Gotham Rounded Book"/>
                <a:sym typeface="Gotham Rounded Book"/>
              </a:rPr>
              <a:t>cbac_wjec</a:t>
            </a:r>
            <a:endParaRPr sz="2000" spc="-50" dirty="0">
              <a:latin typeface="Gotham Rounded Book"/>
              <a:ea typeface="Gotham Rounded Book"/>
              <a:cs typeface="Gotham Rounded Book"/>
              <a:sym typeface="Gotham Rounded Book"/>
            </a:endParaRPr>
          </a:p>
          <a:p>
            <a:pPr lvl="0"/>
            <a:endParaRPr sz="2000" spc="-50" dirty="0">
              <a:solidFill>
                <a:srgbClr val="F7B385"/>
              </a:solidFill>
              <a:latin typeface="Gotham Rounded Book"/>
              <a:ea typeface="Gotham Rounded Book"/>
              <a:cs typeface="Gotham Rounded Book"/>
              <a:sym typeface="Gotham Rounded Book"/>
            </a:endParaRPr>
          </a:p>
          <a:p>
            <a:pPr lvl="0"/>
            <a:r>
              <a:rPr sz="2000" spc="-50" dirty="0">
                <a:latin typeface="Gotham Rounded Book"/>
                <a:ea typeface="Gotham Rounded Book"/>
                <a:cs typeface="Gotham Rounded Book"/>
                <a:sym typeface="Gotham Rounded Book"/>
              </a:rPr>
              <a:t>cbac.co.uk</a:t>
            </a:r>
          </a:p>
          <a:p>
            <a:pPr lvl="0"/>
            <a:r>
              <a:rPr sz="2000" spc="-50" dirty="0">
                <a:latin typeface="Gotham Rounded Book"/>
                <a:ea typeface="Gotham Rounded Book"/>
                <a:cs typeface="Gotham Rounded Book"/>
                <a:sym typeface="Gotham Rounded Book"/>
              </a:rPr>
              <a:t>wjec.co.uk</a:t>
            </a:r>
          </a:p>
        </p:txBody>
      </p:sp>
      <p:sp>
        <p:nvSpPr>
          <p:cNvPr id="90" name="Shape 90"/>
          <p:cNvSpPr/>
          <p:nvPr/>
        </p:nvSpPr>
        <p:spPr>
          <a:xfrm>
            <a:off x="4426527" y="1303202"/>
            <a:ext cx="4104411" cy="9296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a:solidFill>
                  <a:srgbClr val="FFFFFF"/>
                </a:solidFill>
                <a:latin typeface="Gotham Rounded Book"/>
                <a:ea typeface="Gotham Rounded Book"/>
                <a:cs typeface="Gotham Rounded Book"/>
                <a:sym typeface="Gotham Rounded Book"/>
              </a:defRPr>
            </a:lvl1pPr>
          </a:lstStyle>
          <a:p>
            <a:pPr lvl="0">
              <a:defRPr>
                <a:solidFill>
                  <a:srgbClr val="000000"/>
                </a:solidFill>
              </a:defRPr>
            </a:pPr>
            <a:r>
              <a:rPr>
                <a:solidFill>
                  <a:srgbClr val="FFFFFF"/>
                </a:solidFill>
              </a:rPr>
              <a:t>Contact our specialist Subject Officers and administrative support team for your subject with any queries.  </a:t>
            </a:r>
          </a:p>
        </p:txBody>
      </p:sp>
      <p:pic>
        <p:nvPicPr>
          <p:cNvPr id="91" name="image2.jpeg" descr="Z:\Pictures\logos\WJEC_Logo_RGB.jpg"/>
          <p:cNvPicPr/>
          <p:nvPr/>
        </p:nvPicPr>
        <p:blipFill>
          <a:blip r:embed="rId3">
            <a:extLst/>
          </a:blip>
          <a:stretch>
            <a:fillRect/>
          </a:stretch>
        </p:blipFill>
        <p:spPr>
          <a:xfrm>
            <a:off x="136017" y="5829300"/>
            <a:ext cx="800779" cy="799932"/>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31"/>
          <p:cNvSpPr/>
          <p:nvPr/>
        </p:nvSpPr>
        <p:spPr>
          <a:xfrm>
            <a:off x="354939" y="2856414"/>
            <a:ext cx="7981406" cy="249808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r>
              <a:rPr sz="2500" b="1">
                <a:solidFill>
                  <a:srgbClr val="0070C0"/>
                </a:solidFill>
                <a:latin typeface="Gotham Rounded Book"/>
                <a:ea typeface="Gotham Rounded Book"/>
                <a:cs typeface="Gotham Rounded Book"/>
                <a:sym typeface="Gotham Rounded Book"/>
              </a:rPr>
              <a:t>Section A</a:t>
            </a:r>
          </a:p>
          <a:p>
            <a:pPr lvl="0"/>
            <a:endParaRPr sz="1600" b="1">
              <a:solidFill>
                <a:srgbClr val="0070C0"/>
              </a:solidFill>
              <a:latin typeface="Gotham Rounded Book"/>
              <a:ea typeface="Gotham Rounded Book"/>
              <a:cs typeface="Gotham Rounded Book"/>
              <a:sym typeface="Gotham Rounded Book"/>
            </a:endParaRPr>
          </a:p>
          <a:p>
            <a:pPr marL="225777" lvl="0" indent="-225777">
              <a:lnSpc>
                <a:spcPct val="150000"/>
              </a:lnSpc>
              <a:buClr>
                <a:srgbClr val="0070C0"/>
              </a:buClr>
              <a:buSzPct val="100000"/>
              <a:buFont typeface="Arial"/>
              <a:buChar char="•"/>
            </a:pPr>
            <a:r>
              <a:rPr sz="1600" b="1">
                <a:solidFill>
                  <a:srgbClr val="0070C0"/>
                </a:solidFill>
                <a:latin typeface="Gotham Rounded Book"/>
                <a:ea typeface="Gotham Rounded Book"/>
                <a:cs typeface="Gotham Rounded Book"/>
                <a:sym typeface="Gotham Rounded Book"/>
              </a:rPr>
              <a:t>1500-2000 word</a:t>
            </a:r>
            <a:r>
              <a:rPr sz="1600">
                <a:solidFill>
                  <a:srgbClr val="0070C0"/>
                </a:solidFill>
                <a:latin typeface="Gotham Rounded Book"/>
                <a:ea typeface="Gotham Rounded Book"/>
                <a:cs typeface="Gotham Rounded Book"/>
                <a:sym typeface="Gotham Rounded Book"/>
              </a:rPr>
              <a:t> study based on the reading of a prose text (selected from a prescribed list) and related wider reading from one of the following genres:   </a:t>
            </a:r>
          </a:p>
          <a:p>
            <a:pPr lvl="0">
              <a:lnSpc>
                <a:spcPct val="150000"/>
              </a:lnSpc>
            </a:pPr>
            <a:endParaRPr sz="1600">
              <a:solidFill>
                <a:srgbClr val="0070C0"/>
              </a:solidFill>
              <a:latin typeface="Gotham Rounded Book"/>
              <a:ea typeface="Gotham Rounded Book"/>
              <a:cs typeface="Gotham Rounded Book"/>
              <a:sym typeface="Gotham Rounded Book"/>
            </a:endParaRPr>
          </a:p>
          <a:p>
            <a:pPr marL="285750" lvl="0" indent="-285750">
              <a:lnSpc>
                <a:spcPct val="150000"/>
              </a:lnSpc>
              <a:buSzPct val="100000"/>
              <a:buFont typeface="Arial"/>
              <a:buChar char="•"/>
            </a:pPr>
            <a:endParaRPr baseline="30000">
              <a:latin typeface="Bliss-Light"/>
              <a:ea typeface="Bliss-Light"/>
              <a:cs typeface="Bliss-Light"/>
              <a:sym typeface="Bliss-Light"/>
            </a:endParaRPr>
          </a:p>
        </p:txBody>
      </p:sp>
      <p:pic>
        <p:nvPicPr>
          <p:cNvPr id="32" name="image1.png"/>
          <p:cNvPicPr/>
          <p:nvPr/>
        </p:nvPicPr>
        <p:blipFill>
          <a:blip r:embed="rId2">
            <a:extLst/>
          </a:blip>
          <a:stretch>
            <a:fillRect/>
          </a:stretch>
        </p:blipFill>
        <p:spPr>
          <a:xfrm>
            <a:off x="-8231" y="1911"/>
            <a:ext cx="9152233" cy="1265238"/>
          </a:xfrm>
          <a:prstGeom prst="rect">
            <a:avLst/>
          </a:prstGeom>
          <a:ln w="12700">
            <a:miter lim="400000"/>
          </a:ln>
        </p:spPr>
      </p:pic>
      <p:sp>
        <p:nvSpPr>
          <p:cNvPr id="33" name="Shape 33"/>
          <p:cNvSpPr>
            <a:spLocks noGrp="1"/>
          </p:cNvSpPr>
          <p:nvPr>
            <p:ph type="body" idx="1"/>
          </p:nvPr>
        </p:nvSpPr>
        <p:spPr>
          <a:xfrm>
            <a:off x="358626" y="1567654"/>
            <a:ext cx="8418515" cy="1188246"/>
          </a:xfrm>
          <a:prstGeom prst="rect">
            <a:avLst/>
          </a:prstGeom>
        </p:spPr>
        <p:txBody>
          <a:bodyPr/>
          <a:lstStyle/>
          <a:p>
            <a:pPr lvl="0">
              <a:lnSpc>
                <a:spcPct val="100000"/>
              </a:lnSpc>
              <a:spcBef>
                <a:spcPts val="700"/>
              </a:spcBef>
              <a:defRPr sz="1800"/>
            </a:pPr>
            <a:r>
              <a:rPr sz="3200">
                <a:solidFill>
                  <a:srgbClr val="0070C0"/>
                </a:solidFill>
              </a:rPr>
              <a:t>Unit 5 Critical and Creative Genre Study</a:t>
            </a:r>
            <a:endParaRPr>
              <a:solidFill>
                <a:srgbClr val="0070C0"/>
              </a:solidFill>
            </a:endParaRPr>
          </a:p>
          <a:p>
            <a:pPr lvl="0">
              <a:lnSpc>
                <a:spcPct val="100000"/>
              </a:lnSpc>
              <a:spcBef>
                <a:spcPts val="700"/>
              </a:spcBef>
              <a:defRPr sz="1800"/>
            </a:pPr>
            <a:r>
              <a:rPr sz="3200" spc="-100">
                <a:solidFill>
                  <a:srgbClr val="0096ED"/>
                </a:solidFill>
                <a:latin typeface="Gotham Rounded Book"/>
                <a:ea typeface="Gotham Rounded Book"/>
                <a:cs typeface="Gotham Rounded Book"/>
                <a:sym typeface="Gotham Rounded Book"/>
              </a:rPr>
              <a:t>Non-examination assessment</a:t>
            </a:r>
          </a:p>
        </p:txBody>
      </p:sp>
      <p:sp>
        <p:nvSpPr>
          <p:cNvPr id="34" name="Shape 34"/>
          <p:cNvSpPr/>
          <p:nvPr/>
        </p:nvSpPr>
        <p:spPr>
          <a:xfrm>
            <a:off x="1077081" y="4431029"/>
            <a:ext cx="6169249" cy="1958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r>
              <a:rPr>
                <a:latin typeface="Calibri"/>
                <a:ea typeface="Calibri"/>
                <a:cs typeface="Calibri"/>
                <a:sym typeface="Calibri"/>
              </a:rPr>
              <a:t>gothic						war/conflict</a:t>
            </a:r>
          </a:p>
          <a:p>
            <a:pPr lvl="0"/>
            <a:r>
              <a:rPr>
                <a:latin typeface="Calibri"/>
                <a:ea typeface="Calibri"/>
                <a:cs typeface="Calibri"/>
                <a:sym typeface="Calibri"/>
              </a:rPr>
              <a:t>science fiction				adventure/journeys</a:t>
            </a:r>
          </a:p>
          <a:p>
            <a:pPr lvl="0"/>
            <a:r>
              <a:rPr>
                <a:latin typeface="Calibri"/>
                <a:ea typeface="Calibri"/>
                <a:cs typeface="Calibri"/>
                <a:sym typeface="Calibri"/>
              </a:rPr>
              <a:t>romance						life-writing</a:t>
            </a:r>
          </a:p>
          <a:p>
            <a:pPr lvl="0"/>
            <a:r>
              <a:rPr>
                <a:latin typeface="Calibri"/>
                <a:ea typeface="Calibri"/>
                <a:cs typeface="Calibri"/>
                <a:sym typeface="Calibri"/>
              </a:rPr>
              <a:t>dystopia						journalism</a:t>
            </a:r>
          </a:p>
          <a:p>
            <a:pPr lvl="0"/>
            <a:r>
              <a:rPr>
                <a:latin typeface="Calibri"/>
                <a:ea typeface="Calibri"/>
                <a:cs typeface="Calibri"/>
                <a:sym typeface="Calibri"/>
              </a:rPr>
              <a:t>crime						travel</a:t>
            </a:r>
          </a:p>
          <a:p>
            <a:pPr lvl="0"/>
            <a:r>
              <a:rPr>
                <a:latin typeface="Calibri"/>
                <a:ea typeface="Calibri"/>
                <a:cs typeface="Calibri"/>
                <a:sym typeface="Calibri"/>
              </a:rPr>
              <a:t>satire/comedy				identity/the outsider</a:t>
            </a:r>
          </a:p>
          <a:p>
            <a:pPr lvl="0"/>
            <a:r>
              <a:rPr>
                <a:latin typeface="Calibri"/>
                <a:ea typeface="Calibri"/>
                <a:cs typeface="Calibri"/>
                <a:sym typeface="Calibri"/>
              </a:rPr>
              <a:t>historical fiction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p:nvPr/>
        </p:nvSpPr>
        <p:spPr>
          <a:xfrm>
            <a:off x="367639" y="2881815"/>
            <a:ext cx="7981406" cy="3276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2500" b="1">
                <a:solidFill>
                  <a:srgbClr val="0070C0"/>
                </a:solidFill>
                <a:latin typeface="Gotham Rounded Book"/>
                <a:ea typeface="Gotham Rounded Book"/>
                <a:cs typeface="Gotham Rounded Book"/>
                <a:sym typeface="Gotham Rounded Book"/>
              </a:rPr>
              <a:t>Section A</a:t>
            </a:r>
          </a:p>
          <a:p>
            <a:pPr lvl="0"/>
            <a:endParaRPr sz="1600" b="1">
              <a:solidFill>
                <a:srgbClr val="0070C0"/>
              </a:solidFill>
              <a:latin typeface="Gotham Rounded Book"/>
              <a:ea typeface="Gotham Rounded Book"/>
              <a:cs typeface="Gotham Rounded Book"/>
              <a:sym typeface="Gotham Rounded Book"/>
            </a:endParaRPr>
          </a:p>
          <a:p>
            <a:pPr marL="225777" lvl="0" indent="-225777">
              <a:lnSpc>
                <a:spcPct val="200000"/>
              </a:lnSpc>
              <a:buClr>
                <a:srgbClr val="0070C0"/>
              </a:buClr>
              <a:buSzPct val="100000"/>
              <a:buFont typeface="Arial"/>
              <a:buChar char="•"/>
            </a:pPr>
            <a:r>
              <a:rPr sz="1600">
                <a:solidFill>
                  <a:srgbClr val="0070C0"/>
                </a:solidFill>
                <a:latin typeface="Gotham Rounded Book"/>
                <a:ea typeface="Gotham Rounded Book"/>
                <a:cs typeface="Gotham Rounded Book"/>
                <a:sym typeface="Gotham Rounded Book"/>
              </a:rPr>
              <a:t>Candidates must refer to </a:t>
            </a:r>
            <a:r>
              <a:rPr sz="1600" b="1">
                <a:solidFill>
                  <a:srgbClr val="0070C0"/>
                </a:solidFill>
                <a:latin typeface="Gotham Rounded Book"/>
                <a:ea typeface="Gotham Rounded Book"/>
                <a:cs typeface="Gotham Rounded Book"/>
                <a:sym typeface="Gotham Rounded Book"/>
              </a:rPr>
              <a:t>at least one</a:t>
            </a:r>
            <a:r>
              <a:rPr sz="1600">
                <a:solidFill>
                  <a:srgbClr val="0070C0"/>
                </a:solidFill>
                <a:latin typeface="Gotham Rounded Book"/>
                <a:ea typeface="Gotham Rounded Book"/>
                <a:cs typeface="Gotham Rounded Book"/>
                <a:sym typeface="Gotham Rounded Book"/>
              </a:rPr>
              <a:t> other text within the same genre for wider reading</a:t>
            </a:r>
          </a:p>
          <a:p>
            <a:pPr marL="225777" lvl="0" indent="-225777">
              <a:lnSpc>
                <a:spcPct val="200000"/>
              </a:lnSpc>
              <a:buClr>
                <a:srgbClr val="0070C0"/>
              </a:buClr>
              <a:buSzPct val="100000"/>
              <a:buFont typeface="Arial"/>
              <a:buChar char="•"/>
            </a:pPr>
            <a:r>
              <a:rPr sz="1600">
                <a:solidFill>
                  <a:srgbClr val="0070C0"/>
                </a:solidFill>
                <a:latin typeface="Gotham Rounded Book"/>
                <a:ea typeface="Gotham Rounded Book"/>
                <a:cs typeface="Gotham Rounded Book"/>
                <a:sym typeface="Gotham Rounded Book"/>
              </a:rPr>
              <a:t>Texts for wider reading may be drawn from the lists in the specification but are not restricted to the lists</a:t>
            </a:r>
          </a:p>
          <a:p>
            <a:pPr marL="225777" lvl="0" indent="-225777">
              <a:lnSpc>
                <a:spcPct val="200000"/>
              </a:lnSpc>
              <a:buClr>
                <a:srgbClr val="0070C0"/>
              </a:buClr>
              <a:buSzPct val="100000"/>
              <a:buFont typeface="Arial"/>
              <a:buChar char="•"/>
            </a:pPr>
            <a:r>
              <a:rPr sz="1600">
                <a:solidFill>
                  <a:srgbClr val="0070C0"/>
                </a:solidFill>
                <a:latin typeface="Gotham Rounded Book"/>
                <a:ea typeface="Gotham Rounded Book"/>
                <a:cs typeface="Gotham Rounded Book"/>
                <a:sym typeface="Gotham Rounded Book"/>
              </a:rPr>
              <a:t>Wider reading can be evidenced through the connections made in the essay and through inclusion in the bibliography  </a:t>
            </a:r>
          </a:p>
        </p:txBody>
      </p:sp>
      <p:pic>
        <p:nvPicPr>
          <p:cNvPr id="37" name="image1.png"/>
          <p:cNvPicPr/>
          <p:nvPr/>
        </p:nvPicPr>
        <p:blipFill>
          <a:blip r:embed="rId2">
            <a:extLst/>
          </a:blip>
          <a:stretch>
            <a:fillRect/>
          </a:stretch>
        </p:blipFill>
        <p:spPr>
          <a:xfrm>
            <a:off x="-8231" y="1911"/>
            <a:ext cx="9152233" cy="1265238"/>
          </a:xfrm>
          <a:prstGeom prst="rect">
            <a:avLst/>
          </a:prstGeom>
          <a:ln w="12700">
            <a:miter lim="400000"/>
          </a:ln>
        </p:spPr>
      </p:pic>
      <p:sp>
        <p:nvSpPr>
          <p:cNvPr id="38" name="Shape 38"/>
          <p:cNvSpPr>
            <a:spLocks noGrp="1"/>
          </p:cNvSpPr>
          <p:nvPr>
            <p:ph type="body" idx="1"/>
          </p:nvPr>
        </p:nvSpPr>
        <p:spPr>
          <a:xfrm>
            <a:off x="358626" y="1567654"/>
            <a:ext cx="8418515" cy="1188246"/>
          </a:xfrm>
          <a:prstGeom prst="rect">
            <a:avLst/>
          </a:prstGeom>
        </p:spPr>
        <p:txBody>
          <a:bodyPr lIns="0" tIns="0" rIns="0" bIns="0"/>
          <a:lstStyle/>
          <a:p>
            <a:pPr lvl="0">
              <a:lnSpc>
                <a:spcPct val="100000"/>
              </a:lnSpc>
              <a:spcBef>
                <a:spcPts val="700"/>
              </a:spcBef>
              <a:defRPr sz="1800"/>
            </a:pPr>
            <a:r>
              <a:rPr sz="3200">
                <a:solidFill>
                  <a:srgbClr val="0070C0"/>
                </a:solidFill>
              </a:rPr>
              <a:t>Unit 5 Critical and Creative Genre Study</a:t>
            </a:r>
            <a:endParaRPr>
              <a:solidFill>
                <a:srgbClr val="0070C0"/>
              </a:solidFill>
            </a:endParaRPr>
          </a:p>
          <a:p>
            <a:pPr lvl="0">
              <a:lnSpc>
                <a:spcPct val="100000"/>
              </a:lnSpc>
              <a:spcBef>
                <a:spcPts val="700"/>
              </a:spcBef>
              <a:defRPr sz="1800"/>
            </a:pPr>
            <a:r>
              <a:rPr sz="3200" spc="-100">
                <a:solidFill>
                  <a:srgbClr val="0096ED"/>
                </a:solidFill>
                <a:latin typeface="Gotham Rounded Book"/>
                <a:ea typeface="Gotham Rounded Book"/>
                <a:cs typeface="Gotham Rounded Book"/>
                <a:sym typeface="Gotham Rounded Book"/>
              </a:rPr>
              <a:t>Non-examination assessment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p:nvPr/>
        </p:nvSpPr>
        <p:spPr>
          <a:xfrm>
            <a:off x="367639" y="2881814"/>
            <a:ext cx="7981406" cy="2794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2500" b="1">
                <a:solidFill>
                  <a:srgbClr val="0070C0"/>
                </a:solidFill>
                <a:latin typeface="Gotham Rounded Book"/>
                <a:ea typeface="Gotham Rounded Book"/>
                <a:cs typeface="Gotham Rounded Book"/>
                <a:sym typeface="Gotham Rounded Book"/>
              </a:rPr>
              <a:t>Section A</a:t>
            </a:r>
          </a:p>
          <a:p>
            <a:pPr lvl="0"/>
            <a:endParaRPr sz="1600" b="1">
              <a:solidFill>
                <a:srgbClr val="0070C0"/>
              </a:solidFill>
              <a:latin typeface="Gotham Rounded Book"/>
              <a:ea typeface="Gotham Rounded Book"/>
              <a:cs typeface="Gotham Rounded Book"/>
              <a:sym typeface="Gotham Rounded Book"/>
            </a:endParaRPr>
          </a:p>
          <a:p>
            <a:pPr marL="225777" lvl="0" indent="-225777">
              <a:lnSpc>
                <a:spcPct val="200000"/>
              </a:lnSpc>
              <a:buClr>
                <a:srgbClr val="0070C0"/>
              </a:buClr>
              <a:buSzPct val="100000"/>
              <a:buFont typeface="Arial"/>
              <a:buChar char="•"/>
            </a:pPr>
            <a:r>
              <a:rPr sz="1600">
                <a:solidFill>
                  <a:srgbClr val="0070C0"/>
                </a:solidFill>
                <a:latin typeface="Gotham Rounded Book"/>
                <a:ea typeface="Gotham Rounded Book"/>
                <a:cs typeface="Gotham Rounded Book"/>
                <a:sym typeface="Gotham Rounded Book"/>
              </a:rPr>
              <a:t>One or two texts would be sufficient for wider reading</a:t>
            </a:r>
          </a:p>
          <a:p>
            <a:pPr marL="225777" lvl="0" indent="-225777">
              <a:lnSpc>
                <a:spcPct val="200000"/>
              </a:lnSpc>
              <a:buClr>
                <a:srgbClr val="0070C0"/>
              </a:buClr>
              <a:buSzPct val="100000"/>
              <a:buFont typeface="Arial"/>
              <a:buChar char="•"/>
            </a:pPr>
            <a:r>
              <a:rPr sz="1600">
                <a:solidFill>
                  <a:srgbClr val="0070C0"/>
                </a:solidFill>
                <a:latin typeface="Gotham Rounded Book"/>
                <a:ea typeface="Gotham Rounded Book"/>
                <a:cs typeface="Gotham Rounded Book"/>
                <a:sym typeface="Gotham Rounded Book"/>
              </a:rPr>
              <a:t>Brief reference can be made to other relevant texts if this would strengthen the quality of the argument</a:t>
            </a:r>
          </a:p>
          <a:p>
            <a:pPr marL="225777" lvl="0" indent="-225777">
              <a:lnSpc>
                <a:spcPct val="200000"/>
              </a:lnSpc>
              <a:buClr>
                <a:srgbClr val="0070C0"/>
              </a:buClr>
              <a:buSzPct val="100000"/>
              <a:buFont typeface="Arial"/>
              <a:buChar char="•"/>
            </a:pPr>
            <a:r>
              <a:rPr sz="1600">
                <a:solidFill>
                  <a:srgbClr val="0070C0"/>
                </a:solidFill>
                <a:latin typeface="Gotham Rounded Book"/>
                <a:ea typeface="Gotham Rounded Book"/>
                <a:cs typeface="Gotham Rounded Book"/>
                <a:sym typeface="Gotham Rounded Book"/>
              </a:rPr>
              <a:t>Whilst the argument might focus on a particular element of the genre e.g. setting, candidates should show a ‘grasp of overview’</a:t>
            </a:r>
          </a:p>
        </p:txBody>
      </p:sp>
      <p:pic>
        <p:nvPicPr>
          <p:cNvPr id="41" name="image1.png"/>
          <p:cNvPicPr/>
          <p:nvPr/>
        </p:nvPicPr>
        <p:blipFill>
          <a:blip r:embed="rId2">
            <a:extLst/>
          </a:blip>
          <a:stretch>
            <a:fillRect/>
          </a:stretch>
        </p:blipFill>
        <p:spPr>
          <a:xfrm>
            <a:off x="-8231" y="1911"/>
            <a:ext cx="9152233" cy="1265238"/>
          </a:xfrm>
          <a:prstGeom prst="rect">
            <a:avLst/>
          </a:prstGeom>
          <a:ln w="12700">
            <a:miter lim="400000"/>
          </a:ln>
        </p:spPr>
      </p:pic>
      <p:sp>
        <p:nvSpPr>
          <p:cNvPr id="42" name="Shape 42"/>
          <p:cNvSpPr>
            <a:spLocks noGrp="1"/>
          </p:cNvSpPr>
          <p:nvPr>
            <p:ph type="body" idx="1"/>
          </p:nvPr>
        </p:nvSpPr>
        <p:spPr>
          <a:xfrm>
            <a:off x="358626" y="1567654"/>
            <a:ext cx="8418515" cy="1188246"/>
          </a:xfrm>
          <a:prstGeom prst="rect">
            <a:avLst/>
          </a:prstGeom>
        </p:spPr>
        <p:txBody>
          <a:bodyPr lIns="0" tIns="0" rIns="0" bIns="0"/>
          <a:lstStyle/>
          <a:p>
            <a:pPr lvl="0">
              <a:lnSpc>
                <a:spcPct val="100000"/>
              </a:lnSpc>
              <a:spcBef>
                <a:spcPts val="700"/>
              </a:spcBef>
              <a:defRPr sz="1800"/>
            </a:pPr>
            <a:r>
              <a:rPr sz="3200">
                <a:solidFill>
                  <a:srgbClr val="0070C0"/>
                </a:solidFill>
              </a:rPr>
              <a:t>Unit 5 Critical and Creative Genre Study</a:t>
            </a:r>
            <a:endParaRPr>
              <a:solidFill>
                <a:srgbClr val="0070C0"/>
              </a:solidFill>
            </a:endParaRPr>
          </a:p>
          <a:p>
            <a:pPr lvl="0">
              <a:lnSpc>
                <a:spcPct val="100000"/>
              </a:lnSpc>
              <a:spcBef>
                <a:spcPts val="700"/>
              </a:spcBef>
              <a:defRPr sz="1800"/>
            </a:pPr>
            <a:r>
              <a:rPr sz="3200" spc="-100">
                <a:solidFill>
                  <a:srgbClr val="0096ED"/>
                </a:solidFill>
                <a:latin typeface="Gotham Rounded Book"/>
                <a:ea typeface="Gotham Rounded Book"/>
                <a:cs typeface="Gotham Rounded Book"/>
                <a:sym typeface="Gotham Rounded Book"/>
              </a:rPr>
              <a:t>Non-examination assessment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p:nvPr/>
        </p:nvSpPr>
        <p:spPr>
          <a:xfrm>
            <a:off x="354939" y="2856415"/>
            <a:ext cx="7981406" cy="44577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2500" b="1">
                <a:solidFill>
                  <a:srgbClr val="0070C0"/>
                </a:solidFill>
                <a:latin typeface="Gotham Rounded Book"/>
                <a:ea typeface="Gotham Rounded Book"/>
                <a:cs typeface="Gotham Rounded Book"/>
                <a:sym typeface="Gotham Rounded Book"/>
              </a:rPr>
              <a:t>Section B</a:t>
            </a:r>
          </a:p>
          <a:p>
            <a:pPr lvl="0"/>
            <a:endParaRPr sz="1600" b="1">
              <a:solidFill>
                <a:srgbClr val="0070C0"/>
              </a:solidFill>
              <a:latin typeface="Gotham Rounded Book"/>
              <a:ea typeface="Gotham Rounded Book"/>
              <a:cs typeface="Gotham Rounded Book"/>
              <a:sym typeface="Gotham Rounded Book"/>
            </a:endParaRPr>
          </a:p>
          <a:p>
            <a:pPr marL="225777" lvl="0" indent="-225777">
              <a:lnSpc>
                <a:spcPct val="200000"/>
              </a:lnSpc>
              <a:buClr>
                <a:srgbClr val="0070C0"/>
              </a:buClr>
              <a:buSzPct val="100000"/>
              <a:buFont typeface="Arial"/>
              <a:buChar char="•"/>
            </a:pPr>
            <a:r>
              <a:rPr sz="1600">
                <a:solidFill>
                  <a:srgbClr val="0070C0"/>
                </a:solidFill>
                <a:latin typeface="Gotham Rounded Book"/>
                <a:ea typeface="Gotham Rounded Book"/>
                <a:cs typeface="Gotham Rounded Book"/>
                <a:sym typeface="Gotham Rounded Book"/>
              </a:rPr>
              <a:t>Candidates will produce </a:t>
            </a:r>
            <a:r>
              <a:rPr sz="1600" b="1">
                <a:solidFill>
                  <a:srgbClr val="0070C0"/>
                </a:solidFill>
                <a:latin typeface="Gotham Rounded Book"/>
                <a:ea typeface="Gotham Rounded Book"/>
                <a:cs typeface="Gotham Rounded Book"/>
                <a:sym typeface="Gotham Rounded Book"/>
              </a:rPr>
              <a:t>one</a:t>
            </a:r>
            <a:r>
              <a:rPr sz="1600">
                <a:solidFill>
                  <a:srgbClr val="0070C0"/>
                </a:solidFill>
                <a:latin typeface="Gotham Rounded Book"/>
                <a:ea typeface="Gotham Rounded Book"/>
                <a:cs typeface="Gotham Rounded Book"/>
                <a:sym typeface="Gotham Rounded Book"/>
              </a:rPr>
              <a:t> piece of original writing of approximately 1000-1500 words</a:t>
            </a:r>
          </a:p>
          <a:p>
            <a:pPr marL="225777" lvl="0" indent="-225777">
              <a:lnSpc>
                <a:spcPct val="200000"/>
              </a:lnSpc>
              <a:buClr>
                <a:srgbClr val="0070C0"/>
              </a:buClr>
              <a:buSzPct val="100000"/>
              <a:buFont typeface="Arial"/>
              <a:buChar char="•"/>
            </a:pPr>
            <a:r>
              <a:rPr sz="1600">
                <a:solidFill>
                  <a:srgbClr val="0070C0"/>
                </a:solidFill>
                <a:latin typeface="Gotham Rounded Book"/>
                <a:ea typeface="Gotham Rounded Book"/>
                <a:cs typeface="Gotham Rounded Book"/>
                <a:sym typeface="Gotham Rounded Book"/>
              </a:rPr>
              <a:t>The piece must show clear understanding of the selected genre and must be informed by the research and study completed for Section A</a:t>
            </a:r>
          </a:p>
          <a:p>
            <a:pPr marL="225777" lvl="0" indent="-225777">
              <a:lnSpc>
                <a:spcPct val="200000"/>
              </a:lnSpc>
              <a:buClr>
                <a:srgbClr val="0070C0"/>
              </a:buClr>
              <a:buSzPct val="100000"/>
              <a:buFont typeface="Arial"/>
              <a:buChar char="•"/>
            </a:pPr>
            <a:r>
              <a:rPr sz="1600">
                <a:solidFill>
                  <a:srgbClr val="0070C0"/>
                </a:solidFill>
                <a:latin typeface="Gotham Rounded Book"/>
                <a:ea typeface="Gotham Rounded Book"/>
                <a:cs typeface="Gotham Rounded Book"/>
                <a:sym typeface="Gotham Rounded Book"/>
              </a:rPr>
              <a:t>Candidates can choose to submit literary or non-literary pieces</a:t>
            </a:r>
          </a:p>
          <a:p>
            <a:pPr marL="285750" lvl="0" indent="-285750">
              <a:lnSpc>
                <a:spcPct val="150000"/>
              </a:lnSpc>
              <a:buClr>
                <a:srgbClr val="0070C0"/>
              </a:buClr>
              <a:buSzPct val="100000"/>
              <a:buFont typeface="Arial"/>
              <a:buChar char="•"/>
            </a:pPr>
            <a:endParaRPr sz="1600">
              <a:solidFill>
                <a:srgbClr val="0070C0"/>
              </a:solidFill>
              <a:latin typeface="Gotham Rounded Book"/>
              <a:ea typeface="Gotham Rounded Book"/>
              <a:cs typeface="Gotham Rounded Book"/>
              <a:sym typeface="Gotham Rounded Book"/>
            </a:endParaRPr>
          </a:p>
          <a:p>
            <a:pPr lvl="0">
              <a:lnSpc>
                <a:spcPct val="150000"/>
              </a:lnSpc>
            </a:pPr>
            <a:endParaRPr sz="1600">
              <a:solidFill>
                <a:srgbClr val="0070C0"/>
              </a:solidFill>
              <a:latin typeface="Gotham Rounded Book"/>
              <a:ea typeface="Gotham Rounded Book"/>
              <a:cs typeface="Gotham Rounded Book"/>
              <a:sym typeface="Gotham Rounded Book"/>
            </a:endParaRPr>
          </a:p>
          <a:p>
            <a:pPr marL="285750" lvl="0" indent="-285750">
              <a:lnSpc>
                <a:spcPct val="150000"/>
              </a:lnSpc>
              <a:buSzPct val="100000"/>
              <a:buFont typeface="Arial"/>
              <a:buChar char="•"/>
            </a:pPr>
            <a:endParaRPr baseline="30000">
              <a:latin typeface="Bliss-Light"/>
              <a:ea typeface="Bliss-Light"/>
              <a:cs typeface="Bliss-Light"/>
              <a:sym typeface="Bliss-Light"/>
            </a:endParaRPr>
          </a:p>
        </p:txBody>
      </p:sp>
      <p:pic>
        <p:nvPicPr>
          <p:cNvPr id="45" name="image1.png"/>
          <p:cNvPicPr/>
          <p:nvPr/>
        </p:nvPicPr>
        <p:blipFill>
          <a:blip r:embed="rId2">
            <a:extLst/>
          </a:blip>
          <a:stretch>
            <a:fillRect/>
          </a:stretch>
        </p:blipFill>
        <p:spPr>
          <a:xfrm>
            <a:off x="-8231" y="1911"/>
            <a:ext cx="9152233" cy="1265238"/>
          </a:xfrm>
          <a:prstGeom prst="rect">
            <a:avLst/>
          </a:prstGeom>
          <a:ln w="12700">
            <a:miter lim="400000"/>
          </a:ln>
        </p:spPr>
      </p:pic>
      <p:sp>
        <p:nvSpPr>
          <p:cNvPr id="46" name="Shape 46"/>
          <p:cNvSpPr>
            <a:spLocks noGrp="1"/>
          </p:cNvSpPr>
          <p:nvPr>
            <p:ph type="body" idx="1"/>
          </p:nvPr>
        </p:nvSpPr>
        <p:spPr>
          <a:xfrm>
            <a:off x="358626" y="1567654"/>
            <a:ext cx="8418515" cy="1188246"/>
          </a:xfrm>
          <a:prstGeom prst="rect">
            <a:avLst/>
          </a:prstGeom>
        </p:spPr>
        <p:txBody>
          <a:bodyPr lIns="0" tIns="0" rIns="0" bIns="0"/>
          <a:lstStyle/>
          <a:p>
            <a:pPr lvl="0">
              <a:lnSpc>
                <a:spcPct val="100000"/>
              </a:lnSpc>
              <a:spcBef>
                <a:spcPts val="700"/>
              </a:spcBef>
              <a:defRPr sz="1800"/>
            </a:pPr>
            <a:r>
              <a:rPr sz="3200">
                <a:solidFill>
                  <a:srgbClr val="0070C0"/>
                </a:solidFill>
              </a:rPr>
              <a:t>Unit 5 Critical and Creative Genre Study</a:t>
            </a:r>
            <a:endParaRPr>
              <a:solidFill>
                <a:srgbClr val="0070C0"/>
              </a:solidFill>
            </a:endParaRPr>
          </a:p>
          <a:p>
            <a:pPr lvl="0">
              <a:lnSpc>
                <a:spcPct val="100000"/>
              </a:lnSpc>
              <a:spcBef>
                <a:spcPts val="700"/>
              </a:spcBef>
              <a:defRPr sz="1800"/>
            </a:pPr>
            <a:r>
              <a:rPr sz="3200" spc="-100">
                <a:solidFill>
                  <a:srgbClr val="0096ED"/>
                </a:solidFill>
                <a:latin typeface="Gotham Rounded Book"/>
                <a:ea typeface="Gotham Rounded Book"/>
                <a:cs typeface="Gotham Rounded Book"/>
                <a:sym typeface="Gotham Rounded Book"/>
              </a:rPr>
              <a:t>Non-examination assessment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a:spLocks noGrp="1"/>
          </p:cNvSpPr>
          <p:nvPr>
            <p:ph type="body" idx="1"/>
          </p:nvPr>
        </p:nvSpPr>
        <p:spPr>
          <a:xfrm>
            <a:off x="487362" y="1567654"/>
            <a:ext cx="8418515" cy="856509"/>
          </a:xfrm>
          <a:prstGeom prst="rect">
            <a:avLst/>
          </a:prstGeom>
        </p:spPr>
        <p:txBody>
          <a:bodyPr lIns="0" tIns="0" rIns="0" bIns="0"/>
          <a:lstStyle>
            <a:lvl1pPr>
              <a:lnSpc>
                <a:spcPct val="100000"/>
              </a:lnSpc>
              <a:spcBef>
                <a:spcPts val="700"/>
              </a:spcBef>
              <a:defRPr>
                <a:solidFill>
                  <a:srgbClr val="0070C0"/>
                </a:solidFill>
              </a:defRPr>
            </a:lvl1pPr>
          </a:lstStyle>
          <a:p>
            <a:pPr lvl="0">
              <a:defRPr sz="1800">
                <a:solidFill>
                  <a:srgbClr val="000000"/>
                </a:solidFill>
              </a:defRPr>
            </a:pPr>
            <a:r>
              <a:rPr sz="3200">
                <a:solidFill>
                  <a:srgbClr val="0070C0"/>
                </a:solidFill>
              </a:rPr>
              <a:t>Possible Approaches</a:t>
            </a:r>
          </a:p>
        </p:txBody>
      </p:sp>
      <p:sp>
        <p:nvSpPr>
          <p:cNvPr id="49" name="Shape 49"/>
          <p:cNvSpPr/>
          <p:nvPr/>
        </p:nvSpPr>
        <p:spPr>
          <a:xfrm>
            <a:off x="367639" y="2081715"/>
            <a:ext cx="7981406" cy="386715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nSpc>
                <a:spcPct val="200000"/>
              </a:lnSpc>
            </a:pPr>
            <a:endParaRPr sz="2400">
              <a:solidFill>
                <a:srgbClr val="0070C0"/>
              </a:solidFill>
              <a:latin typeface="Gotham Rounded Book"/>
              <a:ea typeface="Gotham Rounded Book"/>
              <a:cs typeface="Gotham Rounded Book"/>
              <a:sym typeface="Gotham Rounded Book"/>
            </a:endParaRPr>
          </a:p>
          <a:p>
            <a:pPr marL="320841" lvl="0" indent="-320841">
              <a:lnSpc>
                <a:spcPct val="150000"/>
              </a:lnSpc>
              <a:buClr>
                <a:srgbClr val="0070C0"/>
              </a:buClr>
              <a:buSzPct val="100000"/>
              <a:buFont typeface="Arial"/>
              <a:buChar char="•"/>
            </a:pPr>
            <a:r>
              <a:rPr sz="2400">
                <a:solidFill>
                  <a:srgbClr val="0070C0"/>
                </a:solidFill>
                <a:latin typeface="Gotham Rounded Book"/>
                <a:ea typeface="Gotham Rounded Book"/>
                <a:cs typeface="Gotham Rounded Book"/>
                <a:sym typeface="Gotham Rounded Book"/>
              </a:rPr>
              <a:t>Individual choice of ‘core’ and wider reading texts - tutorial approach</a:t>
            </a:r>
          </a:p>
          <a:p>
            <a:pPr marL="320841" lvl="0" indent="-320841">
              <a:lnSpc>
                <a:spcPct val="150000"/>
              </a:lnSpc>
              <a:buClr>
                <a:srgbClr val="0070C0"/>
              </a:buClr>
              <a:buSzPct val="100000"/>
              <a:buFont typeface="Arial"/>
              <a:buChar char="•"/>
            </a:pPr>
            <a:r>
              <a:rPr sz="2400">
                <a:solidFill>
                  <a:srgbClr val="0070C0"/>
                </a:solidFill>
                <a:latin typeface="Gotham Rounded Book"/>
                <a:ea typeface="Gotham Rounded Book"/>
                <a:cs typeface="Gotham Rounded Book"/>
                <a:sym typeface="Gotham Rounded Book"/>
              </a:rPr>
              <a:t>Centre specified ‘core’ and wider reading texts - ‘taught’ approach</a:t>
            </a:r>
          </a:p>
          <a:p>
            <a:pPr marL="320841" lvl="0" indent="-320841">
              <a:lnSpc>
                <a:spcPct val="150000"/>
              </a:lnSpc>
              <a:buClr>
                <a:srgbClr val="0070C0"/>
              </a:buClr>
              <a:buSzPct val="100000"/>
              <a:buFont typeface="Arial"/>
              <a:buChar char="•"/>
            </a:pPr>
            <a:r>
              <a:rPr sz="2400">
                <a:solidFill>
                  <a:srgbClr val="0070C0"/>
                </a:solidFill>
                <a:latin typeface="Gotham Rounded Book"/>
                <a:ea typeface="Gotham Rounded Book"/>
                <a:cs typeface="Gotham Rounded Book"/>
                <a:sym typeface="Gotham Rounded Book"/>
              </a:rPr>
              <a:t>A selection of ‘core’ texts and guided wider reading - seminar and tutorial approach</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nvSpPr>
        <p:spPr>
          <a:xfrm>
            <a:off x="323528" y="2060848"/>
            <a:ext cx="8496944" cy="467820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301625" lvl="0" indent="-301625">
              <a:lnSpc>
                <a:spcPct val="200000"/>
              </a:lnSpc>
              <a:buClr>
                <a:srgbClr val="0070C0"/>
              </a:buClr>
              <a:buSzPct val="100000"/>
              <a:buFont typeface="Arial"/>
              <a:buChar char="•"/>
            </a:pPr>
            <a:r>
              <a:rPr sz="1900" dirty="0" smtClean="0">
                <a:solidFill>
                  <a:srgbClr val="0070C0"/>
                </a:solidFill>
                <a:latin typeface="Gotham Rounded Book"/>
                <a:ea typeface="Gotham Rounded Book"/>
                <a:cs typeface="Gotham Rounded Book"/>
                <a:sym typeface="Gotham Rounded Book"/>
              </a:rPr>
              <a:t>Candidates </a:t>
            </a:r>
            <a:r>
              <a:rPr sz="1900" dirty="0">
                <a:solidFill>
                  <a:srgbClr val="0070C0"/>
                </a:solidFill>
                <a:latin typeface="Gotham Rounded Book"/>
                <a:ea typeface="Gotham Rounded Book"/>
                <a:cs typeface="Gotham Rounded Book"/>
                <a:sym typeface="Gotham Rounded Book"/>
              </a:rPr>
              <a:t>should:</a:t>
            </a:r>
          </a:p>
          <a:p>
            <a:pPr marL="758825" lvl="1" indent="-301625">
              <a:lnSpc>
                <a:spcPct val="200000"/>
              </a:lnSpc>
              <a:buClr>
                <a:srgbClr val="0070C0"/>
              </a:buClr>
              <a:buSzPct val="100000"/>
              <a:buFont typeface="Arial"/>
              <a:buChar char="•"/>
            </a:pPr>
            <a:r>
              <a:rPr sz="1900" dirty="0">
                <a:solidFill>
                  <a:srgbClr val="0070C0"/>
                </a:solidFill>
                <a:latin typeface="Gotham Rounded Book"/>
                <a:ea typeface="Gotham Rounded Book"/>
                <a:cs typeface="Gotham Rounded Book"/>
                <a:sym typeface="Gotham Rounded Book"/>
              </a:rPr>
              <a:t>deal with one text in detail and make wider reference to other texts</a:t>
            </a:r>
          </a:p>
          <a:p>
            <a:pPr marL="758825" lvl="1" indent="-301625">
              <a:lnSpc>
                <a:spcPct val="200000"/>
              </a:lnSpc>
              <a:buClr>
                <a:srgbClr val="0070C0"/>
              </a:buClr>
              <a:buSzPct val="100000"/>
              <a:buFont typeface="Arial"/>
              <a:buChar char="•"/>
            </a:pPr>
            <a:r>
              <a:rPr sz="1900" dirty="0">
                <a:solidFill>
                  <a:srgbClr val="0070C0"/>
                </a:solidFill>
                <a:latin typeface="Gotham Rounded Book"/>
                <a:ea typeface="Gotham Rounded Book"/>
                <a:cs typeface="Gotham Rounded Book"/>
                <a:sym typeface="Gotham Rounded Book"/>
              </a:rPr>
              <a:t>select tasks which are theme based, character based or in response to a critical quotation</a:t>
            </a:r>
          </a:p>
          <a:p>
            <a:pPr marL="758825" lvl="1" indent="-301625">
              <a:lnSpc>
                <a:spcPct val="200000"/>
              </a:lnSpc>
              <a:buClr>
                <a:srgbClr val="0070C0"/>
              </a:buClr>
              <a:buSzPct val="100000"/>
              <a:buFont typeface="Arial"/>
              <a:buChar char="•"/>
            </a:pPr>
            <a:r>
              <a:rPr sz="1900" dirty="0">
                <a:solidFill>
                  <a:srgbClr val="0070C0"/>
                </a:solidFill>
                <a:latin typeface="Gotham Rounded Book"/>
                <a:ea typeface="Gotham Rounded Book"/>
                <a:cs typeface="Gotham Rounded Book"/>
                <a:sym typeface="Gotham Rounded Book"/>
              </a:rPr>
              <a:t>select a sufficiently narrow focus for a 1500/2000 word essay</a:t>
            </a:r>
          </a:p>
          <a:p>
            <a:pPr marL="758825" lvl="1" indent="-301625">
              <a:lnSpc>
                <a:spcPct val="200000"/>
              </a:lnSpc>
              <a:buClr>
                <a:srgbClr val="0070C0"/>
              </a:buClr>
              <a:buSzPct val="100000"/>
              <a:buFont typeface="Arial"/>
              <a:buChar char="•"/>
            </a:pPr>
            <a:r>
              <a:rPr sz="1900" dirty="0">
                <a:solidFill>
                  <a:srgbClr val="0070C0"/>
                </a:solidFill>
                <a:latin typeface="Gotham Rounded Book"/>
                <a:ea typeface="Gotham Rounded Book"/>
                <a:cs typeface="Gotham Rounded Book"/>
                <a:sym typeface="Gotham Rounded Book"/>
              </a:rPr>
              <a:t>have some independence in the selection of their genre study title</a:t>
            </a:r>
          </a:p>
        </p:txBody>
      </p:sp>
      <p:pic>
        <p:nvPicPr>
          <p:cNvPr id="52" name="image1.png"/>
          <p:cNvPicPr/>
          <p:nvPr/>
        </p:nvPicPr>
        <p:blipFill>
          <a:blip r:embed="rId2">
            <a:extLst/>
          </a:blip>
          <a:stretch>
            <a:fillRect/>
          </a:stretch>
        </p:blipFill>
        <p:spPr>
          <a:xfrm>
            <a:off x="-8231" y="1911"/>
            <a:ext cx="9152233" cy="1265238"/>
          </a:xfrm>
          <a:prstGeom prst="rect">
            <a:avLst/>
          </a:prstGeom>
          <a:ln w="12700">
            <a:miter lim="400000"/>
          </a:ln>
        </p:spPr>
      </p:pic>
      <p:sp>
        <p:nvSpPr>
          <p:cNvPr id="53" name="Shape 53"/>
          <p:cNvSpPr>
            <a:spLocks noGrp="1"/>
          </p:cNvSpPr>
          <p:nvPr>
            <p:ph type="body" idx="1"/>
          </p:nvPr>
        </p:nvSpPr>
        <p:spPr>
          <a:xfrm>
            <a:off x="323528" y="1412776"/>
            <a:ext cx="8418515" cy="421186"/>
          </a:xfrm>
          <a:prstGeom prst="rect">
            <a:avLst/>
          </a:prstGeom>
        </p:spPr>
        <p:txBody>
          <a:bodyPr lIns="0" tIns="0" rIns="0" bIns="0">
            <a:normAutofit fontScale="92500" lnSpcReduction="10000"/>
          </a:bodyPr>
          <a:lstStyle>
            <a:lvl1pPr>
              <a:lnSpc>
                <a:spcPct val="100000"/>
              </a:lnSpc>
              <a:spcBef>
                <a:spcPts val="700"/>
              </a:spcBef>
              <a:defRPr>
                <a:solidFill>
                  <a:srgbClr val="0070C0"/>
                </a:solidFill>
              </a:defRPr>
            </a:lvl1pPr>
          </a:lstStyle>
          <a:p>
            <a:pPr lvl="0">
              <a:defRPr sz="1800">
                <a:solidFill>
                  <a:srgbClr val="000000"/>
                </a:solidFill>
              </a:defRPr>
            </a:pPr>
            <a:r>
              <a:rPr sz="3200" dirty="0">
                <a:solidFill>
                  <a:srgbClr val="0070C0"/>
                </a:solidFill>
              </a:rPr>
              <a:t>Task Setting</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p:nvPr/>
        </p:nvSpPr>
        <p:spPr>
          <a:xfrm>
            <a:off x="386680" y="2027158"/>
            <a:ext cx="7981406" cy="46304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269875" lvl="0" indent="-269875">
              <a:lnSpc>
                <a:spcPct val="200000"/>
              </a:lnSpc>
              <a:buClr>
                <a:srgbClr val="0070C0"/>
              </a:buClr>
              <a:buSzPct val="100000"/>
              <a:buFont typeface="Arial"/>
              <a:buChar char="•"/>
            </a:pPr>
            <a:r>
              <a:rPr sz="1700" dirty="0" smtClean="0">
                <a:solidFill>
                  <a:srgbClr val="0070C0"/>
                </a:solidFill>
                <a:latin typeface="Gotham Rounded Book"/>
                <a:ea typeface="Gotham Rounded Book"/>
                <a:cs typeface="Gotham Rounded Book"/>
                <a:sym typeface="Gotham Rounded Book"/>
              </a:rPr>
              <a:t>Candidates </a:t>
            </a:r>
            <a:r>
              <a:rPr sz="1700" dirty="0">
                <a:solidFill>
                  <a:srgbClr val="0070C0"/>
                </a:solidFill>
                <a:latin typeface="Gotham Rounded Book"/>
                <a:ea typeface="Gotham Rounded Book"/>
                <a:cs typeface="Gotham Rounded Book"/>
                <a:sym typeface="Gotham Rounded Book"/>
              </a:rPr>
              <a:t>should:</a:t>
            </a:r>
          </a:p>
          <a:p>
            <a:pPr marL="727075" lvl="1" indent="-269875">
              <a:lnSpc>
                <a:spcPct val="200000"/>
              </a:lnSpc>
              <a:buClr>
                <a:srgbClr val="0070C0"/>
              </a:buClr>
              <a:buSzPct val="100000"/>
              <a:buFont typeface="Arial"/>
              <a:buChar char="•"/>
            </a:pPr>
            <a:r>
              <a:rPr sz="1700" dirty="0">
                <a:solidFill>
                  <a:srgbClr val="0070C0"/>
                </a:solidFill>
                <a:latin typeface="Gotham Rounded Book"/>
                <a:ea typeface="Gotham Rounded Book"/>
                <a:cs typeface="Gotham Rounded Book"/>
                <a:sym typeface="Gotham Rounded Book"/>
              </a:rPr>
              <a:t>plan and draft their work</a:t>
            </a:r>
          </a:p>
          <a:p>
            <a:pPr marL="727075" lvl="1" indent="-269875">
              <a:lnSpc>
                <a:spcPct val="200000"/>
              </a:lnSpc>
              <a:buClr>
                <a:srgbClr val="0070C0"/>
              </a:buClr>
              <a:buSzPct val="100000"/>
              <a:buFont typeface="Arial"/>
              <a:buChar char="•"/>
            </a:pPr>
            <a:r>
              <a:rPr sz="1700" dirty="0">
                <a:solidFill>
                  <a:srgbClr val="0070C0"/>
                </a:solidFill>
                <a:latin typeface="Gotham Rounded Book"/>
                <a:ea typeface="Gotham Rounded Book"/>
                <a:cs typeface="Gotham Rounded Book"/>
                <a:sym typeface="Gotham Rounded Book"/>
              </a:rPr>
              <a:t>use the Statement/Evidence/Analysis approach </a:t>
            </a:r>
          </a:p>
          <a:p>
            <a:pPr marL="727075" lvl="1" indent="-269875">
              <a:lnSpc>
                <a:spcPct val="200000"/>
              </a:lnSpc>
              <a:buClr>
                <a:srgbClr val="0070C0"/>
              </a:buClr>
              <a:buSzPct val="100000"/>
              <a:buFont typeface="Arial"/>
              <a:buChar char="•"/>
            </a:pPr>
            <a:r>
              <a:rPr sz="1700" dirty="0">
                <a:solidFill>
                  <a:srgbClr val="0070C0"/>
                </a:solidFill>
                <a:latin typeface="Gotham Rounded Book"/>
                <a:ea typeface="Gotham Rounded Book"/>
                <a:cs typeface="Gotham Rounded Book"/>
                <a:sym typeface="Gotham Rounded Book"/>
              </a:rPr>
              <a:t>apply a wide range of terminology </a:t>
            </a:r>
          </a:p>
          <a:p>
            <a:pPr marL="727075" lvl="1" indent="-269875">
              <a:lnSpc>
                <a:spcPct val="200000"/>
              </a:lnSpc>
              <a:buClr>
                <a:srgbClr val="0070C0"/>
              </a:buClr>
              <a:buSzPct val="100000"/>
              <a:buFont typeface="Arial"/>
              <a:buChar char="•"/>
            </a:pPr>
            <a:r>
              <a:rPr sz="1700" dirty="0">
                <a:solidFill>
                  <a:srgbClr val="0070C0"/>
                </a:solidFill>
                <a:latin typeface="Gotham Rounded Book"/>
                <a:ea typeface="Gotham Rounded Book"/>
                <a:cs typeface="Gotham Rounded Book"/>
                <a:sym typeface="Gotham Rounded Book"/>
              </a:rPr>
              <a:t>show awareness of the different contexts in which the texts were produced</a:t>
            </a:r>
          </a:p>
          <a:p>
            <a:pPr marL="727075" lvl="1" indent="-269875">
              <a:lnSpc>
                <a:spcPct val="200000"/>
              </a:lnSpc>
              <a:buClr>
                <a:srgbClr val="0070C0"/>
              </a:buClr>
              <a:buSzPct val="100000"/>
              <a:buFont typeface="Arial"/>
              <a:buChar char="•"/>
            </a:pPr>
            <a:r>
              <a:rPr sz="1700" dirty="0">
                <a:solidFill>
                  <a:srgbClr val="0070C0"/>
                </a:solidFill>
                <a:latin typeface="Gotham Rounded Book"/>
                <a:ea typeface="Gotham Rounded Book"/>
                <a:cs typeface="Gotham Rounded Book"/>
                <a:sym typeface="Gotham Rounded Book"/>
              </a:rPr>
              <a:t>establish clear links between their genre study and creative piece - they should have a clear idea of both before they begin writing the essay</a:t>
            </a:r>
          </a:p>
        </p:txBody>
      </p:sp>
      <p:pic>
        <p:nvPicPr>
          <p:cNvPr id="56" name="image1.png"/>
          <p:cNvPicPr/>
          <p:nvPr/>
        </p:nvPicPr>
        <p:blipFill>
          <a:blip r:embed="rId2">
            <a:extLst/>
          </a:blip>
          <a:stretch>
            <a:fillRect/>
          </a:stretch>
        </p:blipFill>
        <p:spPr>
          <a:xfrm>
            <a:off x="-8231" y="1911"/>
            <a:ext cx="9152233" cy="1265238"/>
          </a:xfrm>
          <a:prstGeom prst="rect">
            <a:avLst/>
          </a:prstGeom>
          <a:ln w="12700">
            <a:miter lim="400000"/>
          </a:ln>
        </p:spPr>
      </p:pic>
      <p:sp>
        <p:nvSpPr>
          <p:cNvPr id="57" name="Shape 57"/>
          <p:cNvSpPr>
            <a:spLocks noGrp="1"/>
          </p:cNvSpPr>
          <p:nvPr>
            <p:ph type="body" idx="1"/>
          </p:nvPr>
        </p:nvSpPr>
        <p:spPr>
          <a:xfrm>
            <a:off x="168126" y="1466054"/>
            <a:ext cx="8418515" cy="1188246"/>
          </a:xfrm>
          <a:prstGeom prst="rect">
            <a:avLst/>
          </a:prstGeom>
        </p:spPr>
        <p:txBody>
          <a:bodyPr lIns="0" tIns="0" rIns="0" bIns="0"/>
          <a:lstStyle>
            <a:lvl1pPr>
              <a:lnSpc>
                <a:spcPct val="100000"/>
              </a:lnSpc>
              <a:spcBef>
                <a:spcPts val="700"/>
              </a:spcBef>
              <a:defRPr>
                <a:solidFill>
                  <a:srgbClr val="0070C0"/>
                </a:solidFill>
              </a:defRPr>
            </a:lvl1pPr>
          </a:lstStyle>
          <a:p>
            <a:pPr lvl="0">
              <a:defRPr sz="1800">
                <a:solidFill>
                  <a:srgbClr val="000000"/>
                </a:solidFill>
              </a:defRPr>
            </a:pPr>
            <a:r>
              <a:rPr sz="3200" dirty="0">
                <a:solidFill>
                  <a:srgbClr val="0070C0"/>
                </a:solidFill>
              </a:rPr>
              <a:t>Task Setting</a:t>
            </a:r>
          </a:p>
        </p:txBody>
      </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e1033d4c-53f7-4655-8cf6-8161ad0c09ed" ContentTypeId="0x0101005FE35CA445950244A081D16B85E029A5" PreviousValue="false"/>
</file>

<file path=customXml/item3.xml><?xml version="1.0" encoding="utf-8"?>
<ct:contentTypeSchema xmlns:ct="http://schemas.microsoft.com/office/2006/metadata/contentType" xmlns:ma="http://schemas.microsoft.com/office/2006/metadata/properties/metaAttributes" ct:_="" ma:_="" ma:contentTypeName="CPD Material" ma:contentTypeID="0x0101005FE35CA445950244A081D16B85E029A500298E42FCD5188646B1BCBDC8C9F29872" ma:contentTypeVersion="3" ma:contentTypeDescription="" ma:contentTypeScope="" ma:versionID="7650e36456f74c4a519b33f889331da5">
  <xsd:schema xmlns:xsd="http://www.w3.org/2001/XMLSchema" xmlns:xs="http://www.w3.org/2001/XMLSchema" xmlns:p="http://schemas.microsoft.com/office/2006/metadata/properties" xmlns:ns1="http://schemas.microsoft.com/sharepoint/v3" xmlns:ns3="2f2f9355-f80e-4d7b-937a-0c27cfa03643" targetNamespace="http://schemas.microsoft.com/office/2006/metadata/properties" ma:root="true" ma:fieldsID="7bfcfbad420648c1c0faaf1d287212ab" ns1:_="" ns3:_="">
    <xsd:import namespace="http://schemas.microsoft.com/sharepoint/v3"/>
    <xsd:import namespace="2f2f9355-f80e-4d7b-937a-0c27cfa03643"/>
    <xsd:element name="properties">
      <xsd:complexType>
        <xsd:sequence>
          <xsd:element name="documentManagement">
            <xsd:complexType>
              <xsd:all>
                <xsd:element ref="ns1:RoutingRuleDescription" minOccurs="0"/>
                <xsd:element ref="ns3:WJEC_x0020_Subject_x0020_Code" minOccurs="0"/>
                <xsd:element ref="ns3:WJEC_x0020_Language" minOccurs="0"/>
                <xsd:element ref="ns3:WJEC_x0020_Available_x0020_Online" minOccurs="0"/>
                <xsd:element ref="ns1:PublishingStartDate" minOccurs="0"/>
                <xsd:element ref="ns1:PublishingExpirationDate" minOccurs="0"/>
                <xsd:element ref="ns3:WJEC_x0020_Secure_x0020_Scheduling_x0020_Start_x0020_Date" minOccurs="0"/>
                <xsd:element ref="ns3:WJEC_x0020_Secured_x0020_Scheduling_x0020_End_x0020_Date" minOccurs="0"/>
                <xsd:element ref="ns3:TaxCatchAllLabel" minOccurs="0"/>
                <xsd:element ref="ns3:aa87a6a0bdfe4bfb97a25745bc8270e2" minOccurs="0"/>
                <xsd:element ref="ns3:bd6821cb7d3c4b4ab1e70668a679dc90" minOccurs="0"/>
                <xsd:element ref="ns3:TaxCatchAll" minOccurs="0"/>
                <xsd:element ref="ns3:k48d8005054a4dd09ad49b7c837f0781" minOccurs="0"/>
                <xsd:element ref="ns3:i2be6ccaef284b9d8cadff396f0db8d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3" nillable="true" ma:displayName="Description" ma:internalName="RoutingRuleDescription" ma:readOnly="false">
      <xsd:simpleType>
        <xsd:restriction base="dms:Text">
          <xsd:maxLength value="255"/>
        </xsd:restriction>
      </xsd:simpleType>
    </xsd:element>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2f9355-f80e-4d7b-937a-0c27cfa03643" elementFormDefault="qualified">
    <xsd:import namespace="http://schemas.microsoft.com/office/2006/documentManagement/types"/>
    <xsd:import namespace="http://schemas.microsoft.com/office/infopath/2007/PartnerControls"/>
    <xsd:element name="WJEC_x0020_Subject_x0020_Code" ma:index="7" nillable="true" ma:displayName="WJEC Subject Code" ma:internalName="WJEC_x0020_Subject_x0020_Code">
      <xsd:simpleType>
        <xsd:restriction base="dms:Text">
          <xsd:maxLength value="64"/>
        </xsd:restriction>
      </xsd:simpleType>
    </xsd:element>
    <xsd:element name="WJEC_x0020_Language" ma:index="8" nillable="true" ma:displayName="WJEC Language" ma:default="English" ma:internalName="WJEC_x0020_Language">
      <xsd:complexType>
        <xsd:complexContent>
          <xsd:extension base="dms:MultiChoice">
            <xsd:sequence>
              <xsd:element name="Value" maxOccurs="unbounded" minOccurs="0" nillable="true">
                <xsd:simpleType>
                  <xsd:restriction base="dms:Choice">
                    <xsd:enumeration value="English"/>
                    <xsd:enumeration value="Welsh"/>
                  </xsd:restriction>
                </xsd:simpleType>
              </xsd:element>
            </xsd:sequence>
          </xsd:extension>
        </xsd:complexContent>
      </xsd:complexType>
    </xsd:element>
    <xsd:element name="WJEC_x0020_Available_x0020_Online" ma:index="9" nillable="true" ma:displayName="WJEC Available Online" ma:default="0" ma:internalName="WJEC_x0020_Available_x0020_Online">
      <xsd:simpleType>
        <xsd:restriction base="dms:Boolean"/>
      </xsd:simpleType>
    </xsd:element>
    <xsd:element name="WJEC_x0020_Secure_x0020_Scheduling_x0020_Start_x0020_Date" ma:index="12" nillable="true" ma:displayName="WJEC Secure Scheduling Start Date" ma:format="DateTime" ma:internalName="WJEC_x0020_Secure_x0020_Scheduling_x0020_Start_x0020_Date">
      <xsd:simpleType>
        <xsd:restriction base="dms:DateTime"/>
      </xsd:simpleType>
    </xsd:element>
    <xsd:element name="WJEC_x0020_Secured_x0020_Scheduling_x0020_End_x0020_Date" ma:index="13" nillable="true" ma:displayName="WJEC Secure Scheduling End Date" ma:format="DateTime" ma:internalName="WJEC_x0020_Secured_x0020_Scheduling_x0020_End_x0020_Date">
      <xsd:simpleType>
        <xsd:restriction base="dms:DateTime"/>
      </xsd:simpleType>
    </xsd:element>
    <xsd:element name="TaxCatchAllLabel" ma:index="15" nillable="true" ma:displayName="Taxonomy Catch All Column1" ma:hidden="true" ma:list="{0729da46-0308-4dd4-bc10-948bb8b78bdd}" ma:internalName="TaxCatchAllLabel" ma:readOnly="true" ma:showField="CatchAllDataLabel" ma:web="80fa5a14-001d-49fc-a373-148672bd4233">
      <xsd:complexType>
        <xsd:complexContent>
          <xsd:extension base="dms:MultiChoiceLookup">
            <xsd:sequence>
              <xsd:element name="Value" type="dms:Lookup" maxOccurs="unbounded" minOccurs="0" nillable="true"/>
            </xsd:sequence>
          </xsd:extension>
        </xsd:complexContent>
      </xsd:complexType>
    </xsd:element>
    <xsd:element name="aa87a6a0bdfe4bfb97a25745bc8270e2" ma:index="17" nillable="true" ma:taxonomy="true" ma:internalName="aa87a6a0bdfe4bfb97a25745bc8270e2" ma:taxonomyFieldName="WJEC_x0020_Department" ma:displayName="WJEC Department" ma:default="" ma:fieldId="{aa87a6a0-bdfe-4bfb-97a2-5745bc8270e2}" ma:taxonomyMulti="true" ma:sspId="e1033d4c-53f7-4655-8cf6-8161ad0c09ed" ma:termSetId="076cd7ee-ac20-4cd2-af1f-bceb730fade7" ma:anchorId="00000000-0000-0000-0000-000000000000" ma:open="false" ma:isKeyword="false">
      <xsd:complexType>
        <xsd:sequence>
          <xsd:element ref="pc:Terms" minOccurs="0" maxOccurs="1"/>
        </xsd:sequence>
      </xsd:complexType>
    </xsd:element>
    <xsd:element name="bd6821cb7d3c4b4ab1e70668a679dc90" ma:index="20" nillable="true" ma:taxonomy="true" ma:internalName="bd6821cb7d3c4b4ab1e70668a679dc90" ma:taxonomyFieldName="Level" ma:displayName="WJEC Level" ma:default="" ma:fieldId="{bd6821cb-7d3c-4b4a-b1e7-0668a679dc90}" ma:sspId="e1033d4c-53f7-4655-8cf6-8161ad0c09ed" ma:termSetId="fa8f317e-b53d-4085-af76-4ea65a528b00" ma:anchorId="00000000-0000-0000-0000-000000000000" ma:open="false" ma:isKeyword="false">
      <xsd:complexType>
        <xsd:sequence>
          <xsd:element ref="pc:Terms" minOccurs="0" maxOccurs="1"/>
        </xsd:sequence>
      </xsd:complexType>
    </xsd:element>
    <xsd:element name="TaxCatchAll" ma:index="22" nillable="true" ma:displayName="Taxonomy Catch All Column" ma:hidden="true" ma:list="{0729da46-0308-4dd4-bc10-948bb8b78bdd}" ma:internalName="TaxCatchAll" ma:showField="CatchAllData" ma:web="80fa5a14-001d-49fc-a373-148672bd4233">
      <xsd:complexType>
        <xsd:complexContent>
          <xsd:extension base="dms:MultiChoiceLookup">
            <xsd:sequence>
              <xsd:element name="Value" type="dms:Lookup" maxOccurs="unbounded" minOccurs="0" nillable="true"/>
            </xsd:sequence>
          </xsd:extension>
        </xsd:complexContent>
      </xsd:complexType>
    </xsd:element>
    <xsd:element name="k48d8005054a4dd09ad49b7c837f0781" ma:index="23" nillable="true" ma:taxonomy="true" ma:internalName="k48d8005054a4dd09ad49b7c837f0781" ma:taxonomyFieldName="WJEC_x0020_Audiences" ma:displayName="WJEC Audiences" ma:default="" ma:fieldId="{448d8005-054a-4dd0-9ad4-9b7c837f0781}" ma:taxonomyMulti="true" ma:sspId="e1033d4c-53f7-4655-8cf6-8161ad0c09ed" ma:termSetId="b89074ec-3517-46a7-9614-0eff0543422f" ma:anchorId="00000000-0000-0000-0000-000000000000" ma:open="false" ma:isKeyword="false">
      <xsd:complexType>
        <xsd:sequence>
          <xsd:element ref="pc:Terms" minOccurs="0" maxOccurs="1"/>
        </xsd:sequence>
      </xsd:complexType>
    </xsd:element>
    <xsd:element name="i2be6ccaef284b9d8cadff396f0db8d6" ma:index="24" nillable="true" ma:taxonomy="true" ma:internalName="i2be6ccaef284b9d8cadff396f0db8d6" ma:taxonomyFieldName="WJEC_x0020_Subject" ma:displayName="WJEC Subject" ma:default="" ma:fieldId="{22be6cca-ef28-4b9d-8cad-ff396f0db8d6}" ma:sspId="e1033d4c-53f7-4655-8cf6-8161ad0c09ed" ma:termSetId="8c3126d1-d4d2-41e8-bc2c-f4f0690100af"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ma:index="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k48d8005054a4dd09ad49b7c837f0781 xmlns="2f2f9355-f80e-4d7b-937a-0c27cfa03643">
      <Terms xmlns="http://schemas.microsoft.com/office/infopath/2007/PartnerControls"/>
    </k48d8005054a4dd09ad49b7c837f0781>
    <WJEC_x0020_Language xmlns="2f2f9355-f80e-4d7b-937a-0c27cfa03643">
      <Value>English</Value>
    </WJEC_x0020_Language>
    <WJEC_x0020_Available_x0020_Online xmlns="2f2f9355-f80e-4d7b-937a-0c27cfa03643">false</WJEC_x0020_Available_x0020_Online>
    <WJEC_x0020_Secure_x0020_Scheduling_x0020_Start_x0020_Date xmlns="2f2f9355-f80e-4d7b-937a-0c27cfa03643" xsi:nil="true"/>
    <i2be6ccaef284b9d8cadff396f0db8d6 xmlns="2f2f9355-f80e-4d7b-937a-0c27cfa03643">
      <Terms xmlns="http://schemas.microsoft.com/office/infopath/2007/PartnerControls"/>
    </i2be6ccaef284b9d8cadff396f0db8d6>
    <TaxCatchAll xmlns="2f2f9355-f80e-4d7b-937a-0c27cfa03643"/>
    <bd6821cb7d3c4b4ab1e70668a679dc90 xmlns="2f2f9355-f80e-4d7b-937a-0c27cfa03643">
      <Terms xmlns="http://schemas.microsoft.com/office/infopath/2007/PartnerControls"/>
    </bd6821cb7d3c4b4ab1e70668a679dc90>
    <RoutingRuleDescription xmlns="http://schemas.microsoft.com/sharepoint/v3" xsi:nil="true"/>
    <PublishingExpirationDate xmlns="http://schemas.microsoft.com/sharepoint/v3" xsi:nil="true"/>
    <WJEC_x0020_Subject_x0020_Code xmlns="2f2f9355-f80e-4d7b-937a-0c27cfa03643" xsi:nil="true"/>
    <PublishingStartDate xmlns="http://schemas.microsoft.com/sharepoint/v3" xsi:nil="true"/>
    <WJEC_x0020_Secured_x0020_Scheduling_x0020_End_x0020_Date xmlns="2f2f9355-f80e-4d7b-937a-0c27cfa03643" xsi:nil="true"/>
    <aa87a6a0bdfe4bfb97a25745bc8270e2 xmlns="2f2f9355-f80e-4d7b-937a-0c27cfa03643">
      <Terms xmlns="http://schemas.microsoft.com/office/infopath/2007/PartnerControls"/>
    </aa87a6a0bdfe4bfb97a25745bc8270e2>
  </documentManagement>
</p:properties>
</file>

<file path=customXml/itemProps1.xml><?xml version="1.0" encoding="utf-8"?>
<ds:datastoreItem xmlns:ds="http://schemas.openxmlformats.org/officeDocument/2006/customXml" ds:itemID="{9333A50E-4404-4D04-B21B-49B6F7A6E91F}"/>
</file>

<file path=customXml/itemProps2.xml><?xml version="1.0" encoding="utf-8"?>
<ds:datastoreItem xmlns:ds="http://schemas.openxmlformats.org/officeDocument/2006/customXml" ds:itemID="{0C2A5301-2DD0-4159-BB92-1CCDF4681F3B}"/>
</file>

<file path=customXml/itemProps3.xml><?xml version="1.0" encoding="utf-8"?>
<ds:datastoreItem xmlns:ds="http://schemas.openxmlformats.org/officeDocument/2006/customXml" ds:itemID="{9EE089CC-9234-4766-BA9F-1E11EEA0E3DB}"/>
</file>

<file path=customXml/itemProps4.xml><?xml version="1.0" encoding="utf-8"?>
<ds:datastoreItem xmlns:ds="http://schemas.openxmlformats.org/officeDocument/2006/customXml" ds:itemID="{4C9D7641-3346-4ED1-B416-6CB3EDC7EB08}"/>
</file>

<file path=docProps/app.xml><?xml version="1.0" encoding="utf-8"?>
<Properties xmlns="http://schemas.openxmlformats.org/officeDocument/2006/extended-properties" xmlns:vt="http://schemas.openxmlformats.org/officeDocument/2006/docPropsVTypes">
  <TotalTime>4</TotalTime>
  <Words>603</Words>
  <Application>Microsoft Office PowerPoint</Application>
  <PresentationFormat>On-screen Show (4:3)</PresentationFormat>
  <Paragraphs>99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Rhodri</dc:creator>
  <cp:lastModifiedBy>WJEC</cp:lastModifiedBy>
  <cp:revision>2</cp:revision>
  <dcterms:modified xsi:type="dcterms:W3CDTF">2016-10-21T15:05:25Z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0x0101005FE35CA445950244A081D16B85E029A500298E42FCD5188646B1BCBDC8C9F29872</vt:lpwstr>
  </property>
  <property fmtid="{D5CDD505-2E9C-101B-9397-08002B2CF9AE}" pid="3" name="WJEC_x0020_Department">
    <vt:lpwstr/>
  </property>
  <property fmtid="{D5CDD505-2E9C-101B-9397-08002B2CF9AE}" pid="4" name="WJEC_x0020_Audiences">
    <vt:lpwstr/>
  </property>
  <property fmtid="{D5CDD505-2E9C-101B-9397-08002B2CF9AE}" pid="5" name="WJEC Department">
    <vt:lpwstr/>
  </property>
  <property fmtid="{D5CDD505-2E9C-101B-9397-08002B2CF9AE}" pid="6" name="WJEC Audiences">
    <vt:lpwstr/>
  </property>
</Properties>
</file>