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8"/>
  </p:notesMasterIdLst>
  <p:handoutMasterIdLst>
    <p:handoutMasterId r:id="rId19"/>
  </p:handoutMasterIdLst>
  <p:sldIdLst>
    <p:sldId id="256" r:id="rId6"/>
    <p:sldId id="293" r:id="rId7"/>
    <p:sldId id="294" r:id="rId8"/>
    <p:sldId id="295" r:id="rId9"/>
    <p:sldId id="296" r:id="rId10"/>
    <p:sldId id="300" r:id="rId11"/>
    <p:sldId id="301" r:id="rId12"/>
    <p:sldId id="302" r:id="rId13"/>
    <p:sldId id="304" r:id="rId14"/>
    <p:sldId id="306" r:id="rId15"/>
    <p:sldId id="299" r:id="rId16"/>
    <p:sldId id="272" r:id="rId17"/>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5306"/>
    <a:srgbClr val="DF3C06"/>
    <a:srgbClr val="5A5A59"/>
    <a:srgbClr val="F7B385"/>
    <a:srgbClr val="A5A6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29" autoAdjust="0"/>
    <p:restoredTop sz="94660"/>
  </p:normalViewPr>
  <p:slideViewPr>
    <p:cSldViewPr snapToGrid="0" snapToObjects="1">
      <p:cViewPr>
        <p:scale>
          <a:sx n="90" d="100"/>
          <a:sy n="90" d="100"/>
        </p:scale>
        <p:origin x="-1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93B754D-7FD5-4F8B-BBE1-E365765DD5FD}" type="slidenum">
              <a:rPr lang="en-GB" smtClean="0"/>
              <a:t>‹#›</a:t>
            </a:fld>
            <a:endParaRPr lang="en-GB"/>
          </a:p>
        </p:txBody>
      </p:sp>
    </p:spTree>
    <p:extLst>
      <p:ext uri="{BB962C8B-B14F-4D97-AF65-F5344CB8AC3E}">
        <p14:creationId xmlns:p14="http://schemas.microsoft.com/office/powerpoint/2010/main" val="313431491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2460B17B-401C-4593-911B-86B8AFC573E5}" type="slidenum">
              <a:rPr lang="en-GB" smtClean="0"/>
              <a:t>‹#›</a:t>
            </a:fld>
            <a:endParaRPr lang="en-GB"/>
          </a:p>
        </p:txBody>
      </p:sp>
    </p:spTree>
    <p:extLst>
      <p:ext uri="{BB962C8B-B14F-4D97-AF65-F5344CB8AC3E}">
        <p14:creationId xmlns:p14="http://schemas.microsoft.com/office/powerpoint/2010/main" val="37796361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60B17B-401C-4593-911B-86B8AFC573E5}" type="slidenum">
              <a:rPr lang="en-GB" smtClean="0"/>
              <a:t>1</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716604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issues of balance</a:t>
            </a:r>
            <a:r>
              <a:rPr lang="en-GB" baseline="0" dirty="0"/>
              <a:t> here demonstrated in all the samples which follow. Candidates must be careful not to overload context – avoid the temptation  to unpack everything they have learned – be highly selective. Pre-learned critical quotations pose the same problems but there is encouragement in the rubric for candidates to make use of their study as well as the published extracts. Techniques need to be practised frequently if candidates are to avoid under-cooking the AO2 work in their responses.</a:t>
            </a:r>
            <a:endParaRPr lang="en-GB" dirty="0"/>
          </a:p>
        </p:txBody>
      </p:sp>
      <p:sp>
        <p:nvSpPr>
          <p:cNvPr id="4" name="Slide Number Placeholder 3"/>
          <p:cNvSpPr>
            <a:spLocks noGrp="1"/>
          </p:cNvSpPr>
          <p:nvPr>
            <p:ph type="sldNum" sz="quarter" idx="10"/>
          </p:nvPr>
        </p:nvSpPr>
        <p:spPr/>
        <p:txBody>
          <a:bodyPr/>
          <a:lstStyle/>
          <a:p>
            <a:fld id="{2460B17B-401C-4593-911B-86B8AFC573E5}" type="slidenum">
              <a:rPr lang="en-GB" smtClean="0"/>
              <a:t>3</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4027371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a:t>
            </a:r>
            <a:r>
              <a:rPr lang="en-GB" baseline="0" dirty="0"/>
              <a:t> inform the audience that the commentary on this passage and some guidance on assessment is available on the CD/online. Please emphasise that this is an early attempt: the emphasis is still upon learning and suggesting ways to refine the approach. </a:t>
            </a:r>
            <a:endParaRPr lang="en-GB" dirty="0"/>
          </a:p>
        </p:txBody>
      </p:sp>
      <p:sp>
        <p:nvSpPr>
          <p:cNvPr id="4" name="Slide Number Placeholder 3"/>
          <p:cNvSpPr>
            <a:spLocks noGrp="1"/>
          </p:cNvSpPr>
          <p:nvPr>
            <p:ph type="sldNum" sz="quarter" idx="10"/>
          </p:nvPr>
        </p:nvSpPr>
        <p:spPr/>
        <p:txBody>
          <a:bodyPr/>
          <a:lstStyle/>
          <a:p>
            <a:fld id="{2460B17B-401C-4593-911B-86B8AFC573E5}" type="slidenum">
              <a:rPr lang="en-GB" smtClean="0"/>
              <a:t>8</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813892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Certainly worth asking for a response to this before moving on to the next slide. Please also remind about online resources</a:t>
            </a:r>
            <a:r>
              <a:rPr lang="en-GB" baseline="0" dirty="0"/>
              <a:t> at this point.</a:t>
            </a:r>
            <a:endParaRPr lang="en-GB" dirty="0"/>
          </a:p>
        </p:txBody>
      </p:sp>
      <p:sp>
        <p:nvSpPr>
          <p:cNvPr id="4" name="Slide Number Placeholder 3"/>
          <p:cNvSpPr>
            <a:spLocks noGrp="1"/>
          </p:cNvSpPr>
          <p:nvPr>
            <p:ph type="sldNum" sz="quarter" idx="10"/>
          </p:nvPr>
        </p:nvSpPr>
        <p:spPr/>
        <p:txBody>
          <a:bodyPr/>
          <a:lstStyle/>
          <a:p>
            <a:fld id="{2460B17B-401C-4593-911B-86B8AFC573E5}" type="slidenum">
              <a:rPr lang="en-GB" smtClean="0"/>
              <a:t>9</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23598558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Corbis-42-53088181_bandw.jpg"/>
          <p:cNvPicPr preferRelativeResize="0">
            <a:picLocks/>
          </p:cNvPicPr>
          <p:nvPr userDrawn="1"/>
        </p:nvPicPr>
        <p:blipFill rotWithShape="1">
          <a:blip r:embed="rId2" r:link="rId3">
            <a:extLst>
              <a:ext uri="{28A0092B-C50C-407E-A947-70E740481C1C}">
                <a14:useLocalDpi xmlns:a14="http://schemas.microsoft.com/office/drawing/2010/main" val="0"/>
              </a:ext>
            </a:extLst>
          </a:blip>
          <a:srcRect l="331" t="9973" r="-331" b="4013"/>
          <a:stretch/>
        </p:blipFill>
        <p:spPr>
          <a:xfrm>
            <a:off x="5525038" y="2485776"/>
            <a:ext cx="3261600" cy="2805414"/>
          </a:xfrm>
          <a:prstGeom prst="rect">
            <a:avLst/>
          </a:prstGeom>
        </p:spPr>
      </p:pic>
      <p:sp>
        <p:nvSpPr>
          <p:cNvPr id="16"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p:txBody>
      </p:sp>
      <p:sp>
        <p:nvSpPr>
          <p:cNvPr id="18" name="Text Placeholder 17"/>
          <p:cNvSpPr>
            <a:spLocks noGrp="1"/>
          </p:cNvSpPr>
          <p:nvPr>
            <p:ph type="body" sz="quarter" idx="15" hasCustomPrompt="1"/>
          </p:nvPr>
        </p:nvSpPr>
        <p:spPr>
          <a:xfrm>
            <a:off x="487363" y="2486025"/>
            <a:ext cx="4868862" cy="280511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baseline="30000" dirty="0" err="1">
                <a:solidFill>
                  <a:srgbClr val="5A5A59"/>
                </a:solidFill>
                <a:latin typeface="Bliss-Light"/>
                <a:cs typeface="Bliss-Light"/>
              </a:rPr>
              <a:t>Invellab</a:t>
            </a:r>
            <a:r>
              <a:rPr lang="en-GB" baseline="30000" dirty="0">
                <a:solidFill>
                  <a:srgbClr val="5A5A59"/>
                </a:solidFill>
                <a:latin typeface="Bliss-Light"/>
                <a:cs typeface="Bliss-Light"/>
              </a:rPr>
              <a:t> id </a:t>
            </a:r>
            <a:r>
              <a:rPr lang="en-GB" baseline="30000" dirty="0" err="1">
                <a:solidFill>
                  <a:srgbClr val="5A5A59"/>
                </a:solidFill>
                <a:latin typeface="Bliss-Light"/>
                <a:cs typeface="Bliss-Light"/>
              </a:rPr>
              <a:t>quiberumqui</a:t>
            </a:r>
            <a:r>
              <a:rPr lang="en-GB" baseline="30000" dirty="0">
                <a:solidFill>
                  <a:srgbClr val="5A5A59"/>
                </a:solidFill>
                <a:latin typeface="Bliss-Light"/>
                <a:cs typeface="Bliss-Light"/>
              </a:rPr>
              <a:t> non </a:t>
            </a:r>
            <a:r>
              <a:rPr lang="en-GB" baseline="30000" dirty="0" err="1">
                <a:solidFill>
                  <a:srgbClr val="5A5A59"/>
                </a:solidFill>
                <a:latin typeface="Bliss-Light"/>
                <a:cs typeface="Bliss-Light"/>
              </a:rPr>
              <a:t>rerovit</a:t>
            </a:r>
            <a:r>
              <a:rPr lang="en-GB" baseline="30000" dirty="0">
                <a:solidFill>
                  <a:srgbClr val="5A5A59"/>
                </a:solidFill>
                <a:latin typeface="Bliss-Light"/>
                <a:cs typeface="Bliss-Light"/>
              </a:rPr>
              <a:t> era </a:t>
            </a:r>
            <a:r>
              <a:rPr lang="en-GB" baseline="30000" dirty="0" err="1">
                <a:solidFill>
                  <a:srgbClr val="5A5A59"/>
                </a:solidFill>
                <a:latin typeface="Bliss-Light"/>
                <a:cs typeface="Bliss-Light"/>
              </a:rPr>
              <a:t>consequunt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accabor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epelicabo</a:t>
            </a:r>
            <a:r>
              <a:rPr lang="en-GB" baseline="30000" dirty="0">
                <a:solidFill>
                  <a:srgbClr val="5A5A59"/>
                </a:solidFill>
                <a:latin typeface="Bliss-Light"/>
                <a:cs typeface="Bliss-Light"/>
              </a:rPr>
              <a:t>. Nam, id ex </a:t>
            </a:r>
            <a:r>
              <a:rPr lang="en-GB" baseline="30000" dirty="0" err="1">
                <a:solidFill>
                  <a:srgbClr val="5A5A59"/>
                </a:solidFill>
                <a:latin typeface="Bliss-Light"/>
                <a:cs typeface="Bliss-Light"/>
              </a:rPr>
              <a:t>enis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alis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sunt</a:t>
            </a:r>
            <a:r>
              <a:rPr lang="en-GB" baseline="30000" dirty="0">
                <a:solidFill>
                  <a:srgbClr val="5A5A59"/>
                </a:solidFill>
                <a:latin typeface="Bliss-Light"/>
                <a:cs typeface="Bliss-Light"/>
              </a:rPr>
              <a:t> pa non </a:t>
            </a:r>
            <a:r>
              <a:rPr lang="en-GB" baseline="30000" dirty="0" err="1">
                <a:solidFill>
                  <a:srgbClr val="5A5A59"/>
                </a:solidFill>
                <a:latin typeface="Bliss-Light"/>
                <a:cs typeface="Bliss-Light"/>
              </a:rPr>
              <a:t>plaudam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rateseque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oditibusae</a:t>
            </a:r>
            <a:r>
              <a:rPr lang="en-GB" baseline="30000" dirty="0">
                <a:solidFill>
                  <a:srgbClr val="5A5A59"/>
                </a:solidFill>
                <a:latin typeface="Bliss-Light"/>
                <a:cs typeface="Bliss-Light"/>
              </a:rPr>
              <a:t> is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eturem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ea</a:t>
            </a:r>
            <a:r>
              <a:rPr lang="en-GB" baseline="30000" dirty="0">
                <a:solidFill>
                  <a:srgbClr val="5A5A59"/>
                </a:solidFill>
                <a:latin typeface="Bliss-Light"/>
                <a:cs typeface="Bliss-Light"/>
              </a:rPr>
              <a:t> dent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esed</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modis</a:t>
            </a:r>
            <a:r>
              <a:rPr lang="en-GB" baseline="30000" dirty="0">
                <a:solidFill>
                  <a:srgbClr val="5A5A59"/>
                </a:solidFill>
                <a:latin typeface="Bliss-Light"/>
                <a:cs typeface="Bliss-Light"/>
              </a:rPr>
              <a:t> quam, quam, id </a:t>
            </a:r>
            <a:r>
              <a:rPr lang="en-GB" baseline="30000" dirty="0" err="1">
                <a:solidFill>
                  <a:srgbClr val="5A5A59"/>
                </a:solidFill>
                <a:latin typeface="Bliss-Light"/>
                <a:cs typeface="Bliss-Light"/>
              </a:rPr>
              <a:t>modit</a:t>
            </a:r>
            <a:r>
              <a:rPr lang="en-GB" baseline="30000" dirty="0">
                <a:solidFill>
                  <a:srgbClr val="5A5A59"/>
                </a:solidFill>
                <a:latin typeface="Bliss-Light"/>
                <a:cs typeface="Bliss-Light"/>
              </a:rPr>
              <a:t> mi, </a:t>
            </a:r>
            <a:r>
              <a:rPr lang="en-GB" baseline="30000" dirty="0" err="1">
                <a:solidFill>
                  <a:srgbClr val="5A5A59"/>
                </a:solidFill>
                <a:latin typeface="Bliss-Light"/>
                <a:cs typeface="Bliss-Light"/>
              </a:rPr>
              <a:t>omnit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accusci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magnatur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solum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ullandi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oreium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eos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veligenim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reperatio</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doluptatem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voluptam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comnim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fugitat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iorecup</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tincti</a:t>
            </a:r>
            <a:r>
              <a:rPr lang="en-GB" baseline="30000" dirty="0">
                <a:solidFill>
                  <a:srgbClr val="5A5A59"/>
                </a:solidFill>
                <a:latin typeface="Bliss-Light"/>
                <a:cs typeface="Bliss-Light"/>
              </a:rPr>
              <a:t>. </a:t>
            </a:r>
          </a:p>
          <a:p>
            <a:pPr lvl="0"/>
            <a:endParaRPr lang="en-GB" dirty="0"/>
          </a:p>
        </p:txBody>
      </p:sp>
    </p:spTree>
    <p:extLst>
      <p:ext uri="{BB962C8B-B14F-4D97-AF65-F5344CB8AC3E}">
        <p14:creationId xmlns:p14="http://schemas.microsoft.com/office/powerpoint/2010/main" val="3649499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
        <p:nvSpPr>
          <p:cNvPr id="10" name="Content Placeholder 2"/>
          <p:cNvSpPr>
            <a:spLocks noGrp="1"/>
          </p:cNvSpPr>
          <p:nvPr>
            <p:ph idx="1" hasCustomPrompt="1"/>
          </p:nvPr>
        </p:nvSpPr>
        <p:spPr>
          <a:xfrm>
            <a:off x="457200" y="2894121"/>
            <a:ext cx="8229600" cy="2829786"/>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defRPr>
            </a:lvl1pPr>
          </a:lstStyle>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Bliss-Light"/>
                <a:ea typeface="ＭＳ Ｐゴシック" pitchFamily="1" charset="-128"/>
                <a:cs typeface="Bliss-Light"/>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1545974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extBox 8"/>
          <p:cNvSpPr txBox="1"/>
          <p:nvPr userDrawn="1"/>
        </p:nvSpPr>
        <p:spPr>
          <a:xfrm>
            <a:off x="4791075" y="2560450"/>
            <a:ext cx="3656704" cy="343940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GB" baseline="30000" dirty="0">
              <a:solidFill>
                <a:srgbClr val="5A5A59"/>
              </a:solidFill>
              <a:latin typeface="Bliss-Light"/>
              <a:cs typeface="Bliss-Light"/>
            </a:endParaRPr>
          </a:p>
          <a:p>
            <a:pPr>
              <a:lnSpc>
                <a:spcPct val="150000"/>
              </a:lnSpc>
            </a:pPr>
            <a:r>
              <a:rPr lang="en-GB" i="1" baseline="30000" dirty="0">
                <a:solidFill>
                  <a:srgbClr val="5A5A59"/>
                </a:solidFill>
                <a:latin typeface="Bliss-Light"/>
                <a:cs typeface="Bliss-Light"/>
              </a:rPr>
              <a:t>“</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 </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penatibus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a:t>
            </a:r>
          </a:p>
          <a:p>
            <a:pPr algn="r">
              <a:lnSpc>
                <a:spcPct val="150000"/>
              </a:lnSpc>
            </a:pPr>
            <a:endParaRPr lang="en-GB" sz="1600" i="1" baseline="30000" dirty="0">
              <a:solidFill>
                <a:srgbClr val="5A5A59"/>
              </a:solidFill>
              <a:latin typeface="Bliss-Light"/>
              <a:cs typeface="Bliss-Light"/>
            </a:endParaRPr>
          </a:p>
          <a:p>
            <a:pPr algn="r">
              <a:lnSpc>
                <a:spcPct val="150000"/>
              </a:lnSpc>
            </a:pPr>
            <a:r>
              <a:rPr lang="en-GB" b="1" baseline="30000" dirty="0">
                <a:solidFill>
                  <a:srgbClr val="5A5A59"/>
                </a:solidFill>
                <a:latin typeface="Bliss-Light"/>
                <a:cs typeface="Bliss-Light"/>
              </a:rPr>
              <a:t>- Name, Organisation, Date</a:t>
            </a:r>
          </a:p>
          <a:p>
            <a:pPr>
              <a:lnSpc>
                <a:spcPct val="150000"/>
              </a:lnSpc>
            </a:pPr>
            <a:endParaRPr lang="en-GB" sz="1600" i="1" baseline="30000" dirty="0">
              <a:solidFill>
                <a:srgbClr val="5A5A59"/>
              </a:solidFill>
              <a:latin typeface="Bliss-Light"/>
              <a:cs typeface="Bliss-Light"/>
            </a:endParaRPr>
          </a:p>
          <a:p>
            <a:pPr marL="285750" indent="-285750">
              <a:lnSpc>
                <a:spcPct val="150000"/>
              </a:lnSpc>
              <a:buFont typeface="Arial" panose="020B0604020202020204" pitchFamily="34" charset="0"/>
              <a:buChar char="•"/>
            </a:pPr>
            <a:endParaRPr lang="en-US" sz="1700" dirty="0">
              <a:solidFill>
                <a:srgbClr val="5A5A59"/>
              </a:solidFill>
              <a:latin typeface="Gotham Rounded Book"/>
              <a:cs typeface="Gotham Rounded Book"/>
            </a:endParaRPr>
          </a:p>
        </p:txBody>
      </p:sp>
      <p:sp>
        <p:nvSpPr>
          <p:cNvPr id="10" name="TextBox 9"/>
          <p:cNvSpPr txBox="1"/>
          <p:nvPr userDrawn="1"/>
        </p:nvSpPr>
        <p:spPr>
          <a:xfrm>
            <a:off x="581025" y="2560450"/>
            <a:ext cx="3656704" cy="343940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GB" baseline="30000" dirty="0">
              <a:solidFill>
                <a:srgbClr val="5A5A59"/>
              </a:solidFill>
              <a:latin typeface="Bliss-Light"/>
              <a:cs typeface="Bliss-Light"/>
            </a:endParaRPr>
          </a:p>
          <a:p>
            <a:pPr>
              <a:lnSpc>
                <a:spcPct val="150000"/>
              </a:lnSpc>
            </a:pPr>
            <a:r>
              <a:rPr lang="en-GB" i="1" baseline="30000" dirty="0">
                <a:solidFill>
                  <a:srgbClr val="5A5A59"/>
                </a:solidFill>
                <a:latin typeface="Bliss-Light"/>
                <a:cs typeface="Bliss-Light"/>
              </a:rPr>
              <a:t>“</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 </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penatibus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a:t>
            </a:r>
          </a:p>
          <a:p>
            <a:pPr algn="r">
              <a:lnSpc>
                <a:spcPct val="150000"/>
              </a:lnSpc>
            </a:pPr>
            <a:endParaRPr lang="en-GB" sz="1600" b="1" i="1" baseline="30000" dirty="0">
              <a:solidFill>
                <a:srgbClr val="5A5A59"/>
              </a:solidFill>
              <a:latin typeface="Bliss-Light"/>
              <a:cs typeface="Bliss-Light"/>
            </a:endParaRPr>
          </a:p>
          <a:p>
            <a:pPr algn="r">
              <a:lnSpc>
                <a:spcPct val="150000"/>
              </a:lnSpc>
            </a:pPr>
            <a:r>
              <a:rPr lang="en-GB" b="1" baseline="30000" dirty="0">
                <a:solidFill>
                  <a:srgbClr val="5A5A59"/>
                </a:solidFill>
                <a:latin typeface="Bliss-Light"/>
                <a:cs typeface="Bliss-Light"/>
              </a:rPr>
              <a:t>- Name, Organisation, Date</a:t>
            </a:r>
          </a:p>
          <a:p>
            <a:pPr>
              <a:lnSpc>
                <a:spcPct val="150000"/>
              </a:lnSpc>
            </a:pPr>
            <a:endParaRPr lang="en-GB" sz="1600" i="1" baseline="30000" dirty="0">
              <a:solidFill>
                <a:srgbClr val="5A5A59"/>
              </a:solidFill>
              <a:latin typeface="Bliss-Light"/>
              <a:cs typeface="Bliss-Light"/>
            </a:endParaRPr>
          </a:p>
          <a:p>
            <a:pPr marL="285750" indent="-285750">
              <a:lnSpc>
                <a:spcPct val="150000"/>
              </a:lnSpc>
              <a:buFont typeface="Arial" panose="020B0604020202020204" pitchFamily="34" charset="0"/>
              <a:buChar char="•"/>
            </a:pPr>
            <a:endParaRPr lang="en-US" sz="1700" dirty="0">
              <a:solidFill>
                <a:srgbClr val="5A5A59"/>
              </a:solidFill>
              <a:latin typeface="Gotham Rounded Book"/>
              <a:cs typeface="Gotham Rounded Book"/>
            </a:endParaRPr>
          </a:p>
        </p:txBody>
      </p:sp>
      <p:sp>
        <p:nvSpPr>
          <p:cNvPr id="11"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3581012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1" name="Table 10"/>
          <p:cNvGraphicFramePr>
            <a:graphicFrameLocks noGrp="1"/>
          </p:cNvGraphicFramePr>
          <p:nvPr userDrawn="1">
            <p:extLst>
              <p:ext uri="{D42A27DB-BD31-4B8C-83A1-F6EECF244321}">
                <p14:modId xmlns:p14="http://schemas.microsoft.com/office/powerpoint/2010/main" val="152538746"/>
              </p:ext>
            </p:extLst>
          </p:nvPr>
        </p:nvGraphicFramePr>
        <p:xfrm>
          <a:off x="481547" y="2770558"/>
          <a:ext cx="5759450" cy="3007274"/>
        </p:xfrm>
        <a:graphic>
          <a:graphicData uri="http://schemas.openxmlformats.org/drawingml/2006/table">
            <a:tbl>
              <a:tblPr firstRow="1" bandRow="1">
                <a:tableStyleId>{46F890A9-2807-4EBB-B81D-B2AA78EC7F39}</a:tableStyleId>
              </a:tblPr>
              <a:tblGrid>
                <a:gridCol w="2879725">
                  <a:extLst>
                    <a:ext uri="{9D8B030D-6E8A-4147-A177-3AD203B41FA5}">
                      <a16:colId xmlns="" xmlns:a16="http://schemas.microsoft.com/office/drawing/2014/main" val="20000"/>
                    </a:ext>
                  </a:extLst>
                </a:gridCol>
                <a:gridCol w="2879725">
                  <a:extLst>
                    <a:ext uri="{9D8B030D-6E8A-4147-A177-3AD203B41FA5}">
                      <a16:colId xmlns="" xmlns:a16="http://schemas.microsoft.com/office/drawing/2014/main" val="20001"/>
                    </a:ext>
                  </a:extLst>
                </a:gridCol>
              </a:tblGrid>
              <a:tr h="604893">
                <a:tc gridSpan="2">
                  <a:txBody>
                    <a:bodyPr/>
                    <a:lstStyle/>
                    <a:p>
                      <a:pPr algn="l"/>
                      <a:r>
                        <a:rPr lang="en-GB" dirty="0">
                          <a:latin typeface="Bliss-Light"/>
                        </a:rPr>
                        <a:t>Table Heading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5306"/>
                    </a:solidFill>
                  </a:tcPr>
                </a:tc>
                <a:tc hMerge="1">
                  <a:txBody>
                    <a:bodyPr/>
                    <a:lstStyle/>
                    <a:p>
                      <a:endParaRPr lang="en-GB" dirty="0">
                        <a:latin typeface="Bliss-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3C06"/>
                    </a:solidFill>
                  </a:tcPr>
                </a:tc>
                <a:extLst>
                  <a:ext uri="{0D108BD9-81ED-4DB2-BD59-A6C34878D82A}">
                    <a16:rowId xmlns="" xmlns:a16="http://schemas.microsoft.com/office/drawing/2014/main" val="10000"/>
                  </a:ext>
                </a:extLst>
              </a:tr>
              <a:tr h="367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532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bl>
          </a:graphicData>
        </a:graphic>
      </p:graphicFrame>
      <p:sp>
        <p:nvSpPr>
          <p:cNvPr id="12"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222607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23783175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70284"/>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470067"/>
            <a:ext cx="8229600" cy="3489841"/>
          </a:xfrm>
          <a:prstGeom prst="rect">
            <a:avLst/>
          </a:prstGeom>
        </p:spPr>
        <p:txBody>
          <a:bodyPr vert="horz" lIns="91440" tIns="45720" rIns="91440" bIns="45720" rtlCol="0">
            <a:normAutofit/>
          </a:bodyPr>
          <a:lstStyle/>
          <a:p>
            <a:pPr lvl="0"/>
            <a:endParaRPr lang="en-US" dirty="0"/>
          </a:p>
        </p:txBody>
      </p:sp>
      <p:pic>
        <p:nvPicPr>
          <p:cNvPr id="7" name="Picture 4" descr="Y:\Tools and Systems\Educational Support\Marketing and Communications\Jay\Banners\Power Point\EDUQAS-POWERPOINThead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823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Lst>
  <p:txStyles>
    <p:titleStyle>
      <a:lvl1pPr algn="l" defTabSz="457200" rtl="0" eaLnBrk="1" latinLnBrk="0" hangingPunct="1">
        <a:spcBef>
          <a:spcPct val="0"/>
        </a:spcBef>
        <a:buNone/>
        <a:defRPr sz="3200" kern="1200">
          <a:solidFill>
            <a:srgbClr val="DF3C06"/>
          </a:solidFill>
          <a:latin typeface="Arial" panose="020B0604020202020204" pitchFamily="34" charset="0"/>
          <a:ea typeface="+mj-ea"/>
          <a:cs typeface="Arial" panose="020B0604020202020204" pitchFamily="34" charset="0"/>
        </a:defRPr>
      </a:lvl1pPr>
    </p:titleStyle>
    <p:body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hyperlink" Target="http://resources.eduqas.co.u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resources.eduqas.co.uk/Pages/ResourceSingle.aspx?rIid=649" TargetMode="Externa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resources.eduqas.co.uk/Pages/ResourceSingle.aspx?rIid=64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duqas_Powerpoint_Templates_for PPT-1.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78740" y="1098550"/>
            <a:ext cx="8446160" cy="2259080"/>
          </a:xfrm>
          <a:prstGeom prst="rect">
            <a:avLst/>
          </a:prstGeom>
          <a:noFill/>
        </p:spPr>
        <p:txBody>
          <a:bodyPr wrap="square" rtlCol="0">
            <a:spAutoFit/>
          </a:bodyPr>
          <a:lstStyle/>
          <a:p>
            <a:pPr algn="ctr">
              <a:lnSpc>
                <a:spcPct val="80000"/>
              </a:lnSpc>
            </a:pPr>
            <a:r>
              <a:rPr lang="en-US" sz="4400" kern="1100" spc="-30" smtClean="0">
                <a:solidFill>
                  <a:schemeClr val="bg1"/>
                </a:solidFill>
                <a:latin typeface="Gotham Rounded Book"/>
                <a:cs typeface="Gotham Rounded Book"/>
              </a:rPr>
              <a:t>Component </a:t>
            </a:r>
            <a:r>
              <a:rPr lang="en-US" sz="4400" kern="1100" spc="-30" dirty="0">
                <a:solidFill>
                  <a:schemeClr val="bg1"/>
                </a:solidFill>
                <a:latin typeface="Gotham Rounded Book"/>
                <a:cs typeface="Gotham Rounded Book"/>
              </a:rPr>
              <a:t>3</a:t>
            </a:r>
          </a:p>
          <a:p>
            <a:pPr algn="ctr">
              <a:lnSpc>
                <a:spcPct val="80000"/>
              </a:lnSpc>
            </a:pPr>
            <a:endParaRPr lang="en-US" sz="4400" kern="1100" spc="-30" dirty="0">
              <a:solidFill>
                <a:schemeClr val="bg1"/>
              </a:solidFill>
              <a:latin typeface="Gotham Rounded Book"/>
              <a:cs typeface="Gotham Rounded Book"/>
            </a:endParaRPr>
          </a:p>
          <a:p>
            <a:pPr algn="ctr">
              <a:lnSpc>
                <a:spcPct val="80000"/>
              </a:lnSpc>
            </a:pPr>
            <a:r>
              <a:rPr lang="en-US" sz="4400" kern="1100" spc="-30" dirty="0">
                <a:solidFill>
                  <a:srgbClr val="F7B385"/>
                </a:solidFill>
                <a:latin typeface="Gotham Rounded Book"/>
                <a:cs typeface="Gotham Rounded Book"/>
              </a:rPr>
              <a:t>Unseen Prose and Poetry</a:t>
            </a:r>
          </a:p>
          <a:p>
            <a:pPr>
              <a:lnSpc>
                <a:spcPct val="80000"/>
              </a:lnSpc>
            </a:pPr>
            <a:endParaRPr lang="en-US" sz="4400" kern="1100" spc="-30" dirty="0">
              <a:solidFill>
                <a:schemeClr val="bg1"/>
              </a:solidFill>
              <a:latin typeface="Gotham Rounded Book"/>
              <a:cs typeface="Gotham Rounded Book"/>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271" y="6120618"/>
            <a:ext cx="678007" cy="678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Z:\Pictures\logos\WJEC_Logo_RG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740" y="5868674"/>
            <a:ext cx="736270" cy="73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198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b="1" dirty="0">
                <a:solidFill>
                  <a:schemeClr val="tx1"/>
                </a:solidFill>
              </a:rPr>
              <a:t>Response to Unseen Poem</a:t>
            </a:r>
          </a:p>
        </p:txBody>
      </p:sp>
      <p:sp>
        <p:nvSpPr>
          <p:cNvPr id="3" name="TextBox 2"/>
          <p:cNvSpPr txBox="1"/>
          <p:nvPr/>
        </p:nvSpPr>
        <p:spPr>
          <a:xfrm>
            <a:off x="368300" y="1790699"/>
            <a:ext cx="7955280" cy="5262979"/>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Are the analysis and evaluation of structure and form convincing? In the interests of effective organisation, should this material have been handled differently</a:t>
            </a:r>
            <a:r>
              <a:rPr lang="en-GB" sz="20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Consider paragraph 3. Has the candidate “drilled-down” sufficiently through language and images  to demonstrate a perceptive analysis? What advice would you give</a:t>
            </a:r>
            <a:r>
              <a:rPr lang="en-GB" sz="20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Are there moments in this paragraph or elsewhere where the writing falls short of analysis and becomes commentary</a:t>
            </a:r>
            <a:r>
              <a:rPr lang="en-GB" sz="20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Consider lines 55-69. In what ways does the work here differ from the rest of the essay</a:t>
            </a:r>
            <a:r>
              <a:rPr lang="en-GB" sz="20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Does the conclusion add anything to the response?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97197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Y:\Tools and Systems\Educational Support\Marketing and Communications\Jay\Banners\Power Point\EDUQAS-POWERPOINThea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6037" y="1334171"/>
            <a:ext cx="8319821" cy="1151084"/>
          </a:xfrm>
          <a:prstGeom prst="rect">
            <a:avLst/>
          </a:prstGeom>
          <a:noFill/>
        </p:spPr>
        <p:txBody>
          <a:bodyPr wrap="square" rtlCol="0">
            <a:spAutoFit/>
          </a:bodyPr>
          <a:lstStyle/>
          <a:p>
            <a:pPr>
              <a:lnSpc>
                <a:spcPct val="80000"/>
              </a:lnSpc>
            </a:pPr>
            <a:r>
              <a:rPr lang="en-US" sz="3100" kern="1100" spc="-50" dirty="0">
                <a:solidFill>
                  <a:srgbClr val="DF3C06"/>
                </a:solidFill>
                <a:latin typeface="Gotham Rounded Book"/>
                <a:cs typeface="Gotham Rounded Book"/>
              </a:rPr>
              <a:t>Resources for Teachers</a:t>
            </a:r>
          </a:p>
          <a:p>
            <a:pPr>
              <a:lnSpc>
                <a:spcPct val="80000"/>
              </a:lnSpc>
            </a:pPr>
            <a:endParaRPr lang="en-US" sz="3100" kern="1100" spc="-50" dirty="0">
              <a:solidFill>
                <a:srgbClr val="DF3C06"/>
              </a:solidFill>
              <a:latin typeface="Gotham Rounded Book"/>
              <a:cs typeface="Gotham Rounded Book"/>
            </a:endParaRPr>
          </a:p>
          <a:p>
            <a:pPr>
              <a:lnSpc>
                <a:spcPct val="80000"/>
              </a:lnSpc>
            </a:pPr>
            <a:r>
              <a:rPr lang="en-US" sz="2400" kern="1100" spc="-50" dirty="0">
                <a:solidFill>
                  <a:srgbClr val="F7B385"/>
                </a:solidFill>
                <a:latin typeface="Gotham Rounded Book"/>
                <a:cs typeface="Gotham Rounded Book"/>
              </a:rPr>
              <a:t>Supporting teaching and learning</a:t>
            </a:r>
          </a:p>
        </p:txBody>
      </p:sp>
      <p:pic>
        <p:nvPicPr>
          <p:cNvPr id="7" name="Picture 2" descr="C:\Users\hopkil\AppData\Local\Microsoft\Windows\Temporary Internet Files\Content.Outlook\6CFMHS5N\placeit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4263" y="1334171"/>
            <a:ext cx="1994697" cy="149602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39011" y="3229268"/>
            <a:ext cx="8173872" cy="2800767"/>
          </a:xfrm>
          <a:prstGeom prst="rect">
            <a:avLst/>
          </a:prstGeom>
          <a:noFill/>
        </p:spPr>
        <p:txBody>
          <a:bodyPr wrap="square" rtlCol="0">
            <a:spAutoFit/>
          </a:bodyPr>
          <a:lstStyle/>
          <a:p>
            <a:r>
              <a:rPr lang="en-GB" sz="1600" dirty="0">
                <a:solidFill>
                  <a:schemeClr val="bg1">
                    <a:lumMod val="50000"/>
                  </a:schemeClr>
                </a:solidFill>
                <a:latin typeface="Arial" panose="020B0604020202020204" pitchFamily="34" charset="0"/>
                <a:cs typeface="Arial" panose="020B0604020202020204" pitchFamily="34" charset="0"/>
              </a:rPr>
              <a:t>Visit our website to access qualification information and download key documents. </a:t>
            </a:r>
          </a:p>
          <a:p>
            <a:endParaRPr lang="en-GB" sz="1600" dirty="0">
              <a:solidFill>
                <a:schemeClr val="bg1">
                  <a:lumMod val="50000"/>
                </a:schemeClr>
              </a:solidFill>
              <a:latin typeface="Bliss-Light"/>
              <a:cs typeface="Arial" panose="020B0604020202020204" pitchFamily="34" charset="0"/>
            </a:endParaRPr>
          </a:p>
          <a:p>
            <a:r>
              <a:rPr lang="en-GB" sz="1600" dirty="0">
                <a:solidFill>
                  <a:schemeClr val="bg1">
                    <a:lumMod val="50000"/>
                  </a:schemeClr>
                </a:solidFill>
                <a:latin typeface="Bliss-Light"/>
                <a:cs typeface="Arial" panose="020B0604020202020204" pitchFamily="34" charset="0"/>
              </a:rPr>
              <a:t>eduqas.co.uk/qualifications</a:t>
            </a:r>
            <a:r>
              <a:rPr lang="en-GB" sz="1600" dirty="0">
                <a:solidFill>
                  <a:srgbClr val="5A5A59"/>
                </a:solidFill>
                <a:latin typeface="Bliss-Light"/>
                <a:cs typeface="Arial" panose="020B0604020202020204" pitchFamily="34" charset="0"/>
              </a:rPr>
              <a:t>/</a:t>
            </a:r>
            <a:r>
              <a:rPr lang="en-GB" sz="1600" dirty="0">
                <a:solidFill>
                  <a:srgbClr val="FF0000"/>
                </a:solidFill>
                <a:latin typeface="Bliss-Light"/>
                <a:cs typeface="Arial" panose="020B0604020202020204" pitchFamily="34" charset="0"/>
              </a:rPr>
              <a:t>English literature</a:t>
            </a:r>
          </a:p>
          <a:p>
            <a:endParaRPr lang="en-GB" sz="1600" dirty="0">
              <a:solidFill>
                <a:srgbClr val="FF0000"/>
              </a:solidFill>
              <a:latin typeface="Bliss-Light"/>
              <a:cs typeface="Arial" panose="020B0604020202020204" pitchFamily="34" charset="0"/>
            </a:endParaRPr>
          </a:p>
          <a:p>
            <a:endParaRPr lang="en-GB" sz="1600" dirty="0">
              <a:solidFill>
                <a:schemeClr val="bg1">
                  <a:lumMod val="50000"/>
                </a:schemeClr>
              </a:solidFill>
              <a:latin typeface="Arial" panose="020B0604020202020204" pitchFamily="34" charset="0"/>
              <a:cs typeface="Arial" panose="020B0604020202020204" pitchFamily="34" charset="0"/>
            </a:endParaRPr>
          </a:p>
          <a:p>
            <a:r>
              <a:rPr lang="en-GB" sz="1600" dirty="0">
                <a:solidFill>
                  <a:schemeClr val="bg1">
                    <a:lumMod val="50000"/>
                  </a:schemeClr>
                </a:solidFill>
                <a:latin typeface="Arial" panose="020B0604020202020204" pitchFamily="34" charset="0"/>
                <a:cs typeface="Arial" panose="020B0604020202020204" pitchFamily="34" charset="0"/>
              </a:rPr>
              <a:t>Free Eduqas digital resources to support the teaching and learning of a broad range of subjects.</a:t>
            </a:r>
          </a:p>
          <a:p>
            <a:endParaRPr lang="en-GB" sz="1600" dirty="0">
              <a:solidFill>
                <a:schemeClr val="bg1">
                  <a:lumMod val="50000"/>
                </a:schemeClr>
              </a:solidFill>
              <a:latin typeface="Arial" panose="020B0604020202020204" pitchFamily="34" charset="0"/>
              <a:cs typeface="Arial" panose="020B0604020202020204" pitchFamily="34" charset="0"/>
            </a:endParaRPr>
          </a:p>
          <a:p>
            <a:r>
              <a:rPr lang="en-GB" sz="1600" dirty="0">
                <a:solidFill>
                  <a:schemeClr val="bg1">
                    <a:lumMod val="50000"/>
                  </a:schemeClr>
                </a:solidFill>
                <a:latin typeface="Arial" panose="020B0604020202020204" pitchFamily="34" charset="0"/>
                <a:cs typeface="Arial" panose="020B0604020202020204" pitchFamily="34" charset="0"/>
                <a:hlinkClick r:id="rId4"/>
              </a:rPr>
              <a:t>resources.eduqas.co.uk</a:t>
            </a:r>
            <a:endParaRPr lang="en-GB" sz="1600" dirty="0">
              <a:solidFill>
                <a:schemeClr val="bg1">
                  <a:lumMod val="50000"/>
                </a:schemeClr>
              </a:solidFill>
              <a:latin typeface="Arial" panose="020B0604020202020204" pitchFamily="34" charset="0"/>
              <a:cs typeface="Arial" panose="020B0604020202020204" pitchFamily="34" charset="0"/>
            </a:endParaRPr>
          </a:p>
          <a:p>
            <a:endParaRPr lang="en-GB" sz="1600" dirty="0">
              <a:solidFill>
                <a:schemeClr val="bg1">
                  <a:lumMod val="50000"/>
                </a:schemeClr>
              </a:solidFill>
              <a:latin typeface="Arial" panose="020B0604020202020204" pitchFamily="34" charset="0"/>
              <a:cs typeface="Arial" panose="020B0604020202020204" pitchFamily="34" charset="0"/>
            </a:endParaRPr>
          </a:p>
          <a:p>
            <a:endParaRPr lang="en-GB" sz="16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7812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duqas_Powerpoint_Templates_for PPT-1.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78740" y="414795"/>
            <a:ext cx="4769510" cy="634020"/>
          </a:xfrm>
          <a:prstGeom prst="rect">
            <a:avLst/>
          </a:prstGeom>
          <a:noFill/>
        </p:spPr>
        <p:txBody>
          <a:bodyPr wrap="square" rtlCol="0">
            <a:spAutoFit/>
          </a:bodyPr>
          <a:lstStyle/>
          <a:p>
            <a:pPr>
              <a:lnSpc>
                <a:spcPct val="80000"/>
              </a:lnSpc>
            </a:pPr>
            <a:r>
              <a:rPr lang="en-US" sz="4400" kern="1100" spc="-30" dirty="0">
                <a:solidFill>
                  <a:schemeClr val="bg1"/>
                </a:solidFill>
                <a:latin typeface="Gotham Rounded Book"/>
                <a:cs typeface="Gotham Rounded Book"/>
              </a:rPr>
              <a:t>Any Questions?</a:t>
            </a:r>
          </a:p>
        </p:txBody>
      </p:sp>
      <p:sp>
        <p:nvSpPr>
          <p:cNvPr id="6" name="TextBox 5"/>
          <p:cNvSpPr txBox="1"/>
          <p:nvPr/>
        </p:nvSpPr>
        <p:spPr>
          <a:xfrm>
            <a:off x="278739" y="1147172"/>
            <a:ext cx="8247743" cy="5078313"/>
          </a:xfrm>
          <a:prstGeom prst="rect">
            <a:avLst/>
          </a:prstGeom>
          <a:noFill/>
        </p:spPr>
        <p:txBody>
          <a:bodyPr wrap="square" rtlCol="0">
            <a:spAutoFit/>
          </a:bodyPr>
          <a:lstStyle/>
          <a:p>
            <a:pPr>
              <a:defRPr/>
            </a:pPr>
            <a:r>
              <a:rPr lang="en-US" sz="2800" kern="1100" spc="-50" dirty="0">
                <a:solidFill>
                  <a:schemeClr val="bg1"/>
                </a:solidFill>
                <a:latin typeface="Gotham Rounded Book"/>
                <a:cs typeface="Gotham Rounded Book"/>
              </a:rPr>
              <a:t>gceenglish@eduqas.co.uk</a:t>
            </a:r>
          </a:p>
          <a:p>
            <a:pPr>
              <a:defRPr/>
            </a:pPr>
            <a:endParaRPr lang="en-US" sz="2800" kern="1100" spc="-50" dirty="0">
              <a:solidFill>
                <a:schemeClr val="bg1"/>
              </a:solidFill>
              <a:latin typeface="Gotham Rounded Book"/>
              <a:cs typeface="Gotham Rounded Book"/>
            </a:endParaRPr>
          </a:p>
          <a:p>
            <a:pPr>
              <a:defRPr/>
            </a:pPr>
            <a:r>
              <a:rPr lang="en-US" sz="2800" kern="1100" spc="-50" dirty="0">
                <a:solidFill>
                  <a:schemeClr val="bg1"/>
                </a:solidFill>
                <a:latin typeface="Gotham Rounded Book"/>
                <a:cs typeface="Gotham Rounded Book"/>
              </a:rPr>
              <a:t>Rhodri Jones: Subject Officer</a:t>
            </a:r>
          </a:p>
          <a:p>
            <a:pPr>
              <a:defRPr/>
            </a:pPr>
            <a:r>
              <a:rPr lang="en-US" sz="2800" kern="1100" spc="-50" dirty="0">
                <a:solidFill>
                  <a:schemeClr val="bg1"/>
                </a:solidFill>
                <a:latin typeface="Gotham Rounded Book"/>
                <a:cs typeface="Gotham Rounded Book"/>
              </a:rPr>
              <a:t>029 20 265188</a:t>
            </a:r>
          </a:p>
          <a:p>
            <a:pPr>
              <a:defRPr/>
            </a:pPr>
            <a:r>
              <a:rPr lang="en-US" sz="2800" kern="1100" spc="-50" dirty="0">
                <a:solidFill>
                  <a:schemeClr val="bg1"/>
                </a:solidFill>
                <a:latin typeface="Gotham Rounded Book"/>
                <a:cs typeface="Gotham Rounded Book"/>
              </a:rPr>
              <a:t> </a:t>
            </a:r>
          </a:p>
          <a:p>
            <a:pPr>
              <a:defRPr/>
            </a:pPr>
            <a:r>
              <a:rPr lang="en-US" sz="2000" kern="1100" spc="-50" dirty="0">
                <a:solidFill>
                  <a:schemeClr val="bg1"/>
                </a:solidFill>
                <a:latin typeface="Gotham Rounded Book"/>
                <a:cs typeface="Gotham Rounded Book"/>
              </a:rPr>
              <a:t>Mike Williams: Subject Support Officer</a:t>
            </a:r>
          </a:p>
          <a:p>
            <a:pPr>
              <a:defRPr/>
            </a:pPr>
            <a:r>
              <a:rPr lang="en-US" sz="2000" kern="1100" spc="-50" dirty="0">
                <a:solidFill>
                  <a:schemeClr val="bg1"/>
                </a:solidFill>
                <a:latin typeface="Gotham Rounded Book"/>
                <a:cs typeface="Gotham Rounded Book"/>
              </a:rPr>
              <a:t>029 20 265129</a:t>
            </a:r>
          </a:p>
          <a:p>
            <a:pPr>
              <a:defRPr/>
            </a:pPr>
            <a:endParaRPr lang="en-US" sz="2000" kern="1100" spc="-50" dirty="0">
              <a:solidFill>
                <a:schemeClr val="bg1"/>
              </a:solidFill>
              <a:latin typeface="Gotham Rounded Book"/>
              <a:cs typeface="Gotham Rounded Book"/>
            </a:endParaRPr>
          </a:p>
          <a:p>
            <a:pPr>
              <a:defRPr/>
            </a:pPr>
            <a:r>
              <a:rPr lang="en-US" sz="2000" kern="1100" spc="-50" dirty="0">
                <a:solidFill>
                  <a:schemeClr val="bg1"/>
                </a:solidFill>
                <a:latin typeface="Gotham Rounded Book"/>
                <a:cs typeface="Gotham Rounded Book"/>
              </a:rPr>
              <a:t>@</a:t>
            </a:r>
            <a:r>
              <a:rPr lang="en-US" sz="2000" kern="1100" spc="-50" dirty="0" err="1">
                <a:solidFill>
                  <a:schemeClr val="bg1"/>
                </a:solidFill>
                <a:latin typeface="Gotham Rounded Book"/>
                <a:cs typeface="Gotham Rounded Book"/>
              </a:rPr>
              <a:t>eduqas</a:t>
            </a:r>
            <a:endParaRPr lang="en-US" sz="2000" kern="1100" spc="-50" dirty="0">
              <a:solidFill>
                <a:schemeClr val="bg1"/>
              </a:solidFill>
              <a:latin typeface="Gotham Rounded Book"/>
              <a:cs typeface="Gotham Rounded Book"/>
            </a:endParaRPr>
          </a:p>
          <a:p>
            <a:pPr>
              <a:defRPr/>
            </a:pPr>
            <a:endParaRPr lang="en-US" sz="2000" kern="1100" spc="-50" dirty="0">
              <a:solidFill>
                <a:schemeClr val="bg1"/>
              </a:solidFill>
              <a:latin typeface="Gotham Rounded Book"/>
              <a:cs typeface="Gotham Rounded Book"/>
            </a:endParaRPr>
          </a:p>
          <a:p>
            <a:pPr>
              <a:defRPr/>
            </a:pPr>
            <a:r>
              <a:rPr lang="en-US" sz="2000" kern="1100" spc="-50">
                <a:solidFill>
                  <a:schemeClr val="bg1"/>
                </a:solidFill>
                <a:latin typeface="Gotham Rounded Book"/>
                <a:cs typeface="Gotham Rounded Book"/>
              </a:rPr>
              <a:t>eduqas.co.uk</a:t>
            </a:r>
          </a:p>
          <a:p>
            <a:endParaRPr lang="en-US" sz="2000" kern="1100" spc="-50" dirty="0">
              <a:solidFill>
                <a:srgbClr val="F7B385"/>
              </a:solidFill>
              <a:latin typeface="Gotham Rounded Book"/>
              <a:cs typeface="Gotham Rounded Book"/>
            </a:endParaRPr>
          </a:p>
          <a:p>
            <a:endParaRPr lang="en-GB" sz="44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71" y="6120618"/>
            <a:ext cx="678007" cy="678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2302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Y:\Tools and Systems\Educational Support\Marketing and Communications\Jay\Banners\Power Point\EDUQAS-POWERPOINThea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1193" y="1135892"/>
            <a:ext cx="4001160" cy="3970318"/>
          </a:xfrm>
          <a:prstGeom prst="rect">
            <a:avLst/>
          </a:prstGeom>
          <a:noFill/>
        </p:spPr>
        <p:txBody>
          <a:bodyPr wrap="square" rtlCol="0">
            <a:spAutoFit/>
          </a:bodyPr>
          <a:lstStyle/>
          <a:p>
            <a:r>
              <a:rPr lang="en-US" sz="2800" dirty="0">
                <a:solidFill>
                  <a:srgbClr val="DF3C06"/>
                </a:solidFill>
                <a:latin typeface="Gotham Rounded Book"/>
                <a:cs typeface="Gotham Rounded Book"/>
              </a:rPr>
              <a:t>Online Resources</a:t>
            </a:r>
          </a:p>
          <a:p>
            <a:endParaRPr lang="en-GB" sz="2800" baseline="30000" dirty="0" smtClean="0">
              <a:solidFill>
                <a:schemeClr val="tx1">
                  <a:lumMod val="50000"/>
                  <a:lumOff val="50000"/>
                </a:schemeClr>
              </a:solidFill>
              <a:latin typeface="Bliss-Light"/>
              <a:cs typeface="Bliss-Light"/>
            </a:endParaRPr>
          </a:p>
          <a:p>
            <a:r>
              <a:rPr lang="en-GB" sz="2800" baseline="30000" dirty="0" smtClean="0">
                <a:solidFill>
                  <a:schemeClr val="tx1">
                    <a:lumMod val="50000"/>
                    <a:lumOff val="50000"/>
                  </a:schemeClr>
                </a:solidFill>
                <a:latin typeface="Bliss-Light"/>
                <a:cs typeface="Bliss-Light"/>
                <a:hlinkClick r:id="rId3"/>
              </a:rPr>
              <a:t>Unseen Prose</a:t>
            </a:r>
            <a:endParaRPr lang="en-GB" sz="2800" baseline="30000" dirty="0" smtClean="0">
              <a:solidFill>
                <a:schemeClr val="tx1">
                  <a:lumMod val="50000"/>
                  <a:lumOff val="50000"/>
                </a:schemeClr>
              </a:solidFill>
              <a:latin typeface="Bliss-Light"/>
              <a:cs typeface="Bliss-Light"/>
            </a:endParaRPr>
          </a:p>
          <a:p>
            <a:endParaRPr lang="en-GB" sz="2800" baseline="30000" dirty="0" smtClean="0">
              <a:solidFill>
                <a:schemeClr val="tx1">
                  <a:lumMod val="50000"/>
                  <a:lumOff val="50000"/>
                </a:schemeClr>
              </a:solidFill>
              <a:latin typeface="Bliss-Light"/>
              <a:cs typeface="Bliss-Light"/>
            </a:endParaRPr>
          </a:p>
          <a:p>
            <a:endParaRPr lang="en-GB" sz="2800" baseline="30000" dirty="0">
              <a:solidFill>
                <a:schemeClr val="tx1">
                  <a:lumMod val="50000"/>
                  <a:lumOff val="50000"/>
                </a:schemeClr>
              </a:solidFill>
              <a:latin typeface="Bliss-Light"/>
              <a:cs typeface="Bliss-Light"/>
            </a:endParaRPr>
          </a:p>
          <a:p>
            <a:endParaRPr lang="en-GB" sz="2800" baseline="30000" dirty="0" smtClean="0">
              <a:solidFill>
                <a:schemeClr val="tx1">
                  <a:lumMod val="50000"/>
                  <a:lumOff val="50000"/>
                </a:schemeClr>
              </a:solidFill>
              <a:latin typeface="Bliss-Light"/>
              <a:cs typeface="Bliss-Light"/>
              <a:hlinkClick r:id="rId4"/>
            </a:endParaRPr>
          </a:p>
          <a:p>
            <a:endParaRPr lang="en-GB" sz="2800" baseline="30000" dirty="0">
              <a:solidFill>
                <a:schemeClr val="tx1">
                  <a:lumMod val="50000"/>
                  <a:lumOff val="50000"/>
                </a:schemeClr>
              </a:solidFill>
              <a:latin typeface="Bliss-Light"/>
              <a:cs typeface="Bliss-Light"/>
              <a:hlinkClick r:id="rId4"/>
            </a:endParaRPr>
          </a:p>
          <a:p>
            <a:endParaRPr lang="en-GB" sz="2800" baseline="30000" dirty="0" smtClean="0">
              <a:solidFill>
                <a:schemeClr val="tx1">
                  <a:lumMod val="50000"/>
                  <a:lumOff val="50000"/>
                </a:schemeClr>
              </a:solidFill>
              <a:latin typeface="Bliss-Light"/>
              <a:cs typeface="Bliss-Light"/>
              <a:hlinkClick r:id="rId4"/>
            </a:endParaRPr>
          </a:p>
          <a:p>
            <a:endParaRPr lang="en-GB" sz="2800" baseline="30000" dirty="0">
              <a:solidFill>
                <a:schemeClr val="tx1">
                  <a:lumMod val="50000"/>
                  <a:lumOff val="50000"/>
                </a:schemeClr>
              </a:solidFill>
              <a:latin typeface="Bliss-Light"/>
              <a:cs typeface="Bliss-Light"/>
              <a:hlinkClick r:id="rId4"/>
            </a:endParaRPr>
          </a:p>
          <a:p>
            <a:endParaRPr lang="en-GB" sz="2800" baseline="30000" dirty="0" smtClean="0">
              <a:solidFill>
                <a:schemeClr val="tx1">
                  <a:lumMod val="50000"/>
                  <a:lumOff val="50000"/>
                </a:schemeClr>
              </a:solidFill>
              <a:latin typeface="Bliss-Light"/>
              <a:cs typeface="Bliss-Light"/>
              <a:hlinkClick r:id="rId4"/>
            </a:endParaRPr>
          </a:p>
          <a:p>
            <a:endParaRPr lang="en-GB" sz="2800" baseline="30000" dirty="0">
              <a:solidFill>
                <a:schemeClr val="tx1">
                  <a:lumMod val="50000"/>
                  <a:lumOff val="50000"/>
                </a:schemeClr>
              </a:solidFill>
              <a:latin typeface="Bliss-Light"/>
              <a:cs typeface="Bliss-Light"/>
              <a:hlinkClick r:id="rId4"/>
            </a:endParaRPr>
          </a:p>
          <a:p>
            <a:r>
              <a:rPr lang="en-GB" sz="2800" baseline="30000" dirty="0" smtClean="0">
                <a:solidFill>
                  <a:schemeClr val="tx1">
                    <a:lumMod val="50000"/>
                    <a:lumOff val="50000"/>
                  </a:schemeClr>
                </a:solidFill>
                <a:latin typeface="Bliss-Light"/>
                <a:cs typeface="Bliss-Light"/>
                <a:hlinkClick r:id="rId4"/>
              </a:rPr>
              <a:t>Unseen Poetry</a:t>
            </a:r>
            <a:endParaRPr lang="en-GB" sz="2800" baseline="30000" dirty="0" smtClean="0">
              <a:solidFill>
                <a:schemeClr val="tx1">
                  <a:lumMod val="50000"/>
                  <a:lumOff val="50000"/>
                </a:schemeClr>
              </a:solidFill>
              <a:latin typeface="Bliss-Light"/>
              <a:cs typeface="Bliss-Light"/>
            </a:endParaRPr>
          </a:p>
          <a:p>
            <a:endParaRPr lang="en-GB" sz="2800" baseline="30000" dirty="0">
              <a:solidFill>
                <a:schemeClr val="tx1">
                  <a:lumMod val="50000"/>
                  <a:lumOff val="50000"/>
                </a:schemeClr>
              </a:solidFill>
              <a:latin typeface="Bliss-Light"/>
              <a:cs typeface="Bliss-Light"/>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0538" r="2277" b="7034"/>
          <a:stretch/>
        </p:blipFill>
        <p:spPr bwMode="auto">
          <a:xfrm>
            <a:off x="4010005" y="3933645"/>
            <a:ext cx="4039657" cy="2725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t="10733" r="2160" b="8899"/>
          <a:stretch/>
        </p:blipFill>
        <p:spPr bwMode="auto">
          <a:xfrm>
            <a:off x="4189391" y="1135892"/>
            <a:ext cx="3860271" cy="2536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720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Y:\Tools and Systems\Educational Support\Marketing and Communications\Jay\Banners\Power Point\EDUQAS-POWERPOINThead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2058" y="1931104"/>
            <a:ext cx="8319883" cy="470898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800" baseline="30000" dirty="0" smtClean="0">
                <a:latin typeface="Arial" panose="020B0604020202020204" pitchFamily="34" charset="0"/>
                <a:cs typeface="Arial" panose="020B0604020202020204" pitchFamily="34" charset="0"/>
              </a:rPr>
              <a:t>After </a:t>
            </a:r>
            <a:r>
              <a:rPr lang="en-GB" sz="2800" baseline="30000" dirty="0">
                <a:latin typeface="Arial" panose="020B0604020202020204" pitchFamily="34" charset="0"/>
                <a:cs typeface="Arial" panose="020B0604020202020204" pitchFamily="34" charset="0"/>
              </a:rPr>
              <a:t>close reading, annotation and planning the introduction sets the trajectory of the response</a:t>
            </a:r>
          </a:p>
          <a:p>
            <a:pPr marL="285750" indent="-285750">
              <a:lnSpc>
                <a:spcPct val="150000"/>
              </a:lnSpc>
              <a:buFont typeface="Arial" panose="020B0604020202020204" pitchFamily="34" charset="0"/>
              <a:buChar char="•"/>
            </a:pPr>
            <a:r>
              <a:rPr lang="en-GB" sz="2800" baseline="30000" dirty="0">
                <a:latin typeface="Arial" panose="020B0604020202020204" pitchFamily="34" charset="0"/>
                <a:cs typeface="Arial" panose="020B0604020202020204" pitchFamily="34" charset="0"/>
              </a:rPr>
              <a:t>AO1 and AO2 are the most heavily weighted elements in this section</a:t>
            </a:r>
          </a:p>
          <a:p>
            <a:pPr marL="285750" indent="-285750">
              <a:lnSpc>
                <a:spcPct val="150000"/>
              </a:lnSpc>
              <a:buFont typeface="Arial" panose="020B0604020202020204" pitchFamily="34" charset="0"/>
              <a:buChar char="•"/>
            </a:pPr>
            <a:r>
              <a:rPr lang="en-GB" sz="2800" baseline="30000" dirty="0">
                <a:latin typeface="Arial" panose="020B0604020202020204" pitchFamily="34" charset="0"/>
                <a:cs typeface="Arial" panose="020B0604020202020204" pitchFamily="34" charset="0"/>
              </a:rPr>
              <a:t>However, there is a requirement to make use of the published resource material</a:t>
            </a:r>
          </a:p>
          <a:p>
            <a:pPr marL="285750" indent="-285750">
              <a:lnSpc>
                <a:spcPct val="150000"/>
              </a:lnSpc>
              <a:buFont typeface="Arial" panose="020B0604020202020204" pitchFamily="34" charset="0"/>
              <a:buChar char="•"/>
            </a:pPr>
            <a:r>
              <a:rPr lang="en-GB" sz="2800" baseline="30000" dirty="0">
                <a:latin typeface="Arial" panose="020B0604020202020204" pitchFamily="34" charset="0"/>
                <a:cs typeface="Arial" panose="020B0604020202020204" pitchFamily="34" charset="0"/>
              </a:rPr>
              <a:t>Paper rubric encourages wider contextual reference to the period studied</a:t>
            </a:r>
          </a:p>
          <a:p>
            <a:pPr marL="285750" indent="-285750">
              <a:lnSpc>
                <a:spcPct val="150000"/>
              </a:lnSpc>
              <a:buFont typeface="Arial" panose="020B0604020202020204" pitchFamily="34" charset="0"/>
              <a:buChar char="•"/>
            </a:pPr>
            <a:r>
              <a:rPr lang="en-GB" sz="2800" baseline="30000" dirty="0">
                <a:latin typeface="Arial" panose="020B0604020202020204" pitchFamily="34" charset="0"/>
                <a:cs typeface="Arial" panose="020B0604020202020204" pitchFamily="34" charset="0"/>
              </a:rPr>
              <a:t>As always: contextual reference (AO3) must be a function of textual analysis</a:t>
            </a:r>
          </a:p>
          <a:p>
            <a:pPr marL="285750" indent="-285750">
              <a:lnSpc>
                <a:spcPct val="150000"/>
              </a:lnSpc>
              <a:buFont typeface="Arial" panose="020B0604020202020204" pitchFamily="34" charset="0"/>
              <a:buChar char="•"/>
            </a:pPr>
            <a:r>
              <a:rPr lang="en-GB" sz="2800" baseline="30000" dirty="0">
                <a:latin typeface="Arial" panose="020B0604020202020204" pitchFamily="34" charset="0"/>
                <a:cs typeface="Arial" panose="020B0604020202020204" pitchFamily="34" charset="0"/>
              </a:rPr>
              <a:t>Reference to other readings (especially the published materials) (AO5) should be the stimulus to further discussion</a:t>
            </a:r>
          </a:p>
          <a:p>
            <a:pPr marL="285750" indent="-285750">
              <a:lnSpc>
                <a:spcPct val="150000"/>
              </a:lnSpc>
              <a:buFont typeface="Arial" panose="020B0604020202020204" pitchFamily="34" charset="0"/>
              <a:buChar char="•"/>
            </a:pPr>
            <a:endParaRPr lang="en-GB" sz="2000" baseline="30000" dirty="0">
              <a:solidFill>
                <a:srgbClr val="5A5A59"/>
              </a:solidFill>
              <a:latin typeface="Bliss-Light"/>
              <a:cs typeface="Bliss-Light"/>
            </a:endParaRPr>
          </a:p>
        </p:txBody>
      </p:sp>
      <p:sp>
        <p:nvSpPr>
          <p:cNvPr id="6" name="TextBox 5"/>
          <p:cNvSpPr txBox="1"/>
          <p:nvPr/>
        </p:nvSpPr>
        <p:spPr>
          <a:xfrm>
            <a:off x="266040" y="1308919"/>
            <a:ext cx="6160160" cy="473976"/>
          </a:xfrm>
          <a:prstGeom prst="rect">
            <a:avLst/>
          </a:prstGeom>
          <a:noFill/>
        </p:spPr>
        <p:txBody>
          <a:bodyPr wrap="square" rtlCol="0">
            <a:spAutoFit/>
          </a:bodyPr>
          <a:lstStyle/>
          <a:p>
            <a:pPr>
              <a:lnSpc>
                <a:spcPct val="80000"/>
              </a:lnSpc>
            </a:pPr>
            <a:r>
              <a:rPr lang="en-US" sz="3100" b="1" kern="1100" spc="-50" dirty="0">
                <a:latin typeface="Gotham Rounded Book"/>
                <a:cs typeface="Gotham Rounded Book"/>
              </a:rPr>
              <a:t>Introductions</a:t>
            </a:r>
          </a:p>
        </p:txBody>
      </p:sp>
    </p:spTree>
    <p:extLst>
      <p:ext uri="{BB962C8B-B14F-4D97-AF65-F5344CB8AC3E}">
        <p14:creationId xmlns:p14="http://schemas.microsoft.com/office/powerpoint/2010/main" val="2625199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Y:\Tools and Systems\Educational Support\Marketing and Communications\Jay\Banners\Power Point\EDUQAS-POWERPOINThea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1191" y="1308919"/>
            <a:ext cx="6160160" cy="473976"/>
          </a:xfrm>
          <a:prstGeom prst="rect">
            <a:avLst/>
          </a:prstGeom>
          <a:noFill/>
        </p:spPr>
        <p:txBody>
          <a:bodyPr wrap="square" rtlCol="0">
            <a:spAutoFit/>
          </a:bodyPr>
          <a:lstStyle/>
          <a:p>
            <a:pPr>
              <a:lnSpc>
                <a:spcPct val="80000"/>
              </a:lnSpc>
            </a:pPr>
            <a:r>
              <a:rPr lang="en-US" sz="3100" b="1" kern="1100" spc="-50" dirty="0">
                <a:latin typeface="Gotham Rounded Book"/>
                <a:cs typeface="Gotham Rounded Book"/>
              </a:rPr>
              <a:t>Candidate 1</a:t>
            </a:r>
          </a:p>
        </p:txBody>
      </p:sp>
      <p:sp>
        <p:nvSpPr>
          <p:cNvPr id="7" name="TextBox 6"/>
          <p:cNvSpPr txBox="1"/>
          <p:nvPr/>
        </p:nvSpPr>
        <p:spPr>
          <a:xfrm>
            <a:off x="281191" y="1907141"/>
            <a:ext cx="8319883" cy="4847481"/>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Admirable attempt at economy of </a:t>
            </a:r>
            <a:r>
              <a:rPr lang="en-US" sz="2400" dirty="0" smtClean="0">
                <a:latin typeface="Arial" panose="020B0604020202020204" pitchFamily="34" charset="0"/>
                <a:cs typeface="Arial" panose="020B0604020202020204" pitchFamily="34" charset="0"/>
              </a:rPr>
              <a:t>expression</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Clear signpost that context is under </a:t>
            </a:r>
            <a:r>
              <a:rPr lang="en-US" sz="2400" dirty="0" smtClean="0">
                <a:latin typeface="Arial" panose="020B0604020202020204" pitchFamily="34" charset="0"/>
                <a:cs typeface="Arial" panose="020B0604020202020204" pitchFamily="34" charset="0"/>
              </a:rPr>
              <a:t>consideration</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Vocabulary (AO1) a little off </a:t>
            </a:r>
            <a:r>
              <a:rPr lang="en-US" sz="2400" dirty="0" smtClean="0">
                <a:latin typeface="Arial" panose="020B0604020202020204" pitchFamily="34" charset="0"/>
                <a:cs typeface="Arial" panose="020B0604020202020204" pitchFamily="34" charset="0"/>
              </a:rPr>
              <a:t>key</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Paragraph concludes with an unsupported assertion</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How could the candidate add a brief critical/evaluative slant even at this early stage</a:t>
            </a:r>
            <a:r>
              <a:rPr lang="en-US" sz="24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Write the next paragraph.</a:t>
            </a:r>
          </a:p>
          <a:p>
            <a:endParaRPr lang="en-US" sz="1700" dirty="0">
              <a:solidFill>
                <a:srgbClr val="5A5A59"/>
              </a:solidFill>
              <a:latin typeface="Gotham Rounded Book"/>
              <a:cs typeface="Gotham Rounded Book"/>
            </a:endParaRPr>
          </a:p>
        </p:txBody>
      </p:sp>
    </p:spTree>
    <p:extLst>
      <p:ext uri="{BB962C8B-B14F-4D97-AF65-F5344CB8AC3E}">
        <p14:creationId xmlns:p14="http://schemas.microsoft.com/office/powerpoint/2010/main" val="716446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Y:\Tools and Systems\Educational Support\Marketing and Communications\Jay\Banners\Power Point\EDUQAS-POWERPOINThea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1192" y="1308919"/>
            <a:ext cx="6160160" cy="473976"/>
          </a:xfrm>
          <a:prstGeom prst="rect">
            <a:avLst/>
          </a:prstGeom>
          <a:noFill/>
        </p:spPr>
        <p:txBody>
          <a:bodyPr wrap="square" rtlCol="0">
            <a:spAutoFit/>
          </a:bodyPr>
          <a:lstStyle/>
          <a:p>
            <a:pPr>
              <a:lnSpc>
                <a:spcPct val="80000"/>
              </a:lnSpc>
            </a:pPr>
            <a:r>
              <a:rPr lang="en-US" sz="3100" b="1" kern="1100" spc="-50" dirty="0">
                <a:latin typeface="Gotham Rounded Book"/>
                <a:cs typeface="Gotham Rounded Book"/>
              </a:rPr>
              <a:t>Candidate</a:t>
            </a:r>
            <a:r>
              <a:rPr lang="en-US" sz="3100" kern="1100" spc="-50" dirty="0">
                <a:latin typeface="Gotham Rounded Book"/>
                <a:cs typeface="Gotham Rounded Book"/>
              </a:rPr>
              <a:t> 2</a:t>
            </a:r>
          </a:p>
        </p:txBody>
      </p:sp>
      <p:sp>
        <p:nvSpPr>
          <p:cNvPr id="8" name="TextBox 7"/>
          <p:cNvSpPr txBox="1"/>
          <p:nvPr/>
        </p:nvSpPr>
        <p:spPr>
          <a:xfrm>
            <a:off x="410903" y="1679177"/>
            <a:ext cx="7781925" cy="463973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smtClean="0">
                <a:latin typeface="Arial" panose="020B0604020202020204" pitchFamily="34" charset="0"/>
                <a:cs typeface="Arial" panose="020B0604020202020204" pitchFamily="34" charset="0"/>
              </a:rPr>
              <a:t>A </a:t>
            </a:r>
            <a:r>
              <a:rPr lang="en-US" sz="2400" dirty="0">
                <a:latin typeface="Arial" panose="020B0604020202020204" pitchFamily="34" charset="0"/>
                <a:cs typeface="Arial" panose="020B0604020202020204" pitchFamily="34" charset="0"/>
              </a:rPr>
              <a:t>succinct overview of the passage but essentially </a:t>
            </a:r>
            <a:r>
              <a:rPr lang="en-US" sz="2400" dirty="0" smtClean="0">
                <a:latin typeface="Arial" panose="020B0604020202020204" pitchFamily="34" charset="0"/>
                <a:cs typeface="Arial" panose="020B0604020202020204" pitchFamily="34" charset="0"/>
              </a:rPr>
              <a:t>descriptive</a:t>
            </a:r>
          </a:p>
          <a:p>
            <a:pPr marL="285750" indent="-285750">
              <a:lnSpc>
                <a:spcPct val="150000"/>
              </a:lnSpc>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Without making the paragraph significantly longer, how could the candidate insert some critical/evaluative material which would target AO2</a:t>
            </a:r>
            <a:r>
              <a:rPr lang="en-US" sz="2400" dirty="0" smtClean="0">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endParaRPr lang="en-US" sz="105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How and where would brief quotation help to raise the quality and focus of the writing?</a:t>
            </a:r>
          </a:p>
        </p:txBody>
      </p:sp>
    </p:spTree>
    <p:extLst>
      <p:ext uri="{BB962C8B-B14F-4D97-AF65-F5344CB8AC3E}">
        <p14:creationId xmlns:p14="http://schemas.microsoft.com/office/powerpoint/2010/main" val="2211692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68300" y="1044576"/>
            <a:ext cx="8418513" cy="667266"/>
          </a:xfrm>
        </p:spPr>
        <p:txBody>
          <a:bodyPr/>
          <a:lstStyle/>
          <a:p>
            <a:r>
              <a:rPr lang="en-GB" b="1" dirty="0">
                <a:solidFill>
                  <a:schemeClr val="tx1"/>
                </a:solidFill>
              </a:rPr>
              <a:t>Candidate 3</a:t>
            </a:r>
          </a:p>
        </p:txBody>
      </p:sp>
      <p:sp>
        <p:nvSpPr>
          <p:cNvPr id="5" name="TextBox 4"/>
          <p:cNvSpPr txBox="1"/>
          <p:nvPr/>
        </p:nvSpPr>
        <p:spPr>
          <a:xfrm>
            <a:off x="365769" y="1743877"/>
            <a:ext cx="8289613" cy="4647426"/>
          </a:xfrm>
          <a:prstGeom prst="rect">
            <a:avLst/>
          </a:prstGeom>
          <a:noFill/>
        </p:spPr>
        <p:txBody>
          <a:bodyPr wrap="square" rtlCol="0">
            <a:spAutoFit/>
          </a:bodyPr>
          <a:lstStyle/>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Very confident </a:t>
            </a:r>
            <a:r>
              <a:rPr lang="en-GB" sz="2800" dirty="0" smtClean="0">
                <a:latin typeface="Arial" panose="020B0604020202020204" pitchFamily="34" charset="0"/>
                <a:cs typeface="Arial" panose="020B0604020202020204" pitchFamily="34" charset="0"/>
              </a:rPr>
              <a:t>writing</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Informed contextual </a:t>
            </a:r>
            <a:r>
              <a:rPr lang="en-GB" sz="2800" dirty="0" smtClean="0">
                <a:latin typeface="Arial" panose="020B0604020202020204" pitchFamily="34" charset="0"/>
                <a:cs typeface="Arial" panose="020B0604020202020204" pitchFamily="34" charset="0"/>
              </a:rPr>
              <a:t>references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3</a:t>
            </a:r>
            <a:r>
              <a:rPr lang="en-GB" sz="2800" baseline="30000" dirty="0">
                <a:latin typeface="Arial" panose="020B0604020202020204" pitchFamily="34" charset="0"/>
                <a:cs typeface="Arial" panose="020B0604020202020204" pitchFamily="34" charset="0"/>
              </a:rPr>
              <a:t>rd</a:t>
            </a:r>
            <a:r>
              <a:rPr lang="en-GB" sz="2800" dirty="0">
                <a:latin typeface="Arial" panose="020B0604020202020204" pitchFamily="34" charset="0"/>
                <a:cs typeface="Arial" panose="020B0604020202020204" pitchFamily="34" charset="0"/>
              </a:rPr>
              <a:t> sentence? A little scrambled </a:t>
            </a:r>
            <a:r>
              <a:rPr lang="en-GB" sz="2800" dirty="0" smtClean="0">
                <a:latin typeface="Arial" panose="020B0604020202020204" pitchFamily="34" charset="0"/>
                <a:cs typeface="Arial" panose="020B0604020202020204" pitchFamily="34" charset="0"/>
              </a:rPr>
              <a:t>perhaps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Confident integration of another </a:t>
            </a:r>
            <a:r>
              <a:rPr lang="en-GB" sz="2800" dirty="0" smtClean="0">
                <a:latin typeface="Arial" panose="020B0604020202020204" pitchFamily="34" charset="0"/>
                <a:cs typeface="Arial" panose="020B0604020202020204" pitchFamily="34" charset="0"/>
              </a:rPr>
              <a:t>reading</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Consider how vocabulary such as “obsessive”; “trivial”; “eagerly”; “sanctity” demonstrate the candidate’s perceptive/creative engagement with the text.</a:t>
            </a:r>
          </a:p>
        </p:txBody>
      </p:sp>
    </p:spTree>
    <p:extLst>
      <p:ext uri="{BB962C8B-B14F-4D97-AF65-F5344CB8AC3E}">
        <p14:creationId xmlns:p14="http://schemas.microsoft.com/office/powerpoint/2010/main" val="1453351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68300" y="1044575"/>
            <a:ext cx="8418513" cy="592839"/>
          </a:xfrm>
        </p:spPr>
        <p:txBody>
          <a:bodyPr/>
          <a:lstStyle/>
          <a:p>
            <a:r>
              <a:rPr lang="en-GB" b="1" dirty="0">
                <a:solidFill>
                  <a:schemeClr val="tx1"/>
                </a:solidFill>
              </a:rPr>
              <a:t>Candidate 4</a:t>
            </a:r>
          </a:p>
        </p:txBody>
      </p:sp>
      <p:sp>
        <p:nvSpPr>
          <p:cNvPr id="3" name="TextBox 2"/>
          <p:cNvSpPr txBox="1"/>
          <p:nvPr/>
        </p:nvSpPr>
        <p:spPr>
          <a:xfrm>
            <a:off x="217968" y="1678172"/>
            <a:ext cx="8755911" cy="4524315"/>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Leaning heavily towards context (AO3</a:t>
            </a:r>
            <a:r>
              <a:rPr lang="en-GB" sz="24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Potentially worrying start – seems to be an attempt to pack in contextual material at the expense of </a:t>
            </a:r>
            <a:r>
              <a:rPr lang="en-GB" sz="2400" dirty="0" smtClean="0">
                <a:latin typeface="Arial" panose="020B0604020202020204" pitchFamily="34" charset="0"/>
                <a:cs typeface="Arial" panose="020B0604020202020204" pitchFamily="34" charset="0"/>
              </a:rPr>
              <a:t>AO2</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Essay might need to “recover” in subsequent </a:t>
            </a:r>
            <a:r>
              <a:rPr lang="en-GB" sz="2400" dirty="0" smtClean="0">
                <a:latin typeface="Arial" panose="020B0604020202020204" pitchFamily="34" charset="0"/>
                <a:cs typeface="Arial" panose="020B0604020202020204" pitchFamily="34" charset="0"/>
              </a:rPr>
              <a:t>paragraphs</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As in Candidate 1, the paragraph concludes with a fairly broad </a:t>
            </a:r>
            <a:r>
              <a:rPr lang="en-GB" sz="2400" dirty="0" smtClean="0">
                <a:latin typeface="Arial" panose="020B0604020202020204" pitchFamily="34" charset="0"/>
                <a:cs typeface="Arial" panose="020B0604020202020204" pitchFamily="34" charset="0"/>
              </a:rPr>
              <a:t>assertion</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Once again, a good exercise would be to write the next paragraph.</a:t>
            </a:r>
          </a:p>
        </p:txBody>
      </p:sp>
    </p:spTree>
    <p:extLst>
      <p:ext uri="{BB962C8B-B14F-4D97-AF65-F5344CB8AC3E}">
        <p14:creationId xmlns:p14="http://schemas.microsoft.com/office/powerpoint/2010/main" val="2896838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b="1" dirty="0">
                <a:solidFill>
                  <a:schemeClr val="tx1"/>
                </a:solidFill>
              </a:rPr>
              <a:t>Whole Response to Prose Passage</a:t>
            </a:r>
          </a:p>
        </p:txBody>
      </p:sp>
      <p:sp>
        <p:nvSpPr>
          <p:cNvPr id="3" name="TextBox 2"/>
          <p:cNvSpPr txBox="1"/>
          <p:nvPr/>
        </p:nvSpPr>
        <p:spPr>
          <a:xfrm>
            <a:off x="259169" y="1767442"/>
            <a:ext cx="8527644" cy="5170646"/>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Consider the impact of language such as “scandal”; “status”; “integrity”; “frivolity” on the quality of the </a:t>
            </a:r>
            <a:r>
              <a:rPr lang="en-GB" sz="2400" dirty="0" smtClean="0">
                <a:latin typeface="Arial" panose="020B0604020202020204" pitchFamily="34" charset="0"/>
                <a:cs typeface="Arial" panose="020B0604020202020204" pitchFamily="34" charset="0"/>
              </a:rPr>
              <a:t>essay</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 Compare the slightly under-developed points in paragraph 2 about irrelevance and superficiality; the observation about an “apparently meaningless discussion” in paragraph 3 and the comments on “regency lacquer” in paragraph 4, with the neatly made and supported point about moral disintegration in the penultimate paragraph. </a:t>
            </a:r>
            <a:endParaRPr lang="en-GB" sz="2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The last sentence in paragraph 4 is a good example of the need for just a few more words to show how the “disapproving tone” is achieved.</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735085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b="1" dirty="0">
                <a:solidFill>
                  <a:schemeClr val="tx1"/>
                </a:solidFill>
              </a:rPr>
              <a:t>Response to Unseen Poem</a:t>
            </a:r>
          </a:p>
        </p:txBody>
      </p:sp>
      <p:sp>
        <p:nvSpPr>
          <p:cNvPr id="4" name="TextBox 3"/>
          <p:cNvSpPr txBox="1"/>
          <p:nvPr/>
        </p:nvSpPr>
        <p:spPr>
          <a:xfrm>
            <a:off x="368299" y="1977302"/>
            <a:ext cx="8265337" cy="2800767"/>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By way of an introduction, the candidate has chosen to deal with the form and structure of the poem. In the original there is a footnote after “effort” in line 31 and the rest of the paragraph is added in the margin – possibly as an afterthought. </a:t>
            </a:r>
          </a:p>
          <a:p>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103976408"/>
      </p:ext>
    </p:extLst>
  </p:cSld>
  <p:clrMapOvr>
    <a:masterClrMapping/>
  </p:clrMapOvr>
</p:sld>
</file>

<file path=ppt/theme/theme1.xml><?xml version="1.0" encoding="utf-8"?>
<a:theme xmlns:a="http://schemas.openxmlformats.org/drawingml/2006/main" name="Eduqas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CPD Material" ma:contentTypeID="0x0101005FE35CA445950244A081D16B85E029A500298E42FCD5188646B1BCBDC8C9F29872" ma:contentTypeVersion="3" ma:contentTypeDescription="" ma:contentTypeScope="" ma:versionID="7650e36456f74c4a519b33f889331da5">
  <xsd:schema xmlns:xsd="http://www.w3.org/2001/XMLSchema" xmlns:xs="http://www.w3.org/2001/XMLSchema" xmlns:p="http://schemas.microsoft.com/office/2006/metadata/properties" xmlns:ns1="http://schemas.microsoft.com/sharepoint/v3" xmlns:ns3="2f2f9355-f80e-4d7b-937a-0c27cfa03643" targetNamespace="http://schemas.microsoft.com/office/2006/metadata/properties" ma:root="true" ma:fieldsID="7bfcfbad420648c1c0faaf1d287212ab" ns1:_="" ns3:_="">
    <xsd:import namespace="http://schemas.microsoft.com/sharepoint/v3"/>
    <xsd:import namespace="2f2f9355-f80e-4d7b-937a-0c27cfa03643"/>
    <xsd:element name="properties">
      <xsd:complexType>
        <xsd:sequence>
          <xsd:element name="documentManagement">
            <xsd:complexType>
              <xsd:all>
                <xsd:element ref="ns1:RoutingRuleDescription" minOccurs="0"/>
                <xsd:element ref="ns3:WJEC_x0020_Subject_x0020_Code" minOccurs="0"/>
                <xsd:element ref="ns3:WJEC_x0020_Language" minOccurs="0"/>
                <xsd:element ref="ns3:WJEC_x0020_Available_x0020_Online" minOccurs="0"/>
                <xsd:element ref="ns1:PublishingStartDate" minOccurs="0"/>
                <xsd:element ref="ns1:PublishingExpirationDate" minOccurs="0"/>
                <xsd:element ref="ns3:WJEC_x0020_Secure_x0020_Scheduling_x0020_Start_x0020_Date" minOccurs="0"/>
                <xsd:element ref="ns3:WJEC_x0020_Secured_x0020_Scheduling_x0020_End_x0020_Date" minOccurs="0"/>
                <xsd:element ref="ns3:TaxCatchAllLabel" minOccurs="0"/>
                <xsd:element ref="ns3:aa87a6a0bdfe4bfb97a25745bc8270e2" minOccurs="0"/>
                <xsd:element ref="ns3:bd6821cb7d3c4b4ab1e70668a679dc90" minOccurs="0"/>
                <xsd:element ref="ns3:TaxCatchAll" minOccurs="0"/>
                <xsd:element ref="ns3:k48d8005054a4dd09ad49b7c837f0781" minOccurs="0"/>
                <xsd:element ref="ns3:i2be6ccaef284b9d8cadff396f0db8d6"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3" nillable="true" ma:displayName="Description" ma:internalName="RoutingRuleDescription" ma:readOnly="false">
      <xsd:simpleType>
        <xsd:restriction base="dms:Text">
          <xsd:maxLength value="255"/>
        </xsd:restriction>
      </xsd:simpleType>
    </xsd:element>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2f9355-f80e-4d7b-937a-0c27cfa03643" elementFormDefault="qualified">
    <xsd:import namespace="http://schemas.microsoft.com/office/2006/documentManagement/types"/>
    <xsd:import namespace="http://schemas.microsoft.com/office/infopath/2007/PartnerControls"/>
    <xsd:element name="WJEC_x0020_Subject_x0020_Code" ma:index="7" nillable="true" ma:displayName="WJEC Subject Code" ma:internalName="WJEC_x0020_Subject_x0020_Code">
      <xsd:simpleType>
        <xsd:restriction base="dms:Text">
          <xsd:maxLength value="64"/>
        </xsd:restriction>
      </xsd:simpleType>
    </xsd:element>
    <xsd:element name="WJEC_x0020_Language" ma:index="8" nillable="true" ma:displayName="WJEC Language" ma:default="English" ma:internalName="WJEC_x0020_Language">
      <xsd:complexType>
        <xsd:complexContent>
          <xsd:extension base="dms:MultiChoice">
            <xsd:sequence>
              <xsd:element name="Value" maxOccurs="unbounded" minOccurs="0" nillable="true">
                <xsd:simpleType>
                  <xsd:restriction base="dms:Choice">
                    <xsd:enumeration value="English"/>
                    <xsd:enumeration value="Welsh"/>
                  </xsd:restriction>
                </xsd:simpleType>
              </xsd:element>
            </xsd:sequence>
          </xsd:extension>
        </xsd:complexContent>
      </xsd:complexType>
    </xsd:element>
    <xsd:element name="WJEC_x0020_Available_x0020_Online" ma:index="9" nillable="true" ma:displayName="WJEC Available Online" ma:default="0" ma:internalName="WJEC_x0020_Available_x0020_Online">
      <xsd:simpleType>
        <xsd:restriction base="dms:Boolean"/>
      </xsd:simpleType>
    </xsd:element>
    <xsd:element name="WJEC_x0020_Secure_x0020_Scheduling_x0020_Start_x0020_Date" ma:index="12" nillable="true" ma:displayName="WJEC Secure Scheduling Start Date" ma:format="DateTime" ma:internalName="WJEC_x0020_Secure_x0020_Scheduling_x0020_Start_x0020_Date">
      <xsd:simpleType>
        <xsd:restriction base="dms:DateTime"/>
      </xsd:simpleType>
    </xsd:element>
    <xsd:element name="WJEC_x0020_Secured_x0020_Scheduling_x0020_End_x0020_Date" ma:index="13" nillable="true" ma:displayName="WJEC Secure Scheduling End Date" ma:format="DateTime" ma:internalName="WJEC_x0020_Secured_x0020_Scheduling_x0020_End_x0020_Date">
      <xsd:simpleType>
        <xsd:restriction base="dms:DateTime"/>
      </xsd:simpleType>
    </xsd:element>
    <xsd:element name="TaxCatchAllLabel" ma:index="15" nillable="true" ma:displayName="Taxonomy Catch All Column1" ma:hidden="true" ma:list="{0729da46-0308-4dd4-bc10-948bb8b78bdd}" ma:internalName="TaxCatchAllLabel" ma:readOnly="true" ma:showField="CatchAllDataLabel" ma:web="80fa5a14-001d-49fc-a373-148672bd4233">
      <xsd:complexType>
        <xsd:complexContent>
          <xsd:extension base="dms:MultiChoiceLookup">
            <xsd:sequence>
              <xsd:element name="Value" type="dms:Lookup" maxOccurs="unbounded" minOccurs="0" nillable="true"/>
            </xsd:sequence>
          </xsd:extension>
        </xsd:complexContent>
      </xsd:complexType>
    </xsd:element>
    <xsd:element name="aa87a6a0bdfe4bfb97a25745bc8270e2" ma:index="17" nillable="true" ma:taxonomy="true" ma:internalName="aa87a6a0bdfe4bfb97a25745bc8270e2" ma:taxonomyFieldName="WJEC_x0020_Department" ma:displayName="WJEC Department" ma:default="" ma:fieldId="{aa87a6a0-bdfe-4bfb-97a2-5745bc8270e2}" ma:taxonomyMulti="true" ma:sspId="e1033d4c-53f7-4655-8cf6-8161ad0c09ed" ma:termSetId="076cd7ee-ac20-4cd2-af1f-bceb730fade7" ma:anchorId="00000000-0000-0000-0000-000000000000" ma:open="false" ma:isKeyword="false">
      <xsd:complexType>
        <xsd:sequence>
          <xsd:element ref="pc:Terms" minOccurs="0" maxOccurs="1"/>
        </xsd:sequence>
      </xsd:complexType>
    </xsd:element>
    <xsd:element name="bd6821cb7d3c4b4ab1e70668a679dc90" ma:index="20" nillable="true" ma:taxonomy="true" ma:internalName="bd6821cb7d3c4b4ab1e70668a679dc90" ma:taxonomyFieldName="Level" ma:displayName="WJEC Level" ma:default="" ma:fieldId="{bd6821cb-7d3c-4b4a-b1e7-0668a679dc90}" ma:sspId="e1033d4c-53f7-4655-8cf6-8161ad0c09ed" ma:termSetId="fa8f317e-b53d-4085-af76-4ea65a528b00" ma:anchorId="00000000-0000-0000-0000-000000000000" ma:open="false" ma:isKeyword="false">
      <xsd:complexType>
        <xsd:sequence>
          <xsd:element ref="pc:Terms" minOccurs="0" maxOccurs="1"/>
        </xsd:sequence>
      </xsd:complexType>
    </xsd:element>
    <xsd:element name="TaxCatchAll" ma:index="22" nillable="true" ma:displayName="Taxonomy Catch All Column" ma:hidden="true" ma:list="{0729da46-0308-4dd4-bc10-948bb8b78bdd}" ma:internalName="TaxCatchAll" ma:showField="CatchAllData" ma:web="80fa5a14-001d-49fc-a373-148672bd4233">
      <xsd:complexType>
        <xsd:complexContent>
          <xsd:extension base="dms:MultiChoiceLookup">
            <xsd:sequence>
              <xsd:element name="Value" type="dms:Lookup" maxOccurs="unbounded" minOccurs="0" nillable="true"/>
            </xsd:sequence>
          </xsd:extension>
        </xsd:complexContent>
      </xsd:complexType>
    </xsd:element>
    <xsd:element name="k48d8005054a4dd09ad49b7c837f0781" ma:index="23" nillable="true" ma:taxonomy="true" ma:internalName="k48d8005054a4dd09ad49b7c837f0781" ma:taxonomyFieldName="WJEC_x0020_Audiences" ma:displayName="WJEC Audiences" ma:default="" ma:fieldId="{448d8005-054a-4dd0-9ad4-9b7c837f0781}" ma:taxonomyMulti="true" ma:sspId="e1033d4c-53f7-4655-8cf6-8161ad0c09ed" ma:termSetId="b89074ec-3517-46a7-9614-0eff0543422f" ma:anchorId="00000000-0000-0000-0000-000000000000" ma:open="false" ma:isKeyword="false">
      <xsd:complexType>
        <xsd:sequence>
          <xsd:element ref="pc:Terms" minOccurs="0" maxOccurs="1"/>
        </xsd:sequence>
      </xsd:complexType>
    </xsd:element>
    <xsd:element name="i2be6ccaef284b9d8cadff396f0db8d6" ma:index="24" nillable="true" ma:taxonomy="true" ma:internalName="i2be6ccaef284b9d8cadff396f0db8d6" ma:taxonomyFieldName="WJEC_x0020_Subject" ma:displayName="WJEC Subject" ma:default="" ma:fieldId="{22be6cca-ef28-4b9d-8cad-ff396f0db8d6}" ma:sspId="e1033d4c-53f7-4655-8cf6-8161ad0c09ed" ma:termSetId="8c3126d1-d4d2-41e8-bc2c-f4f0690100af"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ma:index="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k48d8005054a4dd09ad49b7c837f0781 xmlns="2f2f9355-f80e-4d7b-937a-0c27cfa03643">
      <Terms xmlns="http://schemas.microsoft.com/office/infopath/2007/PartnerControls"/>
    </k48d8005054a4dd09ad49b7c837f0781>
    <WJEC_x0020_Language xmlns="2f2f9355-f80e-4d7b-937a-0c27cfa03643">
      <Value>English</Value>
    </WJEC_x0020_Language>
    <WJEC_x0020_Available_x0020_Online xmlns="2f2f9355-f80e-4d7b-937a-0c27cfa03643">false</WJEC_x0020_Available_x0020_Online>
    <WJEC_x0020_Secure_x0020_Scheduling_x0020_Start_x0020_Date xmlns="2f2f9355-f80e-4d7b-937a-0c27cfa03643" xsi:nil="true"/>
    <i2be6ccaef284b9d8cadff396f0db8d6 xmlns="2f2f9355-f80e-4d7b-937a-0c27cfa03643">
      <Terms xmlns="http://schemas.microsoft.com/office/infopath/2007/PartnerControls"/>
    </i2be6ccaef284b9d8cadff396f0db8d6>
    <TaxCatchAll xmlns="2f2f9355-f80e-4d7b-937a-0c27cfa03643"/>
    <bd6821cb7d3c4b4ab1e70668a679dc90 xmlns="2f2f9355-f80e-4d7b-937a-0c27cfa03643">
      <Terms xmlns="http://schemas.microsoft.com/office/infopath/2007/PartnerControls"/>
    </bd6821cb7d3c4b4ab1e70668a679dc90>
    <RoutingRuleDescription xmlns="http://schemas.microsoft.com/sharepoint/v3" xsi:nil="true"/>
    <PublishingExpirationDate xmlns="http://schemas.microsoft.com/sharepoint/v3" xsi:nil="true"/>
    <WJEC_x0020_Subject_x0020_Code xmlns="2f2f9355-f80e-4d7b-937a-0c27cfa03643" xsi:nil="true"/>
    <PublishingStartDate xmlns="http://schemas.microsoft.com/sharepoint/v3" xsi:nil="true"/>
    <WJEC_x0020_Secured_x0020_Scheduling_x0020_End_x0020_Date xmlns="2f2f9355-f80e-4d7b-937a-0c27cfa03643" xsi:nil="true"/>
    <aa87a6a0bdfe4bfb97a25745bc8270e2 xmlns="2f2f9355-f80e-4d7b-937a-0c27cfa03643">
      <Terms xmlns="http://schemas.microsoft.com/office/infopath/2007/PartnerControls"/>
    </aa87a6a0bdfe4bfb97a25745bc8270e2>
  </documentManagement>
</p:properties>
</file>

<file path=customXml/item4.xml><?xml version="1.0" encoding="utf-8"?>
<?mso-contentType ?>
<SharedContentType xmlns="Microsoft.SharePoint.Taxonomy.ContentTypeSync" SourceId="e1033d4c-53f7-4655-8cf6-8161ad0c09ed" ContentTypeId="0x0101005FE35CA445950244A081D16B85E029A5" PreviousValue="false"/>
</file>

<file path=customXml/itemProps1.xml><?xml version="1.0" encoding="utf-8"?>
<ds:datastoreItem xmlns:ds="http://schemas.openxmlformats.org/officeDocument/2006/customXml" ds:itemID="{60DA44F3-3CB7-451D-9BCB-72F78D0A5C48}"/>
</file>

<file path=customXml/itemProps2.xml><?xml version="1.0" encoding="utf-8"?>
<ds:datastoreItem xmlns:ds="http://schemas.openxmlformats.org/officeDocument/2006/customXml" ds:itemID="{3D9FB68D-A36F-4F40-9DDD-C7C8C55F1F0F}"/>
</file>

<file path=customXml/itemProps3.xml><?xml version="1.0" encoding="utf-8"?>
<ds:datastoreItem xmlns:ds="http://schemas.openxmlformats.org/officeDocument/2006/customXml" ds:itemID="{2773DC8F-AB9D-4910-94BF-5076350377AD}"/>
</file>

<file path=customXml/itemProps4.xml><?xml version="1.0" encoding="utf-8"?>
<ds:datastoreItem xmlns:ds="http://schemas.openxmlformats.org/officeDocument/2006/customXml" ds:itemID="{5511FBFD-6C77-45D8-BAAC-622A4CC89932}"/>
</file>

<file path=docProps/app.xml><?xml version="1.0" encoding="utf-8"?>
<Properties xmlns="http://schemas.openxmlformats.org/officeDocument/2006/extended-properties" xmlns:vt="http://schemas.openxmlformats.org/officeDocument/2006/docPropsVTypes">
  <Template>Eduqas PowerPoint Template</Template>
  <TotalTime>566</TotalTime>
  <Words>804</Words>
  <Application>Microsoft Office PowerPoint</Application>
  <PresentationFormat>On-screen Show (4:3)</PresentationFormat>
  <Paragraphs>108</Paragraphs>
  <Slides>12</Slides>
  <Notes>4</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Eduqas PowerPoint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WJEC</dc:creator>
  <cp:lastModifiedBy>WJEC</cp:lastModifiedBy>
  <cp:revision>18</cp:revision>
  <cp:lastPrinted>2014-04-03T15:37:56Z</cp:lastPrinted>
  <dcterms:created xsi:type="dcterms:W3CDTF">2016-10-05T10:47:40Z</dcterms:created>
  <dcterms:modified xsi:type="dcterms:W3CDTF">2016-10-14T14:29:07Z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0x0101005FE35CA445950244A081D16B85E029A500298E42FCD5188646B1BCBDC8C9F29872</vt:lpwstr>
  </property>
  <property fmtid="{D5CDD505-2E9C-101B-9397-08002B2CF9AE}" pid="3" name="WJEC_x0020_Department">
    <vt:lpwstr/>
  </property>
  <property fmtid="{D5CDD505-2E9C-101B-9397-08002B2CF9AE}" pid="4" name="WJEC_x0020_Audiences">
    <vt:lpwstr/>
  </property>
  <property fmtid="{D5CDD505-2E9C-101B-9397-08002B2CF9AE}" pid="5" name="WJEC Department">
    <vt:lpwstr/>
  </property>
  <property fmtid="{D5CDD505-2E9C-101B-9397-08002B2CF9AE}" pid="6" name="WJEC Audiences">
    <vt:lpwstr/>
  </property>
</Properties>
</file>