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notesMasterIdLst>
    <p:notesMasterId r:id="rId46"/>
  </p:notesMasterIdLst>
  <p:sldIdLst>
    <p:sldId id="256" r:id="rId6"/>
    <p:sldId id="257" r:id="rId7"/>
    <p:sldId id="265" r:id="rId8"/>
    <p:sldId id="266" r:id="rId9"/>
    <p:sldId id="267" r:id="rId10"/>
    <p:sldId id="297" r:id="rId11"/>
    <p:sldId id="285" r:id="rId12"/>
    <p:sldId id="286" r:id="rId13"/>
    <p:sldId id="287" r:id="rId14"/>
    <p:sldId id="288" r:id="rId15"/>
    <p:sldId id="289" r:id="rId16"/>
    <p:sldId id="290" r:id="rId17"/>
    <p:sldId id="291" r:id="rId18"/>
    <p:sldId id="292" r:id="rId19"/>
    <p:sldId id="298" r:id="rId20"/>
    <p:sldId id="299" r:id="rId21"/>
    <p:sldId id="300" r:id="rId22"/>
    <p:sldId id="301" r:id="rId23"/>
    <p:sldId id="302" r:id="rId24"/>
    <p:sldId id="303" r:id="rId25"/>
    <p:sldId id="268" r:id="rId26"/>
    <p:sldId id="293" r:id="rId27"/>
    <p:sldId id="294" r:id="rId28"/>
    <p:sldId id="295" r:id="rId29"/>
    <p:sldId id="269" r:id="rId30"/>
    <p:sldId id="296" r:id="rId31"/>
    <p:sldId id="270" r:id="rId32"/>
    <p:sldId id="271" r:id="rId33"/>
    <p:sldId id="272" r:id="rId34"/>
    <p:sldId id="273" r:id="rId35"/>
    <p:sldId id="274" r:id="rId36"/>
    <p:sldId id="275" r:id="rId37"/>
    <p:sldId id="276" r:id="rId38"/>
    <p:sldId id="277" r:id="rId39"/>
    <p:sldId id="279" r:id="rId40"/>
    <p:sldId id="280" r:id="rId41"/>
    <p:sldId id="281" r:id="rId42"/>
    <p:sldId id="282" r:id="rId43"/>
    <p:sldId id="283" r:id="rId44"/>
    <p:sldId id="284" r:id="rId45"/>
  </p:sldIdLst>
  <p:sldSz cx="9144000" cy="6858000" type="screen4x3"/>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5306"/>
    <a:srgbClr val="DF3C06"/>
    <a:srgbClr val="5A5A59"/>
    <a:srgbClr val="F7B385"/>
    <a:srgbClr val="A5A6A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890" autoAdjust="0"/>
    <p:restoredTop sz="94628" autoAdjust="0"/>
  </p:normalViewPr>
  <p:slideViewPr>
    <p:cSldViewPr snapToGrid="0" snapToObjects="1">
      <p:cViewPr varScale="1">
        <p:scale>
          <a:sx n="102" d="100"/>
          <a:sy n="102" d="100"/>
        </p:scale>
        <p:origin x="48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79" d="100"/>
          <a:sy n="79" d="100"/>
        </p:scale>
        <p:origin x="-3936" y="-84"/>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viewProps" Target="viewProps.xml"/><Relationship Id="rId8" Type="http://schemas.openxmlformats.org/officeDocument/2006/relationships/slide" Target="slides/slide3.xml"/><Relationship Id="rId51"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91333581-9709-4744-951C-ACEFFD2B2182}" type="datetimeFigureOut">
              <a:rPr lang="en-GB" smtClean="0"/>
              <a:t>30/10/2018</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CAF9DCF4-537F-4EB2-B888-D45C6C13859D}" type="slidenum">
              <a:rPr lang="en-GB" smtClean="0"/>
              <a:t>‹#›</a:t>
            </a:fld>
            <a:endParaRPr lang="en-GB"/>
          </a:p>
        </p:txBody>
      </p:sp>
    </p:spTree>
    <p:extLst>
      <p:ext uri="{BB962C8B-B14F-4D97-AF65-F5344CB8AC3E}">
        <p14:creationId xmlns:p14="http://schemas.microsoft.com/office/powerpoint/2010/main" val="42914809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hyperlink" Target="http://oer.wjec.co.uk/" TargetMode="External"/><Relationship Id="rId2" Type="http://schemas.openxmlformats.org/officeDocument/2006/relationships/hyperlink" Target="http://resources.wjec.co.uk/" TargetMode="External"/><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irst slide">
    <p:spTree>
      <p:nvGrpSpPr>
        <p:cNvPr id="1" name=""/>
        <p:cNvGrpSpPr/>
        <p:nvPr/>
      </p:nvGrpSpPr>
      <p:grpSpPr>
        <a:xfrm>
          <a:off x="0" y="0"/>
          <a:ext cx="0" cy="0"/>
          <a:chOff x="0" y="0"/>
          <a:chExt cx="0" cy="0"/>
        </a:xfrm>
      </p:grpSpPr>
      <p:pic>
        <p:nvPicPr>
          <p:cNvPr id="3" name="Eduqas_Powerpoint_Templates_for PPT-1.psd"/>
          <p:cNvPicPr>
            <a:picLocks noChangeAspect="1"/>
          </p:cNvPicPr>
          <p:nvPr userDrawn="1"/>
        </p:nvPicPr>
        <p:blipFill rotWithShape="1">
          <a:blip r:embed="rId2">
            <a:extLst>
              <a:ext uri="{28A0092B-C50C-407E-A947-70E740481C1C}">
                <a14:useLocalDpi xmlns:a14="http://schemas.microsoft.com/office/drawing/2010/main" val="0"/>
              </a:ext>
            </a:extLst>
          </a:blip>
          <a:srcRect b="15844"/>
          <a:stretch/>
        </p:blipFill>
        <p:spPr>
          <a:xfrm>
            <a:off x="0" y="0"/>
            <a:ext cx="9144000" cy="5771408"/>
          </a:xfrm>
          <a:prstGeom prst="rect">
            <a:avLst/>
          </a:prstGeom>
        </p:spPr>
      </p:pic>
      <p:pic>
        <p:nvPicPr>
          <p:cNvPr id="4" name="Picture 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481456" y="5915809"/>
            <a:ext cx="1413162" cy="729052"/>
          </a:xfrm>
          <a:prstGeom prst="rect">
            <a:avLst/>
          </a:prstGeom>
        </p:spPr>
      </p:pic>
      <p:sp>
        <p:nvSpPr>
          <p:cNvPr id="6" name="Text Placeholder 5"/>
          <p:cNvSpPr>
            <a:spLocks noGrp="1"/>
          </p:cNvSpPr>
          <p:nvPr>
            <p:ph type="body" sz="quarter" idx="10" hasCustomPrompt="1"/>
          </p:nvPr>
        </p:nvSpPr>
        <p:spPr>
          <a:xfrm>
            <a:off x="225404" y="795467"/>
            <a:ext cx="8669214" cy="808038"/>
          </a:xfrm>
        </p:spPr>
        <p:txBody>
          <a:bodyPr>
            <a:noAutofit/>
          </a:bodyPr>
          <a:lstStyle>
            <a:lvl1pPr>
              <a:defRPr sz="4400" b="1" baseline="0">
                <a:solidFill>
                  <a:schemeClr val="bg1"/>
                </a:solidFill>
              </a:defRPr>
            </a:lvl1pPr>
            <a:lvl2pPr>
              <a:defRPr sz="4400"/>
            </a:lvl2pPr>
            <a:lvl3pPr>
              <a:defRPr sz="4400"/>
            </a:lvl3pPr>
            <a:lvl4pPr>
              <a:defRPr sz="4400"/>
            </a:lvl4pPr>
            <a:lvl5pPr>
              <a:defRPr sz="4400"/>
            </a:lvl5pPr>
          </a:lstStyle>
          <a:p>
            <a:pPr lvl="0"/>
            <a:r>
              <a:rPr lang="en-GB" dirty="0"/>
              <a:t>Level, Subject</a:t>
            </a:r>
          </a:p>
        </p:txBody>
      </p:sp>
      <p:sp>
        <p:nvSpPr>
          <p:cNvPr id="7" name="Text Placeholder 5"/>
          <p:cNvSpPr>
            <a:spLocks noGrp="1"/>
          </p:cNvSpPr>
          <p:nvPr>
            <p:ph type="body" sz="quarter" idx="11" hasCustomPrompt="1"/>
          </p:nvPr>
        </p:nvSpPr>
        <p:spPr>
          <a:xfrm>
            <a:off x="211548" y="4296741"/>
            <a:ext cx="2792906" cy="1011529"/>
          </a:xfrm>
        </p:spPr>
        <p:txBody>
          <a:bodyPr>
            <a:noAutofit/>
          </a:bodyPr>
          <a:lstStyle>
            <a:lvl1pPr>
              <a:defRPr sz="2800" baseline="0">
                <a:solidFill>
                  <a:schemeClr val="bg1"/>
                </a:solidFill>
              </a:defRPr>
            </a:lvl1pPr>
            <a:lvl2pPr>
              <a:defRPr sz="4400"/>
            </a:lvl2pPr>
            <a:lvl3pPr>
              <a:defRPr sz="4400"/>
            </a:lvl3pPr>
            <a:lvl4pPr>
              <a:defRPr sz="4400"/>
            </a:lvl4pPr>
            <a:lvl5pPr>
              <a:defRPr sz="4400"/>
            </a:lvl5pPr>
          </a:lstStyle>
          <a:p>
            <a:pPr lvl="0"/>
            <a:r>
              <a:rPr lang="en-GB" dirty="0"/>
              <a:t>Presenter name and remit</a:t>
            </a:r>
          </a:p>
        </p:txBody>
      </p:sp>
      <p:sp>
        <p:nvSpPr>
          <p:cNvPr id="9" name="Text Placeholder 5"/>
          <p:cNvSpPr>
            <a:spLocks noGrp="1"/>
          </p:cNvSpPr>
          <p:nvPr>
            <p:ph type="body" sz="quarter" idx="12" hasCustomPrompt="1"/>
          </p:nvPr>
        </p:nvSpPr>
        <p:spPr>
          <a:xfrm>
            <a:off x="284778" y="174845"/>
            <a:ext cx="2719676" cy="395171"/>
          </a:xfrm>
          <a:solidFill>
            <a:schemeClr val="bg1"/>
          </a:solidFill>
        </p:spPr>
        <p:txBody>
          <a:bodyPr>
            <a:noAutofit/>
          </a:bodyPr>
          <a:lstStyle>
            <a:lvl1pPr>
              <a:defRPr sz="1800" baseline="0">
                <a:solidFill>
                  <a:schemeClr val="tx1"/>
                </a:solidFill>
              </a:defRPr>
            </a:lvl1pPr>
            <a:lvl2pPr>
              <a:defRPr sz="4400"/>
            </a:lvl2pPr>
            <a:lvl3pPr>
              <a:defRPr sz="4400"/>
            </a:lvl3pPr>
            <a:lvl4pPr>
              <a:defRPr sz="4400"/>
            </a:lvl4pPr>
            <a:lvl5pPr>
              <a:defRPr sz="4400"/>
            </a:lvl5pPr>
          </a:lstStyle>
          <a:p>
            <a:pPr lvl="0"/>
            <a:r>
              <a:rPr lang="en-GB" dirty="0"/>
              <a:t>Academic period</a:t>
            </a:r>
          </a:p>
        </p:txBody>
      </p:sp>
    </p:spTree>
    <p:extLst>
      <p:ext uri="{BB962C8B-B14F-4D97-AF65-F5344CB8AC3E}">
        <p14:creationId xmlns:p14="http://schemas.microsoft.com/office/powerpoint/2010/main" val="1133322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567544" y="0"/>
            <a:ext cx="7576456" cy="908720"/>
          </a:xfrm>
        </p:spPr>
        <p:txBody>
          <a:bodyPr/>
          <a:lstStyle>
            <a:lvl1pPr algn="ctr">
              <a:defRPr b="1">
                <a:solidFill>
                  <a:schemeClr val="bg1"/>
                </a:solidFill>
              </a:defRPr>
            </a:lvl1pPr>
          </a:lstStyle>
          <a:p>
            <a:r>
              <a:rPr lang="en-US" dirty="0"/>
              <a:t>Arial font size 32</a:t>
            </a:r>
            <a:endParaRPr lang="en-GB" dirty="0"/>
          </a:p>
        </p:txBody>
      </p:sp>
      <p:sp>
        <p:nvSpPr>
          <p:cNvPr id="9" name="Text Placeholder 8"/>
          <p:cNvSpPr>
            <a:spLocks noGrp="1"/>
          </p:cNvSpPr>
          <p:nvPr>
            <p:ph type="body" sz="quarter" idx="10" hasCustomPrompt="1"/>
          </p:nvPr>
        </p:nvSpPr>
        <p:spPr>
          <a:xfrm>
            <a:off x="284305" y="1341872"/>
            <a:ext cx="4632079" cy="724436"/>
          </a:xfrm>
        </p:spPr>
        <p:txBody>
          <a:bodyPr>
            <a:noAutofit/>
          </a:bodyPr>
          <a:lstStyle>
            <a:lvl1pPr>
              <a:defRPr sz="2800" b="1"/>
            </a:lvl1pPr>
            <a:lvl2pPr>
              <a:defRPr sz="2800"/>
            </a:lvl2pPr>
            <a:lvl3pPr>
              <a:defRPr sz="2800"/>
            </a:lvl3pPr>
            <a:lvl4pPr>
              <a:defRPr sz="2800"/>
            </a:lvl4pPr>
            <a:lvl5pPr>
              <a:defRPr sz="2800"/>
            </a:lvl5pPr>
          </a:lstStyle>
          <a:p>
            <a:pPr lvl="0"/>
            <a:r>
              <a:rPr lang="en-US" dirty="0"/>
              <a:t>Arial font size 28</a:t>
            </a:r>
          </a:p>
        </p:txBody>
      </p:sp>
      <p:sp>
        <p:nvSpPr>
          <p:cNvPr id="11" name="Text Placeholder 10"/>
          <p:cNvSpPr>
            <a:spLocks noGrp="1"/>
          </p:cNvSpPr>
          <p:nvPr>
            <p:ph type="body" sz="quarter" idx="11" hasCustomPrompt="1"/>
          </p:nvPr>
        </p:nvSpPr>
        <p:spPr>
          <a:xfrm>
            <a:off x="284163" y="2398713"/>
            <a:ext cx="8634206" cy="4227718"/>
          </a:xfrm>
          <a:solidFill>
            <a:schemeClr val="accent6">
              <a:lumMod val="20000"/>
              <a:lumOff val="80000"/>
            </a:schemeClr>
          </a:solidFill>
        </p:spPr>
        <p:txBody>
          <a:bodyPr>
            <a:normAutofit/>
          </a:bodyPr>
          <a:lstStyle>
            <a:lvl1pPr>
              <a:defRPr sz="2400"/>
            </a:lvl1pPr>
            <a:lvl2pPr>
              <a:defRPr sz="2400"/>
            </a:lvl2pPr>
            <a:lvl3pPr>
              <a:defRPr sz="2400"/>
            </a:lvl3pPr>
            <a:lvl4pPr>
              <a:defRPr sz="2400"/>
            </a:lvl4pPr>
            <a:lvl5pPr>
              <a:defRPr sz="2400"/>
            </a:lvl5pPr>
          </a:lstStyle>
          <a:p>
            <a:pPr lvl="0"/>
            <a:r>
              <a:rPr lang="en-US" dirty="0"/>
              <a:t>Click to edit font (min) size 24</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367533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icture &amp;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567544" y="0"/>
            <a:ext cx="7576456" cy="908720"/>
          </a:xfrm>
        </p:spPr>
        <p:txBody>
          <a:bodyPr/>
          <a:lstStyle>
            <a:lvl1pPr algn="ctr">
              <a:defRPr b="1">
                <a:solidFill>
                  <a:schemeClr val="bg1"/>
                </a:solidFill>
              </a:defRPr>
            </a:lvl1pPr>
          </a:lstStyle>
          <a:p>
            <a:r>
              <a:rPr lang="en-US" dirty="0"/>
              <a:t>Arial font size 32</a:t>
            </a:r>
            <a:endParaRPr lang="en-GB" dirty="0"/>
          </a:p>
        </p:txBody>
      </p:sp>
      <p:sp>
        <p:nvSpPr>
          <p:cNvPr id="9" name="Text Placeholder 8"/>
          <p:cNvSpPr>
            <a:spLocks noGrp="1"/>
          </p:cNvSpPr>
          <p:nvPr>
            <p:ph type="body" sz="quarter" idx="10" hasCustomPrompt="1"/>
          </p:nvPr>
        </p:nvSpPr>
        <p:spPr>
          <a:xfrm>
            <a:off x="284305" y="1341872"/>
            <a:ext cx="4632079" cy="724436"/>
          </a:xfrm>
        </p:spPr>
        <p:txBody>
          <a:bodyPr>
            <a:noAutofit/>
          </a:bodyPr>
          <a:lstStyle>
            <a:lvl1pPr>
              <a:defRPr sz="2800" b="1"/>
            </a:lvl1pPr>
            <a:lvl2pPr>
              <a:defRPr sz="2800"/>
            </a:lvl2pPr>
            <a:lvl3pPr>
              <a:defRPr sz="2800"/>
            </a:lvl3pPr>
            <a:lvl4pPr marL="1371600" indent="0">
              <a:buNone/>
              <a:defRPr sz="2800"/>
            </a:lvl4pPr>
            <a:lvl5pPr>
              <a:defRPr sz="2800"/>
            </a:lvl5pPr>
          </a:lstStyle>
          <a:p>
            <a:pPr lvl="0"/>
            <a:r>
              <a:rPr lang="en-US" dirty="0"/>
              <a:t>Click to edit subtitle</a:t>
            </a:r>
          </a:p>
        </p:txBody>
      </p:sp>
      <p:sp>
        <p:nvSpPr>
          <p:cNvPr id="4" name="Picture Placeholder 3"/>
          <p:cNvSpPr>
            <a:spLocks noGrp="1"/>
          </p:cNvSpPr>
          <p:nvPr>
            <p:ph type="pic" sz="quarter" idx="11"/>
          </p:nvPr>
        </p:nvSpPr>
        <p:spPr>
          <a:xfrm>
            <a:off x="5058886" y="2826781"/>
            <a:ext cx="3811691" cy="3609645"/>
          </a:xfrm>
        </p:spPr>
        <p:txBody>
          <a:bodyPr/>
          <a:lstStyle/>
          <a:p>
            <a:endParaRPr lang="en-GB"/>
          </a:p>
        </p:txBody>
      </p:sp>
      <p:sp>
        <p:nvSpPr>
          <p:cNvPr id="6" name="Text Placeholder 5"/>
          <p:cNvSpPr>
            <a:spLocks noGrp="1"/>
          </p:cNvSpPr>
          <p:nvPr>
            <p:ph type="body" sz="quarter" idx="12" hasCustomPrompt="1"/>
          </p:nvPr>
        </p:nvSpPr>
        <p:spPr>
          <a:xfrm>
            <a:off x="284305" y="2827338"/>
            <a:ext cx="4632184" cy="3608387"/>
          </a:xfrm>
          <a:solidFill>
            <a:schemeClr val="accent6">
              <a:lumMod val="20000"/>
              <a:lumOff val="80000"/>
            </a:schemeClr>
          </a:solidFill>
        </p:spPr>
        <p:txBody>
          <a:bodyPr>
            <a:normAutofit/>
          </a:bodyPr>
          <a:lstStyle>
            <a:lvl1pPr>
              <a:defRPr sz="2400"/>
            </a:lvl1pPr>
            <a:lvl2pPr>
              <a:defRPr sz="2400"/>
            </a:lvl2pPr>
            <a:lvl3pPr>
              <a:defRPr sz="2400"/>
            </a:lvl3pPr>
            <a:lvl4pPr>
              <a:defRPr sz="2400"/>
            </a:lvl4pPr>
            <a:lvl5pPr>
              <a:defRPr sz="2400"/>
            </a:lvl5pPr>
          </a:lstStyle>
          <a:p>
            <a:pPr lvl="0"/>
            <a:r>
              <a:rPr lang="en-US" dirty="0"/>
              <a:t>Click to edit font (min) size 24</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83770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567544" y="0"/>
            <a:ext cx="7576456" cy="908720"/>
          </a:xfrm>
        </p:spPr>
        <p:txBody>
          <a:bodyPr/>
          <a:lstStyle>
            <a:lvl1pPr algn="ctr">
              <a:defRPr b="1">
                <a:solidFill>
                  <a:schemeClr val="bg1"/>
                </a:solidFill>
              </a:defRPr>
            </a:lvl1pPr>
          </a:lstStyle>
          <a:p>
            <a:r>
              <a:rPr lang="en-US" dirty="0"/>
              <a:t>Arial font size 32</a:t>
            </a:r>
            <a:endParaRPr lang="en-GB" dirty="0"/>
          </a:p>
        </p:txBody>
      </p:sp>
    </p:spTree>
    <p:extLst>
      <p:ext uri="{BB962C8B-B14F-4D97-AF65-F5344CB8AC3E}">
        <p14:creationId xmlns:p14="http://schemas.microsoft.com/office/powerpoint/2010/main" val="6494947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with logo">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567544" y="0"/>
            <a:ext cx="7576456" cy="908720"/>
          </a:xfrm>
        </p:spPr>
        <p:txBody>
          <a:bodyPr/>
          <a:lstStyle>
            <a:lvl1pPr algn="ctr">
              <a:defRPr>
                <a:solidFill>
                  <a:schemeClr val="bg1"/>
                </a:solidFill>
              </a:defRPr>
            </a:lvl1pPr>
          </a:lstStyle>
          <a:p>
            <a:r>
              <a:rPr lang="en-US" dirty="0"/>
              <a:t>Arial font size 32</a:t>
            </a:r>
            <a:endParaRPr lang="en-GB" dirty="0"/>
          </a:p>
        </p:txBody>
      </p:sp>
      <p:sp>
        <p:nvSpPr>
          <p:cNvPr id="3" name="Rectangle 2"/>
          <p:cNvSpPr/>
          <p:nvPr userDrawn="1"/>
        </p:nvSpPr>
        <p:spPr>
          <a:xfrm>
            <a:off x="0" y="0"/>
            <a:ext cx="9144000" cy="6858000"/>
          </a:xfrm>
          <a:prstGeom prst="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30603" y="6355649"/>
            <a:ext cx="575892" cy="297103"/>
          </a:xfrm>
          <a:prstGeom prst="rect">
            <a:avLst/>
          </a:prstGeom>
        </p:spPr>
      </p:pic>
      <p:sp>
        <p:nvSpPr>
          <p:cNvPr id="6" name="Text Placeholder 5"/>
          <p:cNvSpPr>
            <a:spLocks noGrp="1"/>
          </p:cNvSpPr>
          <p:nvPr>
            <p:ph type="body" sz="quarter" idx="10" hasCustomPrompt="1"/>
          </p:nvPr>
        </p:nvSpPr>
        <p:spPr>
          <a:xfrm>
            <a:off x="866775" y="641350"/>
            <a:ext cx="7185025" cy="1139825"/>
          </a:xfrm>
        </p:spPr>
        <p:txBody>
          <a:bodyPr/>
          <a:lstStyle>
            <a:lvl1pPr>
              <a:defRPr baseline="0"/>
            </a:lvl1pPr>
          </a:lstStyle>
          <a:p>
            <a:pPr lvl="0"/>
            <a:r>
              <a:rPr lang="en-US" dirty="0"/>
              <a:t>Use this for slide with full graphics</a:t>
            </a:r>
          </a:p>
        </p:txBody>
      </p:sp>
    </p:spTree>
    <p:extLst>
      <p:ext uri="{BB962C8B-B14F-4D97-AF65-F5344CB8AC3E}">
        <p14:creationId xmlns:p14="http://schemas.microsoft.com/office/powerpoint/2010/main" val="1104921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567544" y="0"/>
            <a:ext cx="7576456" cy="908720"/>
          </a:xfrm>
        </p:spPr>
        <p:txBody>
          <a:bodyPr/>
          <a:lstStyle>
            <a:lvl1pPr algn="ctr">
              <a:defRPr b="1">
                <a:solidFill>
                  <a:schemeClr val="bg1"/>
                </a:solidFill>
              </a:defRPr>
            </a:lvl1pPr>
          </a:lstStyle>
          <a:p>
            <a:r>
              <a:rPr lang="en-US" dirty="0"/>
              <a:t>Arial font size 32</a:t>
            </a:r>
            <a:endParaRPr lang="en-GB" dirty="0"/>
          </a:p>
        </p:txBody>
      </p:sp>
      <p:sp>
        <p:nvSpPr>
          <p:cNvPr id="9" name="Text Placeholder 8"/>
          <p:cNvSpPr>
            <a:spLocks noGrp="1"/>
          </p:cNvSpPr>
          <p:nvPr>
            <p:ph type="body" sz="quarter" idx="10" hasCustomPrompt="1"/>
          </p:nvPr>
        </p:nvSpPr>
        <p:spPr>
          <a:xfrm>
            <a:off x="284305" y="1341872"/>
            <a:ext cx="4632079" cy="724436"/>
          </a:xfrm>
        </p:spPr>
        <p:txBody>
          <a:bodyPr>
            <a:noAutofit/>
          </a:bodyPr>
          <a:lstStyle>
            <a:lvl1pPr>
              <a:defRPr sz="2800" b="1"/>
            </a:lvl1pPr>
            <a:lvl2pPr>
              <a:defRPr sz="2800" b="1"/>
            </a:lvl2pPr>
            <a:lvl3pPr>
              <a:defRPr sz="2800" b="1"/>
            </a:lvl3pPr>
            <a:lvl4pPr>
              <a:defRPr sz="2800" b="1"/>
            </a:lvl4pPr>
            <a:lvl5pPr>
              <a:defRPr sz="2800" b="1"/>
            </a:lvl5pPr>
          </a:lstStyle>
          <a:p>
            <a:pPr lvl="0"/>
            <a:r>
              <a:rPr lang="en-US" dirty="0"/>
              <a:t>Arial font size 28</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able Placeholder 4"/>
          <p:cNvSpPr>
            <a:spLocks noGrp="1"/>
          </p:cNvSpPr>
          <p:nvPr>
            <p:ph type="tbl" sz="quarter" idx="11"/>
          </p:nvPr>
        </p:nvSpPr>
        <p:spPr>
          <a:xfrm>
            <a:off x="284163" y="2255838"/>
            <a:ext cx="8586787" cy="4251325"/>
          </a:xfrm>
        </p:spPr>
        <p:txBody>
          <a:bodyPr/>
          <a:lstStyle/>
          <a:p>
            <a:endParaRPr lang="en-GB"/>
          </a:p>
        </p:txBody>
      </p:sp>
    </p:spTree>
    <p:extLst>
      <p:ext uri="{BB962C8B-B14F-4D97-AF65-F5344CB8AC3E}">
        <p14:creationId xmlns:p14="http://schemas.microsoft.com/office/powerpoint/2010/main" val="6494947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sources page">
    <p:spTree>
      <p:nvGrpSpPr>
        <p:cNvPr id="1" name=""/>
        <p:cNvGrpSpPr/>
        <p:nvPr/>
      </p:nvGrpSpPr>
      <p:grpSpPr>
        <a:xfrm>
          <a:off x="0" y="0"/>
          <a:ext cx="0" cy="0"/>
          <a:chOff x="0" y="0"/>
          <a:chExt cx="0" cy="0"/>
        </a:xfrm>
      </p:grpSpPr>
      <p:sp>
        <p:nvSpPr>
          <p:cNvPr id="9" name="Text Placeholder 8"/>
          <p:cNvSpPr>
            <a:spLocks noGrp="1"/>
          </p:cNvSpPr>
          <p:nvPr>
            <p:ph type="body" sz="quarter" idx="10" hasCustomPrompt="1"/>
          </p:nvPr>
        </p:nvSpPr>
        <p:spPr>
          <a:xfrm>
            <a:off x="284304" y="1116247"/>
            <a:ext cx="8539061" cy="724436"/>
          </a:xfrm>
        </p:spPr>
        <p:txBody>
          <a:bodyPr>
            <a:noAutofit/>
          </a:bodyPr>
          <a:lstStyle>
            <a:lvl1pPr>
              <a:defRPr sz="2800"/>
            </a:lvl1pPr>
            <a:lvl2pPr>
              <a:defRPr sz="2800"/>
            </a:lvl2pPr>
            <a:lvl3pPr>
              <a:defRPr sz="2800"/>
            </a:lvl3pPr>
            <a:lvl4pPr marL="1371600" indent="0">
              <a:buNone/>
              <a:defRPr sz="2800"/>
            </a:lvl4pPr>
            <a:lvl5pPr>
              <a:defRPr sz="2800"/>
            </a:lvl5pPr>
          </a:lstStyle>
          <a:p>
            <a:pPr lvl="0"/>
            <a:r>
              <a:rPr lang="en-US" dirty="0"/>
              <a:t>Insert subject page link here of format eduqas.co.uk/qualifications/[mathematics]</a:t>
            </a:r>
          </a:p>
          <a:p>
            <a:pPr lvl="0"/>
            <a:endParaRPr lang="en-US" dirty="0"/>
          </a:p>
        </p:txBody>
      </p:sp>
      <p:sp>
        <p:nvSpPr>
          <p:cNvPr id="3" name="Rectangle 2"/>
          <p:cNvSpPr/>
          <p:nvPr userDrawn="1"/>
        </p:nvSpPr>
        <p:spPr>
          <a:xfrm>
            <a:off x="344384" y="1903150"/>
            <a:ext cx="8478982" cy="3416320"/>
          </a:xfrm>
          <a:prstGeom prst="rect">
            <a:avLst/>
          </a:prstGeom>
          <a:solidFill>
            <a:schemeClr val="accent6">
              <a:lumMod val="20000"/>
              <a:lumOff val="80000"/>
            </a:schemeClr>
          </a:solidFill>
        </p:spPr>
        <p:txBody>
          <a:bodyPr wrap="square">
            <a:spAutoFit/>
          </a:bodyPr>
          <a:lstStyle/>
          <a:p>
            <a:r>
              <a:rPr lang="en-GB" sz="2400" dirty="0">
                <a:solidFill>
                  <a:schemeClr val="bg1">
                    <a:lumMod val="50000"/>
                  </a:schemeClr>
                </a:solidFill>
                <a:latin typeface="Arial" panose="020B0604020202020204" pitchFamily="34" charset="0"/>
                <a:cs typeface="Arial" panose="020B0604020202020204" pitchFamily="34" charset="0"/>
                <a:hlinkClick r:id="rId2"/>
              </a:rPr>
              <a:t>resources.wjec.co.uk</a:t>
            </a:r>
            <a:endParaRPr lang="en-GB" sz="2400" dirty="0">
              <a:solidFill>
                <a:schemeClr val="bg1">
                  <a:lumMod val="50000"/>
                </a:schemeClr>
              </a:solidFill>
              <a:latin typeface="Arial" panose="020B0604020202020204" pitchFamily="34" charset="0"/>
              <a:cs typeface="Arial" panose="020B0604020202020204" pitchFamily="34" charset="0"/>
            </a:endParaRPr>
          </a:p>
          <a:p>
            <a:r>
              <a:rPr lang="en-GB" sz="2400" dirty="0">
                <a:solidFill>
                  <a:schemeClr val="bg1">
                    <a:lumMod val="50000"/>
                  </a:schemeClr>
                </a:solidFill>
                <a:latin typeface="Arial" panose="020B0604020202020204" pitchFamily="34" charset="0"/>
                <a:cs typeface="Arial" panose="020B0604020202020204" pitchFamily="34" charset="0"/>
              </a:rPr>
              <a:t>Free WJEC digital resources to support the teaching and learning of a broad range of subjects</a:t>
            </a:r>
          </a:p>
          <a:p>
            <a:pPr marL="285750" indent="-285750">
              <a:buFont typeface="Arial" panose="020B0604020202020204" pitchFamily="34" charset="0"/>
              <a:buChar char="•"/>
            </a:pPr>
            <a:endParaRPr lang="en-GB" sz="2400" dirty="0">
              <a:solidFill>
                <a:schemeClr val="bg1">
                  <a:lumMod val="50000"/>
                </a:schemeClr>
              </a:solidFill>
              <a:latin typeface="Arial" panose="020B0604020202020204" pitchFamily="34" charset="0"/>
              <a:cs typeface="Arial" panose="020B0604020202020204" pitchFamily="34" charset="0"/>
              <a:hlinkClick r:id="rId3"/>
            </a:endParaRPr>
          </a:p>
          <a:p>
            <a:r>
              <a:rPr lang="en-GB" sz="2400" dirty="0">
                <a:solidFill>
                  <a:schemeClr val="bg1">
                    <a:lumMod val="50000"/>
                  </a:schemeClr>
                </a:solidFill>
                <a:latin typeface="Arial" panose="020B0604020202020204" pitchFamily="34" charset="0"/>
                <a:cs typeface="Arial" panose="020B0604020202020204" pitchFamily="34" charset="0"/>
                <a:hlinkClick r:id="rId3"/>
              </a:rPr>
              <a:t>oer.wjec.co.uk</a:t>
            </a:r>
            <a:endParaRPr lang="en-GB" sz="2400" dirty="0">
              <a:solidFill>
                <a:schemeClr val="bg1">
                  <a:lumMod val="50000"/>
                </a:schemeClr>
              </a:solidFill>
              <a:latin typeface="Arial" panose="020B0604020202020204" pitchFamily="34" charset="0"/>
              <a:cs typeface="Arial" panose="020B0604020202020204" pitchFamily="34" charset="0"/>
            </a:endParaRPr>
          </a:p>
          <a:p>
            <a:r>
              <a:rPr lang="en-GB" sz="2400" dirty="0">
                <a:solidFill>
                  <a:schemeClr val="bg1">
                    <a:lumMod val="50000"/>
                  </a:schemeClr>
                </a:solidFill>
                <a:latin typeface="Arial" panose="020B0604020202020204" pitchFamily="34" charset="0"/>
                <a:cs typeface="Arial" panose="020B0604020202020204" pitchFamily="34" charset="0"/>
              </a:rPr>
              <a:t>WJEC’s free Online Exam Review allows teachers to analyse item level data, critically assess sample question papers and receive examiner feedback</a:t>
            </a:r>
            <a:br>
              <a:rPr lang="en-GB" sz="2400" dirty="0">
                <a:solidFill>
                  <a:schemeClr val="bg1">
                    <a:lumMod val="50000"/>
                  </a:schemeClr>
                </a:solidFill>
                <a:latin typeface="Arial" panose="020B0604020202020204" pitchFamily="34" charset="0"/>
                <a:cs typeface="Arial" panose="020B0604020202020204" pitchFamily="34" charset="0"/>
              </a:rPr>
            </a:br>
            <a:endParaRPr lang="en-GB" sz="2400" dirty="0">
              <a:solidFill>
                <a:schemeClr val="bg1">
                  <a:lumMod val="50000"/>
                </a:schemeClr>
              </a:solidFill>
              <a:latin typeface="Arial" panose="020B0604020202020204" pitchFamily="34" charset="0"/>
              <a:cs typeface="Arial" panose="020B0604020202020204" pitchFamily="34" charset="0"/>
            </a:endParaRPr>
          </a:p>
        </p:txBody>
      </p:sp>
      <p:pic>
        <p:nvPicPr>
          <p:cNvPr id="1026" name="Picture 2"/>
          <p:cNvPicPr>
            <a:picLocks noChangeAspect="1" noChangeArrowheads="1"/>
          </p:cNvPicPr>
          <p:nvPr userDrawn="1"/>
        </p:nvPicPr>
        <p:blipFill rotWithShape="1">
          <a:blip r:embed="rId4">
            <a:extLst>
              <a:ext uri="{28A0092B-C50C-407E-A947-70E740481C1C}">
                <a14:useLocalDpi xmlns:a14="http://schemas.microsoft.com/office/drawing/2010/main" val="0"/>
              </a:ext>
            </a:extLst>
          </a:blip>
          <a:srcRect/>
          <a:stretch/>
        </p:blipFill>
        <p:spPr bwMode="auto">
          <a:xfrm>
            <a:off x="4797631" y="28586"/>
            <a:ext cx="4310744" cy="8646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userDrawn="1"/>
        </p:nvSpPr>
        <p:spPr>
          <a:xfrm>
            <a:off x="1886726" y="168544"/>
            <a:ext cx="2739404" cy="584775"/>
          </a:xfrm>
          <a:prstGeom prst="rect">
            <a:avLst/>
          </a:prstGeom>
        </p:spPr>
        <p:txBody>
          <a:bodyPr wrap="none">
            <a:spAutoFit/>
          </a:bodyPr>
          <a:lstStyle/>
          <a:p>
            <a:r>
              <a:rPr lang="en-US" sz="3200" b="1" dirty="0">
                <a:solidFill>
                  <a:schemeClr val="bg1"/>
                </a:solidFill>
              </a:rPr>
              <a:t>Free Resources</a:t>
            </a:r>
            <a:endParaRPr lang="en-GB" sz="3200" b="1" dirty="0">
              <a:solidFill>
                <a:schemeClr val="bg1"/>
              </a:solidFill>
            </a:endParaRPr>
          </a:p>
        </p:txBody>
      </p:sp>
    </p:spTree>
    <p:extLst>
      <p:ext uri="{BB962C8B-B14F-4D97-AF65-F5344CB8AC3E}">
        <p14:creationId xmlns:p14="http://schemas.microsoft.com/office/powerpoint/2010/main" val="24376323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ast slide">
    <p:spTree>
      <p:nvGrpSpPr>
        <p:cNvPr id="1" name=""/>
        <p:cNvGrpSpPr/>
        <p:nvPr/>
      </p:nvGrpSpPr>
      <p:grpSpPr>
        <a:xfrm>
          <a:off x="0" y="0"/>
          <a:ext cx="0" cy="0"/>
          <a:chOff x="0" y="0"/>
          <a:chExt cx="0" cy="0"/>
        </a:xfrm>
      </p:grpSpPr>
      <p:pic>
        <p:nvPicPr>
          <p:cNvPr id="3" name="Eduqas_Powerpoint_Templates_for PPT-1.psd"/>
          <p:cNvPicPr>
            <a:picLocks noChangeAspect="1"/>
          </p:cNvPicPr>
          <p:nvPr userDrawn="1"/>
        </p:nvPicPr>
        <p:blipFill rotWithShape="1">
          <a:blip r:embed="rId2">
            <a:extLst>
              <a:ext uri="{28A0092B-C50C-407E-A947-70E740481C1C}">
                <a14:useLocalDpi xmlns:a14="http://schemas.microsoft.com/office/drawing/2010/main" val="0"/>
              </a:ext>
            </a:extLst>
          </a:blip>
          <a:srcRect b="15844"/>
          <a:stretch/>
        </p:blipFill>
        <p:spPr>
          <a:xfrm>
            <a:off x="0" y="0"/>
            <a:ext cx="9144000" cy="5771408"/>
          </a:xfrm>
          <a:prstGeom prst="rect">
            <a:avLst/>
          </a:prstGeom>
        </p:spPr>
      </p:pic>
      <p:pic>
        <p:nvPicPr>
          <p:cNvPr id="4" name="Picture 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481456" y="5915809"/>
            <a:ext cx="1413162" cy="729052"/>
          </a:xfrm>
          <a:prstGeom prst="rect">
            <a:avLst/>
          </a:prstGeom>
        </p:spPr>
      </p:pic>
      <p:sp>
        <p:nvSpPr>
          <p:cNvPr id="5" name="TextBox 4"/>
          <p:cNvSpPr txBox="1"/>
          <p:nvPr userDrawn="1"/>
        </p:nvSpPr>
        <p:spPr>
          <a:xfrm>
            <a:off x="278740" y="1420305"/>
            <a:ext cx="4625769" cy="1384995"/>
          </a:xfrm>
          <a:prstGeom prst="rect">
            <a:avLst/>
          </a:prstGeom>
          <a:noFill/>
        </p:spPr>
        <p:txBody>
          <a:bodyPr wrap="square" rtlCol="0">
            <a:spAutoFit/>
          </a:bodyPr>
          <a:lstStyle/>
          <a:p>
            <a:r>
              <a:rPr lang="en-GB" sz="2000" dirty="0">
                <a:solidFill>
                  <a:schemeClr val="bg1"/>
                </a:solidFill>
                <a:latin typeface="Arial" panose="020B0604020202020204" pitchFamily="34" charset="0"/>
                <a:cs typeface="Arial" panose="020B0604020202020204" pitchFamily="34" charset="0"/>
              </a:rPr>
              <a:t>Contact our specialist Subject Officers and administrative support team for your subject with any queries.  </a:t>
            </a:r>
          </a:p>
          <a:p>
            <a:endParaRPr lang="en-GB" sz="2400" dirty="0">
              <a:latin typeface="Arial" panose="020B0604020202020204" pitchFamily="34" charset="0"/>
              <a:cs typeface="Arial" panose="020B0604020202020204" pitchFamily="34" charset="0"/>
            </a:endParaRPr>
          </a:p>
        </p:txBody>
      </p:sp>
      <p:sp>
        <p:nvSpPr>
          <p:cNvPr id="6" name="Text Placeholder 8"/>
          <p:cNvSpPr>
            <a:spLocks noGrp="1"/>
          </p:cNvSpPr>
          <p:nvPr>
            <p:ph type="body" sz="quarter" idx="10" hasCustomPrompt="1"/>
          </p:nvPr>
        </p:nvSpPr>
        <p:spPr>
          <a:xfrm>
            <a:off x="272430" y="2523486"/>
            <a:ext cx="4632079" cy="724436"/>
          </a:xfrm>
        </p:spPr>
        <p:txBody>
          <a:bodyPr>
            <a:noAutofit/>
          </a:bodyPr>
          <a:lstStyle>
            <a:lvl1pPr>
              <a:defRPr sz="2800">
                <a:solidFill>
                  <a:schemeClr val="bg1"/>
                </a:solidFill>
              </a:defRPr>
            </a:lvl1pPr>
            <a:lvl2pPr>
              <a:defRPr sz="2800"/>
            </a:lvl2pPr>
            <a:lvl3pPr>
              <a:defRPr sz="2800"/>
            </a:lvl3pPr>
            <a:lvl4pPr>
              <a:defRPr sz="2800"/>
            </a:lvl4pPr>
            <a:lvl5pPr>
              <a:defRPr sz="2800"/>
            </a:lvl5pPr>
          </a:lstStyle>
          <a:p>
            <a:pPr lvl="0"/>
            <a:r>
              <a:rPr lang="en-US" dirty="0"/>
              <a:t>Insert contact details</a:t>
            </a:r>
          </a:p>
        </p:txBody>
      </p:sp>
      <p:sp>
        <p:nvSpPr>
          <p:cNvPr id="7" name="Title 1"/>
          <p:cNvSpPr>
            <a:spLocks noGrp="1"/>
          </p:cNvSpPr>
          <p:nvPr>
            <p:ph type="title" hasCustomPrompt="1"/>
          </p:nvPr>
        </p:nvSpPr>
        <p:spPr>
          <a:xfrm>
            <a:off x="278740" y="511585"/>
            <a:ext cx="7576456" cy="908720"/>
          </a:xfrm>
        </p:spPr>
        <p:txBody>
          <a:bodyPr>
            <a:normAutofit/>
          </a:bodyPr>
          <a:lstStyle>
            <a:lvl1pPr algn="l">
              <a:defRPr sz="4400" b="1">
                <a:solidFill>
                  <a:schemeClr val="bg1"/>
                </a:solidFill>
              </a:defRPr>
            </a:lvl1pPr>
          </a:lstStyle>
          <a:p>
            <a:r>
              <a:rPr lang="en-US" dirty="0"/>
              <a:t>Any Questions?</a:t>
            </a:r>
            <a:endParaRPr lang="en-GB" dirty="0"/>
          </a:p>
        </p:txBody>
      </p:sp>
    </p:spTree>
    <p:extLst>
      <p:ext uri="{BB962C8B-B14F-4D97-AF65-F5344CB8AC3E}">
        <p14:creationId xmlns:p14="http://schemas.microsoft.com/office/powerpoint/2010/main" val="3758783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d">
    <p:spTree>
      <p:nvGrpSpPr>
        <p:cNvPr id="1" name=""/>
        <p:cNvGrpSpPr/>
        <p:nvPr/>
      </p:nvGrpSpPr>
      <p:grpSpPr>
        <a:xfrm>
          <a:off x="0" y="0"/>
          <a:ext cx="0" cy="0"/>
          <a:chOff x="0" y="0"/>
          <a:chExt cx="0" cy="0"/>
        </a:xfrm>
      </p:grpSpPr>
    </p:spTree>
    <p:extLst>
      <p:ext uri="{BB962C8B-B14F-4D97-AF65-F5344CB8AC3E}">
        <p14:creationId xmlns:p14="http://schemas.microsoft.com/office/powerpoint/2010/main" val="23783175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070284"/>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2470067"/>
            <a:ext cx="8229600" cy="3489841"/>
          </a:xfrm>
          <a:prstGeom prst="rect">
            <a:avLst/>
          </a:prstGeom>
        </p:spPr>
        <p:txBody>
          <a:bodyPr vert="horz" lIns="91440" tIns="45720" rIns="91440" bIns="45720" rtlCol="0">
            <a:normAutofit/>
          </a:bodyPr>
          <a:lstStyle/>
          <a:p>
            <a:pPr lvl="0"/>
            <a:endParaRPr lang="en-US" dirty="0"/>
          </a:p>
        </p:txBody>
      </p:sp>
      <p:pic>
        <p:nvPicPr>
          <p:cNvPr id="7" name="Picture 4" descr="Y:\Tools and Systems\Educational Support\Marketing and Communications\Jay\Banners\Power Point\EDUQAS-POWERPOINTheader.pn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0" y="0"/>
            <a:ext cx="9144000" cy="13089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9823146"/>
      </p:ext>
    </p:extLst>
  </p:cSld>
  <p:clrMap bg1="lt1" tx1="dk1" bg2="lt2" tx2="dk2" accent1="accent1" accent2="accent2" accent3="accent3" accent4="accent4" accent5="accent5" accent6="accent6" hlink="hlink" folHlink="folHlink"/>
  <p:sldLayoutIdLst>
    <p:sldLayoutId id="2147483663" r:id="rId1"/>
    <p:sldLayoutId id="2147483658" r:id="rId2"/>
    <p:sldLayoutId id="2147483659" r:id="rId3"/>
    <p:sldLayoutId id="2147483660" r:id="rId4"/>
    <p:sldLayoutId id="2147483662" r:id="rId5"/>
    <p:sldLayoutId id="2147483661" r:id="rId6"/>
    <p:sldLayoutId id="2147483665" r:id="rId7"/>
    <p:sldLayoutId id="2147483657" r:id="rId8"/>
    <p:sldLayoutId id="2147483655" r:id="rId9"/>
  </p:sldLayoutIdLst>
  <p:txStyles>
    <p:titleStyle>
      <a:lvl1pPr algn="l" defTabSz="457200" rtl="0" eaLnBrk="1" latinLnBrk="0" hangingPunct="1">
        <a:spcBef>
          <a:spcPct val="0"/>
        </a:spcBef>
        <a:buNone/>
        <a:defRPr sz="3200" kern="1200">
          <a:solidFill>
            <a:srgbClr val="DF3C06"/>
          </a:solidFill>
          <a:latin typeface="Arial" panose="020B0604020202020204" pitchFamily="34" charset="0"/>
          <a:ea typeface="+mj-ea"/>
          <a:cs typeface="Arial" panose="020B0604020202020204" pitchFamily="34" charset="0"/>
        </a:defRPr>
      </a:lvl1pPr>
    </p:titleStyle>
    <p:bodyStyle>
      <a:lvl1pPr marL="0" indent="0" algn="l" defTabSz="457200" rtl="0" eaLnBrk="1" latinLnBrk="0" hangingPunct="1">
        <a:spcBef>
          <a:spcPct val="20000"/>
        </a:spcBef>
        <a:buFont typeface="Arial"/>
        <a:buNone/>
        <a:defRPr sz="20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quizlet.com/Vergil1/folders"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mailto:d.stephenson@warwickschool.or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err="1"/>
              <a:t>Eduqas</a:t>
            </a:r>
            <a:r>
              <a:rPr lang="en-US"/>
              <a:t> GCSE Latin - Assessment &gt; Classroom Practice</a:t>
            </a:r>
            <a:endParaRPr lang="en-GB" dirty="0"/>
          </a:p>
        </p:txBody>
      </p:sp>
      <p:sp>
        <p:nvSpPr>
          <p:cNvPr id="3" name="Text Placeholder 2"/>
          <p:cNvSpPr>
            <a:spLocks noGrp="1"/>
          </p:cNvSpPr>
          <p:nvPr>
            <p:ph type="body" sz="quarter" idx="11"/>
          </p:nvPr>
        </p:nvSpPr>
        <p:spPr>
          <a:xfrm>
            <a:off x="211548" y="4296741"/>
            <a:ext cx="7893874" cy="1011529"/>
          </a:xfrm>
        </p:spPr>
        <p:txBody>
          <a:bodyPr/>
          <a:lstStyle/>
          <a:p>
            <a:r>
              <a:rPr lang="en-GB" dirty="0"/>
              <a:t>David Stephenson</a:t>
            </a:r>
          </a:p>
          <a:p>
            <a:r>
              <a:rPr lang="en-GB" dirty="0"/>
              <a:t>Component 1 (Language)</a:t>
            </a:r>
          </a:p>
        </p:txBody>
      </p:sp>
      <p:sp>
        <p:nvSpPr>
          <p:cNvPr id="4" name="Text Placeholder 3"/>
          <p:cNvSpPr>
            <a:spLocks noGrp="1"/>
          </p:cNvSpPr>
          <p:nvPr>
            <p:ph type="body" sz="quarter" idx="12"/>
          </p:nvPr>
        </p:nvSpPr>
        <p:spPr/>
        <p:txBody>
          <a:bodyPr/>
          <a:lstStyle/>
          <a:p>
            <a:r>
              <a:rPr lang="en-GB" dirty="0"/>
              <a:t>November 2018</a:t>
            </a:r>
          </a:p>
        </p:txBody>
      </p:sp>
    </p:spTree>
    <p:extLst>
      <p:ext uri="{BB962C8B-B14F-4D97-AF65-F5344CB8AC3E}">
        <p14:creationId xmlns:p14="http://schemas.microsoft.com/office/powerpoint/2010/main" val="21145376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Section A Comprehension</a:t>
            </a:r>
          </a:p>
        </p:txBody>
      </p:sp>
      <p:sp>
        <p:nvSpPr>
          <p:cNvPr id="4" name="Text Placeholder 3"/>
          <p:cNvSpPr>
            <a:spLocks noGrp="1"/>
          </p:cNvSpPr>
          <p:nvPr>
            <p:ph type="body" sz="quarter" idx="11"/>
          </p:nvPr>
        </p:nvSpPr>
        <p:spPr>
          <a:xfrm>
            <a:off x="1" y="1365956"/>
            <a:ext cx="9144000" cy="5492044"/>
          </a:xfrm>
        </p:spPr>
        <p:txBody>
          <a:bodyPr>
            <a:normAutofit/>
          </a:bodyPr>
          <a:lstStyle/>
          <a:p>
            <a:pPr marL="82296"/>
            <a:r>
              <a:rPr lang="en-GB" sz="2200" dirty="0" err="1"/>
              <a:t>i</a:t>
            </a:r>
            <a:r>
              <a:rPr lang="en-GB" sz="2200" dirty="0"/>
              <a:t>) </a:t>
            </a:r>
            <a:r>
              <a:rPr lang="en-GB" sz="2200" i="1" dirty="0" err="1"/>
              <a:t>Iuno</a:t>
            </a:r>
            <a:r>
              <a:rPr lang="en-GB" sz="2200" i="1" dirty="0"/>
              <a:t> … </a:t>
            </a:r>
            <a:r>
              <a:rPr lang="en-GB" sz="2200" i="1" dirty="0" err="1"/>
              <a:t>conspexit</a:t>
            </a:r>
            <a:r>
              <a:rPr lang="en-GB" sz="2200" i="1" dirty="0"/>
              <a:t> </a:t>
            </a:r>
            <a:r>
              <a:rPr lang="en-GB" sz="2200" dirty="0"/>
              <a:t>(lines 8-9): describe Juno’s search for her husband. Give two details										</a:t>
            </a:r>
            <a:r>
              <a:rPr lang="en-GB" sz="2200" b="1" dirty="0"/>
              <a:t>(2)</a:t>
            </a:r>
            <a:endParaRPr lang="en-GB" sz="2200" b="1" i="1" dirty="0"/>
          </a:p>
          <a:p>
            <a:pPr marL="82296"/>
            <a:r>
              <a:rPr lang="en-GB" sz="2200" b="1" dirty="0"/>
              <a:t>MS:</a:t>
            </a:r>
            <a:r>
              <a:rPr lang="en-GB" sz="2200" dirty="0"/>
              <a:t> 	Could not find him (1), hurried (1) over, across mountains (1)</a:t>
            </a:r>
          </a:p>
          <a:p>
            <a:pPr marL="82296"/>
            <a:r>
              <a:rPr lang="en-GB" sz="2200" dirty="0"/>
              <a:t>		Through woods, forests (1) / “through mountains, trees” = 0</a:t>
            </a:r>
          </a:p>
          <a:p>
            <a:pPr marL="82296"/>
            <a:r>
              <a:rPr lang="en-GB" sz="2200" dirty="0"/>
              <a:t>		Finally caught sight of him (1)</a:t>
            </a:r>
          </a:p>
          <a:p>
            <a:pPr marL="82296"/>
            <a:r>
              <a:rPr lang="en-GB" sz="2200" b="1" dirty="0"/>
              <a:t>ER: 	</a:t>
            </a:r>
            <a:r>
              <a:rPr lang="en-GB" sz="2200" dirty="0"/>
              <a:t>Confusion over </a:t>
            </a:r>
            <a:r>
              <a:rPr lang="en-GB" sz="2200" i="1" dirty="0"/>
              <a:t>trans </a:t>
            </a:r>
            <a:r>
              <a:rPr lang="en-GB" sz="2200" dirty="0"/>
              <a:t>and </a:t>
            </a:r>
            <a:r>
              <a:rPr lang="en-GB" sz="2200" i="1" dirty="0"/>
              <a:t>per </a:t>
            </a:r>
            <a:r>
              <a:rPr lang="en-GB" sz="2200" dirty="0"/>
              <a:t>/ meaning of </a:t>
            </a:r>
            <a:r>
              <a:rPr lang="en-GB" sz="2200" i="1" dirty="0" err="1"/>
              <a:t>festinare</a:t>
            </a:r>
            <a:endParaRPr lang="en-GB" sz="2200" i="1" dirty="0"/>
          </a:p>
          <a:p>
            <a:pPr marL="82296"/>
            <a:r>
              <a:rPr lang="en-GB" sz="2200" dirty="0"/>
              <a:t>		Singulars and plurals</a:t>
            </a:r>
          </a:p>
          <a:p>
            <a:pPr marL="82296"/>
            <a:endParaRPr lang="en-GB" sz="2200" dirty="0"/>
          </a:p>
          <a:p>
            <a:pPr marL="82296"/>
            <a:r>
              <a:rPr lang="en-GB" sz="2200" dirty="0"/>
              <a:t>j) </a:t>
            </a:r>
            <a:r>
              <a:rPr lang="en-GB" sz="2200" i="1" dirty="0" err="1"/>
              <a:t>Iuppiter</a:t>
            </a:r>
            <a:r>
              <a:rPr lang="en-GB" sz="2200" i="1" dirty="0"/>
              <a:t> … </a:t>
            </a:r>
            <a:r>
              <a:rPr lang="en-GB" sz="2200" i="1" dirty="0" err="1"/>
              <a:t>mutavit</a:t>
            </a:r>
            <a:r>
              <a:rPr lang="en-GB" sz="2200" i="1" dirty="0"/>
              <a:t> </a:t>
            </a:r>
            <a:r>
              <a:rPr lang="en-GB" sz="2200" dirty="0"/>
              <a:t>(lines 9-10): why did Jupiter change Io into a cow?																</a:t>
            </a:r>
            <a:r>
              <a:rPr lang="en-GB" sz="2200" b="1" dirty="0"/>
              <a:t>(2)</a:t>
            </a:r>
            <a:endParaRPr lang="en-GB" sz="2200" b="1" i="1" dirty="0"/>
          </a:p>
          <a:p>
            <a:pPr marL="82296"/>
            <a:r>
              <a:rPr lang="en-GB" sz="2200" b="1" dirty="0"/>
              <a:t>MS:</a:t>
            </a:r>
            <a:r>
              <a:rPr lang="en-GB" sz="2200" dirty="0"/>
              <a:t> 	Saw his wife (1), was anxious (1), needed to hide her, in case 			Juno saw her, to disguise her from Juno (1) </a:t>
            </a:r>
          </a:p>
          <a:p>
            <a:pPr marL="82296"/>
            <a:r>
              <a:rPr lang="en-GB" sz="2200" dirty="0"/>
              <a:t>		“It was necessary for Io to do anything” = 0</a:t>
            </a:r>
            <a:endParaRPr lang="en-GB" sz="2200" b="1" dirty="0"/>
          </a:p>
          <a:p>
            <a:pPr marL="82296"/>
            <a:r>
              <a:rPr lang="en-GB" sz="2200" b="1" dirty="0"/>
              <a:t>ER: 	</a:t>
            </a:r>
            <a:r>
              <a:rPr lang="en-GB" sz="2200" dirty="0"/>
              <a:t>Widespread failure to say more than one thing</a:t>
            </a:r>
          </a:p>
          <a:p>
            <a:pPr marL="82296"/>
            <a:endParaRPr lang="en-GB" sz="2200" dirty="0"/>
          </a:p>
          <a:p>
            <a:pPr marL="82296"/>
            <a:endParaRPr lang="en-GB" sz="2200" dirty="0"/>
          </a:p>
          <a:p>
            <a:pPr marL="82296"/>
            <a:endParaRPr lang="en-GB" sz="2200" dirty="0"/>
          </a:p>
        </p:txBody>
      </p:sp>
    </p:spTree>
    <p:extLst>
      <p:ext uri="{BB962C8B-B14F-4D97-AF65-F5344CB8AC3E}">
        <p14:creationId xmlns:p14="http://schemas.microsoft.com/office/powerpoint/2010/main" val="6451900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Section C Comprehension</a:t>
            </a:r>
          </a:p>
        </p:txBody>
      </p:sp>
      <p:sp>
        <p:nvSpPr>
          <p:cNvPr id="4" name="Text Placeholder 3"/>
          <p:cNvSpPr>
            <a:spLocks noGrp="1"/>
          </p:cNvSpPr>
          <p:nvPr>
            <p:ph type="body" sz="quarter" idx="11"/>
          </p:nvPr>
        </p:nvSpPr>
        <p:spPr>
          <a:xfrm>
            <a:off x="0" y="1365956"/>
            <a:ext cx="9144000" cy="5576711"/>
          </a:xfrm>
        </p:spPr>
        <p:txBody>
          <a:bodyPr>
            <a:normAutofit/>
          </a:bodyPr>
          <a:lstStyle/>
          <a:p>
            <a:pPr marL="82296"/>
            <a:r>
              <a:rPr lang="en-GB" sz="2200" dirty="0"/>
              <a:t>a) </a:t>
            </a:r>
            <a:r>
              <a:rPr lang="en-GB" sz="2200" i="1" dirty="0"/>
              <a:t>Argus … </a:t>
            </a:r>
            <a:r>
              <a:rPr lang="en-GB" sz="2200" i="1" dirty="0" err="1"/>
              <a:t>custodiret</a:t>
            </a:r>
            <a:r>
              <a:rPr lang="en-GB" sz="2200" i="1" dirty="0"/>
              <a:t> </a:t>
            </a:r>
            <a:r>
              <a:rPr lang="en-GB" sz="2200" dirty="0"/>
              <a:t>(lines 1-2): what was Argus doing? Why was he doing this? When did he do this?								</a:t>
            </a:r>
            <a:r>
              <a:rPr lang="en-GB" sz="2200" b="1" dirty="0"/>
              <a:t>(3+1+2)</a:t>
            </a:r>
            <a:endParaRPr lang="en-GB" sz="2200" b="1" i="1" dirty="0"/>
          </a:p>
          <a:p>
            <a:pPr marL="82296"/>
            <a:r>
              <a:rPr lang="en-GB" sz="2200" b="1" dirty="0"/>
              <a:t>MS:</a:t>
            </a:r>
            <a:r>
              <a:rPr lang="en-GB" sz="2200" dirty="0"/>
              <a:t> 	Sitting (1) on / at the top of (1) a mountain (1) / highest = 0</a:t>
            </a:r>
            <a:endParaRPr lang="en-GB" sz="2200" b="1" dirty="0"/>
          </a:p>
          <a:p>
            <a:pPr marL="82296"/>
            <a:r>
              <a:rPr lang="en-GB" sz="2200" dirty="0"/>
              <a:t>		To guard the cow / Io / her (1) </a:t>
            </a:r>
          </a:p>
          <a:p>
            <a:pPr marL="82296"/>
            <a:r>
              <a:rPr lang="en-GB" sz="2200" b="1" dirty="0"/>
              <a:t>		</a:t>
            </a:r>
            <a:r>
              <a:rPr lang="en-GB" sz="2200" dirty="0"/>
              <a:t>When he drove the cow/Io (1) away from her father (1)</a:t>
            </a:r>
            <a:endParaRPr lang="en-GB" sz="2200" b="1" dirty="0"/>
          </a:p>
          <a:p>
            <a:pPr marL="82296"/>
            <a:r>
              <a:rPr lang="en-GB" sz="2200" b="1" dirty="0"/>
              <a:t>ER: 	</a:t>
            </a:r>
            <a:r>
              <a:rPr lang="en-GB" sz="2200" dirty="0" err="1"/>
              <a:t>i</a:t>
            </a:r>
            <a:r>
              <a:rPr lang="en-GB" sz="2200" dirty="0"/>
              <a:t>) Lots of “on highest mountain”		ii) Most OK </a:t>
            </a:r>
          </a:p>
          <a:p>
            <a:pPr marL="82296"/>
            <a:r>
              <a:rPr lang="en-GB" sz="2200" dirty="0"/>
              <a:t>		iii) Very few even 1 mark – </a:t>
            </a:r>
            <a:r>
              <a:rPr lang="en-GB" sz="2200" i="1" dirty="0" err="1"/>
              <a:t>abegit</a:t>
            </a:r>
            <a:r>
              <a:rPr lang="en-GB" sz="2200" i="1" dirty="0"/>
              <a:t> </a:t>
            </a:r>
            <a:r>
              <a:rPr lang="en-GB" sz="2200" dirty="0"/>
              <a:t>/ </a:t>
            </a:r>
            <a:r>
              <a:rPr lang="en-GB" sz="2200" i="1" dirty="0"/>
              <a:t>a </a:t>
            </a:r>
            <a:r>
              <a:rPr lang="en-GB" sz="2200" i="1" dirty="0" err="1"/>
              <a:t>patre</a:t>
            </a:r>
            <a:r>
              <a:rPr lang="en-GB" sz="2200" i="1" dirty="0"/>
              <a:t> </a:t>
            </a:r>
            <a:r>
              <a:rPr lang="en-GB" sz="2200" dirty="0"/>
              <a:t>/ regular compounds</a:t>
            </a:r>
          </a:p>
          <a:p>
            <a:pPr marL="82296"/>
            <a:endParaRPr lang="en-GB" sz="2200" dirty="0"/>
          </a:p>
          <a:p>
            <a:pPr marL="82296"/>
            <a:r>
              <a:rPr lang="en-GB" sz="2200" dirty="0"/>
              <a:t>b) </a:t>
            </a:r>
            <a:r>
              <a:rPr lang="en-GB" sz="2200" i="1" dirty="0"/>
              <a:t>Ion … </a:t>
            </a:r>
            <a:r>
              <a:rPr lang="en-GB" sz="2200" i="1" dirty="0" err="1"/>
              <a:t>cuperet</a:t>
            </a:r>
            <a:r>
              <a:rPr lang="en-GB" sz="2200" i="1" dirty="0"/>
              <a:t> </a:t>
            </a:r>
            <a:r>
              <a:rPr lang="en-GB" sz="2200" dirty="0"/>
              <a:t>(line 2): write down + describe the Latin word which describes Io. What was the result of her feeling this way?		</a:t>
            </a:r>
            <a:r>
              <a:rPr lang="en-GB" sz="2200" b="1" dirty="0"/>
              <a:t>(2+2)</a:t>
            </a:r>
            <a:endParaRPr lang="en-GB" sz="2200" b="1" i="1" dirty="0"/>
          </a:p>
          <a:p>
            <a:pPr marL="82296"/>
            <a:r>
              <a:rPr lang="en-GB" sz="2200" b="1" dirty="0"/>
              <a:t>MS:</a:t>
            </a:r>
            <a:r>
              <a:rPr lang="en-GB" sz="2200" dirty="0"/>
              <a:t> 	</a:t>
            </a:r>
            <a:r>
              <a:rPr lang="en-GB" sz="2200" dirty="0" err="1"/>
              <a:t>tristis</a:t>
            </a:r>
            <a:r>
              <a:rPr lang="en-GB" sz="2200" dirty="0"/>
              <a:t> (1) / sad, miserable (1)</a:t>
            </a:r>
          </a:p>
          <a:p>
            <a:pPr marL="82296"/>
            <a:r>
              <a:rPr lang="en-GB" sz="2200" b="1" dirty="0"/>
              <a:t>		</a:t>
            </a:r>
            <a:r>
              <a:rPr lang="en-GB" sz="2200" dirty="0"/>
              <a:t>She wanted / desired / wished for (1) death / to die / suicide (1)</a:t>
            </a:r>
          </a:p>
          <a:p>
            <a:pPr marL="82296"/>
            <a:r>
              <a:rPr lang="en-GB" sz="2200" b="1" dirty="0"/>
              <a:t>ER: 	</a:t>
            </a:r>
            <a:r>
              <a:rPr lang="en-GB" sz="2200" dirty="0" err="1"/>
              <a:t>i</a:t>
            </a:r>
            <a:r>
              <a:rPr lang="en-GB" sz="2200" dirty="0"/>
              <a:t>) Most identified but some could not translate </a:t>
            </a:r>
            <a:r>
              <a:rPr lang="en-GB" sz="2200" i="1" dirty="0" err="1"/>
              <a:t>tristis</a:t>
            </a:r>
            <a:endParaRPr lang="en-GB" sz="2200" i="1" dirty="0"/>
          </a:p>
          <a:p>
            <a:pPr marL="82296"/>
            <a:r>
              <a:rPr lang="en-GB" sz="2200" i="1" dirty="0"/>
              <a:t>		</a:t>
            </a:r>
            <a:r>
              <a:rPr lang="en-GB" sz="2200" dirty="0"/>
              <a:t>ii) Fine</a:t>
            </a:r>
          </a:p>
        </p:txBody>
      </p:sp>
    </p:spTree>
    <p:extLst>
      <p:ext uri="{BB962C8B-B14F-4D97-AF65-F5344CB8AC3E}">
        <p14:creationId xmlns:p14="http://schemas.microsoft.com/office/powerpoint/2010/main" val="22071271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Section C Comprehension</a:t>
            </a:r>
          </a:p>
        </p:txBody>
      </p:sp>
      <p:sp>
        <p:nvSpPr>
          <p:cNvPr id="4" name="Text Placeholder 3"/>
          <p:cNvSpPr>
            <a:spLocks noGrp="1"/>
          </p:cNvSpPr>
          <p:nvPr>
            <p:ph type="body" sz="quarter" idx="11"/>
          </p:nvPr>
        </p:nvSpPr>
        <p:spPr>
          <a:xfrm>
            <a:off x="284162" y="1365956"/>
            <a:ext cx="9017881" cy="5260475"/>
          </a:xfrm>
        </p:spPr>
        <p:txBody>
          <a:bodyPr>
            <a:normAutofit/>
          </a:bodyPr>
          <a:lstStyle/>
          <a:p>
            <a:pPr marL="82296"/>
            <a:r>
              <a:rPr lang="en-GB" sz="2200" dirty="0"/>
              <a:t>c) </a:t>
            </a:r>
            <a:r>
              <a:rPr lang="en-GB" sz="2200" i="1" dirty="0" err="1"/>
              <a:t>Iuppiter</a:t>
            </a:r>
            <a:r>
              <a:rPr lang="en-GB" sz="2200" i="1" dirty="0"/>
              <a:t> … </a:t>
            </a:r>
            <a:r>
              <a:rPr lang="en-GB" sz="2200" i="1" dirty="0" err="1"/>
              <a:t>necare</a:t>
            </a:r>
            <a:r>
              <a:rPr lang="en-GB" sz="2200" i="1" dirty="0"/>
              <a:t> </a:t>
            </a:r>
            <a:r>
              <a:rPr lang="en-GB" sz="2200" dirty="0"/>
              <a:t>(lines 2-3): which is the correct translation of </a:t>
            </a:r>
            <a:r>
              <a:rPr lang="en-GB" sz="2200" i="1" dirty="0"/>
              <a:t>qui </a:t>
            </a:r>
            <a:r>
              <a:rPr lang="en-GB" sz="2200" i="1" dirty="0" err="1"/>
              <a:t>tanta</a:t>
            </a:r>
            <a:r>
              <a:rPr lang="en-GB" sz="2200" i="1" dirty="0"/>
              <a:t> mala </a:t>
            </a:r>
            <a:r>
              <a:rPr lang="en-GB" sz="2200" i="1" dirty="0" err="1"/>
              <a:t>vix</a:t>
            </a:r>
            <a:r>
              <a:rPr lang="en-GB" sz="2200" i="1" dirty="0"/>
              <a:t> </a:t>
            </a:r>
            <a:r>
              <a:rPr lang="en-GB" sz="2200" i="1" dirty="0" err="1"/>
              <a:t>ferre</a:t>
            </a:r>
            <a:r>
              <a:rPr lang="en-GB" sz="2200" i="1" dirty="0"/>
              <a:t> </a:t>
            </a:r>
            <a:r>
              <a:rPr lang="en-GB" sz="2200" i="1" dirty="0" err="1"/>
              <a:t>potuit</a:t>
            </a:r>
            <a:r>
              <a:rPr lang="en-GB" sz="2200" dirty="0"/>
              <a:t>? What two things did Jupiter do?	</a:t>
            </a:r>
            <a:r>
              <a:rPr lang="en-GB" sz="2200" b="1" dirty="0"/>
              <a:t>(1+3)</a:t>
            </a:r>
            <a:endParaRPr lang="en-GB" sz="2200" b="1" i="1" dirty="0"/>
          </a:p>
          <a:p>
            <a:pPr marL="82296"/>
            <a:r>
              <a:rPr lang="en-GB" sz="2200" b="1" dirty="0"/>
              <a:t>MS:</a:t>
            </a:r>
            <a:r>
              <a:rPr lang="en-GB" sz="2200" dirty="0"/>
              <a:t> 	C </a:t>
            </a:r>
          </a:p>
          <a:p>
            <a:pPr marL="82296"/>
            <a:r>
              <a:rPr lang="en-GB" sz="2200" dirty="0"/>
              <a:t>		Called (for) Mercury / his son (1) / spoke to = 0</a:t>
            </a:r>
          </a:p>
          <a:p>
            <a:pPr marL="82296"/>
            <a:r>
              <a:rPr lang="en-GB" sz="2200" b="1" dirty="0"/>
              <a:t>		</a:t>
            </a:r>
            <a:r>
              <a:rPr lang="en-GB" sz="2200" dirty="0"/>
              <a:t>Ordered / told / instructed him (1) / asked = 0</a:t>
            </a:r>
          </a:p>
          <a:p>
            <a:pPr marL="82296"/>
            <a:r>
              <a:rPr lang="en-GB" sz="2200" dirty="0"/>
              <a:t>		To kill Argus (1)</a:t>
            </a:r>
          </a:p>
          <a:p>
            <a:pPr marL="82296"/>
            <a:r>
              <a:rPr lang="en-GB" sz="2200" b="1" dirty="0"/>
              <a:t>ER: 	</a:t>
            </a:r>
            <a:r>
              <a:rPr lang="en-GB" sz="2200" b="1" dirty="0" err="1"/>
              <a:t>i</a:t>
            </a:r>
            <a:r>
              <a:rPr lang="en-GB" sz="2200" dirty="0"/>
              <a:t>) Fine</a:t>
            </a:r>
          </a:p>
          <a:p>
            <a:pPr marL="82296"/>
            <a:r>
              <a:rPr lang="en-GB" sz="2200" dirty="0"/>
              <a:t>		</a:t>
            </a:r>
            <a:r>
              <a:rPr lang="en-GB" sz="2200" b="1" dirty="0"/>
              <a:t>ii)</a:t>
            </a:r>
            <a:r>
              <a:rPr lang="en-GB" sz="2200" dirty="0"/>
              <a:t> Use of </a:t>
            </a:r>
            <a:r>
              <a:rPr lang="en-GB" sz="2200" i="1" dirty="0" err="1"/>
              <a:t>vocatum</a:t>
            </a:r>
            <a:r>
              <a:rPr lang="en-GB" sz="2200" i="1" dirty="0"/>
              <a:t> </a:t>
            </a:r>
            <a:r>
              <a:rPr lang="en-GB" sz="2200" dirty="0"/>
              <a:t>threw many here</a:t>
            </a:r>
          </a:p>
          <a:p>
            <a:pPr marL="82296"/>
            <a:endParaRPr lang="en-GB" sz="2200" dirty="0"/>
          </a:p>
          <a:p>
            <a:pPr marL="82296"/>
            <a:r>
              <a:rPr lang="en-GB" sz="2200" dirty="0"/>
              <a:t>d) </a:t>
            </a:r>
            <a:r>
              <a:rPr lang="en-GB" sz="2200" i="1" dirty="0"/>
              <a:t>Mercurius … </a:t>
            </a:r>
            <a:r>
              <a:rPr lang="en-GB" sz="2200" i="1" dirty="0" err="1"/>
              <a:t>movebat</a:t>
            </a:r>
            <a:r>
              <a:rPr lang="en-GB" sz="2200" i="1" dirty="0"/>
              <a:t> </a:t>
            </a:r>
            <a:r>
              <a:rPr lang="en-GB" sz="2200" dirty="0"/>
              <a:t>(lines 3-5): which four of the following statements are true?												</a:t>
            </a:r>
            <a:r>
              <a:rPr lang="en-GB" sz="2200" b="1" dirty="0"/>
              <a:t>(4)</a:t>
            </a:r>
            <a:endParaRPr lang="en-GB" sz="2200" b="1" i="1" dirty="0"/>
          </a:p>
          <a:p>
            <a:pPr marL="82296"/>
            <a:r>
              <a:rPr lang="en-GB" sz="2200" b="1" dirty="0"/>
              <a:t>MS:</a:t>
            </a:r>
            <a:r>
              <a:rPr lang="en-GB" sz="2200" dirty="0"/>
              <a:t> 	A, D, E, H</a:t>
            </a:r>
            <a:endParaRPr lang="en-GB" sz="2200" b="1" dirty="0"/>
          </a:p>
          <a:p>
            <a:pPr marL="82296"/>
            <a:r>
              <a:rPr lang="en-GB" sz="2200" b="1" dirty="0"/>
              <a:t>ER: 	</a:t>
            </a:r>
            <a:r>
              <a:rPr lang="en-GB" sz="2200" dirty="0"/>
              <a:t>A, D and H usually OK but often F instead of E</a:t>
            </a:r>
          </a:p>
          <a:p>
            <a:pPr marL="82296"/>
            <a:endParaRPr lang="en-GB" sz="2200" dirty="0"/>
          </a:p>
          <a:p>
            <a:pPr marL="82296"/>
            <a:endParaRPr lang="en-GB" sz="2200" dirty="0"/>
          </a:p>
        </p:txBody>
      </p:sp>
    </p:spTree>
    <p:extLst>
      <p:ext uri="{BB962C8B-B14F-4D97-AF65-F5344CB8AC3E}">
        <p14:creationId xmlns:p14="http://schemas.microsoft.com/office/powerpoint/2010/main" val="22567202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Section C Comprehension</a:t>
            </a:r>
          </a:p>
        </p:txBody>
      </p:sp>
      <p:sp>
        <p:nvSpPr>
          <p:cNvPr id="4" name="Text Placeholder 3"/>
          <p:cNvSpPr>
            <a:spLocks noGrp="1"/>
          </p:cNvSpPr>
          <p:nvPr>
            <p:ph type="body" sz="quarter" idx="11"/>
          </p:nvPr>
        </p:nvSpPr>
        <p:spPr>
          <a:xfrm>
            <a:off x="1" y="1365956"/>
            <a:ext cx="9144000" cy="5260475"/>
          </a:xfrm>
        </p:spPr>
        <p:txBody>
          <a:bodyPr>
            <a:normAutofit/>
          </a:bodyPr>
          <a:lstStyle/>
          <a:p>
            <a:pPr marL="82296" algn="just"/>
            <a:r>
              <a:rPr lang="en-GB" sz="2200" dirty="0"/>
              <a:t>e) </a:t>
            </a:r>
            <a:r>
              <a:rPr lang="en-GB" sz="2200" i="1" dirty="0"/>
              <a:t>tandem … </a:t>
            </a:r>
            <a:r>
              <a:rPr lang="en-GB" sz="2200" i="1" dirty="0" err="1"/>
              <a:t>cecidit</a:t>
            </a:r>
            <a:r>
              <a:rPr lang="en-GB" sz="2200" i="1" dirty="0"/>
              <a:t> </a:t>
            </a:r>
            <a:r>
              <a:rPr lang="en-GB" sz="2200" dirty="0"/>
              <a:t>(lines 5-6): what enabled Mercury to attack Argus? What two things happened to Argus’ head?						</a:t>
            </a:r>
            <a:r>
              <a:rPr lang="en-GB" sz="2200" b="1" dirty="0"/>
              <a:t>(1+3)</a:t>
            </a:r>
            <a:endParaRPr lang="en-GB" sz="2200" b="1" i="1" dirty="0"/>
          </a:p>
          <a:p>
            <a:pPr marL="82296"/>
            <a:r>
              <a:rPr lang="en-GB" sz="2200" b="1" dirty="0"/>
              <a:t>MS:</a:t>
            </a:r>
            <a:r>
              <a:rPr lang="en-GB" sz="2200" dirty="0"/>
              <a:t> 	Argus slept / fell asleep / was asleep / was put to sleep (1)</a:t>
            </a:r>
          </a:p>
          <a:p>
            <a:pPr marL="82296"/>
            <a:r>
              <a:rPr lang="en-GB" sz="2200" b="1" dirty="0"/>
              <a:t>		</a:t>
            </a:r>
            <a:r>
              <a:rPr lang="en-GB" sz="2200" dirty="0"/>
              <a:t>Cut off (1 – cut = 0) by Mercury (1), rolled/fell (1) </a:t>
            </a:r>
          </a:p>
          <a:p>
            <a:pPr marL="82296"/>
            <a:r>
              <a:rPr lang="en-GB" sz="2200" dirty="0"/>
              <a:t>		down/from/off the mountain (1)</a:t>
            </a:r>
            <a:endParaRPr lang="en-GB" sz="2200" b="1" dirty="0"/>
          </a:p>
          <a:p>
            <a:pPr marL="82296"/>
            <a:r>
              <a:rPr lang="en-GB" sz="2200" b="1" dirty="0"/>
              <a:t>ER: 	</a:t>
            </a:r>
            <a:r>
              <a:rPr lang="en-GB" sz="2200" dirty="0"/>
              <a:t>Mainly OK but a few thought he was “sleepy” (wrong!)</a:t>
            </a:r>
          </a:p>
          <a:p>
            <a:pPr marL="82296"/>
            <a:endParaRPr lang="en-GB" sz="2200" dirty="0"/>
          </a:p>
          <a:p>
            <a:pPr marL="82296"/>
            <a:r>
              <a:rPr lang="en-GB" sz="2200" dirty="0"/>
              <a:t>f) </a:t>
            </a:r>
            <a:r>
              <a:rPr lang="en-GB" sz="2200" i="1" dirty="0" err="1"/>
              <a:t>Iuno</a:t>
            </a:r>
            <a:r>
              <a:rPr lang="en-GB" sz="2200" dirty="0"/>
              <a:t> … </a:t>
            </a:r>
            <a:r>
              <a:rPr lang="en-GB" sz="2200" i="1" dirty="0" err="1"/>
              <a:t>iratior</a:t>
            </a:r>
            <a:r>
              <a:rPr lang="en-GB" sz="2200" i="1" dirty="0"/>
              <a:t> </a:t>
            </a:r>
            <a:r>
              <a:rPr lang="en-GB" sz="2200" dirty="0"/>
              <a:t>(line 7): what did Juno find out? How did this make her feel?																</a:t>
            </a:r>
            <a:r>
              <a:rPr lang="en-GB" sz="2200" b="1" dirty="0"/>
              <a:t>(1+2)</a:t>
            </a:r>
          </a:p>
          <a:p>
            <a:pPr marL="82296"/>
            <a:r>
              <a:rPr lang="en-GB" sz="2200" b="1" dirty="0"/>
              <a:t>MS:</a:t>
            </a:r>
            <a:r>
              <a:rPr lang="en-GB" sz="2200" dirty="0"/>
              <a:t> 	That Argus was dead / had died (1)</a:t>
            </a:r>
          </a:p>
          <a:p>
            <a:pPr marL="82296"/>
            <a:r>
              <a:rPr lang="en-GB" sz="2200" b="1" dirty="0"/>
              <a:t>		</a:t>
            </a:r>
            <a:r>
              <a:rPr lang="en-GB" sz="2200" dirty="0"/>
              <a:t>More (1) angry / irate (1) / doesn’t say “angrier” but surely OK</a:t>
            </a:r>
          </a:p>
          <a:p>
            <a:pPr marL="82296"/>
            <a:r>
              <a:rPr lang="en-GB" sz="2200" b="1" dirty="0"/>
              <a:t>ER: 	</a:t>
            </a:r>
            <a:r>
              <a:rPr lang="en-GB" sz="2200" dirty="0" err="1"/>
              <a:t>i</a:t>
            </a:r>
            <a:r>
              <a:rPr lang="en-GB" sz="2200" dirty="0"/>
              <a:t>) almost all correct / ii) about half recognised the comparative</a:t>
            </a:r>
          </a:p>
          <a:p>
            <a:pPr marL="82296"/>
            <a:endParaRPr lang="en-GB" sz="2200" dirty="0"/>
          </a:p>
        </p:txBody>
      </p:sp>
    </p:spTree>
    <p:extLst>
      <p:ext uri="{BB962C8B-B14F-4D97-AF65-F5344CB8AC3E}">
        <p14:creationId xmlns:p14="http://schemas.microsoft.com/office/powerpoint/2010/main" val="8033041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Section C Comprehension</a:t>
            </a:r>
          </a:p>
        </p:txBody>
      </p:sp>
      <p:sp>
        <p:nvSpPr>
          <p:cNvPr id="4" name="Text Placeholder 3"/>
          <p:cNvSpPr>
            <a:spLocks noGrp="1"/>
          </p:cNvSpPr>
          <p:nvPr>
            <p:ph type="body" sz="quarter" idx="11"/>
          </p:nvPr>
        </p:nvSpPr>
        <p:spPr>
          <a:xfrm>
            <a:off x="1" y="1072444"/>
            <a:ext cx="9144000" cy="5689600"/>
          </a:xfrm>
        </p:spPr>
        <p:txBody>
          <a:bodyPr>
            <a:normAutofit fontScale="92500" lnSpcReduction="10000"/>
          </a:bodyPr>
          <a:lstStyle/>
          <a:p>
            <a:pPr marL="82296" algn="just"/>
            <a:r>
              <a:rPr lang="en-GB" sz="2200" dirty="0"/>
              <a:t>g) </a:t>
            </a:r>
            <a:r>
              <a:rPr lang="en-GB" sz="2200" i="1" dirty="0"/>
              <a:t>primum … </a:t>
            </a:r>
            <a:r>
              <a:rPr lang="en-GB" sz="2200" i="1" dirty="0" err="1"/>
              <a:t>posuit</a:t>
            </a:r>
            <a:r>
              <a:rPr lang="en-GB" sz="2200" i="1" dirty="0"/>
              <a:t> </a:t>
            </a:r>
            <a:r>
              <a:rPr lang="en-GB" sz="2200" dirty="0"/>
              <a:t>(lines 7-8): what did Juno do first?			</a:t>
            </a:r>
            <a:r>
              <a:rPr lang="en-GB" sz="2200" b="1" dirty="0"/>
              <a:t>(5)</a:t>
            </a:r>
            <a:endParaRPr lang="en-GB" sz="2200" b="1" i="1" dirty="0"/>
          </a:p>
          <a:p>
            <a:pPr marL="82296"/>
            <a:r>
              <a:rPr lang="en-GB" sz="2200" b="1" dirty="0"/>
              <a:t>MS:</a:t>
            </a:r>
            <a:r>
              <a:rPr lang="en-GB" sz="2200" dirty="0"/>
              <a:t> 	Pulled out / extracted / removed etc. (1 – “dragged” / “got” = 0)</a:t>
            </a:r>
          </a:p>
          <a:p>
            <a:pPr marL="82296"/>
            <a:r>
              <a:rPr lang="en-GB" sz="2200" b="1" dirty="0"/>
              <a:t>		</a:t>
            </a:r>
            <a:r>
              <a:rPr lang="en-GB" sz="2200" dirty="0"/>
              <a:t>his / Argus’ / the eyes (1) from his head (1) then placed / set 					them (1) in / on a peacock’s tail (1)</a:t>
            </a:r>
          </a:p>
          <a:p>
            <a:pPr marL="82296"/>
            <a:r>
              <a:rPr lang="en-GB" sz="2200" b="1" dirty="0"/>
              <a:t>ER: 	</a:t>
            </a:r>
            <a:r>
              <a:rPr lang="en-GB" sz="2200" dirty="0"/>
              <a:t>Sometimes / Only one eye / </a:t>
            </a:r>
            <a:r>
              <a:rPr lang="en-GB" sz="2200" i="1" dirty="0"/>
              <a:t>in </a:t>
            </a:r>
            <a:r>
              <a:rPr lang="en-GB" sz="2200" dirty="0"/>
              <a:t>+ acc.</a:t>
            </a:r>
          </a:p>
          <a:p>
            <a:pPr marL="82296"/>
            <a:endParaRPr lang="en-GB" sz="2200" dirty="0"/>
          </a:p>
          <a:p>
            <a:pPr marL="82296" algn="just"/>
            <a:r>
              <a:rPr lang="en-GB" sz="2200" dirty="0"/>
              <a:t>h) </a:t>
            </a:r>
            <a:r>
              <a:rPr lang="en-GB" sz="2200" i="1" dirty="0" err="1"/>
              <a:t>deinde</a:t>
            </a:r>
            <a:r>
              <a:rPr lang="en-GB" sz="2200" i="1" dirty="0"/>
              <a:t> … </a:t>
            </a:r>
            <a:r>
              <a:rPr lang="en-GB" sz="2200" i="1" dirty="0" err="1"/>
              <a:t>ageret</a:t>
            </a:r>
            <a:r>
              <a:rPr lang="en-GB" sz="2200" i="1" dirty="0"/>
              <a:t> </a:t>
            </a:r>
            <a:r>
              <a:rPr lang="en-GB" sz="2200" dirty="0"/>
              <a:t>(8-9): what did Juno want the wasp to do?	</a:t>
            </a:r>
            <a:r>
              <a:rPr lang="en-GB" sz="2200" b="1" dirty="0"/>
              <a:t>(2)</a:t>
            </a:r>
            <a:endParaRPr lang="en-GB" sz="2200" b="1" i="1" dirty="0"/>
          </a:p>
          <a:p>
            <a:pPr marL="82296"/>
            <a:r>
              <a:rPr lang="en-GB" sz="2200" b="1" dirty="0"/>
              <a:t>MS:</a:t>
            </a:r>
            <a:r>
              <a:rPr lang="en-GB" sz="2200" dirty="0"/>
              <a:t> 	To chase / drive / force / make … run (1) / “lead,” “follow,” “scare” = 0</a:t>
            </a:r>
          </a:p>
          <a:p>
            <a:pPr marL="82296"/>
            <a:r>
              <a:rPr lang="en-GB" sz="2200" dirty="0"/>
              <a:t>		Io / the cow (1) through many lands (1) / “grounds” = 0</a:t>
            </a:r>
            <a:endParaRPr lang="en-GB" sz="2200" b="1" dirty="0"/>
          </a:p>
          <a:p>
            <a:pPr marL="82296"/>
            <a:r>
              <a:rPr lang="en-GB" sz="2200" b="1" dirty="0"/>
              <a:t>ER: 	</a:t>
            </a:r>
            <a:r>
              <a:rPr lang="en-GB" sz="2200" i="1" dirty="0" err="1"/>
              <a:t>ageret</a:t>
            </a:r>
            <a:r>
              <a:rPr lang="en-GB" sz="2200" dirty="0"/>
              <a:t> / correct meaning of </a:t>
            </a:r>
            <a:r>
              <a:rPr lang="en-GB" sz="2200" i="1" dirty="0"/>
              <a:t>terra </a:t>
            </a:r>
            <a:r>
              <a:rPr lang="en-GB" sz="2200" dirty="0"/>
              <a:t>(ground is wrong)</a:t>
            </a:r>
            <a:endParaRPr lang="en-GB" sz="2200" i="1" dirty="0"/>
          </a:p>
          <a:p>
            <a:pPr marL="82296"/>
            <a:endParaRPr lang="en-GB" sz="2200" dirty="0"/>
          </a:p>
          <a:p>
            <a:pPr marL="82296" algn="just"/>
            <a:r>
              <a:rPr lang="en-GB" sz="2200" dirty="0"/>
              <a:t>i) </a:t>
            </a:r>
            <a:r>
              <a:rPr lang="en-GB" sz="2200" i="1" dirty="0"/>
              <a:t>tandem … </a:t>
            </a:r>
            <a:r>
              <a:rPr lang="en-GB" sz="2200" i="1" dirty="0" err="1"/>
              <a:t>parceret</a:t>
            </a:r>
            <a:r>
              <a:rPr lang="en-GB" sz="2200" i="1" dirty="0"/>
              <a:t> </a:t>
            </a:r>
            <a:r>
              <a:rPr lang="en-GB" sz="2200" dirty="0"/>
              <a:t>(9-10): how does the story end?			</a:t>
            </a:r>
            <a:r>
              <a:rPr lang="en-GB" sz="2200" b="1" dirty="0"/>
              <a:t>(3)</a:t>
            </a:r>
            <a:endParaRPr lang="en-GB" sz="2200" b="1" i="1" dirty="0"/>
          </a:p>
          <a:p>
            <a:pPr marL="82296"/>
            <a:r>
              <a:rPr lang="en-GB" sz="2200" b="1" dirty="0"/>
              <a:t>MS:</a:t>
            </a:r>
            <a:r>
              <a:rPr lang="en-GB" sz="2200" dirty="0"/>
              <a:t> 	When Jupiter realised / understood / found / saw that (1) / “knew” = 0</a:t>
            </a:r>
            <a:endParaRPr lang="en-GB" sz="2200" b="1" dirty="0"/>
          </a:p>
          <a:p>
            <a:pPr marL="82296"/>
            <a:r>
              <a:rPr lang="en-GB" sz="2200" dirty="0"/>
              <a:t>		Io was worn out / finished (1), he persuaded his wife (1) to spare her (1)</a:t>
            </a:r>
          </a:p>
          <a:p>
            <a:pPr marL="82296"/>
            <a:r>
              <a:rPr lang="en-GB" sz="2200" dirty="0"/>
              <a:t>		/ “in order to spare her” = 0</a:t>
            </a:r>
          </a:p>
          <a:p>
            <a:pPr marL="82296"/>
            <a:r>
              <a:rPr lang="en-GB" sz="2200" b="1" dirty="0"/>
              <a:t>ER: 	</a:t>
            </a:r>
            <a:r>
              <a:rPr lang="en-GB" sz="2200" dirty="0"/>
              <a:t>Who was doing what to whom?! Who was exhausted?! CASES!!</a:t>
            </a:r>
          </a:p>
          <a:p>
            <a:pPr marL="82296"/>
            <a:endParaRPr lang="en-GB" sz="2200" dirty="0"/>
          </a:p>
        </p:txBody>
      </p:sp>
    </p:spTree>
    <p:extLst>
      <p:ext uri="{BB962C8B-B14F-4D97-AF65-F5344CB8AC3E}">
        <p14:creationId xmlns:p14="http://schemas.microsoft.com/office/powerpoint/2010/main" val="23090794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Summary – Comp Issues</a:t>
            </a:r>
          </a:p>
        </p:txBody>
      </p:sp>
      <p:sp>
        <p:nvSpPr>
          <p:cNvPr id="4" name="Text Placeholder 3"/>
          <p:cNvSpPr>
            <a:spLocks noGrp="1"/>
          </p:cNvSpPr>
          <p:nvPr>
            <p:ph type="body" sz="quarter" idx="11"/>
          </p:nvPr>
        </p:nvSpPr>
        <p:spPr>
          <a:xfrm>
            <a:off x="79022" y="1365956"/>
            <a:ext cx="9064978" cy="5492044"/>
          </a:xfrm>
        </p:spPr>
        <p:txBody>
          <a:bodyPr>
            <a:normAutofit/>
          </a:bodyPr>
          <a:lstStyle/>
          <a:p>
            <a:pPr marL="82296" lvl="0"/>
            <a:r>
              <a:rPr lang="en-GB" sz="2600" dirty="0"/>
              <a:t>Regular compounds of verbs</a:t>
            </a:r>
          </a:p>
          <a:p>
            <a:pPr marL="82296" lvl="0"/>
            <a:r>
              <a:rPr lang="en-GB" sz="2600" dirty="0"/>
              <a:t>Different cases taken by prepositions</a:t>
            </a:r>
          </a:p>
          <a:p>
            <a:pPr marL="82296" lvl="0"/>
            <a:r>
              <a:rPr lang="en-GB" sz="2600" dirty="0"/>
              <a:t>Different meanings of words</a:t>
            </a:r>
          </a:p>
          <a:p>
            <a:pPr marL="82296" lvl="0"/>
            <a:r>
              <a:rPr lang="en-GB" sz="2600" dirty="0"/>
              <a:t>Words missed out (cross them off on the paper!)</a:t>
            </a:r>
          </a:p>
          <a:p>
            <a:pPr marL="82296" lvl="0"/>
            <a:r>
              <a:rPr lang="en-GB" sz="2600" dirty="0"/>
              <a:t>Comparisons of adjectives</a:t>
            </a:r>
          </a:p>
          <a:p>
            <a:pPr marL="82296" lvl="0"/>
            <a:r>
              <a:rPr lang="en-GB" sz="2600" dirty="0"/>
              <a:t>Conjunctions other than </a:t>
            </a:r>
            <a:r>
              <a:rPr lang="en-GB" sz="2600" i="1" dirty="0" err="1"/>
              <a:t>sed</a:t>
            </a:r>
            <a:r>
              <a:rPr lang="en-GB" sz="2600" dirty="0"/>
              <a:t> / </a:t>
            </a:r>
            <a:r>
              <a:rPr lang="en-GB" sz="2600" i="1" dirty="0"/>
              <a:t>et</a:t>
            </a:r>
          </a:p>
        </p:txBody>
      </p:sp>
    </p:spTree>
    <p:extLst>
      <p:ext uri="{BB962C8B-B14F-4D97-AF65-F5344CB8AC3E}">
        <p14:creationId xmlns:p14="http://schemas.microsoft.com/office/powerpoint/2010/main" val="16311122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Common Trans Problems</a:t>
            </a:r>
          </a:p>
        </p:txBody>
      </p:sp>
      <p:sp>
        <p:nvSpPr>
          <p:cNvPr id="4" name="Text Placeholder 3"/>
          <p:cNvSpPr>
            <a:spLocks noGrp="1"/>
          </p:cNvSpPr>
          <p:nvPr>
            <p:ph type="body" sz="quarter" idx="11"/>
          </p:nvPr>
        </p:nvSpPr>
        <p:spPr>
          <a:xfrm>
            <a:off x="79022" y="1207912"/>
            <a:ext cx="9064978" cy="5650088"/>
          </a:xfrm>
        </p:spPr>
        <p:txBody>
          <a:bodyPr>
            <a:noAutofit/>
          </a:bodyPr>
          <a:lstStyle/>
          <a:p>
            <a:pPr marL="82296" lvl="0"/>
            <a:r>
              <a:rPr lang="en-GB" i="1" dirty="0" err="1"/>
              <a:t>Iuppiter</a:t>
            </a:r>
            <a:r>
              <a:rPr lang="en-GB" i="1" dirty="0"/>
              <a:t> </a:t>
            </a:r>
            <a:r>
              <a:rPr lang="en-GB" i="1" dirty="0" err="1"/>
              <a:t>prope</a:t>
            </a:r>
            <a:r>
              <a:rPr lang="en-GB" i="1" dirty="0"/>
              <a:t> </a:t>
            </a:r>
            <a:r>
              <a:rPr lang="en-GB" i="1" dirty="0" err="1"/>
              <a:t>vaccam</a:t>
            </a:r>
            <a:r>
              <a:rPr lang="en-GB" i="1" dirty="0"/>
              <a:t> </a:t>
            </a:r>
            <a:r>
              <a:rPr lang="en-GB" i="1" dirty="0" err="1"/>
              <a:t>pulchram</a:t>
            </a:r>
            <a:r>
              <a:rPr lang="en-GB" i="1" dirty="0"/>
              <a:t> </a:t>
            </a:r>
            <a:r>
              <a:rPr lang="en-GB" i="1" dirty="0" err="1"/>
              <a:t>stabat</a:t>
            </a:r>
            <a:endParaRPr lang="en-GB" i="1" dirty="0"/>
          </a:p>
          <a:p>
            <a:pPr marL="82296" lvl="0"/>
            <a:r>
              <a:rPr lang="en-GB" dirty="0"/>
              <a:t>	- Meaning of </a:t>
            </a:r>
            <a:r>
              <a:rPr lang="en-GB" i="1" dirty="0" err="1"/>
              <a:t>stabat</a:t>
            </a:r>
            <a:endParaRPr lang="en-GB" i="1" dirty="0"/>
          </a:p>
          <a:p>
            <a:pPr marL="82296" lvl="0"/>
            <a:endParaRPr lang="en-GB" dirty="0"/>
          </a:p>
          <a:p>
            <a:pPr marL="82296" lvl="0"/>
            <a:r>
              <a:rPr lang="en-GB" i="1" dirty="0" err="1"/>
              <a:t>Iuno</a:t>
            </a:r>
            <a:r>
              <a:rPr lang="en-GB" i="1" dirty="0"/>
              <a:t>, </a:t>
            </a:r>
            <a:r>
              <a:rPr lang="en-GB" i="1" dirty="0" err="1"/>
              <a:t>ubi</a:t>
            </a:r>
            <a:r>
              <a:rPr lang="en-GB" i="1" dirty="0"/>
              <a:t> </a:t>
            </a:r>
            <a:r>
              <a:rPr lang="en-GB" i="1" dirty="0" err="1"/>
              <a:t>maritum</a:t>
            </a:r>
            <a:r>
              <a:rPr lang="en-GB" i="1" dirty="0"/>
              <a:t> cum </a:t>
            </a:r>
            <a:r>
              <a:rPr lang="en-GB" i="1" dirty="0" err="1"/>
              <a:t>vacca</a:t>
            </a:r>
            <a:r>
              <a:rPr lang="en-GB" i="1" dirty="0"/>
              <a:t> </a:t>
            </a:r>
            <a:r>
              <a:rPr lang="en-GB" i="1" dirty="0" err="1"/>
              <a:t>vidit</a:t>
            </a:r>
            <a:r>
              <a:rPr lang="en-GB" i="1" dirty="0"/>
              <a:t>, </a:t>
            </a:r>
            <a:r>
              <a:rPr lang="en-GB" i="1" dirty="0" err="1"/>
              <a:t>erat</a:t>
            </a:r>
            <a:r>
              <a:rPr lang="en-GB" i="1" dirty="0"/>
              <a:t> </a:t>
            </a:r>
            <a:r>
              <a:rPr lang="en-GB" i="1" dirty="0" err="1"/>
              <a:t>attonita</a:t>
            </a:r>
            <a:r>
              <a:rPr lang="en-GB" i="1" dirty="0"/>
              <a:t>. </a:t>
            </a:r>
            <a:r>
              <a:rPr lang="en-GB" i="1" dirty="0" err="1"/>
              <a:t>eum</a:t>
            </a:r>
            <a:r>
              <a:rPr lang="en-GB" i="1" dirty="0"/>
              <a:t> </a:t>
            </a:r>
            <a:r>
              <a:rPr lang="en-GB" i="1" dirty="0" err="1"/>
              <a:t>rogavit</a:t>
            </a:r>
            <a:r>
              <a:rPr lang="en-GB" i="1" dirty="0"/>
              <a:t> </a:t>
            </a:r>
            <a:r>
              <a:rPr lang="en-GB" i="1" dirty="0" err="1"/>
              <a:t>cuius</a:t>
            </a:r>
            <a:r>
              <a:rPr lang="en-GB" i="1" dirty="0"/>
              <a:t> </a:t>
            </a:r>
            <a:r>
              <a:rPr lang="en-GB" i="1" dirty="0" err="1"/>
              <a:t>vacca</a:t>
            </a:r>
            <a:r>
              <a:rPr lang="en-GB" i="1" dirty="0"/>
              <a:t> </a:t>
            </a:r>
            <a:r>
              <a:rPr lang="en-GB" i="1" dirty="0" err="1"/>
              <a:t>esset</a:t>
            </a:r>
            <a:endParaRPr lang="en-GB" i="1" dirty="0"/>
          </a:p>
          <a:p>
            <a:pPr marL="82296" lvl="0"/>
            <a:r>
              <a:rPr lang="en-GB" i="1" dirty="0"/>
              <a:t>	- </a:t>
            </a:r>
            <a:r>
              <a:rPr lang="en-GB" i="1" dirty="0" err="1"/>
              <a:t>ubi</a:t>
            </a:r>
            <a:r>
              <a:rPr lang="en-GB" i="1" dirty="0"/>
              <a:t> </a:t>
            </a:r>
            <a:r>
              <a:rPr lang="en-GB" dirty="0"/>
              <a:t>and </a:t>
            </a:r>
            <a:r>
              <a:rPr lang="en-GB" i="1" dirty="0" err="1"/>
              <a:t>cuius</a:t>
            </a:r>
            <a:r>
              <a:rPr lang="en-GB" i="1" dirty="0"/>
              <a:t> </a:t>
            </a:r>
            <a:r>
              <a:rPr lang="en-GB" dirty="0"/>
              <a:t>(</a:t>
            </a:r>
            <a:r>
              <a:rPr lang="en-GB" dirty="0" err="1"/>
              <a:t>i</a:t>
            </a:r>
            <a:r>
              <a:rPr lang="en-GB" dirty="0"/>
              <a:t>. e. oblique pronoun cases)</a:t>
            </a:r>
          </a:p>
          <a:p>
            <a:pPr marL="82296" lvl="0"/>
            <a:r>
              <a:rPr lang="en-GB" dirty="0"/>
              <a:t>	- Meaning of </a:t>
            </a:r>
            <a:r>
              <a:rPr lang="en-GB" i="1" dirty="0" err="1"/>
              <a:t>rogare</a:t>
            </a:r>
            <a:endParaRPr lang="en-GB" i="1" dirty="0"/>
          </a:p>
          <a:p>
            <a:pPr marL="82296" lvl="0"/>
            <a:endParaRPr lang="it-IT" i="1" dirty="0"/>
          </a:p>
          <a:p>
            <a:pPr marL="82296" lvl="0"/>
            <a:r>
              <a:rPr lang="it-IT" i="1" dirty="0"/>
              <a:t>ille, qui vera dicere non volebat, ‘vacca’ inquit ‘subito apparuit.’ </a:t>
            </a:r>
          </a:p>
          <a:p>
            <a:pPr marL="82296"/>
            <a:r>
              <a:rPr lang="en-GB" dirty="0"/>
              <a:t>	- </a:t>
            </a:r>
            <a:r>
              <a:rPr lang="en-GB" i="1" dirty="0" err="1"/>
              <a:t>ille</a:t>
            </a:r>
            <a:r>
              <a:rPr lang="en-GB" i="1" dirty="0"/>
              <a:t> </a:t>
            </a:r>
            <a:r>
              <a:rPr lang="en-GB" dirty="0"/>
              <a:t>as change of subject</a:t>
            </a:r>
            <a:endParaRPr lang="en-GB" i="1" dirty="0"/>
          </a:p>
          <a:p>
            <a:pPr marL="82296"/>
            <a:r>
              <a:rPr lang="en-GB" dirty="0"/>
              <a:t>	- “Did not say”</a:t>
            </a:r>
          </a:p>
          <a:p>
            <a:pPr marL="82296"/>
            <a:r>
              <a:rPr lang="en-GB" i="1" dirty="0"/>
              <a:t>	- </a:t>
            </a:r>
            <a:r>
              <a:rPr lang="en-GB" dirty="0"/>
              <a:t>Lots with</a:t>
            </a:r>
            <a:r>
              <a:rPr lang="en-GB" i="1" dirty="0"/>
              <a:t> </a:t>
            </a:r>
            <a:r>
              <a:rPr lang="en-GB" i="1" dirty="0" err="1"/>
              <a:t>vacca</a:t>
            </a:r>
            <a:r>
              <a:rPr lang="en-GB" i="1" dirty="0"/>
              <a:t> </a:t>
            </a:r>
            <a:r>
              <a:rPr lang="en-GB" dirty="0"/>
              <a:t>as vocative / not subject of </a:t>
            </a:r>
            <a:r>
              <a:rPr lang="en-GB" i="1" dirty="0" err="1"/>
              <a:t>apparuit</a:t>
            </a:r>
            <a:endParaRPr lang="en-GB" i="1" dirty="0"/>
          </a:p>
          <a:p>
            <a:pPr marL="82296" lvl="0"/>
            <a:r>
              <a:rPr lang="it-IT" dirty="0"/>
              <a:t>	(word order not changed to suit English idiom)</a:t>
            </a:r>
          </a:p>
        </p:txBody>
      </p:sp>
    </p:spTree>
    <p:extLst>
      <p:ext uri="{BB962C8B-B14F-4D97-AF65-F5344CB8AC3E}">
        <p14:creationId xmlns:p14="http://schemas.microsoft.com/office/powerpoint/2010/main" val="33473076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Common Trans Problems</a:t>
            </a:r>
          </a:p>
        </p:txBody>
      </p:sp>
      <p:sp>
        <p:nvSpPr>
          <p:cNvPr id="4" name="Text Placeholder 3"/>
          <p:cNvSpPr>
            <a:spLocks noGrp="1"/>
          </p:cNvSpPr>
          <p:nvPr>
            <p:ph type="body" sz="quarter" idx="11"/>
          </p:nvPr>
        </p:nvSpPr>
        <p:spPr>
          <a:xfrm>
            <a:off x="79022" y="1365956"/>
            <a:ext cx="9064978" cy="5492044"/>
          </a:xfrm>
        </p:spPr>
        <p:txBody>
          <a:bodyPr>
            <a:noAutofit/>
          </a:bodyPr>
          <a:lstStyle/>
          <a:p>
            <a:pPr marL="82296" lvl="0"/>
            <a:r>
              <a:rPr lang="en-GB" sz="2600" i="1" dirty="0" err="1"/>
              <a:t>Iuno</a:t>
            </a:r>
            <a:r>
              <a:rPr lang="en-GB" sz="2600" i="1" dirty="0"/>
              <a:t> </a:t>
            </a:r>
            <a:r>
              <a:rPr lang="en-GB" sz="2600" i="1" dirty="0" err="1"/>
              <a:t>statim</a:t>
            </a:r>
            <a:r>
              <a:rPr lang="en-GB" sz="2600" i="1" dirty="0"/>
              <a:t> </a:t>
            </a:r>
            <a:r>
              <a:rPr lang="en-GB" sz="2600" i="1" dirty="0" err="1"/>
              <a:t>eum</a:t>
            </a:r>
            <a:r>
              <a:rPr lang="en-GB" sz="2600" i="1" dirty="0"/>
              <a:t> </a:t>
            </a:r>
            <a:r>
              <a:rPr lang="en-GB" sz="2600" i="1" dirty="0" err="1"/>
              <a:t>oravit</a:t>
            </a:r>
            <a:r>
              <a:rPr lang="en-GB" sz="2600" i="1" dirty="0"/>
              <a:t> </a:t>
            </a:r>
            <a:r>
              <a:rPr lang="en-GB" sz="2600" i="1" dirty="0" err="1"/>
              <a:t>ut</a:t>
            </a:r>
            <a:r>
              <a:rPr lang="en-GB" sz="2600" i="1" dirty="0"/>
              <a:t> </a:t>
            </a:r>
            <a:r>
              <a:rPr lang="en-GB" sz="2600" i="1" dirty="0" err="1"/>
              <a:t>hanc</a:t>
            </a:r>
            <a:r>
              <a:rPr lang="en-GB" sz="2600" i="1" dirty="0"/>
              <a:t> </a:t>
            </a:r>
            <a:r>
              <a:rPr lang="en-GB" sz="2600" i="1" dirty="0" err="1"/>
              <a:t>vaccam</a:t>
            </a:r>
            <a:r>
              <a:rPr lang="en-GB" sz="2600" i="1" dirty="0"/>
              <a:t> </a:t>
            </a:r>
            <a:r>
              <a:rPr lang="en-GB" sz="2600" i="1" dirty="0" err="1"/>
              <a:t>sibi</a:t>
            </a:r>
            <a:r>
              <a:rPr lang="en-GB" sz="2600" i="1" dirty="0"/>
              <a:t> </a:t>
            </a:r>
            <a:r>
              <a:rPr lang="en-GB" sz="2600" i="1" dirty="0" err="1"/>
              <a:t>donum</a:t>
            </a:r>
            <a:r>
              <a:rPr lang="en-GB" sz="2600" i="1" dirty="0"/>
              <a:t> </a:t>
            </a:r>
            <a:r>
              <a:rPr lang="en-GB" sz="2600" i="1" dirty="0" err="1"/>
              <a:t>daret</a:t>
            </a:r>
            <a:r>
              <a:rPr lang="en-GB" sz="2600" i="1" dirty="0"/>
              <a:t>. </a:t>
            </a:r>
          </a:p>
          <a:p>
            <a:pPr marL="82296"/>
            <a:r>
              <a:rPr lang="en-GB" sz="2600" dirty="0"/>
              <a:t>	- Meaning of </a:t>
            </a:r>
            <a:r>
              <a:rPr lang="en-GB" sz="2600" i="1" dirty="0" err="1"/>
              <a:t>daret</a:t>
            </a:r>
            <a:r>
              <a:rPr lang="en-GB" sz="2600" dirty="0"/>
              <a:t>		- Omission of </a:t>
            </a:r>
            <a:r>
              <a:rPr lang="en-GB" sz="2600" i="1" dirty="0" err="1"/>
              <a:t>hanc</a:t>
            </a:r>
            <a:endParaRPr lang="en-GB" sz="2600" i="1" dirty="0"/>
          </a:p>
          <a:p>
            <a:pPr marL="82296"/>
            <a:r>
              <a:rPr lang="en-GB" sz="2600" dirty="0"/>
              <a:t>	- Even good candidates taking </a:t>
            </a:r>
            <a:r>
              <a:rPr lang="en-GB" sz="2600" dirty="0" err="1"/>
              <a:t>oravit</a:t>
            </a:r>
            <a:r>
              <a:rPr lang="en-GB" sz="2600" dirty="0"/>
              <a:t> as a purpose clause</a:t>
            </a:r>
            <a:endParaRPr lang="en-GB" sz="2600" i="1" dirty="0"/>
          </a:p>
          <a:p>
            <a:pPr marL="82296" lvl="0"/>
            <a:endParaRPr lang="en-GB" sz="2600" i="1" dirty="0"/>
          </a:p>
          <a:p>
            <a:pPr marL="82296" lvl="0"/>
            <a:r>
              <a:rPr lang="en-GB" sz="2600" i="1" dirty="0" err="1"/>
              <a:t>Iuppiter</a:t>
            </a:r>
            <a:r>
              <a:rPr lang="en-GB" sz="2600" i="1" dirty="0"/>
              <a:t>, </a:t>
            </a:r>
            <a:r>
              <a:rPr lang="en-GB" sz="2600" i="1" dirty="0" err="1"/>
              <a:t>quamquam</a:t>
            </a:r>
            <a:r>
              <a:rPr lang="en-GB" sz="2600" i="1" dirty="0"/>
              <a:t> </a:t>
            </a:r>
            <a:r>
              <a:rPr lang="en-GB" sz="2600" i="1" dirty="0" err="1"/>
              <a:t>vaccam</a:t>
            </a:r>
            <a:r>
              <a:rPr lang="en-GB" sz="2600" i="1" dirty="0"/>
              <a:t> </a:t>
            </a:r>
            <a:r>
              <a:rPr lang="en-GB" sz="2600" i="1" dirty="0" err="1"/>
              <a:t>tradere</a:t>
            </a:r>
            <a:r>
              <a:rPr lang="en-GB" sz="2600" i="1" dirty="0"/>
              <a:t> </a:t>
            </a:r>
            <a:r>
              <a:rPr lang="en-GB" sz="2600" i="1" dirty="0" err="1"/>
              <a:t>nolebat</a:t>
            </a:r>
            <a:r>
              <a:rPr lang="en-GB" sz="2600" i="1" dirty="0"/>
              <a:t>, nihil </a:t>
            </a:r>
            <a:r>
              <a:rPr lang="en-GB" sz="2600" i="1" dirty="0" err="1"/>
              <a:t>aliud</a:t>
            </a:r>
            <a:r>
              <a:rPr lang="en-GB" sz="2600" i="1" dirty="0"/>
              <a:t> </a:t>
            </a:r>
            <a:r>
              <a:rPr lang="en-GB" sz="2600" i="1" dirty="0" err="1"/>
              <a:t>facere</a:t>
            </a:r>
            <a:r>
              <a:rPr lang="en-GB" sz="2600" i="1" dirty="0"/>
              <a:t> </a:t>
            </a:r>
            <a:r>
              <a:rPr lang="en-GB" sz="2600" i="1" dirty="0" err="1"/>
              <a:t>potuit</a:t>
            </a:r>
            <a:r>
              <a:rPr lang="en-GB" sz="2600" i="1" dirty="0"/>
              <a:t>. </a:t>
            </a:r>
          </a:p>
          <a:p>
            <a:pPr marL="82296" lvl="0"/>
            <a:r>
              <a:rPr lang="en-GB" sz="2600" dirty="0"/>
              <a:t>	- Meaning of </a:t>
            </a:r>
            <a:r>
              <a:rPr lang="en-GB" sz="2600" i="1" dirty="0" err="1"/>
              <a:t>quamquam</a:t>
            </a:r>
            <a:r>
              <a:rPr lang="en-GB" sz="2600" i="1" dirty="0"/>
              <a:t>,</a:t>
            </a:r>
            <a:r>
              <a:rPr lang="en-GB" sz="2600" dirty="0"/>
              <a:t> </a:t>
            </a:r>
            <a:r>
              <a:rPr lang="en-GB" sz="2600" i="1" dirty="0" err="1"/>
              <a:t>tradere</a:t>
            </a:r>
            <a:r>
              <a:rPr lang="en-GB" sz="2600" i="1" dirty="0"/>
              <a:t> </a:t>
            </a:r>
            <a:r>
              <a:rPr lang="en-GB" sz="2600" dirty="0"/>
              <a:t>and </a:t>
            </a:r>
            <a:r>
              <a:rPr lang="en-GB" sz="2600" i="1" dirty="0" err="1"/>
              <a:t>potuit</a:t>
            </a:r>
            <a:endParaRPr lang="en-GB" sz="2600" i="1" dirty="0"/>
          </a:p>
          <a:p>
            <a:pPr marL="82296" lvl="0"/>
            <a:r>
              <a:rPr lang="en-GB" sz="2600" i="1" dirty="0"/>
              <a:t>	- nihil </a:t>
            </a:r>
            <a:r>
              <a:rPr lang="en-GB" sz="2600" i="1" dirty="0" err="1"/>
              <a:t>aliud</a:t>
            </a:r>
            <a:r>
              <a:rPr lang="en-GB" sz="2600" i="1" dirty="0"/>
              <a:t> </a:t>
            </a:r>
            <a:r>
              <a:rPr lang="en-GB" sz="2600" i="1" dirty="0" err="1"/>
              <a:t>facere</a:t>
            </a:r>
            <a:r>
              <a:rPr lang="en-GB" sz="2600" i="1" dirty="0"/>
              <a:t> </a:t>
            </a:r>
            <a:r>
              <a:rPr lang="en-GB" sz="2600" dirty="0"/>
              <a:t>eluded all but the best</a:t>
            </a:r>
            <a:endParaRPr lang="en-GB" sz="2600" i="1" dirty="0"/>
          </a:p>
        </p:txBody>
      </p:sp>
    </p:spTree>
    <p:extLst>
      <p:ext uri="{BB962C8B-B14F-4D97-AF65-F5344CB8AC3E}">
        <p14:creationId xmlns:p14="http://schemas.microsoft.com/office/powerpoint/2010/main" val="30249922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Common Trans Problems</a:t>
            </a:r>
          </a:p>
        </p:txBody>
      </p:sp>
      <p:sp>
        <p:nvSpPr>
          <p:cNvPr id="4" name="Text Placeholder 3"/>
          <p:cNvSpPr>
            <a:spLocks noGrp="1"/>
          </p:cNvSpPr>
          <p:nvPr>
            <p:ph type="body" sz="quarter" idx="11"/>
          </p:nvPr>
        </p:nvSpPr>
        <p:spPr>
          <a:xfrm>
            <a:off x="79022" y="1365956"/>
            <a:ext cx="9064978" cy="5492044"/>
          </a:xfrm>
        </p:spPr>
        <p:txBody>
          <a:bodyPr>
            <a:noAutofit/>
          </a:bodyPr>
          <a:lstStyle/>
          <a:p>
            <a:pPr marL="82296" lvl="0"/>
            <a:r>
              <a:rPr lang="it-IT" sz="2600" i="1" dirty="0"/>
              <a:t>Iuno, cum marito non crederet, Argo imperavit ut vaccam custodiret. </a:t>
            </a:r>
            <a:endParaRPr lang="en-GB" sz="2600" i="1" dirty="0"/>
          </a:p>
          <a:p>
            <a:pPr marL="82296"/>
            <a:r>
              <a:rPr lang="en-GB" sz="2600" dirty="0"/>
              <a:t>	- “With the husband”</a:t>
            </a:r>
          </a:p>
          <a:p>
            <a:pPr marL="82296"/>
            <a:r>
              <a:rPr lang="en-GB" sz="2600" dirty="0"/>
              <a:t>	- </a:t>
            </a:r>
            <a:r>
              <a:rPr lang="en-GB" sz="2600" i="1" dirty="0"/>
              <a:t>Argo </a:t>
            </a:r>
            <a:r>
              <a:rPr lang="en-GB" sz="2600" dirty="0"/>
              <a:t>left in dative form</a:t>
            </a:r>
            <a:endParaRPr lang="en-GB" sz="2600" i="1" dirty="0"/>
          </a:p>
          <a:p>
            <a:pPr marL="82296"/>
            <a:r>
              <a:rPr lang="en-GB" sz="2600" dirty="0"/>
              <a:t>	- </a:t>
            </a:r>
            <a:r>
              <a:rPr lang="en-GB" sz="2600" i="1" dirty="0" err="1"/>
              <a:t>imperavit</a:t>
            </a:r>
            <a:r>
              <a:rPr lang="en-GB" sz="2600" i="1" dirty="0"/>
              <a:t> </a:t>
            </a:r>
            <a:r>
              <a:rPr lang="en-GB" sz="2600" dirty="0"/>
              <a:t>as a purpose clause</a:t>
            </a:r>
          </a:p>
          <a:p>
            <a:pPr marL="82296" lvl="0"/>
            <a:endParaRPr lang="en-GB" sz="2600" i="1" dirty="0"/>
          </a:p>
          <a:p>
            <a:pPr marL="82296" lvl="0"/>
            <a:r>
              <a:rPr lang="en-GB" sz="2600" i="1" dirty="0"/>
              <a:t>Argus centum </a:t>
            </a:r>
            <a:r>
              <a:rPr lang="en-GB" sz="2600" i="1" dirty="0" err="1"/>
              <a:t>oculos</a:t>
            </a:r>
            <a:r>
              <a:rPr lang="en-GB" sz="2600" i="1" dirty="0"/>
              <a:t> in </a:t>
            </a:r>
            <a:r>
              <a:rPr lang="en-GB" sz="2600" i="1" dirty="0" err="1"/>
              <a:t>capite</a:t>
            </a:r>
            <a:r>
              <a:rPr lang="en-GB" sz="2600" i="1" dirty="0"/>
              <a:t> </a:t>
            </a:r>
            <a:r>
              <a:rPr lang="en-GB" sz="2600" i="1" dirty="0" err="1"/>
              <a:t>habebat</a:t>
            </a:r>
            <a:r>
              <a:rPr lang="en-GB" sz="2600" i="1" dirty="0"/>
              <a:t>, quorum </a:t>
            </a:r>
            <a:r>
              <a:rPr lang="en-GB" sz="2600" i="1" dirty="0" err="1"/>
              <a:t>quinquaginta</a:t>
            </a:r>
            <a:r>
              <a:rPr lang="en-GB" sz="2600" i="1" dirty="0"/>
              <a:t> semper </a:t>
            </a:r>
            <a:r>
              <a:rPr lang="en-GB" sz="2600" i="1" dirty="0" err="1"/>
              <a:t>aperti</a:t>
            </a:r>
            <a:r>
              <a:rPr lang="en-GB" sz="2600" i="1" dirty="0"/>
              <a:t> </a:t>
            </a:r>
            <a:r>
              <a:rPr lang="en-GB" sz="2600" i="1" dirty="0" err="1"/>
              <a:t>erant</a:t>
            </a:r>
            <a:r>
              <a:rPr lang="en-GB" sz="2600" i="1" dirty="0"/>
              <a:t>. </a:t>
            </a:r>
            <a:endParaRPr lang="it-IT" sz="2600" i="1" dirty="0"/>
          </a:p>
          <a:p>
            <a:pPr marL="82296"/>
            <a:r>
              <a:rPr lang="en-GB" sz="2600" dirty="0"/>
              <a:t>	- Meaning of </a:t>
            </a:r>
            <a:r>
              <a:rPr lang="en-GB" sz="2600" i="1" dirty="0" err="1"/>
              <a:t>capite</a:t>
            </a:r>
            <a:r>
              <a:rPr lang="en-GB" sz="2600" i="1" dirty="0"/>
              <a:t> </a:t>
            </a:r>
            <a:r>
              <a:rPr lang="en-GB" sz="2600" dirty="0"/>
              <a:t>and </a:t>
            </a:r>
            <a:r>
              <a:rPr lang="en-GB" sz="2600" i="1" dirty="0" err="1"/>
              <a:t>erant</a:t>
            </a:r>
            <a:r>
              <a:rPr lang="en-GB" sz="2600" i="1" dirty="0"/>
              <a:t>			- quorum </a:t>
            </a:r>
            <a:r>
              <a:rPr lang="en-GB" sz="2600" dirty="0"/>
              <a:t>from </a:t>
            </a:r>
            <a:r>
              <a:rPr lang="en-GB" sz="2600" i="1" dirty="0"/>
              <a:t>qui</a:t>
            </a:r>
          </a:p>
          <a:p>
            <a:pPr marL="82296" lvl="0"/>
            <a:endParaRPr lang="it-IT" sz="2600" i="1" dirty="0"/>
          </a:p>
        </p:txBody>
      </p:sp>
    </p:spTree>
    <p:extLst>
      <p:ext uri="{BB962C8B-B14F-4D97-AF65-F5344CB8AC3E}">
        <p14:creationId xmlns:p14="http://schemas.microsoft.com/office/powerpoint/2010/main" val="6901514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Common Trans Problems</a:t>
            </a:r>
          </a:p>
        </p:txBody>
      </p:sp>
      <p:sp>
        <p:nvSpPr>
          <p:cNvPr id="4" name="Text Placeholder 3"/>
          <p:cNvSpPr>
            <a:spLocks noGrp="1"/>
          </p:cNvSpPr>
          <p:nvPr>
            <p:ph type="body" sz="quarter" idx="11"/>
          </p:nvPr>
        </p:nvSpPr>
        <p:spPr>
          <a:xfrm>
            <a:off x="79022" y="1298222"/>
            <a:ext cx="9064978" cy="5492044"/>
          </a:xfrm>
        </p:spPr>
        <p:txBody>
          <a:bodyPr>
            <a:noAutofit/>
          </a:bodyPr>
          <a:lstStyle/>
          <a:p>
            <a:pPr marL="82296" lvl="0"/>
            <a:r>
              <a:rPr lang="it-IT" sz="2600" i="1" dirty="0"/>
              <a:t>Ion tristissima erat, quod, si aliquid dicere conabatur, solum mugiebat; sua voce perterrita erat. </a:t>
            </a:r>
          </a:p>
          <a:p>
            <a:pPr marL="82296"/>
            <a:r>
              <a:rPr lang="en-GB" sz="2600" dirty="0"/>
              <a:t>	- Meaning of </a:t>
            </a:r>
            <a:r>
              <a:rPr lang="en-GB" sz="2600" i="1" dirty="0" err="1"/>
              <a:t>tristis</a:t>
            </a:r>
            <a:r>
              <a:rPr lang="en-GB" sz="2600" i="1" dirty="0"/>
              <a:t> </a:t>
            </a:r>
            <a:r>
              <a:rPr lang="en-GB" sz="2600" dirty="0"/>
              <a:t>/ superlative		- Meaning of </a:t>
            </a:r>
            <a:r>
              <a:rPr lang="en-GB" sz="2600" i="1" dirty="0" err="1"/>
              <a:t>aliquid</a:t>
            </a:r>
            <a:endParaRPr lang="en-GB" sz="2600" i="1" dirty="0"/>
          </a:p>
          <a:p>
            <a:pPr marL="82296" lvl="0"/>
            <a:r>
              <a:rPr lang="it-IT" sz="2600" dirty="0"/>
              <a:t>	- Misapplication of </a:t>
            </a:r>
            <a:r>
              <a:rPr lang="it-IT" sz="2600" i="1" dirty="0"/>
              <a:t>solus </a:t>
            </a:r>
            <a:r>
              <a:rPr lang="it-IT" sz="2600" dirty="0"/>
              <a:t>as alone</a:t>
            </a:r>
          </a:p>
          <a:p>
            <a:pPr marL="82296" lvl="0"/>
            <a:r>
              <a:rPr lang="it-IT" sz="2600" dirty="0"/>
              <a:t>	- </a:t>
            </a:r>
            <a:r>
              <a:rPr lang="it-IT" sz="2600" i="1" dirty="0"/>
              <a:t>sua voce perterrita erat </a:t>
            </a:r>
            <a:r>
              <a:rPr lang="it-IT" sz="2600" dirty="0"/>
              <a:t>stumped almost all</a:t>
            </a:r>
          </a:p>
          <a:p>
            <a:pPr marL="82296" lvl="0"/>
            <a:r>
              <a:rPr lang="en-GB" sz="2600" dirty="0"/>
              <a:t>	(Ablative / agent with passive verb)</a:t>
            </a:r>
          </a:p>
          <a:p>
            <a:pPr marL="82296" lvl="0"/>
            <a:endParaRPr lang="en-GB" sz="2600" i="1" dirty="0"/>
          </a:p>
          <a:p>
            <a:pPr marL="82296" lvl="0"/>
            <a:r>
              <a:rPr lang="en-GB" sz="2600" i="1" dirty="0"/>
              <a:t>ad </a:t>
            </a:r>
            <a:r>
              <a:rPr lang="en-GB" sz="2600" i="1" dirty="0" err="1"/>
              <a:t>patrem</a:t>
            </a:r>
            <a:r>
              <a:rPr lang="en-GB" sz="2600" i="1" dirty="0"/>
              <a:t> </a:t>
            </a:r>
            <a:r>
              <a:rPr lang="en-GB" sz="2600" i="1" dirty="0" err="1"/>
              <a:t>festinavit</a:t>
            </a:r>
            <a:r>
              <a:rPr lang="en-GB" sz="2600" i="1" dirty="0"/>
              <a:t>, </a:t>
            </a:r>
            <a:r>
              <a:rPr lang="en-GB" sz="2600" i="1" dirty="0" err="1"/>
              <a:t>ut</a:t>
            </a:r>
            <a:r>
              <a:rPr lang="en-GB" sz="2600" i="1" dirty="0"/>
              <a:t> </a:t>
            </a:r>
            <a:r>
              <a:rPr lang="en-GB" sz="2600" i="1" dirty="0" err="1"/>
              <a:t>auxilium</a:t>
            </a:r>
            <a:r>
              <a:rPr lang="en-GB" sz="2600" i="1" dirty="0"/>
              <a:t> </a:t>
            </a:r>
            <a:r>
              <a:rPr lang="en-GB" sz="2600" i="1" dirty="0" err="1"/>
              <a:t>eius</a:t>
            </a:r>
            <a:r>
              <a:rPr lang="en-GB" sz="2600" i="1" dirty="0"/>
              <a:t> </a:t>
            </a:r>
            <a:r>
              <a:rPr lang="en-GB" sz="2600" i="1" dirty="0" err="1"/>
              <a:t>peteret</a:t>
            </a:r>
            <a:r>
              <a:rPr lang="en-GB" sz="2600" i="1" dirty="0"/>
              <a:t>, </a:t>
            </a:r>
            <a:r>
              <a:rPr lang="en-GB" sz="2600" i="1" dirty="0" err="1"/>
              <a:t>sed</a:t>
            </a:r>
            <a:r>
              <a:rPr lang="en-GB" sz="2600" i="1" dirty="0"/>
              <a:t> pater </a:t>
            </a:r>
            <a:r>
              <a:rPr lang="en-GB" sz="2600" i="1" dirty="0" err="1"/>
              <a:t>eam</a:t>
            </a:r>
            <a:r>
              <a:rPr lang="en-GB" sz="2600" i="1" dirty="0"/>
              <a:t> non </a:t>
            </a:r>
            <a:r>
              <a:rPr lang="en-GB" sz="2600" i="1" dirty="0" err="1"/>
              <a:t>agnovit</a:t>
            </a:r>
            <a:r>
              <a:rPr lang="en-GB" sz="2600" i="1" dirty="0"/>
              <a:t>. </a:t>
            </a:r>
          </a:p>
          <a:p>
            <a:pPr marL="82296"/>
            <a:r>
              <a:rPr lang="en-GB" sz="2600" dirty="0"/>
              <a:t>	- “Her father hurried”</a:t>
            </a:r>
          </a:p>
          <a:p>
            <a:pPr marL="82296"/>
            <a:r>
              <a:rPr lang="en-GB" sz="2600" i="1" dirty="0"/>
              <a:t>	- </a:t>
            </a:r>
            <a:r>
              <a:rPr lang="en-GB" sz="2600" dirty="0"/>
              <a:t>“To help her” (ignore </a:t>
            </a:r>
            <a:r>
              <a:rPr lang="en-GB" sz="2600" dirty="0" err="1"/>
              <a:t>peteret</a:t>
            </a:r>
            <a:r>
              <a:rPr lang="en-GB" sz="2600" dirty="0"/>
              <a:t> / make </a:t>
            </a:r>
            <a:r>
              <a:rPr lang="en-GB" sz="2600" i="1" dirty="0" err="1"/>
              <a:t>auxilium</a:t>
            </a:r>
            <a:r>
              <a:rPr lang="en-GB" sz="2600" i="1" dirty="0"/>
              <a:t> </a:t>
            </a:r>
            <a:r>
              <a:rPr lang="en-GB" sz="2600" dirty="0"/>
              <a:t>a verb)</a:t>
            </a:r>
          </a:p>
          <a:p>
            <a:pPr marL="82296"/>
            <a:r>
              <a:rPr lang="en-GB" sz="2600" dirty="0"/>
              <a:t>	- </a:t>
            </a:r>
            <a:r>
              <a:rPr lang="en-GB" sz="2600" i="1" dirty="0" err="1"/>
              <a:t>agnovit</a:t>
            </a:r>
            <a:r>
              <a:rPr lang="en-GB" sz="2600" i="1" dirty="0"/>
              <a:t> </a:t>
            </a:r>
            <a:r>
              <a:rPr lang="en-GB" sz="2600" dirty="0"/>
              <a:t>from </a:t>
            </a:r>
            <a:r>
              <a:rPr lang="en-GB" sz="2600" i="1" dirty="0" err="1"/>
              <a:t>agnosco</a:t>
            </a:r>
            <a:endParaRPr lang="en-GB" sz="2600" i="1" dirty="0"/>
          </a:p>
          <a:p>
            <a:pPr marL="82296" lvl="0"/>
            <a:endParaRPr lang="en-GB" sz="2600" dirty="0"/>
          </a:p>
        </p:txBody>
      </p:sp>
    </p:spTree>
    <p:extLst>
      <p:ext uri="{BB962C8B-B14F-4D97-AF65-F5344CB8AC3E}">
        <p14:creationId xmlns:p14="http://schemas.microsoft.com/office/powerpoint/2010/main" val="11943225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a:bodyPr>
          <a:lstStyle/>
          <a:p>
            <a:r>
              <a:rPr lang="en-GB" sz="4400" dirty="0"/>
              <a:t>Audio Recording</a:t>
            </a:r>
          </a:p>
        </p:txBody>
      </p:sp>
      <p:sp>
        <p:nvSpPr>
          <p:cNvPr id="11" name="Text Placeholder 10"/>
          <p:cNvSpPr>
            <a:spLocks noGrp="1"/>
          </p:cNvSpPr>
          <p:nvPr>
            <p:ph type="body" sz="quarter" idx="11"/>
          </p:nvPr>
        </p:nvSpPr>
        <p:spPr>
          <a:xfrm>
            <a:off x="284163" y="1200727"/>
            <a:ext cx="8634206" cy="5425704"/>
          </a:xfrm>
        </p:spPr>
        <p:txBody>
          <a:bodyPr>
            <a:normAutofit/>
          </a:bodyPr>
          <a:lstStyle/>
          <a:p>
            <a:r>
              <a:rPr lang="en-GB" dirty="0"/>
              <a:t>The presenter is required to make an audio recording of this event. This is a control designed to ensure that WJEC is able to demonstrate compliance with regulatory Conditions of Recognition; specifically Conditions relating to the confidentiality of assessment materials. </a:t>
            </a:r>
          </a:p>
          <a:p>
            <a:r>
              <a:rPr lang="en-GB" dirty="0"/>
              <a:t> </a:t>
            </a:r>
          </a:p>
          <a:p>
            <a:r>
              <a:rPr lang="en-GB" dirty="0"/>
              <a:t>The recording will be made available to the qualifications regulator if required, but it will not be shared with any other third parties. The recording will be stored securely by WJEC for a period of three years and then permanently destroyed. </a:t>
            </a:r>
          </a:p>
          <a:p>
            <a:r>
              <a:rPr lang="en-GB" dirty="0"/>
              <a:t> </a:t>
            </a:r>
          </a:p>
          <a:p>
            <a:r>
              <a:rPr lang="en-GB" dirty="0"/>
              <a:t>Please note that delegates are </a:t>
            </a:r>
            <a:r>
              <a:rPr lang="en-GB" b="1" dirty="0"/>
              <a:t>NOT PERMITTED </a:t>
            </a:r>
            <a:r>
              <a:rPr lang="en-GB" dirty="0"/>
              <a:t>to make an audio or video recording of any aspect of this event.  </a:t>
            </a:r>
          </a:p>
          <a:p>
            <a:endParaRPr lang="en-GB" dirty="0"/>
          </a:p>
        </p:txBody>
      </p:sp>
    </p:spTree>
    <p:extLst>
      <p:ext uri="{BB962C8B-B14F-4D97-AF65-F5344CB8AC3E}">
        <p14:creationId xmlns:p14="http://schemas.microsoft.com/office/powerpoint/2010/main" val="22365562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Your Turn!</a:t>
            </a:r>
          </a:p>
        </p:txBody>
      </p:sp>
      <p:sp>
        <p:nvSpPr>
          <p:cNvPr id="4" name="Text Placeholder 3"/>
          <p:cNvSpPr>
            <a:spLocks noGrp="1"/>
          </p:cNvSpPr>
          <p:nvPr>
            <p:ph type="body" sz="quarter" idx="11"/>
          </p:nvPr>
        </p:nvSpPr>
        <p:spPr>
          <a:xfrm>
            <a:off x="284162" y="1365956"/>
            <a:ext cx="8984015" cy="5260475"/>
          </a:xfrm>
        </p:spPr>
        <p:txBody>
          <a:bodyPr>
            <a:normAutofit/>
          </a:bodyPr>
          <a:lstStyle/>
          <a:p>
            <a:pPr marL="82296" lvl="0"/>
            <a:r>
              <a:rPr lang="en-GB" sz="2800" dirty="0"/>
              <a:t>See Handout 6</a:t>
            </a:r>
          </a:p>
          <a:p>
            <a:pPr marL="82296" lvl="0"/>
            <a:r>
              <a:rPr lang="en-GB" sz="2800" dirty="0"/>
              <a:t>See MS</a:t>
            </a:r>
          </a:p>
          <a:p>
            <a:pPr marL="82296" lvl="0"/>
            <a:r>
              <a:rPr lang="en-GB" sz="2800" dirty="0"/>
              <a:t>What would you give this?</a:t>
            </a:r>
          </a:p>
          <a:p>
            <a:pPr marL="82296" lvl="0"/>
            <a:r>
              <a:rPr lang="en-GB" sz="2800" dirty="0"/>
              <a:t>Sense of what a “typical” candidate might do?</a:t>
            </a:r>
          </a:p>
        </p:txBody>
      </p:sp>
    </p:spTree>
    <p:extLst>
      <p:ext uri="{BB962C8B-B14F-4D97-AF65-F5344CB8AC3E}">
        <p14:creationId xmlns:p14="http://schemas.microsoft.com/office/powerpoint/2010/main" val="38168041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Into Latin / Grammar</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lvl="0"/>
            <a:r>
              <a:rPr lang="en-GB" sz="2800" dirty="0"/>
              <a:t>10% of 50% either way / NOT a big deal</a:t>
            </a:r>
          </a:p>
          <a:p>
            <a:pPr marL="82296" lvl="0"/>
            <a:r>
              <a:rPr lang="en-GB" sz="2800" dirty="0"/>
              <a:t>AND do both = better mark</a:t>
            </a:r>
          </a:p>
          <a:p>
            <a:pPr marL="82296" lvl="0"/>
            <a:endParaRPr lang="en-GB" sz="2800" dirty="0"/>
          </a:p>
          <a:p>
            <a:pPr marL="82296" lvl="0"/>
            <a:r>
              <a:rPr lang="en-GB" sz="2800" b="1" dirty="0"/>
              <a:t>Grammar Questions</a:t>
            </a:r>
          </a:p>
          <a:p>
            <a:pPr marL="82296" lvl="0"/>
            <a:r>
              <a:rPr lang="en-GB" sz="2800" dirty="0"/>
              <a:t>20-30 words</a:t>
            </a:r>
          </a:p>
          <a:p>
            <a:pPr marL="82296" lvl="0"/>
            <a:r>
              <a:rPr lang="en-GB" sz="2800" dirty="0"/>
              <a:t>1-2 mark questions</a:t>
            </a:r>
          </a:p>
          <a:p>
            <a:pPr marL="82296" lvl="0"/>
            <a:r>
              <a:rPr lang="en-GB" sz="2800" dirty="0"/>
              <a:t>“Pick out an ablative plural” etc.</a:t>
            </a:r>
          </a:p>
          <a:p>
            <a:pPr marL="82296" lvl="0"/>
            <a:r>
              <a:rPr lang="en-GB" sz="2800" dirty="0"/>
              <a:t>Hopefully stuff we teach them anyway</a:t>
            </a:r>
          </a:p>
          <a:p>
            <a:pPr marL="82296" lvl="0"/>
            <a:r>
              <a:rPr lang="en-GB" sz="2800" dirty="0"/>
              <a:t>Happy to share some resources on this</a:t>
            </a:r>
          </a:p>
        </p:txBody>
      </p:sp>
    </p:spTree>
    <p:extLst>
      <p:ext uri="{BB962C8B-B14F-4D97-AF65-F5344CB8AC3E}">
        <p14:creationId xmlns:p14="http://schemas.microsoft.com/office/powerpoint/2010/main" val="33435373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Grammar Option</a:t>
            </a:r>
          </a:p>
        </p:txBody>
      </p:sp>
      <p:sp>
        <p:nvSpPr>
          <p:cNvPr id="4" name="Text Placeholder 3"/>
          <p:cNvSpPr>
            <a:spLocks noGrp="1"/>
          </p:cNvSpPr>
          <p:nvPr>
            <p:ph type="body" sz="quarter" idx="11"/>
          </p:nvPr>
        </p:nvSpPr>
        <p:spPr>
          <a:xfrm>
            <a:off x="1" y="1072444"/>
            <a:ext cx="9144000" cy="5689600"/>
          </a:xfrm>
        </p:spPr>
        <p:txBody>
          <a:bodyPr>
            <a:normAutofit/>
          </a:bodyPr>
          <a:lstStyle/>
          <a:p>
            <a:pPr marL="82296" algn="just"/>
            <a:r>
              <a:rPr lang="en-GB" b="1" i="1" dirty="0"/>
              <a:t>Simply one mark per correct answer / point</a:t>
            </a:r>
          </a:p>
          <a:p>
            <a:pPr marL="82296" algn="just"/>
            <a:endParaRPr lang="en-GB" dirty="0"/>
          </a:p>
          <a:p>
            <a:pPr marL="82296" algn="just"/>
            <a:r>
              <a:rPr lang="en-GB" dirty="0"/>
              <a:t>a) Explain why the homo (line 1) and hominem (line 3) have different endings.													</a:t>
            </a:r>
            <a:r>
              <a:rPr lang="en-GB" b="1" dirty="0"/>
              <a:t>(2)</a:t>
            </a:r>
          </a:p>
          <a:p>
            <a:pPr marL="82296" algn="just"/>
            <a:r>
              <a:rPr lang="en-GB" b="1" dirty="0"/>
              <a:t>ER: 	</a:t>
            </a:r>
            <a:r>
              <a:rPr lang="en-GB" dirty="0"/>
              <a:t>Mainly correct cases but some thought sing. v. </a:t>
            </a:r>
          </a:p>
          <a:p>
            <a:pPr marL="82296" algn="just"/>
            <a:endParaRPr lang="en-GB" dirty="0"/>
          </a:p>
          <a:p>
            <a:pPr marL="82296" algn="just"/>
            <a:r>
              <a:rPr lang="en-GB" dirty="0"/>
              <a:t>b) In the phrase </a:t>
            </a:r>
            <a:r>
              <a:rPr lang="en-GB" i="1" dirty="0" err="1"/>
              <a:t>servi</a:t>
            </a:r>
            <a:r>
              <a:rPr lang="en-GB" i="1" dirty="0"/>
              <a:t> </a:t>
            </a:r>
            <a:r>
              <a:rPr lang="en-GB" i="1" dirty="0" err="1"/>
              <a:t>perterriti</a:t>
            </a:r>
            <a:r>
              <a:rPr lang="en-GB" dirty="0"/>
              <a:t>, is </a:t>
            </a:r>
            <a:r>
              <a:rPr lang="en-GB" i="1" dirty="0" err="1"/>
              <a:t>perterriti</a:t>
            </a:r>
            <a:r>
              <a:rPr lang="en-GB" i="1" dirty="0"/>
              <a:t> </a:t>
            </a:r>
            <a:r>
              <a:rPr lang="en-GB" dirty="0"/>
              <a:t>an adjective, a pronoun or a noun?												</a:t>
            </a:r>
            <a:r>
              <a:rPr lang="en-GB" b="1" dirty="0"/>
              <a:t>(1)</a:t>
            </a:r>
          </a:p>
          <a:p>
            <a:pPr marL="82296" algn="just"/>
            <a:r>
              <a:rPr lang="en-GB" b="1" dirty="0"/>
              <a:t>ER: 	</a:t>
            </a:r>
            <a:r>
              <a:rPr lang="en-GB" dirty="0"/>
              <a:t>Mostly correct</a:t>
            </a:r>
          </a:p>
          <a:p>
            <a:pPr marL="82296" algn="just"/>
            <a:endParaRPr lang="en-GB" dirty="0"/>
          </a:p>
          <a:p>
            <a:pPr marL="82296" algn="just"/>
            <a:r>
              <a:rPr lang="en-GB" dirty="0"/>
              <a:t>c) Write down one accusative plural Latin word 				</a:t>
            </a:r>
            <a:r>
              <a:rPr lang="en-GB" b="1" dirty="0"/>
              <a:t>(1)</a:t>
            </a:r>
          </a:p>
          <a:p>
            <a:pPr marL="82296" algn="just"/>
            <a:r>
              <a:rPr lang="en-GB" b="1" dirty="0"/>
              <a:t>ER: 	</a:t>
            </a:r>
            <a:r>
              <a:rPr lang="en-GB" dirty="0"/>
              <a:t>Mostly correct</a:t>
            </a:r>
          </a:p>
          <a:p>
            <a:pPr marL="82296" algn="just"/>
            <a:endParaRPr lang="en-GB" dirty="0"/>
          </a:p>
        </p:txBody>
      </p:sp>
    </p:spTree>
    <p:extLst>
      <p:ext uri="{BB962C8B-B14F-4D97-AF65-F5344CB8AC3E}">
        <p14:creationId xmlns:p14="http://schemas.microsoft.com/office/powerpoint/2010/main" val="38147906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Grammar Option</a:t>
            </a:r>
          </a:p>
        </p:txBody>
      </p:sp>
      <p:sp>
        <p:nvSpPr>
          <p:cNvPr id="4" name="Text Placeholder 3"/>
          <p:cNvSpPr>
            <a:spLocks noGrp="1"/>
          </p:cNvSpPr>
          <p:nvPr>
            <p:ph type="body" sz="quarter" idx="11"/>
          </p:nvPr>
        </p:nvSpPr>
        <p:spPr>
          <a:xfrm>
            <a:off x="1" y="1072444"/>
            <a:ext cx="9144000" cy="5689600"/>
          </a:xfrm>
        </p:spPr>
        <p:txBody>
          <a:bodyPr>
            <a:normAutofit/>
          </a:bodyPr>
          <a:lstStyle/>
          <a:p>
            <a:pPr marL="82296" algn="just"/>
            <a:r>
              <a:rPr lang="en-GB" b="1" i="1" dirty="0"/>
              <a:t>Simply one mark per correct answer / point</a:t>
            </a:r>
          </a:p>
          <a:p>
            <a:pPr marL="82296" algn="just"/>
            <a:endParaRPr lang="en-GB" dirty="0"/>
          </a:p>
          <a:p>
            <a:pPr marL="82296" algn="just"/>
            <a:r>
              <a:rPr lang="en-GB" dirty="0"/>
              <a:t>d) Write down one Latin word that is a preposition				</a:t>
            </a:r>
            <a:r>
              <a:rPr lang="en-GB" b="1" dirty="0"/>
              <a:t>(1)</a:t>
            </a:r>
          </a:p>
          <a:p>
            <a:pPr marL="82296" algn="just"/>
            <a:r>
              <a:rPr lang="en-GB" b="1" dirty="0"/>
              <a:t>ER: 	</a:t>
            </a:r>
            <a:r>
              <a:rPr lang="en-GB" dirty="0"/>
              <a:t>Mostly correct</a:t>
            </a:r>
          </a:p>
          <a:p>
            <a:pPr marL="82296" algn="just"/>
            <a:endParaRPr lang="en-GB" dirty="0"/>
          </a:p>
          <a:p>
            <a:pPr marL="82296" algn="just"/>
            <a:r>
              <a:rPr lang="en-GB" dirty="0"/>
              <a:t>e) Write down one Latin word that is an infinitive				</a:t>
            </a:r>
            <a:r>
              <a:rPr lang="en-GB" b="1" dirty="0"/>
              <a:t>(1)</a:t>
            </a:r>
          </a:p>
          <a:p>
            <a:pPr marL="82296" algn="just"/>
            <a:r>
              <a:rPr lang="en-GB" b="1" dirty="0"/>
              <a:t>ER: 	</a:t>
            </a:r>
            <a:r>
              <a:rPr lang="en-GB" dirty="0"/>
              <a:t>Mostly correct</a:t>
            </a:r>
            <a:endParaRPr lang="en-GB" b="1" dirty="0"/>
          </a:p>
          <a:p>
            <a:pPr marL="82296" algn="just"/>
            <a:endParaRPr lang="en-GB" dirty="0"/>
          </a:p>
          <a:p>
            <a:pPr marL="82296" algn="just"/>
            <a:r>
              <a:rPr lang="en-GB" dirty="0"/>
              <a:t>f) Write down the Latin word that </a:t>
            </a:r>
            <a:r>
              <a:rPr lang="en-GB" i="1" dirty="0" err="1"/>
              <a:t>crudelem</a:t>
            </a:r>
            <a:r>
              <a:rPr lang="en-GB" i="1" dirty="0"/>
              <a:t> </a:t>
            </a:r>
            <a:r>
              <a:rPr lang="en-GB" dirty="0"/>
              <a:t>describes			</a:t>
            </a:r>
            <a:r>
              <a:rPr lang="en-GB" b="1" dirty="0"/>
              <a:t>(1)</a:t>
            </a:r>
          </a:p>
          <a:p>
            <a:pPr marL="82296" algn="just"/>
            <a:r>
              <a:rPr lang="en-GB" b="1" dirty="0"/>
              <a:t>ER: 	</a:t>
            </a:r>
            <a:r>
              <a:rPr lang="en-GB" dirty="0"/>
              <a:t>Mostly correct</a:t>
            </a:r>
          </a:p>
          <a:p>
            <a:pPr marL="82296" algn="just"/>
            <a:endParaRPr lang="en-GB" dirty="0"/>
          </a:p>
          <a:p>
            <a:pPr marL="82296" algn="just"/>
            <a:endParaRPr lang="en-GB" dirty="0"/>
          </a:p>
        </p:txBody>
      </p:sp>
    </p:spTree>
    <p:extLst>
      <p:ext uri="{BB962C8B-B14F-4D97-AF65-F5344CB8AC3E}">
        <p14:creationId xmlns:p14="http://schemas.microsoft.com/office/powerpoint/2010/main" val="28823406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Grammar Option</a:t>
            </a:r>
          </a:p>
        </p:txBody>
      </p:sp>
      <p:sp>
        <p:nvSpPr>
          <p:cNvPr id="4" name="Text Placeholder 3"/>
          <p:cNvSpPr>
            <a:spLocks noGrp="1"/>
          </p:cNvSpPr>
          <p:nvPr>
            <p:ph type="body" sz="quarter" idx="11"/>
          </p:nvPr>
        </p:nvSpPr>
        <p:spPr>
          <a:xfrm>
            <a:off x="1" y="1072444"/>
            <a:ext cx="9144000" cy="5689600"/>
          </a:xfrm>
        </p:spPr>
        <p:txBody>
          <a:bodyPr>
            <a:normAutofit/>
          </a:bodyPr>
          <a:lstStyle/>
          <a:p>
            <a:pPr marL="82296" algn="just"/>
            <a:r>
              <a:rPr lang="en-GB" b="1" i="1" dirty="0"/>
              <a:t>Simply one mark per correct answer / point</a:t>
            </a:r>
          </a:p>
          <a:p>
            <a:pPr marL="82296" algn="just"/>
            <a:endParaRPr lang="en-GB" dirty="0"/>
          </a:p>
          <a:p>
            <a:pPr marL="82296" algn="just"/>
            <a:r>
              <a:rPr lang="en-GB" dirty="0"/>
              <a:t>g) Write down two Latin verbs from the passage that are imperfect tense														</a:t>
            </a:r>
            <a:r>
              <a:rPr lang="en-GB" b="1" dirty="0"/>
              <a:t>(2)</a:t>
            </a:r>
          </a:p>
          <a:p>
            <a:pPr marL="82296" algn="just"/>
            <a:r>
              <a:rPr lang="en-GB" b="1" dirty="0"/>
              <a:t>ER: 	</a:t>
            </a:r>
            <a:r>
              <a:rPr lang="en-GB" dirty="0"/>
              <a:t>Tenses sometimes wrong way round</a:t>
            </a:r>
          </a:p>
          <a:p>
            <a:pPr marL="82296" algn="just"/>
            <a:endParaRPr lang="en-GB" dirty="0"/>
          </a:p>
          <a:p>
            <a:pPr marL="82296" algn="just"/>
            <a:r>
              <a:rPr lang="en-GB" dirty="0"/>
              <a:t>f) Write down one Latin verb that is in the perfect tense 		</a:t>
            </a:r>
            <a:r>
              <a:rPr lang="en-GB" b="1" dirty="0"/>
              <a:t>(1)</a:t>
            </a:r>
          </a:p>
          <a:p>
            <a:pPr marL="82296" algn="just"/>
            <a:r>
              <a:rPr lang="en-GB" b="1" dirty="0"/>
              <a:t>ER: 	</a:t>
            </a:r>
            <a:r>
              <a:rPr lang="en-GB" dirty="0"/>
              <a:t>Tenses sometimes wrong way round</a:t>
            </a:r>
          </a:p>
          <a:p>
            <a:pPr marL="82296" algn="just"/>
            <a:endParaRPr lang="en-GB" dirty="0"/>
          </a:p>
          <a:p>
            <a:pPr marL="82296" algn="just"/>
            <a:endParaRPr lang="en-GB" dirty="0"/>
          </a:p>
        </p:txBody>
      </p:sp>
    </p:spTree>
    <p:extLst>
      <p:ext uri="{BB962C8B-B14F-4D97-AF65-F5344CB8AC3E}">
        <p14:creationId xmlns:p14="http://schemas.microsoft.com/office/powerpoint/2010/main" val="10367725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Into Latin / Grammar</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lvl="0"/>
            <a:r>
              <a:rPr lang="en-GB" sz="2800" dirty="0"/>
              <a:t>10% of 50% either way / NOT a big deal</a:t>
            </a:r>
          </a:p>
          <a:p>
            <a:pPr marL="82296" lvl="0"/>
            <a:endParaRPr lang="en-GB" sz="2800" dirty="0"/>
          </a:p>
          <a:p>
            <a:pPr marL="82296" lvl="0"/>
            <a:r>
              <a:rPr lang="en-GB" sz="2800" b="1" dirty="0"/>
              <a:t>English into Latin</a:t>
            </a:r>
          </a:p>
          <a:p>
            <a:pPr marL="82296" lvl="0"/>
            <a:r>
              <a:rPr lang="en-GB" sz="2800" dirty="0"/>
              <a:t>How many people choose it?</a:t>
            </a:r>
          </a:p>
          <a:p>
            <a:pPr marL="82296" lvl="0"/>
            <a:r>
              <a:rPr lang="en-GB" sz="2800" dirty="0"/>
              <a:t>3 sentences – “the boys walked to the new house”</a:t>
            </a:r>
          </a:p>
          <a:p>
            <a:pPr marL="82296" lvl="0"/>
            <a:r>
              <a:rPr lang="en-GB" sz="2800" dirty="0"/>
              <a:t>More traditionally rigorous grammar and vocab?</a:t>
            </a:r>
          </a:p>
          <a:p>
            <a:pPr marL="82296"/>
            <a:r>
              <a:rPr lang="en-GB" sz="2800" dirty="0"/>
              <a:t>Happy to share some resources on this</a:t>
            </a:r>
          </a:p>
          <a:p>
            <a:pPr marL="82296" lvl="0"/>
            <a:r>
              <a:rPr lang="en-GB" sz="2800" dirty="0"/>
              <a:t>(But once in 6</a:t>
            </a:r>
            <a:r>
              <a:rPr lang="en-GB" sz="2800" baseline="30000" dirty="0"/>
              <a:t>th</a:t>
            </a:r>
            <a:r>
              <a:rPr lang="en-GB" sz="2800" dirty="0"/>
              <a:t> form – a very different matter!)</a:t>
            </a:r>
          </a:p>
          <a:p>
            <a:pPr marL="82296" lvl="0"/>
            <a:r>
              <a:rPr lang="en-GB" sz="2800" dirty="0"/>
              <a:t>Reinforces need to analyse other way round?</a:t>
            </a:r>
          </a:p>
        </p:txBody>
      </p:sp>
    </p:spTree>
    <p:extLst>
      <p:ext uri="{BB962C8B-B14F-4D97-AF65-F5344CB8AC3E}">
        <p14:creationId xmlns:p14="http://schemas.microsoft.com/office/powerpoint/2010/main" val="5621746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Into Latin</a:t>
            </a:r>
          </a:p>
        </p:txBody>
      </p:sp>
      <p:sp>
        <p:nvSpPr>
          <p:cNvPr id="4" name="Text Placeholder 3"/>
          <p:cNvSpPr>
            <a:spLocks noGrp="1"/>
          </p:cNvSpPr>
          <p:nvPr>
            <p:ph type="body" sz="quarter" idx="11"/>
          </p:nvPr>
        </p:nvSpPr>
        <p:spPr>
          <a:xfrm>
            <a:off x="1" y="1072444"/>
            <a:ext cx="9144000" cy="5689600"/>
          </a:xfrm>
        </p:spPr>
        <p:txBody>
          <a:bodyPr>
            <a:normAutofit/>
          </a:bodyPr>
          <a:lstStyle/>
          <a:p>
            <a:pPr marL="82296" algn="just"/>
            <a:r>
              <a:rPr lang="en-GB" dirty="0"/>
              <a:t>1 mark for each correct stem / 1 for each correct ending</a:t>
            </a:r>
          </a:p>
          <a:p>
            <a:pPr marL="82296" algn="just"/>
            <a:endParaRPr lang="en-GB" dirty="0"/>
          </a:p>
          <a:p>
            <a:pPr marL="82296" algn="just"/>
            <a:r>
              <a:rPr lang="en-GB" dirty="0"/>
              <a:t>a) They praise the Romans										</a:t>
            </a:r>
            <a:r>
              <a:rPr lang="en-GB" b="1" dirty="0"/>
              <a:t>(2)</a:t>
            </a:r>
          </a:p>
          <a:p>
            <a:pPr marL="82296" algn="just"/>
            <a:r>
              <a:rPr lang="en-GB" b="1" dirty="0"/>
              <a:t>ER: 	</a:t>
            </a:r>
            <a:r>
              <a:rPr lang="en-GB" dirty="0"/>
              <a:t>Vocab fine / noun endings less so</a:t>
            </a:r>
          </a:p>
          <a:p>
            <a:pPr marL="82296" algn="just"/>
            <a:endParaRPr lang="en-GB" dirty="0"/>
          </a:p>
          <a:p>
            <a:pPr marL="82296" algn="just"/>
            <a:r>
              <a:rPr lang="en-GB" dirty="0"/>
              <a:t>b) The master was waiting for the angry slave girl				</a:t>
            </a:r>
            <a:r>
              <a:rPr lang="en-GB" b="1" dirty="0"/>
              <a:t>(4)</a:t>
            </a:r>
          </a:p>
          <a:p>
            <a:pPr marL="82296" algn="just"/>
            <a:r>
              <a:rPr lang="en-GB" b="1" dirty="0"/>
              <a:t>ER: 	</a:t>
            </a:r>
            <a:r>
              <a:rPr lang="en-GB" dirty="0"/>
              <a:t>Verb OK / lots of wrong noun endings / </a:t>
            </a:r>
            <a:r>
              <a:rPr lang="en-GB" dirty="0" err="1"/>
              <a:t>expectabat</a:t>
            </a:r>
            <a:r>
              <a:rPr lang="en-GB" dirty="0"/>
              <a:t> (sic)</a:t>
            </a:r>
          </a:p>
          <a:p>
            <a:pPr marL="82296" algn="just"/>
            <a:endParaRPr lang="en-GB" dirty="0"/>
          </a:p>
          <a:p>
            <a:pPr marL="82296" algn="just"/>
            <a:r>
              <a:rPr lang="en-GB" dirty="0"/>
              <a:t>c) Many children walked through the forum						</a:t>
            </a:r>
            <a:r>
              <a:rPr lang="en-GB" b="1" dirty="0"/>
              <a:t>(4)</a:t>
            </a:r>
          </a:p>
          <a:p>
            <a:pPr marL="82296" algn="just"/>
            <a:r>
              <a:rPr lang="en-GB" b="1" dirty="0"/>
              <a:t>ER: 	</a:t>
            </a:r>
            <a:r>
              <a:rPr lang="en-GB" i="1" dirty="0" err="1"/>
              <a:t>liberi</a:t>
            </a:r>
            <a:r>
              <a:rPr lang="en-GB" i="1" dirty="0"/>
              <a:t> </a:t>
            </a:r>
            <a:r>
              <a:rPr lang="en-GB" dirty="0"/>
              <a:t>often wrong and virtually no correct agreement</a:t>
            </a:r>
          </a:p>
          <a:p>
            <a:pPr marL="82296" algn="just"/>
            <a:r>
              <a:rPr lang="en-GB" dirty="0"/>
              <a:t>		Not knowing </a:t>
            </a:r>
            <a:r>
              <a:rPr lang="en-GB" i="1" dirty="0"/>
              <a:t>per</a:t>
            </a:r>
          </a:p>
        </p:txBody>
      </p:sp>
    </p:spTree>
    <p:extLst>
      <p:ext uri="{BB962C8B-B14F-4D97-AF65-F5344CB8AC3E}">
        <p14:creationId xmlns:p14="http://schemas.microsoft.com/office/powerpoint/2010/main" val="41985705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“What?! Is That All?!”</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lvl="0"/>
            <a:r>
              <a:rPr lang="en-GB" sz="2800" dirty="0" err="1"/>
              <a:t>puell</a:t>
            </a:r>
            <a:r>
              <a:rPr lang="en-GB" sz="2800" dirty="0"/>
              <a:t>-a			</a:t>
            </a:r>
            <a:r>
              <a:rPr lang="en-GB" sz="2800" dirty="0" err="1"/>
              <a:t>serv</a:t>
            </a:r>
            <a:r>
              <a:rPr lang="en-GB" sz="2800" dirty="0"/>
              <a:t>-us			</a:t>
            </a:r>
            <a:r>
              <a:rPr lang="en-GB" sz="2800" dirty="0" err="1"/>
              <a:t>templ</a:t>
            </a:r>
            <a:r>
              <a:rPr lang="en-GB" sz="2800" dirty="0"/>
              <a:t>-um</a:t>
            </a:r>
          </a:p>
          <a:p>
            <a:pPr marL="82296"/>
            <a:r>
              <a:rPr lang="en-GB" sz="2800" dirty="0" err="1"/>
              <a:t>puell</a:t>
            </a:r>
            <a:r>
              <a:rPr lang="en-GB" sz="2800" dirty="0"/>
              <a:t>-am		</a:t>
            </a:r>
            <a:r>
              <a:rPr lang="en-GB" sz="2800" dirty="0" err="1"/>
              <a:t>serv</a:t>
            </a:r>
            <a:r>
              <a:rPr lang="en-GB" sz="2800" dirty="0"/>
              <a:t>-um			</a:t>
            </a:r>
            <a:r>
              <a:rPr lang="en-GB" sz="2800" dirty="0" err="1"/>
              <a:t>templ</a:t>
            </a:r>
            <a:r>
              <a:rPr lang="en-GB" sz="2800" dirty="0"/>
              <a:t>-um</a:t>
            </a:r>
          </a:p>
          <a:p>
            <a:pPr marL="82296"/>
            <a:r>
              <a:rPr lang="en-GB" sz="2800" dirty="0" err="1"/>
              <a:t>puell</a:t>
            </a:r>
            <a:r>
              <a:rPr lang="en-GB" sz="2800" dirty="0"/>
              <a:t>-ae			</a:t>
            </a:r>
            <a:r>
              <a:rPr lang="en-GB" sz="2800" dirty="0" err="1"/>
              <a:t>serv-i</a:t>
            </a:r>
            <a:r>
              <a:rPr lang="en-GB" sz="2800" dirty="0"/>
              <a:t>				</a:t>
            </a:r>
            <a:r>
              <a:rPr lang="en-GB" sz="2800" dirty="0" err="1"/>
              <a:t>templ</a:t>
            </a:r>
            <a:r>
              <a:rPr lang="en-GB" sz="2800" dirty="0"/>
              <a:t>-a</a:t>
            </a:r>
          </a:p>
          <a:p>
            <a:pPr marL="82296"/>
            <a:r>
              <a:rPr lang="en-GB" sz="2800" dirty="0" err="1"/>
              <a:t>puell</a:t>
            </a:r>
            <a:r>
              <a:rPr lang="en-GB" sz="2800" dirty="0"/>
              <a:t>-as			</a:t>
            </a:r>
            <a:r>
              <a:rPr lang="en-GB" sz="2800" dirty="0" err="1"/>
              <a:t>serv-os</a:t>
            </a:r>
            <a:r>
              <a:rPr lang="en-GB" sz="2800" dirty="0"/>
              <a:t>			</a:t>
            </a:r>
            <a:r>
              <a:rPr lang="en-GB" sz="2800" dirty="0" err="1"/>
              <a:t>templ</a:t>
            </a:r>
            <a:r>
              <a:rPr lang="en-GB" sz="2800" dirty="0"/>
              <a:t>-a</a:t>
            </a:r>
          </a:p>
          <a:p>
            <a:pPr marL="82296" lvl="0"/>
            <a:r>
              <a:rPr lang="en-GB" sz="2800" dirty="0"/>
              <a:t>(and corresponding 2-1-2 adjective endings)</a:t>
            </a:r>
          </a:p>
          <a:p>
            <a:pPr marL="82296"/>
            <a:endParaRPr lang="en-GB" sz="2800" dirty="0"/>
          </a:p>
          <a:p>
            <a:pPr marL="82296"/>
            <a:r>
              <a:rPr lang="en-GB" sz="2800" dirty="0"/>
              <a:t>7 Prepositions which all take the accusative</a:t>
            </a:r>
          </a:p>
          <a:p>
            <a:pPr marL="82296" lvl="0"/>
            <a:r>
              <a:rPr lang="en-GB" sz="2800" dirty="0"/>
              <a:t>porta-t			porta-</a:t>
            </a:r>
            <a:r>
              <a:rPr lang="en-GB" sz="2800" dirty="0" err="1"/>
              <a:t>nt</a:t>
            </a:r>
            <a:endParaRPr lang="en-GB" sz="2800" dirty="0"/>
          </a:p>
          <a:p>
            <a:pPr marL="82296" lvl="0"/>
            <a:r>
              <a:rPr lang="en-GB" sz="2800" dirty="0"/>
              <a:t>porta-bat		porta-</a:t>
            </a:r>
            <a:r>
              <a:rPr lang="en-GB" sz="2800" dirty="0" err="1"/>
              <a:t>bant</a:t>
            </a:r>
            <a:endParaRPr lang="en-GB" sz="2800" dirty="0"/>
          </a:p>
          <a:p>
            <a:pPr marL="82296" lvl="0"/>
            <a:r>
              <a:rPr lang="en-GB" sz="2800" dirty="0" err="1"/>
              <a:t>portav</a:t>
            </a:r>
            <a:r>
              <a:rPr lang="en-GB" sz="2800" dirty="0"/>
              <a:t>-it			</a:t>
            </a:r>
            <a:r>
              <a:rPr lang="en-GB" sz="2800" dirty="0" err="1"/>
              <a:t>portav-erunt</a:t>
            </a:r>
            <a:r>
              <a:rPr lang="en-GB" sz="2800" dirty="0"/>
              <a:t> 			(do, </a:t>
            </a:r>
            <a:r>
              <a:rPr lang="en-GB" sz="2800" dirty="0" err="1"/>
              <a:t>sto</a:t>
            </a:r>
            <a:r>
              <a:rPr lang="en-GB" sz="2800" dirty="0"/>
              <a:t>, </a:t>
            </a:r>
            <a:r>
              <a:rPr lang="en-GB" sz="2800" dirty="0" err="1"/>
              <a:t>adiuvo</a:t>
            </a:r>
            <a:r>
              <a:rPr lang="en-GB" sz="2800" dirty="0"/>
              <a:t>)</a:t>
            </a:r>
          </a:p>
        </p:txBody>
      </p:sp>
    </p:spTree>
    <p:extLst>
      <p:ext uri="{BB962C8B-B14F-4D97-AF65-F5344CB8AC3E}">
        <p14:creationId xmlns:p14="http://schemas.microsoft.com/office/powerpoint/2010/main" val="31512757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Into Latin / Grammar</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lvl="0"/>
            <a:r>
              <a:rPr lang="en-GB" sz="2800" dirty="0"/>
              <a:t>10% of 50% either way / NOT a big deal</a:t>
            </a:r>
          </a:p>
          <a:p>
            <a:pPr marL="82296" lvl="0"/>
            <a:endParaRPr lang="en-GB" sz="2800" dirty="0"/>
          </a:p>
          <a:p>
            <a:pPr marL="82296" lvl="0"/>
            <a:r>
              <a:rPr lang="en-GB" sz="2800" b="1" dirty="0"/>
              <a:t>English into Latin</a:t>
            </a:r>
          </a:p>
          <a:p>
            <a:pPr marL="82296" lvl="0"/>
            <a:r>
              <a:rPr lang="en-GB" sz="2800" dirty="0"/>
              <a:t>How many people choose it?</a:t>
            </a:r>
          </a:p>
          <a:p>
            <a:pPr marL="82296" lvl="0"/>
            <a:r>
              <a:rPr lang="en-GB" sz="2800" dirty="0"/>
              <a:t>3 sentences – “the boys walked to the new house”</a:t>
            </a:r>
          </a:p>
          <a:p>
            <a:pPr marL="82296" lvl="0"/>
            <a:r>
              <a:rPr lang="en-GB" sz="2800" dirty="0"/>
              <a:t>More traditionally rigorous grammar and vocab?</a:t>
            </a:r>
          </a:p>
          <a:p>
            <a:pPr marL="82296"/>
            <a:r>
              <a:rPr lang="en-GB" sz="2800" dirty="0"/>
              <a:t>Happy to share some resources on this</a:t>
            </a:r>
          </a:p>
          <a:p>
            <a:pPr marL="82296" lvl="0"/>
            <a:r>
              <a:rPr lang="en-GB" sz="2800" dirty="0"/>
              <a:t>(But once in 6</a:t>
            </a:r>
            <a:r>
              <a:rPr lang="en-GB" sz="2800" baseline="30000" dirty="0"/>
              <a:t>th</a:t>
            </a:r>
            <a:r>
              <a:rPr lang="en-GB" sz="2800" dirty="0"/>
              <a:t> form – a very different matter!)</a:t>
            </a:r>
          </a:p>
          <a:p>
            <a:pPr marL="82296" lvl="0"/>
            <a:r>
              <a:rPr lang="en-GB" sz="2800" dirty="0"/>
              <a:t>Reinforces need to analyse other way round?</a:t>
            </a:r>
          </a:p>
        </p:txBody>
      </p:sp>
    </p:spTree>
    <p:extLst>
      <p:ext uri="{BB962C8B-B14F-4D97-AF65-F5344CB8AC3E}">
        <p14:creationId xmlns:p14="http://schemas.microsoft.com/office/powerpoint/2010/main" val="42836807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Vocab Learning</a:t>
            </a:r>
          </a:p>
        </p:txBody>
      </p:sp>
      <p:sp>
        <p:nvSpPr>
          <p:cNvPr id="4" name="Text Placeholder 3"/>
          <p:cNvSpPr>
            <a:spLocks noGrp="1"/>
          </p:cNvSpPr>
          <p:nvPr>
            <p:ph type="body" sz="quarter" idx="11"/>
          </p:nvPr>
        </p:nvSpPr>
        <p:spPr>
          <a:xfrm>
            <a:off x="284163" y="1365956"/>
            <a:ext cx="8634206" cy="5260475"/>
          </a:xfrm>
        </p:spPr>
        <p:txBody>
          <a:bodyPr>
            <a:normAutofit lnSpcReduction="10000"/>
          </a:bodyPr>
          <a:lstStyle/>
          <a:p>
            <a:pPr marL="82296" lvl="0"/>
            <a:r>
              <a:rPr lang="en-GB" sz="2800" b="1" dirty="0"/>
              <a:t>Basic Principles</a:t>
            </a:r>
          </a:p>
          <a:p>
            <a:pPr marL="82296" lvl="0"/>
            <a:r>
              <a:rPr lang="en-GB" sz="2800" dirty="0"/>
              <a:t>	- Still the key to it all (rightly or wrongly!)</a:t>
            </a:r>
          </a:p>
          <a:p>
            <a:pPr marL="82296" lvl="0"/>
            <a:r>
              <a:rPr lang="en-GB" sz="2800" dirty="0"/>
              <a:t>	- As many times through as possible</a:t>
            </a:r>
          </a:p>
          <a:p>
            <a:pPr marL="82296"/>
            <a:r>
              <a:rPr lang="en-GB" sz="2800" dirty="0"/>
              <a:t>	- Little and often</a:t>
            </a:r>
          </a:p>
          <a:p>
            <a:pPr marL="82296"/>
            <a:r>
              <a:rPr lang="en-GB" sz="2800" dirty="0"/>
              <a:t>	- Start early (before set texts kick in)</a:t>
            </a:r>
          </a:p>
          <a:p>
            <a:pPr marL="82296"/>
            <a:r>
              <a:rPr lang="en-GB" sz="2800" dirty="0"/>
              <a:t>	- Long term memory</a:t>
            </a:r>
          </a:p>
          <a:p>
            <a:pPr marL="82296"/>
            <a:endParaRPr lang="en-GB" sz="2800" dirty="0"/>
          </a:p>
          <a:p>
            <a:pPr marL="82296"/>
            <a:r>
              <a:rPr lang="en-GB" sz="2800" b="1" dirty="0"/>
              <a:t>Parts of Speech</a:t>
            </a:r>
          </a:p>
          <a:p>
            <a:pPr marL="82296"/>
            <a:r>
              <a:rPr lang="en-GB" sz="2800" dirty="0"/>
              <a:t>	- Principal parts, genitives, gender etc.</a:t>
            </a:r>
          </a:p>
          <a:p>
            <a:pPr marL="82296"/>
            <a:r>
              <a:rPr lang="en-GB" sz="2800" dirty="0"/>
              <a:t>	- Special focus on irregular principal parts</a:t>
            </a:r>
          </a:p>
          <a:p>
            <a:pPr marL="82296"/>
            <a:r>
              <a:rPr lang="en-GB" sz="2800" dirty="0"/>
              <a:t>	- Start this early (as meeting things in CLC)</a:t>
            </a:r>
          </a:p>
        </p:txBody>
      </p:sp>
    </p:spTree>
    <p:extLst>
      <p:ext uri="{BB962C8B-B14F-4D97-AF65-F5344CB8AC3E}">
        <p14:creationId xmlns:p14="http://schemas.microsoft.com/office/powerpoint/2010/main" val="13219242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To Be Discussed (if time!)</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596646" indent="-514350">
              <a:buFont typeface="+mj-lt"/>
              <a:buAutoNum type="arabicPeriod"/>
            </a:pPr>
            <a:r>
              <a:rPr lang="en-GB" sz="2800" dirty="0"/>
              <a:t>Overview of the new specifications</a:t>
            </a:r>
          </a:p>
          <a:p>
            <a:pPr marL="596646" indent="-514350">
              <a:buFont typeface="+mj-lt"/>
              <a:buAutoNum type="arabicPeriod"/>
            </a:pPr>
            <a:r>
              <a:rPr lang="en-GB" sz="2800" dirty="0"/>
              <a:t>Specifics of the examiners’ report</a:t>
            </a:r>
          </a:p>
          <a:p>
            <a:pPr marL="596646" indent="-514350">
              <a:buFont typeface="+mj-lt"/>
              <a:buAutoNum type="arabicPeriod"/>
            </a:pPr>
            <a:r>
              <a:rPr lang="en-GB" sz="2800" dirty="0"/>
              <a:t>A go at marking a translation answer</a:t>
            </a:r>
          </a:p>
          <a:p>
            <a:pPr marL="596646" indent="-514350">
              <a:buFont typeface="+mj-lt"/>
              <a:buAutoNum type="arabicPeriod"/>
            </a:pPr>
            <a:r>
              <a:rPr lang="en-GB" sz="2800" dirty="0"/>
              <a:t>Grammar students tend to find hardest</a:t>
            </a:r>
          </a:p>
          <a:p>
            <a:pPr marL="596646" indent="-514350">
              <a:buFont typeface="+mj-lt"/>
              <a:buAutoNum type="arabicPeriod"/>
            </a:pPr>
            <a:r>
              <a:rPr lang="en-GB" sz="2800" dirty="0"/>
              <a:t>English into Latin v Grammar (10%)</a:t>
            </a:r>
          </a:p>
          <a:p>
            <a:pPr marL="596646" indent="-514350">
              <a:buFont typeface="+mj-lt"/>
              <a:buAutoNum type="arabicPeriod"/>
            </a:pPr>
            <a:r>
              <a:rPr lang="en-GB" sz="2800" dirty="0"/>
              <a:t>Getting the vocabulary work right</a:t>
            </a:r>
          </a:p>
          <a:p>
            <a:pPr marL="596646" indent="-514350">
              <a:buFont typeface="+mj-lt"/>
              <a:buAutoNum type="arabicPeriod"/>
            </a:pPr>
            <a:r>
              <a:rPr lang="en-GB" sz="2800" dirty="0"/>
              <a:t>More v less able</a:t>
            </a:r>
          </a:p>
          <a:p>
            <a:pPr marL="596646" indent="-514350">
              <a:buFont typeface="+mj-lt"/>
              <a:buAutoNum type="arabicPeriod"/>
            </a:pPr>
            <a:r>
              <a:rPr lang="en-GB" sz="2800" dirty="0"/>
              <a:t>Y11 timings and Revision</a:t>
            </a:r>
          </a:p>
          <a:p>
            <a:pPr marL="596646" indent="-514350">
              <a:buFont typeface="+mj-lt"/>
              <a:buAutoNum type="arabicPeriod"/>
            </a:pPr>
            <a:r>
              <a:rPr lang="en-GB" sz="2800" dirty="0"/>
              <a:t>Final exam room tips</a:t>
            </a:r>
          </a:p>
        </p:txBody>
      </p:sp>
    </p:spTree>
    <p:extLst>
      <p:ext uri="{BB962C8B-B14F-4D97-AF65-F5344CB8AC3E}">
        <p14:creationId xmlns:p14="http://schemas.microsoft.com/office/powerpoint/2010/main" val="16575930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Vocab Learning</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lvl="0"/>
            <a:r>
              <a:rPr lang="en-GB" sz="2800" b="1" dirty="0"/>
              <a:t>Learning Vocab in Class</a:t>
            </a:r>
          </a:p>
          <a:p>
            <a:pPr marL="82296" lvl="0"/>
            <a:r>
              <a:rPr lang="en-GB" sz="2800" dirty="0"/>
              <a:t>	- CSCP resources (vocab tester)</a:t>
            </a:r>
          </a:p>
          <a:p>
            <a:pPr marL="82296" lvl="0"/>
            <a:r>
              <a:rPr lang="en-GB" sz="2800" dirty="0"/>
              <a:t>	- End of lessons / in ICT rooms</a:t>
            </a:r>
          </a:p>
          <a:p>
            <a:pPr marL="82296" lvl="0"/>
            <a:r>
              <a:rPr lang="en-GB" sz="2800" dirty="0"/>
              <a:t>	- Really key words ingrained </a:t>
            </a:r>
            <a:r>
              <a:rPr lang="en-GB" sz="2800" b="1" dirty="0"/>
              <a:t>before</a:t>
            </a:r>
            <a:r>
              <a:rPr lang="en-GB" sz="2800" dirty="0"/>
              <a:t> GCSE</a:t>
            </a:r>
          </a:p>
          <a:p>
            <a:pPr marL="82296" lvl="0"/>
            <a:r>
              <a:rPr lang="en-GB" sz="2800" dirty="0"/>
              <a:t>	- Quizlet (</a:t>
            </a:r>
            <a:r>
              <a:rPr lang="en-GB" b="1" u="sng" dirty="0">
                <a:solidFill>
                  <a:srgbClr val="002060"/>
                </a:solidFill>
                <a:hlinkClick r:id="rId2"/>
              </a:rPr>
              <a:t>quizlet.com/Vergil1/folders</a:t>
            </a:r>
            <a:r>
              <a:rPr lang="en-GB" b="1" u="sng" dirty="0"/>
              <a:t>)</a:t>
            </a:r>
            <a:endParaRPr lang="en-GB" sz="2800" dirty="0"/>
          </a:p>
          <a:p>
            <a:pPr marL="82296" lvl="0"/>
            <a:endParaRPr lang="en-GB" sz="2800" dirty="0"/>
          </a:p>
          <a:p>
            <a:pPr marL="82296" lvl="0"/>
            <a:r>
              <a:rPr lang="en-GB" sz="2800" b="1" dirty="0"/>
              <a:t>Handout 2 - </a:t>
            </a:r>
            <a:r>
              <a:rPr lang="en-GB" sz="2800" dirty="0"/>
              <a:t>Commonly Confused Words</a:t>
            </a:r>
          </a:p>
          <a:p>
            <a:pPr marL="82296" lvl="0"/>
            <a:r>
              <a:rPr lang="en-GB" sz="2800" b="1" dirty="0"/>
              <a:t>Handout 3 – </a:t>
            </a:r>
            <a:r>
              <a:rPr lang="en-GB" sz="2800" dirty="0"/>
              <a:t>Words Appearing most frequently</a:t>
            </a:r>
          </a:p>
          <a:p>
            <a:pPr marL="82296" lvl="0"/>
            <a:endParaRPr lang="en-GB" sz="2800" dirty="0"/>
          </a:p>
          <a:p>
            <a:pPr marL="82296" lvl="0"/>
            <a:r>
              <a:rPr lang="en-GB" sz="2800" dirty="0"/>
              <a:t>Welcome to all my pre-prepared tests if you like</a:t>
            </a:r>
          </a:p>
        </p:txBody>
      </p:sp>
    </p:spTree>
    <p:extLst>
      <p:ext uri="{BB962C8B-B14F-4D97-AF65-F5344CB8AC3E}">
        <p14:creationId xmlns:p14="http://schemas.microsoft.com/office/powerpoint/2010/main" val="4851142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Main Difficulty Areas</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lvl="0"/>
            <a:r>
              <a:rPr lang="en-GB" sz="2800" b="1" dirty="0"/>
              <a:t>Oddities</a:t>
            </a:r>
          </a:p>
          <a:p>
            <a:pPr marL="82296" lvl="0"/>
            <a:r>
              <a:rPr lang="en-GB" sz="2800" b="1" dirty="0"/>
              <a:t>Pronouns / Pronominal Adjectives</a:t>
            </a:r>
          </a:p>
          <a:p>
            <a:pPr marL="82296" lvl="0"/>
            <a:r>
              <a:rPr lang="en-GB" sz="2800" b="1" dirty="0"/>
              <a:t>Words with More than One Meaning</a:t>
            </a:r>
          </a:p>
          <a:p>
            <a:pPr marL="82296" lvl="0"/>
            <a:endParaRPr lang="en-GB" sz="2800" dirty="0"/>
          </a:p>
          <a:p>
            <a:pPr marL="82296" lvl="0"/>
            <a:r>
              <a:rPr lang="en-GB" sz="2800" b="1" dirty="0"/>
              <a:t>Participles</a:t>
            </a:r>
          </a:p>
          <a:p>
            <a:pPr marL="82296" lvl="0"/>
            <a:r>
              <a:rPr lang="en-GB" sz="2800" dirty="0"/>
              <a:t>	- Constant reinforcement</a:t>
            </a:r>
          </a:p>
          <a:p>
            <a:pPr marL="82296" lvl="0"/>
            <a:r>
              <a:rPr lang="en-GB" sz="2800" dirty="0"/>
              <a:t>	- Learn </a:t>
            </a:r>
            <a:r>
              <a:rPr lang="en-GB" sz="2800" dirty="0" err="1"/>
              <a:t>ppps</a:t>
            </a:r>
            <a:r>
              <a:rPr lang="en-GB" sz="2800" dirty="0"/>
              <a:t> as separate vocab</a:t>
            </a:r>
          </a:p>
          <a:p>
            <a:pPr marL="82296" lvl="0"/>
            <a:r>
              <a:rPr lang="en-GB" sz="2800" dirty="0"/>
              <a:t>	- Ditto key deponent verbs</a:t>
            </a:r>
          </a:p>
          <a:p>
            <a:pPr marL="82296" lvl="0"/>
            <a:r>
              <a:rPr lang="en-GB" sz="2800" dirty="0"/>
              <a:t>	- Literal translation of oblique cases</a:t>
            </a:r>
          </a:p>
        </p:txBody>
      </p:sp>
    </p:spTree>
    <p:extLst>
      <p:ext uri="{BB962C8B-B14F-4D97-AF65-F5344CB8AC3E}">
        <p14:creationId xmlns:p14="http://schemas.microsoft.com/office/powerpoint/2010/main" val="33779873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Main Difficulty Areas</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lvl="0"/>
            <a:r>
              <a:rPr lang="en-GB" sz="2800" b="1" dirty="0"/>
              <a:t>Indirect Statements</a:t>
            </a:r>
          </a:p>
          <a:p>
            <a:pPr marL="82296" lvl="0"/>
            <a:r>
              <a:rPr lang="en-GB" sz="2800" dirty="0"/>
              <a:t>	- Key “signal” vocab</a:t>
            </a:r>
          </a:p>
          <a:p>
            <a:pPr marL="82296" lvl="0"/>
            <a:r>
              <a:rPr lang="en-GB" sz="2800" dirty="0"/>
              <a:t>	- Otherwise inexplicable infinitive?</a:t>
            </a:r>
          </a:p>
          <a:p>
            <a:pPr marL="82296" lvl="0"/>
            <a:r>
              <a:rPr lang="en-GB" sz="2800" dirty="0"/>
              <a:t>	</a:t>
            </a:r>
          </a:p>
          <a:p>
            <a:pPr marL="82296" lvl="0"/>
            <a:r>
              <a:rPr lang="en-GB" sz="2800" b="1" dirty="0"/>
              <a:t>Agreement </a:t>
            </a:r>
            <a:r>
              <a:rPr lang="en-GB" sz="2800" dirty="0"/>
              <a:t>(between different declensions)</a:t>
            </a:r>
          </a:p>
          <a:p>
            <a:pPr marL="82296" lvl="0"/>
            <a:r>
              <a:rPr lang="en-GB" sz="2800" dirty="0"/>
              <a:t>	- Table of unrelated words</a:t>
            </a:r>
          </a:p>
          <a:p>
            <a:pPr marL="82296" lvl="0"/>
            <a:endParaRPr lang="en-GB" sz="2800" dirty="0"/>
          </a:p>
          <a:p>
            <a:pPr marL="82296" lvl="0"/>
            <a:r>
              <a:rPr lang="en-GB" sz="2800" dirty="0"/>
              <a:t>Guessing and Carelessness with </a:t>
            </a:r>
            <a:r>
              <a:rPr lang="en-GB" sz="2800" b="1" dirty="0"/>
              <a:t>BASICS!!!</a:t>
            </a:r>
          </a:p>
          <a:p>
            <a:pPr marL="82296" lvl="0"/>
            <a:endParaRPr lang="en-GB" sz="2800" dirty="0"/>
          </a:p>
          <a:p>
            <a:pPr marL="82296" lvl="0"/>
            <a:r>
              <a:rPr lang="en-GB" sz="2800" dirty="0"/>
              <a:t>Maximise awareness of how work is marked</a:t>
            </a:r>
          </a:p>
        </p:txBody>
      </p:sp>
    </p:spTree>
    <p:extLst>
      <p:ext uri="{BB962C8B-B14F-4D97-AF65-F5344CB8AC3E}">
        <p14:creationId xmlns:p14="http://schemas.microsoft.com/office/powerpoint/2010/main" val="40523169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Past Examiners’ Reports</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lvl="0"/>
            <a:r>
              <a:rPr lang="en-GB" sz="2800" b="1" dirty="0"/>
              <a:t>Rushing (</a:t>
            </a:r>
            <a:r>
              <a:rPr lang="en-GB" sz="2800" dirty="0"/>
              <a:t>not under time pressure for language)</a:t>
            </a:r>
          </a:p>
          <a:p>
            <a:pPr marL="82296" lvl="0"/>
            <a:endParaRPr lang="en-GB" sz="2800" dirty="0"/>
          </a:p>
          <a:p>
            <a:pPr marL="82296" lvl="0"/>
            <a:r>
              <a:rPr lang="en-GB" sz="2800" b="1" dirty="0"/>
              <a:t>General Issues</a:t>
            </a:r>
          </a:p>
          <a:p>
            <a:pPr marL="82296" lvl="0"/>
            <a:r>
              <a:rPr lang="en-GB" sz="2800" dirty="0"/>
              <a:t>“Better English”</a:t>
            </a:r>
          </a:p>
          <a:p>
            <a:pPr marL="82296" lvl="0"/>
            <a:r>
              <a:rPr lang="en-GB" sz="2800" dirty="0"/>
              <a:t>Comprehension = translation</a:t>
            </a:r>
          </a:p>
          <a:p>
            <a:pPr marL="82296" lvl="0"/>
            <a:r>
              <a:rPr lang="en-GB" sz="2800" dirty="0"/>
              <a:t>Use the right bit!</a:t>
            </a:r>
          </a:p>
          <a:p>
            <a:pPr marL="82296" lvl="0"/>
            <a:r>
              <a:rPr lang="en-GB" sz="2800" dirty="0"/>
              <a:t>Hedging bets (more than one meaning)</a:t>
            </a:r>
          </a:p>
          <a:p>
            <a:pPr marL="82296" lvl="0"/>
            <a:r>
              <a:rPr lang="en-GB" sz="2800" dirty="0"/>
              <a:t>Glossed words and proper names</a:t>
            </a:r>
          </a:p>
          <a:p>
            <a:pPr marL="82296" lvl="0"/>
            <a:endParaRPr lang="en-GB" sz="2800" dirty="0"/>
          </a:p>
          <a:p>
            <a:pPr marL="82296" lvl="0"/>
            <a:r>
              <a:rPr lang="en-GB" sz="2800" dirty="0"/>
              <a:t>Tick off every word in the passage!</a:t>
            </a:r>
          </a:p>
        </p:txBody>
      </p:sp>
    </p:spTree>
    <p:extLst>
      <p:ext uri="{BB962C8B-B14F-4D97-AF65-F5344CB8AC3E}">
        <p14:creationId xmlns:p14="http://schemas.microsoft.com/office/powerpoint/2010/main" val="105555270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Past Examiners’ Reports</a:t>
            </a:r>
          </a:p>
        </p:txBody>
      </p:sp>
      <p:sp>
        <p:nvSpPr>
          <p:cNvPr id="4" name="Text Placeholder 3"/>
          <p:cNvSpPr>
            <a:spLocks noGrp="1"/>
          </p:cNvSpPr>
          <p:nvPr>
            <p:ph type="body" sz="quarter" idx="11"/>
          </p:nvPr>
        </p:nvSpPr>
        <p:spPr>
          <a:xfrm>
            <a:off x="284163" y="1365956"/>
            <a:ext cx="8634206" cy="5260475"/>
          </a:xfrm>
        </p:spPr>
        <p:txBody>
          <a:bodyPr>
            <a:normAutofit lnSpcReduction="10000"/>
          </a:bodyPr>
          <a:lstStyle/>
          <a:p>
            <a:pPr marL="82296" lvl="0"/>
            <a:r>
              <a:rPr lang="en-GB" sz="2800" b="1" dirty="0"/>
              <a:t>10 Very Common Language Errors</a:t>
            </a:r>
            <a:endParaRPr lang="en-GB" sz="2800" dirty="0"/>
          </a:p>
          <a:p>
            <a:pPr marL="82296" lvl="0"/>
            <a:r>
              <a:rPr lang="en-GB" sz="2800" dirty="0"/>
              <a:t>Different vocabulary forms</a:t>
            </a:r>
          </a:p>
          <a:p>
            <a:pPr marL="82296" lvl="0"/>
            <a:r>
              <a:rPr lang="en-GB" sz="2800" dirty="0"/>
              <a:t>Compound verbs</a:t>
            </a:r>
          </a:p>
          <a:p>
            <a:pPr marL="82296" lvl="0"/>
            <a:r>
              <a:rPr lang="en-GB" sz="2800" dirty="0"/>
              <a:t>Irregular verbs</a:t>
            </a:r>
          </a:p>
          <a:p>
            <a:pPr marL="82296" lvl="0"/>
            <a:r>
              <a:rPr lang="en-GB" sz="2800" dirty="0"/>
              <a:t>Pronoun cases</a:t>
            </a:r>
          </a:p>
          <a:p>
            <a:pPr marL="82296" lvl="0"/>
            <a:r>
              <a:rPr lang="en-GB" sz="2800" dirty="0"/>
              <a:t>Uses of </a:t>
            </a:r>
            <a:r>
              <a:rPr lang="en-GB" sz="2800" i="1" dirty="0" err="1"/>
              <a:t>ut</a:t>
            </a:r>
            <a:r>
              <a:rPr lang="en-GB" sz="2800" i="1" dirty="0"/>
              <a:t> </a:t>
            </a:r>
            <a:r>
              <a:rPr lang="en-GB" sz="2800" dirty="0"/>
              <a:t>+ subjunctive (incl. purpose v command</a:t>
            </a:r>
          </a:p>
          <a:p>
            <a:pPr marL="82296" lvl="0"/>
            <a:r>
              <a:rPr lang="en-GB" sz="2800" dirty="0"/>
              <a:t>Infinitives</a:t>
            </a:r>
          </a:p>
          <a:p>
            <a:pPr marL="82296" lvl="0"/>
            <a:r>
              <a:rPr lang="en-GB" sz="2800" dirty="0"/>
              <a:t>Comparisons of adjectives / adverbs</a:t>
            </a:r>
          </a:p>
          <a:p>
            <a:pPr marL="82296" lvl="0"/>
            <a:r>
              <a:rPr lang="en-GB" sz="2800" dirty="0"/>
              <a:t>Neuter plurals</a:t>
            </a:r>
          </a:p>
          <a:p>
            <a:pPr marL="82296" lvl="0"/>
            <a:r>
              <a:rPr lang="en-GB" sz="2800" i="1" dirty="0"/>
              <a:t>in</a:t>
            </a:r>
            <a:r>
              <a:rPr lang="en-GB" sz="2800" dirty="0"/>
              <a:t> + different cases</a:t>
            </a:r>
          </a:p>
          <a:p>
            <a:pPr marL="82296" lvl="0"/>
            <a:r>
              <a:rPr lang="en-GB" sz="2800" dirty="0"/>
              <a:t>Expressions of time</a:t>
            </a:r>
          </a:p>
        </p:txBody>
      </p:sp>
    </p:spTree>
    <p:extLst>
      <p:ext uri="{BB962C8B-B14F-4D97-AF65-F5344CB8AC3E}">
        <p14:creationId xmlns:p14="http://schemas.microsoft.com/office/powerpoint/2010/main" val="273370726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Less Able</a:t>
            </a:r>
          </a:p>
        </p:txBody>
      </p:sp>
      <p:sp>
        <p:nvSpPr>
          <p:cNvPr id="4" name="Text Placeholder 3"/>
          <p:cNvSpPr>
            <a:spLocks noGrp="1"/>
          </p:cNvSpPr>
          <p:nvPr>
            <p:ph type="body" sz="quarter" idx="11"/>
          </p:nvPr>
        </p:nvSpPr>
        <p:spPr>
          <a:xfrm>
            <a:off x="284163" y="1365956"/>
            <a:ext cx="8634206" cy="5260475"/>
          </a:xfrm>
        </p:spPr>
        <p:txBody>
          <a:bodyPr>
            <a:normAutofit fontScale="92500" lnSpcReduction="10000"/>
          </a:bodyPr>
          <a:lstStyle/>
          <a:p>
            <a:pPr marL="82296" lvl="0"/>
            <a:r>
              <a:rPr lang="en-GB" sz="2800" b="1" dirty="0"/>
              <a:t>Back to Vocab!</a:t>
            </a:r>
            <a:endParaRPr lang="en-GB" sz="2800" dirty="0"/>
          </a:p>
          <a:p>
            <a:pPr marL="82296" lvl="0"/>
            <a:r>
              <a:rPr lang="en-GB" sz="2800" dirty="0"/>
              <a:t>Very basics on list</a:t>
            </a:r>
          </a:p>
          <a:p>
            <a:pPr marL="82296" lvl="0"/>
            <a:r>
              <a:rPr lang="en-GB" sz="2800" dirty="0"/>
              <a:t>Signal words for key constructions</a:t>
            </a:r>
          </a:p>
          <a:p>
            <a:pPr marL="82296" lvl="0"/>
            <a:r>
              <a:rPr lang="en-GB" sz="2800" dirty="0"/>
              <a:t>Commonly confused</a:t>
            </a:r>
          </a:p>
          <a:p>
            <a:pPr marL="82296" lvl="0"/>
            <a:r>
              <a:rPr lang="en-GB" sz="2800" dirty="0"/>
              <a:t>Scaffolding worksheets</a:t>
            </a:r>
          </a:p>
          <a:p>
            <a:pPr marL="82296" lvl="0"/>
            <a:endParaRPr lang="en-GB" sz="2800" dirty="0"/>
          </a:p>
          <a:p>
            <a:pPr marL="82296" lvl="0"/>
            <a:r>
              <a:rPr lang="en-GB" sz="2800" b="1" dirty="0" err="1"/>
              <a:t>Verbsheets</a:t>
            </a:r>
            <a:r>
              <a:rPr lang="en-GB" sz="2800" b="1" dirty="0"/>
              <a:t> / Grammar Booklets </a:t>
            </a:r>
          </a:p>
          <a:p>
            <a:pPr marL="82296" lvl="0"/>
            <a:r>
              <a:rPr lang="en-GB" sz="2800" dirty="0"/>
              <a:t>(good for whole range)</a:t>
            </a:r>
          </a:p>
          <a:p>
            <a:pPr marL="82296" lvl="0"/>
            <a:endParaRPr lang="en-GB" sz="2800" dirty="0"/>
          </a:p>
          <a:p>
            <a:pPr marL="82296" lvl="0"/>
            <a:r>
              <a:rPr lang="en-GB" sz="2800" b="1" dirty="0"/>
              <a:t>Key Subjunctive Uses</a:t>
            </a:r>
            <a:endParaRPr lang="en-GB" sz="2800" dirty="0"/>
          </a:p>
          <a:p>
            <a:pPr marL="82296" lvl="0"/>
            <a:endParaRPr lang="en-GB" sz="2800" dirty="0"/>
          </a:p>
          <a:p>
            <a:pPr marL="82296" lvl="0"/>
            <a:r>
              <a:rPr lang="en-GB" sz="2800" b="1" dirty="0"/>
              <a:t>Very Basic Word Order</a:t>
            </a:r>
          </a:p>
        </p:txBody>
      </p:sp>
    </p:spTree>
    <p:extLst>
      <p:ext uri="{BB962C8B-B14F-4D97-AF65-F5344CB8AC3E}">
        <p14:creationId xmlns:p14="http://schemas.microsoft.com/office/powerpoint/2010/main" val="40911312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More Able</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lvl="0"/>
            <a:r>
              <a:rPr lang="en-GB" sz="2800" b="1" dirty="0"/>
              <a:t>Already talked about vocab details</a:t>
            </a:r>
          </a:p>
          <a:p>
            <a:pPr marL="82296" lvl="0"/>
            <a:endParaRPr lang="en-GB" sz="2800" dirty="0"/>
          </a:p>
          <a:p>
            <a:pPr marL="82296" lvl="0"/>
            <a:r>
              <a:rPr lang="en-GB" sz="2800" b="1" dirty="0"/>
              <a:t>Grammar Work</a:t>
            </a:r>
          </a:p>
          <a:p>
            <a:pPr marL="82296" lvl="0"/>
            <a:r>
              <a:rPr lang="en-GB" sz="2800" dirty="0"/>
              <a:t>English into Latin – insultingly obvious!</a:t>
            </a:r>
          </a:p>
          <a:p>
            <a:pPr marL="82296" lvl="0"/>
            <a:r>
              <a:rPr lang="en-GB" sz="2800" dirty="0"/>
              <a:t>Mike Siegel sentences</a:t>
            </a:r>
          </a:p>
          <a:p>
            <a:pPr marL="82296" lvl="0"/>
            <a:endParaRPr lang="en-GB" sz="2800" dirty="0"/>
          </a:p>
          <a:p>
            <a:pPr marL="82296" lvl="0"/>
            <a:r>
              <a:rPr lang="en-GB" sz="2800" b="1" dirty="0"/>
              <a:t>Language Work on Original Passages?</a:t>
            </a:r>
          </a:p>
          <a:p>
            <a:pPr marL="82296" lvl="0"/>
            <a:endParaRPr lang="en-GB" sz="2800" b="1" dirty="0"/>
          </a:p>
          <a:p>
            <a:pPr marL="82296" lvl="0"/>
            <a:r>
              <a:rPr lang="en-GB" sz="2800" b="1" dirty="0"/>
              <a:t>Less about the 8-9 than choosing GCE?</a:t>
            </a:r>
          </a:p>
        </p:txBody>
      </p:sp>
    </p:spTree>
    <p:extLst>
      <p:ext uri="{BB962C8B-B14F-4D97-AF65-F5344CB8AC3E}">
        <p14:creationId xmlns:p14="http://schemas.microsoft.com/office/powerpoint/2010/main" val="17644007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Y11 Revision Timings</a:t>
            </a:r>
          </a:p>
        </p:txBody>
      </p:sp>
      <p:sp>
        <p:nvSpPr>
          <p:cNvPr id="4" name="Text Placeholder 3"/>
          <p:cNvSpPr>
            <a:spLocks noGrp="1"/>
          </p:cNvSpPr>
          <p:nvPr>
            <p:ph type="body" sz="quarter" idx="11"/>
          </p:nvPr>
        </p:nvSpPr>
        <p:spPr>
          <a:xfrm>
            <a:off x="284163" y="1365956"/>
            <a:ext cx="8634206" cy="5260475"/>
          </a:xfrm>
        </p:spPr>
        <p:txBody>
          <a:bodyPr>
            <a:normAutofit lnSpcReduction="10000"/>
          </a:bodyPr>
          <a:lstStyle/>
          <a:p>
            <a:pPr marL="82296" lvl="0"/>
            <a:r>
              <a:rPr lang="en-GB" sz="2800" b="1" dirty="0"/>
              <a:t>Set texts taking over!</a:t>
            </a:r>
          </a:p>
          <a:p>
            <a:pPr marL="82296" lvl="0"/>
            <a:r>
              <a:rPr lang="en-GB" sz="2800" b="1" dirty="0"/>
              <a:t>Keep a “little and often” language </a:t>
            </a:r>
            <a:r>
              <a:rPr lang="en-GB" sz="2800" b="1" dirty="0" err="1"/>
              <a:t>dripfeed</a:t>
            </a:r>
            <a:endParaRPr lang="en-GB" sz="2800" b="1" dirty="0"/>
          </a:p>
          <a:p>
            <a:pPr marL="82296" lvl="0"/>
            <a:endParaRPr lang="en-GB" sz="2800" b="1" dirty="0"/>
          </a:p>
          <a:p>
            <a:pPr marL="82296"/>
            <a:r>
              <a:rPr lang="en-GB" sz="2800" b="1" dirty="0"/>
              <a:t>Michaelmas Term</a:t>
            </a:r>
          </a:p>
          <a:p>
            <a:pPr marL="82296"/>
            <a:r>
              <a:rPr lang="en-GB" sz="2800" dirty="0"/>
              <a:t>	- One paper per fortnight (at least)</a:t>
            </a:r>
          </a:p>
          <a:p>
            <a:pPr marL="82296"/>
            <a:r>
              <a:rPr lang="en-GB" sz="2800" dirty="0"/>
              <a:t>	- Through the vocab again if possible</a:t>
            </a:r>
          </a:p>
          <a:p>
            <a:pPr marL="82296"/>
            <a:endParaRPr lang="en-GB" sz="2800" dirty="0"/>
          </a:p>
          <a:p>
            <a:pPr marL="82296"/>
            <a:r>
              <a:rPr lang="en-GB" sz="2800" b="1" dirty="0"/>
              <a:t>Lent Term</a:t>
            </a:r>
          </a:p>
          <a:p>
            <a:pPr marL="82296"/>
            <a:r>
              <a:rPr lang="en-GB" sz="2800" dirty="0"/>
              <a:t>	- One revision lesson per week</a:t>
            </a:r>
          </a:p>
          <a:p>
            <a:pPr marL="82296"/>
            <a:r>
              <a:rPr lang="en-GB" sz="2800" dirty="0"/>
              <a:t>	- Clear order of constructions to revise</a:t>
            </a:r>
          </a:p>
          <a:p>
            <a:pPr marL="82296"/>
            <a:r>
              <a:rPr lang="en-GB" sz="2800" dirty="0"/>
              <a:t>	- Practice sentences typed up and ready</a:t>
            </a:r>
          </a:p>
          <a:p>
            <a:pPr marL="82296"/>
            <a:endParaRPr lang="en-GB" sz="2800" dirty="0"/>
          </a:p>
        </p:txBody>
      </p:sp>
    </p:spTree>
    <p:extLst>
      <p:ext uri="{BB962C8B-B14F-4D97-AF65-F5344CB8AC3E}">
        <p14:creationId xmlns:p14="http://schemas.microsoft.com/office/powerpoint/2010/main" val="58813114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Possible Revision Order</a:t>
            </a:r>
          </a:p>
        </p:txBody>
      </p:sp>
      <p:sp>
        <p:nvSpPr>
          <p:cNvPr id="4" name="Text Placeholder 3"/>
          <p:cNvSpPr>
            <a:spLocks noGrp="1"/>
          </p:cNvSpPr>
          <p:nvPr>
            <p:ph type="body" sz="quarter" idx="11"/>
          </p:nvPr>
        </p:nvSpPr>
        <p:spPr>
          <a:xfrm>
            <a:off x="284163" y="1365956"/>
            <a:ext cx="8634206" cy="5260475"/>
          </a:xfrm>
        </p:spPr>
        <p:txBody>
          <a:bodyPr>
            <a:normAutofit fontScale="92500" lnSpcReduction="10000"/>
          </a:bodyPr>
          <a:lstStyle/>
          <a:p>
            <a:pPr marL="82296"/>
            <a:r>
              <a:rPr lang="en-GB" sz="2800" b="1" dirty="0"/>
              <a:t>A: Most Basic: 1) </a:t>
            </a:r>
            <a:r>
              <a:rPr lang="en-GB" sz="2800" dirty="0"/>
              <a:t>passives,  </a:t>
            </a:r>
            <a:r>
              <a:rPr lang="en-GB" sz="2800" b="1" dirty="0"/>
              <a:t>2) </a:t>
            </a:r>
            <a:r>
              <a:rPr lang="en-GB" sz="2800" dirty="0"/>
              <a:t>deponents, </a:t>
            </a:r>
            <a:r>
              <a:rPr lang="en-GB" sz="2800" b="1" dirty="0"/>
              <a:t>3) </a:t>
            </a:r>
            <a:r>
              <a:rPr lang="en-GB" sz="2800" dirty="0"/>
              <a:t>irregulars, </a:t>
            </a:r>
            <a:r>
              <a:rPr lang="en-GB" sz="2800" b="1" dirty="0"/>
              <a:t>4) </a:t>
            </a:r>
            <a:r>
              <a:rPr lang="en-GB" sz="2800" dirty="0"/>
              <a:t>time, manner, place</a:t>
            </a:r>
          </a:p>
          <a:p>
            <a:pPr marL="82296"/>
            <a:endParaRPr lang="en-GB" sz="2800" dirty="0"/>
          </a:p>
          <a:p>
            <a:pPr marL="82296"/>
            <a:r>
              <a:rPr lang="en-GB" sz="2800" b="1" dirty="0"/>
              <a:t>B: Relatively Easy: 1) </a:t>
            </a:r>
            <a:r>
              <a:rPr lang="en-GB" sz="2800" dirty="0"/>
              <a:t>relative clauses, </a:t>
            </a:r>
            <a:r>
              <a:rPr lang="en-GB" sz="2800" b="1" dirty="0"/>
              <a:t>2) </a:t>
            </a:r>
            <a:r>
              <a:rPr lang="en-GB" sz="2800" dirty="0"/>
              <a:t>closed conditions, </a:t>
            </a:r>
            <a:r>
              <a:rPr lang="en-GB" sz="2800" b="1" dirty="0"/>
              <a:t>3) </a:t>
            </a:r>
            <a:r>
              <a:rPr lang="en-GB" sz="2800" dirty="0"/>
              <a:t>causal and concessive clauses</a:t>
            </a:r>
          </a:p>
          <a:p>
            <a:pPr marL="82296"/>
            <a:endParaRPr lang="en-GB" sz="2800" dirty="0"/>
          </a:p>
          <a:p>
            <a:pPr marL="82296"/>
            <a:r>
              <a:rPr lang="en-GB" sz="2800" b="1" dirty="0"/>
              <a:t>C: Key Subjunctive Uses: 1) </a:t>
            </a:r>
            <a:r>
              <a:rPr lang="en-GB" sz="2800" i="1" dirty="0"/>
              <a:t>cum </a:t>
            </a:r>
            <a:r>
              <a:rPr lang="en-GB" sz="2800" dirty="0"/>
              <a:t>+, </a:t>
            </a:r>
            <a:r>
              <a:rPr lang="en-GB" sz="2800" b="1" dirty="0"/>
              <a:t>2) </a:t>
            </a:r>
            <a:r>
              <a:rPr lang="en-GB" sz="2800" dirty="0"/>
              <a:t>purpose (incl. </a:t>
            </a:r>
            <a:r>
              <a:rPr lang="en-GB" sz="2800" i="1" dirty="0"/>
              <a:t>qui</a:t>
            </a:r>
            <a:r>
              <a:rPr lang="en-GB" sz="2800" dirty="0"/>
              <a:t>), </a:t>
            </a:r>
            <a:r>
              <a:rPr lang="en-GB" sz="2800" b="1" dirty="0"/>
              <a:t>3) </a:t>
            </a:r>
            <a:r>
              <a:rPr lang="en-GB" sz="2800" dirty="0"/>
              <a:t>direct and indirect commands, </a:t>
            </a:r>
            <a:r>
              <a:rPr lang="en-GB" sz="2800" b="1" dirty="0"/>
              <a:t>4)</a:t>
            </a:r>
            <a:r>
              <a:rPr lang="en-GB" sz="2800" dirty="0"/>
              <a:t> result clauses, </a:t>
            </a:r>
            <a:r>
              <a:rPr lang="en-GB" sz="2800" b="1" dirty="0"/>
              <a:t>5) </a:t>
            </a:r>
            <a:r>
              <a:rPr lang="en-GB" sz="2800" dirty="0"/>
              <a:t>indirect questions, </a:t>
            </a:r>
            <a:r>
              <a:rPr lang="en-GB" sz="2800" b="1" dirty="0"/>
              <a:t>6) </a:t>
            </a:r>
            <a:r>
              <a:rPr lang="en-GB" sz="2800" dirty="0"/>
              <a:t>fearing</a:t>
            </a:r>
          </a:p>
          <a:p>
            <a:pPr marL="82296"/>
            <a:endParaRPr lang="en-GB" sz="2800" dirty="0"/>
          </a:p>
          <a:p>
            <a:pPr marL="82296"/>
            <a:r>
              <a:rPr lang="en-GB" sz="2800" b="1" dirty="0"/>
              <a:t>D: The Rest: 1) </a:t>
            </a:r>
            <a:r>
              <a:rPr lang="en-GB" sz="2800" dirty="0"/>
              <a:t>temporal clauses, </a:t>
            </a:r>
            <a:r>
              <a:rPr lang="en-GB" sz="2800" b="1" dirty="0"/>
              <a:t>2) </a:t>
            </a:r>
            <a:r>
              <a:rPr lang="en-GB" sz="2800" dirty="0"/>
              <a:t>participles, </a:t>
            </a:r>
          </a:p>
          <a:p>
            <a:pPr marL="82296"/>
            <a:r>
              <a:rPr lang="en-GB" sz="2800" b="1" dirty="0"/>
              <a:t>3) </a:t>
            </a:r>
            <a:r>
              <a:rPr lang="en-GB" sz="2800" dirty="0"/>
              <a:t>indirect statements (just with present active infinitive)</a:t>
            </a:r>
          </a:p>
        </p:txBody>
      </p:sp>
    </p:spTree>
    <p:extLst>
      <p:ext uri="{BB962C8B-B14F-4D97-AF65-F5344CB8AC3E}">
        <p14:creationId xmlns:p14="http://schemas.microsoft.com/office/powerpoint/2010/main" val="93991770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Final Exam Room Tips</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a:r>
              <a:rPr lang="en-GB" sz="2800" dirty="0"/>
              <a:t>Read it through first – twice!</a:t>
            </a:r>
          </a:p>
          <a:p>
            <a:pPr marL="82296"/>
            <a:r>
              <a:rPr lang="en-GB" sz="2800" dirty="0"/>
              <a:t>It needs to make sense or it’s wrong!</a:t>
            </a:r>
          </a:p>
          <a:p>
            <a:pPr marL="82296"/>
            <a:r>
              <a:rPr lang="en-GB" sz="2800" dirty="0"/>
              <a:t>Use the help provided</a:t>
            </a:r>
          </a:p>
          <a:p>
            <a:pPr marL="82296"/>
            <a:r>
              <a:rPr lang="en-GB" sz="2800" dirty="0"/>
              <a:t>Don’t leave gaps</a:t>
            </a:r>
          </a:p>
          <a:p>
            <a:pPr marL="82296"/>
            <a:r>
              <a:rPr lang="en-GB" sz="2800" dirty="0"/>
              <a:t>Be 100% literal if in any doubt at all</a:t>
            </a:r>
          </a:p>
          <a:p>
            <a:pPr marL="82296"/>
            <a:r>
              <a:rPr lang="en-GB" sz="2800" dirty="0"/>
              <a:t>Cross off words in the passage as you translate</a:t>
            </a:r>
          </a:p>
          <a:p>
            <a:pPr marL="82296"/>
            <a:r>
              <a:rPr lang="en-GB" sz="2800" dirty="0"/>
              <a:t>CHECK IT!!</a:t>
            </a:r>
          </a:p>
        </p:txBody>
      </p:sp>
    </p:spTree>
    <p:extLst>
      <p:ext uri="{BB962C8B-B14F-4D97-AF65-F5344CB8AC3E}">
        <p14:creationId xmlns:p14="http://schemas.microsoft.com/office/powerpoint/2010/main" val="40948044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4400" dirty="0"/>
              <a:t>Overview of Qualification</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lvl="0"/>
            <a:r>
              <a:rPr lang="en-US" sz="2800" b="1" dirty="0"/>
              <a:t>Component 01: </a:t>
            </a:r>
            <a:r>
              <a:rPr lang="en-US" sz="2800" dirty="0"/>
              <a:t>compulsory</a:t>
            </a:r>
            <a:r>
              <a:rPr lang="en-US" sz="2800" b="1" dirty="0"/>
              <a:t> </a:t>
            </a:r>
            <a:r>
              <a:rPr lang="en-US" sz="2800" dirty="0"/>
              <a:t>language paper </a:t>
            </a:r>
          </a:p>
          <a:p>
            <a:pPr marL="82296" lvl="0"/>
            <a:r>
              <a:rPr lang="en-US" sz="2800" dirty="0"/>
              <a:t>(100 marks / 90 minutes)</a:t>
            </a:r>
            <a:endParaRPr lang="en-GB" sz="2800" dirty="0"/>
          </a:p>
          <a:p>
            <a:pPr marL="82296" lvl="0"/>
            <a:endParaRPr lang="en-US" sz="2800" b="1" dirty="0"/>
          </a:p>
          <a:p>
            <a:pPr marL="82296" lvl="0"/>
            <a:r>
              <a:rPr lang="en-US" sz="2800" b="1" dirty="0"/>
              <a:t>Component 02: </a:t>
            </a:r>
            <a:r>
              <a:rPr lang="en-US" sz="2800" dirty="0"/>
              <a:t>compulsory</a:t>
            </a:r>
            <a:r>
              <a:rPr lang="en-US" sz="2800" b="1" dirty="0"/>
              <a:t> </a:t>
            </a:r>
            <a:r>
              <a:rPr lang="en-US" sz="2800" dirty="0"/>
              <a:t>themed “literature and sources” (60 marks / 75 minutes)</a:t>
            </a:r>
            <a:endParaRPr lang="en-GB" sz="2800" dirty="0"/>
          </a:p>
          <a:p>
            <a:pPr marL="82296" lvl="0"/>
            <a:endParaRPr lang="en-US" sz="2800" dirty="0"/>
          </a:p>
          <a:p>
            <a:pPr marL="82296" lvl="0"/>
            <a:r>
              <a:rPr lang="en-US" sz="2800" dirty="0"/>
              <a:t>Then choose one of:</a:t>
            </a:r>
            <a:endParaRPr lang="en-GB" sz="2800" dirty="0"/>
          </a:p>
          <a:p>
            <a:pPr marL="82296" lvl="0"/>
            <a:r>
              <a:rPr lang="en-US" sz="2800" b="1" dirty="0"/>
              <a:t>Component 3A: </a:t>
            </a:r>
            <a:r>
              <a:rPr lang="en-US" sz="2800" dirty="0"/>
              <a:t>narrative literature choices </a:t>
            </a:r>
            <a:endParaRPr lang="en-GB" sz="2800" dirty="0"/>
          </a:p>
          <a:p>
            <a:pPr marL="82296" lvl="0"/>
            <a:r>
              <a:rPr lang="en-US" sz="2800" b="1" dirty="0"/>
              <a:t>Component 3B: </a:t>
            </a:r>
            <a:r>
              <a:rPr lang="en-US" sz="2800" dirty="0"/>
              <a:t>Roman </a:t>
            </a:r>
            <a:r>
              <a:rPr lang="en-US" sz="2800" dirty="0" err="1"/>
              <a:t>civilisation</a:t>
            </a:r>
            <a:endParaRPr lang="en-US" sz="2800" dirty="0"/>
          </a:p>
          <a:p>
            <a:pPr marL="82296" lvl="0"/>
            <a:r>
              <a:rPr lang="en-US" sz="2800" dirty="0"/>
              <a:t>(each 40 marks / 60 minutes)</a:t>
            </a:r>
            <a:endParaRPr lang="en-GB" sz="2800" dirty="0"/>
          </a:p>
        </p:txBody>
      </p:sp>
    </p:spTree>
    <p:extLst>
      <p:ext uri="{BB962C8B-B14F-4D97-AF65-F5344CB8AC3E}">
        <p14:creationId xmlns:p14="http://schemas.microsoft.com/office/powerpoint/2010/main" val="169309794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err="1"/>
              <a:t>finis</a:t>
            </a:r>
            <a:r>
              <a:rPr lang="en-GB" sz="4400" dirty="0"/>
              <a:t> (tandem!)</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a:r>
              <a:rPr lang="en-GB" sz="2800" dirty="0"/>
              <a:t>Any constructive (!) feedback welcome</a:t>
            </a:r>
          </a:p>
          <a:p>
            <a:pPr marL="82296"/>
            <a:endParaRPr lang="en-GB" sz="2800" dirty="0"/>
          </a:p>
          <a:p>
            <a:pPr marL="82296"/>
            <a:r>
              <a:rPr lang="en-GB" sz="2800" dirty="0"/>
              <a:t>Other resources – delighted to share:</a:t>
            </a:r>
          </a:p>
          <a:p>
            <a:pPr marL="82296"/>
            <a:r>
              <a:rPr lang="en-GB" sz="2800" dirty="0"/>
              <a:t>	- Vocab tests (both ways) based on new list</a:t>
            </a:r>
          </a:p>
          <a:p>
            <a:pPr marL="82296"/>
            <a:r>
              <a:rPr lang="en-GB" sz="2800" dirty="0"/>
              <a:t>	- Practice grammar questions for that option</a:t>
            </a:r>
          </a:p>
          <a:p>
            <a:pPr marL="82296"/>
            <a:r>
              <a:rPr lang="en-GB" sz="2800" dirty="0"/>
              <a:t>	- Revision ppts and sentences typed out</a:t>
            </a:r>
          </a:p>
          <a:p>
            <a:pPr marL="82296"/>
            <a:r>
              <a:rPr lang="en-GB" sz="2800" dirty="0"/>
              <a:t>	- General CLC resources collated by stage</a:t>
            </a:r>
          </a:p>
          <a:p>
            <a:pPr marL="82296"/>
            <a:r>
              <a:rPr lang="en-GB" sz="2800" dirty="0"/>
              <a:t>(email </a:t>
            </a:r>
            <a:r>
              <a:rPr lang="en-GB" sz="2800" b="1" dirty="0">
                <a:solidFill>
                  <a:srgbClr val="FF0000"/>
                </a:solidFill>
                <a:hlinkClick r:id="rId2"/>
              </a:rPr>
              <a:t>d.stephenson@warwickschool.org</a:t>
            </a:r>
            <a:r>
              <a:rPr lang="en-GB" sz="2800" dirty="0"/>
              <a:t>)</a:t>
            </a:r>
          </a:p>
          <a:p>
            <a:pPr marL="82296"/>
            <a:endParaRPr lang="en-GB" sz="2800" dirty="0"/>
          </a:p>
          <a:p>
            <a:pPr marL="82296"/>
            <a:r>
              <a:rPr lang="en-GB" sz="2800" dirty="0"/>
              <a:t>THANKS FOR LISTENING</a:t>
            </a:r>
          </a:p>
        </p:txBody>
      </p:sp>
    </p:spTree>
    <p:extLst>
      <p:ext uri="{BB962C8B-B14F-4D97-AF65-F5344CB8AC3E}">
        <p14:creationId xmlns:p14="http://schemas.microsoft.com/office/powerpoint/2010/main" val="30762209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Language Specifics</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lvl="0"/>
            <a:r>
              <a:rPr lang="en-GB" sz="2800" dirty="0"/>
              <a:t>100 Marks / 90 Minutes / 50%</a:t>
            </a:r>
          </a:p>
          <a:p>
            <a:pPr marL="82296" lvl="0"/>
            <a:endParaRPr lang="en-GB" sz="2800" dirty="0"/>
          </a:p>
          <a:p>
            <a:pPr marL="82296" lvl="0"/>
            <a:r>
              <a:rPr lang="en-GB" sz="2800" b="1" dirty="0"/>
              <a:t>“Momentum Test” (90%) – One Story</a:t>
            </a:r>
          </a:p>
          <a:p>
            <a:pPr marL="82296" lvl="0"/>
            <a:r>
              <a:rPr lang="en-GB" sz="2800" dirty="0"/>
              <a:t>Comprehension 		– 20 marks</a:t>
            </a:r>
          </a:p>
          <a:p>
            <a:pPr marL="82296" lvl="0"/>
            <a:r>
              <a:rPr lang="en-GB" sz="2800" dirty="0"/>
              <a:t>Translation 			– 35 marks</a:t>
            </a:r>
          </a:p>
          <a:p>
            <a:pPr marL="82296" lvl="0"/>
            <a:r>
              <a:rPr lang="en-GB" sz="2800" dirty="0"/>
              <a:t>Comprehension 		– 35 marks</a:t>
            </a:r>
          </a:p>
          <a:p>
            <a:pPr marL="82296" lvl="0"/>
            <a:endParaRPr lang="en-GB" sz="2800" dirty="0"/>
          </a:p>
          <a:p>
            <a:pPr marL="82296" lvl="0"/>
            <a:r>
              <a:rPr lang="en-GB" sz="2800" b="1" dirty="0"/>
              <a:t>Latin Sentences or Grammar Questions (10%)</a:t>
            </a:r>
          </a:p>
          <a:p>
            <a:pPr marL="82296" lvl="0"/>
            <a:r>
              <a:rPr lang="en-GB" sz="2800" dirty="0"/>
              <a:t>(Restricted vocab list for sentences)</a:t>
            </a:r>
          </a:p>
        </p:txBody>
      </p:sp>
    </p:spTree>
    <p:extLst>
      <p:ext uri="{BB962C8B-B14F-4D97-AF65-F5344CB8AC3E}">
        <p14:creationId xmlns:p14="http://schemas.microsoft.com/office/powerpoint/2010/main" val="74120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Report – General Findings</a:t>
            </a:r>
          </a:p>
        </p:txBody>
      </p:sp>
      <p:sp>
        <p:nvSpPr>
          <p:cNvPr id="4" name="Text Placeholder 3"/>
          <p:cNvSpPr>
            <a:spLocks noGrp="1"/>
          </p:cNvSpPr>
          <p:nvPr>
            <p:ph type="body" sz="quarter" idx="11"/>
          </p:nvPr>
        </p:nvSpPr>
        <p:spPr>
          <a:xfrm>
            <a:off x="79022" y="1365956"/>
            <a:ext cx="9064978" cy="5492044"/>
          </a:xfrm>
        </p:spPr>
        <p:txBody>
          <a:bodyPr>
            <a:normAutofit/>
          </a:bodyPr>
          <a:lstStyle/>
          <a:p>
            <a:pPr marL="82296" lvl="0"/>
            <a:r>
              <a:rPr lang="en-GB" sz="2600" dirty="0"/>
              <a:t>Marks from low teens to high 90s, with c.12 on 100%</a:t>
            </a:r>
          </a:p>
          <a:p>
            <a:pPr marL="82296"/>
            <a:r>
              <a:rPr lang="en-GB" sz="2600" dirty="0"/>
              <a:t>So overall good test / differentiation of whole ability range</a:t>
            </a:r>
          </a:p>
          <a:p>
            <a:pPr marL="82296" lvl="0"/>
            <a:r>
              <a:rPr lang="en-GB" sz="2600" dirty="0"/>
              <a:t>New sentences / grammar option most challenging</a:t>
            </a:r>
          </a:p>
          <a:p>
            <a:pPr marL="82296" lvl="0"/>
            <a:r>
              <a:rPr lang="en-GB" sz="2600" dirty="0"/>
              <a:t>Few could put correct cases for sentences (verbs OK)</a:t>
            </a:r>
          </a:p>
          <a:p>
            <a:pPr marL="82296" lvl="0"/>
            <a:r>
              <a:rPr lang="en-GB" sz="2600" dirty="0"/>
              <a:t>Twice as many did the grammar option (or both)</a:t>
            </a:r>
          </a:p>
          <a:p>
            <a:pPr marL="82296" lvl="0"/>
            <a:r>
              <a:rPr lang="en-GB" sz="2600" dirty="0"/>
              <a:t>Section 1 largely fine, 2 more varied, 3 the toughest</a:t>
            </a:r>
          </a:p>
          <a:p>
            <a:pPr marL="82296" lvl="0"/>
            <a:r>
              <a:rPr lang="en-GB" sz="2600" dirty="0"/>
              <a:t>Marks for each section largely reflected this</a:t>
            </a:r>
          </a:p>
          <a:p>
            <a:pPr marL="82296" lvl="0"/>
            <a:r>
              <a:rPr lang="en-GB" sz="2600" dirty="0"/>
              <a:t>Story involving both genders caused confusion</a:t>
            </a:r>
          </a:p>
          <a:p>
            <a:pPr marL="82296" lvl="0"/>
            <a:r>
              <a:rPr lang="en-GB" sz="2600" dirty="0"/>
              <a:t>Wider issue of meanings / genders of pronouns</a:t>
            </a:r>
          </a:p>
          <a:p>
            <a:pPr marL="82296" lvl="0"/>
            <a:r>
              <a:rPr lang="en-GB" sz="2600" dirty="0"/>
              <a:t>Conjunctions other than </a:t>
            </a:r>
            <a:r>
              <a:rPr lang="en-GB" sz="2600" i="1" dirty="0"/>
              <a:t>et </a:t>
            </a:r>
            <a:r>
              <a:rPr lang="en-GB" sz="2600" dirty="0"/>
              <a:t>or </a:t>
            </a:r>
            <a:r>
              <a:rPr lang="en-GB" sz="2600" i="1" dirty="0" err="1"/>
              <a:t>sed</a:t>
            </a:r>
            <a:endParaRPr lang="en-GB" sz="2600" i="1" dirty="0"/>
          </a:p>
          <a:p>
            <a:pPr marL="82296" lvl="0"/>
            <a:r>
              <a:rPr lang="en-GB" sz="2600" dirty="0"/>
              <a:t>Multi-choice OK if native wit / less so if analysis needed</a:t>
            </a:r>
          </a:p>
        </p:txBody>
      </p:sp>
    </p:spTree>
    <p:extLst>
      <p:ext uri="{BB962C8B-B14F-4D97-AF65-F5344CB8AC3E}">
        <p14:creationId xmlns:p14="http://schemas.microsoft.com/office/powerpoint/2010/main" val="26977984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Section A Comprehension</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a:r>
              <a:rPr lang="en-GB" sz="2200" dirty="0"/>
              <a:t>a) </a:t>
            </a:r>
            <a:r>
              <a:rPr lang="en-GB" sz="2200" i="1" dirty="0" err="1"/>
              <a:t>Iuppiter</a:t>
            </a:r>
            <a:r>
              <a:rPr lang="en-GB" sz="2200" i="1" dirty="0"/>
              <a:t> </a:t>
            </a:r>
            <a:r>
              <a:rPr lang="en-GB" sz="2200" i="1" dirty="0" err="1"/>
              <a:t>erat</a:t>
            </a:r>
            <a:r>
              <a:rPr lang="en-GB" sz="2200" i="1" dirty="0"/>
              <a:t> rex </a:t>
            </a:r>
            <a:r>
              <a:rPr lang="en-GB" sz="2200" i="1" dirty="0" err="1"/>
              <a:t>deorum</a:t>
            </a:r>
            <a:r>
              <a:rPr lang="en-GB" sz="2200" dirty="0"/>
              <a:t> (line 1): what are we told here about Jupiter?															</a:t>
            </a:r>
            <a:r>
              <a:rPr lang="en-GB" sz="2200" b="1" dirty="0"/>
              <a:t>(2)</a:t>
            </a:r>
          </a:p>
          <a:p>
            <a:pPr marL="82296"/>
            <a:r>
              <a:rPr lang="en-GB" sz="2200" b="1" dirty="0"/>
              <a:t>MS:</a:t>
            </a:r>
            <a:r>
              <a:rPr lang="en-GB" sz="2200" dirty="0"/>
              <a:t> 	King (1) of the Gods (1) / God King for 1</a:t>
            </a:r>
            <a:endParaRPr lang="en-GB" sz="2200" b="1" dirty="0"/>
          </a:p>
          <a:p>
            <a:pPr marL="82296"/>
            <a:r>
              <a:rPr lang="en-GB" sz="2200" b="1" dirty="0"/>
              <a:t>ER: 	</a:t>
            </a:r>
            <a:r>
              <a:rPr lang="en-GB" sz="2200" dirty="0"/>
              <a:t>Ending of </a:t>
            </a:r>
            <a:r>
              <a:rPr lang="en-GB" sz="2200" dirty="0" err="1"/>
              <a:t>deorum</a:t>
            </a:r>
            <a:r>
              <a:rPr lang="en-GB" sz="2200" dirty="0"/>
              <a:t> an issue for many</a:t>
            </a:r>
          </a:p>
          <a:p>
            <a:pPr marL="82296"/>
            <a:endParaRPr lang="en-GB" sz="2200" dirty="0"/>
          </a:p>
          <a:p>
            <a:pPr marL="82296"/>
            <a:r>
              <a:rPr lang="en-GB" sz="2200" dirty="0"/>
              <a:t>b) </a:t>
            </a:r>
            <a:r>
              <a:rPr lang="en-GB" sz="2200" i="1" dirty="0" err="1"/>
              <a:t>Iuno</a:t>
            </a:r>
            <a:r>
              <a:rPr lang="en-GB" sz="2200" i="1" dirty="0"/>
              <a:t> </a:t>
            </a:r>
            <a:r>
              <a:rPr lang="en-GB" sz="2200" i="1" dirty="0" err="1"/>
              <a:t>erat</a:t>
            </a:r>
            <a:r>
              <a:rPr lang="en-GB" sz="2200" i="1" dirty="0"/>
              <a:t> uxor </a:t>
            </a:r>
            <a:r>
              <a:rPr lang="en-GB" sz="2200" i="1" dirty="0" err="1"/>
              <a:t>Iovis</a:t>
            </a:r>
            <a:r>
              <a:rPr lang="en-GB" sz="2200" i="1" dirty="0"/>
              <a:t> </a:t>
            </a:r>
            <a:r>
              <a:rPr lang="en-GB" sz="2200" dirty="0"/>
              <a:t>(line 1): who was Juno?					</a:t>
            </a:r>
            <a:r>
              <a:rPr lang="en-GB" sz="2200" b="1" dirty="0"/>
              <a:t>(1)</a:t>
            </a:r>
          </a:p>
          <a:p>
            <a:pPr marL="82296"/>
            <a:r>
              <a:rPr lang="en-GB" sz="2200" b="1" dirty="0"/>
              <a:t>MS:</a:t>
            </a:r>
            <a:r>
              <a:rPr lang="en-GB" sz="2200" dirty="0"/>
              <a:t> 	Jupiter’s / his wife / the queen</a:t>
            </a:r>
            <a:endParaRPr lang="en-GB" sz="2200" b="1" dirty="0"/>
          </a:p>
          <a:p>
            <a:pPr marL="82296"/>
            <a:r>
              <a:rPr lang="en-GB" sz="2200" b="1" dirty="0"/>
              <a:t>ER: 	</a:t>
            </a:r>
            <a:r>
              <a:rPr lang="en-GB" sz="2200" dirty="0"/>
              <a:t>Fine though some “wife of Io”</a:t>
            </a:r>
          </a:p>
          <a:p>
            <a:pPr marL="82296"/>
            <a:endParaRPr lang="en-GB" sz="2200" dirty="0"/>
          </a:p>
          <a:p>
            <a:pPr marL="82296"/>
            <a:r>
              <a:rPr lang="en-GB" sz="2200" dirty="0"/>
              <a:t>c) </a:t>
            </a:r>
            <a:r>
              <a:rPr lang="en-GB" sz="2200" i="1" dirty="0" err="1"/>
              <a:t>Iuppiter</a:t>
            </a:r>
            <a:r>
              <a:rPr lang="en-GB" sz="2200" i="1" dirty="0"/>
              <a:t> … </a:t>
            </a:r>
            <a:r>
              <a:rPr lang="en-GB" sz="2200" i="1" dirty="0" err="1"/>
              <a:t>quoque</a:t>
            </a:r>
            <a:r>
              <a:rPr lang="en-GB" sz="2200" i="1" dirty="0"/>
              <a:t> </a:t>
            </a:r>
            <a:r>
              <a:rPr lang="en-GB" sz="2200" i="1" dirty="0" err="1"/>
              <a:t>amabat</a:t>
            </a:r>
            <a:r>
              <a:rPr lang="en-GB" sz="2200" i="1" dirty="0"/>
              <a:t> </a:t>
            </a:r>
            <a:r>
              <a:rPr lang="en-GB" sz="2200" dirty="0"/>
              <a:t>(lines 1-2): which of the following two statements are true?												</a:t>
            </a:r>
            <a:r>
              <a:rPr lang="en-GB" sz="2200" b="1" dirty="0"/>
              <a:t>(2)</a:t>
            </a:r>
          </a:p>
          <a:p>
            <a:pPr marL="82296"/>
            <a:r>
              <a:rPr lang="en-GB" sz="2200" b="1" dirty="0"/>
              <a:t>MS:</a:t>
            </a:r>
            <a:r>
              <a:rPr lang="en-GB" sz="2200" dirty="0"/>
              <a:t> 	B and C</a:t>
            </a:r>
            <a:endParaRPr lang="en-GB" sz="2200" b="1" dirty="0"/>
          </a:p>
          <a:p>
            <a:pPr marL="82296"/>
            <a:r>
              <a:rPr lang="en-GB" sz="2200" b="1" dirty="0"/>
              <a:t>ER: 	</a:t>
            </a:r>
            <a:r>
              <a:rPr lang="en-GB" sz="2200" dirty="0"/>
              <a:t>All but weakest entries OK</a:t>
            </a:r>
          </a:p>
          <a:p>
            <a:pPr marL="82296"/>
            <a:endParaRPr lang="en-GB" sz="2200" dirty="0"/>
          </a:p>
          <a:p>
            <a:pPr marL="82296"/>
            <a:endParaRPr lang="en-GB" sz="2200" dirty="0"/>
          </a:p>
        </p:txBody>
      </p:sp>
    </p:spTree>
    <p:extLst>
      <p:ext uri="{BB962C8B-B14F-4D97-AF65-F5344CB8AC3E}">
        <p14:creationId xmlns:p14="http://schemas.microsoft.com/office/powerpoint/2010/main" val="32204714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Section A Comprehension</a:t>
            </a:r>
          </a:p>
        </p:txBody>
      </p:sp>
      <p:sp>
        <p:nvSpPr>
          <p:cNvPr id="4" name="Text Placeholder 3"/>
          <p:cNvSpPr>
            <a:spLocks noGrp="1"/>
          </p:cNvSpPr>
          <p:nvPr>
            <p:ph type="body" sz="quarter" idx="11"/>
          </p:nvPr>
        </p:nvSpPr>
        <p:spPr>
          <a:xfrm>
            <a:off x="1" y="1365956"/>
            <a:ext cx="9144000" cy="5260475"/>
          </a:xfrm>
        </p:spPr>
        <p:txBody>
          <a:bodyPr>
            <a:normAutofit fontScale="92500"/>
          </a:bodyPr>
          <a:lstStyle/>
          <a:p>
            <a:pPr marL="82296"/>
            <a:r>
              <a:rPr lang="en-GB" sz="2200" dirty="0"/>
              <a:t>d) </a:t>
            </a:r>
            <a:r>
              <a:rPr lang="en-GB" sz="2200" i="1" dirty="0" err="1"/>
              <a:t>Iuno</a:t>
            </a:r>
            <a:r>
              <a:rPr lang="en-GB" sz="2200" i="1" dirty="0"/>
              <a:t> … </a:t>
            </a:r>
            <a:r>
              <a:rPr lang="en-GB" sz="2200" i="1" dirty="0" err="1"/>
              <a:t>credebat</a:t>
            </a:r>
            <a:r>
              <a:rPr lang="en-GB" sz="2200" i="1" dirty="0"/>
              <a:t> </a:t>
            </a:r>
            <a:r>
              <a:rPr lang="en-GB" sz="2200" dirty="0"/>
              <a:t>(line 2): what did Juno feel about her husband? Write down an English word which comes from </a:t>
            </a:r>
            <a:r>
              <a:rPr lang="en-GB" sz="2200" i="1" dirty="0" err="1"/>
              <a:t>credebat</a:t>
            </a:r>
            <a:r>
              <a:rPr lang="en-GB" sz="2200" dirty="0"/>
              <a:t>						</a:t>
            </a:r>
            <a:r>
              <a:rPr lang="en-GB" sz="2200" b="1" dirty="0"/>
              <a:t>(1+1)</a:t>
            </a:r>
            <a:endParaRPr lang="en-GB" sz="2200" b="1" i="1" dirty="0"/>
          </a:p>
          <a:p>
            <a:pPr marL="82296"/>
            <a:r>
              <a:rPr lang="en-GB" sz="2200" b="1" dirty="0"/>
              <a:t>MS:</a:t>
            </a:r>
            <a:r>
              <a:rPr lang="en-GB" sz="2200" dirty="0"/>
              <a:t> 	Did not trust / believe him (or various non-lit.) / any word from </a:t>
            </a:r>
            <a:r>
              <a:rPr lang="en-GB" sz="2200" dirty="0" err="1"/>
              <a:t>credebat</a:t>
            </a:r>
            <a:endParaRPr lang="en-GB" sz="2200" b="1" dirty="0"/>
          </a:p>
          <a:p>
            <a:pPr marL="82296"/>
            <a:r>
              <a:rPr lang="en-GB" sz="2200" b="1" dirty="0"/>
              <a:t>ER: 	</a:t>
            </a:r>
            <a:r>
              <a:rPr lang="en-GB" sz="2200" dirty="0"/>
              <a:t>Generally correct – most knew meaning of </a:t>
            </a:r>
            <a:r>
              <a:rPr lang="en-GB" sz="2200" i="1" dirty="0" err="1"/>
              <a:t>credere</a:t>
            </a:r>
            <a:endParaRPr lang="en-GB" sz="2200" i="1" dirty="0"/>
          </a:p>
          <a:p>
            <a:pPr marL="82296"/>
            <a:endParaRPr lang="en-GB" sz="2200" dirty="0"/>
          </a:p>
          <a:p>
            <a:pPr marL="82296"/>
            <a:r>
              <a:rPr lang="en-GB" sz="2200" dirty="0"/>
              <a:t>e) </a:t>
            </a:r>
            <a:r>
              <a:rPr lang="en-GB" sz="2200" i="1" dirty="0" err="1"/>
              <a:t>ubi</a:t>
            </a:r>
            <a:r>
              <a:rPr lang="en-GB" sz="2200" i="1" dirty="0"/>
              <a:t> … </a:t>
            </a:r>
            <a:r>
              <a:rPr lang="en-GB" sz="2200" i="1" dirty="0" err="1"/>
              <a:t>quaerebat</a:t>
            </a:r>
            <a:r>
              <a:rPr lang="en-GB" sz="2200" i="1" dirty="0"/>
              <a:t> </a:t>
            </a:r>
            <a:r>
              <a:rPr lang="en-GB" sz="2200" dirty="0"/>
              <a:t>(lines 2-3): what is the correct translation of </a:t>
            </a:r>
            <a:r>
              <a:rPr lang="en-GB" sz="2200" i="1" dirty="0" err="1"/>
              <a:t>ubi</a:t>
            </a:r>
            <a:r>
              <a:rPr lang="en-GB" sz="2200" i="1" dirty="0"/>
              <a:t> </a:t>
            </a:r>
            <a:r>
              <a:rPr lang="en-GB" sz="2200" i="1" dirty="0" err="1"/>
              <a:t>Iuppiter</a:t>
            </a:r>
            <a:r>
              <a:rPr lang="en-GB" sz="2200" i="1" dirty="0"/>
              <a:t> </a:t>
            </a:r>
            <a:r>
              <a:rPr lang="en-GB" sz="2200" i="1" dirty="0" err="1"/>
              <a:t>aberat</a:t>
            </a:r>
            <a:r>
              <a:rPr lang="en-GB" sz="2200" dirty="0"/>
              <a:t>? What did Juno often do?									</a:t>
            </a:r>
            <a:r>
              <a:rPr lang="en-GB" sz="2200" b="1" dirty="0"/>
              <a:t>(1+1)</a:t>
            </a:r>
            <a:endParaRPr lang="en-GB" sz="2200" b="1" i="1" dirty="0"/>
          </a:p>
          <a:p>
            <a:pPr marL="82296"/>
            <a:r>
              <a:rPr lang="en-GB" sz="2200" b="1" dirty="0"/>
              <a:t>MS:</a:t>
            </a:r>
            <a:r>
              <a:rPr lang="en-GB" sz="2200" dirty="0"/>
              <a:t> 	C / looked, searched for him (not “asked for”) </a:t>
            </a:r>
            <a:endParaRPr lang="en-GB" sz="2200" b="1" dirty="0"/>
          </a:p>
          <a:p>
            <a:pPr marL="82296"/>
            <a:r>
              <a:rPr lang="en-GB" sz="2200" b="1" dirty="0"/>
              <a:t>ER: 	</a:t>
            </a:r>
            <a:r>
              <a:rPr lang="en-GB" sz="2200" dirty="0"/>
              <a:t>Generally correct</a:t>
            </a:r>
          </a:p>
          <a:p>
            <a:pPr marL="82296"/>
            <a:endParaRPr lang="en-GB" sz="2200" dirty="0"/>
          </a:p>
          <a:p>
            <a:pPr marL="82296"/>
            <a:r>
              <a:rPr lang="en-GB" sz="2200" dirty="0"/>
              <a:t>f) </a:t>
            </a:r>
            <a:r>
              <a:rPr lang="en-GB" sz="2200" i="1" dirty="0" err="1"/>
              <a:t>olim</a:t>
            </a:r>
            <a:r>
              <a:rPr lang="en-GB" sz="2200" i="1" dirty="0"/>
              <a:t> … </a:t>
            </a:r>
            <a:r>
              <a:rPr lang="en-GB" sz="2200" i="1" dirty="0" err="1"/>
              <a:t>festinavit</a:t>
            </a:r>
            <a:r>
              <a:rPr lang="en-GB" sz="2200" i="1" dirty="0"/>
              <a:t> </a:t>
            </a:r>
            <a:r>
              <a:rPr lang="en-GB" sz="2200" dirty="0"/>
              <a:t>(lines 4-5): which three of the following statements are true?																</a:t>
            </a:r>
            <a:r>
              <a:rPr lang="en-GB" sz="2200" b="1" dirty="0"/>
              <a:t>(3)</a:t>
            </a:r>
            <a:endParaRPr lang="en-GB" sz="2200" b="1" i="1" dirty="0"/>
          </a:p>
          <a:p>
            <a:pPr marL="82296"/>
            <a:r>
              <a:rPr lang="en-GB" sz="2200" b="1" dirty="0"/>
              <a:t>MS:</a:t>
            </a:r>
            <a:r>
              <a:rPr lang="en-GB" sz="2200" dirty="0"/>
              <a:t> 	A,C,E</a:t>
            </a:r>
            <a:endParaRPr lang="en-GB" sz="2200" b="1" dirty="0"/>
          </a:p>
          <a:p>
            <a:pPr marL="82296"/>
            <a:r>
              <a:rPr lang="en-GB" sz="2200" b="1" dirty="0"/>
              <a:t>ER: 	</a:t>
            </a:r>
            <a:r>
              <a:rPr lang="en-GB" sz="2200" dirty="0"/>
              <a:t>Generally correct</a:t>
            </a:r>
          </a:p>
        </p:txBody>
      </p:sp>
    </p:spTree>
    <p:extLst>
      <p:ext uri="{BB962C8B-B14F-4D97-AF65-F5344CB8AC3E}">
        <p14:creationId xmlns:p14="http://schemas.microsoft.com/office/powerpoint/2010/main" val="41051340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Section A Comprehension</a:t>
            </a:r>
          </a:p>
        </p:txBody>
      </p:sp>
      <p:sp>
        <p:nvSpPr>
          <p:cNvPr id="4" name="Text Placeholder 3"/>
          <p:cNvSpPr>
            <a:spLocks noGrp="1"/>
          </p:cNvSpPr>
          <p:nvPr>
            <p:ph type="body" sz="quarter" idx="11"/>
          </p:nvPr>
        </p:nvSpPr>
        <p:spPr>
          <a:xfrm>
            <a:off x="0" y="1365956"/>
            <a:ext cx="9144000" cy="5260475"/>
          </a:xfrm>
        </p:spPr>
        <p:txBody>
          <a:bodyPr>
            <a:normAutofit/>
          </a:bodyPr>
          <a:lstStyle/>
          <a:p>
            <a:pPr marL="82296"/>
            <a:r>
              <a:rPr lang="en-GB" sz="2300" dirty="0"/>
              <a:t>g) </a:t>
            </a:r>
            <a:r>
              <a:rPr lang="en-GB" sz="2300" i="1" dirty="0" err="1"/>
              <a:t>noli</a:t>
            </a:r>
            <a:r>
              <a:rPr lang="en-GB" sz="2300" i="1" dirty="0"/>
              <a:t> … </a:t>
            </a:r>
            <a:r>
              <a:rPr lang="en-GB" sz="2300" i="1" dirty="0" err="1"/>
              <a:t>fugiebat</a:t>
            </a:r>
            <a:r>
              <a:rPr lang="en-GB" sz="2300" i="1" dirty="0"/>
              <a:t> </a:t>
            </a:r>
            <a:r>
              <a:rPr lang="en-GB" sz="2300" dirty="0"/>
              <a:t>(line 6): what command did Jupiter give the girl? How did the girl react to Jupiter’s words?						</a:t>
            </a:r>
            <a:r>
              <a:rPr lang="en-GB" sz="2300" b="1" dirty="0"/>
              <a:t>(2+1)</a:t>
            </a:r>
            <a:endParaRPr lang="en-GB" sz="2300" b="1" i="1" dirty="0"/>
          </a:p>
          <a:p>
            <a:pPr marL="82296"/>
            <a:r>
              <a:rPr lang="en-GB" sz="2300" b="1" dirty="0"/>
              <a:t>MS:</a:t>
            </a:r>
            <a:r>
              <a:rPr lang="en-GB" sz="2300" dirty="0"/>
              <a:t> 	Not to (1) run away (1) / “leave” or “escape” = 0 / “stop” = 1</a:t>
            </a:r>
          </a:p>
          <a:p>
            <a:pPr marL="82296"/>
            <a:r>
              <a:rPr lang="en-GB" sz="2300" dirty="0"/>
              <a:t>		Already running away, fleeing, ignored him etc. / had run = 0</a:t>
            </a:r>
            <a:endParaRPr lang="en-GB" sz="2300" b="1" dirty="0"/>
          </a:p>
          <a:p>
            <a:pPr marL="82296"/>
            <a:r>
              <a:rPr lang="en-GB" sz="2300" b="1" dirty="0"/>
              <a:t>ER: 	</a:t>
            </a:r>
            <a:r>
              <a:rPr lang="en-GB" sz="2300" dirty="0"/>
              <a:t>Only c. 50% got use of </a:t>
            </a:r>
            <a:r>
              <a:rPr lang="en-GB" sz="2300" i="1" dirty="0" err="1"/>
              <a:t>noli</a:t>
            </a:r>
            <a:r>
              <a:rPr lang="en-GB" sz="2300" i="1" dirty="0"/>
              <a:t> </a:t>
            </a:r>
            <a:r>
              <a:rPr lang="en-GB" sz="2300" dirty="0"/>
              <a:t>/ most knew </a:t>
            </a:r>
            <a:r>
              <a:rPr lang="en-GB" sz="2300" i="1" dirty="0" err="1"/>
              <a:t>fugere</a:t>
            </a:r>
            <a:endParaRPr lang="en-GB" sz="2300" i="1" dirty="0"/>
          </a:p>
          <a:p>
            <a:pPr marL="82296"/>
            <a:r>
              <a:rPr lang="en-GB" sz="2300" dirty="0"/>
              <a:t>		Non-literal like “didn’t do as ordered” were accepted</a:t>
            </a:r>
          </a:p>
          <a:p>
            <a:pPr marL="82296"/>
            <a:endParaRPr lang="en-GB" sz="2300" dirty="0"/>
          </a:p>
          <a:p>
            <a:pPr marL="82296"/>
            <a:r>
              <a:rPr lang="en-GB" sz="2300" dirty="0"/>
              <a:t>h) </a:t>
            </a:r>
            <a:r>
              <a:rPr lang="en-GB" sz="2300" i="1" dirty="0" err="1"/>
              <a:t>Iuppiter</a:t>
            </a:r>
            <a:r>
              <a:rPr lang="en-GB" sz="2300" i="1" dirty="0"/>
              <a:t> </a:t>
            </a:r>
            <a:r>
              <a:rPr lang="en-GB" sz="2300" i="1" dirty="0" err="1"/>
              <a:t>eam</a:t>
            </a:r>
            <a:r>
              <a:rPr lang="en-GB" sz="2300" i="1" dirty="0"/>
              <a:t> facile </a:t>
            </a:r>
            <a:r>
              <a:rPr lang="en-GB" sz="2300" i="1" dirty="0" err="1"/>
              <a:t>cepit</a:t>
            </a:r>
            <a:r>
              <a:rPr lang="en-GB" sz="2300" i="1" dirty="0"/>
              <a:t> </a:t>
            </a:r>
            <a:r>
              <a:rPr lang="en-GB" sz="2300" dirty="0"/>
              <a:t>(line 7): what did he easily do?	</a:t>
            </a:r>
            <a:r>
              <a:rPr lang="en-GB" sz="2300" b="1" dirty="0"/>
              <a:t>(1)</a:t>
            </a:r>
            <a:endParaRPr lang="en-GB" sz="2300" b="1" i="1" dirty="0"/>
          </a:p>
          <a:p>
            <a:pPr marL="82296"/>
            <a:r>
              <a:rPr lang="en-GB" sz="2300" b="1" dirty="0"/>
              <a:t>MS:</a:t>
            </a:r>
            <a:r>
              <a:rPr lang="en-GB" sz="2300" dirty="0"/>
              <a:t> 	Catch (up with), capture, grab her etc. / “find” or “take” = 0</a:t>
            </a:r>
            <a:endParaRPr lang="en-GB" sz="2300" b="1" dirty="0"/>
          </a:p>
          <a:p>
            <a:pPr marL="82296"/>
            <a:r>
              <a:rPr lang="en-GB" sz="2300" b="1" dirty="0"/>
              <a:t>ER: 	</a:t>
            </a:r>
            <a:r>
              <a:rPr lang="en-GB" sz="2300" dirty="0"/>
              <a:t>Almost all correct</a:t>
            </a:r>
          </a:p>
        </p:txBody>
      </p:sp>
    </p:spTree>
    <p:extLst>
      <p:ext uri="{BB962C8B-B14F-4D97-AF65-F5344CB8AC3E}">
        <p14:creationId xmlns:p14="http://schemas.microsoft.com/office/powerpoint/2010/main" val="971947028"/>
      </p:ext>
    </p:extLst>
  </p:cSld>
  <p:clrMapOvr>
    <a:masterClrMapping/>
  </p:clrMapOvr>
</p:sld>
</file>

<file path=ppt/theme/theme1.xml><?xml version="1.0" encoding="utf-8"?>
<a:theme xmlns:a="http://schemas.openxmlformats.org/drawingml/2006/main" name="Eduqas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k48d8005054a4dd09ad49b7c837f0781 xmlns="2f2f9355-f80e-4d7b-937a-0c27cfa03643">
      <Terms xmlns="http://schemas.microsoft.com/office/infopath/2007/PartnerControls"/>
    </k48d8005054a4dd09ad49b7c837f0781>
    <WJEC_x0020_Language xmlns="2f2f9355-f80e-4d7b-937a-0c27cfa03643">
      <Value>English</Value>
    </WJEC_x0020_Language>
    <WJEC_x0020_Available_x0020_Online xmlns="2f2f9355-f80e-4d7b-937a-0c27cfa03643">false</WJEC_x0020_Available_x0020_Online>
    <WJEC_x0020_Secure_x0020_Scheduling_x0020_Start_x0020_Date xmlns="2f2f9355-f80e-4d7b-937a-0c27cfa03643" xsi:nil="true"/>
    <i2be6ccaef284b9d8cadff396f0db8d6 xmlns="2f2f9355-f80e-4d7b-937a-0c27cfa03643">
      <Terms xmlns="http://schemas.microsoft.com/office/infopath/2007/PartnerControls"/>
    </i2be6ccaef284b9d8cadff396f0db8d6>
    <TaxCatchAll xmlns="2f2f9355-f80e-4d7b-937a-0c27cfa03643"/>
    <bd6821cb7d3c4b4ab1e70668a679dc90 xmlns="2f2f9355-f80e-4d7b-937a-0c27cfa03643">
      <Terms xmlns="http://schemas.microsoft.com/office/infopath/2007/PartnerControls"/>
    </bd6821cb7d3c4b4ab1e70668a679dc90>
    <RoutingRuleDescription xmlns="http://schemas.microsoft.com/sharepoint/v3" xsi:nil="true"/>
    <PublishingExpirationDate xmlns="http://schemas.microsoft.com/sharepoint/v3" xsi:nil="true"/>
    <WJEC_x0020_Subject_x0020_Code xmlns="2f2f9355-f80e-4d7b-937a-0c27cfa03643" xsi:nil="true"/>
    <WJEC_x0020_Exam_x0020_Season xmlns="2f2f9355-f80e-4d7b-937a-0c27cfa03643" xsi:nil="true"/>
    <PublishingStartDate xmlns="http://schemas.microsoft.com/sharepoint/v3" xsi:nil="true"/>
    <WJEC_x0020_Secured_x0020_Scheduling_x0020_End_x0020_Date xmlns="2f2f9355-f80e-4d7b-937a-0c27cfa03643" xsi:nil="true"/>
    <aa87a6a0bdfe4bfb97a25745bc8270e2 xmlns="2f2f9355-f80e-4d7b-937a-0c27cfa03643">
      <Terms xmlns="http://schemas.microsoft.com/office/infopath/2007/PartnerControls"/>
    </aa87a6a0bdfe4bfb97a25745bc8270e2>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Controlled Assessment Task" ma:contentTypeID="0x010100583296ED6F215A478B2C2375C6FC172C00DF545A024507434AA1EBD2B5805653F0" ma:contentTypeVersion="3" ma:contentTypeDescription="" ma:contentTypeScope="" ma:versionID="b5da81a7cb41b96df0a39116ae7985aa">
  <xsd:schema xmlns:xsd="http://www.w3.org/2001/XMLSchema" xmlns:xs="http://www.w3.org/2001/XMLSchema" xmlns:p="http://schemas.microsoft.com/office/2006/metadata/properties" xmlns:ns1="http://schemas.microsoft.com/sharepoint/v3" xmlns:ns3="2f2f9355-f80e-4d7b-937a-0c27cfa03643" targetNamespace="http://schemas.microsoft.com/office/2006/metadata/properties" ma:root="true" ma:fieldsID="824abf22ea122aea3a8b853cdcd3d854" ns1:_="" ns3:_="">
    <xsd:import namespace="http://schemas.microsoft.com/sharepoint/v3"/>
    <xsd:import namespace="2f2f9355-f80e-4d7b-937a-0c27cfa03643"/>
    <xsd:element name="properties">
      <xsd:complexType>
        <xsd:sequence>
          <xsd:element name="documentManagement">
            <xsd:complexType>
              <xsd:all>
                <xsd:element ref="ns1:RoutingRuleDescription" minOccurs="0"/>
                <xsd:element ref="ns3:WJEC_x0020_Subject_x0020_Code" minOccurs="0"/>
                <xsd:element ref="ns3:WJEC_x0020_Language" minOccurs="0"/>
                <xsd:element ref="ns3:WJEC_x0020_Exam_x0020_Season" minOccurs="0"/>
                <xsd:element ref="ns3:WJEC_x0020_Available_x0020_Online" minOccurs="0"/>
                <xsd:element ref="ns1:PublishingStartDate" minOccurs="0"/>
                <xsd:element ref="ns1:PublishingExpirationDate" minOccurs="0"/>
                <xsd:element ref="ns3:WJEC_x0020_Secure_x0020_Scheduling_x0020_Start_x0020_Date" minOccurs="0"/>
                <xsd:element ref="ns3:WJEC_x0020_Secured_x0020_Scheduling_x0020_End_x0020_Date" minOccurs="0"/>
                <xsd:element ref="ns3:k48d8005054a4dd09ad49b7c837f0781" minOccurs="0"/>
                <xsd:element ref="ns3:bd6821cb7d3c4b4ab1e70668a679dc90" minOccurs="0"/>
                <xsd:element ref="ns3:TaxCatchAllLabel" minOccurs="0"/>
                <xsd:element ref="ns3:TaxCatchAll" minOccurs="0"/>
                <xsd:element ref="ns3:i2be6ccaef284b9d8cadff396f0db8d6" minOccurs="0"/>
                <xsd:element ref="ns3:aa87a6a0bdfe4bfb97a25745bc8270e2"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RoutingRuleDescription" ma:index="3" nillable="true" ma:displayName="Description" ma:internalName="RoutingRuleDescription" ma:readOnly="false">
      <xsd:simpleType>
        <xsd:restriction base="dms:Text">
          <xsd:maxLength value="255"/>
        </xsd:restriction>
      </xsd:simpleType>
    </xsd:element>
    <xsd:element name="PublishingStartDate" ma:index="11" nillable="true" ma:displayName="Scheduling Start Date" ma:internalName="PublishingStartDate">
      <xsd:simpleType>
        <xsd:restriction base="dms:Unknown"/>
      </xsd:simpleType>
    </xsd:element>
    <xsd:element name="PublishingExpirationDate" ma:index="12" nillable="true" ma:displayName="Scheduling End Dat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f2f9355-f80e-4d7b-937a-0c27cfa03643" elementFormDefault="qualified">
    <xsd:import namespace="http://schemas.microsoft.com/office/2006/documentManagement/types"/>
    <xsd:import namespace="http://schemas.microsoft.com/office/infopath/2007/PartnerControls"/>
    <xsd:element name="WJEC_x0020_Subject_x0020_Code" ma:index="7" nillable="true" ma:displayName="WJEC Subject Code" ma:internalName="WJEC_x0020_Subject_x0020_Code">
      <xsd:simpleType>
        <xsd:restriction base="dms:Text">
          <xsd:maxLength value="64"/>
        </xsd:restriction>
      </xsd:simpleType>
    </xsd:element>
    <xsd:element name="WJEC_x0020_Language" ma:index="8" nillable="true" ma:displayName="WJEC Language" ma:default="English" ma:internalName="WJEC_x0020_Language">
      <xsd:complexType>
        <xsd:complexContent>
          <xsd:extension base="dms:MultiChoice">
            <xsd:sequence>
              <xsd:element name="Value" maxOccurs="unbounded" minOccurs="0" nillable="true">
                <xsd:simpleType>
                  <xsd:restriction base="dms:Choice">
                    <xsd:enumeration value="English"/>
                    <xsd:enumeration value="Welsh"/>
                  </xsd:restriction>
                </xsd:simpleType>
              </xsd:element>
            </xsd:sequence>
          </xsd:extension>
        </xsd:complexContent>
      </xsd:complexType>
    </xsd:element>
    <xsd:element name="WJEC_x0020_Exam_x0020_Season" ma:index="9" nillable="true" ma:displayName="WJEC Exam Season" ma:format="Dropdown" ma:internalName="WJEC_x0020_Exam_x0020_Season">
      <xsd:simpleType>
        <xsd:restriction base="dms:Choice">
          <xsd:enumeration value="Spring"/>
          <xsd:enumeration value="Summer"/>
          <xsd:enumeration value="Autumn"/>
          <xsd:enumeration value="Winter"/>
        </xsd:restriction>
      </xsd:simpleType>
    </xsd:element>
    <xsd:element name="WJEC_x0020_Available_x0020_Online" ma:index="10" nillable="true" ma:displayName="WJEC Available Online" ma:default="0" ma:internalName="WJEC_x0020_Available_x0020_Online">
      <xsd:simpleType>
        <xsd:restriction base="dms:Boolean"/>
      </xsd:simpleType>
    </xsd:element>
    <xsd:element name="WJEC_x0020_Secure_x0020_Scheduling_x0020_Start_x0020_Date" ma:index="13" nillable="true" ma:displayName="WJEC Secure Scheduling Start Date" ma:format="DateTime" ma:internalName="WJEC_x0020_Secure_x0020_Scheduling_x0020_Start_x0020_Date">
      <xsd:simpleType>
        <xsd:restriction base="dms:DateTime"/>
      </xsd:simpleType>
    </xsd:element>
    <xsd:element name="WJEC_x0020_Secured_x0020_Scheduling_x0020_End_x0020_Date" ma:index="14" nillable="true" ma:displayName="WJEC Secure Scheduling End Date" ma:format="DateTime" ma:internalName="WJEC_x0020_Secured_x0020_Scheduling_x0020_End_x0020_Date">
      <xsd:simpleType>
        <xsd:restriction base="dms:DateTime"/>
      </xsd:simpleType>
    </xsd:element>
    <xsd:element name="k48d8005054a4dd09ad49b7c837f0781" ma:index="16" nillable="true" ma:taxonomy="true" ma:internalName="k48d8005054a4dd09ad49b7c837f0781" ma:taxonomyFieldName="WJEC_x0020_Audiences" ma:displayName="WJEC Audiences" ma:default="" ma:fieldId="{448d8005-054a-4dd0-9ad4-9b7c837f0781}" ma:taxonomyMulti="true" ma:sspId="e1033d4c-53f7-4655-8cf6-8161ad0c09ed" ma:termSetId="b89074ec-3517-46a7-9614-0eff0543422f" ma:anchorId="00000000-0000-0000-0000-000000000000" ma:open="false" ma:isKeyword="false">
      <xsd:complexType>
        <xsd:sequence>
          <xsd:element ref="pc:Terms" minOccurs="0" maxOccurs="1"/>
        </xsd:sequence>
      </xsd:complexType>
    </xsd:element>
    <xsd:element name="bd6821cb7d3c4b4ab1e70668a679dc90" ma:index="19" nillable="true" ma:taxonomy="true" ma:internalName="bd6821cb7d3c4b4ab1e70668a679dc90" ma:taxonomyFieldName="Level" ma:displayName="WJEC Level" ma:default="" ma:fieldId="{bd6821cb-7d3c-4b4a-b1e7-0668a679dc90}" ma:sspId="e1033d4c-53f7-4655-8cf6-8161ad0c09ed" ma:termSetId="fa8f317e-b53d-4085-af76-4ea65a528b00" ma:anchorId="00000000-0000-0000-0000-000000000000" ma:open="false" ma:isKeyword="false">
      <xsd:complexType>
        <xsd:sequence>
          <xsd:element ref="pc:Terms" minOccurs="0" maxOccurs="1"/>
        </xsd:sequence>
      </xsd:complexType>
    </xsd:element>
    <xsd:element name="TaxCatchAllLabel" ma:index="21" nillable="true" ma:displayName="Taxonomy Catch All Column1" ma:hidden="true" ma:list="{0729da46-0308-4dd4-bc10-948bb8b78bdd}" ma:internalName="TaxCatchAllLabel" ma:readOnly="true" ma:showField="CatchAllDataLabel" ma:web="80fa5a14-001d-49fc-a373-148672bd4233">
      <xsd:complexType>
        <xsd:complexContent>
          <xsd:extension base="dms:MultiChoiceLookup">
            <xsd:sequence>
              <xsd:element name="Value" type="dms:Lookup" maxOccurs="unbounded" minOccurs="0" nillable="true"/>
            </xsd:sequence>
          </xsd:extension>
        </xsd:complexContent>
      </xsd:complexType>
    </xsd:element>
    <xsd:element name="TaxCatchAll" ma:index="22" nillable="true" ma:displayName="Taxonomy Catch All Column" ma:hidden="true" ma:list="{0729da46-0308-4dd4-bc10-948bb8b78bdd}" ma:internalName="TaxCatchAll" ma:showField="CatchAllData" ma:web="80fa5a14-001d-49fc-a373-148672bd4233">
      <xsd:complexType>
        <xsd:complexContent>
          <xsd:extension base="dms:MultiChoiceLookup">
            <xsd:sequence>
              <xsd:element name="Value" type="dms:Lookup" maxOccurs="unbounded" minOccurs="0" nillable="true"/>
            </xsd:sequence>
          </xsd:extension>
        </xsd:complexContent>
      </xsd:complexType>
    </xsd:element>
    <xsd:element name="i2be6ccaef284b9d8cadff396f0db8d6" ma:index="23" nillable="true" ma:taxonomy="true" ma:internalName="i2be6ccaef284b9d8cadff396f0db8d6" ma:taxonomyFieldName="WJEC_x0020_Subject" ma:displayName="WJEC Subject" ma:default="" ma:fieldId="{22be6cca-ef28-4b9d-8cad-ff396f0db8d6}" ma:sspId="e1033d4c-53f7-4655-8cf6-8161ad0c09ed" ma:termSetId="8c3126d1-d4d2-41e8-bc2c-f4f0690100af" ma:anchorId="00000000-0000-0000-0000-000000000000" ma:open="false" ma:isKeyword="false">
      <xsd:complexType>
        <xsd:sequence>
          <xsd:element ref="pc:Terms" minOccurs="0" maxOccurs="1"/>
        </xsd:sequence>
      </xsd:complexType>
    </xsd:element>
    <xsd:element name="aa87a6a0bdfe4bfb97a25745bc8270e2" ma:index="26" nillable="true" ma:taxonomy="true" ma:internalName="aa87a6a0bdfe4bfb97a25745bc8270e2" ma:taxonomyFieldName="WJEC_x0020_Department" ma:displayName="WJEC Department" ma:default="" ma:fieldId="{aa87a6a0-bdfe-4bfb-97a2-5745bc8270e2}" ma:taxonomyMulti="true" ma:sspId="e1033d4c-53f7-4655-8cf6-8161ad0c09ed" ma:termSetId="076cd7ee-ac20-4cd2-af1f-bceb730fade7"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8" ma:displayName="Content Type"/>
        <xsd:element ref="dc:title" minOccurs="0" maxOccurs="1" ma:index="1" ma:displayName="Title"/>
        <xsd:element ref="dc:subject" minOccurs="0" maxOccurs="1"/>
        <xsd:element ref="dc:description" minOccurs="0" maxOccurs="1"/>
        <xsd:element name="keywords" minOccurs="0" maxOccurs="1" type="xsd:string" ma:index="2"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haredContentType xmlns="Microsoft.SharePoint.Taxonomy.ContentTypeSync" SourceId="e1033d4c-53f7-4655-8cf6-8161ad0c09ed" ContentTypeId="0x010100583296ED6F215A478B2C2375C6FC172C" PreviousValue="false"/>
</file>

<file path=customXml/itemProps1.xml><?xml version="1.0" encoding="utf-8"?>
<ds:datastoreItem xmlns:ds="http://schemas.openxmlformats.org/officeDocument/2006/customXml" ds:itemID="{2773DC8F-AB9D-4910-94BF-5076350377AD}"/>
</file>

<file path=customXml/itemProps2.xml><?xml version="1.0" encoding="utf-8"?>
<ds:datastoreItem xmlns:ds="http://schemas.openxmlformats.org/officeDocument/2006/customXml" ds:itemID="{3D9FB68D-A36F-4F40-9DDD-C7C8C55F1F0F}"/>
</file>

<file path=customXml/itemProps3.xml><?xml version="1.0" encoding="utf-8"?>
<ds:datastoreItem xmlns:ds="http://schemas.openxmlformats.org/officeDocument/2006/customXml" ds:itemID="{431E820B-3EA2-4E8F-A160-EC62C376D831}"/>
</file>

<file path=customXml/itemProps4.xml><?xml version="1.0" encoding="utf-8"?>
<ds:datastoreItem xmlns:ds="http://schemas.openxmlformats.org/officeDocument/2006/customXml" ds:itemID="{2E1A8919-7A04-4337-9E58-A69180593FAC}"/>
</file>

<file path=docProps/app.xml><?xml version="1.0" encoding="utf-8"?>
<Properties xmlns="http://schemas.openxmlformats.org/officeDocument/2006/extended-properties" xmlns:vt="http://schemas.openxmlformats.org/officeDocument/2006/docPropsVTypes">
  <Template>Eduqas PowerPoint Template</Template>
  <TotalTime>2904</TotalTime>
  <Words>1314</Words>
  <Application>Microsoft Office PowerPoint</Application>
  <PresentationFormat>On-screen Show (4:3)</PresentationFormat>
  <Paragraphs>416</Paragraphs>
  <Slides>40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40</vt:i4>
      </vt:variant>
    </vt:vector>
  </HeadingPairs>
  <TitlesOfParts>
    <vt:vector size="43" baseType="lpstr">
      <vt:lpstr>Arial</vt:lpstr>
      <vt:lpstr>Calibri</vt:lpstr>
      <vt:lpstr>Eduqas PowerPoint Template</vt:lpstr>
      <vt:lpstr>PowerPoint Presentation</vt:lpstr>
      <vt:lpstr>Audio Recording</vt:lpstr>
      <vt:lpstr>To Be Discussed (if time!)</vt:lpstr>
      <vt:lpstr>Overview of Qualification</vt:lpstr>
      <vt:lpstr>Language Specifics</vt:lpstr>
      <vt:lpstr>Report – General Findings</vt:lpstr>
      <vt:lpstr>Section A Comprehension</vt:lpstr>
      <vt:lpstr>Section A Comprehension</vt:lpstr>
      <vt:lpstr>Section A Comprehension</vt:lpstr>
      <vt:lpstr>Section A Comprehension</vt:lpstr>
      <vt:lpstr>Section C Comprehension</vt:lpstr>
      <vt:lpstr>Section C Comprehension</vt:lpstr>
      <vt:lpstr>Section C Comprehension</vt:lpstr>
      <vt:lpstr>Section C Comprehension</vt:lpstr>
      <vt:lpstr>Summary – Comp Issues</vt:lpstr>
      <vt:lpstr>Common Trans Problems</vt:lpstr>
      <vt:lpstr>Common Trans Problems</vt:lpstr>
      <vt:lpstr>Common Trans Problems</vt:lpstr>
      <vt:lpstr>Common Trans Problems</vt:lpstr>
      <vt:lpstr>Your Turn!</vt:lpstr>
      <vt:lpstr>Into Latin / Grammar</vt:lpstr>
      <vt:lpstr>Grammar Option</vt:lpstr>
      <vt:lpstr>Grammar Option</vt:lpstr>
      <vt:lpstr>Grammar Option</vt:lpstr>
      <vt:lpstr>Into Latin / Grammar</vt:lpstr>
      <vt:lpstr>Into Latin</vt:lpstr>
      <vt:lpstr>“What?! Is That All?!”</vt:lpstr>
      <vt:lpstr>Into Latin / Grammar</vt:lpstr>
      <vt:lpstr>Vocab Learning</vt:lpstr>
      <vt:lpstr>Vocab Learning</vt:lpstr>
      <vt:lpstr>Main Difficulty Areas</vt:lpstr>
      <vt:lpstr>Main Difficulty Areas</vt:lpstr>
      <vt:lpstr>Past Examiners’ Reports</vt:lpstr>
      <vt:lpstr>Past Examiners’ Reports</vt:lpstr>
      <vt:lpstr>Less Able</vt:lpstr>
      <vt:lpstr>More Able</vt:lpstr>
      <vt:lpstr>Y11 Revision Timings</vt:lpstr>
      <vt:lpstr>Possible Revision Order</vt:lpstr>
      <vt:lpstr>Final Exam Room Tips</vt:lpstr>
      <vt:lpstr>finis (tandem!)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WJEC</dc:creator>
  <cp:lastModifiedBy>Matt</cp:lastModifiedBy>
  <cp:revision>64</cp:revision>
  <cp:lastPrinted>2014-04-03T15:37:56Z</cp:lastPrinted>
  <dcterms:created xsi:type="dcterms:W3CDTF">2015-10-08T10:06:49Z</dcterms:created>
  <dcterms:modified xsi:type="dcterms:W3CDTF">2018-10-30T14:39:09Z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0x010100583296ED6F215A478B2C2375C6FC172C00DF545A024507434AA1EBD2B5805653F0</vt:lpwstr>
  </property>
  <property fmtid="{D5CDD505-2E9C-101B-9397-08002B2CF9AE}" pid="3" name="WJEC_x0020_Audiences">
    <vt:lpwstr/>
  </property>
  <property fmtid="{D5CDD505-2E9C-101B-9397-08002B2CF9AE}" pid="4" name="WJEC_x0020_Department">
    <vt:lpwstr/>
  </property>
  <property fmtid="{D5CDD505-2E9C-101B-9397-08002B2CF9AE}" pid="5" name="WJEC Department">
    <vt:lpwstr/>
  </property>
  <property fmtid="{D5CDD505-2E9C-101B-9397-08002B2CF9AE}" pid="6" name="WJEC Audiences">
    <vt:lpwstr/>
  </property>
</Properties>
</file>