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7"/>
  </p:notesMasterIdLst>
  <p:sldIdLst>
    <p:sldId id="256" r:id="rId6"/>
    <p:sldId id="294" r:id="rId7"/>
    <p:sldId id="313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272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1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304A3-A63D-4ECB-A42A-DAAF9096BCC9}" type="datetimeFigureOut">
              <a:rPr lang="en-GB" smtClean="0"/>
              <a:t>07/10/2017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CC0E9-C85D-471A-9805-F5CFEA8FC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437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Bliss-Light"/>
                        </a:rPr>
                        <a:t>Table Heading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20125"/>
            <a:ext cx="8446160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Eduqas</a:t>
            </a:r>
            <a:r>
              <a:rPr lang="en-US" sz="4400" kern="11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level English </a:t>
            </a:r>
            <a:r>
              <a:rPr lang="en-US" sz="4400" kern="11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</a:t>
            </a:r>
            <a:r>
              <a:rPr lang="en-US" sz="4400" kern="11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1: Poetry</a:t>
            </a:r>
          </a:p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3: </a:t>
            </a:r>
            <a:r>
              <a:rPr lang="en-US" sz="4400" kern="11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4400" kern="11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nseen Texts</a:t>
            </a:r>
          </a:p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CPD Autumn 2017</a:t>
            </a:r>
            <a:endParaRPr lang="en-US" sz="4400" kern="11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942394"/>
            <a:ext cx="831988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Candidates take responsibility for their approach (Contrast with Component 1 Section A)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Careful reading and re-reading is the only route to a convincing overview (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showing engagement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understanding)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Line by line, word by word will not facilitate creative engagement / insight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Attention to form and structure must lead to a point about meaning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Writing on context or different interpretations cannot be rewarded and will waste time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Candidates must learn the difference between discussing ambiguity/layers of meaning (AO2) and suggesting different interpretations (AO5)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192" y="965592"/>
            <a:ext cx="8469518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3</a:t>
            </a:r>
          </a:p>
          <a:p>
            <a:pPr>
              <a:lnSpc>
                <a:spcPct val="80000"/>
              </a:lnSpc>
            </a:pPr>
            <a:r>
              <a:rPr lang="en-GB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B: Poetry</a:t>
            </a:r>
          </a:p>
        </p:txBody>
      </p:sp>
    </p:spTree>
    <p:extLst>
      <p:ext uri="{BB962C8B-B14F-4D97-AF65-F5344CB8AC3E}">
        <p14:creationId xmlns:p14="http://schemas.microsoft.com/office/powerpoint/2010/main" val="28197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14795"/>
            <a:ext cx="476951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739" y="1147172"/>
            <a:ext cx="8247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Gotham Rounded Book" pitchFamily="50" charset="0"/>
              </a:rPr>
              <a:t>Contact our specialist Subject Officers and administrative team for your subject with any queries.  </a:t>
            </a:r>
          </a:p>
          <a:p>
            <a:endParaRPr lang="en-US" sz="2000" kern="1100" spc="-50" dirty="0" smtClean="0">
              <a:latin typeface="Gotham Rounded Book"/>
              <a:cs typeface="Gotham Rounded Book"/>
            </a:endParaRPr>
          </a:p>
          <a:p>
            <a:r>
              <a:rPr lang="en-US" sz="2000" kern="1100" spc="-5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email: gce@eduqas.co.uk</a:t>
            </a:r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endParaRPr lang="en-US" sz="2000" kern="1100" spc="-50" dirty="0" smtClean="0">
              <a:latin typeface="Gotham Rounded Book"/>
              <a:cs typeface="Gotham Rounded Book"/>
            </a:endParaRPr>
          </a:p>
          <a:p>
            <a:r>
              <a:rPr lang="en-US" sz="2000" kern="1100" spc="-5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Twitter: @</a:t>
            </a:r>
            <a:r>
              <a:rPr lang="en-US" sz="2000" kern="1100" spc="-50" dirty="0" err="1" smtClean="0">
                <a:solidFill>
                  <a:schemeClr val="bg1"/>
                </a:solidFill>
                <a:latin typeface="Gotham Rounded Book"/>
                <a:cs typeface="Gotham Rounded Book"/>
              </a:rPr>
              <a:t>Eduqas_English</a:t>
            </a:r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endParaRPr lang="en-US" sz="20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Website: www.eduqas.co.uk</a:t>
            </a:r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942393"/>
            <a:ext cx="8319883" cy="426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Section A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Aft>
                <a:spcPts val="2400"/>
              </a:spcAft>
              <a:buAutoNum type="romanLcParenBoth"/>
            </a:pP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Directed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response to poem or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extract</a:t>
            </a:r>
          </a:p>
          <a:p>
            <a:pPr marL="400050" indent="-400050">
              <a:spcAft>
                <a:spcPts val="2400"/>
              </a:spcAft>
              <a:buAutoNum type="romanLcParenBoth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Essay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shaped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by specific references to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critical views</a:t>
            </a:r>
          </a:p>
          <a:p>
            <a:pPr marL="400050" indent="-400050">
              <a:buAutoNum type="romanLcParenBoth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aseline="30000" dirty="0">
              <a:solidFill>
                <a:schemeClr val="tx1">
                  <a:lumMod val="50000"/>
                  <a:lumOff val="50000"/>
                </a:schemeClr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1093411"/>
            <a:ext cx="846951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Component 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Key Features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942393"/>
            <a:ext cx="8319883" cy="4629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 points of focus: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How is the reader’s response shaped?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of powerful emotions/feelings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of a relationship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of a specific character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of mood/atmosphere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aseline="30000" dirty="0">
              <a:solidFill>
                <a:schemeClr val="tx1">
                  <a:lumMod val="50000"/>
                  <a:lumOff val="50000"/>
                </a:schemeClr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1093411"/>
            <a:ext cx="846951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Component 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Section A (</a:t>
            </a:r>
            <a:r>
              <a:rPr lang="en-US" sz="3600" kern="1100" spc="-50" dirty="0" err="1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0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942393"/>
            <a:ext cx="8319883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Grasps the “arc” of the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poem/extract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Includes brief support</a:t>
            </a:r>
          </a:p>
          <a:p>
            <a:pPr marL="400050" indent="-400050">
              <a:buAutoNum type="romanLcParenBoth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aseline="30000" dirty="0">
              <a:solidFill>
                <a:schemeClr val="tx1">
                  <a:lumMod val="50000"/>
                  <a:lumOff val="50000"/>
                </a:schemeClr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1093411"/>
            <a:ext cx="846951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158703"/>
            <a:ext cx="83198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Common Skills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Creative engagement, academic register, organisation, terminology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Critical analysis of language and technique, relevant support, address implicit meaning.</a:t>
            </a:r>
          </a:p>
          <a:p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Component 1: shape response according to specific requirements of task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Component 3: free response; learner decides on the direction, structure and emphasis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implications for teaching?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1093411"/>
            <a:ext cx="8469518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 (Section A)</a:t>
            </a:r>
          </a:p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3 (Section B)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6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845833"/>
            <a:ext cx="831988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contextual focus in the question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elect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poems or extracts which will allow consideration of that particular context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writing about context emerge from and support critical analysis of the text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onsider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validity and implications of the view expressed in the question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 plan which keeps the critical view in play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throughout.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965592"/>
            <a:ext cx="8469518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A (ii</a:t>
            </a:r>
            <a:r>
              <a:rPr lang="en-US" sz="32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Context </a:t>
            </a: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(AO3) and Different Interpretations (AO5)</a:t>
            </a:r>
          </a:p>
        </p:txBody>
      </p:sp>
    </p:spTree>
    <p:extLst>
      <p:ext uri="{BB962C8B-B14F-4D97-AF65-F5344CB8AC3E}">
        <p14:creationId xmlns:p14="http://schemas.microsoft.com/office/powerpoint/2010/main" val="34349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1" y="1971890"/>
            <a:ext cx="831988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context the main focus or include irrelevant material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nclude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pre-learned critical comments which do not contribute relevantly to the consideration of the view expressed in 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965592"/>
            <a:ext cx="8469518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A (ii</a:t>
            </a:r>
            <a:r>
              <a:rPr lang="en-US" sz="32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Context </a:t>
            </a: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(AO3) and Different Interpretations (AO5)</a:t>
            </a:r>
          </a:p>
        </p:txBody>
      </p:sp>
    </p:spTree>
    <p:extLst>
      <p:ext uri="{BB962C8B-B14F-4D97-AF65-F5344CB8AC3E}">
        <p14:creationId xmlns:p14="http://schemas.microsoft.com/office/powerpoint/2010/main" val="2616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1" y="1971890"/>
            <a:ext cx="83198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Take careful note of AO weightings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AO3 and AO5 – each worth 1/5th of available marks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extracts must be addressed (see rubric)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Pre-learned contextual and critical materials worth only a portion of 1/5th of total allowance for each of AO3 and AO5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Conclusions? How should we advise candidates?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965592"/>
            <a:ext cx="8469518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sz="32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</a:p>
          <a:p>
            <a:pPr>
              <a:lnSpc>
                <a:spcPct val="80000"/>
              </a:lnSpc>
            </a:pPr>
            <a:r>
              <a:rPr lang="en-US" sz="32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Prose</a:t>
            </a:r>
          </a:p>
        </p:txBody>
      </p:sp>
    </p:spTree>
    <p:extLst>
      <p:ext uri="{BB962C8B-B14F-4D97-AF65-F5344CB8AC3E}">
        <p14:creationId xmlns:p14="http://schemas.microsoft.com/office/powerpoint/2010/main" val="7469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0" y="2060381"/>
            <a:ext cx="83198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Begin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with samples of literary works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Familiarise students with narrative techniques; characterisation; plot structure; devices such as free indirect discourse and narrative perspectives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When this is secure, introduce some brief contextualising material and critical views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Sheaves of historical/political/cultural notes on context can leave learners with the wrong impression and could encourage an unbalanced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192" y="965592"/>
            <a:ext cx="8469518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Approaches to period study 1880-1910 and 1919-1939</a:t>
            </a:r>
          </a:p>
        </p:txBody>
      </p:sp>
    </p:spTree>
    <p:extLst>
      <p:ext uri="{BB962C8B-B14F-4D97-AF65-F5344CB8AC3E}">
        <p14:creationId xmlns:p14="http://schemas.microsoft.com/office/powerpoint/2010/main" val="35667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JEC_x0020_Language xmlns="2f2f9355-f80e-4d7b-937a-0c27cfa03643">
      <Value>English</Value>
    </WJEC_x0020_Language>
    <WJEC_x0020_Available_x0020_Online xmlns="2f2f9355-f80e-4d7b-937a-0c27cfa03643">false</WJEC_x0020_Available_x0020_Online>
    <TaxCatchAll xmlns="2f2f9355-f80e-4d7b-937a-0c27cfa03643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  <k48d8005054a4dd09ad49b7c837f0781 xmlns="2f2f9355-f80e-4d7b-937a-0c27cfa03643">
      <Terms xmlns="http://schemas.microsoft.com/office/infopath/2007/PartnerControls"/>
    </k48d8005054a4dd09ad49b7c837f0781>
    <WJEC_x0020_Secure_x0020_Scheduling_x0020_Start_x0020_Date xmlns="2f2f9355-f80e-4d7b-937a-0c27cfa03643" xsi:nil="true"/>
    <i2be6ccaef284b9d8cadff396f0db8d6 xmlns="2f2f9355-f80e-4d7b-937a-0c27cfa03643">
      <Terms xmlns="http://schemas.microsoft.com/office/infopath/2007/PartnerControls"/>
    </i2be6ccaef284b9d8cadff396f0db8d6>
    <bd6821cb7d3c4b4ab1e70668a679dc90 xmlns="2f2f9355-f80e-4d7b-937a-0c27cfa03643">
      <Terms xmlns="http://schemas.microsoft.com/office/infopath/2007/PartnerControls"/>
    </bd6821cb7d3c4b4ab1e70668a679dc90>
    <WJEC_x0020_Subject_x0020_Code xmlns="2f2f9355-f80e-4d7b-937a-0c27cfa03643" xsi:nil="true"/>
    <WJEC_x0020_Secured_x0020_Scheduling_x0020_End_x0020_Date xmlns="2f2f9355-f80e-4d7b-937a-0c27cfa0364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PD Material" ma:contentTypeID="0x0101005FE35CA445950244A081D16B85E029A500298E42FCD5188646B1BCBDC8C9F29872" ma:contentTypeVersion="3" ma:contentTypeDescription="" ma:contentTypeScope="" ma:versionID="7650e36456f74c4a519b33f889331da5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7bfcfbad420648c1c0faaf1d287212ab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Subject_x0020_Code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WJEC_x0020_Secure_x0020_Scheduling_x0020_Start_x0020_Date" minOccurs="0"/>
                <xsd:element ref="ns3:WJEC_x0020_Secured_x0020_Scheduling_x0020_End_x0020_Date" minOccurs="0"/>
                <xsd:element ref="ns3:TaxCatchAllLabel" minOccurs="0"/>
                <xsd:element ref="ns3:aa87a6a0bdfe4bfb97a25745bc8270e2" minOccurs="0"/>
                <xsd:element ref="ns3:bd6821cb7d3c4b4ab1e70668a679dc90" minOccurs="0"/>
                <xsd:element ref="ns3:TaxCatchAll" minOccurs="0"/>
                <xsd:element ref="ns3:k48d8005054a4dd09ad49b7c837f0781" minOccurs="0"/>
                <xsd:element ref="ns3:i2be6ccaef284b9d8cadff396f0db8d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0" nillable="true" ma:displayName="Scheduling Start Date" ma:internalName="PublishingStartDate">
      <xsd:simpleType>
        <xsd:restriction base="dms:Unknown"/>
      </xsd:simpleType>
    </xsd:element>
    <xsd:element name="PublishingExpirationDate" ma:index="11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Subject_x0020_Code" ma:index="7" nillable="true" ma:displayName="WJEC Subject Code" ma:internalName="WJEC_x0020_Subject_x0020_Code">
      <xsd:simpleType>
        <xsd:restriction base="dms:Text">
          <xsd:maxLength value="64"/>
        </xsd:restriction>
      </xsd:simpleType>
    </xsd:element>
    <xsd:element name="WJEC_x0020_Language" ma:index="8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9" nillable="true" ma:displayName="WJEC Available Online" ma:default="0" ma:internalName="WJEC_x0020_Available_x0020_Online">
      <xsd:simpleType>
        <xsd:restriction base="dms:Boolean"/>
      </xsd:simpleType>
    </xsd:element>
    <xsd:element name="WJEC_x0020_Secure_x0020_Scheduling_x0020_Start_x0020_Date" ma:index="12" nillable="true" ma:displayName="WJEC Secure Scheduling Start Date" ma:format="DateTime" ma:internalName="WJEC_x0020_Secure_x0020_Scheduling_x0020_Start_x0020_Date">
      <xsd:simpleType>
        <xsd:restriction base="dms:DateTime"/>
      </xsd:simpleType>
    </xsd:element>
    <xsd:element name="WJEC_x0020_Secured_x0020_Scheduling_x0020_End_x0020_Date" ma:index="13" nillable="true" ma:displayName="WJEC Secure Scheduling End Date" ma:format="DateTime" ma:internalName="WJEC_x0020_Secured_x0020_Scheduling_x0020_End_x0020_Date">
      <xsd:simpleType>
        <xsd:restriction base="dms:DateTime"/>
      </xsd:simpleType>
    </xsd:element>
    <xsd:element name="TaxCatchAllLabel" ma:index="15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d6821cb7d3c4b4ab1e70668a679dc90" ma:index="20" nillable="true" ma:taxonomy="true" ma:internalName="bd6821cb7d3c4b4ab1e70668a679dc90" ma:taxonomyFieldName="Level" ma:displayName="WJEC Level" ma:default="" ma:fieldId="{bd6821cb-7d3c-4b4a-b1e7-0668a679dc90}" ma:sspId="e1033d4c-53f7-4655-8cf6-8161ad0c09ed" ma:termSetId="fa8f317e-b53d-4085-af76-4ea65a528b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8d8005054a4dd09ad49b7c837f0781" ma:index="23" nillable="true" ma:taxonomy="true" ma:internalName="k48d8005054a4dd09ad49b7c837f0781" ma:taxonomyFieldName="WJEC_x0020_Audiences" ma:displayName="WJEC Audiences" ma:default="" ma:fieldId="{448d8005-054a-4dd0-9ad4-9b7c837f0781}" ma:taxonomyMulti="true" ma:sspId="e1033d4c-53f7-4655-8cf6-8161ad0c09ed" ma:termSetId="b89074ec-3517-46a7-9614-0eff054342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be6ccaef284b9d8cadff396f0db8d6" ma:index="24" nillable="true" ma:taxonomy="true" ma:internalName="i2be6ccaef284b9d8cadff396f0db8d6" ma:taxonomyFieldName="WJEC_x0020_Subject" ma:displayName="WJEC Subject" ma:default="" ma:fieldId="{22be6cca-ef28-4b9d-8cad-ff396f0db8d6}" ma:sspId="e1033d4c-53f7-4655-8cf6-8161ad0c09ed" ma:termSetId="8c3126d1-d4d2-41e8-bc2c-f4f0690100a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e1033d4c-53f7-4655-8cf6-8161ad0c09ed" ContentTypeId="0x0101005FE35CA445950244A081D16B85E029A5" PreviousValue="false"/>
</file>

<file path=customXml/itemProps1.xml><?xml version="1.0" encoding="utf-8"?>
<ds:datastoreItem xmlns:ds="http://schemas.openxmlformats.org/officeDocument/2006/customXml" ds:itemID="{3D9FB68D-A36F-4F40-9DDD-C7C8C55F1F0F}"/>
</file>

<file path=customXml/itemProps2.xml><?xml version="1.0" encoding="utf-8"?>
<ds:datastoreItem xmlns:ds="http://schemas.openxmlformats.org/officeDocument/2006/customXml" ds:itemID="{2773DC8F-AB9D-4910-94BF-5076350377AD}"/>
</file>

<file path=customXml/itemProps3.xml><?xml version="1.0" encoding="utf-8"?>
<ds:datastoreItem xmlns:ds="http://schemas.openxmlformats.org/officeDocument/2006/customXml" ds:itemID="{945DA267-F299-4BEA-B076-E59F39AEA346}"/>
</file>

<file path=customXml/itemProps4.xml><?xml version="1.0" encoding="utf-8"?>
<ds:datastoreItem xmlns:ds="http://schemas.openxmlformats.org/officeDocument/2006/customXml" ds:itemID="{D355D0EF-A509-4B33-B688-4893646291A7}"/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Template[1744]</Template>
  <TotalTime>2886</TotalTime>
  <Words>535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Eduqas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Purcell</dc:creator>
  <cp:lastModifiedBy>WJEC</cp:lastModifiedBy>
  <cp:revision>31</cp:revision>
  <cp:lastPrinted>2014-04-03T15:37:56Z</cp:lastPrinted>
  <dcterms:created xsi:type="dcterms:W3CDTF">2017-08-12T10:24:58Z</dcterms:created>
  <dcterms:modified xsi:type="dcterms:W3CDTF">2017-10-07T11:41:30Z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0x0101005FE35CA445950244A081D16B85E029A500298E42FCD5188646B1BCBDC8C9F29872</vt:lpwstr>
  </property>
  <property fmtid="{D5CDD505-2E9C-101B-9397-08002B2CF9AE}" pid="3" name="WJEC_x0020_Audiences">
    <vt:lpwstr/>
  </property>
  <property fmtid="{D5CDD505-2E9C-101B-9397-08002B2CF9AE}" pid="4" name="WJEC_x0020_Department">
    <vt:lpwstr/>
  </property>
  <property fmtid="{D5CDD505-2E9C-101B-9397-08002B2CF9AE}" pid="5" name="WJEC Department">
    <vt:lpwstr/>
  </property>
  <property fmtid="{D5CDD505-2E9C-101B-9397-08002B2CF9AE}" pid="6" name="WJEC Audiences">
    <vt:lpwstr/>
  </property>
</Properties>
</file>