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7" r:id="rId5"/>
    <p:sldId id="258" r:id="rId6"/>
    <p:sldId id="259" r:id="rId7"/>
    <p:sldId id="261" r:id="rId8"/>
    <p:sldId id="262" r:id="rId9"/>
    <p:sldId id="281" r:id="rId10"/>
    <p:sldId id="282" r:id="rId11"/>
    <p:sldId id="268"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B329D4-9359-44ED-B44E-BA620018E686}" v="2" dt="2021-01-27T14:08:01.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24" autoAdjust="0"/>
  </p:normalViewPr>
  <p:slideViewPr>
    <p:cSldViewPr>
      <p:cViewPr varScale="1">
        <p:scale>
          <a:sx n="58" d="100"/>
          <a:sy n="58" d="100"/>
        </p:scale>
        <p:origin x="152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56700-69FD-4DBD-87E5-F2A46D052FF2}" type="datetimeFigureOut">
              <a:rPr lang="en-GB" smtClean="0"/>
              <a:t>27/01/2021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7C9C47-67B1-4B92-A0BB-E49EAED63776}" type="slidenum">
              <a:rPr lang="en-GB" smtClean="0"/>
              <a:t>‹#›</a:t>
            </a:fld>
            <a:endParaRPr lang="en-GB"/>
          </a:p>
        </p:txBody>
      </p:sp>
    </p:spTree>
    <p:extLst>
      <p:ext uri="{BB962C8B-B14F-4D97-AF65-F5344CB8AC3E}">
        <p14:creationId xmlns:p14="http://schemas.microsoft.com/office/powerpoint/2010/main" val="391447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BF64F25-C7F6-4E11-8B8C-CCA7BD6D9214}"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47248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Synoptic assessment (page 10)</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‘requires a candidate to identify and use effectively in an integrated way an appropriate selection of skills, techniques, concepts, theories, and knowledge from across the course content.’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Unit 4, in the WJEC Level 3 Diploma in Environmental Science, is an externally assessed synoptic unit that examines learners understanding of key underpinning biological, chemical and physical principles used in the qualification. It has been designed to enable learners to identify and use skills, techniques, concepts, theories, and knowledge from across the qualification content. </a:t>
            </a:r>
            <a:r>
              <a:rPr lang="en-GB" sz="1200" b="1" kern="1200" dirty="0">
                <a:solidFill>
                  <a:srgbClr val="FF0000"/>
                </a:solidFill>
                <a:effectLst/>
                <a:latin typeface="+mn-lt"/>
                <a:ea typeface="+mn-ea"/>
                <a:cs typeface="+mn-cs"/>
              </a:rPr>
              <a:t>The unit will seek to examine learners understanding of these principles utilising the contexts provided by units 1 to 3 through external examination.</a:t>
            </a:r>
          </a:p>
        </p:txBody>
      </p:sp>
      <p:sp>
        <p:nvSpPr>
          <p:cNvPr id="4" name="Slide Number Placeholder 3"/>
          <p:cNvSpPr>
            <a:spLocks noGrp="1"/>
          </p:cNvSpPr>
          <p:nvPr>
            <p:ph type="sldNum" sz="quarter" idx="10"/>
          </p:nvPr>
        </p:nvSpPr>
        <p:spPr/>
        <p:txBody>
          <a:bodyPr/>
          <a:lstStyle/>
          <a:p>
            <a:fld id="{407C9C47-67B1-4B92-A0BB-E49EAED63776}" type="slidenum">
              <a:rPr lang="en-GB" smtClean="0"/>
              <a:t>3</a:t>
            </a:fld>
            <a:endParaRPr lang="en-GB"/>
          </a:p>
        </p:txBody>
      </p:sp>
    </p:spTree>
    <p:extLst>
      <p:ext uri="{BB962C8B-B14F-4D97-AF65-F5344CB8AC3E}">
        <p14:creationId xmlns:p14="http://schemas.microsoft.com/office/powerpoint/2010/main" val="70280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BF64F25-C7F6-4E11-8B8C-CCA7BD6D9214}" type="slidenum">
              <a:rPr lang="en-GB" smtClean="0"/>
              <a:pPr/>
              <a:t>9</a:t>
            </a:fld>
            <a:endParaRPr lang="en-GB"/>
          </a:p>
        </p:txBody>
      </p:sp>
    </p:spTree>
    <p:extLst>
      <p:ext uri="{BB962C8B-B14F-4D97-AF65-F5344CB8AC3E}">
        <p14:creationId xmlns:p14="http://schemas.microsoft.com/office/powerpoint/2010/main" val="2472485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p:blipFill>
        <p:spPr>
          <a:xfrm>
            <a:off x="5425200" y="3048000"/>
            <a:ext cx="3261600" cy="2805414"/>
          </a:xfrm>
          <a:prstGeom prst="rect">
            <a:avLst/>
          </a:prstGeom>
        </p:spPr>
      </p:pic>
      <p:sp>
        <p:nvSpPr>
          <p:cNvPr id="7" name="Text Placeholder 17"/>
          <p:cNvSpPr>
            <a:spLocks noGrp="1"/>
          </p:cNvSpPr>
          <p:nvPr>
            <p:ph type="body" sz="quarter" idx="15" hasCustomPrompt="1"/>
          </p:nvPr>
        </p:nvSpPr>
        <p:spPr>
          <a:xfrm>
            <a:off x="487363" y="3094339"/>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a:solidFill>
                  <a:srgbClr val="5A5A59"/>
                </a:solidFill>
                <a:latin typeface="Bliss-Light"/>
                <a:cs typeface="Bliss-Light"/>
              </a:rPr>
              <a:t>Invellab</a:t>
            </a:r>
            <a:r>
              <a:rPr lang="en-GB" baseline="30000" dirty="0">
                <a:solidFill>
                  <a:srgbClr val="5A5A59"/>
                </a:solidFill>
                <a:latin typeface="Bliss-Light"/>
                <a:cs typeface="Bliss-Light"/>
              </a:rPr>
              <a:t> id </a:t>
            </a:r>
            <a:r>
              <a:rPr lang="en-GB" baseline="30000" dirty="0" err="1">
                <a:solidFill>
                  <a:srgbClr val="5A5A59"/>
                </a:solidFill>
                <a:latin typeface="Bliss-Light"/>
                <a:cs typeface="Bliss-Light"/>
              </a:rPr>
              <a:t>quiberumqui</a:t>
            </a:r>
            <a:r>
              <a:rPr lang="en-GB" baseline="30000" dirty="0">
                <a:solidFill>
                  <a:srgbClr val="5A5A59"/>
                </a:solidFill>
                <a:latin typeface="Bliss-Light"/>
                <a:cs typeface="Bliss-Light"/>
              </a:rPr>
              <a:t> non </a:t>
            </a:r>
            <a:r>
              <a:rPr lang="en-GB" baseline="30000" dirty="0" err="1">
                <a:solidFill>
                  <a:srgbClr val="5A5A59"/>
                </a:solidFill>
                <a:latin typeface="Bliss-Light"/>
                <a:cs typeface="Bliss-Light"/>
              </a:rPr>
              <a:t>rerovit</a:t>
            </a:r>
            <a:r>
              <a:rPr lang="en-GB" baseline="30000" dirty="0">
                <a:solidFill>
                  <a:srgbClr val="5A5A59"/>
                </a:solidFill>
                <a:latin typeface="Bliss-Light"/>
                <a:cs typeface="Bliss-Light"/>
              </a:rPr>
              <a:t> era </a:t>
            </a:r>
            <a:r>
              <a:rPr lang="en-GB" baseline="30000" dirty="0" err="1">
                <a:solidFill>
                  <a:srgbClr val="5A5A59"/>
                </a:solidFill>
                <a:latin typeface="Bliss-Light"/>
                <a:cs typeface="Bliss-Light"/>
              </a:rPr>
              <a:t>consequunt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accabor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epelicabo</a:t>
            </a:r>
            <a:r>
              <a:rPr lang="en-GB" baseline="30000" dirty="0">
                <a:solidFill>
                  <a:srgbClr val="5A5A59"/>
                </a:solidFill>
                <a:latin typeface="Bliss-Light"/>
                <a:cs typeface="Bliss-Light"/>
              </a:rPr>
              <a:t>. Nam, id ex </a:t>
            </a:r>
            <a:r>
              <a:rPr lang="en-GB" baseline="30000" dirty="0" err="1">
                <a:solidFill>
                  <a:srgbClr val="5A5A59"/>
                </a:solidFill>
                <a:latin typeface="Bliss-Light"/>
                <a:cs typeface="Bliss-Light"/>
              </a:rPr>
              <a:t>enis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alis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sunt</a:t>
            </a:r>
            <a:r>
              <a:rPr lang="en-GB" baseline="30000" dirty="0">
                <a:solidFill>
                  <a:srgbClr val="5A5A59"/>
                </a:solidFill>
                <a:latin typeface="Bliss-Light"/>
                <a:cs typeface="Bliss-Light"/>
              </a:rPr>
              <a:t> pa non </a:t>
            </a:r>
            <a:r>
              <a:rPr lang="en-GB" baseline="30000" dirty="0" err="1">
                <a:solidFill>
                  <a:srgbClr val="5A5A59"/>
                </a:solidFill>
                <a:latin typeface="Bliss-Light"/>
                <a:cs typeface="Bliss-Light"/>
              </a:rPr>
              <a:t>plaudam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rateseque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oditibusae</a:t>
            </a:r>
            <a:r>
              <a:rPr lang="en-GB" baseline="30000" dirty="0">
                <a:solidFill>
                  <a:srgbClr val="5A5A59"/>
                </a:solidFill>
                <a:latin typeface="Bliss-Light"/>
                <a:cs typeface="Bliss-Light"/>
              </a:rPr>
              <a:t> is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eturem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ea</a:t>
            </a:r>
            <a:r>
              <a:rPr lang="en-GB" baseline="30000" dirty="0">
                <a:solidFill>
                  <a:srgbClr val="5A5A59"/>
                </a:solidFill>
                <a:latin typeface="Bliss-Light"/>
                <a:cs typeface="Bliss-Light"/>
              </a:rPr>
              <a:t> dent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esed</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modis</a:t>
            </a:r>
            <a:r>
              <a:rPr lang="en-GB" baseline="30000" dirty="0">
                <a:solidFill>
                  <a:srgbClr val="5A5A59"/>
                </a:solidFill>
                <a:latin typeface="Bliss-Light"/>
                <a:cs typeface="Bliss-Light"/>
              </a:rPr>
              <a:t> quam, quam, id </a:t>
            </a:r>
            <a:r>
              <a:rPr lang="en-GB" baseline="30000" dirty="0" err="1">
                <a:solidFill>
                  <a:srgbClr val="5A5A59"/>
                </a:solidFill>
                <a:latin typeface="Bliss-Light"/>
                <a:cs typeface="Bliss-Light"/>
              </a:rPr>
              <a:t>modit</a:t>
            </a:r>
            <a:r>
              <a:rPr lang="en-GB" baseline="30000" dirty="0">
                <a:solidFill>
                  <a:srgbClr val="5A5A59"/>
                </a:solidFill>
                <a:latin typeface="Bliss-Light"/>
                <a:cs typeface="Bliss-Light"/>
              </a:rPr>
              <a:t> mi, </a:t>
            </a:r>
            <a:r>
              <a:rPr lang="en-GB" baseline="30000" dirty="0" err="1">
                <a:solidFill>
                  <a:srgbClr val="5A5A59"/>
                </a:solidFill>
                <a:latin typeface="Bliss-Light"/>
                <a:cs typeface="Bliss-Light"/>
              </a:rPr>
              <a:t>omnit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accusci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magnatur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solum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ullandi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oreium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eos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veligenim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reperatio</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doluptatem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voluptam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comnim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fugitat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iorecup</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tincti</a:t>
            </a:r>
            <a:r>
              <a:rPr lang="en-GB" baseline="30000" dirty="0">
                <a:solidFill>
                  <a:srgbClr val="5A5A59"/>
                </a:solidFill>
                <a:latin typeface="Bliss-Light"/>
                <a:cs typeface="Bliss-Light"/>
              </a:rPr>
              <a:t>. </a:t>
            </a:r>
          </a:p>
          <a:p>
            <a:pPr lvl="0"/>
            <a:endParaRPr lang="en-GB" dirty="0"/>
          </a:p>
        </p:txBody>
      </p:sp>
      <p:sp>
        <p:nvSpPr>
          <p:cNvPr id="10"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215424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894120"/>
            <a:ext cx="8229600" cy="3232043"/>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latin typeface="Arial" panose="020B0604020202020204" pitchFamily="34" charset="0"/>
                <a:cs typeface="Arial" panose="020B0604020202020204" pitchFamily="34" charset="0"/>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GB" sz="18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rPr>
              <a:t> </a:t>
            </a:r>
            <a:endParaRPr kumimoji="0" lang="en-GB" sz="14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 </a:t>
            </a: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0" marR="0" lvl="0" indent="0" algn="l" defTabSz="457200" rtl="0" eaLnBrk="1" fontAlgn="base" latinLnBrk="0" hangingPunct="1">
              <a:lnSpc>
                <a:spcPct val="150000"/>
              </a:lnSpc>
              <a:spcBef>
                <a:spcPct val="0"/>
              </a:spcBef>
              <a:spcAft>
                <a:spcPct val="0"/>
              </a:spcAft>
              <a:buClrTx/>
              <a:buSzTx/>
              <a:buFontTx/>
              <a:buNone/>
              <a:tabLst/>
              <a:defRPr/>
            </a:pPr>
            <a:endParaRPr kumimoji="0" lang="en-GB" sz="14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DF3C06"/>
                </a:solidFill>
                <a:effectLst/>
                <a:uLnTx/>
                <a:uFillTx/>
                <a:latin typeface="Arial" panose="020B0604020202020204" pitchFamily="34" charset="0"/>
                <a:ea typeface="ＭＳ Ｐゴシック" pitchFamily="1" charset="-128"/>
                <a:cs typeface="Arial" panose="020B0604020202020204" pitchFamily="34" charset="0"/>
              </a:rPr>
              <a:t> </a:t>
            </a: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Bliss-Light"/>
                <a:ea typeface="ＭＳ Ｐゴシック" pitchFamily="1" charset="-128"/>
                <a:cs typeface="Bliss-Light"/>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
        <p:nvSpPr>
          <p:cNvPr id="5"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49812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
        <p:nvSpPr>
          <p:cNvPr id="7" name="Text Placeholder 6"/>
          <p:cNvSpPr>
            <a:spLocks noGrp="1"/>
          </p:cNvSpPr>
          <p:nvPr>
            <p:ph type="body" sz="quarter" idx="17"/>
          </p:nvPr>
        </p:nvSpPr>
        <p:spPr>
          <a:xfrm>
            <a:off x="487363" y="3098800"/>
            <a:ext cx="3868737" cy="330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6"/>
          <p:cNvSpPr>
            <a:spLocks noGrp="1"/>
          </p:cNvSpPr>
          <p:nvPr>
            <p:ph type="body" sz="quarter" idx="18"/>
          </p:nvPr>
        </p:nvSpPr>
        <p:spPr>
          <a:xfrm>
            <a:off x="4640263" y="3098800"/>
            <a:ext cx="3868737" cy="330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9603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
        <p:nvSpPr>
          <p:cNvPr id="3" name="Text Placeholder 2"/>
          <p:cNvSpPr>
            <a:spLocks noGrp="1"/>
          </p:cNvSpPr>
          <p:nvPr>
            <p:ph idx="1"/>
          </p:nvPr>
        </p:nvSpPr>
        <p:spPr>
          <a:xfrm>
            <a:off x="457200" y="2984501"/>
            <a:ext cx="8229600" cy="2781300"/>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1707772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6" name="Table 5"/>
          <p:cNvGraphicFramePr>
            <a:graphicFrameLocks noGrp="1"/>
          </p:cNvGraphicFramePr>
          <p:nvPr userDrawn="1">
            <p:extLst>
              <p:ext uri="{D42A27DB-BD31-4B8C-83A1-F6EECF244321}">
                <p14:modId xmlns:p14="http://schemas.microsoft.com/office/powerpoint/2010/main" val="2736836000"/>
              </p:ext>
            </p:extLst>
          </p:nvPr>
        </p:nvGraphicFramePr>
        <p:xfrm>
          <a:off x="554736" y="3238500"/>
          <a:ext cx="6569964" cy="2935326"/>
        </p:xfrm>
        <a:graphic>
          <a:graphicData uri="http://schemas.openxmlformats.org/drawingml/2006/table">
            <a:tbl>
              <a:tblPr firstRow="1" bandRow="1"/>
              <a:tblGrid>
                <a:gridCol w="3284982">
                  <a:extLst>
                    <a:ext uri="{9D8B030D-6E8A-4147-A177-3AD203B41FA5}">
                      <a16:colId xmlns:a16="http://schemas.microsoft.com/office/drawing/2014/main" val="20000"/>
                    </a:ext>
                  </a:extLst>
                </a:gridCol>
                <a:gridCol w="3284982">
                  <a:extLst>
                    <a:ext uri="{9D8B030D-6E8A-4147-A177-3AD203B41FA5}">
                      <a16:colId xmlns:a16="http://schemas.microsoft.com/office/drawing/2014/main" val="20001"/>
                    </a:ext>
                  </a:extLst>
                </a:gridCol>
              </a:tblGrid>
              <a:tr h="564486">
                <a:tc gridSpan="2">
                  <a:txBody>
                    <a:bodyPr/>
                    <a:lstStyle/>
                    <a:p>
                      <a:pPr>
                        <a:lnSpc>
                          <a:spcPct val="115000"/>
                        </a:lnSpc>
                        <a:spcAft>
                          <a:spcPts val="0"/>
                        </a:spcAft>
                      </a:pPr>
                      <a:r>
                        <a:rPr lang="en-GB" sz="1600" b="1" kern="1200" dirty="0" err="1">
                          <a:solidFill>
                            <a:srgbClr val="FFFFFF"/>
                          </a:solidFill>
                          <a:effectLst/>
                          <a:latin typeface="Bliss-Light"/>
                          <a:ea typeface="Times New Roman"/>
                          <a:cs typeface="Arial"/>
                        </a:rPr>
                        <a:t>Pennawd</a:t>
                      </a:r>
                      <a:r>
                        <a:rPr lang="en-GB" sz="1600" b="1" kern="1200" baseline="0" dirty="0">
                          <a:solidFill>
                            <a:srgbClr val="FFFFFF"/>
                          </a:solidFill>
                          <a:effectLst/>
                          <a:latin typeface="Bliss-Light"/>
                          <a:ea typeface="Times New Roman"/>
                          <a:cs typeface="Arial"/>
                        </a:rPr>
                        <a:t> </a:t>
                      </a:r>
                      <a:r>
                        <a:rPr lang="en-GB" sz="1600" b="1" kern="1200" baseline="0" dirty="0" err="1">
                          <a:solidFill>
                            <a:srgbClr val="FFFFFF"/>
                          </a:solidFill>
                          <a:effectLst/>
                          <a:latin typeface="Bliss-Light"/>
                          <a:ea typeface="Times New Roman"/>
                          <a:cs typeface="Arial"/>
                        </a:rPr>
                        <a:t>ar</a:t>
                      </a:r>
                      <a:r>
                        <a:rPr lang="en-GB" sz="1600" b="1" kern="1200" baseline="0" dirty="0">
                          <a:solidFill>
                            <a:srgbClr val="FFFFFF"/>
                          </a:solidFill>
                          <a:effectLst/>
                          <a:latin typeface="Bliss-Light"/>
                          <a:ea typeface="Times New Roman"/>
                          <a:cs typeface="Arial"/>
                        </a:rPr>
                        <a:t> </a:t>
                      </a:r>
                      <a:r>
                        <a:rPr lang="en-GB" sz="1600" b="1" kern="1200" baseline="0" dirty="0" err="1">
                          <a:solidFill>
                            <a:srgbClr val="FFFFFF"/>
                          </a:solidFill>
                          <a:effectLst/>
                          <a:latin typeface="Bliss-Light"/>
                          <a:ea typeface="Times New Roman"/>
                          <a:cs typeface="Arial"/>
                        </a:rPr>
                        <a:t>gyfer</a:t>
                      </a:r>
                      <a:r>
                        <a:rPr lang="en-GB" sz="1600" b="1" kern="1200" baseline="0" dirty="0">
                          <a:solidFill>
                            <a:srgbClr val="FFFFFF"/>
                          </a:solidFill>
                          <a:effectLst/>
                          <a:latin typeface="Bliss-Light"/>
                          <a:ea typeface="Times New Roman"/>
                          <a:cs typeface="Arial"/>
                        </a:rPr>
                        <a:t> </a:t>
                      </a:r>
                      <a:r>
                        <a:rPr lang="en-GB" sz="1600" b="1" kern="1200" baseline="0" dirty="0" err="1">
                          <a:solidFill>
                            <a:srgbClr val="FFFFFF"/>
                          </a:solidFill>
                          <a:effectLst/>
                          <a:latin typeface="Bliss-Light"/>
                          <a:ea typeface="Times New Roman"/>
                          <a:cs typeface="Arial"/>
                        </a:rPr>
                        <a:t>tabl</a:t>
                      </a:r>
                      <a:r>
                        <a:rPr lang="en-GB" sz="1600" b="1" kern="1200" baseline="0" dirty="0">
                          <a:solidFill>
                            <a:srgbClr val="FFFFFF"/>
                          </a:solidFill>
                          <a:effectLst/>
                          <a:latin typeface="Bliss-Light"/>
                          <a:ea typeface="Times New Roman"/>
                          <a:cs typeface="Arial"/>
                        </a:rPr>
                        <a:t> | </a:t>
                      </a:r>
                      <a:r>
                        <a:rPr lang="en-GB" sz="1600" b="1" kern="1200" dirty="0">
                          <a:solidFill>
                            <a:srgbClr val="FFFFFF"/>
                          </a:solidFill>
                          <a:effectLst/>
                          <a:latin typeface="Bliss-Light"/>
                          <a:ea typeface="Times New Roman"/>
                          <a:cs typeface="Arial"/>
                        </a:rPr>
                        <a:t>Table heading </a:t>
                      </a:r>
                      <a:endParaRPr lang="en-GB"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6ED"/>
                    </a:solidFill>
                  </a:tcPr>
                </a:tc>
                <a:tc hMerge="1">
                  <a:txBody>
                    <a:bodyPr/>
                    <a:lstStyle/>
                    <a:p>
                      <a:endParaRPr lang="en-GB"/>
                    </a:p>
                  </a:txBody>
                  <a:tcPr/>
                </a:tc>
                <a:extLst>
                  <a:ext uri="{0D108BD9-81ED-4DB2-BD59-A6C34878D82A}">
                    <a16:rowId xmlns:a16="http://schemas.microsoft.com/office/drawing/2014/main" val="10000"/>
                  </a:ext>
                </a:extLst>
              </a:tr>
              <a:tr h="635775">
                <a:tc>
                  <a:txBody>
                    <a:bodyPr/>
                    <a:lstStyle/>
                    <a:p>
                      <a:pPr>
                        <a:lnSpc>
                          <a:spcPct val="115000"/>
                        </a:lnSpc>
                        <a:spcAft>
                          <a:spcPts val="0"/>
                        </a:spcAft>
                      </a:pPr>
                      <a:r>
                        <a:rPr lang="en-US"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Calibri"/>
                          <a:cs typeface="Arial"/>
                        </a:rPr>
                        <a:t>This</a:t>
                      </a:r>
                      <a:r>
                        <a:rPr lang="en-US" sz="1400" kern="1200" baseline="0" dirty="0">
                          <a:solidFill>
                            <a:schemeClr val="tx1"/>
                          </a:solidFill>
                          <a:effectLst/>
                          <a:latin typeface="Bliss-Light"/>
                          <a:ea typeface="Calibri"/>
                          <a:cs typeface="Arial"/>
                        </a:rPr>
                        <a:t> is an example of how a primary table should look</a:t>
                      </a:r>
                      <a:endParaRPr lang="en-GB" sz="1100" dirty="0">
                        <a:solidFill>
                          <a:schemeClr val="tx1"/>
                        </a:solidFill>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78355">
                <a:tc>
                  <a:txBody>
                    <a:bodyPr/>
                    <a:lstStyle/>
                    <a:p>
                      <a:pPr>
                        <a:lnSpc>
                          <a:spcPct val="115000"/>
                        </a:lnSpc>
                        <a:spcAft>
                          <a:spcPts val="0"/>
                        </a:spcAft>
                      </a:pPr>
                      <a:r>
                        <a:rPr lang="en-US"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Times New Roman"/>
                          <a:cs typeface="Arial"/>
                        </a:rPr>
                        <a:t>Text</a:t>
                      </a:r>
                      <a:endParaRPr lang="en-GB" sz="1100" dirty="0">
                        <a:solidFill>
                          <a:schemeClr val="tx1"/>
                        </a:solidFill>
                        <a:effectLst/>
                        <a:latin typeface="+mn-lt"/>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78355">
                <a:tc>
                  <a:txBody>
                    <a:bodyPr/>
                    <a:lstStyle/>
                    <a:p>
                      <a:pPr>
                        <a:lnSpc>
                          <a:spcPct val="115000"/>
                        </a:lnSpc>
                        <a:spcAft>
                          <a:spcPts val="0"/>
                        </a:spcAft>
                      </a:pPr>
                      <a:r>
                        <a:rPr lang="en-GB"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Times New Roman"/>
                          <a:cs typeface="Arial"/>
                        </a:rPr>
                        <a:t>Text</a:t>
                      </a:r>
                      <a:endParaRPr lang="en-GB" sz="1100" dirty="0">
                        <a:solidFill>
                          <a:schemeClr val="tx1"/>
                        </a:solidFill>
                        <a:effectLst/>
                        <a:latin typeface="+mn-lt"/>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78355">
                <a:tc>
                  <a:txBody>
                    <a:bodyPr/>
                    <a:lstStyle/>
                    <a:p>
                      <a:pPr>
                        <a:lnSpc>
                          <a:spcPct val="115000"/>
                        </a:lnSpc>
                        <a:spcAft>
                          <a:spcPts val="0"/>
                        </a:spcAft>
                      </a:pPr>
                      <a:r>
                        <a:rPr lang="en-GB"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Times New Roman"/>
                          <a:cs typeface="Arial"/>
                        </a:rPr>
                        <a:t>Text</a:t>
                      </a:r>
                      <a:endParaRPr lang="en-GB" sz="1100" dirty="0">
                        <a:solidFill>
                          <a:schemeClr val="tx1"/>
                        </a:solidFill>
                        <a:effectLst/>
                        <a:latin typeface="+mn-lt"/>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4"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218156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defTabSz="457200" fontAlgn="base">
              <a:spcBef>
                <a:spcPct val="0"/>
              </a:spcBef>
              <a:spcAft>
                <a:spcPct val="0"/>
              </a:spcAft>
            </a:pPr>
            <a:fld id="{20939B21-3098-4B97-BDC4-7DCDB44F921F}" type="datetimeFigureOut">
              <a:rPr lang="en-GB">
                <a:solidFill>
                  <a:prstClr val="black"/>
                </a:solidFill>
                <a:ea typeface="ＭＳ Ｐゴシック" pitchFamily="1" charset="-128"/>
              </a:rPr>
              <a:pPr defTabSz="457200" fontAlgn="base">
                <a:spcBef>
                  <a:spcPct val="0"/>
                </a:spcBef>
                <a:spcAft>
                  <a:spcPct val="0"/>
                </a:spcAft>
              </a:pPr>
              <a:t>27/01/2021</a:t>
            </a:fld>
            <a:endParaRPr lang="en-GB">
              <a:solidFill>
                <a:prstClr val="black"/>
              </a:solidFill>
              <a:ea typeface="ＭＳ Ｐゴシック" pitchFamily="1" charset="-128"/>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ea typeface="ＭＳ Ｐゴシック" pitchFamily="1" charset="-128"/>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defTabSz="457200" fontAlgn="base">
              <a:spcBef>
                <a:spcPct val="0"/>
              </a:spcBef>
              <a:spcAft>
                <a:spcPct val="0"/>
              </a:spcAft>
            </a:pPr>
            <a:fld id="{784012CD-55BA-40C8-93AF-4E9A6F52F330}" type="slidenum">
              <a:rPr lang="en-GB">
                <a:solidFill>
                  <a:prstClr val="black"/>
                </a:solidFill>
                <a:ea typeface="ＭＳ Ｐゴシック" pitchFamily="1" charset="-128"/>
              </a:rPr>
              <a:pPr defTabSz="457200" fontAlgn="base">
                <a:spcBef>
                  <a:spcPct val="0"/>
                </a:spcBef>
                <a:spcAft>
                  <a:spcPct val="0"/>
                </a:spcAft>
              </a:pPr>
              <a:t>‹#›</a:t>
            </a:fld>
            <a:endParaRPr lang="en-GB">
              <a:solidFill>
                <a:prstClr val="black"/>
              </a:solidFill>
              <a:ea typeface="ＭＳ Ｐゴシック" pitchFamily="1" charset="-128"/>
            </a:endParaRP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Placeholder 7"/>
          <p:cNvSpPr>
            <a:spLocks noGrp="1"/>
          </p:cNvSpPr>
          <p:nvPr>
            <p:ph type="body" sz="quarter" idx="13" hasCustomPrompt="1"/>
          </p:nvPr>
        </p:nvSpPr>
        <p:spPr>
          <a:xfrm>
            <a:off x="585788" y="585788"/>
            <a:ext cx="8291882" cy="1420812"/>
          </a:xfrm>
          <a:prstGeom prst="rect">
            <a:avLst/>
          </a:prstGeom>
        </p:spPr>
        <p:txBody>
          <a:bodyPr/>
          <a:lstStyle>
            <a:lvl1pPr marL="0" marR="0" indent="0" algn="l" defTabSz="457200" rtl="0" eaLnBrk="1" fontAlgn="base" latinLnBrk="0" hangingPunct="1">
              <a:lnSpc>
                <a:spcPct val="80000"/>
              </a:lnSpc>
              <a:spcBef>
                <a:spcPct val="0"/>
              </a:spcBef>
              <a:spcAft>
                <a:spcPts val="1200"/>
              </a:spcAft>
              <a:buClrTx/>
              <a:buSzTx/>
              <a:buFontTx/>
              <a:buNone/>
              <a:tabLst/>
              <a:defRPr sz="3200"/>
            </a:lvl1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4400" b="0" i="0" u="none" strike="noStrike" kern="1100" cap="none" spc="-30" normalizeH="0" baseline="0" noProof="0" dirty="0">
                <a:ln>
                  <a:noFill/>
                </a:ln>
                <a:solidFill>
                  <a:prstClr val="white"/>
                </a:solidFill>
                <a:effectLst/>
                <a:uLnTx/>
                <a:uFillTx/>
                <a:latin typeface="Gotham Rounded Book"/>
                <a:ea typeface="ＭＳ Ｐゴシック" pitchFamily="1" charset="-128"/>
                <a:cs typeface="Gotham Rounded Book"/>
              </a:rPr>
              <a:t>TEITL | TITLE</a:t>
            </a:r>
          </a:p>
          <a:p>
            <a:pPr marL="0" marR="0" lvl="0" indent="0" algn="l" defTabSz="457200" rtl="0" eaLnBrk="1" fontAlgn="base" latinLnBrk="0" hangingPunct="1">
              <a:lnSpc>
                <a:spcPct val="80000"/>
              </a:lnSpc>
              <a:spcBef>
                <a:spcPct val="0"/>
              </a:spcBef>
              <a:spcAft>
                <a:spcPts val="1200"/>
              </a:spcAft>
              <a:buClrTx/>
              <a:buSzTx/>
              <a:buFontTx/>
              <a:buNone/>
              <a:tabLst/>
              <a:defRPr/>
            </a:pPr>
            <a:r>
              <a:rPr kumimoji="0" lang="en-US" sz="4400" b="0" i="0" u="none" strike="noStrike" kern="1100" cap="none" spc="-30" normalizeH="0" baseline="0" noProof="0" dirty="0">
                <a:ln>
                  <a:noFill/>
                </a:ln>
                <a:solidFill>
                  <a:prstClr val="white"/>
                </a:solidFill>
                <a:effectLst/>
                <a:uLnTx/>
                <a:uFillTx/>
                <a:latin typeface="Gotham Rounded Book"/>
                <a:ea typeface="ＭＳ Ｐゴシック" pitchFamily="1" charset="-128"/>
                <a:cs typeface="Gotham Rounded Book"/>
              </a:rPr>
              <a:t>[GORFFENNAF | JULY 2014]</a:t>
            </a:r>
          </a:p>
        </p:txBody>
      </p:sp>
    </p:spTree>
    <p:extLst>
      <p:ext uri="{BB962C8B-B14F-4D97-AF65-F5344CB8AC3E}">
        <p14:creationId xmlns:p14="http://schemas.microsoft.com/office/powerpoint/2010/main" val="68522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Placeholder 1"/>
          <p:cNvSpPr>
            <a:spLocks noGrp="1"/>
          </p:cNvSpPr>
          <p:nvPr>
            <p:ph type="title"/>
          </p:nvPr>
        </p:nvSpPr>
        <p:spPr>
          <a:xfrm>
            <a:off x="453084" y="1425576"/>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9" name="Text Placeholder 2"/>
          <p:cNvSpPr>
            <a:spLocks noGrp="1"/>
          </p:cNvSpPr>
          <p:nvPr>
            <p:ph type="body" idx="1"/>
          </p:nvPr>
        </p:nvSpPr>
        <p:spPr>
          <a:xfrm>
            <a:off x="457200" y="2984501"/>
            <a:ext cx="8229600" cy="2781300"/>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1229604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p:titleStyle>
    <p:bodyStyle>
      <a:lvl1pPr marL="0" indent="0" algn="l" defTabSz="457200" rtl="0" eaLnBrk="1" fontAlgn="base" hangingPunct="1">
        <a:spcBef>
          <a:spcPct val="20000"/>
        </a:spcBef>
        <a:spcAft>
          <a:spcPct val="0"/>
        </a:spcAft>
        <a:buFont typeface="Arial" pitchFamily="34" charset="0"/>
        <a:buNone/>
        <a:defRPr sz="2400" kern="1200">
          <a:solidFill>
            <a:schemeClr val="tx1"/>
          </a:solidFill>
          <a:latin typeface="Arial" panose="020B0604020202020204" pitchFamily="34" charset="0"/>
          <a:ea typeface="ＭＳ Ｐゴシック" pitchFamily="1" charset="-128"/>
          <a:cs typeface="Arial" panose="020B0604020202020204" pitchFamily="34"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1"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1"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78738" y="1098550"/>
            <a:ext cx="8107615" cy="1717393"/>
          </a:xfrm>
          <a:prstGeom prst="rect">
            <a:avLst/>
          </a:prstGeom>
          <a:noFill/>
        </p:spPr>
        <p:txBody>
          <a:bodyPr wrap="square" rtlCol="0">
            <a:spAutoFit/>
          </a:bodyPr>
          <a:lstStyle/>
          <a:p>
            <a:pPr defTabSz="457200" fontAlgn="base">
              <a:lnSpc>
                <a:spcPct val="80000"/>
              </a:lnSpc>
              <a:spcBef>
                <a:spcPct val="0"/>
              </a:spcBef>
              <a:spcAft>
                <a:spcPct val="0"/>
              </a:spcAft>
            </a:pPr>
            <a:r>
              <a:rPr lang="en-US" sz="4400" kern="1100" spc="-30" dirty="0">
                <a:solidFill>
                  <a:prstClr val="white"/>
                </a:solidFill>
                <a:latin typeface="Gotham Rounded Book"/>
                <a:ea typeface="ＭＳ Ｐゴシック" pitchFamily="1" charset="-128"/>
                <a:cs typeface="Gotham Rounded Book"/>
              </a:rPr>
              <a:t>Level 3 Medical Science</a:t>
            </a:r>
          </a:p>
          <a:p>
            <a:pPr defTabSz="457200" fontAlgn="base">
              <a:lnSpc>
                <a:spcPct val="80000"/>
              </a:lnSpc>
              <a:spcBef>
                <a:spcPct val="0"/>
              </a:spcBef>
              <a:spcAft>
                <a:spcPct val="0"/>
              </a:spcAft>
            </a:pPr>
            <a:endParaRPr lang="en-US" sz="4400" kern="1100" spc="-30" dirty="0">
              <a:solidFill>
                <a:prstClr val="white"/>
              </a:solidFill>
              <a:latin typeface="Gotham Rounded Book"/>
              <a:ea typeface="ＭＳ Ｐゴシック" pitchFamily="1" charset="-128"/>
              <a:cs typeface="Gotham Rounded Book"/>
            </a:endParaRPr>
          </a:p>
          <a:p>
            <a:pPr defTabSz="457200" fontAlgn="base">
              <a:lnSpc>
                <a:spcPct val="80000"/>
              </a:lnSpc>
              <a:spcBef>
                <a:spcPct val="0"/>
              </a:spcBef>
              <a:spcAft>
                <a:spcPct val="0"/>
              </a:spcAft>
            </a:pPr>
            <a:r>
              <a:rPr lang="en-US" sz="4400" kern="1100" spc="-30" dirty="0" err="1">
                <a:solidFill>
                  <a:prstClr val="white"/>
                </a:solidFill>
                <a:latin typeface="Gotham Rounded Book"/>
                <a:ea typeface="ＭＳ Ｐゴシック" pitchFamily="1" charset="-128"/>
                <a:cs typeface="Gotham Rounded Book"/>
              </a:rPr>
              <a:t>Lefel</a:t>
            </a:r>
            <a:r>
              <a:rPr lang="en-US" sz="4400" kern="1100" spc="-30" dirty="0">
                <a:solidFill>
                  <a:prstClr val="white"/>
                </a:solidFill>
                <a:latin typeface="Gotham Rounded Book"/>
                <a:ea typeface="ＭＳ Ｐゴシック" pitchFamily="1" charset="-128"/>
                <a:cs typeface="Gotham Rounded Book"/>
              </a:rPr>
              <a:t> 3 </a:t>
            </a:r>
            <a:r>
              <a:rPr lang="en-US" sz="4400" kern="1100" spc="-30" dirty="0" err="1">
                <a:solidFill>
                  <a:prstClr val="white"/>
                </a:solidFill>
                <a:latin typeface="Gotham Rounded Book"/>
                <a:ea typeface="ＭＳ Ｐゴシック" pitchFamily="1" charset="-128"/>
                <a:cs typeface="Gotham Rounded Book"/>
              </a:rPr>
              <a:t>Gwyddor</a:t>
            </a:r>
            <a:r>
              <a:rPr lang="en-US" sz="4400" kern="1100" spc="-30" dirty="0">
                <a:solidFill>
                  <a:prstClr val="white"/>
                </a:solidFill>
                <a:latin typeface="Gotham Rounded Book"/>
                <a:ea typeface="ＭＳ Ｐゴシック" pitchFamily="1" charset="-128"/>
                <a:cs typeface="Gotham Rounded Book"/>
              </a:rPr>
              <a:t> </a:t>
            </a:r>
            <a:r>
              <a:rPr lang="en-US" sz="4400" kern="1100" spc="-30" dirty="0" err="1">
                <a:solidFill>
                  <a:prstClr val="white"/>
                </a:solidFill>
                <a:latin typeface="Gotham Rounded Book"/>
                <a:ea typeface="ＭＳ Ｐゴシック" pitchFamily="1" charset="-128"/>
                <a:cs typeface="Gotham Rounded Book"/>
              </a:rPr>
              <a:t>Feddygol</a:t>
            </a:r>
            <a:endParaRPr lang="en-US" sz="4400" kern="1100" spc="-30" dirty="0">
              <a:solidFill>
                <a:prstClr val="white"/>
              </a:solidFill>
              <a:latin typeface="Gotham Rounded Book"/>
              <a:ea typeface="ＭＳ Ｐゴシック" pitchFamily="1" charset="-128"/>
              <a:cs typeface="Gotham Rounded Book"/>
            </a:endParaRPr>
          </a:p>
        </p:txBody>
      </p:sp>
      <p:pic>
        <p:nvPicPr>
          <p:cNvPr id="5" name="Picture 4" descr="Z:\Pictures\logos\WJEC_Logo_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155" y="5928233"/>
            <a:ext cx="701740" cy="7009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68344" y="6017122"/>
            <a:ext cx="1088760" cy="523220"/>
          </a:xfrm>
          <a:prstGeom prst="rect">
            <a:avLst/>
          </a:prstGeom>
          <a:noFill/>
        </p:spPr>
        <p:txBody>
          <a:bodyPr wrap="none" rtlCol="0">
            <a:spAutoFit/>
          </a:bodyPr>
          <a:lstStyle/>
          <a:p>
            <a:r>
              <a:rPr lang="en-GB" sz="2800" b="1" dirty="0">
                <a:solidFill>
                  <a:schemeClr val="accent1"/>
                </a:solidFill>
              </a:rPr>
              <a:t>Unit 1</a:t>
            </a:r>
          </a:p>
        </p:txBody>
      </p:sp>
    </p:spTree>
    <p:extLst>
      <p:ext uri="{BB962C8B-B14F-4D97-AF65-F5344CB8AC3E}">
        <p14:creationId xmlns:p14="http://schemas.microsoft.com/office/powerpoint/2010/main" val="65012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Qualification weighting</a:t>
            </a:r>
          </a:p>
        </p:txBody>
      </p:sp>
      <p:sp>
        <p:nvSpPr>
          <p:cNvPr id="3" name="Content Placeholder 2"/>
          <p:cNvSpPr>
            <a:spLocks noGrp="1"/>
          </p:cNvSpPr>
          <p:nvPr>
            <p:ph idx="1"/>
          </p:nvPr>
        </p:nvSpPr>
        <p:spPr/>
        <p:txBody>
          <a:bodyPr>
            <a:normAutofit/>
          </a:bodyPr>
          <a:lstStyle/>
          <a:p>
            <a:r>
              <a:rPr lang="en-GB" dirty="0">
                <a:solidFill>
                  <a:schemeClr val="tx1">
                    <a:lumMod val="65000"/>
                    <a:lumOff val="35000"/>
                  </a:schemeClr>
                </a:solidFill>
              </a:rPr>
              <a:t>Certificate		50%</a:t>
            </a:r>
          </a:p>
          <a:p>
            <a:r>
              <a:rPr lang="en-GB" dirty="0">
                <a:solidFill>
                  <a:schemeClr val="tx1">
                    <a:lumMod val="65000"/>
                    <a:lumOff val="35000"/>
                  </a:schemeClr>
                </a:solidFill>
              </a:rPr>
              <a:t>Diploma			25%</a:t>
            </a:r>
          </a:p>
          <a:p>
            <a:endParaRPr lang="en-GB" dirty="0">
              <a:solidFill>
                <a:schemeClr val="tx1">
                  <a:lumMod val="65000"/>
                  <a:lumOff val="35000"/>
                </a:schemeClr>
              </a:solidFill>
            </a:endParaRP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28824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Unit 1</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solidFill>
                  <a:schemeClr val="tx1">
                    <a:lumMod val="65000"/>
                    <a:lumOff val="35000"/>
                  </a:schemeClr>
                </a:solidFill>
              </a:rPr>
              <a:t>Two hour written examination</a:t>
            </a:r>
          </a:p>
          <a:p>
            <a:pPr marL="342900" indent="-342900">
              <a:buFont typeface="Arial" panose="020B0604020202020204" pitchFamily="34" charset="0"/>
              <a:buChar char="•"/>
            </a:pPr>
            <a:r>
              <a:rPr lang="en-GB" dirty="0">
                <a:solidFill>
                  <a:schemeClr val="tx1">
                    <a:lumMod val="65000"/>
                    <a:lumOff val="35000"/>
                  </a:schemeClr>
                </a:solidFill>
              </a:rPr>
              <a:t>90 marks</a:t>
            </a:r>
          </a:p>
          <a:p>
            <a:pPr marL="342900" indent="-342900">
              <a:buFont typeface="Arial" panose="020B0604020202020204" pitchFamily="34" charset="0"/>
              <a:buChar char="•"/>
            </a:pPr>
            <a:r>
              <a:rPr lang="en-GB" dirty="0">
                <a:solidFill>
                  <a:schemeClr val="tx1">
                    <a:lumMod val="65000"/>
                    <a:lumOff val="35000"/>
                  </a:schemeClr>
                </a:solidFill>
              </a:rPr>
              <a:t>Two sections</a:t>
            </a:r>
          </a:p>
          <a:p>
            <a:pPr marL="342900" indent="-342900">
              <a:buFont typeface="Arial" panose="020B0604020202020204" pitchFamily="34" charset="0"/>
              <a:buChar char="•"/>
            </a:pPr>
            <a:r>
              <a:rPr lang="en-GB" dirty="0">
                <a:solidFill>
                  <a:schemeClr val="tx1">
                    <a:lumMod val="65000"/>
                    <a:lumOff val="35000"/>
                  </a:schemeClr>
                </a:solidFill>
              </a:rPr>
              <a:t>Synoptic with Units 2 and 3</a:t>
            </a:r>
          </a:p>
          <a:p>
            <a:pPr marL="342900" indent="-342900">
              <a:buFont typeface="Arial" panose="020B0604020202020204" pitchFamily="34" charset="0"/>
              <a:buChar char="•"/>
            </a:pPr>
            <a:r>
              <a:rPr lang="en-GB" dirty="0">
                <a:solidFill>
                  <a:schemeClr val="tx1">
                    <a:lumMod val="65000"/>
                    <a:lumOff val="35000"/>
                  </a:schemeClr>
                </a:solidFill>
              </a:rPr>
              <a:t>All questions compulsory</a:t>
            </a:r>
          </a:p>
        </p:txBody>
      </p:sp>
    </p:spTree>
    <p:extLst>
      <p:ext uri="{BB962C8B-B14F-4D97-AF65-F5344CB8AC3E}">
        <p14:creationId xmlns:p14="http://schemas.microsoft.com/office/powerpoint/2010/main" val="414084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Section A and pre-release</a:t>
            </a:r>
          </a:p>
        </p:txBody>
      </p:sp>
      <p:sp>
        <p:nvSpPr>
          <p:cNvPr id="3" name="Content Placeholder 2"/>
          <p:cNvSpPr>
            <a:spLocks noGrp="1"/>
          </p:cNvSpPr>
          <p:nvPr>
            <p:ph idx="1"/>
          </p:nvPr>
        </p:nvSpPr>
        <p:spPr/>
        <p:txBody>
          <a:bodyPr>
            <a:normAutofit fontScale="92500" lnSpcReduction="20000"/>
          </a:bodyPr>
          <a:lstStyle/>
          <a:p>
            <a:r>
              <a:rPr lang="en-GB" dirty="0">
                <a:solidFill>
                  <a:schemeClr val="tx1">
                    <a:lumMod val="65000"/>
                    <a:lumOff val="35000"/>
                  </a:schemeClr>
                </a:solidFill>
              </a:rPr>
              <a:t>Section A</a:t>
            </a:r>
          </a:p>
          <a:p>
            <a:pPr marL="342900" indent="-342900">
              <a:buFont typeface="Arial" panose="020B0604020202020204" pitchFamily="34" charset="0"/>
              <a:buChar char="•"/>
            </a:pPr>
            <a:r>
              <a:rPr lang="en-GB" dirty="0">
                <a:solidFill>
                  <a:schemeClr val="tx1">
                    <a:lumMod val="65000"/>
                    <a:lumOff val="35000"/>
                  </a:schemeClr>
                </a:solidFill>
              </a:rPr>
              <a:t>Section A is based upon pre-release and connected specification content</a:t>
            </a:r>
          </a:p>
          <a:p>
            <a:pPr marL="342900" indent="-342900">
              <a:buFont typeface="Arial" panose="020B0604020202020204" pitchFamily="34" charset="0"/>
              <a:buChar char="•"/>
            </a:pPr>
            <a:r>
              <a:rPr lang="en-GB" dirty="0">
                <a:solidFill>
                  <a:schemeClr val="tx1">
                    <a:lumMod val="65000"/>
                    <a:lumOff val="35000"/>
                  </a:schemeClr>
                </a:solidFill>
              </a:rPr>
              <a:t>Pre-release is available from last week April</a:t>
            </a:r>
          </a:p>
          <a:p>
            <a:pPr marL="342900" indent="-342900">
              <a:buFont typeface="Arial" panose="020B0604020202020204" pitchFamily="34" charset="0"/>
              <a:buChar char="•"/>
            </a:pPr>
            <a:r>
              <a:rPr lang="en-GB" dirty="0">
                <a:solidFill>
                  <a:schemeClr val="tx1">
                    <a:lumMod val="65000"/>
                    <a:lumOff val="35000"/>
                  </a:schemeClr>
                </a:solidFill>
              </a:rPr>
              <a:t>Can be used in lessons with candidates</a:t>
            </a:r>
          </a:p>
          <a:p>
            <a:pPr marL="342900" indent="-342900">
              <a:buFont typeface="Arial" panose="020B0604020202020204" pitchFamily="34" charset="0"/>
              <a:buChar char="•"/>
            </a:pPr>
            <a:r>
              <a:rPr lang="en-GB" dirty="0">
                <a:solidFill>
                  <a:schemeClr val="tx1">
                    <a:lumMod val="65000"/>
                    <a:lumOff val="35000"/>
                  </a:schemeClr>
                </a:solidFill>
              </a:rPr>
              <a:t>Provides medical context</a:t>
            </a:r>
          </a:p>
          <a:p>
            <a:pPr marL="342900" indent="-342900">
              <a:buFont typeface="Arial" panose="020B0604020202020204" pitchFamily="34" charset="0"/>
              <a:buChar char="•"/>
            </a:pPr>
            <a:r>
              <a:rPr lang="en-GB" dirty="0">
                <a:solidFill>
                  <a:schemeClr val="tx1">
                    <a:lumMod val="65000"/>
                    <a:lumOff val="35000"/>
                  </a:schemeClr>
                </a:solidFill>
              </a:rPr>
              <a:t>Also contains data and information for analysis/ evaluation</a:t>
            </a:r>
          </a:p>
          <a:p>
            <a:pPr marL="342900" indent="-342900">
              <a:buFont typeface="Arial" panose="020B0604020202020204" pitchFamily="34" charset="0"/>
              <a:buChar char="•"/>
            </a:pPr>
            <a:r>
              <a:rPr lang="en-GB" dirty="0">
                <a:solidFill>
                  <a:schemeClr val="tx1">
                    <a:lumMod val="65000"/>
                    <a:lumOff val="35000"/>
                  </a:schemeClr>
                </a:solidFill>
              </a:rPr>
              <a:t>Between 22 and 25 marks</a:t>
            </a:r>
          </a:p>
        </p:txBody>
      </p:sp>
    </p:spTree>
    <p:extLst>
      <p:ext uri="{BB962C8B-B14F-4D97-AF65-F5344CB8AC3E}">
        <p14:creationId xmlns:p14="http://schemas.microsoft.com/office/powerpoint/2010/main" val="374753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Learning outcomes</a:t>
            </a:r>
          </a:p>
        </p:txBody>
      </p:sp>
      <p:sp>
        <p:nvSpPr>
          <p:cNvPr id="3" name="Content Placeholder 2"/>
          <p:cNvSpPr>
            <a:spLocks noGrp="1"/>
          </p:cNvSpPr>
          <p:nvPr>
            <p:ph idx="1"/>
          </p:nvPr>
        </p:nvSpPr>
        <p:spPr/>
        <p:txBody>
          <a:bodyPr>
            <a:normAutofit/>
          </a:bodyPr>
          <a:lstStyle/>
          <a:p>
            <a:r>
              <a:rPr lang="en-GB" b="1" dirty="0">
                <a:solidFill>
                  <a:schemeClr val="tx1">
                    <a:lumMod val="75000"/>
                    <a:lumOff val="25000"/>
                  </a:schemeClr>
                </a:solidFill>
              </a:rPr>
              <a:t>LO1</a:t>
            </a:r>
            <a:r>
              <a:rPr lang="en-GB" dirty="0">
                <a:solidFill>
                  <a:schemeClr val="tx1">
                    <a:lumMod val="75000"/>
                    <a:lumOff val="25000"/>
                  </a:schemeClr>
                </a:solidFill>
              </a:rPr>
              <a:t> </a:t>
            </a:r>
            <a:r>
              <a:rPr lang="en-GB" dirty="0"/>
              <a:t>understand biological principles</a:t>
            </a:r>
          </a:p>
          <a:p>
            <a:r>
              <a:rPr lang="en-GB" b="1" dirty="0">
                <a:solidFill>
                  <a:schemeClr val="tx1">
                    <a:lumMod val="75000"/>
                    <a:lumOff val="25000"/>
                  </a:schemeClr>
                </a:solidFill>
              </a:rPr>
              <a:t>LO2 </a:t>
            </a:r>
            <a:r>
              <a:rPr lang="en-GB" dirty="0"/>
              <a:t>understand function of human physiological systems</a:t>
            </a:r>
          </a:p>
          <a:p>
            <a:r>
              <a:rPr lang="en-GB" b="1" dirty="0">
                <a:solidFill>
                  <a:schemeClr val="tx1">
                    <a:lumMod val="75000"/>
                    <a:lumOff val="25000"/>
                  </a:schemeClr>
                </a:solidFill>
              </a:rPr>
              <a:t>LO3</a:t>
            </a:r>
            <a:r>
              <a:rPr lang="en-GB" dirty="0">
                <a:solidFill>
                  <a:schemeClr val="tx1">
                    <a:lumMod val="75000"/>
                    <a:lumOff val="25000"/>
                  </a:schemeClr>
                </a:solidFill>
              </a:rPr>
              <a:t> </a:t>
            </a:r>
            <a:r>
              <a:rPr lang="en-GB" dirty="0"/>
              <a:t>understand how external factors impact on the body</a:t>
            </a:r>
          </a:p>
          <a:p>
            <a:r>
              <a:rPr lang="en-GB" b="1" dirty="0">
                <a:solidFill>
                  <a:schemeClr val="tx1">
                    <a:lumMod val="75000"/>
                    <a:lumOff val="25000"/>
                  </a:schemeClr>
                </a:solidFill>
              </a:rPr>
              <a:t>LO4</a:t>
            </a:r>
            <a:r>
              <a:rPr lang="en-GB" dirty="0">
                <a:solidFill>
                  <a:schemeClr val="tx1">
                    <a:lumMod val="75000"/>
                    <a:lumOff val="25000"/>
                  </a:schemeClr>
                </a:solidFill>
              </a:rPr>
              <a:t> </a:t>
            </a:r>
            <a:r>
              <a:rPr lang="en-GB" dirty="0"/>
              <a:t>be able to report on human health</a:t>
            </a:r>
            <a:endParaRPr lang="en-GB" dirty="0">
              <a:solidFill>
                <a:schemeClr val="tx1">
                  <a:lumMod val="75000"/>
                  <a:lumOff val="25000"/>
                </a:schemeClr>
              </a:solidFill>
            </a:endParaRPr>
          </a:p>
          <a:p>
            <a:endParaRPr lang="en-GB" dirty="0"/>
          </a:p>
          <a:p>
            <a:endParaRPr lang="en-GB" dirty="0"/>
          </a:p>
        </p:txBody>
      </p:sp>
    </p:spTree>
    <p:extLst>
      <p:ext uri="{BB962C8B-B14F-4D97-AF65-F5344CB8AC3E}">
        <p14:creationId xmlns:p14="http://schemas.microsoft.com/office/powerpoint/2010/main" val="373507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Feedback from Summer 2017 </a:t>
            </a:r>
          </a:p>
        </p:txBody>
      </p:sp>
      <p:graphicFrame>
        <p:nvGraphicFramePr>
          <p:cNvPr id="4" name="Table 3"/>
          <p:cNvGraphicFramePr>
            <a:graphicFrameLocks noGrp="1"/>
          </p:cNvGraphicFramePr>
          <p:nvPr>
            <p:extLst>
              <p:ext uri="{D42A27DB-BD31-4B8C-83A1-F6EECF244321}">
                <p14:modId xmlns:p14="http://schemas.microsoft.com/office/powerpoint/2010/main" val="2362022605"/>
              </p:ext>
            </p:extLst>
          </p:nvPr>
        </p:nvGraphicFramePr>
        <p:xfrm>
          <a:off x="457200" y="2984500"/>
          <a:ext cx="8435280" cy="1752600"/>
        </p:xfrm>
        <a:graphic>
          <a:graphicData uri="http://schemas.openxmlformats.org/drawingml/2006/table">
            <a:tbl>
              <a:tblPr firstRow="1" bandRow="1">
                <a:tableStyleId>{5C22544A-7EE6-4342-B048-85BDC9FD1C3A}</a:tableStyleId>
              </a:tblPr>
              <a:tblGrid>
                <a:gridCol w="1736193">
                  <a:extLst>
                    <a:ext uri="{9D8B030D-6E8A-4147-A177-3AD203B41FA5}">
                      <a16:colId xmlns:a16="http://schemas.microsoft.com/office/drawing/2014/main" val="20000"/>
                    </a:ext>
                  </a:extLst>
                </a:gridCol>
                <a:gridCol w="1363568">
                  <a:extLst>
                    <a:ext uri="{9D8B030D-6E8A-4147-A177-3AD203B41FA5}">
                      <a16:colId xmlns:a16="http://schemas.microsoft.com/office/drawing/2014/main" val="20001"/>
                    </a:ext>
                  </a:extLst>
                </a:gridCol>
                <a:gridCol w="1117879">
                  <a:extLst>
                    <a:ext uri="{9D8B030D-6E8A-4147-A177-3AD203B41FA5}">
                      <a16:colId xmlns:a16="http://schemas.microsoft.com/office/drawing/2014/main" val="20002"/>
                    </a:ext>
                  </a:extLst>
                </a:gridCol>
                <a:gridCol w="1621539">
                  <a:extLst>
                    <a:ext uri="{9D8B030D-6E8A-4147-A177-3AD203B41FA5}">
                      <a16:colId xmlns:a16="http://schemas.microsoft.com/office/drawing/2014/main" val="20003"/>
                    </a:ext>
                  </a:extLst>
                </a:gridCol>
                <a:gridCol w="1190221">
                  <a:extLst>
                    <a:ext uri="{9D8B030D-6E8A-4147-A177-3AD203B41FA5}">
                      <a16:colId xmlns:a16="http://schemas.microsoft.com/office/drawing/2014/main" val="20004"/>
                    </a:ext>
                  </a:extLst>
                </a:gridCol>
                <a:gridCol w="1405880">
                  <a:extLst>
                    <a:ext uri="{9D8B030D-6E8A-4147-A177-3AD203B41FA5}">
                      <a16:colId xmlns:a16="http://schemas.microsoft.com/office/drawing/2014/main" val="20005"/>
                    </a:ext>
                  </a:extLst>
                </a:gridCol>
              </a:tblGrid>
              <a:tr h="370840">
                <a:tc gridSpan="2">
                  <a:txBody>
                    <a:bodyPr/>
                    <a:lstStyle/>
                    <a:p>
                      <a:r>
                        <a:rPr lang="en-GB" dirty="0"/>
                        <a:t>Maximum mark = 90</a:t>
                      </a:r>
                    </a:p>
                  </a:txBody>
                  <a:tcPr/>
                </a:tc>
                <a:tc hMerge="1">
                  <a:txBody>
                    <a:bodyPr/>
                    <a:lstStyle/>
                    <a:p>
                      <a:endParaRPr lang="en-GB" dirty="0"/>
                    </a:p>
                  </a:txBody>
                  <a:tcPr/>
                </a:tc>
                <a:tc gridSpan="2">
                  <a:txBody>
                    <a:bodyPr/>
                    <a:lstStyle/>
                    <a:p>
                      <a:r>
                        <a:rPr lang="en-GB" dirty="0"/>
                        <a:t>Mean mark = 26.9</a:t>
                      </a:r>
                    </a:p>
                  </a:txBody>
                  <a:tcPr/>
                </a:tc>
                <a:tc hMerge="1">
                  <a:txBody>
                    <a:bodyPr/>
                    <a:lstStyle/>
                    <a:p>
                      <a:endParaRPr lang="en-GB" dirty="0"/>
                    </a:p>
                  </a:txBody>
                  <a:tcPr/>
                </a:tc>
                <a:tc gridSpan="2">
                  <a:txBody>
                    <a:bodyPr/>
                    <a:lstStyle/>
                    <a:p>
                      <a:r>
                        <a:rPr lang="en-GB" dirty="0"/>
                        <a:t>Entry = 255</a:t>
                      </a:r>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endParaRPr lang="en-GB" dirty="0"/>
                    </a:p>
                  </a:txBody>
                  <a:tcPr/>
                </a:tc>
                <a:tc>
                  <a:txBody>
                    <a:bodyPr/>
                    <a:lstStyle/>
                    <a:p>
                      <a:pPr algn="ctr"/>
                      <a:r>
                        <a:rPr lang="en-GB" dirty="0"/>
                        <a:t>A</a:t>
                      </a:r>
                    </a:p>
                  </a:txBody>
                  <a:tcPr/>
                </a:tc>
                <a:tc>
                  <a:txBody>
                    <a:bodyPr/>
                    <a:lstStyle/>
                    <a:p>
                      <a:pPr algn="ctr"/>
                      <a:r>
                        <a:rPr lang="en-GB" dirty="0"/>
                        <a:t>B</a:t>
                      </a:r>
                    </a:p>
                  </a:txBody>
                  <a:tcPr/>
                </a:tc>
                <a:tc>
                  <a:txBody>
                    <a:bodyPr/>
                    <a:lstStyle/>
                    <a:p>
                      <a:pPr algn="ctr"/>
                      <a:r>
                        <a:rPr lang="en-GB" dirty="0"/>
                        <a:t>C</a:t>
                      </a:r>
                    </a:p>
                  </a:txBody>
                  <a:tcPr/>
                </a:tc>
                <a:tc>
                  <a:txBody>
                    <a:bodyPr/>
                    <a:lstStyle/>
                    <a:p>
                      <a:pPr algn="ctr"/>
                      <a:r>
                        <a:rPr lang="en-GB" dirty="0"/>
                        <a:t>D</a:t>
                      </a:r>
                    </a:p>
                  </a:txBody>
                  <a:tcPr/>
                </a:tc>
                <a:tc>
                  <a:txBody>
                    <a:bodyPr/>
                    <a:lstStyle/>
                    <a:p>
                      <a:pPr algn="ctr"/>
                      <a:r>
                        <a:rPr lang="en-GB" dirty="0"/>
                        <a:t>E</a:t>
                      </a:r>
                    </a:p>
                  </a:txBody>
                  <a:tcPr/>
                </a:tc>
                <a:extLst>
                  <a:ext uri="{0D108BD9-81ED-4DB2-BD59-A6C34878D82A}">
                    <a16:rowId xmlns:a16="http://schemas.microsoft.com/office/drawing/2014/main" val="10001"/>
                  </a:ext>
                </a:extLst>
              </a:tr>
              <a:tr h="370840">
                <a:tc>
                  <a:txBody>
                    <a:bodyPr/>
                    <a:lstStyle/>
                    <a:p>
                      <a:r>
                        <a:rPr lang="en-GB" dirty="0"/>
                        <a:t>Grade boundary</a:t>
                      </a:r>
                    </a:p>
                  </a:txBody>
                  <a:tcPr/>
                </a:tc>
                <a:tc>
                  <a:txBody>
                    <a:bodyPr/>
                    <a:lstStyle/>
                    <a:p>
                      <a:pPr algn="ctr"/>
                      <a:r>
                        <a:rPr lang="en-GB" dirty="0"/>
                        <a:t>55</a:t>
                      </a:r>
                    </a:p>
                  </a:txBody>
                  <a:tcPr/>
                </a:tc>
                <a:tc>
                  <a:txBody>
                    <a:bodyPr/>
                    <a:lstStyle/>
                    <a:p>
                      <a:pPr algn="ctr"/>
                      <a:r>
                        <a:rPr lang="en-GB" dirty="0"/>
                        <a:t>46</a:t>
                      </a:r>
                    </a:p>
                  </a:txBody>
                  <a:tcPr/>
                </a:tc>
                <a:tc>
                  <a:txBody>
                    <a:bodyPr/>
                    <a:lstStyle/>
                    <a:p>
                      <a:pPr algn="ctr"/>
                      <a:r>
                        <a:rPr lang="en-GB" dirty="0"/>
                        <a:t>37</a:t>
                      </a:r>
                    </a:p>
                  </a:txBody>
                  <a:tcPr/>
                </a:tc>
                <a:tc>
                  <a:txBody>
                    <a:bodyPr/>
                    <a:lstStyle/>
                    <a:p>
                      <a:pPr algn="ctr"/>
                      <a:r>
                        <a:rPr lang="en-GB" dirty="0"/>
                        <a:t>29</a:t>
                      </a:r>
                    </a:p>
                  </a:txBody>
                  <a:tcPr/>
                </a:tc>
                <a:tc>
                  <a:txBody>
                    <a:bodyPr/>
                    <a:lstStyle/>
                    <a:p>
                      <a:pPr algn="ctr"/>
                      <a:r>
                        <a:rPr lang="en-GB" dirty="0"/>
                        <a:t>21</a:t>
                      </a:r>
                    </a:p>
                  </a:txBody>
                  <a:tcPr/>
                </a:tc>
                <a:extLst>
                  <a:ext uri="{0D108BD9-81ED-4DB2-BD59-A6C34878D82A}">
                    <a16:rowId xmlns:a16="http://schemas.microsoft.com/office/drawing/2014/main" val="10002"/>
                  </a:ext>
                </a:extLst>
              </a:tr>
              <a:tr h="370840">
                <a:tc>
                  <a:txBody>
                    <a:bodyPr/>
                    <a:lstStyle/>
                    <a:p>
                      <a:r>
                        <a:rPr lang="en-GB" dirty="0"/>
                        <a:t>Cumulative % at grade</a:t>
                      </a:r>
                    </a:p>
                  </a:txBody>
                  <a:tcPr/>
                </a:tc>
                <a:tc>
                  <a:txBody>
                    <a:bodyPr/>
                    <a:lstStyle/>
                    <a:p>
                      <a:pPr algn="ctr"/>
                      <a:r>
                        <a:rPr lang="en-GB" dirty="0"/>
                        <a:t>2.6</a:t>
                      </a:r>
                    </a:p>
                  </a:txBody>
                  <a:tcPr/>
                </a:tc>
                <a:tc>
                  <a:txBody>
                    <a:bodyPr/>
                    <a:lstStyle/>
                    <a:p>
                      <a:pPr algn="ctr"/>
                      <a:r>
                        <a:rPr lang="en-GB" dirty="0"/>
                        <a:t>7.5</a:t>
                      </a:r>
                    </a:p>
                  </a:txBody>
                  <a:tcPr/>
                </a:tc>
                <a:tc>
                  <a:txBody>
                    <a:bodyPr/>
                    <a:lstStyle/>
                    <a:p>
                      <a:pPr algn="ctr"/>
                      <a:r>
                        <a:rPr lang="en-GB" dirty="0"/>
                        <a:t>18.1</a:t>
                      </a:r>
                    </a:p>
                  </a:txBody>
                  <a:tcPr/>
                </a:tc>
                <a:tc>
                  <a:txBody>
                    <a:bodyPr/>
                    <a:lstStyle/>
                    <a:p>
                      <a:pPr algn="ctr"/>
                      <a:r>
                        <a:rPr lang="en-GB" dirty="0"/>
                        <a:t>37.0</a:t>
                      </a:r>
                    </a:p>
                  </a:txBody>
                  <a:tcPr/>
                </a:tc>
                <a:tc>
                  <a:txBody>
                    <a:bodyPr/>
                    <a:lstStyle/>
                    <a:p>
                      <a:pPr algn="ctr"/>
                      <a:r>
                        <a:rPr lang="en-GB" dirty="0"/>
                        <a:t>69.2</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9639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Feedback from Summer 2017 </a:t>
            </a:r>
          </a:p>
        </p:txBody>
      </p:sp>
      <p:graphicFrame>
        <p:nvGraphicFramePr>
          <p:cNvPr id="5" name="Table 4"/>
          <p:cNvGraphicFramePr>
            <a:graphicFrameLocks noGrp="1"/>
          </p:cNvGraphicFramePr>
          <p:nvPr>
            <p:extLst>
              <p:ext uri="{D42A27DB-BD31-4B8C-83A1-F6EECF244321}">
                <p14:modId xmlns:p14="http://schemas.microsoft.com/office/powerpoint/2010/main" val="1934835524"/>
              </p:ext>
            </p:extLst>
          </p:nvPr>
        </p:nvGraphicFramePr>
        <p:xfrm>
          <a:off x="755576" y="2204864"/>
          <a:ext cx="7132717" cy="4618484"/>
        </p:xfrm>
        <a:graphic>
          <a:graphicData uri="http://schemas.openxmlformats.org/drawingml/2006/table">
            <a:tbl>
              <a:tblPr firstRow="1" bandRow="1">
                <a:tableStyleId>{5C22544A-7EE6-4342-B048-85BDC9FD1C3A}</a:tableStyleId>
              </a:tblPr>
              <a:tblGrid>
                <a:gridCol w="1140290">
                  <a:extLst>
                    <a:ext uri="{9D8B030D-6E8A-4147-A177-3AD203B41FA5}">
                      <a16:colId xmlns:a16="http://schemas.microsoft.com/office/drawing/2014/main" val="20000"/>
                    </a:ext>
                  </a:extLst>
                </a:gridCol>
                <a:gridCol w="692458">
                  <a:extLst>
                    <a:ext uri="{9D8B030D-6E8A-4147-A177-3AD203B41FA5}">
                      <a16:colId xmlns:a16="http://schemas.microsoft.com/office/drawing/2014/main" val="20001"/>
                    </a:ext>
                  </a:extLst>
                </a:gridCol>
                <a:gridCol w="870012">
                  <a:extLst>
                    <a:ext uri="{9D8B030D-6E8A-4147-A177-3AD203B41FA5}">
                      <a16:colId xmlns:a16="http://schemas.microsoft.com/office/drawing/2014/main" val="20002"/>
                    </a:ext>
                  </a:extLst>
                </a:gridCol>
                <a:gridCol w="781235">
                  <a:extLst>
                    <a:ext uri="{9D8B030D-6E8A-4147-A177-3AD203B41FA5}">
                      <a16:colId xmlns:a16="http://schemas.microsoft.com/office/drawing/2014/main" val="20003"/>
                    </a:ext>
                  </a:extLst>
                </a:gridCol>
                <a:gridCol w="1171852">
                  <a:extLst>
                    <a:ext uri="{9D8B030D-6E8A-4147-A177-3AD203B41FA5}">
                      <a16:colId xmlns:a16="http://schemas.microsoft.com/office/drawing/2014/main" val="20004"/>
                    </a:ext>
                  </a:extLst>
                </a:gridCol>
                <a:gridCol w="1171853">
                  <a:extLst>
                    <a:ext uri="{9D8B030D-6E8A-4147-A177-3AD203B41FA5}">
                      <a16:colId xmlns:a16="http://schemas.microsoft.com/office/drawing/2014/main" val="20005"/>
                    </a:ext>
                  </a:extLst>
                </a:gridCol>
                <a:gridCol w="1305017">
                  <a:extLst>
                    <a:ext uri="{9D8B030D-6E8A-4147-A177-3AD203B41FA5}">
                      <a16:colId xmlns:a16="http://schemas.microsoft.com/office/drawing/2014/main" val="20006"/>
                    </a:ext>
                  </a:extLst>
                </a:gridCol>
              </a:tblGrid>
              <a:tr h="539244">
                <a:tc gridSpan="7">
                  <a:txBody>
                    <a:bodyPr/>
                    <a:lstStyle/>
                    <a:p>
                      <a:pPr algn="ctr"/>
                      <a:r>
                        <a:rPr lang="en-GB" dirty="0"/>
                        <a:t>All candidates performance across questions</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pPr algn="ctr"/>
                      <a:r>
                        <a:rPr lang="en-GB" dirty="0"/>
                        <a:t>Question</a:t>
                      </a:r>
                    </a:p>
                  </a:txBody>
                  <a:tcPr/>
                </a:tc>
                <a:tc>
                  <a:txBody>
                    <a:bodyPr/>
                    <a:lstStyle/>
                    <a:p>
                      <a:pPr algn="ctr"/>
                      <a:r>
                        <a:rPr lang="en-GB" dirty="0"/>
                        <a:t>N</a:t>
                      </a:r>
                    </a:p>
                  </a:txBody>
                  <a:tcPr/>
                </a:tc>
                <a:tc>
                  <a:txBody>
                    <a:bodyPr/>
                    <a:lstStyle/>
                    <a:p>
                      <a:pPr algn="ctr"/>
                      <a:r>
                        <a:rPr lang="en-GB" dirty="0"/>
                        <a:t>Mean</a:t>
                      </a:r>
                    </a:p>
                  </a:txBody>
                  <a:tcPr/>
                </a:tc>
                <a:tc>
                  <a:txBody>
                    <a:bodyPr/>
                    <a:lstStyle/>
                    <a:p>
                      <a:pPr algn="ctr"/>
                      <a:r>
                        <a:rPr lang="en-GB" dirty="0"/>
                        <a:t>SD</a:t>
                      </a:r>
                    </a:p>
                  </a:txBody>
                  <a:tcPr/>
                </a:tc>
                <a:tc>
                  <a:txBody>
                    <a:bodyPr/>
                    <a:lstStyle/>
                    <a:p>
                      <a:pPr algn="ctr"/>
                      <a:r>
                        <a:rPr lang="en-GB" dirty="0"/>
                        <a:t>Max mark</a:t>
                      </a:r>
                    </a:p>
                  </a:txBody>
                  <a:tcPr/>
                </a:tc>
                <a:tc>
                  <a:txBody>
                    <a:bodyPr/>
                    <a:lstStyle/>
                    <a:p>
                      <a:pPr algn="ctr"/>
                      <a:r>
                        <a:rPr lang="en-GB" dirty="0"/>
                        <a:t>FF</a:t>
                      </a:r>
                    </a:p>
                  </a:txBody>
                  <a:tcPr/>
                </a:tc>
                <a:tc>
                  <a:txBody>
                    <a:bodyPr/>
                    <a:lstStyle/>
                    <a:p>
                      <a:pPr algn="ctr"/>
                      <a:r>
                        <a:rPr lang="en-GB" dirty="0"/>
                        <a:t>Attempt %</a:t>
                      </a:r>
                    </a:p>
                  </a:txBody>
                  <a:tcPr/>
                </a:tc>
                <a:extLst>
                  <a:ext uri="{0D108BD9-81ED-4DB2-BD59-A6C34878D82A}">
                    <a16:rowId xmlns:a16="http://schemas.microsoft.com/office/drawing/2014/main" val="10001"/>
                  </a:ext>
                </a:extLst>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dirty="0"/>
                        <a:t>Section</a:t>
                      </a:r>
                      <a:r>
                        <a:rPr lang="en-GB" baseline="0" dirty="0"/>
                        <a:t> A</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0002"/>
                  </a:ext>
                </a:extLst>
              </a:tr>
              <a:tr h="370840">
                <a:tc>
                  <a:txBody>
                    <a:bodyPr/>
                    <a:lstStyle/>
                    <a:p>
                      <a:pPr algn="ctr"/>
                      <a:r>
                        <a:rPr lang="en-GB" baseline="0" dirty="0"/>
                        <a:t>1-7</a:t>
                      </a:r>
                      <a:endParaRPr lang="en-GB" dirty="0"/>
                    </a:p>
                  </a:txBody>
                  <a:tcPr/>
                </a:tc>
                <a:tc>
                  <a:txBody>
                    <a:bodyPr/>
                    <a:lstStyle/>
                    <a:p>
                      <a:pPr algn="ctr"/>
                      <a:r>
                        <a:rPr lang="en-GB" dirty="0"/>
                        <a:t>255</a:t>
                      </a:r>
                    </a:p>
                  </a:txBody>
                  <a:tcPr/>
                </a:tc>
                <a:tc>
                  <a:txBody>
                    <a:bodyPr/>
                    <a:lstStyle/>
                    <a:p>
                      <a:pPr algn="ctr"/>
                      <a:r>
                        <a:rPr lang="en-GB" dirty="0"/>
                        <a:t>8.4</a:t>
                      </a:r>
                    </a:p>
                  </a:txBody>
                  <a:tcPr/>
                </a:tc>
                <a:tc>
                  <a:txBody>
                    <a:bodyPr/>
                    <a:lstStyle/>
                    <a:p>
                      <a:pPr algn="ctr"/>
                      <a:r>
                        <a:rPr lang="en-GB" dirty="0"/>
                        <a:t>3.9</a:t>
                      </a:r>
                    </a:p>
                  </a:txBody>
                  <a:tcPr/>
                </a:tc>
                <a:tc>
                  <a:txBody>
                    <a:bodyPr/>
                    <a:lstStyle/>
                    <a:p>
                      <a:pPr algn="ctr"/>
                      <a:r>
                        <a:rPr lang="en-GB" dirty="0"/>
                        <a:t>25</a:t>
                      </a:r>
                    </a:p>
                  </a:txBody>
                  <a:tcPr/>
                </a:tc>
                <a:tc>
                  <a:txBody>
                    <a:bodyPr/>
                    <a:lstStyle/>
                    <a:p>
                      <a:pPr algn="ctr"/>
                      <a:r>
                        <a:rPr lang="en-GB" dirty="0"/>
                        <a:t>33.7</a:t>
                      </a:r>
                    </a:p>
                  </a:txBody>
                  <a:tcPr/>
                </a:tc>
                <a:tc>
                  <a:txBody>
                    <a:bodyPr/>
                    <a:lstStyle/>
                    <a:p>
                      <a:pPr algn="ctr"/>
                      <a:r>
                        <a:rPr lang="en-GB" dirty="0"/>
                        <a:t>100</a:t>
                      </a:r>
                    </a:p>
                  </a:txBody>
                  <a:tcPr/>
                </a:tc>
                <a:extLst>
                  <a:ext uri="{0D108BD9-81ED-4DB2-BD59-A6C34878D82A}">
                    <a16:rowId xmlns:a16="http://schemas.microsoft.com/office/drawing/2014/main" val="10003"/>
                  </a:ext>
                </a:extLst>
              </a:tr>
              <a:tr h="370840">
                <a:tc>
                  <a:txBody>
                    <a:bodyPr/>
                    <a:lstStyle/>
                    <a:p>
                      <a:pPr algn="ctr"/>
                      <a:r>
                        <a:rPr lang="en-GB" dirty="0"/>
                        <a:t>Section B</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0004"/>
                  </a:ext>
                </a:extLst>
              </a:tr>
              <a:tr h="370840">
                <a:tc>
                  <a:txBody>
                    <a:bodyPr/>
                    <a:lstStyle/>
                    <a:p>
                      <a:pPr algn="ctr"/>
                      <a:r>
                        <a:rPr lang="en-GB" dirty="0"/>
                        <a:t>8</a:t>
                      </a:r>
                    </a:p>
                  </a:txBody>
                  <a:tcPr/>
                </a:tc>
                <a:tc>
                  <a:txBody>
                    <a:bodyPr/>
                    <a:lstStyle/>
                    <a:p>
                      <a:pPr algn="ctr"/>
                      <a:r>
                        <a:rPr lang="en-GB" dirty="0"/>
                        <a:t>249</a:t>
                      </a:r>
                    </a:p>
                  </a:txBody>
                  <a:tcPr/>
                </a:tc>
                <a:tc>
                  <a:txBody>
                    <a:bodyPr/>
                    <a:lstStyle/>
                    <a:p>
                      <a:pPr algn="ctr"/>
                      <a:r>
                        <a:rPr lang="en-GB" dirty="0"/>
                        <a:t>0.9</a:t>
                      </a:r>
                    </a:p>
                  </a:txBody>
                  <a:tcPr/>
                </a:tc>
                <a:tc>
                  <a:txBody>
                    <a:bodyPr/>
                    <a:lstStyle/>
                    <a:p>
                      <a:pPr algn="ctr"/>
                      <a:r>
                        <a:rPr lang="en-GB" dirty="0"/>
                        <a:t>1.7</a:t>
                      </a:r>
                    </a:p>
                  </a:txBody>
                  <a:tcPr/>
                </a:tc>
                <a:tc>
                  <a:txBody>
                    <a:bodyPr/>
                    <a:lstStyle/>
                    <a:p>
                      <a:pPr algn="ctr"/>
                      <a:r>
                        <a:rPr lang="en-GB" dirty="0"/>
                        <a:t>8</a:t>
                      </a:r>
                    </a:p>
                  </a:txBody>
                  <a:tcPr/>
                </a:tc>
                <a:tc>
                  <a:txBody>
                    <a:bodyPr/>
                    <a:lstStyle/>
                    <a:p>
                      <a:pPr algn="ctr"/>
                      <a:r>
                        <a:rPr lang="en-GB" dirty="0"/>
                        <a:t>11.1</a:t>
                      </a:r>
                    </a:p>
                  </a:txBody>
                  <a:tcPr/>
                </a:tc>
                <a:tc>
                  <a:txBody>
                    <a:bodyPr/>
                    <a:lstStyle/>
                    <a:p>
                      <a:pPr algn="ctr"/>
                      <a:r>
                        <a:rPr lang="en-GB" dirty="0"/>
                        <a:t>97.7</a:t>
                      </a:r>
                    </a:p>
                  </a:txBody>
                  <a:tcPr/>
                </a:tc>
                <a:extLst>
                  <a:ext uri="{0D108BD9-81ED-4DB2-BD59-A6C34878D82A}">
                    <a16:rowId xmlns:a16="http://schemas.microsoft.com/office/drawing/2014/main" val="10005"/>
                  </a:ext>
                </a:extLst>
              </a:tr>
              <a:tr h="370840">
                <a:tc>
                  <a:txBody>
                    <a:bodyPr/>
                    <a:lstStyle/>
                    <a:p>
                      <a:pPr algn="ctr"/>
                      <a:r>
                        <a:rPr lang="en-GB" dirty="0"/>
                        <a:t>9</a:t>
                      </a:r>
                    </a:p>
                  </a:txBody>
                  <a:tcPr/>
                </a:tc>
                <a:tc>
                  <a:txBody>
                    <a:bodyPr/>
                    <a:lstStyle/>
                    <a:p>
                      <a:pPr algn="ctr"/>
                      <a:r>
                        <a:rPr lang="en-GB" dirty="0"/>
                        <a:t>255</a:t>
                      </a:r>
                    </a:p>
                  </a:txBody>
                  <a:tcPr/>
                </a:tc>
                <a:tc>
                  <a:txBody>
                    <a:bodyPr/>
                    <a:lstStyle/>
                    <a:p>
                      <a:pPr algn="ctr"/>
                      <a:r>
                        <a:rPr lang="en-GB" dirty="0"/>
                        <a:t>3.4</a:t>
                      </a:r>
                    </a:p>
                  </a:txBody>
                  <a:tcPr/>
                </a:tc>
                <a:tc>
                  <a:txBody>
                    <a:bodyPr/>
                    <a:lstStyle/>
                    <a:p>
                      <a:pPr algn="ctr"/>
                      <a:r>
                        <a:rPr lang="en-GB" dirty="0"/>
                        <a:t>2.2</a:t>
                      </a:r>
                    </a:p>
                  </a:txBody>
                  <a:tcPr/>
                </a:tc>
                <a:tc>
                  <a:txBody>
                    <a:bodyPr/>
                    <a:lstStyle/>
                    <a:p>
                      <a:pPr algn="ctr"/>
                      <a:r>
                        <a:rPr lang="en-GB" dirty="0"/>
                        <a:t>14</a:t>
                      </a:r>
                    </a:p>
                  </a:txBody>
                  <a:tcPr/>
                </a:tc>
                <a:tc>
                  <a:txBody>
                    <a:bodyPr/>
                    <a:lstStyle/>
                    <a:p>
                      <a:pPr algn="ctr"/>
                      <a:r>
                        <a:rPr lang="en-GB" dirty="0"/>
                        <a:t>24.3</a:t>
                      </a:r>
                    </a:p>
                  </a:txBody>
                  <a:tcPr/>
                </a:tc>
                <a:tc>
                  <a:txBody>
                    <a:bodyPr/>
                    <a:lstStyle/>
                    <a:p>
                      <a:pPr algn="ctr"/>
                      <a:r>
                        <a:rPr lang="en-GB" dirty="0"/>
                        <a:t>100</a:t>
                      </a:r>
                    </a:p>
                  </a:txBody>
                  <a:tcPr/>
                </a:tc>
                <a:extLst>
                  <a:ext uri="{0D108BD9-81ED-4DB2-BD59-A6C34878D82A}">
                    <a16:rowId xmlns:a16="http://schemas.microsoft.com/office/drawing/2014/main" val="10006"/>
                  </a:ext>
                </a:extLst>
              </a:tr>
              <a:tr h="370840">
                <a:tc>
                  <a:txBody>
                    <a:bodyPr/>
                    <a:lstStyle/>
                    <a:p>
                      <a:pPr algn="ctr"/>
                      <a:r>
                        <a:rPr lang="en-GB" dirty="0"/>
                        <a:t>10</a:t>
                      </a:r>
                    </a:p>
                  </a:txBody>
                  <a:tcPr/>
                </a:tc>
                <a:tc>
                  <a:txBody>
                    <a:bodyPr/>
                    <a:lstStyle/>
                    <a:p>
                      <a:pPr algn="ctr"/>
                      <a:r>
                        <a:rPr lang="en-GB" dirty="0"/>
                        <a:t>253</a:t>
                      </a:r>
                    </a:p>
                  </a:txBody>
                  <a:tcPr/>
                </a:tc>
                <a:tc>
                  <a:txBody>
                    <a:bodyPr/>
                    <a:lstStyle/>
                    <a:p>
                      <a:pPr algn="ctr"/>
                      <a:r>
                        <a:rPr lang="en-GB" dirty="0"/>
                        <a:t>1.6</a:t>
                      </a:r>
                    </a:p>
                  </a:txBody>
                  <a:tcPr/>
                </a:tc>
                <a:tc>
                  <a:txBody>
                    <a:bodyPr/>
                    <a:lstStyle/>
                    <a:p>
                      <a:pPr algn="ctr"/>
                      <a:r>
                        <a:rPr lang="en-GB" dirty="0"/>
                        <a:t>1.7</a:t>
                      </a:r>
                    </a:p>
                  </a:txBody>
                  <a:tcPr/>
                </a:tc>
                <a:tc>
                  <a:txBody>
                    <a:bodyPr/>
                    <a:lstStyle/>
                    <a:p>
                      <a:pPr algn="ctr"/>
                      <a:r>
                        <a:rPr lang="en-GB" dirty="0"/>
                        <a:t>8</a:t>
                      </a:r>
                    </a:p>
                  </a:txBody>
                  <a:tcPr/>
                </a:tc>
                <a:tc>
                  <a:txBody>
                    <a:bodyPr/>
                    <a:lstStyle/>
                    <a:p>
                      <a:pPr algn="ctr"/>
                      <a:r>
                        <a:rPr lang="en-GB" dirty="0"/>
                        <a:t>20.2</a:t>
                      </a:r>
                    </a:p>
                  </a:txBody>
                  <a:tcPr/>
                </a:tc>
                <a:tc>
                  <a:txBody>
                    <a:bodyPr/>
                    <a:lstStyle/>
                    <a:p>
                      <a:pPr algn="ctr"/>
                      <a:r>
                        <a:rPr lang="en-GB" dirty="0"/>
                        <a:t>99.2</a:t>
                      </a:r>
                    </a:p>
                  </a:txBody>
                  <a:tcPr/>
                </a:tc>
                <a:extLst>
                  <a:ext uri="{0D108BD9-81ED-4DB2-BD59-A6C34878D82A}">
                    <a16:rowId xmlns:a16="http://schemas.microsoft.com/office/drawing/2014/main" val="10007"/>
                  </a:ext>
                </a:extLst>
              </a:tr>
              <a:tr h="370840">
                <a:tc>
                  <a:txBody>
                    <a:bodyPr/>
                    <a:lstStyle/>
                    <a:p>
                      <a:pPr algn="ctr"/>
                      <a:r>
                        <a:rPr lang="en-GB" dirty="0"/>
                        <a:t>11</a:t>
                      </a:r>
                    </a:p>
                  </a:txBody>
                  <a:tcPr/>
                </a:tc>
                <a:tc>
                  <a:txBody>
                    <a:bodyPr/>
                    <a:lstStyle/>
                    <a:p>
                      <a:pPr algn="ctr"/>
                      <a:r>
                        <a:rPr lang="en-GB" dirty="0"/>
                        <a:t>255</a:t>
                      </a:r>
                    </a:p>
                  </a:txBody>
                  <a:tcPr/>
                </a:tc>
                <a:tc>
                  <a:txBody>
                    <a:bodyPr/>
                    <a:lstStyle/>
                    <a:p>
                      <a:pPr algn="ctr"/>
                      <a:r>
                        <a:rPr lang="en-GB" dirty="0"/>
                        <a:t>1.6</a:t>
                      </a:r>
                    </a:p>
                  </a:txBody>
                  <a:tcPr/>
                </a:tc>
                <a:tc>
                  <a:txBody>
                    <a:bodyPr/>
                    <a:lstStyle/>
                    <a:p>
                      <a:pPr algn="ctr"/>
                      <a:r>
                        <a:rPr lang="en-GB" dirty="0"/>
                        <a:t>1.9</a:t>
                      </a:r>
                    </a:p>
                  </a:txBody>
                  <a:tcPr/>
                </a:tc>
                <a:tc>
                  <a:txBody>
                    <a:bodyPr/>
                    <a:lstStyle/>
                    <a:p>
                      <a:pPr algn="ctr"/>
                      <a:r>
                        <a:rPr lang="en-GB" dirty="0"/>
                        <a:t>10</a:t>
                      </a:r>
                    </a:p>
                  </a:txBody>
                  <a:tcPr/>
                </a:tc>
                <a:tc>
                  <a:txBody>
                    <a:bodyPr/>
                    <a:lstStyle/>
                    <a:p>
                      <a:pPr algn="ctr"/>
                      <a:r>
                        <a:rPr lang="en-GB" dirty="0"/>
                        <a:t>15.5</a:t>
                      </a:r>
                    </a:p>
                  </a:txBody>
                  <a:tcPr/>
                </a:tc>
                <a:tc>
                  <a:txBody>
                    <a:bodyPr/>
                    <a:lstStyle/>
                    <a:p>
                      <a:pPr algn="ctr"/>
                      <a:r>
                        <a:rPr lang="en-GB" dirty="0"/>
                        <a:t>100</a:t>
                      </a:r>
                    </a:p>
                  </a:txBody>
                  <a:tcPr/>
                </a:tc>
                <a:extLst>
                  <a:ext uri="{0D108BD9-81ED-4DB2-BD59-A6C34878D82A}">
                    <a16:rowId xmlns:a16="http://schemas.microsoft.com/office/drawing/2014/main" val="10008"/>
                  </a:ext>
                </a:extLst>
              </a:tr>
              <a:tr h="370840">
                <a:tc>
                  <a:txBody>
                    <a:bodyPr/>
                    <a:lstStyle/>
                    <a:p>
                      <a:pPr algn="ctr"/>
                      <a:r>
                        <a:rPr lang="en-GB" dirty="0"/>
                        <a:t>12</a:t>
                      </a:r>
                    </a:p>
                  </a:txBody>
                  <a:tcPr/>
                </a:tc>
                <a:tc>
                  <a:txBody>
                    <a:bodyPr/>
                    <a:lstStyle/>
                    <a:p>
                      <a:pPr algn="ctr"/>
                      <a:r>
                        <a:rPr lang="en-GB" dirty="0"/>
                        <a:t>254</a:t>
                      </a:r>
                    </a:p>
                  </a:txBody>
                  <a:tcPr/>
                </a:tc>
                <a:tc>
                  <a:txBody>
                    <a:bodyPr/>
                    <a:lstStyle/>
                    <a:p>
                      <a:pPr algn="ctr"/>
                      <a:r>
                        <a:rPr lang="en-GB" dirty="0"/>
                        <a:t>1.3</a:t>
                      </a:r>
                    </a:p>
                  </a:txBody>
                  <a:tcPr/>
                </a:tc>
                <a:tc>
                  <a:txBody>
                    <a:bodyPr/>
                    <a:lstStyle/>
                    <a:p>
                      <a:pPr algn="ctr"/>
                      <a:r>
                        <a:rPr lang="en-GB" dirty="0"/>
                        <a:t>1.5</a:t>
                      </a:r>
                    </a:p>
                  </a:txBody>
                  <a:tcPr/>
                </a:tc>
                <a:tc>
                  <a:txBody>
                    <a:bodyPr/>
                    <a:lstStyle/>
                    <a:p>
                      <a:pPr algn="ctr"/>
                      <a:r>
                        <a:rPr lang="en-GB" dirty="0"/>
                        <a:t>5</a:t>
                      </a:r>
                    </a:p>
                  </a:txBody>
                  <a:tcPr/>
                </a:tc>
                <a:tc>
                  <a:txBody>
                    <a:bodyPr/>
                    <a:lstStyle/>
                    <a:p>
                      <a:pPr algn="ctr"/>
                      <a:r>
                        <a:rPr lang="en-GB" dirty="0"/>
                        <a:t>26.9</a:t>
                      </a:r>
                    </a:p>
                  </a:txBody>
                  <a:tcPr/>
                </a:tc>
                <a:tc>
                  <a:txBody>
                    <a:bodyPr/>
                    <a:lstStyle/>
                    <a:p>
                      <a:pPr algn="ctr"/>
                      <a:r>
                        <a:rPr lang="en-GB" dirty="0"/>
                        <a:t>99.6</a:t>
                      </a:r>
                    </a:p>
                  </a:txBody>
                  <a:tcPr/>
                </a:tc>
                <a:extLst>
                  <a:ext uri="{0D108BD9-81ED-4DB2-BD59-A6C34878D82A}">
                    <a16:rowId xmlns:a16="http://schemas.microsoft.com/office/drawing/2014/main" val="10009"/>
                  </a:ext>
                </a:extLst>
              </a:tr>
              <a:tr h="370840">
                <a:tc>
                  <a:txBody>
                    <a:bodyPr/>
                    <a:lstStyle/>
                    <a:p>
                      <a:pPr algn="ctr"/>
                      <a:r>
                        <a:rPr lang="en-GB" dirty="0"/>
                        <a:t>13</a:t>
                      </a:r>
                    </a:p>
                  </a:txBody>
                  <a:tcPr/>
                </a:tc>
                <a:tc>
                  <a:txBody>
                    <a:bodyPr/>
                    <a:lstStyle/>
                    <a:p>
                      <a:pPr algn="ctr"/>
                      <a:r>
                        <a:rPr lang="en-GB" dirty="0"/>
                        <a:t>254</a:t>
                      </a:r>
                    </a:p>
                  </a:txBody>
                  <a:tcPr/>
                </a:tc>
                <a:tc>
                  <a:txBody>
                    <a:bodyPr/>
                    <a:lstStyle/>
                    <a:p>
                      <a:pPr algn="ctr"/>
                      <a:r>
                        <a:rPr lang="en-GB" dirty="0"/>
                        <a:t>5.6</a:t>
                      </a:r>
                    </a:p>
                  </a:txBody>
                  <a:tcPr/>
                </a:tc>
                <a:tc>
                  <a:txBody>
                    <a:bodyPr/>
                    <a:lstStyle/>
                    <a:p>
                      <a:pPr algn="ctr"/>
                      <a:r>
                        <a:rPr lang="en-GB" dirty="0"/>
                        <a:t>1.8</a:t>
                      </a:r>
                    </a:p>
                  </a:txBody>
                  <a:tcPr/>
                </a:tc>
                <a:tc>
                  <a:txBody>
                    <a:bodyPr/>
                    <a:lstStyle/>
                    <a:p>
                      <a:pPr algn="ctr"/>
                      <a:r>
                        <a:rPr lang="en-GB" dirty="0"/>
                        <a:t>10</a:t>
                      </a:r>
                    </a:p>
                  </a:txBody>
                  <a:tcPr/>
                </a:tc>
                <a:tc>
                  <a:txBody>
                    <a:bodyPr/>
                    <a:lstStyle/>
                    <a:p>
                      <a:pPr algn="ctr"/>
                      <a:r>
                        <a:rPr lang="en-GB" dirty="0"/>
                        <a:t>55.6</a:t>
                      </a:r>
                    </a:p>
                  </a:txBody>
                  <a:tcPr/>
                </a:tc>
                <a:tc>
                  <a:txBody>
                    <a:bodyPr/>
                    <a:lstStyle/>
                    <a:p>
                      <a:pPr algn="ctr"/>
                      <a:r>
                        <a:rPr lang="en-GB" dirty="0"/>
                        <a:t>99.6</a:t>
                      </a:r>
                    </a:p>
                  </a:txBody>
                  <a:tcPr/>
                </a:tc>
                <a:extLst>
                  <a:ext uri="{0D108BD9-81ED-4DB2-BD59-A6C34878D82A}">
                    <a16:rowId xmlns:a16="http://schemas.microsoft.com/office/drawing/2014/main" val="10010"/>
                  </a:ext>
                </a:extLst>
              </a:tr>
              <a:tr h="370840">
                <a:tc>
                  <a:txBody>
                    <a:bodyPr/>
                    <a:lstStyle/>
                    <a:p>
                      <a:pPr algn="ctr"/>
                      <a:r>
                        <a:rPr lang="en-GB" dirty="0"/>
                        <a:t>14</a:t>
                      </a:r>
                    </a:p>
                  </a:txBody>
                  <a:tcPr/>
                </a:tc>
                <a:tc>
                  <a:txBody>
                    <a:bodyPr/>
                    <a:lstStyle/>
                    <a:p>
                      <a:pPr algn="ctr"/>
                      <a:r>
                        <a:rPr lang="en-GB" dirty="0"/>
                        <a:t>254</a:t>
                      </a:r>
                    </a:p>
                  </a:txBody>
                  <a:tcPr/>
                </a:tc>
                <a:tc>
                  <a:txBody>
                    <a:bodyPr/>
                    <a:lstStyle/>
                    <a:p>
                      <a:pPr algn="ctr"/>
                      <a:r>
                        <a:rPr lang="en-GB" dirty="0"/>
                        <a:t>4.2</a:t>
                      </a:r>
                    </a:p>
                  </a:txBody>
                  <a:tcPr/>
                </a:tc>
                <a:tc>
                  <a:txBody>
                    <a:bodyPr/>
                    <a:lstStyle/>
                    <a:p>
                      <a:pPr algn="ctr"/>
                      <a:r>
                        <a:rPr lang="en-GB" dirty="0"/>
                        <a:t>1.8</a:t>
                      </a:r>
                    </a:p>
                  </a:txBody>
                  <a:tcPr/>
                </a:tc>
                <a:tc>
                  <a:txBody>
                    <a:bodyPr/>
                    <a:lstStyle/>
                    <a:p>
                      <a:pPr algn="ctr"/>
                      <a:r>
                        <a:rPr lang="en-GB" dirty="0"/>
                        <a:t>10</a:t>
                      </a:r>
                    </a:p>
                  </a:txBody>
                  <a:tcPr/>
                </a:tc>
                <a:tc>
                  <a:txBody>
                    <a:bodyPr/>
                    <a:lstStyle/>
                    <a:p>
                      <a:pPr algn="ctr"/>
                      <a:r>
                        <a:rPr lang="en-GB" dirty="0"/>
                        <a:t>42.1</a:t>
                      </a:r>
                    </a:p>
                  </a:txBody>
                  <a:tcPr/>
                </a:tc>
                <a:tc>
                  <a:txBody>
                    <a:bodyPr/>
                    <a:lstStyle/>
                    <a:p>
                      <a:pPr algn="ctr"/>
                      <a:r>
                        <a:rPr lang="en-GB" dirty="0"/>
                        <a:t>99.6</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07948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Resitting Unit 1</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Examination set each June</a:t>
            </a:r>
          </a:p>
          <a:p>
            <a:pPr marL="342900" indent="-342900">
              <a:buFont typeface="Arial" panose="020B0604020202020204" pitchFamily="34" charset="0"/>
              <a:buChar char="•"/>
            </a:pPr>
            <a:r>
              <a:rPr lang="en-GB" dirty="0"/>
              <a:t>One resit allowed</a:t>
            </a:r>
          </a:p>
          <a:p>
            <a:pPr marL="342900" indent="-342900">
              <a:buFont typeface="Arial" panose="020B0604020202020204" pitchFamily="34" charset="0"/>
              <a:buChar char="•"/>
            </a:pPr>
            <a:r>
              <a:rPr lang="en-GB" dirty="0"/>
              <a:t>Highest mark counts</a:t>
            </a:r>
          </a:p>
        </p:txBody>
      </p:sp>
    </p:spTree>
    <p:extLst>
      <p:ext uri="{BB962C8B-B14F-4D97-AF65-F5344CB8AC3E}">
        <p14:creationId xmlns:p14="http://schemas.microsoft.com/office/powerpoint/2010/main" val="233509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78736" y="352806"/>
            <a:ext cx="8767293" cy="634020"/>
          </a:xfrm>
          <a:prstGeom prst="rect">
            <a:avLst/>
          </a:prstGeom>
          <a:noFill/>
        </p:spPr>
        <p:txBody>
          <a:bodyPr wrap="square" rtlCol="0">
            <a:spAutoFit/>
          </a:bodyPr>
          <a:lstStyle/>
          <a:p>
            <a:pPr>
              <a:lnSpc>
                <a:spcPct val="80000"/>
              </a:lnSpc>
            </a:pPr>
            <a:r>
              <a:rPr lang="en-US" sz="4400" kern="1100" spc="-30" dirty="0" err="1">
                <a:solidFill>
                  <a:schemeClr val="bg1"/>
                </a:solidFill>
                <a:latin typeface="Gotham Rounded Book"/>
                <a:cs typeface="Gotham Rounded Book"/>
              </a:rPr>
              <a:t>Cwestiynau</a:t>
            </a:r>
            <a:r>
              <a:rPr lang="en-US" sz="4400" kern="1100" spc="-30" dirty="0">
                <a:solidFill>
                  <a:schemeClr val="bg1"/>
                </a:solidFill>
                <a:latin typeface="Gotham Rounded Book"/>
                <a:cs typeface="Gotham Rounded Book"/>
              </a:rPr>
              <a:t>? | Any Questions?</a:t>
            </a:r>
          </a:p>
        </p:txBody>
      </p:sp>
      <p:sp>
        <p:nvSpPr>
          <p:cNvPr id="4" name="TextBox 3"/>
          <p:cNvSpPr txBox="1"/>
          <p:nvPr/>
        </p:nvSpPr>
        <p:spPr>
          <a:xfrm>
            <a:off x="278736" y="1303202"/>
            <a:ext cx="3665190" cy="4247317"/>
          </a:xfrm>
          <a:prstGeom prst="rect">
            <a:avLst/>
          </a:prstGeom>
          <a:noFill/>
        </p:spPr>
        <p:txBody>
          <a:bodyPr wrap="square" rtlCol="0">
            <a:spAutoFit/>
          </a:bodyPr>
          <a:lstStyle/>
          <a:p>
            <a:r>
              <a:rPr lang="en-GB" dirty="0" err="1">
                <a:solidFill>
                  <a:schemeClr val="bg1"/>
                </a:solidFill>
                <a:latin typeface="Gotham Rounded Book" pitchFamily="50" charset="0"/>
              </a:rPr>
              <a:t>Cysylltwch</a:t>
            </a:r>
            <a:r>
              <a:rPr lang="en-GB" dirty="0">
                <a:solidFill>
                  <a:schemeClr val="bg1"/>
                </a:solidFill>
                <a:latin typeface="Gotham Rounded Book" pitchFamily="50" charset="0"/>
              </a:rPr>
              <a:t> </a:t>
            </a:r>
            <a:r>
              <a:rPr lang="en-GB" dirty="0" err="1">
                <a:solidFill>
                  <a:schemeClr val="bg1"/>
                </a:solidFill>
                <a:latin typeface="Gotham Rounded Book" pitchFamily="50" charset="0"/>
              </a:rPr>
              <a:t>â’n</a:t>
            </a:r>
            <a:r>
              <a:rPr lang="en-GB" dirty="0">
                <a:solidFill>
                  <a:schemeClr val="bg1"/>
                </a:solidFill>
                <a:latin typeface="Gotham Rounded Book" pitchFamily="50" charset="0"/>
              </a:rPr>
              <a:t> </a:t>
            </a:r>
            <a:r>
              <a:rPr lang="en-GB" dirty="0" err="1">
                <a:solidFill>
                  <a:schemeClr val="bg1"/>
                </a:solidFill>
                <a:latin typeface="Gotham Rounded Book" pitchFamily="50" charset="0"/>
              </a:rPr>
              <a:t>Swyddogion</a:t>
            </a:r>
            <a:r>
              <a:rPr lang="en-GB" dirty="0">
                <a:solidFill>
                  <a:schemeClr val="bg1"/>
                </a:solidFill>
                <a:latin typeface="Gotham Rounded Book" pitchFamily="50" charset="0"/>
              </a:rPr>
              <a:t> </a:t>
            </a:r>
            <a:r>
              <a:rPr lang="en-GB" dirty="0" err="1">
                <a:solidFill>
                  <a:schemeClr val="bg1"/>
                </a:solidFill>
                <a:latin typeface="Gotham Rounded Book" pitchFamily="50" charset="0"/>
              </a:rPr>
              <a:t>Pwnc</a:t>
            </a:r>
            <a:r>
              <a:rPr lang="en-GB" dirty="0">
                <a:solidFill>
                  <a:schemeClr val="bg1"/>
                </a:solidFill>
                <a:latin typeface="Gotham Rounded Book" pitchFamily="50" charset="0"/>
              </a:rPr>
              <a:t> </a:t>
            </a:r>
            <a:r>
              <a:rPr lang="en-GB" dirty="0" err="1">
                <a:solidFill>
                  <a:schemeClr val="bg1"/>
                </a:solidFill>
                <a:latin typeface="Gotham Rounded Book" pitchFamily="50" charset="0"/>
              </a:rPr>
              <a:t>arbenigol</a:t>
            </a:r>
            <a:r>
              <a:rPr lang="en-GB" dirty="0">
                <a:solidFill>
                  <a:schemeClr val="bg1"/>
                </a:solidFill>
                <a:latin typeface="Gotham Rounded Book" pitchFamily="50" charset="0"/>
              </a:rPr>
              <a:t> a </a:t>
            </a:r>
            <a:r>
              <a:rPr lang="en-GB" dirty="0" err="1">
                <a:solidFill>
                  <a:schemeClr val="bg1"/>
                </a:solidFill>
                <a:latin typeface="Gotham Rounded Book" pitchFamily="50" charset="0"/>
              </a:rPr>
              <a:t>thîm</a:t>
            </a:r>
            <a:r>
              <a:rPr lang="en-GB" dirty="0">
                <a:solidFill>
                  <a:schemeClr val="bg1"/>
                </a:solidFill>
                <a:latin typeface="Gotham Rounded Book" pitchFamily="50" charset="0"/>
              </a:rPr>
              <a:t> </a:t>
            </a:r>
            <a:r>
              <a:rPr lang="en-GB" dirty="0" err="1">
                <a:solidFill>
                  <a:schemeClr val="bg1"/>
                </a:solidFill>
                <a:latin typeface="Gotham Rounded Book" pitchFamily="50" charset="0"/>
              </a:rPr>
              <a:t>cefnogaeth</a:t>
            </a:r>
            <a:r>
              <a:rPr lang="en-GB" dirty="0">
                <a:solidFill>
                  <a:schemeClr val="bg1"/>
                </a:solidFill>
                <a:latin typeface="Gotham Rounded Book" pitchFamily="50" charset="0"/>
              </a:rPr>
              <a:t> </a:t>
            </a:r>
            <a:r>
              <a:rPr lang="en-GB" dirty="0" err="1">
                <a:solidFill>
                  <a:schemeClr val="bg1"/>
                </a:solidFill>
                <a:latin typeface="Gotham Rounded Book" pitchFamily="50" charset="0"/>
              </a:rPr>
              <a:t>weinyddol</a:t>
            </a:r>
            <a:r>
              <a:rPr lang="en-GB" dirty="0">
                <a:solidFill>
                  <a:schemeClr val="bg1"/>
                </a:solidFill>
                <a:latin typeface="Gotham Rounded Book" pitchFamily="50" charset="0"/>
              </a:rPr>
              <a:t> </a:t>
            </a:r>
            <a:r>
              <a:rPr lang="en-GB" dirty="0" err="1">
                <a:solidFill>
                  <a:schemeClr val="bg1"/>
                </a:solidFill>
                <a:latin typeface="Gotham Rounded Book" pitchFamily="50" charset="0"/>
              </a:rPr>
              <a:t>eich</a:t>
            </a:r>
            <a:r>
              <a:rPr lang="en-GB" dirty="0">
                <a:solidFill>
                  <a:schemeClr val="bg1"/>
                </a:solidFill>
                <a:latin typeface="Gotham Rounded Book" pitchFamily="50" charset="0"/>
              </a:rPr>
              <a:t> </a:t>
            </a:r>
            <a:r>
              <a:rPr lang="en-GB" dirty="0" err="1">
                <a:solidFill>
                  <a:schemeClr val="bg1"/>
                </a:solidFill>
                <a:latin typeface="Gotham Rounded Book" pitchFamily="50" charset="0"/>
              </a:rPr>
              <a:t>pwnc</a:t>
            </a:r>
            <a:r>
              <a:rPr lang="en-GB" dirty="0">
                <a:solidFill>
                  <a:schemeClr val="bg1"/>
                </a:solidFill>
                <a:latin typeface="Gotham Rounded Book" pitchFamily="50" charset="0"/>
              </a:rPr>
              <a:t> </a:t>
            </a:r>
            <a:r>
              <a:rPr lang="en-GB" dirty="0" err="1">
                <a:solidFill>
                  <a:schemeClr val="bg1"/>
                </a:solidFill>
                <a:latin typeface="Gotham Rounded Book" pitchFamily="50" charset="0"/>
              </a:rPr>
              <a:t>os</a:t>
            </a:r>
            <a:r>
              <a:rPr lang="en-GB" dirty="0">
                <a:solidFill>
                  <a:schemeClr val="bg1"/>
                </a:solidFill>
                <a:latin typeface="Gotham Rounded Book" pitchFamily="50" charset="0"/>
              </a:rPr>
              <a:t> </a:t>
            </a:r>
            <a:r>
              <a:rPr lang="en-GB" dirty="0" err="1">
                <a:solidFill>
                  <a:schemeClr val="bg1"/>
                </a:solidFill>
                <a:latin typeface="Gotham Rounded Book" pitchFamily="50" charset="0"/>
              </a:rPr>
              <a:t>oes</a:t>
            </a:r>
            <a:r>
              <a:rPr lang="en-GB" dirty="0">
                <a:solidFill>
                  <a:schemeClr val="bg1"/>
                </a:solidFill>
                <a:latin typeface="Gotham Rounded Book" pitchFamily="50" charset="0"/>
              </a:rPr>
              <a:t> </a:t>
            </a:r>
            <a:r>
              <a:rPr lang="en-GB" dirty="0" err="1">
                <a:solidFill>
                  <a:schemeClr val="bg1"/>
                </a:solidFill>
                <a:latin typeface="Gotham Rounded Book" pitchFamily="50" charset="0"/>
              </a:rPr>
              <a:t>gennych</a:t>
            </a:r>
            <a:r>
              <a:rPr lang="en-GB" dirty="0">
                <a:solidFill>
                  <a:schemeClr val="bg1"/>
                </a:solidFill>
                <a:latin typeface="Gotham Rounded Book" pitchFamily="50" charset="0"/>
              </a:rPr>
              <a:t> </a:t>
            </a:r>
            <a:r>
              <a:rPr lang="en-GB" dirty="0" err="1">
                <a:solidFill>
                  <a:schemeClr val="bg1"/>
                </a:solidFill>
                <a:latin typeface="Gotham Rounded Book" pitchFamily="50" charset="0"/>
              </a:rPr>
              <a:t>unrhyw</a:t>
            </a:r>
            <a:r>
              <a:rPr lang="en-GB" dirty="0">
                <a:solidFill>
                  <a:schemeClr val="bg1"/>
                </a:solidFill>
                <a:latin typeface="Gotham Rounded Book" pitchFamily="50" charset="0"/>
              </a:rPr>
              <a:t> </a:t>
            </a:r>
            <a:r>
              <a:rPr lang="en-GB" dirty="0" err="1">
                <a:solidFill>
                  <a:schemeClr val="bg1"/>
                </a:solidFill>
                <a:latin typeface="Gotham Rounded Book" pitchFamily="50" charset="0"/>
              </a:rPr>
              <a:t>gwestiynau</a:t>
            </a:r>
            <a:r>
              <a:rPr lang="en-GB" dirty="0">
                <a:solidFill>
                  <a:schemeClr val="bg1"/>
                </a:solidFill>
                <a:latin typeface="Gotham Rounded Book" pitchFamily="50" charset="0"/>
              </a:rPr>
              <a:t>.</a:t>
            </a:r>
          </a:p>
          <a:p>
            <a:endParaRPr lang="en-GB" dirty="0">
              <a:solidFill>
                <a:schemeClr val="bg1"/>
              </a:solidFill>
              <a:latin typeface="Gotham Rounded Book" pitchFamily="50" charset="0"/>
            </a:endParaRPr>
          </a:p>
          <a:p>
            <a:endParaRPr lang="en-US" sz="2000" kern="1100" spc="-50" dirty="0">
              <a:solidFill>
                <a:schemeClr val="bg1"/>
              </a:solidFill>
              <a:latin typeface="Gotham Rounded Book"/>
              <a:cs typeface="Gotham Rounded Book"/>
            </a:endParaRPr>
          </a:p>
          <a:p>
            <a:r>
              <a:rPr lang="en-US" sz="2000" kern="1100" spc="-50" dirty="0">
                <a:solidFill>
                  <a:schemeClr val="bg1"/>
                </a:solidFill>
                <a:latin typeface="Gotham Rounded Book"/>
                <a:cs typeface="Gotham Rounded Book"/>
              </a:rPr>
              <a:t>llinos.wood@wjec.co.uk</a:t>
            </a:r>
          </a:p>
          <a:p>
            <a:r>
              <a:rPr lang="en-US" sz="2000" kern="1100" spc="-50" dirty="0">
                <a:solidFill>
                  <a:schemeClr val="bg1"/>
                </a:solidFill>
                <a:latin typeface="Gotham Rounded Book"/>
                <a:cs typeface="Gotham Rounded Book"/>
              </a:rPr>
              <a:t>sarah.price@wjec.co.uk</a:t>
            </a:r>
          </a:p>
          <a:p>
            <a:endParaRPr lang="en-US" sz="2000" kern="1100" spc="-50" dirty="0">
              <a:solidFill>
                <a:schemeClr val="bg1"/>
              </a:solidFill>
              <a:latin typeface="Gotham Rounded Book"/>
              <a:cs typeface="Gotham Rounded Book"/>
            </a:endParaRPr>
          </a:p>
          <a:p>
            <a:r>
              <a:rPr lang="en-US" sz="2000" kern="1100" spc="-50" dirty="0">
                <a:latin typeface="Gotham Rounded Book"/>
                <a:cs typeface="Gotham Rounded Book"/>
              </a:rPr>
              <a:t>@</a:t>
            </a:r>
            <a:r>
              <a:rPr lang="en-US" sz="2000" kern="1100" spc="-50" dirty="0" err="1">
                <a:latin typeface="Gotham Rounded Book"/>
                <a:cs typeface="Gotham Rounded Book"/>
              </a:rPr>
              <a:t>wjec_cbac</a:t>
            </a:r>
            <a:endParaRPr lang="en-US" sz="2000" kern="1100" spc="-50" dirty="0">
              <a:latin typeface="Gotham Rounded Book"/>
              <a:cs typeface="Gotham Rounded Book"/>
            </a:endParaRPr>
          </a:p>
          <a:p>
            <a:r>
              <a:rPr lang="en-US" sz="2000" kern="1100" spc="-50" dirty="0">
                <a:latin typeface="Gotham Rounded Book"/>
                <a:cs typeface="Gotham Rounded Book"/>
              </a:rPr>
              <a:t>@</a:t>
            </a:r>
            <a:r>
              <a:rPr lang="en-US" sz="2000" kern="1100" spc="-50" dirty="0" err="1">
                <a:latin typeface="Gotham Rounded Book"/>
                <a:cs typeface="Gotham Rounded Book"/>
              </a:rPr>
              <a:t>cbac_wjec</a:t>
            </a:r>
            <a:endParaRPr lang="en-US" sz="2000" kern="1100" spc="-50" dirty="0">
              <a:latin typeface="Gotham Rounded Book"/>
              <a:cs typeface="Gotham Rounded Book"/>
            </a:endParaRPr>
          </a:p>
          <a:p>
            <a:endParaRPr lang="en-US" sz="2000" kern="1100" spc="-50" dirty="0">
              <a:solidFill>
                <a:srgbClr val="F7B385"/>
              </a:solidFill>
              <a:latin typeface="Gotham Rounded Book"/>
              <a:cs typeface="Gotham Rounded Book"/>
            </a:endParaRPr>
          </a:p>
          <a:p>
            <a:r>
              <a:rPr lang="en-US" sz="2000" kern="1100" spc="-50" dirty="0">
                <a:latin typeface="Gotham Rounded Book"/>
                <a:cs typeface="Gotham Rounded Book"/>
              </a:rPr>
              <a:t>cbac.co.uk</a:t>
            </a:r>
          </a:p>
          <a:p>
            <a:r>
              <a:rPr lang="en-US" sz="2000" kern="1100" spc="-50" dirty="0">
                <a:latin typeface="Gotham Rounded Book"/>
                <a:cs typeface="Gotham Rounded Book"/>
              </a:rPr>
              <a:t>wjec.co.uk</a:t>
            </a:r>
            <a:endParaRPr lang="en-GB" sz="4400" dirty="0"/>
          </a:p>
        </p:txBody>
      </p:sp>
      <p:sp>
        <p:nvSpPr>
          <p:cNvPr id="3" name="TextBox 2"/>
          <p:cNvSpPr txBox="1"/>
          <p:nvPr/>
        </p:nvSpPr>
        <p:spPr>
          <a:xfrm>
            <a:off x="4426528" y="1303202"/>
            <a:ext cx="4104409" cy="1200329"/>
          </a:xfrm>
          <a:prstGeom prst="rect">
            <a:avLst/>
          </a:prstGeom>
          <a:noFill/>
        </p:spPr>
        <p:txBody>
          <a:bodyPr wrap="square" rtlCol="0">
            <a:spAutoFit/>
          </a:bodyPr>
          <a:lstStyle/>
          <a:p>
            <a:r>
              <a:rPr lang="en-GB" dirty="0">
                <a:solidFill>
                  <a:schemeClr val="bg1"/>
                </a:solidFill>
                <a:latin typeface="Gotham Rounded Book" pitchFamily="50" charset="0"/>
              </a:rPr>
              <a:t>Contact our specialist Subject Officers and administrative support team for your subject with any queries.  </a:t>
            </a:r>
          </a:p>
        </p:txBody>
      </p:sp>
      <p:pic>
        <p:nvPicPr>
          <p:cNvPr id="8" name="Picture 7" descr="Z:\Pictures\logos\WJEC_Logo_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6017" y="5829300"/>
            <a:ext cx="800778" cy="799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632497"/>
      </p:ext>
    </p:extLst>
  </p:cSld>
  <p:clrMapOvr>
    <a:masterClrMapping/>
  </p:clrMapOvr>
</p:sld>
</file>

<file path=ppt/theme/theme1.xml><?xml version="1.0" encoding="utf-8"?>
<a:theme xmlns:a="http://schemas.openxmlformats.org/drawingml/2006/main" name="WJEC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BCE977D4AADA143A09F4353612548EA" ma:contentTypeVersion="4" ma:contentTypeDescription="Create a new document." ma:contentTypeScope="" ma:versionID="3d9fed7da7671096b4bc5a9caae14ae0">
  <xsd:schema xmlns:xsd="http://www.w3.org/2001/XMLSchema" xmlns:xs="http://www.w3.org/2001/XMLSchema" xmlns:p="http://schemas.microsoft.com/office/2006/metadata/properties" xmlns:ns3="ef152ebb-fd21-49fe-a4fa-030583ea016c" targetNamespace="http://schemas.microsoft.com/office/2006/metadata/properties" ma:root="true" ma:fieldsID="6ff8cd285d224ff6c388549936d1fbc2" ns3:_="">
    <xsd:import namespace="ef152ebb-fd21-49fe-a4fa-030583ea016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152ebb-fd21-49fe-a4fa-030583ea01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F5B5EB-926B-488E-9E54-68E37D7A0013}">
  <ds:schemaRefs>
    <ds:schemaRef ds:uri="http://schemas.microsoft.com/sharepoint/v3/contenttype/forms"/>
  </ds:schemaRefs>
</ds:datastoreItem>
</file>

<file path=customXml/itemProps2.xml><?xml version="1.0" encoding="utf-8"?>
<ds:datastoreItem xmlns:ds="http://schemas.openxmlformats.org/officeDocument/2006/customXml" ds:itemID="{43F954AB-D60A-4D07-B9E9-3012A7A6AB6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f152ebb-fd21-49fe-a4fa-030583ea016c"/>
    <ds:schemaRef ds:uri="http://www.w3.org/XML/1998/namespace"/>
    <ds:schemaRef ds:uri="http://purl.org/dc/dcmitype/"/>
  </ds:schemaRefs>
</ds:datastoreItem>
</file>

<file path=customXml/itemProps3.xml><?xml version="1.0" encoding="utf-8"?>
<ds:datastoreItem xmlns:ds="http://schemas.openxmlformats.org/officeDocument/2006/customXml" ds:itemID="{01FB3FAB-5B12-4BB6-B928-7F034D1F0C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152ebb-fd21-49fe-a4fa-030583ea0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315</TotalTime>
  <Words>453</Words>
  <Application>Microsoft Office PowerPoint</Application>
  <PresentationFormat>On-screen Show (4:3)</PresentationFormat>
  <Paragraphs>139</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Bliss-Light</vt:lpstr>
      <vt:lpstr>Calibri</vt:lpstr>
      <vt:lpstr>Gotham Rounded Book</vt:lpstr>
      <vt:lpstr>WJEC 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Blackwell, Sophie</cp:lastModifiedBy>
  <cp:revision>42</cp:revision>
  <dcterms:created xsi:type="dcterms:W3CDTF">2015-01-27T08:28:56Z</dcterms:created>
  <dcterms:modified xsi:type="dcterms:W3CDTF">2021-01-27T14:08:01Z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0x0101008BCE977D4AADA143A09F4353612548EA</vt:lpwstr>
  </property>
  <property fmtid="{D5CDD505-2E9C-101B-9397-08002B2CF9AE}" pid="3" name="WJEC Department">
    <vt:lpwstr/>
  </property>
  <property fmtid="{D5CDD505-2E9C-101B-9397-08002B2CF9AE}" pid="4" name="WJEC Audiences">
    <vt:lpwstr/>
  </property>
</Properties>
</file>