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462" r:id="rId5"/>
    <p:sldId id="463" r:id="rId6"/>
    <p:sldId id="464" r:id="rId7"/>
    <p:sldId id="265" r:id="rId8"/>
    <p:sldId id="448" r:id="rId9"/>
    <p:sldId id="453" r:id="rId10"/>
    <p:sldId id="460" r:id="rId11"/>
    <p:sldId id="465" r:id="rId12"/>
    <p:sldId id="440" r:id="rId13"/>
    <p:sldId id="442" r:id="rId14"/>
    <p:sldId id="468" r:id="rId15"/>
    <p:sldId id="459" r:id="rId16"/>
    <p:sldId id="461" r:id="rId17"/>
    <p:sldId id="455" r:id="rId18"/>
    <p:sldId id="469" r:id="rId19"/>
    <p:sldId id="454" r:id="rId20"/>
    <p:sldId id="457" r:id="rId21"/>
    <p:sldId id="420"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Gotham Rounded Book" pitchFamily="50" charset="0"/>
      <p:regular r:id="rId28"/>
      <p:italic r:id="rId29"/>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ster, Catherine" initials="WC" lastIdx="15" clrIdx="0">
    <p:extLst>
      <p:ext uri="{19B8F6BF-5375-455C-9EA6-DF929625EA0E}">
        <p15:presenceInfo xmlns:p15="http://schemas.microsoft.com/office/powerpoint/2012/main" userId="S::webstc@wjec.co.uk::2eca30f4-2322-48a0-a047-898e0e29b71e" providerId="AD"/>
      </p:ext>
    </p:extLst>
  </p:cmAuthor>
  <p:cmAuthor id="2" name="Wilcock, Kirsten" initials="WK" lastIdx="6" clrIdx="1">
    <p:extLst>
      <p:ext uri="{19B8F6BF-5375-455C-9EA6-DF929625EA0E}">
        <p15:presenceInfo xmlns:p15="http://schemas.microsoft.com/office/powerpoint/2012/main" userId="S::wilcok@wjec.co.uk::aca797bc-42d0-4455-ac3c-3baca35f62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E62BB-4348-4743-B61C-987F7D5CC198}" v="1" dt="2020-09-01T14:36:09.506"/>
    <p1510:client id="{D2B4BD10-55DD-48EE-B796-72DA736BBD33}" v="952" dt="2020-09-04T13:42:29.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53" autoAdjust="0"/>
  </p:normalViewPr>
  <p:slideViewPr>
    <p:cSldViewPr snapToGrid="0" snapToObjects="1">
      <p:cViewPr varScale="1">
        <p:scale>
          <a:sx n="90" d="100"/>
          <a:sy n="90" d="100"/>
        </p:scale>
        <p:origin x="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huish, Guy" userId="ee4b16a3-53cd-4e87-9d08-ee26e279d6d5" providerId="ADAL" clId="{384E62BB-4348-4743-B61C-987F7D5CC198}"/>
    <pc:docChg chg="modSld">
      <pc:chgData name="Melhuish, Guy" userId="ee4b16a3-53cd-4e87-9d08-ee26e279d6d5" providerId="ADAL" clId="{384E62BB-4348-4743-B61C-987F7D5CC198}" dt="2020-09-03T14:13:38.922" v="128" actId="20577"/>
      <pc:docMkLst>
        <pc:docMk/>
      </pc:docMkLst>
      <pc:sldChg chg="modNotesTx">
        <pc:chgData name="Melhuish, Guy" userId="ee4b16a3-53cd-4e87-9d08-ee26e279d6d5" providerId="ADAL" clId="{384E62BB-4348-4743-B61C-987F7D5CC198}" dt="2020-09-03T09:13:29.618" v="115" actId="20577"/>
        <pc:sldMkLst>
          <pc:docMk/>
          <pc:sldMk cId="99014047" sldId="420"/>
        </pc:sldMkLst>
      </pc:sldChg>
      <pc:sldChg chg="modSp">
        <pc:chgData name="Melhuish, Guy" userId="ee4b16a3-53cd-4e87-9d08-ee26e279d6d5" providerId="ADAL" clId="{384E62BB-4348-4743-B61C-987F7D5CC198}" dt="2020-09-02T11:54:02.175" v="101" actId="20577"/>
        <pc:sldMkLst>
          <pc:docMk/>
          <pc:sldMk cId="3899065751" sldId="442"/>
        </pc:sldMkLst>
        <pc:spChg chg="mod">
          <ac:chgData name="Melhuish, Guy" userId="ee4b16a3-53cd-4e87-9d08-ee26e279d6d5" providerId="ADAL" clId="{384E62BB-4348-4743-B61C-987F7D5CC198}" dt="2020-09-02T11:54:02.175" v="101" actId="20577"/>
          <ac:spMkLst>
            <pc:docMk/>
            <pc:sldMk cId="3899065751" sldId="442"/>
            <ac:spMk id="2" creationId="{368F8E6C-3849-4A5B-AF7B-9C2FEC0C16F8}"/>
          </ac:spMkLst>
        </pc:spChg>
      </pc:sldChg>
      <pc:sldChg chg="modNotesTx">
        <pc:chgData name="Melhuish, Guy" userId="ee4b16a3-53cd-4e87-9d08-ee26e279d6d5" providerId="ADAL" clId="{384E62BB-4348-4743-B61C-987F7D5CC198}" dt="2020-09-01T13:36:07.975" v="0" actId="20577"/>
        <pc:sldMkLst>
          <pc:docMk/>
          <pc:sldMk cId="2994184260" sldId="448"/>
        </pc:sldMkLst>
      </pc:sldChg>
      <pc:sldChg chg="modSp">
        <pc:chgData name="Melhuish, Guy" userId="ee4b16a3-53cd-4e87-9d08-ee26e279d6d5" providerId="ADAL" clId="{384E62BB-4348-4743-B61C-987F7D5CC198}" dt="2020-09-03T14:13:38.922" v="128" actId="20577"/>
        <pc:sldMkLst>
          <pc:docMk/>
          <pc:sldMk cId="3545383026" sldId="464"/>
        </pc:sldMkLst>
        <pc:spChg chg="mod">
          <ac:chgData name="Melhuish, Guy" userId="ee4b16a3-53cd-4e87-9d08-ee26e279d6d5" providerId="ADAL" clId="{384E62BB-4348-4743-B61C-987F7D5CC198}" dt="2020-09-03T14:13:38.922" v="128" actId="20577"/>
          <ac:spMkLst>
            <pc:docMk/>
            <pc:sldMk cId="3545383026" sldId="464"/>
            <ac:spMk id="8" creationId="{C0401254-8B03-457D-B807-13844FA5F90B}"/>
          </ac:spMkLst>
        </pc:spChg>
      </pc:sldChg>
    </pc:docChg>
  </pc:docChgLst>
  <pc:docChgLst>
    <pc:chgData name="Beecham, Lewis" userId="3f4531ff-e2ec-4ba2-a78e-ce781c59bdba" providerId="ADAL" clId="{D2B4BD10-55DD-48EE-B796-72DA736BBD33}"/>
    <pc:docChg chg="custSel addSld delSld modSld sldOrd">
      <pc:chgData name="Beecham, Lewis" userId="3f4531ff-e2ec-4ba2-a78e-ce781c59bdba" providerId="ADAL" clId="{D2B4BD10-55DD-48EE-B796-72DA736BBD33}" dt="2020-09-04T13:42:29.991" v="943" actId="20577"/>
      <pc:docMkLst>
        <pc:docMk/>
      </pc:docMkLst>
      <pc:sldChg chg="addSp">
        <pc:chgData name="Beecham, Lewis" userId="3f4531ff-e2ec-4ba2-a78e-ce781c59bdba" providerId="ADAL" clId="{D2B4BD10-55DD-48EE-B796-72DA736BBD33}" dt="2020-09-04T12:55:56.278" v="695"/>
        <pc:sldMkLst>
          <pc:docMk/>
          <pc:sldMk cId="99014047" sldId="420"/>
        </pc:sldMkLst>
        <pc:picChg chg="add">
          <ac:chgData name="Beecham, Lewis" userId="3f4531ff-e2ec-4ba2-a78e-ce781c59bdba" providerId="ADAL" clId="{D2B4BD10-55DD-48EE-B796-72DA736BBD33}" dt="2020-09-04T12:55:56.278" v="695"/>
          <ac:picMkLst>
            <pc:docMk/>
            <pc:sldMk cId="99014047" sldId="420"/>
            <ac:picMk id="7" creationId="{F8CE2FF5-D94A-4A37-BB42-35C7B036EEE2}"/>
          </ac:picMkLst>
        </pc:picChg>
      </pc:sldChg>
      <pc:sldChg chg="addSp delSp add ord modTransition modNotesTx">
        <pc:chgData name="Beecham, Lewis" userId="3f4531ff-e2ec-4ba2-a78e-ce781c59bdba" providerId="ADAL" clId="{D2B4BD10-55DD-48EE-B796-72DA736BBD33}" dt="2020-09-04T12:53:58.034" v="683"/>
        <pc:sldMkLst>
          <pc:docMk/>
          <pc:sldMk cId="3552802010" sldId="462"/>
        </pc:sldMkLst>
        <pc:spChg chg="del">
          <ac:chgData name="Beecham, Lewis" userId="3f4531ff-e2ec-4ba2-a78e-ce781c59bdba" providerId="ADAL" clId="{D2B4BD10-55DD-48EE-B796-72DA736BBD33}" dt="2020-09-03T13:41:14.579" v="6" actId="478"/>
          <ac:spMkLst>
            <pc:docMk/>
            <pc:sldMk cId="3552802010" sldId="462"/>
            <ac:spMk id="6" creationId="{7AEE6DF0-4426-494E-A1FF-0EBF92DB1D52}"/>
          </ac:spMkLst>
        </pc:spChg>
        <pc:spChg chg="add">
          <ac:chgData name="Beecham, Lewis" userId="3f4531ff-e2ec-4ba2-a78e-ce781c59bdba" providerId="ADAL" clId="{D2B4BD10-55DD-48EE-B796-72DA736BBD33}" dt="2020-09-03T13:41:15.870" v="7"/>
          <ac:spMkLst>
            <pc:docMk/>
            <pc:sldMk cId="3552802010" sldId="462"/>
            <ac:spMk id="7" creationId="{A3DE3B69-72E6-431F-9DA1-4529005C75B9}"/>
          </ac:spMkLst>
        </pc:spChg>
        <pc:spChg chg="add">
          <ac:chgData name="Beecham, Lewis" userId="3f4531ff-e2ec-4ba2-a78e-ce781c59bdba" providerId="ADAL" clId="{D2B4BD10-55DD-48EE-B796-72DA736BBD33}" dt="2020-09-03T13:41:34.566" v="9"/>
          <ac:spMkLst>
            <pc:docMk/>
            <pc:sldMk cId="3552802010" sldId="462"/>
            <ac:spMk id="8" creationId="{3B1FC885-6D8E-4535-8C2B-4DB51B74B4A8}"/>
          </ac:spMkLst>
        </pc:spChg>
      </pc:sldChg>
      <pc:sldChg chg="addSp delSp modSp add ord modTransition delAnim modNotesTx">
        <pc:chgData name="Beecham, Lewis" userId="3f4531ff-e2ec-4ba2-a78e-ce781c59bdba" providerId="ADAL" clId="{D2B4BD10-55DD-48EE-B796-72DA736BBD33}" dt="2020-09-04T13:42:29.991" v="943" actId="20577"/>
        <pc:sldMkLst>
          <pc:docMk/>
          <pc:sldMk cId="1460941563" sldId="463"/>
        </pc:sldMkLst>
        <pc:spChg chg="add del mod">
          <ac:chgData name="Beecham, Lewis" userId="3f4531ff-e2ec-4ba2-a78e-ce781c59bdba" providerId="ADAL" clId="{D2B4BD10-55DD-48EE-B796-72DA736BBD33}" dt="2020-09-03T13:42:12.860" v="15" actId="478"/>
          <ac:spMkLst>
            <pc:docMk/>
            <pc:sldMk cId="1460941563" sldId="463"/>
            <ac:spMk id="3" creationId="{1127A620-ACA4-404A-8D27-37147AE3B0B4}"/>
          </ac:spMkLst>
        </pc:spChg>
        <pc:spChg chg="del">
          <ac:chgData name="Beecham, Lewis" userId="3f4531ff-e2ec-4ba2-a78e-ce781c59bdba" providerId="ADAL" clId="{D2B4BD10-55DD-48EE-B796-72DA736BBD33}" dt="2020-09-03T13:42:02.059" v="10" actId="478"/>
          <ac:spMkLst>
            <pc:docMk/>
            <pc:sldMk cId="1460941563" sldId="463"/>
            <ac:spMk id="5" creationId="{174C0484-AC1A-49AE-8173-BBD838AC19BD}"/>
          </ac:spMkLst>
        </pc:spChg>
        <pc:spChg chg="add mod">
          <ac:chgData name="Beecham, Lewis" userId="3f4531ff-e2ec-4ba2-a78e-ce781c59bdba" providerId="ADAL" clId="{D2B4BD10-55DD-48EE-B796-72DA736BBD33}" dt="2020-09-03T13:44:02.684" v="35" actId="1076"/>
          <ac:spMkLst>
            <pc:docMk/>
            <pc:sldMk cId="1460941563" sldId="463"/>
            <ac:spMk id="6" creationId="{C7D1D9D2-2DB1-432A-9467-B563248F20F7}"/>
          </ac:spMkLst>
        </pc:spChg>
        <pc:spChg chg="add mod">
          <ac:chgData name="Beecham, Lewis" userId="3f4531ff-e2ec-4ba2-a78e-ce781c59bdba" providerId="ADAL" clId="{D2B4BD10-55DD-48EE-B796-72DA736BBD33}" dt="2020-09-04T13:42:29.991" v="943" actId="20577"/>
          <ac:spMkLst>
            <pc:docMk/>
            <pc:sldMk cId="1460941563" sldId="463"/>
            <ac:spMk id="7" creationId="{498C1173-F4F8-4804-8127-ACF546F5AF29}"/>
          </ac:spMkLst>
        </pc:spChg>
        <pc:spChg chg="del">
          <ac:chgData name="Beecham, Lewis" userId="3f4531ff-e2ec-4ba2-a78e-ce781c59bdba" providerId="ADAL" clId="{D2B4BD10-55DD-48EE-B796-72DA736BBD33}" dt="2020-09-03T13:42:03.420" v="11" actId="478"/>
          <ac:spMkLst>
            <pc:docMk/>
            <pc:sldMk cId="1460941563" sldId="463"/>
            <ac:spMk id="9" creationId="{E0C641E7-28AA-487B-B506-2100D3D95D49}"/>
          </ac:spMkLst>
        </pc:spChg>
      </pc:sldChg>
      <pc:sldChg chg="addSp delSp modSp add ord modTransition delAnim modNotesTx">
        <pc:chgData name="Beecham, Lewis" userId="3f4531ff-e2ec-4ba2-a78e-ce781c59bdba" providerId="ADAL" clId="{D2B4BD10-55DD-48EE-B796-72DA736BBD33}" dt="2020-09-04T12:54:11.448" v="685"/>
        <pc:sldMkLst>
          <pc:docMk/>
          <pc:sldMk cId="3545383026" sldId="464"/>
        </pc:sldMkLst>
        <pc:spChg chg="add del mod">
          <ac:chgData name="Beecham, Lewis" userId="3f4531ff-e2ec-4ba2-a78e-ce781c59bdba" providerId="ADAL" clId="{D2B4BD10-55DD-48EE-B796-72DA736BBD33}" dt="2020-09-03T13:42:09.761" v="14" actId="478"/>
          <ac:spMkLst>
            <pc:docMk/>
            <pc:sldMk cId="3545383026" sldId="464"/>
            <ac:spMk id="3" creationId="{6EAF0111-1175-4CD7-A18F-55294C5A869C}"/>
          </ac:spMkLst>
        </pc:spChg>
        <pc:spChg chg="del">
          <ac:chgData name="Beecham, Lewis" userId="3f4531ff-e2ec-4ba2-a78e-ce781c59bdba" providerId="ADAL" clId="{D2B4BD10-55DD-48EE-B796-72DA736BBD33}" dt="2020-09-03T13:42:06.342" v="12" actId="478"/>
          <ac:spMkLst>
            <pc:docMk/>
            <pc:sldMk cId="3545383026" sldId="464"/>
            <ac:spMk id="5" creationId="{174C0484-AC1A-49AE-8173-BBD838AC19BD}"/>
          </ac:spMkLst>
        </pc:spChg>
        <pc:spChg chg="add mod">
          <ac:chgData name="Beecham, Lewis" userId="3f4531ff-e2ec-4ba2-a78e-ce781c59bdba" providerId="ADAL" clId="{D2B4BD10-55DD-48EE-B796-72DA736BBD33}" dt="2020-09-03T13:47:32.785" v="61" actId="14100"/>
          <ac:spMkLst>
            <pc:docMk/>
            <pc:sldMk cId="3545383026" sldId="464"/>
            <ac:spMk id="6" creationId="{79202F18-4DA5-4E61-B0C4-7B1F60CEDEE9}"/>
          </ac:spMkLst>
        </pc:spChg>
        <pc:spChg chg="add mod">
          <ac:chgData name="Beecham, Lewis" userId="3f4531ff-e2ec-4ba2-a78e-ce781c59bdba" providerId="ADAL" clId="{D2B4BD10-55DD-48EE-B796-72DA736BBD33}" dt="2020-09-03T13:45:05.596" v="51" actId="1076"/>
          <ac:spMkLst>
            <pc:docMk/>
            <pc:sldMk cId="3545383026" sldId="464"/>
            <ac:spMk id="7" creationId="{FD1C26A8-C6BF-44B2-844A-0B97633BCFF6}"/>
          </ac:spMkLst>
        </pc:spChg>
        <pc:spChg chg="add mod">
          <ac:chgData name="Beecham, Lewis" userId="3f4531ff-e2ec-4ba2-a78e-ce781c59bdba" providerId="ADAL" clId="{D2B4BD10-55DD-48EE-B796-72DA736BBD33}" dt="2020-09-03T13:47:26.814" v="60" actId="14100"/>
          <ac:spMkLst>
            <pc:docMk/>
            <pc:sldMk cId="3545383026" sldId="464"/>
            <ac:spMk id="8" creationId="{C0401254-8B03-457D-B807-13844FA5F90B}"/>
          </ac:spMkLst>
        </pc:spChg>
        <pc:spChg chg="del">
          <ac:chgData name="Beecham, Lewis" userId="3f4531ff-e2ec-4ba2-a78e-ce781c59bdba" providerId="ADAL" clId="{D2B4BD10-55DD-48EE-B796-72DA736BBD33}" dt="2020-09-03T13:42:07.720" v="13" actId="478"/>
          <ac:spMkLst>
            <pc:docMk/>
            <pc:sldMk cId="3545383026" sldId="464"/>
            <ac:spMk id="9" creationId="{E0C641E7-28AA-487B-B506-2100D3D95D49}"/>
          </ac:spMkLst>
        </pc:spChg>
      </pc:sldChg>
      <pc:sldChg chg="addSp modSp add">
        <pc:chgData name="Beecham, Lewis" userId="3f4531ff-e2ec-4ba2-a78e-ce781c59bdba" providerId="ADAL" clId="{D2B4BD10-55DD-48EE-B796-72DA736BBD33}" dt="2020-09-04T12:57:58.646" v="741" actId="20577"/>
        <pc:sldMkLst>
          <pc:docMk/>
          <pc:sldMk cId="4290757715" sldId="465"/>
        </pc:sldMkLst>
        <pc:spChg chg="add mod">
          <ac:chgData name="Beecham, Lewis" userId="3f4531ff-e2ec-4ba2-a78e-ce781c59bdba" providerId="ADAL" clId="{D2B4BD10-55DD-48EE-B796-72DA736BBD33}" dt="2020-09-04T12:57:58.646" v="741" actId="20577"/>
          <ac:spMkLst>
            <pc:docMk/>
            <pc:sldMk cId="4290757715" sldId="465"/>
            <ac:spMk id="6" creationId="{5BCA7189-C226-4CC9-AA06-0A8955147551}"/>
          </ac:spMkLst>
        </pc:spChg>
        <pc:picChg chg="add">
          <ac:chgData name="Beecham, Lewis" userId="3f4531ff-e2ec-4ba2-a78e-ce781c59bdba" providerId="ADAL" clId="{D2B4BD10-55DD-48EE-B796-72DA736BBD33}" dt="2020-09-04T12:55:12.399" v="689"/>
          <ac:picMkLst>
            <pc:docMk/>
            <pc:sldMk cId="4290757715" sldId="465"/>
            <ac:picMk id="4" creationId="{65341416-2283-4682-9228-7B408CEE10E0}"/>
          </ac:picMkLst>
        </pc:picChg>
        <pc:picChg chg="add">
          <ac:chgData name="Beecham, Lewis" userId="3f4531ff-e2ec-4ba2-a78e-ce781c59bdba" providerId="ADAL" clId="{D2B4BD10-55DD-48EE-B796-72DA736BBD33}" dt="2020-09-04T12:55:20.588" v="690"/>
          <ac:picMkLst>
            <pc:docMk/>
            <pc:sldMk cId="4290757715" sldId="465"/>
            <ac:picMk id="5" creationId="{B8C0CB15-B285-4D35-A241-2B5E1CB6AA2B}"/>
          </ac:picMkLst>
        </pc:picChg>
      </pc:sldChg>
      <pc:sldChg chg="add del">
        <pc:chgData name="Beecham, Lewis" userId="3f4531ff-e2ec-4ba2-a78e-ce781c59bdba" providerId="ADAL" clId="{D2B4BD10-55DD-48EE-B796-72DA736BBD33}" dt="2020-09-04T12:55:41.494" v="692" actId="2696"/>
        <pc:sldMkLst>
          <pc:docMk/>
          <pc:sldMk cId="3680049472" sldId="466"/>
        </pc:sldMkLst>
      </pc:sldChg>
      <pc:sldChg chg="add del">
        <pc:chgData name="Beecham, Lewis" userId="3f4531ff-e2ec-4ba2-a78e-ce781c59bdba" providerId="ADAL" clId="{D2B4BD10-55DD-48EE-B796-72DA736BBD33}" dt="2020-09-04T12:55:49.684" v="694" actId="2696"/>
        <pc:sldMkLst>
          <pc:docMk/>
          <pc:sldMk cId="1188342063" sldId="467"/>
        </pc:sldMkLst>
      </pc:sldChg>
      <pc:sldChg chg="addSp add">
        <pc:chgData name="Beecham, Lewis" userId="3f4531ff-e2ec-4ba2-a78e-ce781c59bdba" providerId="ADAL" clId="{D2B4BD10-55DD-48EE-B796-72DA736BBD33}" dt="2020-09-04T12:59:18.700" v="742"/>
        <pc:sldMkLst>
          <pc:docMk/>
          <pc:sldMk cId="3625598291" sldId="468"/>
        </pc:sldMkLst>
        <pc:spChg chg="add">
          <ac:chgData name="Beecham, Lewis" userId="3f4531ff-e2ec-4ba2-a78e-ce781c59bdba" providerId="ADAL" clId="{D2B4BD10-55DD-48EE-B796-72DA736BBD33}" dt="2020-09-04T12:59:18.700" v="742"/>
          <ac:spMkLst>
            <pc:docMk/>
            <pc:sldMk cId="3625598291" sldId="468"/>
            <ac:spMk id="6" creationId="{C87741FC-EE5A-482D-870D-3A4262519BD6}"/>
          </ac:spMkLst>
        </pc:spChg>
      </pc:sldChg>
      <pc:sldChg chg="addSp add">
        <pc:chgData name="Beecham, Lewis" userId="3f4531ff-e2ec-4ba2-a78e-ce781c59bdba" providerId="ADAL" clId="{D2B4BD10-55DD-48EE-B796-72DA736BBD33}" dt="2020-09-04T12:59:22.206" v="743"/>
        <pc:sldMkLst>
          <pc:docMk/>
          <pc:sldMk cId="2689434627" sldId="469"/>
        </pc:sldMkLst>
        <pc:spChg chg="add">
          <ac:chgData name="Beecham, Lewis" userId="3f4531ff-e2ec-4ba2-a78e-ce781c59bdba" providerId="ADAL" clId="{D2B4BD10-55DD-48EE-B796-72DA736BBD33}" dt="2020-09-04T12:59:22.206" v="743"/>
          <ac:spMkLst>
            <pc:docMk/>
            <pc:sldMk cId="2689434627" sldId="469"/>
            <ac:spMk id="6" creationId="{F7C3E93A-31F2-4842-89EB-E8A14E0CEB8B}"/>
          </ac:spMkLst>
        </pc:spChg>
      </pc:sldChg>
    </pc:docChg>
  </pc:docChgLst>
  <pc:docChgLst>
    <pc:chgData name="Wilcock, Kirsten" userId="aca797bc-42d0-4455-ac3c-3baca35f621b" providerId="ADAL" clId="{08FD85BD-0946-4884-AD24-458C072CE9C6}"/>
    <pc:docChg chg="custSel modSld">
      <pc:chgData name="Wilcock, Kirsten" userId="aca797bc-42d0-4455-ac3c-3baca35f621b" providerId="ADAL" clId="{08FD85BD-0946-4884-AD24-458C072CE9C6}" dt="2020-08-25T09:53:58.421" v="214" actId="20577"/>
      <pc:docMkLst>
        <pc:docMk/>
      </pc:docMkLst>
      <pc:sldChg chg="modSp">
        <pc:chgData name="Wilcock, Kirsten" userId="aca797bc-42d0-4455-ac3c-3baca35f621b" providerId="ADAL" clId="{08FD85BD-0946-4884-AD24-458C072CE9C6}" dt="2020-08-25T09:41:41.621" v="1" actId="20577"/>
        <pc:sldMkLst>
          <pc:docMk/>
          <pc:sldMk cId="3939293872" sldId="265"/>
        </pc:sldMkLst>
        <pc:spChg chg="mod">
          <ac:chgData name="Wilcock, Kirsten" userId="aca797bc-42d0-4455-ac3c-3baca35f621b" providerId="ADAL" clId="{08FD85BD-0946-4884-AD24-458C072CE9C6}" dt="2020-08-25T09:41:41.621" v="1" actId="20577"/>
          <ac:spMkLst>
            <pc:docMk/>
            <pc:sldMk cId="3939293872" sldId="265"/>
            <ac:spMk id="6" creationId="{7AEE6DF0-4426-494E-A1FF-0EBF92DB1D52}"/>
          </ac:spMkLst>
        </pc:spChg>
      </pc:sldChg>
      <pc:sldChg chg="modNotesTx">
        <pc:chgData name="Wilcock, Kirsten" userId="aca797bc-42d0-4455-ac3c-3baca35f621b" providerId="ADAL" clId="{08FD85BD-0946-4884-AD24-458C072CE9C6}" dt="2020-08-25T09:53:58.421" v="214" actId="20577"/>
        <pc:sldMkLst>
          <pc:docMk/>
          <pc:sldMk cId="99014047" sldId="420"/>
        </pc:sldMkLst>
      </pc:sldChg>
      <pc:sldChg chg="modNotesTx">
        <pc:chgData name="Wilcock, Kirsten" userId="aca797bc-42d0-4455-ac3c-3baca35f621b" providerId="ADAL" clId="{08FD85BD-0946-4884-AD24-458C072CE9C6}" dt="2020-08-25T09:43:43.729" v="19" actId="20577"/>
        <pc:sldMkLst>
          <pc:docMk/>
          <pc:sldMk cId="832550622" sldId="440"/>
        </pc:sldMkLst>
      </pc:sldChg>
      <pc:sldChg chg="modSp">
        <pc:chgData name="Wilcock, Kirsten" userId="aca797bc-42d0-4455-ac3c-3baca35f621b" providerId="ADAL" clId="{08FD85BD-0946-4884-AD24-458C072CE9C6}" dt="2020-08-25T09:44:28.910" v="27" actId="20577"/>
        <pc:sldMkLst>
          <pc:docMk/>
          <pc:sldMk cId="3899065751" sldId="442"/>
        </pc:sldMkLst>
        <pc:spChg chg="mod">
          <ac:chgData name="Wilcock, Kirsten" userId="aca797bc-42d0-4455-ac3c-3baca35f621b" providerId="ADAL" clId="{08FD85BD-0946-4884-AD24-458C072CE9C6}" dt="2020-08-25T09:44:28.910" v="27" actId="20577"/>
          <ac:spMkLst>
            <pc:docMk/>
            <pc:sldMk cId="3899065751" sldId="442"/>
            <ac:spMk id="2" creationId="{368F8E6C-3849-4A5B-AF7B-9C2FEC0C16F8}"/>
          </ac:spMkLst>
        </pc:spChg>
      </pc:sldChg>
      <pc:sldChg chg="modSp">
        <pc:chgData name="Wilcock, Kirsten" userId="aca797bc-42d0-4455-ac3c-3baca35f621b" providerId="ADAL" clId="{08FD85BD-0946-4884-AD24-458C072CE9C6}" dt="2020-08-25T09:53:20.802" v="211" actId="20577"/>
        <pc:sldMkLst>
          <pc:docMk/>
          <pc:sldMk cId="495645606" sldId="454"/>
        </pc:sldMkLst>
        <pc:spChg chg="mod">
          <ac:chgData name="Wilcock, Kirsten" userId="aca797bc-42d0-4455-ac3c-3baca35f621b" providerId="ADAL" clId="{08FD85BD-0946-4884-AD24-458C072CE9C6}" dt="2020-08-25T09:53:20.802" v="211" actId="20577"/>
          <ac:spMkLst>
            <pc:docMk/>
            <pc:sldMk cId="495645606" sldId="454"/>
            <ac:spMk id="3" creationId="{2878644B-2A46-43E1-869B-F1D40AC548F5}"/>
          </ac:spMkLst>
        </pc:spChg>
        <pc:spChg chg="mod">
          <ac:chgData name="Wilcock, Kirsten" userId="aca797bc-42d0-4455-ac3c-3baca35f621b" providerId="ADAL" clId="{08FD85BD-0946-4884-AD24-458C072CE9C6}" dt="2020-08-25T09:52:25.725" v="168" actId="20577"/>
          <ac:spMkLst>
            <pc:docMk/>
            <pc:sldMk cId="495645606" sldId="454"/>
            <ac:spMk id="5" creationId="{878DB9D9-5E5C-45DA-BC8C-46BB39CBDB14}"/>
          </ac:spMkLst>
        </pc:spChg>
      </pc:sldChg>
      <pc:sldChg chg="modSp">
        <pc:chgData name="Wilcock, Kirsten" userId="aca797bc-42d0-4455-ac3c-3baca35f621b" providerId="ADAL" clId="{08FD85BD-0946-4884-AD24-458C072CE9C6}" dt="2020-08-25T09:46:56.220" v="76" actId="20577"/>
        <pc:sldMkLst>
          <pc:docMk/>
          <pc:sldMk cId="761910052" sldId="459"/>
        </pc:sldMkLst>
        <pc:spChg chg="mod">
          <ac:chgData name="Wilcock, Kirsten" userId="aca797bc-42d0-4455-ac3c-3baca35f621b" providerId="ADAL" clId="{08FD85BD-0946-4884-AD24-458C072CE9C6}" dt="2020-08-25T09:46:56.220" v="76" actId="20577"/>
          <ac:spMkLst>
            <pc:docMk/>
            <pc:sldMk cId="761910052" sldId="459"/>
            <ac:spMk id="2" creationId="{368F8E6C-3849-4A5B-AF7B-9C2FEC0C16F8}"/>
          </ac:spMkLst>
        </pc:spChg>
        <pc:spChg chg="mod">
          <ac:chgData name="Wilcock, Kirsten" userId="aca797bc-42d0-4455-ac3c-3baca35f621b" providerId="ADAL" clId="{08FD85BD-0946-4884-AD24-458C072CE9C6}" dt="2020-08-25T09:45:10.092" v="47" actId="14100"/>
          <ac:spMkLst>
            <pc:docMk/>
            <pc:sldMk cId="761910052" sldId="459"/>
            <ac:spMk id="8" creationId="{85E781E1-8044-451F-A92D-B4D3F29F339F}"/>
          </ac:spMkLst>
        </pc:spChg>
      </pc:sldChg>
      <pc:sldChg chg="modSp">
        <pc:chgData name="Wilcock, Kirsten" userId="aca797bc-42d0-4455-ac3c-3baca35f621b" providerId="ADAL" clId="{08FD85BD-0946-4884-AD24-458C072CE9C6}" dt="2020-08-25T09:42:04.410" v="2" actId="20577"/>
        <pc:sldMkLst>
          <pc:docMk/>
          <pc:sldMk cId="1246344775" sldId="460"/>
        </pc:sldMkLst>
        <pc:spChg chg="mod">
          <ac:chgData name="Wilcock, Kirsten" userId="aca797bc-42d0-4455-ac3c-3baca35f621b" providerId="ADAL" clId="{08FD85BD-0946-4884-AD24-458C072CE9C6}" dt="2020-08-25T09:42:04.410" v="2" actId="20577"/>
          <ac:spMkLst>
            <pc:docMk/>
            <pc:sldMk cId="1246344775" sldId="460"/>
            <ac:spMk id="3" creationId="{2878644B-2A46-43E1-869B-F1D40AC548F5}"/>
          </ac:spMkLst>
        </pc:spChg>
      </pc:sldChg>
      <pc:sldChg chg="modSp">
        <pc:chgData name="Wilcock, Kirsten" userId="aca797bc-42d0-4455-ac3c-3baca35f621b" providerId="ADAL" clId="{08FD85BD-0946-4884-AD24-458C072CE9C6}" dt="2020-08-25T09:50:36.822" v="128"/>
        <pc:sldMkLst>
          <pc:docMk/>
          <pc:sldMk cId="4223062646" sldId="461"/>
        </pc:sldMkLst>
        <pc:spChg chg="mod">
          <ac:chgData name="Wilcock, Kirsten" userId="aca797bc-42d0-4455-ac3c-3baca35f621b" providerId="ADAL" clId="{08FD85BD-0946-4884-AD24-458C072CE9C6}" dt="2020-08-25T09:50:36.822" v="128"/>
          <ac:spMkLst>
            <pc:docMk/>
            <pc:sldMk cId="4223062646" sldId="461"/>
            <ac:spMk id="2" creationId="{368F8E6C-3849-4A5B-AF7B-9C2FEC0C16F8}"/>
          </ac:spMkLst>
        </pc:spChg>
        <pc:spChg chg="mod">
          <ac:chgData name="Wilcock, Kirsten" userId="aca797bc-42d0-4455-ac3c-3baca35f621b" providerId="ADAL" clId="{08FD85BD-0946-4884-AD24-458C072CE9C6}" dt="2020-08-25T09:47:19.797" v="84" actId="14100"/>
          <ac:spMkLst>
            <pc:docMk/>
            <pc:sldMk cId="4223062646" sldId="461"/>
            <ac:spMk id="8" creationId="{85E781E1-8044-451F-A92D-B4D3F29F33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04/09/2020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XXX@wjec.co.u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58574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WJEC was very grateful to teachers across Wales who engaged with Subject Officers through focus group meetings in early June to shape our thinking to ensure that it reflected the realities faced by teachers and learners. We are very grateful to everyone who gave their time to collaborate with us on this work and to the many teachers who shared their views via the July survey.</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224715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WJEC was very grateful to teachers across Wales who engaged with Subject Officers through focus group meetings in early June to shape our thinking to ensure that it reflected the realities faced by teachers and learners. We are very grateful to everyone who gave their time to collaborate with us on this work and to the many teachers who shared their views via the July survey.</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208262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very much aware of the pressures facing teachers, learners and the wider education teams across the country in the wake of the Covid-19 lockdown. Working with Qualifications Wales, WJEC has aimed to mitigate the disruption to teaching and learning due to school and college closures whilst adhering to the regulatory principles 2 and 3 in considering adaptations for the 2021 summer series:</a:t>
            </a:r>
            <a:r>
              <a:rPr lang="en-US" dirty="0"/>
              <a:t> (that “WJEC must seek to ensure that all qualifications are a reliable indication of the knowledge, skills and understanding specified in the qualification following any Adaptations to assessments” and that “WJEC must seek to ensure that qualification content, in general, is not reduced; however, content can be restructured so it can reasonably be streamlined, such as in relation to optional units.”)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322990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Qualifications Wales’ principles – and a key concerns for WJEC as a leading exam provider in both Wales and England – is ensuring that learners in Wales are not advantaged or disadvantaged when compared to their peers in other jurisdictions. The </a:t>
            </a:r>
            <a:r>
              <a:rPr lang="en-US" dirty="0"/>
              <a:t>Secretary of State in England is not minded to specify changes to DfE content for most subjects which forms the foundation for GCSE, AS and A level qualifications, but he has asked </a:t>
            </a:r>
            <a:r>
              <a:rPr lang="en-US" dirty="0" err="1"/>
              <a:t>Ofqual</a:t>
            </a:r>
            <a:r>
              <a:rPr lang="en-US" dirty="0"/>
              <a:t>, the regulators in England, to explore use of content sampling in question papers and increasing the use of optional questions for some qualifications only.</a:t>
            </a:r>
            <a:r>
              <a:rPr lang="en-GB" dirty="0"/>
              <a:t> Here you can see the arrangements, as of now, for candidates in Wales and England sitting the same qualifications in 2021.</a:t>
            </a:r>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157252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WJEC has planned for adaptations to the 2021 summer assessments that reflect the lost teaching and learning time resulting from the coronavirus lockdown that extended from March until September 2020. We have planned for different scenarios that may come to pass in the next twelve months.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37448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bg1"/>
                </a:solidFill>
                <a:latin typeface="+mn-lt"/>
                <a:ea typeface="+mn-ea"/>
                <a:cs typeface="Arial" panose="020B0604020202020204" pitchFamily="34" charset="0"/>
              </a:rPr>
              <a:t>Thank you for your time in watching this presentation today. If you have any questions regarding this, or any other aspect of the qualification, please email </a:t>
            </a:r>
            <a:r>
              <a:rPr lang="en-GB" sz="1200" kern="1200" dirty="0">
                <a:solidFill>
                  <a:schemeClr val="bg1"/>
                </a:solidFill>
                <a:latin typeface="+mn-lt"/>
                <a:ea typeface="+mn-ea"/>
                <a:cs typeface="Arial" panose="020B0604020202020204" pitchFamily="34" charset="0"/>
                <a:hlinkClick r:id="rId3"/>
              </a:rPr>
              <a:t>gcseenglish@wjec.co.uk</a:t>
            </a:r>
            <a:r>
              <a:rPr lang="en-GB" sz="1200" kern="1200" dirty="0">
                <a:solidFill>
                  <a:schemeClr val="bg1"/>
                </a:solidFill>
                <a:latin typeface="+mn-lt"/>
                <a:ea typeface="+mn-ea"/>
                <a:cs typeface="Arial" panose="020B0604020202020204" pitchFamily="34" charset="0"/>
              </a:rPr>
              <a:t> We hope that by working together we can make the learning and assessment experience in 2021 a manageable and productive one for our learners in Wales.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252550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253682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26963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Hello and welcome to this presentation. I am Guy Melhuish, Subject Officer for GCSE English Language in Wales. Through this presentation, I will share with you information about the way in which the WJEC GCSE English Language qualification awarded in 2021 will look for teachers and students and explain the reasons for this.</a:t>
            </a:r>
          </a:p>
        </p:txBody>
      </p:sp>
      <p:sp>
        <p:nvSpPr>
          <p:cNvPr id="4" name="Slide Number Placeholder 3"/>
          <p:cNvSpPr>
            <a:spLocks noGrp="1"/>
          </p:cNvSpPr>
          <p:nvPr>
            <p:ph type="sldNum" sz="quarter" idx="10"/>
          </p:nvPr>
        </p:nvSpPr>
        <p:spPr/>
        <p:txBody>
          <a:bodyPr/>
          <a:lstStyle/>
          <a:p>
            <a:fld id="{3BF64F25-C7F6-4E11-8B8C-CCA7BD6D9214}" type="slidenum">
              <a:rPr lang="en-GB" smtClean="0"/>
              <a:pPr/>
              <a:t>4</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in adapting qualifications for summer 2021 is to mitigate lost teaching and learning time in 2020. The aim of any adaptation is to make assessment in 2021 fair for all candidates; whilst adaptations may not address the personal circumstances affecting individual students, we have strived to achieve the fairest balance for all. WJEC has discussed the rationale and considerations for any adaptations to qualifications with Qualifications Wales and had their approval as our regulators for these plans.</a:t>
            </a:r>
          </a:p>
          <a:p>
            <a:endParaRPr lang="en-US" dirty="0"/>
          </a:p>
          <a:p>
            <a:r>
              <a:rPr lang="en-US" dirty="0"/>
              <a:t>Outlined here is the rationale we used in determining any adaptations made:</a:t>
            </a:r>
          </a:p>
          <a:p>
            <a:pPr marL="447675" indent="-358775"/>
            <a:r>
              <a:rPr lang="en-US" dirty="0">
                <a:latin typeface="+mn-lt"/>
                <a:ea typeface="Cambria" panose="02040503050406030204" pitchFamily="18" charset="0"/>
                <a:cs typeface="Cambria" panose="02040503050406030204" pitchFamily="18" charset="0"/>
              </a:rPr>
              <a:t>1.	The primary purpose in adapting qualifications for summer 2021 is to mitigate lost teaching and learning time in 2020.</a:t>
            </a:r>
          </a:p>
          <a:p>
            <a:pPr marL="447675" indent="-358775"/>
            <a:r>
              <a:rPr lang="en-US" dirty="0">
                <a:latin typeface="+mn-lt"/>
                <a:ea typeface="Cambria" panose="02040503050406030204" pitchFamily="18" charset="0"/>
                <a:cs typeface="Cambria" panose="02040503050406030204" pitchFamily="18" charset="0"/>
              </a:rPr>
              <a:t>2.	The adaptations should:</a:t>
            </a:r>
          </a:p>
          <a:p>
            <a:pPr marL="1077913" indent="-358775"/>
            <a:r>
              <a:rPr lang="en-US" dirty="0">
                <a:latin typeface="+mn-lt"/>
                <a:ea typeface="Cambria" panose="02040503050406030204" pitchFamily="18" charset="0"/>
                <a:cs typeface="Cambria" panose="02040503050406030204" pitchFamily="18" charset="0"/>
              </a:rPr>
              <a:t>•	maintain the level of demand (to make the qualification shorter, not easier)</a:t>
            </a:r>
          </a:p>
          <a:p>
            <a:pPr marL="1077913" indent="-358775"/>
            <a:r>
              <a:rPr lang="en-US" dirty="0">
                <a:latin typeface="+mn-lt"/>
                <a:ea typeface="Cambria" panose="02040503050406030204" pitchFamily="18" charset="0"/>
                <a:cs typeface="Cambria" panose="02040503050406030204" pitchFamily="18" charset="0"/>
              </a:rPr>
              <a:t>•	maintain a reasonable balance of reliability versus validity (assessments should still target all grades)</a:t>
            </a:r>
          </a:p>
          <a:p>
            <a:pPr marL="1077913" indent="-358775"/>
            <a:r>
              <a:rPr lang="en-US" dirty="0">
                <a:latin typeface="+mn-lt"/>
                <a:ea typeface="Cambria" panose="02040503050406030204" pitchFamily="18" charset="0"/>
                <a:cs typeface="Cambria" panose="02040503050406030204" pitchFamily="18" charset="0"/>
              </a:rPr>
              <a:t>•	ensure that all Assessment Objectives are assessed in the qualification</a:t>
            </a:r>
          </a:p>
          <a:p>
            <a:pPr marL="1077913" indent="-358775"/>
            <a:r>
              <a:rPr lang="en-US" dirty="0">
                <a:latin typeface="+mn-lt"/>
                <a:ea typeface="Cambria" panose="02040503050406030204" pitchFamily="18" charset="0"/>
                <a:cs typeface="Cambria" panose="02040503050406030204" pitchFamily="18" charset="0"/>
              </a:rPr>
              <a:t>•	not remove content or skills required for progression to FE or HE.</a:t>
            </a:r>
          </a:p>
          <a:p>
            <a:pPr marL="447675" indent="-358775"/>
            <a:r>
              <a:rPr lang="en-US" dirty="0">
                <a:latin typeface="+mn-lt"/>
                <a:ea typeface="Cambria" panose="02040503050406030204" pitchFamily="18" charset="0"/>
                <a:cs typeface="Cambria" panose="02040503050406030204" pitchFamily="18" charset="0"/>
              </a:rPr>
              <a:t>3.	Some assessments requiring practical or group work need to be modified to take into account appropriate social distancing measures.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248472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regulator in Wales, Qualifications Wales published on 15 July 2020 their requirements for adapting general qualification in 2021.</a:t>
            </a:r>
            <a:r>
              <a:rPr lang="en-US" dirty="0"/>
              <a:t> in this document, Qualifications Wales specified the principles with which WJEC must comply, as well as the balance to be achieved when those principles conflict. [READ THROUGH THE PRINCIPLES] </a:t>
            </a:r>
          </a:p>
          <a:p>
            <a:r>
              <a:rPr lang="en-US" dirty="0"/>
              <a:t>In striking an appropriate balance, Qualifications Wales requires of WJEC in this document to – (a) maintain the Validity of the qualification, and (b) make Adaptations to assessments in order to </a:t>
            </a:r>
            <a:r>
              <a:rPr lang="en-US" dirty="0" err="1"/>
              <a:t>minimise</a:t>
            </a:r>
            <a:r>
              <a:rPr lang="en-US" dirty="0"/>
              <a:t> the impact on Learners during the Covid-19 pandemic in line with the principles set out in this Regulatory Document.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93745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regulator in Wales, Qualifications Wales published on 15 July 2020 their requirements for adapting general qualification in 2021.</a:t>
            </a:r>
            <a:r>
              <a:rPr lang="en-US" dirty="0"/>
              <a:t> in this document, Qualifications Wales specified the principles with which WJEC must comply, as well as the balance to be achieved when those principles conflict. [READ THROUGH THE PRINCIPLES] </a:t>
            </a:r>
          </a:p>
          <a:p>
            <a:r>
              <a:rPr lang="en-US" dirty="0"/>
              <a:t>In striking an appropriate balance, Qualifications Wales requires of WJEC in this document to – (a) maintain the Validity of the qualification, and (b) make Adaptations to assessments in order to </a:t>
            </a:r>
            <a:r>
              <a:rPr lang="en-US" dirty="0" err="1"/>
              <a:t>minimise</a:t>
            </a:r>
            <a:r>
              <a:rPr lang="en-US" dirty="0"/>
              <a:t> the impact on Learners during the Covid-19 pandemic in line with the principles set out in this Regulatory Document.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247527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cannot ensure that every adaptation will provide maximum benefit for every centre, but we have listened to feedback and taken a logical approach to streamlining the qualification.</a:t>
            </a:r>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30644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 SPECIFIC ADAPTATIONS – OUTLINE THE ADAPTATION(S)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359531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04/09/2020</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qualificationswales.org/english/publications/requirements-adapt-assessments-202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DE3B69-72E6-431F-9DA1-4529005C75B9}"/>
              </a:ext>
            </a:extLst>
          </p:cNvPr>
          <p:cNvSpPr txBox="1"/>
          <p:nvPr/>
        </p:nvSpPr>
        <p:spPr>
          <a:xfrm>
            <a:off x="424245" y="421619"/>
            <a:ext cx="8107615" cy="1175706"/>
          </a:xfrm>
          <a:prstGeom prst="rect">
            <a:avLst/>
          </a:prstGeom>
          <a:noFill/>
        </p:spPr>
        <p:txBody>
          <a:bodyPr wrap="square" rtlCol="0">
            <a:spAutoFit/>
          </a:bodyPr>
          <a:lstStyle/>
          <a:p>
            <a:pPr>
              <a:lnSpc>
                <a:spcPct val="80000"/>
              </a:lnSpc>
            </a:pPr>
            <a:r>
              <a:rPr lang="en-US" sz="4400" kern="1100" spc="-30" dirty="0">
                <a:solidFill>
                  <a:schemeClr val="bg1"/>
                </a:solidFill>
                <a:latin typeface="Arial" panose="020B0604020202020204" pitchFamily="34" charset="0"/>
                <a:cs typeface="Arial" panose="020B0604020202020204" pitchFamily="34" charset="0"/>
              </a:rPr>
              <a:t>WJEC GCSE English Language</a:t>
            </a: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Summer 2021 Online Briefing</a:t>
            </a:r>
          </a:p>
        </p:txBody>
      </p:sp>
      <p:sp>
        <p:nvSpPr>
          <p:cNvPr id="8" name="TextBox 7">
            <a:extLst>
              <a:ext uri="{FF2B5EF4-FFF2-40B4-BE49-F238E27FC236}">
                <a16:creationId xmlns:a16="http://schemas.microsoft.com/office/drawing/2014/main" id="{3B1FC885-6D8E-4535-8C2B-4DB51B74B4A8}"/>
              </a:ext>
            </a:extLst>
          </p:cNvPr>
          <p:cNvSpPr txBox="1"/>
          <p:nvPr/>
        </p:nvSpPr>
        <p:spPr>
          <a:xfrm>
            <a:off x="424245" y="2201784"/>
            <a:ext cx="8363197" cy="535531"/>
          </a:xfrm>
          <a:prstGeom prst="rect">
            <a:avLst/>
          </a:prstGeom>
          <a:noFill/>
        </p:spPr>
        <p:txBody>
          <a:bodyPr wrap="square" rtlCol="0">
            <a:spAutoFit/>
          </a:bodyPr>
          <a:lstStyle/>
          <a:p>
            <a:pPr>
              <a:lnSpc>
                <a:spcPct val="80000"/>
              </a:lnSpc>
              <a:spcAft>
                <a:spcPts val="1200"/>
              </a:spcAft>
            </a:pPr>
            <a:r>
              <a:rPr lang="en-US" sz="3600" kern="1100" spc="-30" dirty="0">
                <a:solidFill>
                  <a:schemeClr val="bg1"/>
                </a:solidFill>
                <a:latin typeface="Arial" panose="020B0604020202020204" pitchFamily="34" charset="0"/>
                <a:cs typeface="Arial" panose="020B0604020202020204" pitchFamily="34" charset="0"/>
              </a:rPr>
              <a:t>This live event will begin shortly.</a:t>
            </a:r>
          </a:p>
        </p:txBody>
      </p:sp>
    </p:spTree>
    <p:extLst>
      <p:ext uri="{BB962C8B-B14F-4D97-AF65-F5344CB8AC3E}">
        <p14:creationId xmlns:p14="http://schemas.microsoft.com/office/powerpoint/2010/main" val="3552802010"/>
      </p:ext>
    </p:extLst>
  </p:cSld>
  <p:clrMapOvr>
    <a:masterClrMapping/>
  </p:clrMapOvr>
  <mc:AlternateContent xmlns:mc="http://schemas.openxmlformats.org/markup-compatibility/2006">
    <mc:Choice xmlns:p14="http://schemas.microsoft.com/office/powerpoint/2010/main" Requires="p14">
      <p:transition spd="slow" p14:dur="2000" advTm="600000"/>
    </mc:Choice>
    <mc:Fallback>
      <p:transition spd="slow" advTm="60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154036" y="407113"/>
            <a:ext cx="792690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Qualification Adaptations – Summer 2021</a:t>
            </a:r>
          </a:p>
        </p:txBody>
      </p:sp>
      <p:sp>
        <p:nvSpPr>
          <p:cNvPr id="2" name="TextBox 1">
            <a:extLst>
              <a:ext uri="{FF2B5EF4-FFF2-40B4-BE49-F238E27FC236}">
                <a16:creationId xmlns:a16="http://schemas.microsoft.com/office/drawing/2014/main" id="{368F8E6C-3849-4A5B-AF7B-9C2FEC0C16F8}"/>
              </a:ext>
            </a:extLst>
          </p:cNvPr>
          <p:cNvSpPr txBox="1"/>
          <p:nvPr/>
        </p:nvSpPr>
        <p:spPr>
          <a:xfrm>
            <a:off x="318421" y="1521954"/>
            <a:ext cx="8457364" cy="5324535"/>
          </a:xfrm>
          <a:prstGeom prst="rect">
            <a:avLst/>
          </a:prstGeom>
          <a:noFill/>
        </p:spPr>
        <p:txBody>
          <a:bodyPr wrap="square" rtlCol="0">
            <a:spAutoFit/>
          </a:bodyPr>
          <a:lstStyle/>
          <a:p>
            <a:pPr algn="ctr"/>
            <a:r>
              <a:rPr lang="en-GB" sz="2000" b="1" dirty="0"/>
              <a:t>Summary of Adaptations</a:t>
            </a:r>
          </a:p>
          <a:p>
            <a:endParaRPr lang="en-GB" sz="2000" b="1" dirty="0"/>
          </a:p>
          <a:p>
            <a:r>
              <a:rPr lang="en-GB" sz="2000" b="1" dirty="0"/>
              <a:t>Unit 1: </a:t>
            </a:r>
            <a:r>
              <a:rPr lang="en-GB" sz="2000" b="1" dirty="0" err="1"/>
              <a:t>Oracy</a:t>
            </a:r>
            <a:r>
              <a:rPr lang="en-GB" sz="2000" b="1" dirty="0"/>
              <a:t> (NEA) 20%</a:t>
            </a:r>
          </a:p>
          <a:p>
            <a:r>
              <a:rPr lang="en-GB" sz="2000" dirty="0"/>
              <a:t>Removal of Task 2: Responding and Interacting (group discussion).</a:t>
            </a:r>
          </a:p>
          <a:p>
            <a:r>
              <a:rPr lang="en-GB" sz="2000" dirty="0"/>
              <a:t>The conditions of control for Task 1: Individual Researched Presentation will be more permissive to enable students not able to attend school or college to complete their presentations.  </a:t>
            </a:r>
          </a:p>
          <a:p>
            <a:endParaRPr lang="en-GB" sz="2000" dirty="0"/>
          </a:p>
          <a:p>
            <a:r>
              <a:rPr lang="en-GB" sz="2000" b="1" dirty="0"/>
              <a:t>Unit 2: Description, Narration and Exposition (written exam) 40%</a:t>
            </a:r>
            <a:r>
              <a:rPr lang="en-GB" sz="2000" dirty="0"/>
              <a:t> </a:t>
            </a:r>
          </a:p>
          <a:p>
            <a:r>
              <a:rPr lang="en-GB" sz="2000" dirty="0"/>
              <a:t>Learners will have a choice from description writing and exposition writing for Section B of Unit 2 in summer 2021. Narration writing will not be assessed in summer 2021. </a:t>
            </a:r>
          </a:p>
          <a:p>
            <a:endParaRPr lang="en-GB" sz="2000" dirty="0"/>
          </a:p>
          <a:p>
            <a:r>
              <a:rPr lang="en-GB" sz="2000" b="1" dirty="0"/>
              <a:t>Unit 3: Argumentation, Persuasion and Instructional (written exam) 40%</a:t>
            </a:r>
            <a:r>
              <a:rPr lang="en-GB" sz="2000" dirty="0"/>
              <a:t> </a:t>
            </a:r>
          </a:p>
          <a:p>
            <a:r>
              <a:rPr lang="en-US" sz="2000" dirty="0"/>
              <a:t>Change the requirement to answer both writing tasks in Section B. Learners will be offered a choice of responding to </a:t>
            </a:r>
            <a:r>
              <a:rPr lang="en-US" sz="2000" b="1" dirty="0"/>
              <a:t>either</a:t>
            </a:r>
            <a:r>
              <a:rPr lang="en-US" sz="2000" dirty="0"/>
              <a:t> the argumentation task </a:t>
            </a:r>
            <a:r>
              <a:rPr lang="en-US" sz="2000" b="1" dirty="0"/>
              <a:t>or</a:t>
            </a:r>
            <a:r>
              <a:rPr lang="en-US" sz="2000" dirty="0"/>
              <a:t> the persuasion task</a:t>
            </a:r>
            <a:r>
              <a:rPr lang="en-GB" sz="2000" dirty="0"/>
              <a:t>. This will reduce the timing of the examination by 30 minutes. </a:t>
            </a:r>
            <a:endParaRPr lang="en-GB" sz="2000" b="1" dirty="0"/>
          </a:p>
        </p:txBody>
      </p:sp>
    </p:spTree>
    <p:extLst>
      <p:ext uri="{BB962C8B-B14F-4D97-AF65-F5344CB8AC3E}">
        <p14:creationId xmlns:p14="http://schemas.microsoft.com/office/powerpoint/2010/main" val="389906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EE57D3-C394-4DA2-8726-BFF463D56A42}"/>
              </a:ext>
            </a:extLst>
          </p:cNvPr>
          <p:cNvSpPr>
            <a:spLocks noGrp="1"/>
          </p:cNvSpPr>
          <p:nvPr>
            <p:ph type="body" sz="quarter" idx="16"/>
          </p:nvPr>
        </p:nvSpPr>
        <p:spPr/>
        <p:txBody>
          <a:bodyPr/>
          <a:lstStyle/>
          <a:p>
            <a:endParaRPr lang="en-GB"/>
          </a:p>
        </p:txBody>
      </p:sp>
      <p:sp>
        <p:nvSpPr>
          <p:cNvPr id="3" name="Content Placeholder 2">
            <a:extLst>
              <a:ext uri="{FF2B5EF4-FFF2-40B4-BE49-F238E27FC236}">
                <a16:creationId xmlns:a16="http://schemas.microsoft.com/office/drawing/2014/main" id="{09D72989-898B-477A-9EEA-5AC637396095}"/>
              </a:ext>
            </a:extLst>
          </p:cNvPr>
          <p:cNvSpPr>
            <a:spLocks noGrp="1"/>
          </p:cNvSpPr>
          <p:nvPr>
            <p:ph idx="1"/>
          </p:nvPr>
        </p:nvSpPr>
        <p:spPr/>
        <p:txBody>
          <a:bodyPr/>
          <a:lstStyle/>
          <a:p>
            <a:endParaRPr lang="en-GB"/>
          </a:p>
        </p:txBody>
      </p:sp>
      <p:pic>
        <p:nvPicPr>
          <p:cNvPr id="4" name="Picture 2">
            <a:extLst>
              <a:ext uri="{FF2B5EF4-FFF2-40B4-BE49-F238E27FC236}">
                <a16:creationId xmlns:a16="http://schemas.microsoft.com/office/drawing/2014/main" id="{65341416-2283-4682-9228-7B408CEE1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a:extLst>
              <a:ext uri="{FF2B5EF4-FFF2-40B4-BE49-F238E27FC236}">
                <a16:creationId xmlns:a16="http://schemas.microsoft.com/office/drawing/2014/main" id="{B8C0CB15-B285-4D35-A241-2B5E1CB6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87741FC-EE5A-482D-870D-3A4262519BD6}"/>
              </a:ext>
            </a:extLst>
          </p:cNvPr>
          <p:cNvSpPr txBox="1">
            <a:spLocks/>
          </p:cNvSpPr>
          <p:nvPr/>
        </p:nvSpPr>
        <p:spPr>
          <a:xfrm>
            <a:off x="361024" y="705112"/>
            <a:ext cx="8169285"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latin typeface="+mj-lt"/>
              </a:rPr>
              <a:t>Questions</a:t>
            </a:r>
          </a:p>
        </p:txBody>
      </p:sp>
    </p:spTree>
    <p:extLst>
      <p:ext uri="{BB962C8B-B14F-4D97-AF65-F5344CB8AC3E}">
        <p14:creationId xmlns:p14="http://schemas.microsoft.com/office/powerpoint/2010/main" val="362559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154036" y="407113"/>
            <a:ext cx="7480600"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Summary of Stakeholder Survey</a:t>
            </a:r>
          </a:p>
        </p:txBody>
      </p:sp>
      <p:sp>
        <p:nvSpPr>
          <p:cNvPr id="2" name="TextBox 1">
            <a:extLst>
              <a:ext uri="{FF2B5EF4-FFF2-40B4-BE49-F238E27FC236}">
                <a16:creationId xmlns:a16="http://schemas.microsoft.com/office/drawing/2014/main" id="{368F8E6C-3849-4A5B-AF7B-9C2FEC0C16F8}"/>
              </a:ext>
            </a:extLst>
          </p:cNvPr>
          <p:cNvSpPr txBox="1"/>
          <p:nvPr/>
        </p:nvSpPr>
        <p:spPr>
          <a:xfrm>
            <a:off x="318421" y="1521954"/>
            <a:ext cx="8659882" cy="5355312"/>
          </a:xfrm>
          <a:prstGeom prst="rect">
            <a:avLst/>
          </a:prstGeom>
          <a:noFill/>
        </p:spPr>
        <p:txBody>
          <a:bodyPr wrap="square" rtlCol="0">
            <a:spAutoFit/>
          </a:bodyPr>
          <a:lstStyle/>
          <a:p>
            <a:r>
              <a:rPr lang="en-GB" sz="1900" dirty="0"/>
              <a:t>GCSE English Language had 410 responses to the survey; thank you to all who participated.</a:t>
            </a:r>
          </a:p>
          <a:p>
            <a:r>
              <a:rPr lang="en-GB" sz="1900" dirty="0"/>
              <a:t>Over half (68%) the respondents agreed or strongly agreed that the proposals were appropriate to mitigate lost teaching and learning time. Most respondents agreed or strongly agreed that the proposals alleviated social distancing issues (85%), were sufficient to enable learners to progress to GCE AS (87%) and that they retained the integrity of the GCSE (92%). However, under half of respondents (32%) disagreed or strongly disagreed that the proposals were appropriate to mitigate lost teaching and learning time. Some of these respondents stated that the content needs to be prescribed for both writing tasks on each examination paper. </a:t>
            </a:r>
          </a:p>
          <a:p>
            <a:r>
              <a:rPr lang="en-GB" sz="1900" dirty="0"/>
              <a:t>There was also some concern expressed by respondents working in FE centres about the issue of preparing, recording and assessing students for the individual researched presentation where remote teaching will replace face to face teaching. Therefore, we have decided to make two additional adaptations to the two already proposed. Firstly, WJEC will inform centres of which writing types will appear in Section B of Unit 2. Secondly, the conditions of control for the Unit 1 NEA will be more permissive to enable students not being able to attend school or college to complete their presentations.</a:t>
            </a:r>
          </a:p>
        </p:txBody>
      </p:sp>
    </p:spTree>
    <p:extLst>
      <p:ext uri="{BB962C8B-B14F-4D97-AF65-F5344CB8AC3E}">
        <p14:creationId xmlns:p14="http://schemas.microsoft.com/office/powerpoint/2010/main" val="76191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154036" y="407113"/>
            <a:ext cx="741309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Rationale: Key Points</a:t>
            </a:r>
          </a:p>
        </p:txBody>
      </p:sp>
      <p:sp>
        <p:nvSpPr>
          <p:cNvPr id="2" name="TextBox 1">
            <a:extLst>
              <a:ext uri="{FF2B5EF4-FFF2-40B4-BE49-F238E27FC236}">
                <a16:creationId xmlns:a16="http://schemas.microsoft.com/office/drawing/2014/main" id="{368F8E6C-3849-4A5B-AF7B-9C2FEC0C16F8}"/>
              </a:ext>
            </a:extLst>
          </p:cNvPr>
          <p:cNvSpPr txBox="1"/>
          <p:nvPr/>
        </p:nvSpPr>
        <p:spPr>
          <a:xfrm>
            <a:off x="318421" y="1521954"/>
            <a:ext cx="8457364" cy="5062924"/>
          </a:xfrm>
          <a:prstGeom prst="rect">
            <a:avLst/>
          </a:prstGeom>
          <a:noFill/>
        </p:spPr>
        <p:txBody>
          <a:bodyPr wrap="square" rtlCol="0">
            <a:spAutoFit/>
          </a:bodyPr>
          <a:lstStyle/>
          <a:p>
            <a:r>
              <a:rPr lang="en-US" sz="1900" dirty="0"/>
              <a:t>To reduce the administration burden associated with the NEA tasks for Unit 1: </a:t>
            </a:r>
            <a:r>
              <a:rPr lang="en-US" sz="1900" dirty="0" err="1"/>
              <a:t>Oracy</a:t>
            </a:r>
            <a:r>
              <a:rPr lang="en-US" sz="1900" dirty="0"/>
              <a:t>, and taking account of social distancing requirements, WJEC will not assess the group discussion task (Task 2) as part of the summer 2021 awarding series. </a:t>
            </a:r>
            <a:r>
              <a:rPr lang="en-US" sz="1900" dirty="0" err="1"/>
              <a:t>Centres</a:t>
            </a:r>
            <a:r>
              <a:rPr lang="en-US" sz="1900" dirty="0"/>
              <a:t> will be required to submit marks and a sample for moderation purposes based solely on Task 1: Individual Researched Presentation. Where a student is unable to be physically present to deliver Task 1, WJEC will allow the assessment to be recorded remotely with all notes sent electronically to the teacher/tutor. </a:t>
            </a:r>
          </a:p>
          <a:p>
            <a:endParaRPr lang="en-US" sz="1900" dirty="0"/>
          </a:p>
          <a:p>
            <a:r>
              <a:rPr lang="en-US" sz="1900" dirty="0"/>
              <a:t>AO3 skills are assessed via three extended writing tasks and a proofreading exercise across both external examination units. For summer 2021, there will be a choice of writing task in Section B of Unit 3 with candidates selecting one of the two tasks offered, which thereby reduces the number of extended writing pieces across the whole qualification from three to two. </a:t>
            </a:r>
            <a:r>
              <a:rPr lang="en-US" sz="1900" dirty="0" err="1"/>
              <a:t>Centres</a:t>
            </a:r>
            <a:r>
              <a:rPr lang="en-US" sz="1900" dirty="0"/>
              <a:t> are also informed of which two writing types will appear in Section B of Unit 2.</a:t>
            </a:r>
          </a:p>
          <a:p>
            <a:endParaRPr lang="en-US" sz="1900" dirty="0"/>
          </a:p>
          <a:p>
            <a:r>
              <a:rPr lang="en-US" sz="1900" dirty="0"/>
              <a:t>This streamlining of assessment will still allow for students to achieve their potential across the full grade range, ensuring that the qualification retains its credibility.</a:t>
            </a:r>
          </a:p>
        </p:txBody>
      </p:sp>
      <p:sp>
        <p:nvSpPr>
          <p:cNvPr id="5" name="TextBox 4">
            <a:extLst>
              <a:ext uri="{FF2B5EF4-FFF2-40B4-BE49-F238E27FC236}">
                <a16:creationId xmlns:a16="http://schemas.microsoft.com/office/drawing/2014/main" id="{37EE3ED5-E000-4950-862A-CD759735701A}"/>
              </a:ext>
            </a:extLst>
          </p:cNvPr>
          <p:cNvSpPr txBox="1"/>
          <p:nvPr/>
        </p:nvSpPr>
        <p:spPr>
          <a:xfrm>
            <a:off x="343318" y="3920464"/>
            <a:ext cx="8457364" cy="1384995"/>
          </a:xfrm>
          <a:prstGeom prst="rect">
            <a:avLst/>
          </a:prstGeom>
          <a:noFill/>
        </p:spPr>
        <p:txBody>
          <a:bodyPr wrap="square" rtlCol="0">
            <a:spAutoFit/>
          </a:bodyPr>
          <a:lstStyle/>
          <a:p>
            <a:endParaRPr lang="en-GB" sz="2800" b="1" dirty="0"/>
          </a:p>
          <a:p>
            <a:endParaRPr lang="en-GB" sz="2800" b="1" dirty="0"/>
          </a:p>
          <a:p>
            <a:endParaRPr lang="en-GB" sz="2800" b="1" dirty="0"/>
          </a:p>
        </p:txBody>
      </p:sp>
    </p:spTree>
    <p:extLst>
      <p:ext uri="{BB962C8B-B14F-4D97-AF65-F5344CB8AC3E}">
        <p14:creationId xmlns:p14="http://schemas.microsoft.com/office/powerpoint/2010/main" val="422306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650830"/>
            <a:ext cx="8229600" cy="4114971"/>
          </a:xfrm>
        </p:spPr>
        <p:txBody>
          <a:bodyPr/>
          <a:lstStyle/>
          <a:p>
            <a:r>
              <a:rPr lang="en-GB" b="1" dirty="0">
                <a:latin typeface="+mn-lt"/>
              </a:rPr>
              <a:t>FACTORS AFFECTING ASSESSSMENT:</a:t>
            </a:r>
          </a:p>
          <a:p>
            <a:endParaRPr lang="en-GB" dirty="0">
              <a:latin typeface="+mn-lt"/>
            </a:endParaRPr>
          </a:p>
          <a:p>
            <a:r>
              <a:rPr lang="en-GB" dirty="0">
                <a:latin typeface="+mn-lt"/>
              </a:rPr>
              <a:t>e.g. Weighting of skills/content relate to significance of skills/outcomes within a qualification and should correspond to the time spent teaching it…</a:t>
            </a:r>
          </a:p>
          <a:p>
            <a:r>
              <a:rPr lang="en-GB" dirty="0">
                <a:latin typeface="+mn-lt"/>
              </a:rPr>
              <a:t>Maintaining the AOs</a:t>
            </a:r>
          </a:p>
          <a:p>
            <a:r>
              <a:rPr lang="en-GB" dirty="0">
                <a:latin typeface="+mn-lt"/>
              </a:rPr>
              <a:t>Mark projection</a:t>
            </a:r>
          </a:p>
          <a:p>
            <a:r>
              <a:rPr lang="en-GB" dirty="0">
                <a:latin typeface="+mn-lt"/>
              </a:rPr>
              <a:t>Spiral curriculum v content-based qualifications</a:t>
            </a:r>
          </a:p>
          <a:p>
            <a:endParaRPr lang="en-GB" dirty="0">
              <a:solidFill>
                <a:srgbClr val="FF0000"/>
              </a:solidFill>
            </a:endParaRPr>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314887"/>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Assessment</a:t>
            </a:r>
          </a:p>
        </p:txBody>
      </p:sp>
    </p:spTree>
    <p:extLst>
      <p:ext uri="{BB962C8B-B14F-4D97-AF65-F5344CB8AC3E}">
        <p14:creationId xmlns:p14="http://schemas.microsoft.com/office/powerpoint/2010/main" val="399883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EE57D3-C394-4DA2-8726-BFF463D56A42}"/>
              </a:ext>
            </a:extLst>
          </p:cNvPr>
          <p:cNvSpPr>
            <a:spLocks noGrp="1"/>
          </p:cNvSpPr>
          <p:nvPr>
            <p:ph type="body" sz="quarter" idx="16"/>
          </p:nvPr>
        </p:nvSpPr>
        <p:spPr/>
        <p:txBody>
          <a:bodyPr/>
          <a:lstStyle/>
          <a:p>
            <a:endParaRPr lang="en-GB"/>
          </a:p>
        </p:txBody>
      </p:sp>
      <p:sp>
        <p:nvSpPr>
          <p:cNvPr id="3" name="Content Placeholder 2">
            <a:extLst>
              <a:ext uri="{FF2B5EF4-FFF2-40B4-BE49-F238E27FC236}">
                <a16:creationId xmlns:a16="http://schemas.microsoft.com/office/drawing/2014/main" id="{09D72989-898B-477A-9EEA-5AC637396095}"/>
              </a:ext>
            </a:extLst>
          </p:cNvPr>
          <p:cNvSpPr>
            <a:spLocks noGrp="1"/>
          </p:cNvSpPr>
          <p:nvPr>
            <p:ph idx="1"/>
          </p:nvPr>
        </p:nvSpPr>
        <p:spPr/>
        <p:txBody>
          <a:bodyPr/>
          <a:lstStyle/>
          <a:p>
            <a:endParaRPr lang="en-GB"/>
          </a:p>
        </p:txBody>
      </p:sp>
      <p:pic>
        <p:nvPicPr>
          <p:cNvPr id="4" name="Picture 2">
            <a:extLst>
              <a:ext uri="{FF2B5EF4-FFF2-40B4-BE49-F238E27FC236}">
                <a16:creationId xmlns:a16="http://schemas.microsoft.com/office/drawing/2014/main" id="{65341416-2283-4682-9228-7B408CEE1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a:extLst>
              <a:ext uri="{FF2B5EF4-FFF2-40B4-BE49-F238E27FC236}">
                <a16:creationId xmlns:a16="http://schemas.microsoft.com/office/drawing/2014/main" id="{B8C0CB15-B285-4D35-A241-2B5E1CB6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7C3E93A-31F2-4842-89EB-E8A14E0CEB8B}"/>
              </a:ext>
            </a:extLst>
          </p:cNvPr>
          <p:cNvSpPr txBox="1">
            <a:spLocks/>
          </p:cNvSpPr>
          <p:nvPr/>
        </p:nvSpPr>
        <p:spPr>
          <a:xfrm>
            <a:off x="361024" y="705112"/>
            <a:ext cx="8169285"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latin typeface="+mj-lt"/>
              </a:rPr>
              <a:t>Questions</a:t>
            </a:r>
          </a:p>
        </p:txBody>
      </p:sp>
    </p:spTree>
    <p:extLst>
      <p:ext uri="{BB962C8B-B14F-4D97-AF65-F5344CB8AC3E}">
        <p14:creationId xmlns:p14="http://schemas.microsoft.com/office/powerpoint/2010/main" val="268943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314006" y="1593851"/>
            <a:ext cx="4104572" cy="4949262"/>
          </a:xfrm>
        </p:spPr>
        <p:txBody>
          <a:bodyPr>
            <a:normAutofit fontScale="85000" lnSpcReduction="20000"/>
          </a:bodyPr>
          <a:lstStyle/>
          <a:p>
            <a:r>
              <a:rPr lang="en-GB" dirty="0"/>
              <a:t>GCSE English Language – Wales </a:t>
            </a:r>
          </a:p>
          <a:p>
            <a:endParaRPr lang="en-GB" dirty="0"/>
          </a:p>
          <a:p>
            <a:pPr marL="342900" indent="-342900">
              <a:buFont typeface="Arial" panose="020B0604020202020204" pitchFamily="34" charset="0"/>
              <a:buChar char="•"/>
            </a:pPr>
            <a:r>
              <a:rPr lang="en-GB" sz="2300" dirty="0"/>
              <a:t>Removal of Task 2: Responding and Interacting (group discussion).</a:t>
            </a:r>
          </a:p>
          <a:p>
            <a:pPr marL="342900" indent="-342900">
              <a:buFont typeface="Arial" panose="020B0604020202020204" pitchFamily="34" charset="0"/>
              <a:buChar char="•"/>
            </a:pPr>
            <a:r>
              <a:rPr lang="en-GB" sz="2300" dirty="0"/>
              <a:t>Conditions of control for Task 1 of Unit 1 will be more permissive to enable students not able to attend school/college to complete their presentations by virtual means.</a:t>
            </a:r>
          </a:p>
          <a:p>
            <a:pPr marL="342900" indent="-342900">
              <a:buFont typeface="Arial" panose="020B0604020202020204" pitchFamily="34" charset="0"/>
              <a:buChar char="•"/>
            </a:pPr>
            <a:r>
              <a:rPr lang="en-GB" sz="2300" dirty="0"/>
              <a:t>WJEC will inform centres which writing types will appear in Section B of Unit 2. </a:t>
            </a:r>
          </a:p>
          <a:p>
            <a:pPr marL="342900" indent="-342900">
              <a:buFont typeface="Arial" panose="020B0604020202020204" pitchFamily="34" charset="0"/>
              <a:buChar char="•"/>
            </a:pPr>
            <a:r>
              <a:rPr lang="en-US" sz="2300" dirty="0"/>
              <a:t>Learners will be offered a choice of</a:t>
            </a:r>
            <a:r>
              <a:rPr lang="en-GB" sz="2300" dirty="0"/>
              <a:t> writing task in Section B of Unit 3.</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314887"/>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Comparable Qualification in England</a:t>
            </a:r>
          </a:p>
        </p:txBody>
      </p:sp>
      <p:sp>
        <p:nvSpPr>
          <p:cNvPr id="5" name="Content Placeholder 2">
            <a:extLst>
              <a:ext uri="{FF2B5EF4-FFF2-40B4-BE49-F238E27FC236}">
                <a16:creationId xmlns:a16="http://schemas.microsoft.com/office/drawing/2014/main" id="{878DB9D9-5E5C-45DA-BC8C-46BB39CBDB14}"/>
              </a:ext>
            </a:extLst>
          </p:cNvPr>
          <p:cNvSpPr txBox="1">
            <a:spLocks/>
          </p:cNvSpPr>
          <p:nvPr/>
        </p:nvSpPr>
        <p:spPr>
          <a:xfrm>
            <a:off x="4535632" y="1593851"/>
            <a:ext cx="4294364" cy="5052426"/>
          </a:xfrm>
          <a:prstGeom prst="rect">
            <a:avLst/>
          </a:prstGeom>
        </p:spPr>
        <p:txBody>
          <a:bodyPr vert="horz" lIns="91440" tIns="45720" rIns="91440" bIns="45720" rtlCol="0">
            <a:normAutofit fontScale="92500"/>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t>GCSE English Language – England</a:t>
            </a:r>
          </a:p>
          <a:p>
            <a:r>
              <a:rPr lang="en-GB" sz="2200" dirty="0"/>
              <a:t> </a:t>
            </a:r>
          </a:p>
          <a:p>
            <a:pPr marL="342900" indent="-342900">
              <a:buFont typeface="Arial" panose="020B0604020202020204" pitchFamily="34" charset="0"/>
              <a:buChar char="•"/>
            </a:pPr>
            <a:r>
              <a:rPr lang="en-GB" sz="2200" dirty="0"/>
              <a:t>No requirement for teachers to record or submit a sample of audio-visual recordings of the Spoken Language assessment.</a:t>
            </a:r>
          </a:p>
          <a:p>
            <a:pPr marL="342900" indent="-342900">
              <a:buFont typeface="Arial" panose="020B0604020202020204" pitchFamily="34" charset="0"/>
              <a:buChar char="•"/>
            </a:pPr>
            <a:r>
              <a:rPr lang="en-GB" sz="2200" dirty="0"/>
              <a:t>Spoken Language assessment is permitted to take place before a single teacher who can represent an ‘audience’. </a:t>
            </a:r>
          </a:p>
          <a:p>
            <a:pPr marL="342900" indent="-342900">
              <a:buFont typeface="Arial" panose="020B0604020202020204" pitchFamily="34" charset="0"/>
              <a:buChar char="•"/>
            </a:pPr>
            <a:r>
              <a:rPr lang="en-GB" sz="2200" dirty="0"/>
              <a:t>Spoken language assessment may be conducted by the teacher at any time during the course by virtual means where necessary.</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9564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62793"/>
            <a:ext cx="8229600" cy="4203008"/>
          </a:xfrm>
        </p:spPr>
        <p:txBody>
          <a:bodyPr/>
          <a:lstStyle/>
          <a:p>
            <a:r>
              <a:rPr lang="en-GB" dirty="0"/>
              <a:t>We understand that these are uncertain times and we do not yet know if there will be any further disruption to teaching and learning.</a:t>
            </a:r>
          </a:p>
          <a:p>
            <a:endParaRPr lang="en-GB" dirty="0"/>
          </a:p>
          <a:p>
            <a:r>
              <a:rPr lang="en-GB" dirty="0"/>
              <a:t>We continue </a:t>
            </a:r>
            <a:r>
              <a:rPr lang="en-GB"/>
              <a:t>to work </a:t>
            </a:r>
            <a:r>
              <a:rPr lang="en-GB" dirty="0"/>
              <a:t>closely with the regulator, Qualifications Wales to consider any further mitigations which might be necessary should there be any further disruption to teaching and learning. </a:t>
            </a:r>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314887"/>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Planning for Further Disruptions</a:t>
            </a:r>
          </a:p>
        </p:txBody>
      </p:sp>
    </p:spTree>
    <p:extLst>
      <p:ext uri="{BB962C8B-B14F-4D97-AF65-F5344CB8AC3E}">
        <p14:creationId xmlns:p14="http://schemas.microsoft.com/office/powerpoint/2010/main" val="396456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a:blip r:embed="rId4"/>
          <a:stretch>
            <a:fillRect/>
          </a:stretch>
        </p:blipFill>
        <p:spPr>
          <a:xfrm>
            <a:off x="0" y="0"/>
            <a:ext cx="9144000" cy="6857999"/>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err="1">
                <a:solidFill>
                  <a:schemeClr val="bg1"/>
                </a:solidFill>
                <a:latin typeface="+mj-lt"/>
                <a:cs typeface="Arial" panose="020B0604020202020204" pitchFamily="34" charset="0"/>
              </a:rPr>
              <a:t>Diolch</a:t>
            </a:r>
            <a:r>
              <a:rPr lang="en-US" sz="4800" kern="1100" spc="-30" dirty="0">
                <a:solidFill>
                  <a:schemeClr val="bg1"/>
                </a:solidFill>
                <a:latin typeface="+mj-lt"/>
                <a:cs typeface="Arial" panose="020B0604020202020204" pitchFamily="34" charset="0"/>
              </a:rPr>
              <a:t>|  Thank you</a:t>
            </a:r>
          </a:p>
        </p:txBody>
      </p:sp>
      <p:sp>
        <p:nvSpPr>
          <p:cNvPr id="9" name="TextBox 8">
            <a:extLst>
              <a:ext uri="{FF2B5EF4-FFF2-40B4-BE49-F238E27FC236}">
                <a16:creationId xmlns:a16="http://schemas.microsoft.com/office/drawing/2014/main" id="{8DD783CA-D017-479B-AC62-A6550977FE53}"/>
              </a:ext>
            </a:extLst>
          </p:cNvPr>
          <p:cNvSpPr txBox="1"/>
          <p:nvPr/>
        </p:nvSpPr>
        <p:spPr>
          <a:xfrm>
            <a:off x="268286" y="1303202"/>
            <a:ext cx="4782985" cy="2246769"/>
          </a:xfrm>
          <a:prstGeom prst="rect">
            <a:avLst/>
          </a:prstGeom>
          <a:noFill/>
        </p:spPr>
        <p:txBody>
          <a:bodyPr wrap="square" rtlCol="0">
            <a:spAutoFit/>
          </a:bodyPr>
          <a:lstStyle/>
          <a:p>
            <a:r>
              <a:rPr lang="en-GB" sz="2800" dirty="0">
                <a:solidFill>
                  <a:schemeClr val="bg1"/>
                </a:solidFill>
                <a:latin typeface="+mj-lt"/>
                <a:cs typeface="Arial" panose="020B0604020202020204" pitchFamily="34" charset="0"/>
              </a:rPr>
              <a:t>Should you have any questions regarding this, or any other aspect of the qualification, please email gcseenglish@wjec.co.uk </a:t>
            </a:r>
          </a:p>
        </p:txBody>
      </p:sp>
      <p:pic>
        <p:nvPicPr>
          <p:cNvPr id="7" name="Picture 6" descr="Z:\Pictures\logos\WJEC_Logo_RGB.jpg">
            <a:extLst>
              <a:ext uri="{FF2B5EF4-FFF2-40B4-BE49-F238E27FC236}">
                <a16:creationId xmlns:a16="http://schemas.microsoft.com/office/drawing/2014/main" id="{F8CE2FF5-D94A-4A37-BB42-35C7B036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1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D1D9D2-2DB1-432A-9467-B563248F20F7}"/>
              </a:ext>
            </a:extLst>
          </p:cNvPr>
          <p:cNvSpPr txBox="1"/>
          <p:nvPr/>
        </p:nvSpPr>
        <p:spPr>
          <a:xfrm>
            <a:off x="2875773" y="421619"/>
            <a:ext cx="8107615" cy="437043"/>
          </a:xfrm>
          <a:prstGeom prst="rect">
            <a:avLst/>
          </a:prstGeom>
          <a:noFill/>
        </p:spPr>
        <p:txBody>
          <a:bodyPr wrap="square" rtlCol="0">
            <a:spAutoFit/>
          </a:bodyPr>
          <a:lstStyle/>
          <a:p>
            <a:pPr>
              <a:lnSpc>
                <a:spcPct val="80000"/>
              </a:lnSpc>
            </a:pPr>
            <a:r>
              <a:rPr lang="en-US" sz="2800" kern="1100" spc="-30" dirty="0">
                <a:solidFill>
                  <a:schemeClr val="bg1"/>
                </a:solidFill>
                <a:latin typeface="Arial" panose="020B0604020202020204" pitchFamily="34" charset="0"/>
                <a:cs typeface="Arial" panose="020B0604020202020204" pitchFamily="34" charset="0"/>
              </a:rPr>
              <a:t>This is a Teams Live Event.</a:t>
            </a:r>
          </a:p>
        </p:txBody>
      </p:sp>
      <p:sp>
        <p:nvSpPr>
          <p:cNvPr id="7" name="TextBox 6">
            <a:extLst>
              <a:ext uri="{FF2B5EF4-FFF2-40B4-BE49-F238E27FC236}">
                <a16:creationId xmlns:a16="http://schemas.microsoft.com/office/drawing/2014/main" id="{498C1173-F4F8-4804-8127-ACF546F5AF29}"/>
              </a:ext>
            </a:extLst>
          </p:cNvPr>
          <p:cNvSpPr txBox="1"/>
          <p:nvPr/>
        </p:nvSpPr>
        <p:spPr>
          <a:xfrm>
            <a:off x="424245" y="1671596"/>
            <a:ext cx="8249855" cy="4161139"/>
          </a:xfrm>
          <a:prstGeom prst="rect">
            <a:avLst/>
          </a:prstGeom>
          <a:noFill/>
        </p:spPr>
        <p:txBody>
          <a:bodyPr wrap="square" rtlCol="0">
            <a:spAutoFit/>
          </a:bodyPr>
          <a:lstStyle/>
          <a:p>
            <a:pPr marL="571500" indent="-571500">
              <a:lnSpc>
                <a:spcPct val="80000"/>
              </a:lnSpc>
              <a:spcAft>
                <a:spcPts val="1200"/>
              </a:spcAft>
              <a:buFont typeface="Arial" panose="020B0604020202020204" pitchFamily="34" charset="0"/>
              <a:buChar char="•"/>
            </a:pPr>
            <a:r>
              <a:rPr lang="en-US" sz="2000" kern="1100" spc="-30" dirty="0">
                <a:latin typeface="Arial" panose="020B0604020202020204" pitchFamily="34" charset="0"/>
                <a:cs typeface="Arial" panose="020B0604020202020204" pitchFamily="34" charset="0"/>
              </a:rPr>
              <a:t>Your audio feed will not be enabled in this platform so you won’t need to mute yourself.</a:t>
            </a:r>
          </a:p>
          <a:p>
            <a:pPr marL="571500" indent="-571500">
              <a:lnSpc>
                <a:spcPct val="80000"/>
              </a:lnSpc>
              <a:spcAft>
                <a:spcPts val="1200"/>
              </a:spcAft>
              <a:buFont typeface="Arial" panose="020B0604020202020204" pitchFamily="34" charset="0"/>
              <a:buChar char="•"/>
            </a:pPr>
            <a:r>
              <a:rPr lang="en-US" sz="2000" kern="1100" spc="-30" dirty="0">
                <a:latin typeface="Arial" panose="020B0604020202020204" pitchFamily="34" charset="0"/>
                <a:cs typeface="Arial" panose="020B0604020202020204" pitchFamily="34" charset="0"/>
              </a:rPr>
              <a:t>You can ask questions by typing in the Q&amp;A facility. These won’t be immediately displayed so don’t worry if you can’t see a question you’ve asked.</a:t>
            </a:r>
          </a:p>
          <a:p>
            <a:pPr marL="571500" indent="-571500">
              <a:lnSpc>
                <a:spcPct val="80000"/>
              </a:lnSpc>
              <a:spcAft>
                <a:spcPts val="1200"/>
              </a:spcAft>
              <a:buFont typeface="Arial" panose="020B0604020202020204" pitchFamily="34" charset="0"/>
              <a:buChar char="•"/>
            </a:pPr>
            <a:r>
              <a:rPr lang="en-US" sz="2000" kern="1100" spc="-30" dirty="0">
                <a:latin typeface="Arial" panose="020B0604020202020204" pitchFamily="34" charset="0"/>
                <a:cs typeface="Arial" panose="020B0604020202020204" pitchFamily="34" charset="0"/>
              </a:rPr>
              <a:t>This is a live stream with a 10-50 seconds delay in the feed. This means you can pause and restart at any time without missing anything.</a:t>
            </a:r>
          </a:p>
          <a:p>
            <a:pPr marL="571500" indent="-571500">
              <a:lnSpc>
                <a:spcPct val="80000"/>
              </a:lnSpc>
              <a:spcAft>
                <a:spcPts val="1200"/>
              </a:spcAft>
              <a:buFont typeface="Arial" panose="020B0604020202020204" pitchFamily="34" charset="0"/>
              <a:buChar char="•"/>
            </a:pPr>
            <a:r>
              <a:rPr lang="en-US" sz="2000" kern="1100" spc="-30" dirty="0">
                <a:latin typeface="Arial" panose="020B0604020202020204" pitchFamily="34" charset="0"/>
                <a:cs typeface="Arial" panose="020B0604020202020204" pitchFamily="34" charset="0"/>
              </a:rPr>
              <a:t>Keep open the Live event Q&amp;A panel to see what questions are published and any announcements from the presenter.</a:t>
            </a:r>
          </a:p>
          <a:p>
            <a:pPr marL="571500" indent="-571500">
              <a:lnSpc>
                <a:spcPct val="80000"/>
              </a:lnSpc>
              <a:spcAft>
                <a:spcPts val="1200"/>
              </a:spcAft>
              <a:buFont typeface="Arial" panose="020B0604020202020204" pitchFamily="34" charset="0"/>
              <a:buChar char="•"/>
            </a:pPr>
            <a:r>
              <a:rPr lang="en-US" sz="2000" kern="1100" spc="-30" dirty="0">
                <a:latin typeface="Arial" panose="020B0604020202020204" pitchFamily="34" charset="0"/>
                <a:cs typeface="Arial" panose="020B0604020202020204" pitchFamily="34" charset="0"/>
              </a:rPr>
              <a:t>A complete Q&amp;A of all the questions asked will be circulated to delegates within 5 working </a:t>
            </a:r>
            <a:r>
              <a:rPr lang="en-US" sz="2000" kern="1100" spc="-30">
                <a:latin typeface="Arial" panose="020B0604020202020204" pitchFamily="34" charset="0"/>
                <a:cs typeface="Arial" panose="020B0604020202020204" pitchFamily="34" charset="0"/>
              </a:rPr>
              <a:t>days after this event. </a:t>
            </a:r>
            <a:endParaRPr lang="en-US" sz="2000" kern="1100" spc="-30" dirty="0">
              <a:latin typeface="Arial" panose="020B0604020202020204" pitchFamily="34" charset="0"/>
              <a:cs typeface="Arial" panose="020B0604020202020204" pitchFamily="34" charset="0"/>
            </a:endParaRPr>
          </a:p>
          <a:p>
            <a:pPr marL="571500" indent="-571500">
              <a:lnSpc>
                <a:spcPct val="80000"/>
              </a:lnSpc>
              <a:spcAft>
                <a:spcPts val="1200"/>
              </a:spcAft>
              <a:buFont typeface="Arial" panose="020B0604020202020204" pitchFamily="34" charset="0"/>
              <a:buChar char="•"/>
            </a:pPr>
            <a:endParaRPr lang="en-US" sz="2800" kern="1100" spc="-3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941563"/>
      </p:ext>
    </p:extLst>
  </p:cSld>
  <p:clrMapOvr>
    <a:masterClrMapping/>
  </p:clrMapOvr>
  <mc:AlternateContent xmlns:mc="http://schemas.openxmlformats.org/markup-compatibility/2006">
    <mc:Choice xmlns:p14="http://schemas.microsoft.com/office/powerpoint/2010/main" Requires="p14">
      <p:transition spd="slow" p14:dur="2000" advTm="600000"/>
    </mc:Choice>
    <mc:Fallback>
      <p:transition spd="slow" advTm="60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02F18-4DA5-4E61-B0C4-7B1F60CEDEE9}"/>
              </a:ext>
            </a:extLst>
          </p:cNvPr>
          <p:cNvSpPr txBox="1"/>
          <p:nvPr/>
        </p:nvSpPr>
        <p:spPr>
          <a:xfrm>
            <a:off x="2345792" y="355631"/>
            <a:ext cx="6074308" cy="523220"/>
          </a:xfrm>
          <a:prstGeom prst="rect">
            <a:avLst/>
          </a:prstGeom>
          <a:noFill/>
        </p:spPr>
        <p:txBody>
          <a:bodyPr wrap="square" rtlCol="0">
            <a:spAutoFit/>
          </a:bodyPr>
          <a:lstStyle/>
          <a:p>
            <a:r>
              <a:rPr lang="en-US" sz="2800" kern="1100" spc="-30" dirty="0">
                <a:solidFill>
                  <a:schemeClr val="bg1"/>
                </a:solidFill>
                <a:latin typeface="Arial" panose="020B0604020202020204" pitchFamily="34" charset="0"/>
                <a:cs typeface="Arial" panose="020B0604020202020204" pitchFamily="34" charset="0"/>
              </a:rPr>
              <a:t>Supporting teaching and learning</a:t>
            </a:r>
          </a:p>
        </p:txBody>
      </p:sp>
      <p:sp>
        <p:nvSpPr>
          <p:cNvPr id="7" name="TextBox 6">
            <a:extLst>
              <a:ext uri="{FF2B5EF4-FFF2-40B4-BE49-F238E27FC236}">
                <a16:creationId xmlns:a16="http://schemas.microsoft.com/office/drawing/2014/main" id="{FD1C26A8-C6BF-44B2-844A-0B97633BCFF6}"/>
              </a:ext>
            </a:extLst>
          </p:cNvPr>
          <p:cNvSpPr txBox="1"/>
          <p:nvPr/>
        </p:nvSpPr>
        <p:spPr>
          <a:xfrm>
            <a:off x="290246" y="1664742"/>
            <a:ext cx="8563508" cy="1631216"/>
          </a:xfrm>
          <a:prstGeom prst="rect">
            <a:avLst/>
          </a:prstGeom>
          <a:noFill/>
        </p:spPr>
        <p:txBody>
          <a:bodyPr wrap="square" rtlCol="0">
            <a:spAutoFit/>
          </a:bodyPr>
          <a:lstStyle/>
          <a:p>
            <a:pPr algn="just"/>
            <a:r>
              <a:rPr lang="en-US" sz="2000" kern="1100" spc="-30" dirty="0">
                <a:latin typeface="Arial" panose="020B0604020202020204" pitchFamily="34" charset="0"/>
                <a:cs typeface="Arial" panose="020B0604020202020204" pitchFamily="34" charset="0"/>
              </a:rPr>
              <a:t>Our 2020 Professional Learning events will all be online. Live webinars will be expert-led, 90 minute-2 hour interactive twilight workshops, designed for you to get all the latest information on qualifications and assessments, an insight into teaching resources available, and a range of practical tips and strategies for the classroom.</a:t>
            </a:r>
            <a:endParaRPr lang="en-GB" sz="2000" kern="1100" spc="-3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0401254-8B03-457D-B807-13844FA5F90B}"/>
              </a:ext>
            </a:extLst>
          </p:cNvPr>
          <p:cNvSpPr/>
          <p:nvPr/>
        </p:nvSpPr>
        <p:spPr>
          <a:xfrm>
            <a:off x="381000" y="3660219"/>
            <a:ext cx="8563508" cy="2031325"/>
          </a:xfrm>
          <a:prstGeom prst="rect">
            <a:avLst/>
          </a:prstGeom>
        </p:spPr>
        <p:txBody>
          <a:bodyPr wrap="square">
            <a:spAutoFit/>
          </a:bodyPr>
          <a:lstStyle/>
          <a:p>
            <a:r>
              <a:rPr lang="en-US" kern="1100" spc="-30" dirty="0">
                <a:latin typeface="Arial" panose="020B0604020202020204" pitchFamily="34" charset="0"/>
                <a:cs typeface="Arial" panose="020B0604020202020204" pitchFamily="34" charset="0"/>
              </a:rPr>
              <a:t>GCSE English Language all sessions will be 4-6pm.</a:t>
            </a:r>
          </a:p>
          <a:p>
            <a:endParaRPr lang="en-US" kern="1100" spc="-30" dirty="0">
              <a:latin typeface="Arial" panose="020B0604020202020204" pitchFamily="34" charset="0"/>
              <a:cs typeface="Arial" panose="020B0604020202020204" pitchFamily="34" charset="0"/>
            </a:endParaRPr>
          </a:p>
          <a:p>
            <a:r>
              <a:rPr lang="en-US" b="1" kern="1100" spc="-30" dirty="0">
                <a:latin typeface="Arial" panose="020B0604020202020204" pitchFamily="34" charset="0"/>
                <a:cs typeface="Arial" panose="020B0604020202020204" pitchFamily="34" charset="0"/>
              </a:rPr>
              <a:t>7 October</a:t>
            </a:r>
            <a:r>
              <a:rPr lang="en-US" kern="1100" spc="-30" dirty="0">
                <a:latin typeface="Arial" panose="020B0604020202020204" pitchFamily="34" charset="0"/>
                <a:cs typeface="Arial" panose="020B0604020202020204" pitchFamily="34" charset="0"/>
              </a:rPr>
              <a:t>: Reading Resilience for Section A</a:t>
            </a:r>
          </a:p>
          <a:p>
            <a:endParaRPr lang="en-US" kern="1100" spc="-30" dirty="0">
              <a:latin typeface="Arial" panose="020B0604020202020204" pitchFamily="34" charset="0"/>
              <a:cs typeface="Arial" panose="020B0604020202020204" pitchFamily="34" charset="0"/>
            </a:endParaRPr>
          </a:p>
          <a:p>
            <a:r>
              <a:rPr lang="en-US" b="1" kern="1100" spc="-30" dirty="0">
                <a:latin typeface="Arial" panose="020B0604020202020204" pitchFamily="34" charset="0"/>
                <a:cs typeface="Arial" panose="020B0604020202020204" pitchFamily="34" charset="0"/>
              </a:rPr>
              <a:t>14 October</a:t>
            </a:r>
            <a:r>
              <a:rPr lang="en-US" kern="1100" spc="-30" dirty="0">
                <a:latin typeface="Arial" panose="020B0604020202020204" pitchFamily="34" charset="0"/>
                <a:cs typeface="Arial" panose="020B0604020202020204" pitchFamily="34" charset="0"/>
              </a:rPr>
              <a:t>: Improving Written Accuracy for Section B</a:t>
            </a:r>
          </a:p>
          <a:p>
            <a:endParaRPr lang="en-US" kern="1100" spc="-30" dirty="0">
              <a:latin typeface="Arial" panose="020B0604020202020204" pitchFamily="34" charset="0"/>
              <a:cs typeface="Arial" panose="020B0604020202020204" pitchFamily="34" charset="0"/>
            </a:endParaRPr>
          </a:p>
          <a:p>
            <a:r>
              <a:rPr lang="en-US" b="1" kern="1100" spc="-30" dirty="0">
                <a:latin typeface="Arial" panose="020B0604020202020204" pitchFamily="34" charset="0"/>
                <a:cs typeface="Arial" panose="020B0604020202020204" pitchFamily="34" charset="0"/>
              </a:rPr>
              <a:t>21 October</a:t>
            </a:r>
            <a:r>
              <a:rPr lang="en-US" kern="1100" spc="-30" dirty="0">
                <a:latin typeface="Arial" panose="020B0604020202020204" pitchFamily="34" charset="0"/>
                <a:cs typeface="Arial" panose="020B0604020202020204" pitchFamily="34" charset="0"/>
              </a:rPr>
              <a:t>: Review of November 2019 Examination Series </a:t>
            </a:r>
            <a:r>
              <a:rPr lang="en-US" kern="1100" spc="-30" dirty="0">
                <a:solidFill>
                  <a:schemeClr val="bg1"/>
                </a:solidFill>
                <a:latin typeface="Arial" panose="020B0604020202020204" pitchFamily="34" charset="0"/>
                <a:cs typeface="Arial" panose="020B0604020202020204" pitchFamily="34" charset="0"/>
              </a:rPr>
              <a:t>Series</a:t>
            </a:r>
            <a:endParaRPr lang="en-GB" kern="1100" spc="-3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383026"/>
      </p:ext>
    </p:extLst>
  </p:cSld>
  <p:clrMapOvr>
    <a:masterClrMapping/>
  </p:clrMapOvr>
  <mc:AlternateContent xmlns:mc="http://schemas.openxmlformats.org/markup-compatibility/2006">
    <mc:Choice xmlns:p14="http://schemas.microsoft.com/office/powerpoint/2010/main" Requires="p14">
      <p:transition spd="slow" p14:dur="2000" advTm="600000"/>
    </mc:Choice>
    <mc:Fallback>
      <p:transition spd="slow" advTm="60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361024" y="705112"/>
            <a:ext cx="8169285"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latin typeface="+mj-lt"/>
              </a:rPr>
              <a:t>2021 GCSE English Language</a:t>
            </a:r>
          </a:p>
          <a:p>
            <a:endParaRPr lang="en-US" sz="4400" dirty="0">
              <a:solidFill>
                <a:schemeClr val="bg1"/>
              </a:solidFill>
              <a:latin typeface="+mj-lt"/>
            </a:endParaRPr>
          </a:p>
          <a:p>
            <a:r>
              <a:rPr lang="en-US" sz="4400" dirty="0">
                <a:solidFill>
                  <a:schemeClr val="bg1"/>
                </a:solidFill>
                <a:latin typeface="+mj-lt"/>
              </a:rPr>
              <a:t>Assessment Information for </a:t>
            </a:r>
            <a:r>
              <a:rPr lang="en-US" sz="4400" dirty="0" err="1">
                <a:solidFill>
                  <a:schemeClr val="bg1"/>
                </a:solidFill>
                <a:latin typeface="+mj-lt"/>
              </a:rPr>
              <a:t>Centres</a:t>
            </a:r>
            <a:endParaRPr lang="en-US" sz="4400" dirty="0">
              <a:solidFill>
                <a:schemeClr val="bg1"/>
              </a:solidFill>
              <a:latin typeface="+mj-lt"/>
            </a:endParaRPr>
          </a:p>
        </p:txBody>
      </p:sp>
    </p:spTree>
    <p:extLst>
      <p:ext uri="{BB962C8B-B14F-4D97-AF65-F5344CB8AC3E}">
        <p14:creationId xmlns:p14="http://schemas.microsoft.com/office/powerpoint/2010/main" val="393929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48645"/>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1.	The primary purpose in adapting GCSE qualifications for summer 2021 is to mitigate lost teaching and learning time in 2020.</a:t>
            </a:r>
          </a:p>
          <a:p>
            <a:pPr marL="447675" indent="-358775"/>
            <a:r>
              <a:rPr lang="en-US" dirty="0">
                <a:latin typeface="+mn-lt"/>
                <a:ea typeface="Cambria" panose="02040503050406030204" pitchFamily="18" charset="0"/>
                <a:cs typeface="Cambria" panose="02040503050406030204" pitchFamily="18" charset="0"/>
              </a:rPr>
              <a:t>2.	The adaptations should:</a:t>
            </a:r>
          </a:p>
          <a:p>
            <a:pPr marL="1077913" indent="-358775"/>
            <a:r>
              <a:rPr lang="en-US" dirty="0">
                <a:latin typeface="+mn-lt"/>
                <a:ea typeface="Cambria" panose="02040503050406030204" pitchFamily="18" charset="0"/>
                <a:cs typeface="Cambria" panose="02040503050406030204" pitchFamily="18" charset="0"/>
              </a:rPr>
              <a:t>•	maintain the level of demand </a:t>
            </a:r>
          </a:p>
          <a:p>
            <a:pPr marL="1077913" indent="-358775"/>
            <a:r>
              <a:rPr lang="en-US" dirty="0">
                <a:latin typeface="+mn-lt"/>
                <a:ea typeface="Cambria" panose="02040503050406030204" pitchFamily="18" charset="0"/>
                <a:cs typeface="Cambria" panose="02040503050406030204" pitchFamily="18" charset="0"/>
              </a:rPr>
              <a:t>•	maintain a reasonable balance of reliability versus validity </a:t>
            </a:r>
          </a:p>
          <a:p>
            <a:pPr marL="1077913" indent="-358775"/>
            <a:r>
              <a:rPr lang="en-US" dirty="0">
                <a:latin typeface="+mn-lt"/>
                <a:ea typeface="Cambria" panose="02040503050406030204" pitchFamily="18" charset="0"/>
                <a:cs typeface="Cambria" panose="02040503050406030204" pitchFamily="18" charset="0"/>
              </a:rPr>
              <a:t>•	ensure that all Assessment Objectives are assessed in the qualification</a:t>
            </a:r>
          </a:p>
          <a:p>
            <a:pPr marL="1077913" indent="-358775"/>
            <a:r>
              <a:rPr lang="en-US" dirty="0">
                <a:latin typeface="+mn-lt"/>
                <a:ea typeface="Cambria" panose="02040503050406030204" pitchFamily="18" charset="0"/>
                <a:cs typeface="Cambria" panose="02040503050406030204" pitchFamily="18" charset="0"/>
              </a:rPr>
              <a:t>•	not remove content or skills required for progression to FE.</a:t>
            </a:r>
          </a:p>
          <a:p>
            <a:pPr marL="447675" indent="-358775"/>
            <a:r>
              <a:rPr lang="en-US" dirty="0">
                <a:latin typeface="+mn-lt"/>
                <a:ea typeface="Cambria" panose="02040503050406030204" pitchFamily="18" charset="0"/>
                <a:cs typeface="Cambria" panose="02040503050406030204" pitchFamily="18" charset="0"/>
              </a:rPr>
              <a:t>3.	Some assessments requiring practical  or group work need to be modified to take into account appropriate social distancing measures.</a:t>
            </a: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Rationale for Adaptation</a:t>
            </a:r>
          </a:p>
        </p:txBody>
      </p:sp>
    </p:spTree>
    <p:extLst>
      <p:ext uri="{BB962C8B-B14F-4D97-AF65-F5344CB8AC3E}">
        <p14:creationId xmlns:p14="http://schemas.microsoft.com/office/powerpoint/2010/main" val="29941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fontScale="92500"/>
          </a:bodyPr>
          <a:lstStyle/>
          <a:p>
            <a:r>
              <a:rPr lang="en-US" sz="2200" b="1" dirty="0"/>
              <a:t>Principle 1</a:t>
            </a:r>
            <a:r>
              <a:rPr lang="en-US" sz="2200" dirty="0"/>
              <a:t> – WJEC must seek to ensure that Learners are not advantaged or disadvantaged relative to their peers in other jurisdictions. </a:t>
            </a:r>
          </a:p>
          <a:p>
            <a:endParaRPr lang="en-US" sz="2200" dirty="0"/>
          </a:p>
          <a:p>
            <a:r>
              <a:rPr lang="en-US" sz="2200" b="1" dirty="0"/>
              <a:t>Principle 2</a:t>
            </a:r>
            <a:r>
              <a:rPr lang="en-US" sz="2200" dirty="0"/>
              <a:t> – WJEC must seek to ensure that all qualifications are a reliable indication of the knowledge, skills and understanding specified in the qualification following any Adaptations to assessments. </a:t>
            </a:r>
          </a:p>
          <a:p>
            <a:endParaRPr lang="en-US" sz="2200" dirty="0"/>
          </a:p>
          <a:p>
            <a:r>
              <a:rPr lang="en-US" sz="2200" b="1" dirty="0"/>
              <a:t>Principle 3</a:t>
            </a:r>
            <a:r>
              <a:rPr lang="en-US" sz="2200" dirty="0"/>
              <a:t> – WJEC must seek to ensure that qualification content, in general, is not reduced; however, content can be restructured so it can reasonably be streamlined, such as in relation to optional units. </a:t>
            </a:r>
          </a:p>
          <a:p>
            <a:endParaRPr lang="en-US" sz="2200" dirty="0"/>
          </a:p>
          <a:p>
            <a:r>
              <a:rPr lang="en-US" sz="2200" b="1" dirty="0"/>
              <a:t>Principle 4</a:t>
            </a:r>
            <a:r>
              <a:rPr lang="en-US" sz="2200" dirty="0"/>
              <a:t> – WJEC must seek to ensure that the Manageability of assessment is </a:t>
            </a:r>
            <a:r>
              <a:rPr lang="en-US" sz="2200" dirty="0" err="1"/>
              <a:t>maximised</a:t>
            </a:r>
            <a:r>
              <a:rPr lang="en-US" sz="2200" dirty="0"/>
              <a:t>, where this will allow for an increase in teaching time in order to </a:t>
            </a:r>
            <a:r>
              <a:rPr lang="en-US" sz="2200" dirty="0" err="1"/>
              <a:t>minimise</a:t>
            </a:r>
            <a:r>
              <a:rPr lang="en-US" sz="2200" dirty="0"/>
              <a:t> the impact on outcomes. </a:t>
            </a:r>
          </a:p>
          <a:p>
            <a:endParaRPr lang="en-US" dirty="0"/>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Qualifications Wales: Principles for Adaptation</a:t>
            </a:r>
          </a:p>
        </p:txBody>
      </p:sp>
    </p:spTree>
    <p:extLst>
      <p:ext uri="{BB962C8B-B14F-4D97-AF65-F5344CB8AC3E}">
        <p14:creationId xmlns:p14="http://schemas.microsoft.com/office/powerpoint/2010/main" val="295622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fontScale="92500"/>
          </a:bodyPr>
          <a:lstStyle/>
          <a:p>
            <a:r>
              <a:rPr lang="en-US" b="1" dirty="0"/>
              <a:t>Principle 5</a:t>
            </a:r>
            <a:r>
              <a:rPr lang="en-US" dirty="0"/>
              <a:t> – WJEC must seek to maintain standards, as far as possible, within the same qualification in line with previous years. </a:t>
            </a:r>
          </a:p>
          <a:p>
            <a:endParaRPr lang="en-US" dirty="0"/>
          </a:p>
          <a:p>
            <a:r>
              <a:rPr lang="en-US" b="1" dirty="0"/>
              <a:t>Principle 6</a:t>
            </a:r>
            <a:r>
              <a:rPr lang="en-US" dirty="0"/>
              <a:t> – WJEC must seek to maintain standards, as far as possible, across similar qualifications made available by WJEC and by other awarding bodies. </a:t>
            </a:r>
          </a:p>
          <a:p>
            <a:endParaRPr lang="en-US" dirty="0"/>
          </a:p>
          <a:p>
            <a:r>
              <a:rPr lang="en-US" b="1" dirty="0"/>
              <a:t>Principle 7</a:t>
            </a:r>
            <a:r>
              <a:rPr lang="en-US" dirty="0"/>
              <a:t> – WJEC must seek to ensure that flexibility in the delivery of assessments is </a:t>
            </a:r>
            <a:r>
              <a:rPr lang="en-US" dirty="0" err="1"/>
              <a:t>maximised</a:t>
            </a:r>
            <a:r>
              <a:rPr lang="en-US" dirty="0"/>
              <a:t> so as to reduce the impact of disruption, illness or quarantine, including lockdown at a local level. </a:t>
            </a:r>
          </a:p>
          <a:p>
            <a:endParaRPr lang="en-US" dirty="0"/>
          </a:p>
          <a:p>
            <a:r>
              <a:rPr lang="en-GB" u="sng" dirty="0">
                <a:hlinkClick r:id="rId3"/>
              </a:rPr>
              <a:t>Requirements for Adapting Assessments for GQ Qualifications in 2021</a:t>
            </a:r>
            <a:endParaRPr lang="en-US" dirty="0"/>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Qualifications Wales: Principles for Adaptation</a:t>
            </a:r>
          </a:p>
        </p:txBody>
      </p:sp>
    </p:spTree>
    <p:extLst>
      <p:ext uri="{BB962C8B-B14F-4D97-AF65-F5344CB8AC3E}">
        <p14:creationId xmlns:p14="http://schemas.microsoft.com/office/powerpoint/2010/main" val="124634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EE57D3-C394-4DA2-8726-BFF463D56A42}"/>
              </a:ext>
            </a:extLst>
          </p:cNvPr>
          <p:cNvSpPr>
            <a:spLocks noGrp="1"/>
          </p:cNvSpPr>
          <p:nvPr>
            <p:ph type="body" sz="quarter" idx="16"/>
          </p:nvPr>
        </p:nvSpPr>
        <p:spPr/>
        <p:txBody>
          <a:bodyPr/>
          <a:lstStyle/>
          <a:p>
            <a:endParaRPr lang="en-GB"/>
          </a:p>
        </p:txBody>
      </p:sp>
      <p:sp>
        <p:nvSpPr>
          <p:cNvPr id="3" name="Content Placeholder 2">
            <a:extLst>
              <a:ext uri="{FF2B5EF4-FFF2-40B4-BE49-F238E27FC236}">
                <a16:creationId xmlns:a16="http://schemas.microsoft.com/office/drawing/2014/main" id="{09D72989-898B-477A-9EEA-5AC637396095}"/>
              </a:ext>
            </a:extLst>
          </p:cNvPr>
          <p:cNvSpPr>
            <a:spLocks noGrp="1"/>
          </p:cNvSpPr>
          <p:nvPr>
            <p:ph idx="1"/>
          </p:nvPr>
        </p:nvSpPr>
        <p:spPr/>
        <p:txBody>
          <a:bodyPr/>
          <a:lstStyle/>
          <a:p>
            <a:endParaRPr lang="en-GB"/>
          </a:p>
        </p:txBody>
      </p:sp>
      <p:pic>
        <p:nvPicPr>
          <p:cNvPr id="4" name="Picture 2">
            <a:extLst>
              <a:ext uri="{FF2B5EF4-FFF2-40B4-BE49-F238E27FC236}">
                <a16:creationId xmlns:a16="http://schemas.microsoft.com/office/drawing/2014/main" id="{65341416-2283-4682-9228-7B408CEE1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a:extLst>
              <a:ext uri="{FF2B5EF4-FFF2-40B4-BE49-F238E27FC236}">
                <a16:creationId xmlns:a16="http://schemas.microsoft.com/office/drawing/2014/main" id="{B8C0CB15-B285-4D35-A241-2B5E1CB6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BCA7189-C226-4CC9-AA06-0A8955147551}"/>
              </a:ext>
            </a:extLst>
          </p:cNvPr>
          <p:cNvSpPr txBox="1">
            <a:spLocks/>
          </p:cNvSpPr>
          <p:nvPr/>
        </p:nvSpPr>
        <p:spPr>
          <a:xfrm>
            <a:off x="361024" y="705112"/>
            <a:ext cx="8169285"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latin typeface="+mj-lt"/>
              </a:rPr>
              <a:t>Questions</a:t>
            </a:r>
          </a:p>
        </p:txBody>
      </p:sp>
    </p:spTree>
    <p:extLst>
      <p:ext uri="{BB962C8B-B14F-4D97-AF65-F5344CB8AC3E}">
        <p14:creationId xmlns:p14="http://schemas.microsoft.com/office/powerpoint/2010/main" val="429075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GCSE: approach to linear GCSEs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91791"/>
          </a:xfrm>
        </p:spPr>
        <p:txBody>
          <a:bodyPr>
            <a:noAutofit/>
          </a:bodyPr>
          <a:lstStyle/>
          <a:p>
            <a:r>
              <a:rPr lang="en-US" sz="2800" dirty="0">
                <a:latin typeface="+mn-lt"/>
              </a:rPr>
              <a:t>GCSE English Language is a linear course taught over one or two years. The current year 11 cohort will have missed a significant amount of time in 2020, and centres will have taught different aspects of the qualification prior to school and college closures.</a:t>
            </a:r>
          </a:p>
          <a:p>
            <a:r>
              <a:rPr lang="en-US" sz="2800" dirty="0">
                <a:latin typeface="+mn-lt"/>
              </a:rPr>
              <a:t>Adaptations seek to streamline content for assessment in 2021.</a:t>
            </a:r>
          </a:p>
          <a:p>
            <a:r>
              <a:rPr lang="en-US" sz="2800" dirty="0">
                <a:latin typeface="+mn-lt"/>
              </a:rPr>
              <a:t>In order to retain the integrity of the qualification we have retained all skills, content and assessment necessary for progression.</a:t>
            </a:r>
          </a:p>
        </p:txBody>
      </p:sp>
    </p:spTree>
    <p:extLst>
      <p:ext uri="{BB962C8B-B14F-4D97-AF65-F5344CB8AC3E}">
        <p14:creationId xmlns:p14="http://schemas.microsoft.com/office/powerpoint/2010/main" val="832550622"/>
      </p:ext>
    </p:extLst>
  </p:cSld>
  <p:clrMapOvr>
    <a:masterClrMapping/>
  </p:clrMapOvr>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f98b4f-ba65-4a7d-9a34-48b23de556cb">
      <UserInfo>
        <DisplayName>Roberts, Amanda</DisplayName>
        <AccountId>82</AccountId>
        <AccountType/>
      </UserInfo>
      <UserInfo>
        <DisplayName>Sage, Karl</DisplayName>
        <AccountId>36</AccountId>
        <AccountType/>
      </UserInfo>
      <UserInfo>
        <DisplayName>Taylor, Naomi</DisplayName>
        <AccountId>37769</AccountId>
        <AccountType/>
      </UserInfo>
      <UserInfo>
        <DisplayName>Melhuish, Guy</DisplayName>
        <AccountId>223</AccountId>
        <AccountType/>
      </UserInfo>
      <UserInfo>
        <DisplayName>Jones, Rhodri</DisplayName>
        <AccountId>350</AccountId>
        <AccountType/>
      </UserInfo>
      <UserInfo>
        <DisplayName>Parry, Claire</DisplayName>
        <AccountId>148</AccountId>
        <AccountType/>
      </UserInfo>
      <UserInfo>
        <DisplayName>Hutt, Nancy</DisplayName>
        <AccountId>328</AccountId>
        <AccountType/>
      </UserInfo>
      <UserInfo>
        <DisplayName>Harrison, Julia</DisplayName>
        <AccountId>282</AccountId>
        <AccountType/>
      </UserInfo>
    </SharedWithUsers>
    <_Flow_SignoffStatus xmlns="1f8176ab-828b-4b08-9471-75b38aa5ae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04CC9A073A3E44A7E0644BA0B2BDEE" ma:contentTypeVersion="13" ma:contentTypeDescription="Create a new document." ma:contentTypeScope="" ma:versionID="88a69f4e75d3d01c10129304f619c2e7">
  <xsd:schema xmlns:xsd="http://www.w3.org/2001/XMLSchema" xmlns:xs="http://www.w3.org/2001/XMLSchema" xmlns:p="http://schemas.microsoft.com/office/2006/metadata/properties" xmlns:ns2="1f8176ab-828b-4b08-9471-75b38aa5aee5" xmlns:ns3="36f98b4f-ba65-4a7d-9a34-48b23de556cb" targetNamespace="http://schemas.microsoft.com/office/2006/metadata/properties" ma:root="true" ma:fieldsID="58eade9642b75786b1d221496cf13670" ns2:_="" ns3:_="">
    <xsd:import namespace="1f8176ab-828b-4b08-9471-75b38aa5aee5"/>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_Flow_SignoffStatu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176ab-828b-4b08-9471-75b38aa5a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E5532-076C-4333-94CD-BB9A7BAC216D}">
  <ds:schemaRefs>
    <ds:schemaRef ds:uri="http://purl.org/dc/dcmitype/"/>
    <ds:schemaRef ds:uri="http://schemas.microsoft.com/office/infopath/2007/PartnerControls"/>
    <ds:schemaRef ds:uri="1f8176ab-828b-4b08-9471-75b38aa5aee5"/>
    <ds:schemaRef ds:uri="36f98b4f-ba65-4a7d-9a34-48b23de556c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02A1EB-725E-4F4B-AE49-EB84E2D17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176ab-828b-4b08-9471-75b38aa5aee5"/>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55E1BF-89EC-40F0-9404-E5B90B765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18945</TotalTime>
  <Words>2641</Words>
  <Application>Microsoft Office PowerPoint</Application>
  <PresentationFormat>On-screen Show (4:3)</PresentationFormat>
  <Paragraphs>138</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Gotham Rounded Book</vt:lpstr>
      <vt:lpstr>Arial</vt:lpstr>
      <vt:lpstr>Calibri</vt:lpstr>
      <vt:lpstr>Bliss-Light</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Wilcock, Kirsten</dc:creator>
  <cp:lastModifiedBy>Beecham, Lewis</cp:lastModifiedBy>
  <cp:revision>21</cp:revision>
  <dcterms:created xsi:type="dcterms:W3CDTF">2020-06-01T12:15:06Z</dcterms:created>
  <dcterms:modified xsi:type="dcterms:W3CDTF">2020-09-04T13:42:38Z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0x0101004604CC9A073A3E44A7E0644BA0B2BDEE</vt:lpwstr>
  </property>
  <property fmtid="{D5CDD505-2E9C-101B-9397-08002B2CF9AE}" pid="3" name="Order">
    <vt:r8>33553100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