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79" r:id="rId5"/>
    <p:sldId id="300" r:id="rId6"/>
    <p:sldId id="302" r:id="rId7"/>
    <p:sldId id="303" r:id="rId8"/>
    <p:sldId id="304" r:id="rId9"/>
    <p:sldId id="305" r:id="rId10"/>
    <p:sldId id="306" r:id="rId11"/>
    <p:sldId id="307" r:id="rId12"/>
    <p:sldId id="308" r:id="rId13"/>
    <p:sldId id="309" r:id="rId14"/>
    <p:sldId id="310"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65B2E6"/>
    <a:srgbClr val="7C7C7C"/>
    <a:srgbClr val="C6C6C6"/>
    <a:srgbClr val="1E70C0"/>
    <a:srgbClr val="3DA0E4"/>
    <a:srgbClr val="E65000"/>
    <a:srgbClr val="FFC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6735" autoAdjust="0"/>
  </p:normalViewPr>
  <p:slideViewPr>
    <p:cSldViewPr snapToGrid="0" snapToObjects="1">
      <p:cViewPr varScale="1">
        <p:scale>
          <a:sx n="81" d="100"/>
          <a:sy n="81" d="100"/>
        </p:scale>
        <p:origin x="726" y="42"/>
      </p:cViewPr>
      <p:guideLst/>
    </p:cSldViewPr>
  </p:slideViewPr>
  <p:outlineViewPr>
    <p:cViewPr>
      <p:scale>
        <a:sx n="33" d="100"/>
        <a:sy n="33" d="100"/>
      </p:scale>
      <p:origin x="0" y="-20112"/>
    </p:cViewPr>
  </p:outlineViewPr>
  <p:notesTextViewPr>
    <p:cViewPr>
      <p:scale>
        <a:sx n="1" d="1"/>
        <a:sy n="1" d="1"/>
      </p:scale>
      <p:origin x="0" y="0"/>
    </p:cViewPr>
  </p:notesTextViewPr>
  <p:notesViewPr>
    <p:cSldViewPr snapToGrid="0" snapToObjects="1">
      <p:cViewPr varScale="1">
        <p:scale>
          <a:sx n="51" d="100"/>
          <a:sy n="51" d="100"/>
        </p:scale>
        <p:origin x="191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94BE0-A7E2-EB4B-A3C8-B89DFE5757F9}"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1C372-17FF-C94C-B4E4-053BFC8B0FD7}" type="slidenum">
              <a:rPr lang="en-US" smtClean="0"/>
              <a:t>‹#›</a:t>
            </a:fld>
            <a:endParaRPr lang="en-US"/>
          </a:p>
        </p:txBody>
      </p:sp>
    </p:spTree>
    <p:extLst>
      <p:ext uri="{BB962C8B-B14F-4D97-AF65-F5344CB8AC3E}">
        <p14:creationId xmlns:p14="http://schemas.microsoft.com/office/powerpoint/2010/main" val="417392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4</a:t>
            </a:fld>
            <a:endParaRPr lang="en-US"/>
          </a:p>
        </p:txBody>
      </p:sp>
    </p:spTree>
    <p:extLst>
      <p:ext uri="{BB962C8B-B14F-4D97-AF65-F5344CB8AC3E}">
        <p14:creationId xmlns:p14="http://schemas.microsoft.com/office/powerpoint/2010/main" val="314256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F67C-545B-4744-A9ED-5E7C4BAB4B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C46A66-FB05-CD45-B268-BB9FCF79F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4C6EE4-72D2-2944-9BE4-1D0F6AFF35DF}"/>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5" name="Footer Placeholder 4">
            <a:extLst>
              <a:ext uri="{FF2B5EF4-FFF2-40B4-BE49-F238E27FC236}">
                <a16:creationId xmlns:a16="http://schemas.microsoft.com/office/drawing/2014/main" id="{BA418166-B3E0-8342-849D-01F81966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D107F-0FB0-2240-9117-8C80A7EDE4AF}"/>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35757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F22-5B4B-2B47-8B57-18B58960D9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26DC34-59C1-1E42-A450-F9EE038BE7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04019B-70AE-7D41-9056-DF8EB0D02E8B}"/>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5" name="Footer Placeholder 4">
            <a:extLst>
              <a:ext uri="{FF2B5EF4-FFF2-40B4-BE49-F238E27FC236}">
                <a16:creationId xmlns:a16="http://schemas.microsoft.com/office/drawing/2014/main" id="{96D529C3-3B68-6F41-AAFF-468C6679C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60FD-919C-3647-AD1B-D49AAFD02D20}"/>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126445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375E4-1413-6C44-9A47-6F559F70DE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8E503D-4629-B744-A029-95AEB570CB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16289-030B-C149-9F54-3F859066F37B}"/>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5" name="Footer Placeholder 4">
            <a:extLst>
              <a:ext uri="{FF2B5EF4-FFF2-40B4-BE49-F238E27FC236}">
                <a16:creationId xmlns:a16="http://schemas.microsoft.com/office/drawing/2014/main" id="{14D39239-C200-4943-982D-A93D2D79B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9B61D-4807-BD4B-AAF7-8DA871D27204}"/>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252333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6149-BE0C-2046-A49D-F5CE44BF04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63F722-4DA5-BE4D-8A60-6A4E07B0AF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46AE-DCE5-E049-B20E-DFA5A99284EE}"/>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5" name="Footer Placeholder 4">
            <a:extLst>
              <a:ext uri="{FF2B5EF4-FFF2-40B4-BE49-F238E27FC236}">
                <a16:creationId xmlns:a16="http://schemas.microsoft.com/office/drawing/2014/main" id="{D5C70233-5C20-224C-B23D-110F6981E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6F6AE-532E-8245-A061-B1FE5D93E95D}"/>
              </a:ext>
            </a:extLst>
          </p:cNvPr>
          <p:cNvSpPr>
            <a:spLocks noGrp="1"/>
          </p:cNvSpPr>
          <p:nvPr>
            <p:ph type="sldNum" sz="quarter" idx="12"/>
          </p:nvPr>
        </p:nvSpPr>
        <p:spPr/>
        <p:txBody>
          <a:bodyPr/>
          <a:lstStyle/>
          <a:p>
            <a:fld id="{7CE8B0CC-5711-5047-9709-498589CE683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BB126F12-D0FC-1F4B-B895-CF830A9FD50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195000"/>
                    </a14:imgEffect>
                  </a14:imgLayer>
                </a14:imgProps>
              </a:ext>
              <a:ext uri="{28A0092B-C50C-407E-A947-70E740481C1C}">
                <a14:useLocalDpi xmlns:a14="http://schemas.microsoft.com/office/drawing/2010/main"/>
              </a:ext>
            </a:extLst>
          </a:blip>
          <a:stretch>
            <a:fillRect/>
          </a:stretch>
        </p:blipFill>
        <p:spPr>
          <a:xfrm>
            <a:off x="10793662" y="307906"/>
            <a:ext cx="1074580" cy="1074580"/>
          </a:xfrm>
          <a:prstGeom prst="rect">
            <a:avLst/>
          </a:prstGeom>
          <a:effectLst/>
        </p:spPr>
      </p:pic>
      <p:sp>
        <p:nvSpPr>
          <p:cNvPr id="8" name="Rectangle 7">
            <a:extLst>
              <a:ext uri="{FF2B5EF4-FFF2-40B4-BE49-F238E27FC236}">
                <a16:creationId xmlns:a16="http://schemas.microsoft.com/office/drawing/2014/main" id="{19812F9A-6D05-3941-A2EE-5C845E865C30}"/>
              </a:ext>
            </a:extLst>
          </p:cNvPr>
          <p:cNvSpPr/>
          <p:nvPr userDrawn="1"/>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1E1660-4C78-E943-B869-2ABD9A910F16}"/>
              </a:ext>
            </a:extLst>
          </p:cNvPr>
          <p:cNvSpPr/>
          <p:nvPr userDrawn="1"/>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B9631-6FAE-4E4E-A0AE-5B890B572AD6}"/>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37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C953-2D41-354A-852B-F1B0AAFA5B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0EE157-E6D8-114A-8AC7-1B48E51A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ECA462-19B6-6647-9673-46AE4A2F40E8}"/>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5" name="Footer Placeholder 4">
            <a:extLst>
              <a:ext uri="{FF2B5EF4-FFF2-40B4-BE49-F238E27FC236}">
                <a16:creationId xmlns:a16="http://schemas.microsoft.com/office/drawing/2014/main" id="{092D133D-7942-3144-BC9F-525CB8DBA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6782-B759-BE42-9AFF-8FCD196CFCA7}"/>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9193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B2CB-8B58-A64C-B08A-C448B8C084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B22F5F-9036-794C-B68D-FFE8599DF9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6B3D62-2A10-1C46-A1D3-0E7663BFDF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0E37C2-8EE4-AF4C-A065-950A0D965C4E}"/>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6" name="Footer Placeholder 5">
            <a:extLst>
              <a:ext uri="{FF2B5EF4-FFF2-40B4-BE49-F238E27FC236}">
                <a16:creationId xmlns:a16="http://schemas.microsoft.com/office/drawing/2014/main" id="{7BE84F54-000F-6E4A-9748-34E06DEF3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E3B76-57E2-1644-A520-35EFBCDE4D72}"/>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365449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5BE6-7882-B446-8729-D401341FB11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701C92-7902-E845-AA26-F76B851C5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1803BC-6B3E-3242-8C66-A27B4EFADE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E174C0B-7259-8747-A5C6-E4946E769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33F3DE-EE2A-7A47-A264-C07028B7E5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BED30C-D95F-EB44-BFA4-3E6259DBCBA2}"/>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8" name="Footer Placeholder 7">
            <a:extLst>
              <a:ext uri="{FF2B5EF4-FFF2-40B4-BE49-F238E27FC236}">
                <a16:creationId xmlns:a16="http://schemas.microsoft.com/office/drawing/2014/main" id="{4B19EC89-E42A-DD4C-A35D-793FB6354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57240-6083-D54F-A130-44DC061A4ACE}"/>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2239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3F1-D01F-EB40-81EB-97AF969F575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F620CB-899B-F940-97CE-4E66C6EB9D97}"/>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4" name="Footer Placeholder 3">
            <a:extLst>
              <a:ext uri="{FF2B5EF4-FFF2-40B4-BE49-F238E27FC236}">
                <a16:creationId xmlns:a16="http://schemas.microsoft.com/office/drawing/2014/main" id="{52182D1B-EDE9-3840-B9DE-CA11CD8CA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2380A-2F38-6E48-BBE5-76AFF9D2515C}"/>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04969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6787-A4E8-8042-8DAC-8BBAFDAFAE1B}"/>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3" name="Footer Placeholder 2">
            <a:extLst>
              <a:ext uri="{FF2B5EF4-FFF2-40B4-BE49-F238E27FC236}">
                <a16:creationId xmlns:a16="http://schemas.microsoft.com/office/drawing/2014/main" id="{CEF3B5B3-71EA-6842-AF67-A7017ABA15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C118A-F06E-F748-9D86-21DCDCAD7CA4}"/>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63520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9159-E1C5-C84B-BE0E-74A846B369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3A114-2EF7-7C45-A19E-7291390828E8}"/>
              </a:ext>
            </a:extLst>
          </p:cNvPr>
          <p:cNvSpPr>
            <a:spLocks noGrp="1"/>
          </p:cNvSpPr>
          <p:nvPr>
            <p:ph idx="1"/>
          </p:nvPr>
        </p:nvSpPr>
        <p:spPr>
          <a:xfrm>
            <a:off x="6696074" y="996950"/>
            <a:ext cx="37909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1DEA04-8F6E-B74C-8698-E90AED35A84C}"/>
              </a:ext>
            </a:extLst>
          </p:cNvPr>
          <p:cNvSpPr>
            <a:spLocks noGrp="1"/>
          </p:cNvSpPr>
          <p:nvPr>
            <p:ph type="body" sz="half" idx="2"/>
          </p:nvPr>
        </p:nvSpPr>
        <p:spPr>
          <a:xfrm>
            <a:off x="839788" y="2057400"/>
            <a:ext cx="3932237" cy="1371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48EADC-ECAC-E94C-B344-7E5C3AEA1589}"/>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6" name="Footer Placeholder 5">
            <a:extLst>
              <a:ext uri="{FF2B5EF4-FFF2-40B4-BE49-F238E27FC236}">
                <a16:creationId xmlns:a16="http://schemas.microsoft.com/office/drawing/2014/main" id="{F45F63B7-F534-3743-AEF6-416534E64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C0C58-D218-0F49-859A-177C21105299}"/>
              </a:ext>
            </a:extLst>
          </p:cNvPr>
          <p:cNvSpPr>
            <a:spLocks noGrp="1"/>
          </p:cNvSpPr>
          <p:nvPr>
            <p:ph type="sldNum" sz="quarter" idx="12"/>
          </p:nvPr>
        </p:nvSpPr>
        <p:spPr/>
        <p:txBody>
          <a:bodyPr/>
          <a:lstStyle/>
          <a:p>
            <a:fld id="{7CE8B0CC-5711-5047-9709-498589CE683B}" type="slidenum">
              <a:rPr lang="en-US" smtClean="0"/>
              <a:t>‹#›</a:t>
            </a:fld>
            <a:endParaRPr lang="en-US"/>
          </a:p>
        </p:txBody>
      </p:sp>
      <p:sp>
        <p:nvSpPr>
          <p:cNvPr id="10" name="Table Placeholder 9">
            <a:extLst>
              <a:ext uri="{FF2B5EF4-FFF2-40B4-BE49-F238E27FC236}">
                <a16:creationId xmlns:a16="http://schemas.microsoft.com/office/drawing/2014/main" id="{AFE1BAE4-C883-49AF-BA32-0D30C0716E1F}"/>
              </a:ext>
            </a:extLst>
          </p:cNvPr>
          <p:cNvSpPr>
            <a:spLocks noGrp="1"/>
          </p:cNvSpPr>
          <p:nvPr>
            <p:ph type="tbl" sz="quarter" idx="14"/>
          </p:nvPr>
        </p:nvSpPr>
        <p:spPr>
          <a:xfrm>
            <a:off x="836612" y="3616325"/>
            <a:ext cx="3935413" cy="2343150"/>
          </a:xfrm>
        </p:spPr>
        <p:txBody>
          <a:bodyPr/>
          <a:lstStyle/>
          <a:p>
            <a:endParaRPr lang="en-GB"/>
          </a:p>
        </p:txBody>
      </p:sp>
      <p:sp>
        <p:nvSpPr>
          <p:cNvPr id="12" name="SmartArt Placeholder 11">
            <a:extLst>
              <a:ext uri="{FF2B5EF4-FFF2-40B4-BE49-F238E27FC236}">
                <a16:creationId xmlns:a16="http://schemas.microsoft.com/office/drawing/2014/main" id="{A895AA2C-485E-4EA1-8794-8AACE311EF25}"/>
              </a:ext>
            </a:extLst>
          </p:cNvPr>
          <p:cNvSpPr>
            <a:spLocks noGrp="1"/>
          </p:cNvSpPr>
          <p:nvPr>
            <p:ph type="dgm" sz="quarter" idx="15"/>
          </p:nvPr>
        </p:nvSpPr>
        <p:spPr>
          <a:xfrm>
            <a:off x="6696074" y="1771650"/>
            <a:ext cx="990600" cy="1057275"/>
          </a:xfrm>
        </p:spPr>
        <p:txBody>
          <a:bodyPr/>
          <a:lstStyle/>
          <a:p>
            <a:endParaRPr lang="en-GB"/>
          </a:p>
        </p:txBody>
      </p:sp>
      <p:sp>
        <p:nvSpPr>
          <p:cNvPr id="14" name="SmartArt Placeholder 13">
            <a:extLst>
              <a:ext uri="{FF2B5EF4-FFF2-40B4-BE49-F238E27FC236}">
                <a16:creationId xmlns:a16="http://schemas.microsoft.com/office/drawing/2014/main" id="{611735BB-73FE-494F-97B3-F326AD564F0E}"/>
              </a:ext>
            </a:extLst>
          </p:cNvPr>
          <p:cNvSpPr>
            <a:spLocks noGrp="1"/>
          </p:cNvSpPr>
          <p:nvPr>
            <p:ph type="dgm" sz="quarter" idx="16"/>
          </p:nvPr>
        </p:nvSpPr>
        <p:spPr>
          <a:xfrm>
            <a:off x="6696075" y="3225800"/>
            <a:ext cx="990600" cy="1238250"/>
          </a:xfrm>
        </p:spPr>
        <p:txBody>
          <a:bodyPr/>
          <a:lstStyle/>
          <a:p>
            <a:endParaRPr lang="en-GB"/>
          </a:p>
        </p:txBody>
      </p:sp>
      <p:sp>
        <p:nvSpPr>
          <p:cNvPr id="16" name="SmartArt Placeholder 15">
            <a:extLst>
              <a:ext uri="{FF2B5EF4-FFF2-40B4-BE49-F238E27FC236}">
                <a16:creationId xmlns:a16="http://schemas.microsoft.com/office/drawing/2014/main" id="{741FAB85-B0F4-4657-A1AB-2394EE3F59BF}"/>
              </a:ext>
            </a:extLst>
          </p:cNvPr>
          <p:cNvSpPr>
            <a:spLocks noGrp="1"/>
          </p:cNvSpPr>
          <p:nvPr>
            <p:ph type="dgm" sz="quarter" idx="17"/>
          </p:nvPr>
        </p:nvSpPr>
        <p:spPr>
          <a:xfrm>
            <a:off x="6696074" y="4594225"/>
            <a:ext cx="990602" cy="1298575"/>
          </a:xfrm>
        </p:spPr>
        <p:txBody>
          <a:bodyPr/>
          <a:lstStyle/>
          <a:p>
            <a:endParaRPr lang="en-GB"/>
          </a:p>
        </p:txBody>
      </p:sp>
    </p:spTree>
    <p:extLst>
      <p:ext uri="{BB962C8B-B14F-4D97-AF65-F5344CB8AC3E}">
        <p14:creationId xmlns:p14="http://schemas.microsoft.com/office/powerpoint/2010/main" val="393434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F52B-05FA-A64C-8E09-931711C8E4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21631E-2FD8-E048-8FB8-9941F18D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1AFDD5-CEC0-0440-9B3C-1B6AF995A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C7EAC6-1B30-2F45-AAEC-A65294B42B10}"/>
              </a:ext>
            </a:extLst>
          </p:cNvPr>
          <p:cNvSpPr>
            <a:spLocks noGrp="1"/>
          </p:cNvSpPr>
          <p:nvPr>
            <p:ph type="dt" sz="half" idx="10"/>
          </p:nvPr>
        </p:nvSpPr>
        <p:spPr/>
        <p:txBody>
          <a:bodyPr/>
          <a:lstStyle/>
          <a:p>
            <a:fld id="{58CFEC9B-ED80-E040-B096-D346576BEFAE}" type="datetimeFigureOut">
              <a:rPr lang="en-US" smtClean="0"/>
              <a:t>1/19/2024</a:t>
            </a:fld>
            <a:endParaRPr lang="en-US"/>
          </a:p>
        </p:txBody>
      </p:sp>
      <p:sp>
        <p:nvSpPr>
          <p:cNvPr id="6" name="Footer Placeholder 5">
            <a:extLst>
              <a:ext uri="{FF2B5EF4-FFF2-40B4-BE49-F238E27FC236}">
                <a16:creationId xmlns:a16="http://schemas.microsoft.com/office/drawing/2014/main" id="{84944189-E3EF-9845-B898-DF3079C6D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DEF43-24EB-B649-882F-533218EC1E55}"/>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122151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F7B30-7753-5741-AD1B-195C35FD6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67207C-507C-0246-B04D-A2806B69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32C352A-10A9-E34E-81B7-EE88BEE1C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FEC9B-ED80-E040-B096-D346576BEFAE}" type="datetimeFigureOut">
              <a:rPr lang="en-US" smtClean="0"/>
              <a:t>1/19/2024</a:t>
            </a:fld>
            <a:endParaRPr lang="en-US"/>
          </a:p>
        </p:txBody>
      </p:sp>
      <p:sp>
        <p:nvSpPr>
          <p:cNvPr id="5" name="Footer Placeholder 4">
            <a:extLst>
              <a:ext uri="{FF2B5EF4-FFF2-40B4-BE49-F238E27FC236}">
                <a16:creationId xmlns:a16="http://schemas.microsoft.com/office/drawing/2014/main" id="{D40BC208-2AD8-8643-AC1B-42F1DD335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319CF-8260-D34D-AEC3-463736EA1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8B0CC-5711-5047-9709-498589CE683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049D5532-0AE8-D241-82C3-6B52EB5C84F1}"/>
              </a:ext>
            </a:extLst>
          </p:cNvPr>
          <p:cNvPicPr>
            <a:picLocks noChangeAspect="1"/>
          </p:cNvPicPr>
          <p:nvPr userDrawn="1"/>
        </p:nvPicPr>
        <p:blipFill>
          <a:blip r:embed="rId13" cstate="screen">
            <a:extLst>
              <a:ext uri="{BEBA8EAE-BF5A-486C-A8C5-ECC9F3942E4B}">
                <a14:imgProps xmlns:a14="http://schemas.microsoft.com/office/drawing/2010/main">
                  <a14:imgLayer r:embed="rId14">
                    <a14:imgEffect>
                      <a14:saturation sat="195000"/>
                    </a14:imgEffect>
                  </a14:imgLayer>
                </a14:imgProps>
              </a:ext>
              <a:ext uri="{28A0092B-C50C-407E-A947-70E740481C1C}">
                <a14:useLocalDpi xmlns:a14="http://schemas.microsoft.com/office/drawing/2010/main"/>
              </a:ext>
            </a:extLst>
          </a:blip>
          <a:stretch>
            <a:fillRect/>
          </a:stretch>
        </p:blipFill>
        <p:spPr>
          <a:xfrm>
            <a:off x="10793662" y="307906"/>
            <a:ext cx="1074580" cy="1074580"/>
          </a:xfrm>
          <a:prstGeom prst="rect">
            <a:avLst/>
          </a:prstGeom>
          <a:effectLst/>
        </p:spPr>
      </p:pic>
      <p:sp>
        <p:nvSpPr>
          <p:cNvPr id="8" name="Rectangle 7">
            <a:extLst>
              <a:ext uri="{FF2B5EF4-FFF2-40B4-BE49-F238E27FC236}">
                <a16:creationId xmlns:a16="http://schemas.microsoft.com/office/drawing/2014/main" id="{84BD4E19-D571-C349-BEF2-E7D205896CC7}"/>
              </a:ext>
            </a:extLst>
          </p:cNvPr>
          <p:cNvSpPr/>
          <p:nvPr userDrawn="1"/>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E90E01-A17D-384C-AA0F-413ABAF5593D}"/>
              </a:ext>
            </a:extLst>
          </p:cNvPr>
          <p:cNvSpPr/>
          <p:nvPr userDrawn="1"/>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A0D681-BDC3-4044-8AAB-207FF3C14EFE}"/>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69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portal.wjec.co.uk/selectCent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270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JEC Western Avenue Building blue overlay">
            <a:extLst>
              <a:ext uri="{FF2B5EF4-FFF2-40B4-BE49-F238E27FC236}">
                <a16:creationId xmlns:a16="http://schemas.microsoft.com/office/drawing/2014/main" id="{517301B1-DE99-416F-8131-44C5D38320F3}"/>
              </a:ext>
            </a:extLst>
          </p:cNvPr>
          <p:cNvPicPr>
            <a:picLocks noGrp="1" noChangeAspect="1"/>
          </p:cNvPicPr>
          <p:nvPr>
            <p:ph idx="1"/>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1690688"/>
            <a:ext cx="12191999" cy="4952108"/>
          </a:xfrm>
        </p:spPr>
      </p:pic>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155940" y="135713"/>
            <a:ext cx="8771831" cy="1325563"/>
          </a:xfrm>
        </p:spPr>
        <p:txBody>
          <a:bodyPr anchor="t">
            <a:normAutofit fontScale="90000"/>
          </a:bodyPr>
          <a:lstStyle/>
          <a:p>
            <a:r>
              <a:rPr lang="en-US" kern="1100" spc="-30" dirty="0">
                <a:solidFill>
                  <a:srgbClr val="3DA0E4"/>
                </a:solidFill>
                <a:latin typeface="Gotham Rounded Book" pitchFamily="50" charset="0"/>
                <a:cs typeface="Arial" panose="020B0604020202020204" pitchFamily="34" charset="0"/>
              </a:rPr>
              <a:t>Portal</a:t>
            </a:r>
            <a:br>
              <a:rPr lang="en-US" sz="4400" kern="1100" spc="-30" dirty="0">
                <a:solidFill>
                  <a:srgbClr val="3DA0E4"/>
                </a:solidFill>
                <a:latin typeface="Gotham Rounded Book" pitchFamily="50" charset="0"/>
                <a:cs typeface="Arial" panose="020B0604020202020204" pitchFamily="34" charset="0"/>
              </a:rPr>
            </a:br>
            <a:r>
              <a:rPr lang="en-US" sz="4400" kern="1100" spc="-30" dirty="0">
                <a:solidFill>
                  <a:srgbClr val="3DA0E4"/>
                </a:solidFill>
                <a:latin typeface="Gotham Rounded Book" pitchFamily="50" charset="0"/>
                <a:cs typeface="Arial" panose="020B0604020202020204" pitchFamily="34" charset="0"/>
              </a:rPr>
              <a:t>Finding what you need - Music</a:t>
            </a:r>
            <a:br>
              <a:rPr lang="en-US" sz="4400" kern="1100" spc="-30" dirty="0">
                <a:solidFill>
                  <a:srgbClr val="3DA0E4"/>
                </a:solidFill>
                <a:latin typeface="Gotham Rounded Book" pitchFamily="50" charset="0"/>
                <a:cs typeface="Arial" panose="020B0604020202020204" pitchFamily="34" charset="0"/>
              </a:rPr>
            </a:br>
            <a:br>
              <a:rPr lang="en-US" sz="4400" kern="1100" spc="-30" dirty="0">
                <a:solidFill>
                  <a:srgbClr val="3DA0E4"/>
                </a:solidFill>
                <a:latin typeface="Gotham Rounded Book" pitchFamily="50" charset="0"/>
                <a:cs typeface="Arial" panose="020B0604020202020204" pitchFamily="34" charset="0"/>
              </a:rPr>
            </a:br>
            <a:endParaRPr lang="en-GB" dirty="0"/>
          </a:p>
        </p:txBody>
      </p:sp>
    </p:spTree>
    <p:extLst>
      <p:ext uri="{BB962C8B-B14F-4D97-AF65-F5344CB8AC3E}">
        <p14:creationId xmlns:p14="http://schemas.microsoft.com/office/powerpoint/2010/main" val="376674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250251"/>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Circulars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9874B63-8A78-1B52-0177-0F3FAD7B9772}"/>
              </a:ext>
            </a:extLst>
          </p:cNvPr>
          <p:cNvPicPr>
            <a:picLocks noChangeAspect="1"/>
          </p:cNvPicPr>
          <p:nvPr/>
        </p:nvPicPr>
        <p:blipFill>
          <a:blip r:embed="rId2"/>
          <a:stretch>
            <a:fillRect/>
          </a:stretch>
        </p:blipFill>
        <p:spPr>
          <a:xfrm>
            <a:off x="302023" y="1828834"/>
            <a:ext cx="11321253" cy="853514"/>
          </a:xfrm>
          <a:prstGeom prst="rect">
            <a:avLst/>
          </a:prstGeom>
        </p:spPr>
      </p:pic>
      <p:pic>
        <p:nvPicPr>
          <p:cNvPr id="12" name="Picture 11">
            <a:extLst>
              <a:ext uri="{FF2B5EF4-FFF2-40B4-BE49-F238E27FC236}">
                <a16:creationId xmlns:a16="http://schemas.microsoft.com/office/drawing/2014/main" id="{B603300A-E5F9-B6FC-037B-0CCAC3B59DF2}"/>
              </a:ext>
            </a:extLst>
          </p:cNvPr>
          <p:cNvPicPr>
            <a:picLocks noChangeAspect="1"/>
          </p:cNvPicPr>
          <p:nvPr/>
        </p:nvPicPr>
        <p:blipFill>
          <a:blip r:embed="rId3"/>
          <a:stretch>
            <a:fillRect/>
          </a:stretch>
        </p:blipFill>
        <p:spPr>
          <a:xfrm>
            <a:off x="1446305" y="3019426"/>
            <a:ext cx="8131946" cy="3197502"/>
          </a:xfrm>
          <a:prstGeom prst="rect">
            <a:avLst/>
          </a:prstGeom>
        </p:spPr>
      </p:pic>
      <p:sp>
        <p:nvSpPr>
          <p:cNvPr id="13" name="Rectangle 12">
            <a:extLst>
              <a:ext uri="{FF2B5EF4-FFF2-40B4-BE49-F238E27FC236}">
                <a16:creationId xmlns:a16="http://schemas.microsoft.com/office/drawing/2014/main" id="{35D09BB3-FB38-2700-5AFE-BE64AD7A5794}"/>
              </a:ext>
            </a:extLst>
          </p:cNvPr>
          <p:cNvSpPr/>
          <p:nvPr/>
        </p:nvSpPr>
        <p:spPr>
          <a:xfrm>
            <a:off x="6981825" y="3019426"/>
            <a:ext cx="1314450" cy="4095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Your Name</a:t>
            </a:r>
          </a:p>
        </p:txBody>
      </p:sp>
      <p:cxnSp>
        <p:nvCxnSpPr>
          <p:cNvPr id="16" name="Straight Arrow Connector 15">
            <a:extLst>
              <a:ext uri="{FF2B5EF4-FFF2-40B4-BE49-F238E27FC236}">
                <a16:creationId xmlns:a16="http://schemas.microsoft.com/office/drawing/2014/main" id="{F7C73A6E-29A2-7DCF-3A04-7E5B9CBBA665}"/>
              </a:ext>
            </a:extLst>
          </p:cNvPr>
          <p:cNvCxnSpPr>
            <a:cxnSpLocks/>
          </p:cNvCxnSpPr>
          <p:nvPr/>
        </p:nvCxnSpPr>
        <p:spPr>
          <a:xfrm flipH="1">
            <a:off x="2412836" y="2471830"/>
            <a:ext cx="4665418" cy="23892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8DDEC7EE-055B-949C-5770-8BF10E2EA237}"/>
              </a:ext>
            </a:extLst>
          </p:cNvPr>
          <p:cNvCxnSpPr>
            <a:cxnSpLocks/>
          </p:cNvCxnSpPr>
          <p:nvPr/>
        </p:nvCxnSpPr>
        <p:spPr>
          <a:xfrm flipH="1">
            <a:off x="3881437" y="2471830"/>
            <a:ext cx="6393634" cy="2146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250251"/>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Circulars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324D2FB-B460-1BEE-4175-BAE2D33C6E6C}"/>
              </a:ext>
            </a:extLst>
          </p:cNvPr>
          <p:cNvPicPr>
            <a:picLocks noChangeAspect="1"/>
          </p:cNvPicPr>
          <p:nvPr/>
        </p:nvPicPr>
        <p:blipFill>
          <a:blip r:embed="rId2"/>
          <a:stretch>
            <a:fillRect/>
          </a:stretch>
        </p:blipFill>
        <p:spPr>
          <a:xfrm>
            <a:off x="1483687" y="2680949"/>
            <a:ext cx="8904960" cy="4046093"/>
          </a:xfrm>
          <a:prstGeom prst="rect">
            <a:avLst/>
          </a:prstGeom>
        </p:spPr>
      </p:pic>
      <p:sp>
        <p:nvSpPr>
          <p:cNvPr id="6" name="Rectangle 5">
            <a:extLst>
              <a:ext uri="{FF2B5EF4-FFF2-40B4-BE49-F238E27FC236}">
                <a16:creationId xmlns:a16="http://schemas.microsoft.com/office/drawing/2014/main" id="{8527EEE3-AE59-E405-B8A1-F4F8D2351E5B}"/>
              </a:ext>
            </a:extLst>
          </p:cNvPr>
          <p:cNvSpPr/>
          <p:nvPr/>
        </p:nvSpPr>
        <p:spPr>
          <a:xfrm>
            <a:off x="7248525" y="2476500"/>
            <a:ext cx="1381125" cy="342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Your Name </a:t>
            </a:r>
          </a:p>
        </p:txBody>
      </p:sp>
      <p:sp>
        <p:nvSpPr>
          <p:cNvPr id="4" name="TextBox 3">
            <a:extLst>
              <a:ext uri="{FF2B5EF4-FFF2-40B4-BE49-F238E27FC236}">
                <a16:creationId xmlns:a16="http://schemas.microsoft.com/office/drawing/2014/main" id="{19468320-FB55-823A-36EC-970CB9D4D217}"/>
              </a:ext>
            </a:extLst>
          </p:cNvPr>
          <p:cNvSpPr txBox="1"/>
          <p:nvPr/>
        </p:nvSpPr>
        <p:spPr>
          <a:xfrm>
            <a:off x="778715" y="1805791"/>
            <a:ext cx="10772222" cy="584775"/>
          </a:xfrm>
          <a:prstGeom prst="rect">
            <a:avLst/>
          </a:prstGeom>
          <a:noFill/>
        </p:spPr>
        <p:txBody>
          <a:bodyPr wrap="square" rtlCol="0">
            <a:spAutoFit/>
          </a:bodyPr>
          <a:lstStyle/>
          <a:p>
            <a:r>
              <a:rPr lang="en-GB" sz="3200" dirty="0"/>
              <a:t>Click to open the folder for the latest month. Check regularly!!</a:t>
            </a:r>
          </a:p>
        </p:txBody>
      </p:sp>
    </p:spTree>
    <p:extLst>
      <p:ext uri="{BB962C8B-B14F-4D97-AF65-F5344CB8AC3E}">
        <p14:creationId xmlns:p14="http://schemas.microsoft.com/office/powerpoint/2010/main" val="130477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Lst>
          </p:cNvPr>
          <p:cNvSpPr/>
          <p:nvPr/>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543F32-DED1-8947-9039-24D7A1D61734}"/>
              </a:ext>
            </a:extLst>
          </p:cNvPr>
          <p:cNvSpPr/>
          <p:nvPr/>
        </p:nvSpPr>
        <p:spPr>
          <a:xfrm flipV="1">
            <a:off x="1919846" y="1843261"/>
            <a:ext cx="1241966" cy="45719"/>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70C0"/>
              </a:solidFill>
            </a:endParaRPr>
          </a:p>
        </p:txBody>
      </p:sp>
      <p:sp>
        <p:nvSpPr>
          <p:cNvPr id="2" name="Title 1">
            <a:extLst>
              <a:ext uri="{FF2B5EF4-FFF2-40B4-BE49-F238E27FC236}">
                <a16:creationId xmlns:a16="http://schemas.microsoft.com/office/drawing/2014/main" id="{031A2D21-BB03-44BE-BFA4-408A7181E42A}"/>
              </a:ext>
            </a:extLst>
          </p:cNvPr>
          <p:cNvSpPr>
            <a:spLocks noGrp="1"/>
          </p:cNvSpPr>
          <p:nvPr>
            <p:ph type="title"/>
          </p:nvPr>
        </p:nvSpPr>
        <p:spPr>
          <a:xfrm>
            <a:off x="1676400" y="1866121"/>
            <a:ext cx="10515600" cy="1325563"/>
          </a:xfrm>
        </p:spPr>
        <p:txBody>
          <a:bodyPr>
            <a:normAutofit/>
          </a:bodyPr>
          <a:lstStyle/>
          <a:p>
            <a:pPr>
              <a:lnSpc>
                <a:spcPct val="80000"/>
              </a:lnSpc>
            </a:pPr>
            <a:r>
              <a:rPr lang="en-US" sz="6000" kern="1100" spc="-30" dirty="0">
                <a:solidFill>
                  <a:srgbClr val="3DA0E4"/>
                </a:solidFill>
                <a:latin typeface="Arial" panose="020B0604020202020204" pitchFamily="34" charset="0"/>
                <a:cs typeface="Arial" panose="020B0604020202020204" pitchFamily="34" charset="0"/>
              </a:rPr>
              <a:t>Any questions?</a:t>
            </a:r>
          </a:p>
        </p:txBody>
      </p:sp>
      <p:sp>
        <p:nvSpPr>
          <p:cNvPr id="4" name="TextBox 3">
            <a:extLst>
              <a:ext uri="{FF2B5EF4-FFF2-40B4-BE49-F238E27FC236}">
                <a16:creationId xmlns:a16="http://schemas.microsoft.com/office/drawing/2014/main" id="{8CCA4425-B7DC-D8EF-CB78-9FE4F6C9102E}"/>
              </a:ext>
            </a:extLst>
          </p:cNvPr>
          <p:cNvSpPr txBox="1"/>
          <p:nvPr/>
        </p:nvSpPr>
        <p:spPr>
          <a:xfrm>
            <a:off x="1676400" y="3191684"/>
            <a:ext cx="6094562" cy="1200329"/>
          </a:xfrm>
          <a:prstGeom prst="rect">
            <a:avLst/>
          </a:prstGeom>
          <a:noFill/>
        </p:spPr>
        <p:txBody>
          <a:bodyPr wrap="square">
            <a:spAutoFit/>
          </a:bodyPr>
          <a:lstStyle/>
          <a:p>
            <a:r>
              <a:rPr lang="en-US" dirty="0">
                <a:solidFill>
                  <a:schemeClr val="accent1"/>
                </a:solidFill>
              </a:rPr>
              <a:t>Contact our specialist Subject Officers and administrative support team for your subject with any queries.  </a:t>
            </a:r>
          </a:p>
          <a:p>
            <a:endParaRPr lang="en-US" dirty="0">
              <a:solidFill>
                <a:schemeClr val="accent1"/>
              </a:solidFill>
            </a:endParaRPr>
          </a:p>
          <a:p>
            <a:r>
              <a:rPr lang="en-US" dirty="0">
                <a:solidFill>
                  <a:schemeClr val="accent1"/>
                </a:solidFill>
              </a:rPr>
              <a:t>music@wjec.co.uk </a:t>
            </a:r>
          </a:p>
        </p:txBody>
      </p:sp>
    </p:spTree>
    <p:extLst>
      <p:ext uri="{BB962C8B-B14F-4D97-AF65-F5344CB8AC3E}">
        <p14:creationId xmlns:p14="http://schemas.microsoft.com/office/powerpoint/2010/main" val="74566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610160"/>
            <a:ext cx="8175171" cy="773063"/>
          </a:xfrm>
        </p:spPr>
        <p:txBody>
          <a:bodyPr anchor="t">
            <a:normAutofit fontScale="90000"/>
          </a:bodyPr>
          <a:lstStyle/>
          <a:p>
            <a:pPr algn="ctr"/>
            <a:r>
              <a:rPr lang="en-GB" sz="4400" kern="1100" spc="-30" dirty="0">
                <a:solidFill>
                  <a:srgbClr val="009FE3"/>
                </a:solidFill>
                <a:latin typeface="Arial" panose="020B0604020202020204" pitchFamily="34" charset="0"/>
                <a:cs typeface="Arial" panose="020B0604020202020204" pitchFamily="34" charset="0"/>
              </a:rPr>
              <a:t>Access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7726F2-AEA5-D29C-D1FF-AA1BF572C442}"/>
              </a:ext>
            </a:extLst>
          </p:cNvPr>
          <p:cNvSpPr txBox="1"/>
          <p:nvPr/>
        </p:nvSpPr>
        <p:spPr>
          <a:xfrm>
            <a:off x="897146" y="1849499"/>
            <a:ext cx="9230264" cy="4401205"/>
          </a:xfrm>
          <a:prstGeom prst="rect">
            <a:avLst/>
          </a:prstGeom>
          <a:noFill/>
        </p:spPr>
        <p:txBody>
          <a:bodyPr wrap="square">
            <a:spAutoFit/>
          </a:bodyPr>
          <a:lstStyle/>
          <a:p>
            <a:pPr algn="ctr"/>
            <a:r>
              <a:rPr lang="en-US" sz="2800" dirty="0"/>
              <a:t>Portal (formerly the secure website) is found at</a:t>
            </a:r>
          </a:p>
          <a:p>
            <a:pPr algn="ctr"/>
            <a:endParaRPr lang="en-US" sz="2800" dirty="0"/>
          </a:p>
          <a:p>
            <a:pPr algn="ctr"/>
            <a:r>
              <a:rPr lang="en-US" sz="2800" dirty="0">
                <a:hlinkClick r:id="rId2"/>
              </a:rPr>
              <a:t>Portal.wjec.co.uk</a:t>
            </a:r>
            <a:endParaRPr lang="en-US" sz="2800" dirty="0"/>
          </a:p>
          <a:p>
            <a:pPr algn="ctr"/>
            <a:endParaRPr lang="en-US" sz="2800" dirty="0"/>
          </a:p>
          <a:p>
            <a:pPr algn="ctr"/>
            <a:r>
              <a:rPr lang="en-US" sz="2800" dirty="0"/>
              <a:t>You need a username and password from your exams officer to access the site. The exams officer can determine your level of access so ask them if you cannot see the items you need. </a:t>
            </a:r>
          </a:p>
          <a:p>
            <a:pPr algn="ctr"/>
            <a:endParaRPr lang="en-US" sz="2800" dirty="0"/>
          </a:p>
          <a:p>
            <a:pPr algn="ctr"/>
            <a:r>
              <a:rPr lang="en-US" sz="2800" dirty="0"/>
              <a:t>The website covers </a:t>
            </a:r>
            <a:r>
              <a:rPr lang="en-US" sz="2800" dirty="0" err="1"/>
              <a:t>Eduqas</a:t>
            </a:r>
            <a:r>
              <a:rPr lang="en-US" sz="2800" dirty="0"/>
              <a:t> and WJEC, so be careful to select the correct materials.</a:t>
            </a:r>
          </a:p>
        </p:txBody>
      </p:sp>
    </p:spTree>
    <p:extLst>
      <p:ext uri="{BB962C8B-B14F-4D97-AF65-F5344CB8AC3E}">
        <p14:creationId xmlns:p14="http://schemas.microsoft.com/office/powerpoint/2010/main" val="21751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610160"/>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Past Papers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7726F2-AEA5-D29C-D1FF-AA1BF572C442}"/>
              </a:ext>
            </a:extLst>
          </p:cNvPr>
          <p:cNvSpPr txBox="1"/>
          <p:nvPr/>
        </p:nvSpPr>
        <p:spPr>
          <a:xfrm>
            <a:off x="352425" y="1849499"/>
            <a:ext cx="10942429" cy="954107"/>
          </a:xfrm>
          <a:prstGeom prst="rect">
            <a:avLst/>
          </a:prstGeom>
          <a:noFill/>
        </p:spPr>
        <p:txBody>
          <a:bodyPr wrap="square">
            <a:spAutoFit/>
          </a:bodyPr>
          <a:lstStyle/>
          <a:p>
            <a:r>
              <a:rPr lang="en-US" sz="2800" dirty="0"/>
              <a:t>Log in &gt; Centre Number &gt; All Services &gt; Resources &gt; Past papers and marking schemes</a:t>
            </a:r>
          </a:p>
        </p:txBody>
      </p:sp>
      <p:pic>
        <p:nvPicPr>
          <p:cNvPr id="7" name="Picture 6">
            <a:extLst>
              <a:ext uri="{FF2B5EF4-FFF2-40B4-BE49-F238E27FC236}">
                <a16:creationId xmlns:a16="http://schemas.microsoft.com/office/drawing/2014/main" id="{83AB6C44-6D54-68B3-B0F5-D3C74EB4B459}"/>
              </a:ext>
            </a:extLst>
          </p:cNvPr>
          <p:cNvPicPr>
            <a:picLocks noChangeAspect="1"/>
          </p:cNvPicPr>
          <p:nvPr/>
        </p:nvPicPr>
        <p:blipFill>
          <a:blip r:embed="rId2"/>
          <a:stretch>
            <a:fillRect/>
          </a:stretch>
        </p:blipFill>
        <p:spPr>
          <a:xfrm>
            <a:off x="1209674" y="2790826"/>
            <a:ext cx="8917735" cy="3171114"/>
          </a:xfrm>
          <a:prstGeom prst="rect">
            <a:avLst/>
          </a:prstGeom>
        </p:spPr>
      </p:pic>
      <p:sp>
        <p:nvSpPr>
          <p:cNvPr id="8" name="Rectangle 7">
            <a:extLst>
              <a:ext uri="{FF2B5EF4-FFF2-40B4-BE49-F238E27FC236}">
                <a16:creationId xmlns:a16="http://schemas.microsoft.com/office/drawing/2014/main" id="{C914FA4F-09C6-56A4-E8A4-6636659F309E}"/>
              </a:ext>
            </a:extLst>
          </p:cNvPr>
          <p:cNvSpPr/>
          <p:nvPr/>
        </p:nvSpPr>
        <p:spPr>
          <a:xfrm>
            <a:off x="7248525" y="2790826"/>
            <a:ext cx="1276350" cy="3524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Your Name</a:t>
            </a:r>
          </a:p>
        </p:txBody>
      </p:sp>
      <p:cxnSp>
        <p:nvCxnSpPr>
          <p:cNvPr id="13" name="Straight Arrow Connector 12">
            <a:extLst>
              <a:ext uri="{FF2B5EF4-FFF2-40B4-BE49-F238E27FC236}">
                <a16:creationId xmlns:a16="http://schemas.microsoft.com/office/drawing/2014/main" id="{27C6C53D-67C4-3DD5-BE86-7EB966F4F44B}"/>
              </a:ext>
            </a:extLst>
          </p:cNvPr>
          <p:cNvCxnSpPr>
            <a:cxnSpLocks/>
          </p:cNvCxnSpPr>
          <p:nvPr/>
        </p:nvCxnSpPr>
        <p:spPr>
          <a:xfrm flipH="1">
            <a:off x="2460031" y="2312547"/>
            <a:ext cx="4035159" cy="24895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5038EB83-28E1-9E1A-3994-C580FAC75338}"/>
              </a:ext>
            </a:extLst>
          </p:cNvPr>
          <p:cNvCxnSpPr>
            <a:cxnSpLocks/>
          </p:cNvCxnSpPr>
          <p:nvPr/>
        </p:nvCxnSpPr>
        <p:spPr>
          <a:xfrm flipH="1">
            <a:off x="4489409" y="2253554"/>
            <a:ext cx="3622204" cy="204117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699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610160"/>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Past Papers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7726F2-AEA5-D29C-D1FF-AA1BF572C442}"/>
              </a:ext>
            </a:extLst>
          </p:cNvPr>
          <p:cNvSpPr txBox="1"/>
          <p:nvPr/>
        </p:nvSpPr>
        <p:spPr>
          <a:xfrm>
            <a:off x="1424693" y="1800241"/>
            <a:ext cx="10195088" cy="954107"/>
          </a:xfrm>
          <a:prstGeom prst="rect">
            <a:avLst/>
          </a:prstGeom>
          <a:noFill/>
        </p:spPr>
        <p:txBody>
          <a:bodyPr wrap="square">
            <a:spAutoFit/>
          </a:bodyPr>
          <a:lstStyle/>
          <a:p>
            <a:r>
              <a:rPr lang="en-US" sz="2800" u="sng" dirty="0"/>
              <a:t>Ignore</a:t>
            </a:r>
            <a:r>
              <a:rPr lang="en-US" sz="2800" dirty="0"/>
              <a:t> the search filters and scroll to find the folder for the year you want. Open the folder.</a:t>
            </a:r>
          </a:p>
        </p:txBody>
      </p:sp>
      <p:pic>
        <p:nvPicPr>
          <p:cNvPr id="5" name="Picture 4">
            <a:extLst>
              <a:ext uri="{FF2B5EF4-FFF2-40B4-BE49-F238E27FC236}">
                <a16:creationId xmlns:a16="http://schemas.microsoft.com/office/drawing/2014/main" id="{6DA44EEF-13F2-7EC7-81CC-AD1BC72E9F9A}"/>
              </a:ext>
            </a:extLst>
          </p:cNvPr>
          <p:cNvPicPr>
            <a:picLocks noChangeAspect="1"/>
          </p:cNvPicPr>
          <p:nvPr/>
        </p:nvPicPr>
        <p:blipFill>
          <a:blip r:embed="rId3"/>
          <a:stretch>
            <a:fillRect/>
          </a:stretch>
        </p:blipFill>
        <p:spPr>
          <a:xfrm>
            <a:off x="1247776" y="2729494"/>
            <a:ext cx="9191624" cy="3699881"/>
          </a:xfrm>
          <a:prstGeom prst="rect">
            <a:avLst/>
          </a:prstGeom>
        </p:spPr>
      </p:pic>
      <p:pic>
        <p:nvPicPr>
          <p:cNvPr id="6" name="Picture 5">
            <a:extLst>
              <a:ext uri="{FF2B5EF4-FFF2-40B4-BE49-F238E27FC236}">
                <a16:creationId xmlns:a16="http://schemas.microsoft.com/office/drawing/2014/main" id="{F7A78326-F8B4-C003-AB2D-9C0670F9B884}"/>
              </a:ext>
            </a:extLst>
          </p:cNvPr>
          <p:cNvPicPr>
            <a:picLocks noChangeAspect="1"/>
          </p:cNvPicPr>
          <p:nvPr/>
        </p:nvPicPr>
        <p:blipFill>
          <a:blip r:embed="rId4"/>
          <a:stretch>
            <a:fillRect/>
          </a:stretch>
        </p:blipFill>
        <p:spPr>
          <a:xfrm>
            <a:off x="7435687" y="5060271"/>
            <a:ext cx="2395936" cy="1450974"/>
          </a:xfrm>
          <a:prstGeom prst="rect">
            <a:avLst/>
          </a:prstGeom>
        </p:spPr>
      </p:pic>
      <p:cxnSp>
        <p:nvCxnSpPr>
          <p:cNvPr id="19" name="Straight Arrow Connector 18">
            <a:extLst>
              <a:ext uri="{FF2B5EF4-FFF2-40B4-BE49-F238E27FC236}">
                <a16:creationId xmlns:a16="http://schemas.microsoft.com/office/drawing/2014/main" id="{AAD4C9A5-5450-922E-5F52-2128832C0C9A}"/>
              </a:ext>
            </a:extLst>
          </p:cNvPr>
          <p:cNvCxnSpPr>
            <a:cxnSpLocks/>
          </p:cNvCxnSpPr>
          <p:nvPr/>
        </p:nvCxnSpPr>
        <p:spPr>
          <a:xfrm flipH="1">
            <a:off x="4371975" y="2300748"/>
            <a:ext cx="1769253" cy="31570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919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610160"/>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Past Papers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7726F2-AEA5-D29C-D1FF-AA1BF572C442}"/>
              </a:ext>
            </a:extLst>
          </p:cNvPr>
          <p:cNvSpPr txBox="1"/>
          <p:nvPr/>
        </p:nvSpPr>
        <p:spPr>
          <a:xfrm>
            <a:off x="1424693" y="1800241"/>
            <a:ext cx="10195088" cy="954107"/>
          </a:xfrm>
          <a:prstGeom prst="rect">
            <a:avLst/>
          </a:prstGeom>
          <a:noFill/>
        </p:spPr>
        <p:txBody>
          <a:bodyPr wrap="square">
            <a:spAutoFit/>
          </a:bodyPr>
          <a:lstStyle/>
          <a:p>
            <a:r>
              <a:rPr lang="en-US" sz="2800" dirty="0"/>
              <a:t>When the folder is open press </a:t>
            </a:r>
            <a:r>
              <a:rPr lang="en-US" sz="2800" u="sng" dirty="0"/>
              <a:t>Ctrl + F </a:t>
            </a:r>
            <a:r>
              <a:rPr lang="en-US" sz="2800" dirty="0"/>
              <a:t>and type Music to highlight all Music items.</a:t>
            </a:r>
          </a:p>
        </p:txBody>
      </p:sp>
      <p:pic>
        <p:nvPicPr>
          <p:cNvPr id="13" name="Picture 12">
            <a:extLst>
              <a:ext uri="{FF2B5EF4-FFF2-40B4-BE49-F238E27FC236}">
                <a16:creationId xmlns:a16="http://schemas.microsoft.com/office/drawing/2014/main" id="{F5E85131-77DD-BEFC-6AB8-CCE16CC5A97B}"/>
              </a:ext>
            </a:extLst>
          </p:cNvPr>
          <p:cNvPicPr>
            <a:picLocks noChangeAspect="1"/>
          </p:cNvPicPr>
          <p:nvPr/>
        </p:nvPicPr>
        <p:blipFill>
          <a:blip r:embed="rId2"/>
          <a:stretch>
            <a:fillRect/>
          </a:stretch>
        </p:blipFill>
        <p:spPr>
          <a:xfrm>
            <a:off x="447675" y="2790313"/>
            <a:ext cx="11486431" cy="3386763"/>
          </a:xfrm>
          <a:prstGeom prst="rect">
            <a:avLst/>
          </a:prstGeom>
        </p:spPr>
      </p:pic>
      <p:cxnSp>
        <p:nvCxnSpPr>
          <p:cNvPr id="16" name="Straight Arrow Connector 15">
            <a:extLst>
              <a:ext uri="{FF2B5EF4-FFF2-40B4-BE49-F238E27FC236}">
                <a16:creationId xmlns:a16="http://schemas.microsoft.com/office/drawing/2014/main" id="{C6191AEB-748C-B5C3-9614-7447FC9857B7}"/>
              </a:ext>
            </a:extLst>
          </p:cNvPr>
          <p:cNvCxnSpPr>
            <a:cxnSpLocks/>
          </p:cNvCxnSpPr>
          <p:nvPr/>
        </p:nvCxnSpPr>
        <p:spPr>
          <a:xfrm>
            <a:off x="6867525" y="2352503"/>
            <a:ext cx="424050" cy="3720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6CB6DCC5-58E5-C5BE-8772-CE288473E690}"/>
              </a:ext>
            </a:extLst>
          </p:cNvPr>
          <p:cNvCxnSpPr>
            <a:cxnSpLocks/>
          </p:cNvCxnSpPr>
          <p:nvPr/>
        </p:nvCxnSpPr>
        <p:spPr>
          <a:xfrm>
            <a:off x="3581400" y="2724547"/>
            <a:ext cx="4333875" cy="26475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59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610160"/>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Composing Briefs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7726F2-AEA5-D29C-D1FF-AA1BF572C442}"/>
              </a:ext>
            </a:extLst>
          </p:cNvPr>
          <p:cNvSpPr txBox="1"/>
          <p:nvPr/>
        </p:nvSpPr>
        <p:spPr>
          <a:xfrm>
            <a:off x="796413" y="1800241"/>
            <a:ext cx="10823368" cy="954107"/>
          </a:xfrm>
          <a:prstGeom prst="rect">
            <a:avLst/>
          </a:prstGeom>
          <a:noFill/>
        </p:spPr>
        <p:txBody>
          <a:bodyPr wrap="square">
            <a:spAutoFit/>
          </a:bodyPr>
          <a:lstStyle/>
          <a:p>
            <a:r>
              <a:rPr lang="en-US" sz="2800" dirty="0"/>
              <a:t>Log in &gt; Centre Number &gt; All Services &gt; Resources &gt; Non-Examination Assessment Tasks</a:t>
            </a:r>
          </a:p>
        </p:txBody>
      </p:sp>
      <p:pic>
        <p:nvPicPr>
          <p:cNvPr id="3" name="Picture 2">
            <a:extLst>
              <a:ext uri="{FF2B5EF4-FFF2-40B4-BE49-F238E27FC236}">
                <a16:creationId xmlns:a16="http://schemas.microsoft.com/office/drawing/2014/main" id="{D80E1D48-7C6F-CC69-2891-39DDD400F211}"/>
              </a:ext>
            </a:extLst>
          </p:cNvPr>
          <p:cNvPicPr>
            <a:picLocks noChangeAspect="1"/>
          </p:cNvPicPr>
          <p:nvPr/>
        </p:nvPicPr>
        <p:blipFill>
          <a:blip r:embed="rId2"/>
          <a:stretch>
            <a:fillRect/>
          </a:stretch>
        </p:blipFill>
        <p:spPr>
          <a:xfrm>
            <a:off x="1408146" y="2866698"/>
            <a:ext cx="8574054" cy="3422736"/>
          </a:xfrm>
          <a:prstGeom prst="rect">
            <a:avLst/>
          </a:prstGeom>
        </p:spPr>
      </p:pic>
      <p:sp>
        <p:nvSpPr>
          <p:cNvPr id="5" name="Rectangle 4">
            <a:extLst>
              <a:ext uri="{FF2B5EF4-FFF2-40B4-BE49-F238E27FC236}">
                <a16:creationId xmlns:a16="http://schemas.microsoft.com/office/drawing/2014/main" id="{228485FD-2E41-6427-B28A-ACCB175FD1DC}"/>
              </a:ext>
            </a:extLst>
          </p:cNvPr>
          <p:cNvSpPr/>
          <p:nvPr/>
        </p:nvSpPr>
        <p:spPr>
          <a:xfrm>
            <a:off x="7086600" y="2902698"/>
            <a:ext cx="1314450" cy="3739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Your Name</a:t>
            </a:r>
          </a:p>
        </p:txBody>
      </p:sp>
      <p:cxnSp>
        <p:nvCxnSpPr>
          <p:cNvPr id="13" name="Straight Arrow Connector 12">
            <a:extLst>
              <a:ext uri="{FF2B5EF4-FFF2-40B4-BE49-F238E27FC236}">
                <a16:creationId xmlns:a16="http://schemas.microsoft.com/office/drawing/2014/main" id="{A6529485-B978-3FCA-56D5-40A6131236D5}"/>
              </a:ext>
            </a:extLst>
          </p:cNvPr>
          <p:cNvCxnSpPr>
            <a:cxnSpLocks/>
          </p:cNvCxnSpPr>
          <p:nvPr/>
        </p:nvCxnSpPr>
        <p:spPr>
          <a:xfrm flipH="1">
            <a:off x="2578018" y="2277151"/>
            <a:ext cx="4206240" cy="30676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1CD834E4-0EB6-ACAB-D7AC-3C6D480418CE}"/>
              </a:ext>
            </a:extLst>
          </p:cNvPr>
          <p:cNvCxnSpPr>
            <a:cxnSpLocks/>
          </p:cNvCxnSpPr>
          <p:nvPr/>
        </p:nvCxnSpPr>
        <p:spPr>
          <a:xfrm flipH="1">
            <a:off x="4714875" y="2277151"/>
            <a:ext cx="3762498" cy="226627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030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610160"/>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Composing Briefs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B6D22ED-732C-221F-351E-D3CB190FF418}"/>
              </a:ext>
            </a:extLst>
          </p:cNvPr>
          <p:cNvSpPr txBox="1"/>
          <p:nvPr/>
        </p:nvSpPr>
        <p:spPr>
          <a:xfrm>
            <a:off x="2003419" y="1764875"/>
            <a:ext cx="9772613" cy="461665"/>
          </a:xfrm>
          <a:prstGeom prst="rect">
            <a:avLst/>
          </a:prstGeom>
          <a:noFill/>
        </p:spPr>
        <p:txBody>
          <a:bodyPr wrap="square">
            <a:spAutoFit/>
          </a:bodyPr>
          <a:lstStyle/>
          <a:p>
            <a:r>
              <a:rPr lang="en-US" sz="2400" dirty="0"/>
              <a:t>Complete Subject, Brand, Type of Document, Publication Year, Language. </a:t>
            </a:r>
          </a:p>
        </p:txBody>
      </p:sp>
      <p:pic>
        <p:nvPicPr>
          <p:cNvPr id="3" name="Picture 2">
            <a:extLst>
              <a:ext uri="{FF2B5EF4-FFF2-40B4-BE49-F238E27FC236}">
                <a16:creationId xmlns:a16="http://schemas.microsoft.com/office/drawing/2014/main" id="{270E559F-F605-563F-A22A-C8E7B6237801}"/>
              </a:ext>
            </a:extLst>
          </p:cNvPr>
          <p:cNvPicPr>
            <a:picLocks noChangeAspect="1"/>
          </p:cNvPicPr>
          <p:nvPr/>
        </p:nvPicPr>
        <p:blipFill>
          <a:blip r:embed="rId2"/>
          <a:stretch>
            <a:fillRect/>
          </a:stretch>
        </p:blipFill>
        <p:spPr>
          <a:xfrm>
            <a:off x="1746589" y="2664706"/>
            <a:ext cx="8535795" cy="3657600"/>
          </a:xfrm>
          <a:prstGeom prst="rect">
            <a:avLst/>
          </a:prstGeom>
        </p:spPr>
      </p:pic>
      <p:pic>
        <p:nvPicPr>
          <p:cNvPr id="4" name="Picture 3">
            <a:extLst>
              <a:ext uri="{FF2B5EF4-FFF2-40B4-BE49-F238E27FC236}">
                <a16:creationId xmlns:a16="http://schemas.microsoft.com/office/drawing/2014/main" id="{63ED0327-DC21-6BA8-6EAB-988D6D43F5F1}"/>
              </a:ext>
            </a:extLst>
          </p:cNvPr>
          <p:cNvPicPr>
            <a:picLocks noChangeAspect="1"/>
          </p:cNvPicPr>
          <p:nvPr/>
        </p:nvPicPr>
        <p:blipFill>
          <a:blip r:embed="rId3"/>
          <a:stretch>
            <a:fillRect/>
          </a:stretch>
        </p:blipFill>
        <p:spPr>
          <a:xfrm>
            <a:off x="10282384" y="4211318"/>
            <a:ext cx="1493649" cy="2139881"/>
          </a:xfrm>
          <a:prstGeom prst="rect">
            <a:avLst/>
          </a:prstGeom>
        </p:spPr>
      </p:pic>
      <p:cxnSp>
        <p:nvCxnSpPr>
          <p:cNvPr id="8" name="Straight Arrow Connector 7">
            <a:extLst>
              <a:ext uri="{FF2B5EF4-FFF2-40B4-BE49-F238E27FC236}">
                <a16:creationId xmlns:a16="http://schemas.microsoft.com/office/drawing/2014/main" id="{55F49663-720D-0754-E9A2-DE19498C82BA}"/>
              </a:ext>
            </a:extLst>
          </p:cNvPr>
          <p:cNvCxnSpPr>
            <a:cxnSpLocks/>
          </p:cNvCxnSpPr>
          <p:nvPr/>
        </p:nvCxnSpPr>
        <p:spPr>
          <a:xfrm flipH="1">
            <a:off x="2849388" y="2119466"/>
            <a:ext cx="810978" cy="25705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F28E2BBB-51F7-C65D-62A2-18E72F6CA84D}"/>
              </a:ext>
            </a:extLst>
          </p:cNvPr>
          <p:cNvSpPr/>
          <p:nvPr/>
        </p:nvSpPr>
        <p:spPr>
          <a:xfrm>
            <a:off x="7696200" y="2664706"/>
            <a:ext cx="1428749" cy="354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Your Name</a:t>
            </a:r>
          </a:p>
        </p:txBody>
      </p:sp>
      <p:cxnSp>
        <p:nvCxnSpPr>
          <p:cNvPr id="6" name="Straight Arrow Connector 5">
            <a:extLst>
              <a:ext uri="{FF2B5EF4-FFF2-40B4-BE49-F238E27FC236}">
                <a16:creationId xmlns:a16="http://schemas.microsoft.com/office/drawing/2014/main" id="{308CB523-1ED8-8FE9-F929-79038A7FF061}"/>
              </a:ext>
            </a:extLst>
          </p:cNvPr>
          <p:cNvCxnSpPr>
            <a:cxnSpLocks/>
          </p:cNvCxnSpPr>
          <p:nvPr/>
        </p:nvCxnSpPr>
        <p:spPr>
          <a:xfrm flipH="1">
            <a:off x="4318327" y="2204884"/>
            <a:ext cx="483747" cy="24482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9D5573D4-CA16-D78B-A202-CC8525F34CF3}"/>
              </a:ext>
            </a:extLst>
          </p:cNvPr>
          <p:cNvCxnSpPr>
            <a:cxnSpLocks/>
          </p:cNvCxnSpPr>
          <p:nvPr/>
        </p:nvCxnSpPr>
        <p:spPr>
          <a:xfrm>
            <a:off x="6630875" y="2204884"/>
            <a:ext cx="318565" cy="22886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75DB1990-EE3F-93F1-26FE-AEEE34B5E1C0}"/>
              </a:ext>
            </a:extLst>
          </p:cNvPr>
          <p:cNvCxnSpPr>
            <a:cxnSpLocks/>
          </p:cNvCxnSpPr>
          <p:nvPr/>
        </p:nvCxnSpPr>
        <p:spPr>
          <a:xfrm flipH="1">
            <a:off x="8200103" y="2151930"/>
            <a:ext cx="331533" cy="24482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6DF55EF7-A6AA-5116-1DC1-E27A88795EC5}"/>
              </a:ext>
            </a:extLst>
          </p:cNvPr>
          <p:cNvCxnSpPr>
            <a:cxnSpLocks/>
          </p:cNvCxnSpPr>
          <p:nvPr/>
        </p:nvCxnSpPr>
        <p:spPr>
          <a:xfrm flipH="1">
            <a:off x="9341811" y="2220430"/>
            <a:ext cx="770788" cy="24110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283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250251"/>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CPD and Exemplar Materials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B6D22ED-732C-221F-351E-D3CB190FF418}"/>
              </a:ext>
            </a:extLst>
          </p:cNvPr>
          <p:cNvSpPr txBox="1"/>
          <p:nvPr/>
        </p:nvSpPr>
        <p:spPr>
          <a:xfrm>
            <a:off x="2027208" y="1765979"/>
            <a:ext cx="9730203" cy="830997"/>
          </a:xfrm>
          <a:prstGeom prst="rect">
            <a:avLst/>
          </a:prstGeom>
          <a:noFill/>
        </p:spPr>
        <p:txBody>
          <a:bodyPr wrap="square">
            <a:spAutoFit/>
          </a:bodyPr>
          <a:lstStyle/>
          <a:p>
            <a:r>
              <a:rPr lang="en-US" sz="2400" dirty="0"/>
              <a:t>Log in &gt; Centre Number &gt; All Services &gt; Resources &gt; Subject Specific Support Materials </a:t>
            </a:r>
            <a:r>
              <a:rPr lang="en-US" sz="2400" dirty="0" err="1"/>
              <a:t>inc</a:t>
            </a:r>
            <a:r>
              <a:rPr lang="en-US" sz="2400" dirty="0"/>
              <a:t> CPD &amp; Exemplars</a:t>
            </a:r>
          </a:p>
        </p:txBody>
      </p:sp>
      <p:pic>
        <p:nvPicPr>
          <p:cNvPr id="6" name="Picture 5">
            <a:extLst>
              <a:ext uri="{FF2B5EF4-FFF2-40B4-BE49-F238E27FC236}">
                <a16:creationId xmlns:a16="http://schemas.microsoft.com/office/drawing/2014/main" id="{CB88BAED-24E3-2FCC-52EB-74A18A3128C2}"/>
              </a:ext>
            </a:extLst>
          </p:cNvPr>
          <p:cNvPicPr>
            <a:picLocks noChangeAspect="1"/>
          </p:cNvPicPr>
          <p:nvPr/>
        </p:nvPicPr>
        <p:blipFill>
          <a:blip r:embed="rId2"/>
          <a:stretch>
            <a:fillRect/>
          </a:stretch>
        </p:blipFill>
        <p:spPr>
          <a:xfrm>
            <a:off x="2139950" y="3163409"/>
            <a:ext cx="8376884" cy="2863272"/>
          </a:xfrm>
          <a:prstGeom prst="rect">
            <a:avLst/>
          </a:prstGeom>
        </p:spPr>
      </p:pic>
      <p:sp>
        <p:nvSpPr>
          <p:cNvPr id="8" name="Rectangle 7">
            <a:extLst>
              <a:ext uri="{FF2B5EF4-FFF2-40B4-BE49-F238E27FC236}">
                <a16:creationId xmlns:a16="http://schemas.microsoft.com/office/drawing/2014/main" id="{17DC63F1-D033-A5FA-A206-CA1814B06B28}"/>
              </a:ext>
            </a:extLst>
          </p:cNvPr>
          <p:cNvSpPr/>
          <p:nvPr/>
        </p:nvSpPr>
        <p:spPr>
          <a:xfrm>
            <a:off x="7629525" y="3174295"/>
            <a:ext cx="1276350" cy="3690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Your Name</a:t>
            </a:r>
          </a:p>
        </p:txBody>
      </p:sp>
      <p:cxnSp>
        <p:nvCxnSpPr>
          <p:cNvPr id="13" name="Straight Arrow Connector 12">
            <a:extLst>
              <a:ext uri="{FF2B5EF4-FFF2-40B4-BE49-F238E27FC236}">
                <a16:creationId xmlns:a16="http://schemas.microsoft.com/office/drawing/2014/main" id="{5CFCD80F-7F5C-0BB1-1384-1087F60D44D2}"/>
              </a:ext>
            </a:extLst>
          </p:cNvPr>
          <p:cNvCxnSpPr>
            <a:cxnSpLocks/>
          </p:cNvCxnSpPr>
          <p:nvPr/>
        </p:nvCxnSpPr>
        <p:spPr>
          <a:xfrm flipH="1">
            <a:off x="2943225" y="2181477"/>
            <a:ext cx="4383774" cy="30246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52D82BE4-CF3A-A4FA-FA90-9DC71028C8D9}"/>
              </a:ext>
            </a:extLst>
          </p:cNvPr>
          <p:cNvCxnSpPr>
            <a:cxnSpLocks/>
          </p:cNvCxnSpPr>
          <p:nvPr/>
        </p:nvCxnSpPr>
        <p:spPr>
          <a:xfrm flipH="1">
            <a:off x="5568991" y="2181477"/>
            <a:ext cx="3679784" cy="27257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851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1424693" y="250251"/>
            <a:ext cx="8175171" cy="773063"/>
          </a:xfrm>
        </p:spPr>
        <p:txBody>
          <a:bodyPr anchor="t">
            <a:normAutofit fontScale="90000"/>
          </a:bodyPr>
          <a:lstStyle/>
          <a:p>
            <a:pPr algn="ctr"/>
            <a:r>
              <a:rPr lang="en-GB" kern="1100" spc="-30" dirty="0">
                <a:solidFill>
                  <a:srgbClr val="009FE3"/>
                </a:solidFill>
                <a:latin typeface="Arial" panose="020B0604020202020204" pitchFamily="34" charset="0"/>
                <a:cs typeface="Arial" panose="020B0604020202020204" pitchFamily="34" charset="0"/>
              </a:rPr>
              <a:t>Finding CPD and Exemplar Materials</a:t>
            </a:r>
            <a:br>
              <a:rPr lang="en-US"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B6D22ED-732C-221F-351E-D3CB190FF418}"/>
              </a:ext>
            </a:extLst>
          </p:cNvPr>
          <p:cNvSpPr txBox="1"/>
          <p:nvPr/>
        </p:nvSpPr>
        <p:spPr>
          <a:xfrm>
            <a:off x="1846234" y="1760125"/>
            <a:ext cx="8361152" cy="461665"/>
          </a:xfrm>
          <a:prstGeom prst="rect">
            <a:avLst/>
          </a:prstGeom>
          <a:noFill/>
        </p:spPr>
        <p:txBody>
          <a:bodyPr wrap="square">
            <a:spAutoFit/>
          </a:bodyPr>
          <a:lstStyle/>
          <a:p>
            <a:r>
              <a:rPr lang="en-US" sz="2400" dirty="0"/>
              <a:t>Complete Subject, Brand, Type of Document, Publication year.</a:t>
            </a:r>
          </a:p>
        </p:txBody>
      </p:sp>
      <p:pic>
        <p:nvPicPr>
          <p:cNvPr id="3" name="Picture 2">
            <a:extLst>
              <a:ext uri="{FF2B5EF4-FFF2-40B4-BE49-F238E27FC236}">
                <a16:creationId xmlns:a16="http://schemas.microsoft.com/office/drawing/2014/main" id="{54BA1110-60DC-32F7-0E17-A1F809E00285}"/>
              </a:ext>
            </a:extLst>
          </p:cNvPr>
          <p:cNvPicPr>
            <a:picLocks noChangeAspect="1"/>
          </p:cNvPicPr>
          <p:nvPr/>
        </p:nvPicPr>
        <p:blipFill>
          <a:blip r:embed="rId2"/>
          <a:stretch>
            <a:fillRect/>
          </a:stretch>
        </p:blipFill>
        <p:spPr>
          <a:xfrm>
            <a:off x="1672105" y="2388469"/>
            <a:ext cx="7927759" cy="4012332"/>
          </a:xfrm>
          <a:prstGeom prst="rect">
            <a:avLst/>
          </a:prstGeom>
        </p:spPr>
      </p:pic>
      <p:sp>
        <p:nvSpPr>
          <p:cNvPr id="4" name="Rectangle 3">
            <a:extLst>
              <a:ext uri="{FF2B5EF4-FFF2-40B4-BE49-F238E27FC236}">
                <a16:creationId xmlns:a16="http://schemas.microsoft.com/office/drawing/2014/main" id="{39AFDBE9-C74E-0734-7894-6FFACD93C69B}"/>
              </a:ext>
            </a:extLst>
          </p:cNvPr>
          <p:cNvSpPr/>
          <p:nvPr/>
        </p:nvSpPr>
        <p:spPr>
          <a:xfrm>
            <a:off x="6762750" y="2388469"/>
            <a:ext cx="1295400" cy="3261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Your Name</a:t>
            </a:r>
          </a:p>
        </p:txBody>
      </p:sp>
      <p:pic>
        <p:nvPicPr>
          <p:cNvPr id="7" name="Picture 6">
            <a:extLst>
              <a:ext uri="{FF2B5EF4-FFF2-40B4-BE49-F238E27FC236}">
                <a16:creationId xmlns:a16="http://schemas.microsoft.com/office/drawing/2014/main" id="{E8B49E16-06A1-EE54-C668-AF7C0D64440A}"/>
              </a:ext>
            </a:extLst>
          </p:cNvPr>
          <p:cNvPicPr>
            <a:picLocks noChangeAspect="1"/>
          </p:cNvPicPr>
          <p:nvPr/>
        </p:nvPicPr>
        <p:blipFill>
          <a:blip r:embed="rId3"/>
          <a:stretch>
            <a:fillRect/>
          </a:stretch>
        </p:blipFill>
        <p:spPr>
          <a:xfrm>
            <a:off x="9099404" y="4529167"/>
            <a:ext cx="1420491" cy="1871634"/>
          </a:xfrm>
          <a:prstGeom prst="rect">
            <a:avLst/>
          </a:prstGeom>
        </p:spPr>
      </p:pic>
      <p:cxnSp>
        <p:nvCxnSpPr>
          <p:cNvPr id="18" name="Straight Arrow Connector 17">
            <a:extLst>
              <a:ext uri="{FF2B5EF4-FFF2-40B4-BE49-F238E27FC236}">
                <a16:creationId xmlns:a16="http://schemas.microsoft.com/office/drawing/2014/main" id="{99084695-0CAA-522B-F4E8-AE4C890289F9}"/>
              </a:ext>
            </a:extLst>
          </p:cNvPr>
          <p:cNvCxnSpPr>
            <a:cxnSpLocks/>
          </p:cNvCxnSpPr>
          <p:nvPr/>
        </p:nvCxnSpPr>
        <p:spPr>
          <a:xfrm>
            <a:off x="2852461" y="2135566"/>
            <a:ext cx="0" cy="1840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F1338DD0-6510-9D84-043E-1938B663FAA6}"/>
              </a:ext>
            </a:extLst>
          </p:cNvPr>
          <p:cNvCxnSpPr>
            <a:cxnSpLocks/>
          </p:cNvCxnSpPr>
          <p:nvPr/>
        </p:nvCxnSpPr>
        <p:spPr>
          <a:xfrm flipH="1">
            <a:off x="3875876" y="2135566"/>
            <a:ext cx="708168" cy="1840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53C95385-EE21-A706-5B1E-C444E47ADA43}"/>
              </a:ext>
            </a:extLst>
          </p:cNvPr>
          <p:cNvCxnSpPr>
            <a:cxnSpLocks/>
          </p:cNvCxnSpPr>
          <p:nvPr/>
        </p:nvCxnSpPr>
        <p:spPr>
          <a:xfrm flipH="1">
            <a:off x="7262106" y="2185270"/>
            <a:ext cx="1356851" cy="16914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16FF0CEE-BF07-848A-01D9-CC32ECF5AEFE}"/>
              </a:ext>
            </a:extLst>
          </p:cNvPr>
          <p:cNvCxnSpPr>
            <a:cxnSpLocks/>
            <a:stCxn id="5" idx="2"/>
          </p:cNvCxnSpPr>
          <p:nvPr/>
        </p:nvCxnSpPr>
        <p:spPr>
          <a:xfrm>
            <a:off x="6026810" y="2221790"/>
            <a:ext cx="220607" cy="16548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87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0" ma:contentTypeDescription="Create a new document." ma:contentTypeScope="" ma:versionID="610db996853d21ba647c8db7ad473b50">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d4ae430dc514f30dda8ea1bf64b83ece"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b60e07-2738-47bc-9bab-045284c1f966" xsi:nil="true"/>
    <lcf76f155ced4ddcb4097134ff3c332f xmlns="1d94981d-b874-458d-801a-a793e9cdd8d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18BDB-A662-4C52-81D9-DECB57960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566087-9FA9-4DEF-9B69-3E41D95E931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b6914e8-fd88-419f-ba7c-4455685353b6"/>
    <ds:schemaRef ds:uri="e68f50c4-a34f-4e4d-9a7f-fd2b81d3d180"/>
    <ds:schemaRef ds:uri="http://www.w3.org/XML/1998/namespace"/>
    <ds:schemaRef ds:uri="http://purl.org/dc/dcmitype/"/>
    <ds:schemaRef ds:uri="ecb60e07-2738-47bc-9bab-045284c1f966"/>
    <ds:schemaRef ds:uri="1d94981d-b874-458d-801a-a793e9cdd8d0"/>
  </ds:schemaRefs>
</ds:datastoreItem>
</file>

<file path=customXml/itemProps3.xml><?xml version="1.0" encoding="utf-8"?>
<ds:datastoreItem xmlns:ds="http://schemas.openxmlformats.org/officeDocument/2006/customXml" ds:itemID="{54526204-C1F3-4409-A6E7-E5C76AC99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1020</TotalTime>
  <Words>286</Words>
  <Application>Microsoft Office PowerPoint</Application>
  <PresentationFormat>Widescreen</PresentationFormat>
  <Paragraphs>38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Portal Finding what you need - Music  </vt:lpstr>
      <vt:lpstr>Access </vt:lpstr>
      <vt:lpstr>Finding Past Papers </vt:lpstr>
      <vt:lpstr>Finding Past Papers </vt:lpstr>
      <vt:lpstr>Finding Past Papers </vt:lpstr>
      <vt:lpstr>Finding Composing Briefs </vt:lpstr>
      <vt:lpstr>Finding Composing Briefs </vt:lpstr>
      <vt:lpstr>Finding CPD and Exemplar Materials </vt:lpstr>
      <vt:lpstr>Finding CPD and Exemplar Materials </vt:lpstr>
      <vt:lpstr>Finding Circulars </vt:lpstr>
      <vt:lpstr>Finding Circulars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Molins, Diana</dc:creator>
  <cp:lastModifiedBy>Edwards, Rachel</cp:lastModifiedBy>
  <cp:revision>19</cp:revision>
  <dcterms:created xsi:type="dcterms:W3CDTF">2021-05-12T07:49:02Z</dcterms:created>
  <dcterms:modified xsi:type="dcterms:W3CDTF">2024-01-19T15:56:21Z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0x0101007DBA4D634F227E408D5D1C787922D4E2</vt:lpwstr>
  </property>
  <property fmtid="{D5CDD505-2E9C-101B-9397-08002B2CF9AE}" pid="3" name="MediaServiceImageTags">
    <vt:lpwstr/>
  </property>
</Properties>
</file>