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7"/>
  </p:notesMasterIdLst>
  <p:sldIdLst>
    <p:sldId id="257" r:id="rId4"/>
    <p:sldId id="258" r:id="rId5"/>
    <p:sldId id="256" r:id="rId6"/>
    <p:sldId id="356" r:id="rId7"/>
    <p:sldId id="355" r:id="rId8"/>
    <p:sldId id="343" r:id="rId9"/>
    <p:sldId id="357" r:id="rId10"/>
    <p:sldId id="358" r:id="rId11"/>
    <p:sldId id="359" r:id="rId12"/>
    <p:sldId id="338" r:id="rId13"/>
    <p:sldId id="339" r:id="rId14"/>
    <p:sldId id="342" r:id="rId15"/>
    <p:sldId id="34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EF6DE-6FEB-412D-A8F7-451BBF842D9C}" v="1" dt="2024-02-06T12:36:15.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nie, Fiona" userId="b92173e7-6d06-4a4a-a37c-d4ed48e91f2c" providerId="ADAL" clId="{582EF6DE-6FEB-412D-A8F7-451BBF842D9C}"/>
    <pc:docChg chg="modSld">
      <pc:chgData name="Rennie, Fiona" userId="b92173e7-6d06-4a4a-a37c-d4ed48e91f2c" providerId="ADAL" clId="{582EF6DE-6FEB-412D-A8F7-451BBF842D9C}" dt="2024-02-06T12:36:15.924" v="0"/>
      <pc:docMkLst>
        <pc:docMk/>
      </pc:docMkLst>
      <pc:sldChg chg="modNotesTx">
        <pc:chgData name="Rennie, Fiona" userId="b92173e7-6d06-4a4a-a37c-d4ed48e91f2c" providerId="ADAL" clId="{582EF6DE-6FEB-412D-A8F7-451BBF842D9C}" dt="2024-02-06T12:36:15.924" v="0"/>
        <pc:sldMkLst>
          <pc:docMk/>
          <pc:sldMk cId="1613628469" sldId="3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4CAC2-3D4B-4CAD-AA6E-F2EEF1273545}"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A3D5E-42C9-4C98-8A85-057CD9686736}" type="slidenum">
              <a:rPr lang="en-GB" smtClean="0"/>
              <a:t>‹#›</a:t>
            </a:fld>
            <a:endParaRPr lang="en-GB"/>
          </a:p>
        </p:txBody>
      </p:sp>
    </p:spTree>
    <p:extLst>
      <p:ext uri="{BB962C8B-B14F-4D97-AF65-F5344CB8AC3E}">
        <p14:creationId xmlns:p14="http://schemas.microsoft.com/office/powerpoint/2010/main" val="3847461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can be customized and used for a question of your choice in the classroom.</a:t>
            </a:r>
            <a:endParaRPr lang="en-GB"/>
          </a:p>
          <a:p>
            <a:endParaRPr lang="en-GB"/>
          </a:p>
        </p:txBody>
      </p:sp>
      <p:sp>
        <p:nvSpPr>
          <p:cNvPr id="4" name="Slide Number Placeholder 3"/>
          <p:cNvSpPr>
            <a:spLocks noGrp="1"/>
          </p:cNvSpPr>
          <p:nvPr>
            <p:ph type="sldNum" sz="quarter" idx="5"/>
          </p:nvPr>
        </p:nvSpPr>
        <p:spPr/>
        <p:txBody>
          <a:bodyPr/>
          <a:lstStyle/>
          <a:p>
            <a:fld id="{CB7A3D5E-42C9-4C98-8A85-057CD9686736}" type="slidenum">
              <a:rPr lang="en-GB" smtClean="0"/>
              <a:t>8</a:t>
            </a:fld>
            <a:endParaRPr lang="en-GB"/>
          </a:p>
        </p:txBody>
      </p:sp>
    </p:spTree>
    <p:extLst>
      <p:ext uri="{BB962C8B-B14F-4D97-AF65-F5344CB8AC3E}">
        <p14:creationId xmlns:p14="http://schemas.microsoft.com/office/powerpoint/2010/main" val="1981318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21D9-B0EB-32D1-034B-BA333BBEF02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4DDF5A6-5B52-77AE-01E3-330ADBE8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F82D606-0973-B875-B5BD-EFFB1A61B9A6}"/>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5" name="Footer Placeholder 4">
            <a:extLst>
              <a:ext uri="{FF2B5EF4-FFF2-40B4-BE49-F238E27FC236}">
                <a16:creationId xmlns:a16="http://schemas.microsoft.com/office/drawing/2014/main" id="{F1D26DD5-9486-F91E-1445-828945B03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C81E12-2950-4FE7-BCC3-F703DA2E9D2B}"/>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941368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28C4-7DBA-10CD-A130-4AA94E96CD3E}"/>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3EB6BFD-6DFA-AFA7-F911-510CB93E85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C04C15-8591-7A76-9C80-1776CA11993B}"/>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5" name="Footer Placeholder 4">
            <a:extLst>
              <a:ext uri="{FF2B5EF4-FFF2-40B4-BE49-F238E27FC236}">
                <a16:creationId xmlns:a16="http://schemas.microsoft.com/office/drawing/2014/main" id="{5D849E44-FDC8-720F-E25B-FAA52F9092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63B6FB-2206-E343-5EB2-A4B49388ED53}"/>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51348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2FFA6A-38FA-927A-AAE8-E77AE78D12A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72C3A92-8D22-B5FC-7292-BA0A624D8D6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4EFA60-9948-F97A-3C20-58C0344B0E56}"/>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5" name="Footer Placeholder 4">
            <a:extLst>
              <a:ext uri="{FF2B5EF4-FFF2-40B4-BE49-F238E27FC236}">
                <a16:creationId xmlns:a16="http://schemas.microsoft.com/office/drawing/2014/main" id="{9BDC667D-243C-CDD4-0C2E-7DFB236778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177E4D-3D55-AAE4-0BCE-3E2042982C95}"/>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2970541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9BF1-0036-CF37-E1D8-64A16E24DC7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1437DBC-98B0-4996-0BF4-B603141BAE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5136B4B-12D0-07E2-E602-B8C72473D6D7}"/>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5" name="Footer Placeholder 4">
            <a:extLst>
              <a:ext uri="{FF2B5EF4-FFF2-40B4-BE49-F238E27FC236}">
                <a16:creationId xmlns:a16="http://schemas.microsoft.com/office/drawing/2014/main" id="{D9F65549-F870-0CF9-6409-E0DEA35017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58DED2-F170-D64E-9AF4-985E9C2C339D}"/>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110233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4E88-B990-081D-C9C8-4395F7B711F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784ED27-4A00-E851-2C02-30C8CF6CE0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4B2B29-7137-544F-AEAB-F4D3CA1CDBC6}"/>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5" name="Footer Placeholder 4">
            <a:extLst>
              <a:ext uri="{FF2B5EF4-FFF2-40B4-BE49-F238E27FC236}">
                <a16:creationId xmlns:a16="http://schemas.microsoft.com/office/drawing/2014/main" id="{E8FD19D3-E449-B6B1-4712-D0C36D4CC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7E6FDC-3AB0-17FD-D07E-1CFA0F86D9DF}"/>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183402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4D742-62C7-516A-9138-F7DC08C802D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69A2352-C485-758C-1827-896CB6E3687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FC9B22B-8EC4-083E-6B0D-3541DAAF86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81B2E0A-36CD-89DC-B7FD-8D54352051AE}"/>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6" name="Footer Placeholder 5">
            <a:extLst>
              <a:ext uri="{FF2B5EF4-FFF2-40B4-BE49-F238E27FC236}">
                <a16:creationId xmlns:a16="http://schemas.microsoft.com/office/drawing/2014/main" id="{2F703121-F428-27CF-7CAE-EFD4F25CCB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D40A20-A339-375D-CCE9-603537DE0347}"/>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46387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DD91-A3B6-0321-24D5-6C0EAAA55B6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98DC434-1614-220C-ACA3-5AF8C6C482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1BB2499-8206-C28D-9A83-94136696A0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9B995B1-BDED-591D-04D2-3B3521BA0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CB12B5-2286-2000-4251-551B418AF06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CA0EA83-C28D-16AA-2332-0B9685306F3F}"/>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8" name="Footer Placeholder 7">
            <a:extLst>
              <a:ext uri="{FF2B5EF4-FFF2-40B4-BE49-F238E27FC236}">
                <a16:creationId xmlns:a16="http://schemas.microsoft.com/office/drawing/2014/main" id="{3190BB93-2A36-E51F-FFB4-D722A5522C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7EF609-506D-5764-C3F8-8D50825DF475}"/>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3681788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67D4-CE6A-9D07-44DC-A3FD47607A1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B8D8CC4-97E1-C267-D7B0-256B716994F4}"/>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4" name="Footer Placeholder 3">
            <a:extLst>
              <a:ext uri="{FF2B5EF4-FFF2-40B4-BE49-F238E27FC236}">
                <a16:creationId xmlns:a16="http://schemas.microsoft.com/office/drawing/2014/main" id="{B6E4C41A-24FD-C2B0-0D4A-DC47876A1B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7F047F-73DB-C160-7721-D3FABDFE8C2C}"/>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269219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F45320-02A2-EFCB-2FB4-11F05542E8D2}"/>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3" name="Footer Placeholder 2">
            <a:extLst>
              <a:ext uri="{FF2B5EF4-FFF2-40B4-BE49-F238E27FC236}">
                <a16:creationId xmlns:a16="http://schemas.microsoft.com/office/drawing/2014/main" id="{83A4C15B-DBA1-250E-2744-BD890DE2A7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FB170A-4C45-5034-564F-CEA1C6DC136A}"/>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41214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B14E-8FAE-831F-1AE1-D1CDED2003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C66BB9D-DE4C-466F-B82F-39DE9F7315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5411829-8C22-326C-9A03-6CD88C6CA8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24E8791-94BC-57B4-0771-AE0FFE4DF109}"/>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6" name="Footer Placeholder 5">
            <a:extLst>
              <a:ext uri="{FF2B5EF4-FFF2-40B4-BE49-F238E27FC236}">
                <a16:creationId xmlns:a16="http://schemas.microsoft.com/office/drawing/2014/main" id="{65320652-276B-9CA7-FE30-7DCA5D2FCA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76A57A-E1F7-2575-BBE2-F7B3F2AF3F91}"/>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345745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2936-45F2-3D06-56D5-724812AFF84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EE8FFB8-F61E-0045-A3DB-E6A9C80C0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480F3E1-87A5-3A5B-5FC3-841A3F2BE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EF20647-1F75-93EB-583D-220149AF5869}"/>
              </a:ext>
            </a:extLst>
          </p:cNvPr>
          <p:cNvSpPr>
            <a:spLocks noGrp="1"/>
          </p:cNvSpPr>
          <p:nvPr>
            <p:ph type="dt" sz="half" idx="10"/>
          </p:nvPr>
        </p:nvSpPr>
        <p:spPr/>
        <p:txBody>
          <a:bodyPr/>
          <a:lstStyle/>
          <a:p>
            <a:fld id="{B6671347-15F1-4CE5-97B7-3ADA1DCF202A}" type="datetimeFigureOut">
              <a:rPr lang="en-GB" smtClean="0"/>
              <a:t>06/02/2024</a:t>
            </a:fld>
            <a:endParaRPr lang="en-GB"/>
          </a:p>
        </p:txBody>
      </p:sp>
      <p:sp>
        <p:nvSpPr>
          <p:cNvPr id="6" name="Footer Placeholder 5">
            <a:extLst>
              <a:ext uri="{FF2B5EF4-FFF2-40B4-BE49-F238E27FC236}">
                <a16:creationId xmlns:a16="http://schemas.microsoft.com/office/drawing/2014/main" id="{BC971AEB-FE09-9473-207E-72192ADC20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A4B71F-357C-5D99-FD0A-1E5DAA67E53C}"/>
              </a:ext>
            </a:extLst>
          </p:cNvPr>
          <p:cNvSpPr>
            <a:spLocks noGrp="1"/>
          </p:cNvSpPr>
          <p:nvPr>
            <p:ph type="sldNum" sz="quarter" idx="12"/>
          </p:nvPr>
        </p:nvSpPr>
        <p:spPr/>
        <p:txBody>
          <a:bodyPr/>
          <a:lstStyle/>
          <a:p>
            <a:fld id="{0D3CFEE6-D20D-4D77-B64C-AAB6C616BACB}" type="slidenum">
              <a:rPr lang="en-GB" smtClean="0"/>
              <a:t>‹#›</a:t>
            </a:fld>
            <a:endParaRPr lang="en-GB"/>
          </a:p>
        </p:txBody>
      </p:sp>
    </p:spTree>
    <p:extLst>
      <p:ext uri="{BB962C8B-B14F-4D97-AF65-F5344CB8AC3E}">
        <p14:creationId xmlns:p14="http://schemas.microsoft.com/office/powerpoint/2010/main" val="17370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2D87D3-5B42-A5CF-9B8F-8B0EE651E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FB8E64-031F-901A-70D3-120977722D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403DAD-5A7D-1153-1DCF-4286405F8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71347-15F1-4CE5-97B7-3ADA1DCF202A}" type="datetimeFigureOut">
              <a:rPr lang="en-GB" smtClean="0"/>
              <a:t>06/02/2024</a:t>
            </a:fld>
            <a:endParaRPr lang="en-GB"/>
          </a:p>
        </p:txBody>
      </p:sp>
      <p:sp>
        <p:nvSpPr>
          <p:cNvPr id="5" name="Footer Placeholder 4">
            <a:extLst>
              <a:ext uri="{FF2B5EF4-FFF2-40B4-BE49-F238E27FC236}">
                <a16:creationId xmlns:a16="http://schemas.microsoft.com/office/drawing/2014/main" id="{5A8ED2C1-5C04-E95D-7514-936A4036EA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27B7810-82F4-0510-DAFE-3987CF3116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CFEE6-D20D-4D77-B64C-AAB6C616BACB}" type="slidenum">
              <a:rPr lang="en-GB" smtClean="0"/>
              <a:t>‹#›</a:t>
            </a:fld>
            <a:endParaRPr lang="en-GB"/>
          </a:p>
        </p:txBody>
      </p:sp>
    </p:spTree>
    <p:extLst>
      <p:ext uri="{BB962C8B-B14F-4D97-AF65-F5344CB8AC3E}">
        <p14:creationId xmlns:p14="http://schemas.microsoft.com/office/powerpoint/2010/main" val="94716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latt Projects | Photos, videos, logos, illustrations and branding on  Behance">
            <a:extLst>
              <a:ext uri="{FF2B5EF4-FFF2-40B4-BE49-F238E27FC236}">
                <a16:creationId xmlns:a16="http://schemas.microsoft.com/office/drawing/2014/main" id="{EF59F56C-E360-DF3B-34CC-5B0209AC78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89" b="10326"/>
          <a:stretch/>
        </p:blipFill>
        <p:spPr bwMode="auto">
          <a:xfrm>
            <a:off x="-3048" y="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050578-4FA4-FDBD-8FCD-4C539F181BC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7200" err="1">
                <a:latin typeface="Arial" panose="020B0604020202020204" pitchFamily="34" charset="0"/>
                <a:cs typeface="Arial" panose="020B0604020202020204" pitchFamily="34" charset="0"/>
              </a:rPr>
              <a:t>GeogShots</a:t>
            </a:r>
            <a:r>
              <a:rPr lang="en-US" sz="7200">
                <a:solidFill>
                  <a:srgbClr val="FFFFFF"/>
                </a:solidFill>
                <a:latin typeface="Arial" panose="020B0604020202020204" pitchFamily="34" charset="0"/>
                <a:cs typeface="Arial" panose="020B0604020202020204" pitchFamily="34" charset="0"/>
              </a:rPr>
              <a:t> </a:t>
            </a:r>
            <a:endParaRPr lang="en-GB" sz="720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2ADBD2FB-DC06-894A-A371-8F3E717D239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GB" sz="900">
                <a:solidFill>
                  <a:srgbClr val="FFFFFF"/>
                </a:solidFill>
                <a:latin typeface="Arial" panose="020B0604020202020204" pitchFamily="34" charset="0"/>
                <a:cs typeface="Arial" panose="020B0604020202020204" pitchFamily="34" charset="0"/>
              </a:rPr>
              <a:t>CC BY-NC-ND 4.0</a:t>
            </a:r>
          </a:p>
        </p:txBody>
      </p:sp>
      <p:pic>
        <p:nvPicPr>
          <p:cNvPr id="4" name="Picture 3">
            <a:extLst>
              <a:ext uri="{FF2B5EF4-FFF2-40B4-BE49-F238E27FC236}">
                <a16:creationId xmlns:a16="http://schemas.microsoft.com/office/drawing/2014/main" id="{46C629B7-A3B2-380F-D71A-8094E0973087}"/>
              </a:ext>
            </a:extLst>
          </p:cNvPr>
          <p:cNvPicPr>
            <a:picLocks noChangeAspect="1"/>
          </p:cNvPicPr>
          <p:nvPr/>
        </p:nvPicPr>
        <p:blipFill>
          <a:blip r:embed="rId3"/>
          <a:stretch>
            <a:fillRect/>
          </a:stretch>
        </p:blipFill>
        <p:spPr>
          <a:xfrm>
            <a:off x="11094720" y="1503250"/>
            <a:ext cx="973207" cy="972105"/>
          </a:xfrm>
          <a:prstGeom prst="rect">
            <a:avLst/>
          </a:prstGeom>
        </p:spPr>
      </p:pic>
    </p:spTree>
    <p:extLst>
      <p:ext uri="{BB962C8B-B14F-4D97-AF65-F5344CB8AC3E}">
        <p14:creationId xmlns:p14="http://schemas.microsoft.com/office/powerpoint/2010/main" val="9952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F58A1F-41AB-4CBA-8F33-C4400C733370}"/>
              </a:ext>
            </a:extLst>
          </p:cNvPr>
          <p:cNvSpPr txBox="1"/>
          <p:nvPr/>
        </p:nvSpPr>
        <p:spPr>
          <a:xfrm>
            <a:off x="82075" y="5614477"/>
            <a:ext cx="8582532" cy="830997"/>
          </a:xfrm>
          <a:prstGeom prst="rect">
            <a:avLst/>
          </a:prstGeom>
          <a:noFill/>
        </p:spPr>
        <p:txBody>
          <a:bodyPr wrap="square" rtlCol="0">
            <a:spAutoFit/>
          </a:bodyPr>
          <a:lstStyle/>
          <a:p>
            <a:r>
              <a:rPr lang="en-GB" sz="2400">
                <a:solidFill>
                  <a:schemeClr val="accent4">
                    <a:lumMod val="75000"/>
                  </a:schemeClr>
                </a:solidFill>
              </a:rPr>
              <a:t>Suggest</a:t>
            </a:r>
            <a:r>
              <a:rPr lang="en-GB" sz="2400"/>
              <a:t> how this river flood affected the economy. Use evidence from the photograph. (8)</a:t>
            </a:r>
          </a:p>
        </p:txBody>
      </p:sp>
      <p:sp>
        <p:nvSpPr>
          <p:cNvPr id="4" name="Rectangle 3">
            <a:extLst>
              <a:ext uri="{FF2B5EF4-FFF2-40B4-BE49-F238E27FC236}">
                <a16:creationId xmlns:a16="http://schemas.microsoft.com/office/drawing/2014/main" id="{3F16232E-F803-4131-804D-D0E55B3F8D06}"/>
              </a:ext>
            </a:extLst>
          </p:cNvPr>
          <p:cNvSpPr/>
          <p:nvPr/>
        </p:nvSpPr>
        <p:spPr>
          <a:xfrm>
            <a:off x="7393847" y="223475"/>
            <a:ext cx="3391597" cy="3076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Suggest, means you need to propose a possible answer based on what you can see. Think about how this flood will have economic effects on businesses, shoppers, the emergency services or local builders.</a:t>
            </a:r>
          </a:p>
        </p:txBody>
      </p:sp>
      <p:sp>
        <p:nvSpPr>
          <p:cNvPr id="5" name="Callout: Line 4">
            <a:extLst>
              <a:ext uri="{FF2B5EF4-FFF2-40B4-BE49-F238E27FC236}">
                <a16:creationId xmlns:a16="http://schemas.microsoft.com/office/drawing/2014/main" id="{7038CF7A-2560-439F-95E8-6DD9255546BE}"/>
              </a:ext>
            </a:extLst>
          </p:cNvPr>
          <p:cNvSpPr/>
          <p:nvPr/>
        </p:nvSpPr>
        <p:spPr>
          <a:xfrm>
            <a:off x="8981241" y="4137280"/>
            <a:ext cx="2530136" cy="2308194"/>
          </a:xfrm>
          <a:prstGeom prst="borderCallout1">
            <a:avLst>
              <a:gd name="adj1" fmla="val 18750"/>
              <a:gd name="adj2" fmla="val -8333"/>
              <a:gd name="adj3" fmla="val -4374"/>
              <a:gd name="adj4" fmla="val -67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Use evidence from the photo:</a:t>
            </a:r>
          </a:p>
          <a:p>
            <a:pPr algn="ctr"/>
            <a:r>
              <a:rPr lang="en-GB"/>
              <a:t>Debris on the river bank.</a:t>
            </a:r>
          </a:p>
          <a:p>
            <a:pPr algn="ctr"/>
            <a:r>
              <a:rPr lang="en-GB"/>
              <a:t>Road damage</a:t>
            </a:r>
          </a:p>
          <a:p>
            <a:pPr algn="ctr"/>
            <a:r>
              <a:rPr lang="en-GB"/>
              <a:t>Utility lines broken</a:t>
            </a:r>
          </a:p>
          <a:p>
            <a:pPr algn="ctr"/>
            <a:endParaRPr lang="en-GB"/>
          </a:p>
        </p:txBody>
      </p:sp>
      <p:pic>
        <p:nvPicPr>
          <p:cNvPr id="6" name="Picture 5">
            <a:extLst>
              <a:ext uri="{FF2B5EF4-FFF2-40B4-BE49-F238E27FC236}">
                <a16:creationId xmlns:a16="http://schemas.microsoft.com/office/drawing/2014/main" id="{FA3341AA-747A-EABA-EAB9-52697A0E1EB6}"/>
              </a:ext>
            </a:extLst>
          </p:cNvPr>
          <p:cNvPicPr>
            <a:picLocks noChangeAspect="1"/>
          </p:cNvPicPr>
          <p:nvPr/>
        </p:nvPicPr>
        <p:blipFill>
          <a:blip r:embed="rId2"/>
          <a:stretch>
            <a:fillRect/>
          </a:stretch>
        </p:blipFill>
        <p:spPr>
          <a:xfrm>
            <a:off x="11023655" y="110966"/>
            <a:ext cx="975445" cy="969348"/>
          </a:xfrm>
          <a:prstGeom prst="rect">
            <a:avLst/>
          </a:prstGeom>
        </p:spPr>
      </p:pic>
      <p:pic>
        <p:nvPicPr>
          <p:cNvPr id="7" name="Picture 6">
            <a:extLst>
              <a:ext uri="{FF2B5EF4-FFF2-40B4-BE49-F238E27FC236}">
                <a16:creationId xmlns:a16="http://schemas.microsoft.com/office/drawing/2014/main" id="{9938166C-C776-4C5B-8716-B98FBC76653F}"/>
              </a:ext>
            </a:extLst>
          </p:cNvPr>
          <p:cNvPicPr>
            <a:picLocks noChangeAspect="1"/>
          </p:cNvPicPr>
          <p:nvPr/>
        </p:nvPicPr>
        <p:blipFill>
          <a:blip r:embed="rId3"/>
          <a:stretch>
            <a:fillRect/>
          </a:stretch>
        </p:blipFill>
        <p:spPr>
          <a:xfrm>
            <a:off x="556099" y="223475"/>
            <a:ext cx="6599537" cy="4949653"/>
          </a:xfrm>
          <a:prstGeom prst="rect">
            <a:avLst/>
          </a:prstGeom>
        </p:spPr>
      </p:pic>
      <p:sp>
        <p:nvSpPr>
          <p:cNvPr id="9" name="TextBox 8">
            <a:extLst>
              <a:ext uri="{FF2B5EF4-FFF2-40B4-BE49-F238E27FC236}">
                <a16:creationId xmlns:a16="http://schemas.microsoft.com/office/drawing/2014/main" id="{11E1596D-4C6D-6264-A48E-95A905E233E2}"/>
              </a:ext>
            </a:extLst>
          </p:cNvPr>
          <p:cNvSpPr txBox="1"/>
          <p:nvPr/>
        </p:nvSpPr>
        <p:spPr>
          <a:xfrm>
            <a:off x="357326" y="5106711"/>
            <a:ext cx="3229253" cy="369332"/>
          </a:xfrm>
          <a:prstGeom prst="rect">
            <a:avLst/>
          </a:prstGeom>
          <a:noFill/>
        </p:spPr>
        <p:txBody>
          <a:bodyPr wrap="square">
            <a:spAutoFit/>
          </a:bodyPr>
          <a:lstStyle/>
          <a:p>
            <a:r>
              <a:rPr lang="en-GB" sz="900"/>
              <a:t>https://creativecommons.org/licenses/by-sa/2.0</a:t>
            </a:r>
            <a:r>
              <a:rPr lang="en-GB"/>
              <a:t>/</a:t>
            </a:r>
          </a:p>
        </p:txBody>
      </p:sp>
    </p:spTree>
    <p:extLst>
      <p:ext uri="{BB962C8B-B14F-4D97-AF65-F5344CB8AC3E}">
        <p14:creationId xmlns:p14="http://schemas.microsoft.com/office/powerpoint/2010/main" val="4191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1">
            <a:extLst>
              <a:ext uri="{FF2B5EF4-FFF2-40B4-BE49-F238E27FC236}">
                <a16:creationId xmlns:a16="http://schemas.microsoft.com/office/drawing/2014/main" id="{15D3FE4A-F210-4535-B716-DCCA619BA115}"/>
              </a:ext>
            </a:extLst>
          </p:cNvPr>
          <p:cNvSpPr/>
          <p:nvPr/>
        </p:nvSpPr>
        <p:spPr>
          <a:xfrm>
            <a:off x="1189608" y="1260629"/>
            <a:ext cx="2618913" cy="1198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Make a point</a:t>
            </a:r>
          </a:p>
        </p:txBody>
      </p:sp>
      <p:sp>
        <p:nvSpPr>
          <p:cNvPr id="3" name="Arrow: Right 2">
            <a:extLst>
              <a:ext uri="{FF2B5EF4-FFF2-40B4-BE49-F238E27FC236}">
                <a16:creationId xmlns:a16="http://schemas.microsoft.com/office/drawing/2014/main" id="{E889154D-B576-4BD0-BA12-5FCE109635A8}"/>
              </a:ext>
            </a:extLst>
          </p:cNvPr>
          <p:cNvSpPr/>
          <p:nvPr/>
        </p:nvSpPr>
        <p:spPr>
          <a:xfrm>
            <a:off x="4421079" y="1154096"/>
            <a:ext cx="2737281" cy="1562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Provide some evidence</a:t>
            </a:r>
          </a:p>
        </p:txBody>
      </p:sp>
      <p:sp>
        <p:nvSpPr>
          <p:cNvPr id="4" name="Arrow: Right 3">
            <a:extLst>
              <a:ext uri="{FF2B5EF4-FFF2-40B4-BE49-F238E27FC236}">
                <a16:creationId xmlns:a16="http://schemas.microsoft.com/office/drawing/2014/main" id="{E779F47A-20E7-4BF7-A6AB-55FD4389577F}"/>
              </a:ext>
            </a:extLst>
          </p:cNvPr>
          <p:cNvSpPr/>
          <p:nvPr/>
        </p:nvSpPr>
        <p:spPr>
          <a:xfrm>
            <a:off x="8140823" y="1154096"/>
            <a:ext cx="2991775" cy="15713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Make an inference</a:t>
            </a:r>
          </a:p>
        </p:txBody>
      </p:sp>
      <p:sp>
        <p:nvSpPr>
          <p:cNvPr id="5" name="Arrow: Right 4">
            <a:extLst>
              <a:ext uri="{FF2B5EF4-FFF2-40B4-BE49-F238E27FC236}">
                <a16:creationId xmlns:a16="http://schemas.microsoft.com/office/drawing/2014/main" id="{23771C4B-7F5D-4DA1-BDA9-67986311AD7E}"/>
              </a:ext>
            </a:extLst>
          </p:cNvPr>
          <p:cNvSpPr/>
          <p:nvPr/>
        </p:nvSpPr>
        <p:spPr>
          <a:xfrm>
            <a:off x="1287264" y="3142695"/>
            <a:ext cx="2618912" cy="1571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Flood water has damaged the bridge</a:t>
            </a:r>
          </a:p>
        </p:txBody>
      </p:sp>
      <p:sp>
        <p:nvSpPr>
          <p:cNvPr id="6" name="Arrow: Right 5">
            <a:extLst>
              <a:ext uri="{FF2B5EF4-FFF2-40B4-BE49-F238E27FC236}">
                <a16:creationId xmlns:a16="http://schemas.microsoft.com/office/drawing/2014/main" id="{6B861A65-2815-4FFA-B18D-8CC7122529CF}"/>
              </a:ext>
            </a:extLst>
          </p:cNvPr>
          <p:cNvSpPr/>
          <p:nvPr/>
        </p:nvSpPr>
        <p:spPr>
          <a:xfrm>
            <a:off x="4421079" y="2991774"/>
            <a:ext cx="3133818" cy="18731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Significant debris has washed up along with the flood water.</a:t>
            </a:r>
          </a:p>
        </p:txBody>
      </p:sp>
      <p:sp>
        <p:nvSpPr>
          <p:cNvPr id="7" name="Arrow: Right 6">
            <a:extLst>
              <a:ext uri="{FF2B5EF4-FFF2-40B4-BE49-F238E27FC236}">
                <a16:creationId xmlns:a16="http://schemas.microsoft.com/office/drawing/2014/main" id="{7116EFBC-9C0C-484F-B8EC-D5AF553F690A}"/>
              </a:ext>
            </a:extLst>
          </p:cNvPr>
          <p:cNvSpPr/>
          <p:nvPr/>
        </p:nvSpPr>
        <p:spPr>
          <a:xfrm>
            <a:off x="8140823" y="3036163"/>
            <a:ext cx="3275860" cy="1677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flood has provided work for local builders who are making repairs.</a:t>
            </a:r>
          </a:p>
        </p:txBody>
      </p:sp>
      <p:pic>
        <p:nvPicPr>
          <p:cNvPr id="8" name="Picture 7">
            <a:extLst>
              <a:ext uri="{FF2B5EF4-FFF2-40B4-BE49-F238E27FC236}">
                <a16:creationId xmlns:a16="http://schemas.microsoft.com/office/drawing/2014/main" id="{67EF858D-B374-9D47-B457-80D7C6D60676}"/>
              </a:ext>
            </a:extLst>
          </p:cNvPr>
          <p:cNvPicPr>
            <a:picLocks noChangeAspect="1"/>
          </p:cNvPicPr>
          <p:nvPr/>
        </p:nvPicPr>
        <p:blipFill>
          <a:blip r:embed="rId2"/>
          <a:stretch>
            <a:fillRect/>
          </a:stretch>
        </p:blipFill>
        <p:spPr>
          <a:xfrm>
            <a:off x="10792836" y="291281"/>
            <a:ext cx="975445" cy="969348"/>
          </a:xfrm>
          <a:prstGeom prst="rect">
            <a:avLst/>
          </a:prstGeom>
        </p:spPr>
      </p:pic>
    </p:spTree>
    <p:extLst>
      <p:ext uri="{BB962C8B-B14F-4D97-AF65-F5344CB8AC3E}">
        <p14:creationId xmlns:p14="http://schemas.microsoft.com/office/powerpoint/2010/main" val="132386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2">
            <a:extLst>
              <a:ext uri="{FF2B5EF4-FFF2-40B4-BE49-F238E27FC236}">
                <a16:creationId xmlns:a16="http://schemas.microsoft.com/office/drawing/2014/main" id="{F33B211C-368E-A639-9042-CA53163700AA}"/>
              </a:ext>
            </a:extLst>
          </p:cNvPr>
          <p:cNvSpPr/>
          <p:nvPr/>
        </p:nvSpPr>
        <p:spPr>
          <a:xfrm>
            <a:off x="115410" y="213064"/>
            <a:ext cx="2647211" cy="1758611"/>
          </a:xfrm>
          <a:prstGeom prst="wedgeEllipseCallout">
            <a:avLst>
              <a:gd name="adj1" fmla="val 55140"/>
              <a:gd name="adj2" fmla="val 40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rgbClr val="374151"/>
                </a:solidFill>
                <a:effectLst/>
                <a:latin typeface="Segoe UI" panose="020B0502040204020203" pitchFamily="34" charset="0"/>
                <a:ea typeface="Calibri" panose="020F0502020204030204" pitchFamily="34" charset="0"/>
              </a:rPr>
              <a:t>Infrastructure </a:t>
            </a:r>
          </a:p>
          <a:p>
            <a:pPr algn="ctr"/>
            <a:r>
              <a:rPr lang="en-GB" sz="2000" b="1">
                <a:solidFill>
                  <a:srgbClr val="374151"/>
                </a:solidFill>
                <a:effectLst/>
                <a:latin typeface="Segoe UI" panose="020B0502040204020203" pitchFamily="34" charset="0"/>
                <a:ea typeface="Calibri" panose="020F0502020204030204" pitchFamily="34" charset="0"/>
              </a:rPr>
              <a:t>Damage</a:t>
            </a:r>
            <a:endParaRPr lang="en-GB" sz="2000"/>
          </a:p>
        </p:txBody>
      </p:sp>
      <p:sp>
        <p:nvSpPr>
          <p:cNvPr id="6" name="Speech Bubble: Oval 5">
            <a:extLst>
              <a:ext uri="{FF2B5EF4-FFF2-40B4-BE49-F238E27FC236}">
                <a16:creationId xmlns:a16="http://schemas.microsoft.com/office/drawing/2014/main" id="{16029480-B8B7-A94C-68FF-A6D730F94014}"/>
              </a:ext>
            </a:extLst>
          </p:cNvPr>
          <p:cNvSpPr/>
          <p:nvPr/>
        </p:nvSpPr>
        <p:spPr>
          <a:xfrm>
            <a:off x="9134058" y="1091953"/>
            <a:ext cx="2389158" cy="1533522"/>
          </a:xfrm>
          <a:prstGeom prst="wedgeEllipseCallout">
            <a:avLst>
              <a:gd name="adj1" fmla="val -55993"/>
              <a:gd name="adj2" fmla="val 288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solidFill>
                  <a:srgbClr val="374151"/>
                </a:solidFill>
                <a:effectLst/>
                <a:latin typeface="Segoe UI" panose="020B0502040204020203" pitchFamily="34" charset="0"/>
                <a:ea typeface="Calibri" panose="020F0502020204030204" pitchFamily="34" charset="0"/>
              </a:rPr>
              <a:t>Impact on Tourism</a:t>
            </a:r>
            <a:endParaRPr lang="en-GB"/>
          </a:p>
        </p:txBody>
      </p:sp>
      <p:sp>
        <p:nvSpPr>
          <p:cNvPr id="7" name="Speech Bubble: Oval 6">
            <a:extLst>
              <a:ext uri="{FF2B5EF4-FFF2-40B4-BE49-F238E27FC236}">
                <a16:creationId xmlns:a16="http://schemas.microsoft.com/office/drawing/2014/main" id="{863F7591-D110-3AAF-104F-C53162DA1414}"/>
              </a:ext>
            </a:extLst>
          </p:cNvPr>
          <p:cNvSpPr/>
          <p:nvPr/>
        </p:nvSpPr>
        <p:spPr>
          <a:xfrm>
            <a:off x="9160091" y="3051605"/>
            <a:ext cx="2522924" cy="1697947"/>
          </a:xfrm>
          <a:prstGeom prst="wedgeEllipseCallout">
            <a:avLst>
              <a:gd name="adj1" fmla="val -59211"/>
              <a:gd name="adj2" fmla="val 1644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374151"/>
                </a:solidFill>
                <a:effectLst/>
                <a:latin typeface="Segoe UI" panose="020B0502040204020203" pitchFamily="34" charset="0"/>
                <a:ea typeface="Calibri" panose="020F0502020204030204" pitchFamily="34" charset="0"/>
              </a:rPr>
              <a:t>Job Losses and Unemployment</a:t>
            </a:r>
            <a:endParaRPr lang="en-GB" sz="1600"/>
          </a:p>
        </p:txBody>
      </p:sp>
      <p:sp>
        <p:nvSpPr>
          <p:cNvPr id="8" name="Speech Bubble: Oval 7">
            <a:extLst>
              <a:ext uri="{FF2B5EF4-FFF2-40B4-BE49-F238E27FC236}">
                <a16:creationId xmlns:a16="http://schemas.microsoft.com/office/drawing/2014/main" id="{08B359F4-72C8-6259-19F9-F62A31C3F541}"/>
              </a:ext>
            </a:extLst>
          </p:cNvPr>
          <p:cNvSpPr/>
          <p:nvPr/>
        </p:nvSpPr>
        <p:spPr>
          <a:xfrm>
            <a:off x="9267825" y="5175682"/>
            <a:ext cx="2255391" cy="1619339"/>
          </a:xfrm>
          <a:prstGeom prst="wedgeEllipseCallout">
            <a:avLst>
              <a:gd name="adj1" fmla="val -69784"/>
              <a:gd name="adj2" fmla="val -2522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374151"/>
                </a:solidFill>
                <a:effectLst/>
                <a:latin typeface="Segoe UI" panose="020B0502040204020203" pitchFamily="34" charset="0"/>
                <a:ea typeface="Calibri" panose="020F0502020204030204" pitchFamily="34" charset="0"/>
              </a:rPr>
              <a:t>Long-Term Economic Consequences</a:t>
            </a:r>
            <a:endParaRPr lang="en-GB" sz="1600"/>
          </a:p>
        </p:txBody>
      </p:sp>
      <p:sp>
        <p:nvSpPr>
          <p:cNvPr id="9" name="Speech Bubble: Oval 8">
            <a:extLst>
              <a:ext uri="{FF2B5EF4-FFF2-40B4-BE49-F238E27FC236}">
                <a16:creationId xmlns:a16="http://schemas.microsoft.com/office/drawing/2014/main" id="{E60D5751-7872-DCD3-0C96-F3FE558B6281}"/>
              </a:ext>
            </a:extLst>
          </p:cNvPr>
          <p:cNvSpPr/>
          <p:nvPr/>
        </p:nvSpPr>
        <p:spPr>
          <a:xfrm>
            <a:off x="115410" y="4749553"/>
            <a:ext cx="2399887" cy="1756022"/>
          </a:xfrm>
          <a:prstGeom prst="wedgeEllipseCallout">
            <a:avLst>
              <a:gd name="adj1" fmla="val 62973"/>
              <a:gd name="adj2" fmla="val -43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solidFill>
                  <a:srgbClr val="374151"/>
                </a:solidFill>
                <a:effectLst/>
                <a:latin typeface="Segoe UI" panose="020B0502040204020203" pitchFamily="34" charset="0"/>
                <a:ea typeface="Calibri" panose="020F0502020204030204" pitchFamily="34" charset="0"/>
              </a:rPr>
              <a:t>Disruption of Business Operations</a:t>
            </a:r>
            <a:endParaRPr lang="en-GB"/>
          </a:p>
        </p:txBody>
      </p:sp>
      <p:sp>
        <p:nvSpPr>
          <p:cNvPr id="10" name="Speech Bubble: Oval 9">
            <a:extLst>
              <a:ext uri="{FF2B5EF4-FFF2-40B4-BE49-F238E27FC236}">
                <a16:creationId xmlns:a16="http://schemas.microsoft.com/office/drawing/2014/main" id="{9CE6A203-FDFB-610E-1CDD-700150B35EBE}"/>
              </a:ext>
            </a:extLst>
          </p:cNvPr>
          <p:cNvSpPr/>
          <p:nvPr/>
        </p:nvSpPr>
        <p:spPr>
          <a:xfrm>
            <a:off x="115410" y="2157274"/>
            <a:ext cx="2507622" cy="1868101"/>
          </a:xfrm>
          <a:prstGeom prst="wedgeEllipseCallout">
            <a:avLst>
              <a:gd name="adj1" fmla="val 64931"/>
              <a:gd name="adj2" fmla="val 115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1">
                <a:solidFill>
                  <a:srgbClr val="374151"/>
                </a:solidFill>
                <a:effectLst/>
                <a:latin typeface="Segoe UI" panose="020B0502040204020203" pitchFamily="34" charset="0"/>
                <a:ea typeface="Calibri" panose="020F0502020204030204" pitchFamily="34" charset="0"/>
              </a:rPr>
              <a:t>Property Damage and Insurance Costs:</a:t>
            </a:r>
            <a:r>
              <a:rPr lang="en-GB" sz="1800">
                <a:solidFill>
                  <a:srgbClr val="374151"/>
                </a:solidFill>
                <a:effectLst/>
                <a:latin typeface="Segoe UI" panose="020B0502040204020203" pitchFamily="34" charset="0"/>
                <a:ea typeface="Calibri" panose="020F0502020204030204" pitchFamily="34" charset="0"/>
              </a:rPr>
              <a:t> </a:t>
            </a:r>
            <a:endParaRPr lang="en-GB"/>
          </a:p>
        </p:txBody>
      </p:sp>
      <p:sp>
        <p:nvSpPr>
          <p:cNvPr id="11" name="Rectangle 10">
            <a:extLst>
              <a:ext uri="{FF2B5EF4-FFF2-40B4-BE49-F238E27FC236}">
                <a16:creationId xmlns:a16="http://schemas.microsoft.com/office/drawing/2014/main" id="{24A77C7F-FD22-0348-C038-778A56A1880C}"/>
              </a:ext>
            </a:extLst>
          </p:cNvPr>
          <p:cNvSpPr/>
          <p:nvPr/>
        </p:nvSpPr>
        <p:spPr>
          <a:xfrm>
            <a:off x="3169328" y="213064"/>
            <a:ext cx="5584055" cy="123399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a:t>Use the photograph to identify the possible impacts a flood could have on the economy on an area suggested from the photograph.</a:t>
            </a:r>
            <a:endParaRPr lang="en-GB" sz="2000"/>
          </a:p>
        </p:txBody>
      </p:sp>
      <p:pic>
        <p:nvPicPr>
          <p:cNvPr id="4" name="Picture 3">
            <a:extLst>
              <a:ext uri="{FF2B5EF4-FFF2-40B4-BE49-F238E27FC236}">
                <a16:creationId xmlns:a16="http://schemas.microsoft.com/office/drawing/2014/main" id="{E9A3106C-FE0F-D47F-2827-391EAF456FDE}"/>
              </a:ext>
            </a:extLst>
          </p:cNvPr>
          <p:cNvPicPr>
            <a:picLocks noChangeAspect="1"/>
          </p:cNvPicPr>
          <p:nvPr/>
        </p:nvPicPr>
        <p:blipFill>
          <a:blip r:embed="rId2"/>
          <a:stretch>
            <a:fillRect/>
          </a:stretch>
        </p:blipFill>
        <p:spPr>
          <a:xfrm>
            <a:off x="10822882" y="122605"/>
            <a:ext cx="975445" cy="969348"/>
          </a:xfrm>
          <a:prstGeom prst="rect">
            <a:avLst/>
          </a:prstGeom>
        </p:spPr>
      </p:pic>
      <p:pic>
        <p:nvPicPr>
          <p:cNvPr id="5" name="Picture 4">
            <a:extLst>
              <a:ext uri="{FF2B5EF4-FFF2-40B4-BE49-F238E27FC236}">
                <a16:creationId xmlns:a16="http://schemas.microsoft.com/office/drawing/2014/main" id="{CE98D753-D533-67D0-6314-4965BEBFAD21}"/>
              </a:ext>
            </a:extLst>
          </p:cNvPr>
          <p:cNvPicPr>
            <a:picLocks noChangeAspect="1"/>
          </p:cNvPicPr>
          <p:nvPr/>
        </p:nvPicPr>
        <p:blipFill>
          <a:blip r:embed="rId3"/>
          <a:stretch>
            <a:fillRect/>
          </a:stretch>
        </p:blipFill>
        <p:spPr>
          <a:xfrm>
            <a:off x="2930323" y="1739375"/>
            <a:ext cx="6096000" cy="4572000"/>
          </a:xfrm>
          <a:prstGeom prst="rect">
            <a:avLst/>
          </a:prstGeom>
        </p:spPr>
      </p:pic>
    </p:spTree>
    <p:extLst>
      <p:ext uri="{BB962C8B-B14F-4D97-AF65-F5344CB8AC3E}">
        <p14:creationId xmlns:p14="http://schemas.microsoft.com/office/powerpoint/2010/main" val="214720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6FA037-BDD8-A80D-82CC-5E8C6D6966F8}"/>
              </a:ext>
            </a:extLst>
          </p:cNvPr>
          <p:cNvSpPr txBox="1"/>
          <p:nvPr/>
        </p:nvSpPr>
        <p:spPr>
          <a:xfrm>
            <a:off x="144262" y="173088"/>
            <a:ext cx="4108142" cy="923330"/>
          </a:xfrm>
          <a:prstGeom prst="rect">
            <a:avLst/>
          </a:prstGeom>
          <a:noFill/>
        </p:spPr>
        <p:txBody>
          <a:bodyPr wrap="square">
            <a:spAutoFit/>
          </a:bodyPr>
          <a:lstStyle/>
          <a:p>
            <a:r>
              <a:rPr lang="en-GB">
                <a:solidFill>
                  <a:schemeClr val="accent4">
                    <a:lumMod val="75000"/>
                  </a:schemeClr>
                </a:solidFill>
              </a:rPr>
              <a:t>Suggest</a:t>
            </a:r>
            <a:r>
              <a:rPr lang="en-GB"/>
              <a:t> how this river flood affected the economy. Use evidence from the photograph.</a:t>
            </a:r>
          </a:p>
        </p:txBody>
      </p:sp>
      <p:sp>
        <p:nvSpPr>
          <p:cNvPr id="5" name="Rectangle 4">
            <a:extLst>
              <a:ext uri="{FF2B5EF4-FFF2-40B4-BE49-F238E27FC236}">
                <a16:creationId xmlns:a16="http://schemas.microsoft.com/office/drawing/2014/main" id="{E196FB1B-00DA-363A-03ED-96EE20B73A88}"/>
              </a:ext>
            </a:extLst>
          </p:cNvPr>
          <p:cNvSpPr/>
          <p:nvPr/>
        </p:nvSpPr>
        <p:spPr>
          <a:xfrm>
            <a:off x="5575178" y="523784"/>
            <a:ext cx="6472560" cy="620549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br>
              <a:rPr lang="en-US" sz="1500" b="0" i="0">
                <a:solidFill>
                  <a:srgbClr val="374151"/>
                </a:solidFill>
                <a:effectLst/>
                <a:latin typeface="Söhne"/>
              </a:rPr>
            </a:br>
            <a:r>
              <a:rPr lang="en-US" sz="1500" b="0" i="0">
                <a:solidFill>
                  <a:srgbClr val="374151"/>
                </a:solidFill>
                <a:effectLst/>
                <a:latin typeface="Söhne"/>
              </a:rPr>
              <a:t>The economic impact of a river flood in the UK can be significant and wide-ranging. Here are several ways in which such an event could affect the economy:</a:t>
            </a:r>
          </a:p>
          <a:p>
            <a:pPr algn="l"/>
            <a:r>
              <a:rPr lang="en-US" sz="1500" b="0" i="0">
                <a:solidFill>
                  <a:srgbClr val="374151"/>
                </a:solidFill>
                <a:effectLst/>
                <a:latin typeface="Söhne"/>
              </a:rPr>
              <a:t>Floods can cause damage to critical infrastructure such as roads, bridges, and utilities. This can disrupt transportation and communication networks, hindering the movement of goods and people. The photo does show that a bridge has been destroyed. This will mean difficult and often lengthy detours for delivery, commuters and tourist traffic</a:t>
            </a:r>
            <a:r>
              <a:rPr lang="en-US" sz="1500">
                <a:solidFill>
                  <a:srgbClr val="374151"/>
                </a:solidFill>
                <a:latin typeface="Söhne"/>
              </a:rPr>
              <a:t> which can have a cost to the economy over a significant time while repairs are being carried out</a:t>
            </a:r>
            <a:r>
              <a:rPr lang="en-US" sz="1500" b="0" i="0">
                <a:solidFill>
                  <a:srgbClr val="374151"/>
                </a:solidFill>
                <a:effectLst/>
                <a:latin typeface="Söhne"/>
              </a:rPr>
              <a:t>.</a:t>
            </a:r>
          </a:p>
          <a:p>
            <a:pPr algn="l"/>
            <a:r>
              <a:rPr lang="en-US" sz="1500" b="0" i="0">
                <a:solidFill>
                  <a:srgbClr val="374151"/>
                </a:solidFill>
                <a:effectLst/>
                <a:latin typeface="Söhne"/>
              </a:rPr>
              <a:t>Flooding can lead to extensive damage to homes and businesses. This results in the need for repairs and replacements, and the associated costs are often covered by insurance. Increased insurance claims can strain insurance companies and potentially lead to higher premiums for affected areas.</a:t>
            </a:r>
          </a:p>
          <a:p>
            <a:pPr algn="l"/>
            <a:r>
              <a:rPr lang="en-US" sz="1500">
                <a:solidFill>
                  <a:srgbClr val="374151"/>
                </a:solidFill>
                <a:latin typeface="Söhne"/>
              </a:rPr>
              <a:t>It can, however, create work for local business who may get contracts for repair and supply replacement goods. This will in short term help economic recovery of the area.</a:t>
            </a:r>
            <a:endParaRPr lang="en-US" sz="1500" b="0" i="0">
              <a:solidFill>
                <a:srgbClr val="374151"/>
              </a:solidFill>
              <a:effectLst/>
              <a:latin typeface="Söhne"/>
            </a:endParaRPr>
          </a:p>
          <a:p>
            <a:r>
              <a:rPr lang="en-US" sz="1500" b="0" i="0">
                <a:solidFill>
                  <a:srgbClr val="374151"/>
                </a:solidFill>
                <a:effectLst/>
                <a:latin typeface="Söhne"/>
              </a:rPr>
              <a:t>The economic impact of a river flood can extend beyond the immediate impact. Persistent challenges in recovery, decreased investor confidence, and changes in population distribution may have long-term economic consequences for the affected region. The impacts could be both positive and negative. Flood controls could mean greater confidence to invest in the area such as the St Austell Bay area in Cornwall where  more than £10 million has been awarded to communities. </a:t>
            </a:r>
          </a:p>
          <a:p>
            <a:r>
              <a:rPr lang="en-US" sz="1500" b="0" i="0">
                <a:solidFill>
                  <a:srgbClr val="374151"/>
                </a:solidFill>
                <a:effectLst/>
                <a:latin typeface="Söhne"/>
              </a:rPr>
              <a:t>Overall, the economic impact of a river flood in the UK is complex, affecting various sectors and aspects of the economy. The severity and duration of these impacts will depend on factors such as the scale of the flood, the effectiveness of response and recovery efforts, and the resilience of the affected communities</a:t>
            </a:r>
          </a:p>
        </p:txBody>
      </p:sp>
      <p:sp>
        <p:nvSpPr>
          <p:cNvPr id="2" name="Rectangle 1">
            <a:extLst>
              <a:ext uri="{FF2B5EF4-FFF2-40B4-BE49-F238E27FC236}">
                <a16:creationId xmlns:a16="http://schemas.microsoft.com/office/drawing/2014/main" id="{2ACBE787-024A-A60F-A9A1-BE1AAC053ABC}"/>
              </a:ext>
            </a:extLst>
          </p:cNvPr>
          <p:cNvSpPr/>
          <p:nvPr/>
        </p:nvSpPr>
        <p:spPr>
          <a:xfrm>
            <a:off x="144261" y="3025293"/>
            <a:ext cx="5306627" cy="37039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l" rtl="0" eaLnBrk="1" fontAlgn="t" latinLnBrk="0" hangingPunct="1">
              <a:spcBef>
                <a:spcPts val="0"/>
              </a:spcBef>
              <a:spcAft>
                <a:spcPts val="0"/>
              </a:spcAft>
            </a:pPr>
            <a:r>
              <a:rPr lang="en-GB" sz="1300" b="1" i="0" u="none" strike="noStrike" kern="1200">
                <a:solidFill>
                  <a:srgbClr val="000000"/>
                </a:solidFill>
                <a:effectLst/>
                <a:latin typeface="Calibri" panose="020F0502020204030204" pitchFamily="34" charset="0"/>
              </a:rPr>
              <a:t>Band 4 (7-8) </a:t>
            </a:r>
            <a:r>
              <a:rPr lang="en-GB" sz="1300" i="0" u="none" strike="noStrike" kern="1200">
                <a:solidFill>
                  <a:srgbClr val="000000"/>
                </a:solidFill>
                <a:effectLst/>
                <a:latin typeface="Calibri" panose="020F0502020204030204" pitchFamily="34" charset="0"/>
              </a:rPr>
              <a:t>Excellent use of own knowledge and clear understanding of the impact on the economy. Photograph is used and other examples used to illustrate the point.</a:t>
            </a:r>
          </a:p>
          <a:p>
            <a:pPr marL="0" algn="l" rtl="0" eaLnBrk="1" fontAlgn="t" latinLnBrk="0" hangingPunct="1">
              <a:spcBef>
                <a:spcPts val="0"/>
              </a:spcBef>
              <a:spcAft>
                <a:spcPts val="0"/>
              </a:spcAft>
            </a:pPr>
            <a:r>
              <a:rPr lang="en-GB" sz="1300" b="1" i="0" u="none" strike="noStrike" kern="1200">
                <a:solidFill>
                  <a:srgbClr val="000000"/>
                </a:solidFill>
                <a:effectLst/>
                <a:latin typeface="Calibri" panose="020F0502020204030204" pitchFamily="34" charset="0"/>
              </a:rPr>
              <a:t>Band 3 (5–6 marks): </a:t>
            </a:r>
            <a:r>
              <a:rPr lang="en-GB" sz="1300" b="0" i="0" u="none" strike="noStrike" kern="1200">
                <a:solidFill>
                  <a:srgbClr val="000000"/>
                </a:solidFill>
                <a:effectLst/>
                <a:latin typeface="Calibri" panose="020F0502020204030204" pitchFamily="34" charset="0"/>
              </a:rPr>
              <a:t>Detailed knowledge of how flooding impacts the economy. The impact ideas are taken from the photograph. Gives possible reasons </a:t>
            </a:r>
            <a:endParaRPr lang="en-GB" sz="13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300" b="1" i="0" u="none" strike="noStrike" kern="1200">
                <a:solidFill>
                  <a:srgbClr val="000000"/>
                </a:solidFill>
                <a:effectLst/>
                <a:latin typeface="Calibri" panose="020F0502020204030204" pitchFamily="34" charset="0"/>
              </a:rPr>
              <a:t>Band 2 (3–4 marks): </a:t>
            </a:r>
            <a:r>
              <a:rPr lang="en-GB" sz="1300" b="0" i="0" u="none" strike="noStrike" kern="1200">
                <a:solidFill>
                  <a:srgbClr val="000000"/>
                </a:solidFill>
                <a:effectLst/>
                <a:latin typeface="Calibri" panose="020F0502020204030204" pitchFamily="34" charset="0"/>
              </a:rPr>
              <a:t>Some knowledge of how flooding impacts the economy.  Full explanation will not be given </a:t>
            </a:r>
            <a:endParaRPr lang="en-GB" sz="13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300" b="1" i="0" u="none" strike="noStrike" kern="1200">
                <a:solidFill>
                  <a:srgbClr val="000000"/>
                </a:solidFill>
                <a:effectLst/>
                <a:latin typeface="Calibri" panose="020F0502020204030204" pitchFamily="34" charset="0"/>
              </a:rPr>
              <a:t>Band 1 (1–2 marks): </a:t>
            </a:r>
            <a:r>
              <a:rPr lang="en-GB" sz="1300" b="0" i="0" u="none" strike="noStrike" kern="1200">
                <a:solidFill>
                  <a:srgbClr val="000000"/>
                </a:solidFill>
                <a:effectLst/>
                <a:latin typeface="Calibri" panose="020F0502020204030204" pitchFamily="34" charset="0"/>
              </a:rPr>
              <a:t>Basic knowledge of how flooding impacts the economy. . Lacks named processes </a:t>
            </a:r>
            <a:endParaRPr lang="en-GB" sz="13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300" b="1" i="0" u="none" strike="noStrike" kern="1200">
                <a:solidFill>
                  <a:srgbClr val="000000"/>
                </a:solidFill>
                <a:effectLst/>
                <a:latin typeface="Calibri" panose="020F0502020204030204" pitchFamily="34" charset="0"/>
              </a:rPr>
              <a:t>No band (0 marks): </a:t>
            </a:r>
            <a:r>
              <a:rPr lang="en-GB" sz="1300" b="0" i="0" u="none" strike="noStrike" kern="1200">
                <a:solidFill>
                  <a:srgbClr val="000000"/>
                </a:solidFill>
                <a:effectLst/>
                <a:latin typeface="Calibri" panose="020F0502020204030204" pitchFamily="34" charset="0"/>
              </a:rPr>
              <a:t>Award 0 marks if wholly irrelevant</a:t>
            </a:r>
            <a:endParaRPr lang="en-GB" sz="13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300" b="0" i="0" u="none" strike="noStrike" kern="1200">
                <a:solidFill>
                  <a:srgbClr val="000000"/>
                </a:solidFill>
                <a:effectLst/>
                <a:latin typeface="Calibri" panose="020F0502020204030204" pitchFamily="34" charset="0"/>
              </a:rPr>
              <a:t>Candidates will be expected to talk about the cost of clear up safe disposal of toxic floodwater and damaged possessions.</a:t>
            </a:r>
            <a:endParaRPr lang="en-GB" sz="13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300" b="0" i="0" u="none" strike="noStrike" kern="1200">
                <a:solidFill>
                  <a:srgbClr val="000000"/>
                </a:solidFill>
                <a:effectLst/>
                <a:latin typeface="Calibri" panose="020F0502020204030204" pitchFamily="34" charset="0"/>
              </a:rPr>
              <a:t>The use of evidence from the photograph together with some examples from own studies.</a:t>
            </a:r>
            <a:endParaRPr lang="en-GB" sz="1300" b="0" i="0" u="none" strike="noStrike">
              <a:effectLst/>
              <a:latin typeface="Arial" panose="020B0604020202020204" pitchFamily="34" charset="0"/>
            </a:endParaRPr>
          </a:p>
          <a:p>
            <a:pPr marL="0" algn="l" rtl="0" eaLnBrk="1" fontAlgn="t" latinLnBrk="0" hangingPunct="1">
              <a:spcBef>
                <a:spcPts val="0"/>
              </a:spcBef>
              <a:spcAft>
                <a:spcPts val="0"/>
              </a:spcAft>
            </a:pPr>
            <a:r>
              <a:rPr lang="en-GB" sz="1300" b="0" i="0" u="none" strike="noStrike" kern="1200">
                <a:solidFill>
                  <a:srgbClr val="000000"/>
                </a:solidFill>
                <a:effectLst/>
                <a:latin typeface="Calibri" panose="020F0502020204030204" pitchFamily="34" charset="0"/>
              </a:rPr>
              <a:t>It is expected that there will be mention of domestic and business costs to council and insurance companies and increased insurance and how this can be an extra cost to small businesses that will mean they may go out of business and loss of local jobs and services…..</a:t>
            </a:r>
            <a:endParaRPr lang="en-GB" sz="1300" b="0" i="0" u="none" strike="noStrike">
              <a:effectLst/>
              <a:latin typeface="Arial" panose="020B0604020202020204" pitchFamily="34" charset="0"/>
            </a:endParaRPr>
          </a:p>
        </p:txBody>
      </p:sp>
      <p:sp>
        <p:nvSpPr>
          <p:cNvPr id="6" name="Rectangle 5">
            <a:extLst>
              <a:ext uri="{FF2B5EF4-FFF2-40B4-BE49-F238E27FC236}">
                <a16:creationId xmlns:a16="http://schemas.microsoft.com/office/drawing/2014/main" id="{1977C049-7D55-B12E-1E5D-AAD7B9A8FFD7}"/>
              </a:ext>
            </a:extLst>
          </p:cNvPr>
          <p:cNvSpPr/>
          <p:nvPr/>
        </p:nvSpPr>
        <p:spPr>
          <a:xfrm>
            <a:off x="113188" y="2183754"/>
            <a:ext cx="5368772" cy="76363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a:t>Use the mark scheme below to assess the example answer.</a:t>
            </a:r>
          </a:p>
          <a:p>
            <a:pPr algn="ctr"/>
            <a:r>
              <a:rPr lang="en-US" sz="1400"/>
              <a:t>Identify connective words used.</a:t>
            </a:r>
          </a:p>
          <a:p>
            <a:pPr algn="ctr"/>
            <a:r>
              <a:rPr lang="en-US" sz="1400"/>
              <a:t>Underline the counterarguments used.</a:t>
            </a:r>
            <a:endParaRPr lang="en-GB" sz="1400"/>
          </a:p>
        </p:txBody>
      </p:sp>
      <p:pic>
        <p:nvPicPr>
          <p:cNvPr id="7" name="Picture 6">
            <a:extLst>
              <a:ext uri="{FF2B5EF4-FFF2-40B4-BE49-F238E27FC236}">
                <a16:creationId xmlns:a16="http://schemas.microsoft.com/office/drawing/2014/main" id="{6FB31DFD-D4DC-9EAA-AF41-E403DF9913C1}"/>
              </a:ext>
            </a:extLst>
          </p:cNvPr>
          <p:cNvPicPr>
            <a:picLocks noChangeAspect="1"/>
          </p:cNvPicPr>
          <p:nvPr/>
        </p:nvPicPr>
        <p:blipFill>
          <a:blip r:embed="rId2"/>
          <a:stretch>
            <a:fillRect/>
          </a:stretch>
        </p:blipFill>
        <p:spPr>
          <a:xfrm>
            <a:off x="11361747" y="0"/>
            <a:ext cx="685991" cy="681703"/>
          </a:xfrm>
          <a:prstGeom prst="rect">
            <a:avLst/>
          </a:prstGeom>
        </p:spPr>
      </p:pic>
      <p:pic>
        <p:nvPicPr>
          <p:cNvPr id="10" name="Picture 9">
            <a:extLst>
              <a:ext uri="{FF2B5EF4-FFF2-40B4-BE49-F238E27FC236}">
                <a16:creationId xmlns:a16="http://schemas.microsoft.com/office/drawing/2014/main" id="{3DB2D2F3-122E-82E2-0FF9-8E4B71283EC0}"/>
              </a:ext>
            </a:extLst>
          </p:cNvPr>
          <p:cNvPicPr>
            <a:picLocks noChangeAspect="1"/>
          </p:cNvPicPr>
          <p:nvPr/>
        </p:nvPicPr>
        <p:blipFill>
          <a:blip r:embed="rId3"/>
          <a:stretch>
            <a:fillRect/>
          </a:stretch>
        </p:blipFill>
        <p:spPr>
          <a:xfrm>
            <a:off x="2279489" y="791053"/>
            <a:ext cx="1857506" cy="1392701"/>
          </a:xfrm>
          <a:prstGeom prst="rect">
            <a:avLst/>
          </a:prstGeom>
        </p:spPr>
      </p:pic>
    </p:spTree>
    <p:extLst>
      <p:ext uri="{BB962C8B-B14F-4D97-AF65-F5344CB8AC3E}">
        <p14:creationId xmlns:p14="http://schemas.microsoft.com/office/powerpoint/2010/main" val="4904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2D707-5A1D-1B16-62AC-9F5AA59FE663}"/>
              </a:ext>
            </a:extLst>
          </p:cNvPr>
          <p:cNvSpPr>
            <a:spLocks noGrp="1"/>
          </p:cNvSpPr>
          <p:nvPr>
            <p:ph type="title"/>
          </p:nvPr>
        </p:nvSpPr>
        <p:spPr/>
        <p:txBody>
          <a:bodyPr>
            <a:normAutofit/>
          </a:bodyPr>
          <a:lstStyle/>
          <a:p>
            <a:r>
              <a:rPr lang="en-US" sz="5400" b="1" err="1">
                <a:latin typeface="Arial" panose="020B0604020202020204" pitchFamily="34" charset="0"/>
                <a:cs typeface="Arial" panose="020B0604020202020204" pitchFamily="34" charset="0"/>
              </a:rPr>
              <a:t>GeogShot</a:t>
            </a:r>
            <a:r>
              <a:rPr lang="en-US" sz="5400" b="1">
                <a:latin typeface="Arial" panose="020B0604020202020204" pitchFamily="34" charset="0"/>
                <a:cs typeface="Arial" panose="020B0604020202020204" pitchFamily="34" charset="0"/>
              </a:rPr>
              <a:t>.</a:t>
            </a:r>
            <a:endParaRPr lang="en-GB" sz="54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6A2479E-81ED-FB8A-0E13-44F6CA7B4F4E}"/>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A 10-minute solution focused “shot” of geography to help guide your learners to more successful responses in the exam.</a:t>
            </a:r>
          </a:p>
          <a:p>
            <a:r>
              <a:rPr lang="en-US">
                <a:latin typeface="Arial" panose="020B0604020202020204" pitchFamily="34" charset="0"/>
                <a:cs typeface="Arial" panose="020B0604020202020204" pitchFamily="34" charset="0"/>
              </a:rPr>
              <a:t>They are designed so you can fit these resources into your existing lesson plan or adapt as you want.</a:t>
            </a:r>
          </a:p>
          <a:p>
            <a:r>
              <a:rPr lang="en-US">
                <a:latin typeface="Arial" panose="020B0604020202020204" pitchFamily="34" charset="0"/>
                <a:cs typeface="Arial" panose="020B0604020202020204" pitchFamily="34" charset="0"/>
              </a:rPr>
              <a:t>Each builds on identified actions from examiners reports.</a:t>
            </a:r>
          </a:p>
          <a:p>
            <a:r>
              <a:rPr lang="en-US">
                <a:latin typeface="Arial" panose="020B0604020202020204" pitchFamily="34" charset="0"/>
                <a:cs typeface="Arial" panose="020B0604020202020204" pitchFamily="34" charset="0"/>
              </a:rPr>
              <a:t>They could be part of your intervention strategy to support and challenge your learners in class.</a:t>
            </a:r>
          </a:p>
          <a:p>
            <a:r>
              <a:rPr lang="en-US">
                <a:latin typeface="Arial" panose="020B0604020202020204" pitchFamily="34" charset="0"/>
                <a:cs typeface="Arial" panose="020B0604020202020204" pitchFamily="34" charset="0"/>
              </a:rPr>
              <a:t>They are designed to allow you to insert a relevant question to work on from any aspect within the specification.</a:t>
            </a:r>
          </a:p>
          <a:p>
            <a:endParaRPr lang="en-GB">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C2C899E-3AEC-ED80-9F5C-BDEBAD7B1BCC}"/>
              </a:ext>
            </a:extLst>
          </p:cNvPr>
          <p:cNvPicPr>
            <a:picLocks noChangeAspect="1"/>
          </p:cNvPicPr>
          <p:nvPr/>
        </p:nvPicPr>
        <p:blipFill>
          <a:blip r:embed="rId2"/>
          <a:stretch>
            <a:fillRect/>
          </a:stretch>
        </p:blipFill>
        <p:spPr>
          <a:xfrm>
            <a:off x="10633038" y="196363"/>
            <a:ext cx="975445" cy="969348"/>
          </a:xfrm>
          <a:prstGeom prst="rect">
            <a:avLst/>
          </a:prstGeom>
        </p:spPr>
      </p:pic>
    </p:spTree>
    <p:extLst>
      <p:ext uri="{BB962C8B-B14F-4D97-AF65-F5344CB8AC3E}">
        <p14:creationId xmlns:p14="http://schemas.microsoft.com/office/powerpoint/2010/main" val="420295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7914E2-95AC-C6A2-6843-A99997AF8FA4}"/>
              </a:ext>
            </a:extLst>
          </p:cNvPr>
          <p:cNvPicPr>
            <a:picLocks noChangeAspect="1"/>
          </p:cNvPicPr>
          <p:nvPr/>
        </p:nvPicPr>
        <p:blipFill>
          <a:blip r:embed="rId2"/>
          <a:stretch>
            <a:fillRect/>
          </a:stretch>
        </p:blipFill>
        <p:spPr>
          <a:xfrm>
            <a:off x="219075" y="161925"/>
            <a:ext cx="3403013" cy="2268675"/>
          </a:xfrm>
          <a:prstGeom prst="rect">
            <a:avLst/>
          </a:prstGeom>
        </p:spPr>
      </p:pic>
      <p:sp>
        <p:nvSpPr>
          <p:cNvPr id="8" name="TextBox 7">
            <a:extLst>
              <a:ext uri="{FF2B5EF4-FFF2-40B4-BE49-F238E27FC236}">
                <a16:creationId xmlns:a16="http://schemas.microsoft.com/office/drawing/2014/main" id="{8C1A25D4-3E1F-F790-8AA8-C3324F00A574}"/>
              </a:ext>
            </a:extLst>
          </p:cNvPr>
          <p:cNvSpPr txBox="1"/>
          <p:nvPr/>
        </p:nvSpPr>
        <p:spPr>
          <a:xfrm>
            <a:off x="109491" y="2430600"/>
            <a:ext cx="2607075" cy="215444"/>
          </a:xfrm>
          <a:prstGeom prst="rect">
            <a:avLst/>
          </a:prstGeom>
          <a:noFill/>
        </p:spPr>
        <p:txBody>
          <a:bodyPr wrap="square">
            <a:spAutoFit/>
          </a:bodyPr>
          <a:lstStyle/>
          <a:p>
            <a:r>
              <a:rPr lang="en-GB" sz="800"/>
              <a:t>https://creativecommons.org/licenses/by-sa/3.0/</a:t>
            </a:r>
          </a:p>
        </p:txBody>
      </p:sp>
      <p:sp>
        <p:nvSpPr>
          <p:cNvPr id="9" name="Rectangle: Rounded Corners 8">
            <a:extLst>
              <a:ext uri="{FF2B5EF4-FFF2-40B4-BE49-F238E27FC236}">
                <a16:creationId xmlns:a16="http://schemas.microsoft.com/office/drawing/2014/main" id="{1E6A38FB-F73E-B512-7ABE-36F58CD86318}"/>
              </a:ext>
            </a:extLst>
          </p:cNvPr>
          <p:cNvSpPr/>
          <p:nvPr/>
        </p:nvSpPr>
        <p:spPr>
          <a:xfrm>
            <a:off x="5288039" y="2222061"/>
            <a:ext cx="6684886" cy="338576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t>Where candidates are asked to evaluate/say to what extent they agree and then to decide and justify. In these questions there must be some element of discussion to access the higher bands. For example, if a candidate is asked to choose a factor, candidates need to consider all factors and then reason why they chose the one they have. </a:t>
            </a:r>
            <a:endParaRPr lang="en-GB" sz="2400"/>
          </a:p>
        </p:txBody>
      </p:sp>
      <p:sp>
        <p:nvSpPr>
          <p:cNvPr id="10" name="Explosion: 8 Points 9">
            <a:extLst>
              <a:ext uri="{FF2B5EF4-FFF2-40B4-BE49-F238E27FC236}">
                <a16:creationId xmlns:a16="http://schemas.microsoft.com/office/drawing/2014/main" id="{76C9D399-8865-52B0-0859-36F17C031F4C}"/>
              </a:ext>
            </a:extLst>
          </p:cNvPr>
          <p:cNvSpPr/>
          <p:nvPr/>
        </p:nvSpPr>
        <p:spPr>
          <a:xfrm>
            <a:off x="470518" y="2840854"/>
            <a:ext cx="4817522" cy="3855221"/>
          </a:xfrm>
          <a:prstGeom prst="irregularSeal1">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a:solidFill>
                  <a:schemeClr val="tx1"/>
                </a:solidFill>
              </a:rPr>
              <a:t>How can this be included in your lesson?</a:t>
            </a:r>
            <a:endParaRPr lang="en-GB" sz="2400">
              <a:solidFill>
                <a:schemeClr val="tx1"/>
              </a:solidFill>
            </a:endParaRPr>
          </a:p>
        </p:txBody>
      </p:sp>
      <p:pic>
        <p:nvPicPr>
          <p:cNvPr id="2" name="Picture 1">
            <a:extLst>
              <a:ext uri="{FF2B5EF4-FFF2-40B4-BE49-F238E27FC236}">
                <a16:creationId xmlns:a16="http://schemas.microsoft.com/office/drawing/2014/main" id="{F97AFE91-31F7-FE19-9C42-7EB66344F030}"/>
              </a:ext>
            </a:extLst>
          </p:cNvPr>
          <p:cNvPicPr>
            <a:picLocks noChangeAspect="1"/>
          </p:cNvPicPr>
          <p:nvPr/>
        </p:nvPicPr>
        <p:blipFill>
          <a:blip r:embed="rId3"/>
          <a:stretch>
            <a:fillRect/>
          </a:stretch>
        </p:blipFill>
        <p:spPr>
          <a:xfrm>
            <a:off x="10997480" y="161925"/>
            <a:ext cx="975445" cy="969348"/>
          </a:xfrm>
          <a:prstGeom prst="rect">
            <a:avLst/>
          </a:prstGeom>
        </p:spPr>
      </p:pic>
    </p:spTree>
    <p:extLst>
      <p:ext uri="{BB962C8B-B14F-4D97-AF65-F5344CB8AC3E}">
        <p14:creationId xmlns:p14="http://schemas.microsoft.com/office/powerpoint/2010/main" val="112689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CC6EB5-B146-4ED6-93F2-351FCB912312}"/>
              </a:ext>
            </a:extLst>
          </p:cNvPr>
          <p:cNvSpPr txBox="1"/>
          <p:nvPr/>
        </p:nvSpPr>
        <p:spPr>
          <a:xfrm>
            <a:off x="5202314" y="466136"/>
            <a:ext cx="3116062" cy="1015663"/>
          </a:xfrm>
          <a:prstGeom prst="rect">
            <a:avLst/>
          </a:prstGeom>
          <a:noFill/>
        </p:spPr>
        <p:txBody>
          <a:bodyPr wrap="square" rtlCol="0">
            <a:spAutoFit/>
          </a:bodyPr>
          <a:lstStyle/>
          <a:p>
            <a:r>
              <a:rPr lang="en-GB" sz="2000"/>
              <a:t>These types of connectives can help you develop your reasons for your decision.</a:t>
            </a:r>
          </a:p>
        </p:txBody>
      </p:sp>
      <p:sp>
        <p:nvSpPr>
          <p:cNvPr id="5" name="TextBox 4">
            <a:extLst>
              <a:ext uri="{FF2B5EF4-FFF2-40B4-BE49-F238E27FC236}">
                <a16:creationId xmlns:a16="http://schemas.microsoft.com/office/drawing/2014/main" id="{21045763-7879-4C13-9B02-0208D3D4A252}"/>
              </a:ext>
            </a:extLst>
          </p:cNvPr>
          <p:cNvSpPr txBox="1"/>
          <p:nvPr/>
        </p:nvSpPr>
        <p:spPr>
          <a:xfrm>
            <a:off x="587407" y="5035806"/>
            <a:ext cx="3116062" cy="1015663"/>
          </a:xfrm>
          <a:prstGeom prst="rect">
            <a:avLst/>
          </a:prstGeom>
          <a:noFill/>
        </p:spPr>
        <p:txBody>
          <a:bodyPr wrap="square" rtlCol="0">
            <a:spAutoFit/>
          </a:bodyPr>
          <a:lstStyle/>
          <a:p>
            <a:r>
              <a:rPr lang="en-GB" sz="2000"/>
              <a:t>Or you can use the washing line to help you state your decision</a:t>
            </a:r>
          </a:p>
        </p:txBody>
      </p:sp>
      <p:pic>
        <p:nvPicPr>
          <p:cNvPr id="8" name="Picture 7">
            <a:extLst>
              <a:ext uri="{FF2B5EF4-FFF2-40B4-BE49-F238E27FC236}">
                <a16:creationId xmlns:a16="http://schemas.microsoft.com/office/drawing/2014/main" id="{C9FDB771-E77D-4BEE-BFE7-FADC14D69564}"/>
              </a:ext>
            </a:extLst>
          </p:cNvPr>
          <p:cNvPicPr>
            <a:picLocks noChangeAspect="1"/>
          </p:cNvPicPr>
          <p:nvPr/>
        </p:nvPicPr>
        <p:blipFill rotWithShape="1">
          <a:blip r:embed="rId2"/>
          <a:srcRect l="15640" t="19495" r="13412" b="29952"/>
          <a:stretch/>
        </p:blipFill>
        <p:spPr>
          <a:xfrm>
            <a:off x="4133295" y="4254571"/>
            <a:ext cx="6360111" cy="2549142"/>
          </a:xfrm>
          <a:prstGeom prst="rect">
            <a:avLst/>
          </a:prstGeom>
        </p:spPr>
      </p:pic>
      <p:sp>
        <p:nvSpPr>
          <p:cNvPr id="6" name="Speech Bubble: Oval 5">
            <a:extLst>
              <a:ext uri="{FF2B5EF4-FFF2-40B4-BE49-F238E27FC236}">
                <a16:creationId xmlns:a16="http://schemas.microsoft.com/office/drawing/2014/main" id="{643FEE18-F9EE-4177-F5A4-8C43BD4D1EB5}"/>
              </a:ext>
            </a:extLst>
          </p:cNvPr>
          <p:cNvSpPr/>
          <p:nvPr/>
        </p:nvSpPr>
        <p:spPr>
          <a:xfrm>
            <a:off x="230820" y="168676"/>
            <a:ext cx="4580878" cy="3856360"/>
          </a:xfrm>
          <a:prstGeom prst="wedgeEllipseCallout">
            <a:avLst>
              <a:gd name="adj1" fmla="val 49500"/>
              <a:gd name="adj2" fmla="val 444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t>You must state whether you agree or disagree with the statement or not. It is possible that you only partially agree. The examiner is not looking for a particular yes or no. It’s the way you use the evidence to support your decision that is important.</a:t>
            </a:r>
          </a:p>
        </p:txBody>
      </p:sp>
      <p:pic>
        <p:nvPicPr>
          <p:cNvPr id="2" name="Picture 1">
            <a:extLst>
              <a:ext uri="{FF2B5EF4-FFF2-40B4-BE49-F238E27FC236}">
                <a16:creationId xmlns:a16="http://schemas.microsoft.com/office/drawing/2014/main" id="{232A8B4B-C6CF-F28D-7F63-AA33118C40B4}"/>
              </a:ext>
            </a:extLst>
          </p:cNvPr>
          <p:cNvPicPr>
            <a:picLocks noChangeAspect="1"/>
          </p:cNvPicPr>
          <p:nvPr/>
        </p:nvPicPr>
        <p:blipFill>
          <a:blip r:embed="rId3"/>
          <a:stretch>
            <a:fillRect/>
          </a:stretch>
        </p:blipFill>
        <p:spPr>
          <a:xfrm>
            <a:off x="10493406" y="263877"/>
            <a:ext cx="975445" cy="969348"/>
          </a:xfrm>
          <a:prstGeom prst="rect">
            <a:avLst/>
          </a:prstGeom>
        </p:spPr>
      </p:pic>
      <p:sp>
        <p:nvSpPr>
          <p:cNvPr id="10" name="TextBox 9">
            <a:extLst>
              <a:ext uri="{FF2B5EF4-FFF2-40B4-BE49-F238E27FC236}">
                <a16:creationId xmlns:a16="http://schemas.microsoft.com/office/drawing/2014/main" id="{16D5F485-34BA-F405-4CBA-E13DD318D21D}"/>
              </a:ext>
            </a:extLst>
          </p:cNvPr>
          <p:cNvSpPr txBox="1"/>
          <p:nvPr/>
        </p:nvSpPr>
        <p:spPr>
          <a:xfrm>
            <a:off x="8125288" y="1279227"/>
            <a:ext cx="3835892" cy="2997231"/>
          </a:xfrm>
          <a:prstGeom prst="rect">
            <a:avLst/>
          </a:prstGeom>
          <a:noFill/>
        </p:spPr>
        <p:txBody>
          <a:bodyPr wrap="square">
            <a:spAutoFit/>
          </a:bodyPr>
          <a:lstStyle/>
          <a:p>
            <a:pPr>
              <a:lnSpc>
                <a:spcPct val="107000"/>
              </a:lnSpc>
              <a:spcAft>
                <a:spcPts val="800"/>
              </a:spcAft>
            </a:pPr>
            <a:r>
              <a:rPr lang="en-GB" sz="2000" kern="100">
                <a:solidFill>
                  <a:srgbClr val="BF9000"/>
                </a:solidFill>
                <a:effectLst/>
                <a:latin typeface="Trade Gothic Next Heavy" panose="020B0903040303020004" pitchFamily="34" charset="0"/>
                <a:ea typeface="Calibri" panose="020F0502020204030204" pitchFamily="34" charset="0"/>
                <a:cs typeface="Times New Roman" panose="02020603050405020304" pitchFamily="18" charset="0"/>
              </a:rPr>
              <a:t>Therefore</a:t>
            </a:r>
            <a:r>
              <a:rPr lang="en-GB" sz="2000" kern="100">
                <a:effectLst/>
                <a:latin typeface="Trade Gothic Next Heavy" panose="020B0903040303020004" pitchFamily="34" charset="0"/>
                <a:ea typeface="Calibri" panose="020F0502020204030204" pitchFamily="34" charset="0"/>
                <a:cs typeface="Times New Roman" panose="02020603050405020304" pitchFamily="18" charset="0"/>
              </a:rPr>
              <a:t>  </a:t>
            </a:r>
            <a:r>
              <a:rPr lang="en-GB" sz="2000" kern="100">
                <a:solidFill>
                  <a:srgbClr val="548235"/>
                </a:solidFill>
                <a:effectLst/>
                <a:latin typeface="Trade Gothic Next Heavy" panose="020B0903040303020004" pitchFamily="34" charset="0"/>
                <a:ea typeface="Calibri" panose="020F0502020204030204" pitchFamily="34" charset="0"/>
                <a:cs typeface="Times New Roman" panose="02020603050405020304" pitchFamily="18" charset="0"/>
              </a:rPr>
              <a:t>Yet</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effectLst/>
                <a:latin typeface="Trade Gothic Next Heavy" panose="020B0903040303020004" pitchFamily="34" charset="0"/>
                <a:ea typeface="Calibri" panose="020F0502020204030204" pitchFamily="34" charset="0"/>
                <a:cs typeface="Times New Roman" panose="02020603050405020304" pitchFamily="18" charset="0"/>
              </a:rPr>
              <a:t> </a:t>
            </a:r>
            <a:r>
              <a:rPr lang="en-GB" sz="2000" kern="100">
                <a:solidFill>
                  <a:srgbClr val="385723"/>
                </a:solidFill>
                <a:effectLst/>
                <a:latin typeface="Trade Gothic Next Heavy" panose="020B0903040303020004" pitchFamily="34" charset="0"/>
                <a:ea typeface="Calibri" panose="020F0502020204030204" pitchFamily="34" charset="0"/>
                <a:cs typeface="Times New Roman" panose="02020603050405020304" pitchFamily="18" charset="0"/>
              </a:rPr>
              <a:t>Alternatively</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solidFill>
                  <a:srgbClr val="FF0000"/>
                </a:solidFill>
                <a:effectLst/>
                <a:latin typeface="Trade Gothic Next Heavy" panose="020B0903040303020004" pitchFamily="34" charset="0"/>
                <a:ea typeface="Calibri" panose="020F0502020204030204" pitchFamily="34" charset="0"/>
                <a:cs typeface="Times New Roman" panose="02020603050405020304" pitchFamily="18" charset="0"/>
              </a:rPr>
              <a:t>However</a:t>
            </a:r>
            <a:r>
              <a:rPr lang="en-GB" sz="2000" kern="100">
                <a:effectLst/>
                <a:latin typeface="Trade Gothic Next Heavy" panose="020B0903040303020004" pitchFamily="34" charset="0"/>
                <a:ea typeface="Calibri" panose="020F0502020204030204" pitchFamily="34" charset="0"/>
                <a:cs typeface="Times New Roman" panose="02020603050405020304" pitchFamily="18" charset="0"/>
              </a:rPr>
              <a:t> </a:t>
            </a:r>
            <a:r>
              <a:rPr lang="en-GB" sz="2000" kern="100">
                <a:solidFill>
                  <a:srgbClr val="FFC000"/>
                </a:solidFill>
                <a:effectLst/>
                <a:latin typeface="Trade Gothic Next Heavy" panose="020B0903040303020004" pitchFamily="34" charset="0"/>
                <a:ea typeface="Calibri" panose="020F0502020204030204" pitchFamily="34" charset="0"/>
                <a:cs typeface="Times New Roman" panose="02020603050405020304" pitchFamily="18" charset="0"/>
              </a:rPr>
              <a:t>Significantly</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effectLst/>
                <a:latin typeface="Trade Gothic Next Heavy" panose="020B0903040303020004" pitchFamily="34" charset="0"/>
                <a:ea typeface="Calibri" panose="020F0502020204030204" pitchFamily="34" charset="0"/>
                <a:cs typeface="Times New Roman" panose="02020603050405020304" pitchFamily="18" charset="0"/>
              </a:rPr>
              <a:t>      </a:t>
            </a:r>
            <a:r>
              <a:rPr lang="en-GB" sz="2000" kern="100">
                <a:solidFill>
                  <a:srgbClr val="ED7D31"/>
                </a:solidFill>
                <a:effectLst/>
                <a:latin typeface="Trade Gothic Next Heavy" panose="020B0903040303020004" pitchFamily="34" charset="0"/>
                <a:ea typeface="Calibri" panose="020F0502020204030204" pitchFamily="34" charset="0"/>
                <a:cs typeface="Times New Roman" panose="02020603050405020304" pitchFamily="18" charset="0"/>
              </a:rPr>
              <a:t>Importantly</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effectLst/>
                <a:latin typeface="Trade Gothic Next Heavy" panose="020B0903040303020004" pitchFamily="34" charset="0"/>
                <a:ea typeface="Calibri" panose="020F0502020204030204" pitchFamily="34" charset="0"/>
                <a:cs typeface="Times New Roman" panose="02020603050405020304" pitchFamily="18" charset="0"/>
              </a:rPr>
              <a:t>                          </a:t>
            </a:r>
            <a:r>
              <a:rPr lang="en-GB" sz="2000" kern="100">
                <a:solidFill>
                  <a:srgbClr val="2F5597"/>
                </a:solidFill>
                <a:effectLst/>
                <a:latin typeface="Trade Gothic Next Heavy" panose="020B0903040303020004" pitchFamily="34" charset="0"/>
                <a:ea typeface="Calibri" panose="020F0502020204030204" pitchFamily="34" charset="0"/>
                <a:cs typeface="Times New Roman" panose="02020603050405020304" pitchFamily="18" charset="0"/>
              </a:rPr>
              <a:t>Concluding</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effectLst/>
                <a:latin typeface="Trade Gothic Next Heavy" panose="020B0903040303020004" pitchFamily="34" charset="0"/>
                <a:ea typeface="Calibri" panose="020F0502020204030204" pitchFamily="34" charset="0"/>
                <a:cs typeface="Times New Roman" panose="02020603050405020304" pitchFamily="18" charset="0"/>
              </a:rPr>
              <a:t>    </a:t>
            </a:r>
            <a:r>
              <a:rPr lang="en-GB" sz="2000" kern="100">
                <a:solidFill>
                  <a:srgbClr val="385723"/>
                </a:solidFill>
                <a:effectLst/>
                <a:latin typeface="Trade Gothic Next Heavy" panose="020B0903040303020004" pitchFamily="34" charset="0"/>
                <a:ea typeface="Calibri" panose="020F0502020204030204" pitchFamily="34" charset="0"/>
                <a:cs typeface="Times New Roman" panose="02020603050405020304" pitchFamily="18" charset="0"/>
              </a:rPr>
              <a:t>Overall</a:t>
            </a:r>
            <a:r>
              <a:rPr lang="en-GB" sz="2000" kern="100">
                <a:effectLst/>
                <a:latin typeface="Trade Gothic Next Heavy" panose="020B0903040303020004" pitchFamily="34" charset="0"/>
                <a:ea typeface="Calibri" panose="020F0502020204030204" pitchFamily="34" charset="0"/>
                <a:cs typeface="Times New Roman" panose="02020603050405020304" pitchFamily="18" charset="0"/>
              </a:rPr>
              <a:t> </a:t>
            </a:r>
            <a:r>
              <a:rPr lang="en-GB" sz="2000" kern="100">
                <a:solidFill>
                  <a:srgbClr val="548235"/>
                </a:solidFill>
                <a:effectLst/>
                <a:latin typeface="Trade Gothic Next Heavy" panose="020B0903040303020004" pitchFamily="34" charset="0"/>
                <a:ea typeface="Calibri" panose="020F0502020204030204" pitchFamily="34" charset="0"/>
                <a:cs typeface="Times New Roman" panose="02020603050405020304" pitchFamily="18" charset="0"/>
              </a:rPr>
              <a:t>Although </a:t>
            </a:r>
            <a:r>
              <a:rPr lang="en-GB" sz="2000" kern="100">
                <a:effectLst/>
                <a:latin typeface="Trade Gothic Next Heavy" panose="020B0903040303020004" pitchFamily="34" charset="0"/>
                <a:ea typeface="Calibri" panose="020F0502020204030204" pitchFamily="34" charset="0"/>
                <a:cs typeface="Times New Roman" panose="02020603050405020304" pitchFamily="18" charset="0"/>
              </a:rPr>
              <a:t> </a:t>
            </a:r>
            <a:r>
              <a:rPr lang="en-GB" sz="2000" kern="100">
                <a:solidFill>
                  <a:srgbClr val="C55A11"/>
                </a:solidFill>
                <a:effectLst/>
                <a:latin typeface="Trade Gothic Next Heavy" panose="020B0903040303020004" pitchFamily="34" charset="0"/>
                <a:ea typeface="Calibri" panose="020F0502020204030204" pitchFamily="34" charset="0"/>
                <a:cs typeface="Times New Roman" panose="02020603050405020304" pitchFamily="18" charset="0"/>
              </a:rPr>
              <a:t>Whereas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kern="100">
                <a:solidFill>
                  <a:srgbClr val="FFC000"/>
                </a:solidFill>
                <a:effectLst/>
                <a:latin typeface="Trade Gothic Next Heavy" panose="020B0903040303020004" pitchFamily="34" charset="0"/>
                <a:ea typeface="Calibri" panose="020F0502020204030204" pitchFamily="34" charset="0"/>
                <a:cs typeface="Times New Roman" panose="02020603050405020304" pitchFamily="18" charset="0"/>
              </a:rPr>
              <a:t>              Similarly</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49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BBE4C3-CB66-4605-9377-C4AD2DA03B4F}"/>
              </a:ext>
            </a:extLst>
          </p:cNvPr>
          <p:cNvSpPr/>
          <p:nvPr/>
        </p:nvSpPr>
        <p:spPr>
          <a:xfrm>
            <a:off x="958789" y="1317478"/>
            <a:ext cx="6019060" cy="1802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An argument this paragraph will use evidence that supports the view.</a:t>
            </a:r>
          </a:p>
          <a:p>
            <a:pPr algn="ctr"/>
            <a:r>
              <a:rPr lang="en-GB">
                <a:solidFill>
                  <a:schemeClr val="tx1"/>
                </a:solidFill>
              </a:rPr>
              <a:t>Here you may argue that there are significant advantages make multiple points. Use evidence to support your points use the resources and add examples from your own studies.</a:t>
            </a:r>
          </a:p>
        </p:txBody>
      </p:sp>
      <p:sp>
        <p:nvSpPr>
          <p:cNvPr id="3" name="Rectangle: Rounded Corners 2">
            <a:extLst>
              <a:ext uri="{FF2B5EF4-FFF2-40B4-BE49-F238E27FC236}">
                <a16:creationId xmlns:a16="http://schemas.microsoft.com/office/drawing/2014/main" id="{28CC3EE6-878E-417D-AAAF-651A1E89100C}"/>
              </a:ext>
            </a:extLst>
          </p:cNvPr>
          <p:cNvSpPr/>
          <p:nvPr/>
        </p:nvSpPr>
        <p:spPr>
          <a:xfrm>
            <a:off x="3102746" y="3266554"/>
            <a:ext cx="6072326" cy="177553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a:solidFill>
                  <a:schemeClr val="tx1"/>
                </a:solidFill>
              </a:rPr>
              <a:t>A counter argument, you may argue that other considerations can also be relevant. Use multiple points to support your point here. Use evidence to support your points use the resources and add examples from your own studies.</a:t>
            </a:r>
          </a:p>
        </p:txBody>
      </p:sp>
      <p:sp>
        <p:nvSpPr>
          <p:cNvPr id="4" name="Rectangle: Rounded Corners 3">
            <a:extLst>
              <a:ext uri="{FF2B5EF4-FFF2-40B4-BE49-F238E27FC236}">
                <a16:creationId xmlns:a16="http://schemas.microsoft.com/office/drawing/2014/main" id="{00BE9B0D-610F-4605-9FB7-E536BCCEE43F}"/>
              </a:ext>
            </a:extLst>
          </p:cNvPr>
          <p:cNvSpPr/>
          <p:nvPr/>
        </p:nvSpPr>
        <p:spPr>
          <a:xfrm>
            <a:off x="5175682" y="5149046"/>
            <a:ext cx="5912528" cy="159800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solidFill>
                  <a:schemeClr val="tx1"/>
                </a:solidFill>
              </a:rPr>
              <a:t>A decision, here you weigh up the evidence and reach a decision ... The evidence suggests that in the short term the ……..is a major benefit to.. However…. The long term benefits will out weigh…</a:t>
            </a:r>
          </a:p>
          <a:p>
            <a:pPr algn="ctr"/>
            <a:r>
              <a:rPr lang="en-GB">
                <a:solidFill>
                  <a:schemeClr val="tx1"/>
                </a:solidFill>
              </a:rPr>
              <a:t>Use the scale/washing line to measure your judgement.</a:t>
            </a:r>
          </a:p>
          <a:p>
            <a:pPr algn="ctr"/>
            <a:r>
              <a:rPr lang="en-GB">
                <a:solidFill>
                  <a:schemeClr val="tx1"/>
                </a:solidFill>
              </a:rPr>
              <a:t>Ensure your final judgement is clear.</a:t>
            </a:r>
          </a:p>
        </p:txBody>
      </p:sp>
      <p:sp>
        <p:nvSpPr>
          <p:cNvPr id="5" name="TextBox 4">
            <a:extLst>
              <a:ext uri="{FF2B5EF4-FFF2-40B4-BE49-F238E27FC236}">
                <a16:creationId xmlns:a16="http://schemas.microsoft.com/office/drawing/2014/main" id="{0CD6F218-5ED9-4A62-AD46-EE37191242BE}"/>
              </a:ext>
            </a:extLst>
          </p:cNvPr>
          <p:cNvSpPr txBox="1"/>
          <p:nvPr/>
        </p:nvSpPr>
        <p:spPr>
          <a:xfrm>
            <a:off x="7671550" y="1278387"/>
            <a:ext cx="3313086" cy="461665"/>
          </a:xfrm>
          <a:prstGeom prst="rect">
            <a:avLst/>
          </a:prstGeom>
          <a:noFill/>
        </p:spPr>
        <p:txBody>
          <a:bodyPr wrap="none" rtlCol="0">
            <a:spAutoFit/>
          </a:bodyPr>
          <a:lstStyle/>
          <a:p>
            <a:r>
              <a:rPr lang="en-GB" sz="2400" b="1"/>
              <a:t>Structuring your answer.</a:t>
            </a:r>
          </a:p>
        </p:txBody>
      </p:sp>
      <p:sp>
        <p:nvSpPr>
          <p:cNvPr id="6" name="TextBox 5">
            <a:extLst>
              <a:ext uri="{FF2B5EF4-FFF2-40B4-BE49-F238E27FC236}">
                <a16:creationId xmlns:a16="http://schemas.microsoft.com/office/drawing/2014/main" id="{59A64A68-6B07-484B-8C80-53A32AF1E1E2}"/>
              </a:ext>
            </a:extLst>
          </p:cNvPr>
          <p:cNvSpPr txBox="1"/>
          <p:nvPr/>
        </p:nvSpPr>
        <p:spPr>
          <a:xfrm>
            <a:off x="958789" y="110946"/>
            <a:ext cx="8380520" cy="1200329"/>
          </a:xfrm>
          <a:prstGeom prst="rect">
            <a:avLst/>
          </a:prstGeom>
          <a:noFill/>
        </p:spPr>
        <p:txBody>
          <a:bodyPr wrap="square">
            <a:spAutoFit/>
          </a:bodyPr>
          <a:lstStyle/>
          <a:p>
            <a:r>
              <a:rPr lang="en-GB" sz="2400">
                <a:effectLst/>
                <a:ea typeface="Calibri" panose="020F0502020204030204" pitchFamily="34" charset="0"/>
                <a:cs typeface="Times New Roman" panose="02020603050405020304" pitchFamily="18" charset="0"/>
              </a:rPr>
              <a:t>Often questions will start with a statement and follow with this type of instruction….How far do you agree with this statement, give specific information to support your answer? </a:t>
            </a:r>
            <a:endParaRPr lang="en-GB" sz="2400"/>
          </a:p>
        </p:txBody>
      </p:sp>
      <p:pic>
        <p:nvPicPr>
          <p:cNvPr id="7" name="Picture 6">
            <a:extLst>
              <a:ext uri="{FF2B5EF4-FFF2-40B4-BE49-F238E27FC236}">
                <a16:creationId xmlns:a16="http://schemas.microsoft.com/office/drawing/2014/main" id="{121D3AC6-7C3F-2390-95E5-9251BCFE0CED}"/>
              </a:ext>
            </a:extLst>
          </p:cNvPr>
          <p:cNvPicPr>
            <a:picLocks noChangeAspect="1"/>
          </p:cNvPicPr>
          <p:nvPr/>
        </p:nvPicPr>
        <p:blipFill>
          <a:blip r:embed="rId2"/>
          <a:stretch>
            <a:fillRect/>
          </a:stretch>
        </p:blipFill>
        <p:spPr>
          <a:xfrm>
            <a:off x="10600487" y="110946"/>
            <a:ext cx="975445" cy="969348"/>
          </a:xfrm>
          <a:prstGeom prst="rect">
            <a:avLst/>
          </a:prstGeom>
        </p:spPr>
      </p:pic>
    </p:spTree>
    <p:extLst>
      <p:ext uri="{BB962C8B-B14F-4D97-AF65-F5344CB8AC3E}">
        <p14:creationId xmlns:p14="http://schemas.microsoft.com/office/powerpoint/2010/main" val="328754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8 Points 1">
            <a:extLst>
              <a:ext uri="{FF2B5EF4-FFF2-40B4-BE49-F238E27FC236}">
                <a16:creationId xmlns:a16="http://schemas.microsoft.com/office/drawing/2014/main" id="{3981430E-8B9B-6D02-691A-A5786A3C4313}"/>
              </a:ext>
            </a:extLst>
          </p:cNvPr>
          <p:cNvSpPr/>
          <p:nvPr/>
        </p:nvSpPr>
        <p:spPr>
          <a:xfrm>
            <a:off x="0" y="142042"/>
            <a:ext cx="4882717" cy="4314548"/>
          </a:xfrm>
          <a:prstGeom prst="irregularSeal1">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a:solidFill>
                  <a:schemeClr val="tx1"/>
                </a:solidFill>
              </a:rPr>
              <a:t>Starters, choose from these prompts to help you extend your point, give evidence and develop your reasons.</a:t>
            </a:r>
            <a:endParaRPr lang="en-GB" sz="2000">
              <a:solidFill>
                <a:schemeClr val="tx1"/>
              </a:solidFill>
            </a:endParaRPr>
          </a:p>
        </p:txBody>
      </p:sp>
      <p:pic>
        <p:nvPicPr>
          <p:cNvPr id="4" name="Picture 3">
            <a:extLst>
              <a:ext uri="{FF2B5EF4-FFF2-40B4-BE49-F238E27FC236}">
                <a16:creationId xmlns:a16="http://schemas.microsoft.com/office/drawing/2014/main" id="{E593C74B-B858-1D13-321F-DFE3D363DFF5}"/>
              </a:ext>
            </a:extLst>
          </p:cNvPr>
          <p:cNvPicPr>
            <a:picLocks noChangeAspect="1"/>
          </p:cNvPicPr>
          <p:nvPr/>
        </p:nvPicPr>
        <p:blipFill>
          <a:blip r:embed="rId2"/>
          <a:stretch>
            <a:fillRect/>
          </a:stretch>
        </p:blipFill>
        <p:spPr>
          <a:xfrm>
            <a:off x="10490995" y="291281"/>
            <a:ext cx="975445" cy="969348"/>
          </a:xfrm>
          <a:prstGeom prst="rect">
            <a:avLst/>
          </a:prstGeom>
        </p:spPr>
      </p:pic>
      <p:graphicFrame>
        <p:nvGraphicFramePr>
          <p:cNvPr id="5" name="Table 4">
            <a:extLst>
              <a:ext uri="{FF2B5EF4-FFF2-40B4-BE49-F238E27FC236}">
                <a16:creationId xmlns:a16="http://schemas.microsoft.com/office/drawing/2014/main" id="{971BB5DA-C037-BDD5-BEE1-EE47AE069B24}"/>
              </a:ext>
            </a:extLst>
          </p:cNvPr>
          <p:cNvGraphicFramePr>
            <a:graphicFrameLocks noGrp="1"/>
          </p:cNvGraphicFramePr>
          <p:nvPr>
            <p:extLst>
              <p:ext uri="{D42A27DB-BD31-4B8C-83A1-F6EECF244321}">
                <p14:modId xmlns:p14="http://schemas.microsoft.com/office/powerpoint/2010/main" val="1556750912"/>
              </p:ext>
            </p:extLst>
          </p:nvPr>
        </p:nvGraphicFramePr>
        <p:xfrm>
          <a:off x="4952778" y="2408346"/>
          <a:ext cx="7040956" cy="3779390"/>
        </p:xfrm>
        <a:graphic>
          <a:graphicData uri="http://schemas.openxmlformats.org/drawingml/2006/table">
            <a:tbl>
              <a:tblPr firstRow="1" firstCol="1" bandRow="1"/>
              <a:tblGrid>
                <a:gridCol w="1760239">
                  <a:extLst>
                    <a:ext uri="{9D8B030D-6E8A-4147-A177-3AD203B41FA5}">
                      <a16:colId xmlns:a16="http://schemas.microsoft.com/office/drawing/2014/main" val="3091176023"/>
                    </a:ext>
                  </a:extLst>
                </a:gridCol>
                <a:gridCol w="1760239">
                  <a:extLst>
                    <a:ext uri="{9D8B030D-6E8A-4147-A177-3AD203B41FA5}">
                      <a16:colId xmlns:a16="http://schemas.microsoft.com/office/drawing/2014/main" val="2455771245"/>
                    </a:ext>
                  </a:extLst>
                </a:gridCol>
                <a:gridCol w="1760239">
                  <a:extLst>
                    <a:ext uri="{9D8B030D-6E8A-4147-A177-3AD203B41FA5}">
                      <a16:colId xmlns:a16="http://schemas.microsoft.com/office/drawing/2014/main" val="902868247"/>
                    </a:ext>
                  </a:extLst>
                </a:gridCol>
                <a:gridCol w="1760239">
                  <a:extLst>
                    <a:ext uri="{9D8B030D-6E8A-4147-A177-3AD203B41FA5}">
                      <a16:colId xmlns:a16="http://schemas.microsoft.com/office/drawing/2014/main" val="1644178129"/>
                    </a:ext>
                  </a:extLst>
                </a:gridCol>
              </a:tblGrid>
              <a:tr h="239149">
                <a:tc>
                  <a:txBody>
                    <a:bodyPr/>
                    <a:lstStyle/>
                    <a:p>
                      <a:pPr>
                        <a:lnSpc>
                          <a:spcPct val="107000"/>
                        </a:lnSpc>
                        <a:spcAft>
                          <a:spcPts val="800"/>
                        </a:spcAft>
                      </a:pPr>
                      <a:r>
                        <a:rPr lang="en-GB" sz="1400" b="1" kern="100">
                          <a:solidFill>
                            <a:srgbClr val="4472C4"/>
                          </a:solidFill>
                          <a:effectLst/>
                          <a:latin typeface="Arial" panose="020B0604020202020204" pitchFamily="34" charset="0"/>
                          <a:ea typeface="Calibri" panose="020F0502020204030204" pitchFamily="34" charset="0"/>
                          <a:cs typeface="Times New Roman" panose="02020603050405020304" pitchFamily="18" charset="0"/>
                        </a:rPr>
                        <a:t>P</a:t>
                      </a:r>
                      <a:r>
                        <a:rPr lang="en-GB" sz="1400" b="1" kern="100">
                          <a:effectLst/>
                          <a:latin typeface="Arial" panose="020B0604020202020204" pitchFamily="34" charset="0"/>
                          <a:ea typeface="Calibri" panose="020F0502020204030204" pitchFamily="34" charset="0"/>
                          <a:cs typeface="Times New Roman" panose="02020603050405020304" pitchFamily="18" charset="0"/>
                        </a:rPr>
                        <a:t>oint</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kern="100">
                          <a:solidFill>
                            <a:srgbClr val="ED7D31"/>
                          </a:solidFill>
                          <a:effectLst/>
                          <a:latin typeface="Arial" panose="020B0604020202020204" pitchFamily="34" charset="0"/>
                          <a:ea typeface="Calibri" panose="020F0502020204030204" pitchFamily="34" charset="0"/>
                          <a:cs typeface="Times New Roman" panose="02020603050405020304" pitchFamily="18" charset="0"/>
                        </a:rPr>
                        <a:t>E</a:t>
                      </a:r>
                      <a:r>
                        <a:rPr lang="en-GB" sz="1400" b="1" kern="100">
                          <a:effectLst/>
                          <a:latin typeface="Arial" panose="020B0604020202020204" pitchFamily="34" charset="0"/>
                          <a:ea typeface="Calibri" panose="020F0502020204030204" pitchFamily="34" charset="0"/>
                          <a:cs typeface="Times New Roman" panose="02020603050405020304" pitchFamily="18" charset="0"/>
                        </a:rPr>
                        <a:t>vidence</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kern="10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E</a:t>
                      </a:r>
                      <a:r>
                        <a:rPr lang="en-GB" sz="1400" b="1" kern="100">
                          <a:effectLst/>
                          <a:latin typeface="Arial" panose="020B0604020202020204" pitchFamily="34" charset="0"/>
                          <a:ea typeface="Calibri" panose="020F0502020204030204" pitchFamily="34" charset="0"/>
                          <a:cs typeface="Times New Roman" panose="02020603050405020304" pitchFamily="18" charset="0"/>
                        </a:rPr>
                        <a:t>xplanation</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kern="100">
                          <a:solidFill>
                            <a:srgbClr val="767171"/>
                          </a:solidFill>
                          <a:effectLst/>
                          <a:latin typeface="Arial" panose="020B0604020202020204" pitchFamily="34" charset="0"/>
                          <a:ea typeface="Calibri" panose="020F0502020204030204" pitchFamily="34" charset="0"/>
                          <a:cs typeface="Times New Roman" panose="02020603050405020304" pitchFamily="18" charset="0"/>
                        </a:rPr>
                        <a:t>L</a:t>
                      </a:r>
                      <a:r>
                        <a:rPr lang="en-GB" sz="1400" b="1" kern="100">
                          <a:effectLst/>
                          <a:latin typeface="Arial" panose="020B0604020202020204" pitchFamily="34" charset="0"/>
                          <a:ea typeface="Calibri" panose="020F0502020204030204" pitchFamily="34" charset="0"/>
                          <a:cs typeface="Times New Roman" panose="02020603050405020304" pitchFamily="18" charset="0"/>
                        </a:rPr>
                        <a:t>ink</a:t>
                      </a:r>
                      <a:endParaRPr lang="en-GB"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30398"/>
                  </a:ext>
                </a:extLst>
              </a:tr>
              <a:tr h="475518">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has been suggested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Figure X clearly shows…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trend in Figure X goes up because…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With this in mind, it is evident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196556091"/>
                  </a:ext>
                </a:extLst>
              </a:tr>
              <a:tr h="464897">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is believed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is supported by…</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shows us that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Therefore, it is evident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417697179"/>
                  </a:ext>
                </a:extLst>
              </a:tr>
              <a:tr h="475518">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Some people argue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is demonstrated by…</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is clear from this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All this evidence demonstrates…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750343473"/>
                  </a:ext>
                </a:extLst>
              </a:tr>
              <a:tr h="475518">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Many people believe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Figure X tells us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evidence explains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also links to the idea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166447311"/>
                  </a:ext>
                </a:extLst>
              </a:tr>
              <a:tr h="464897">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One argument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Figure X suggests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means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is what I expected because….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3952881927"/>
                  </a:ext>
                </a:extLst>
              </a:tr>
              <a:tr h="708375">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One school of thought is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evidence provided from figure X suggests….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supports my argument because….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is clear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420863026"/>
                  </a:ext>
                </a:extLst>
              </a:tr>
              <a:tr h="475518">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One of the main causes/advantages…..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pattern on Figure X suggests….</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This demonstrates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800"/>
                        </a:spcAft>
                      </a:pPr>
                      <a:r>
                        <a:rPr lang="en-GB" sz="11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Therefore, I can conclude that…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594860239"/>
                  </a:ext>
                </a:extLst>
              </a:tr>
            </a:tbl>
          </a:graphicData>
        </a:graphic>
      </p:graphicFrame>
    </p:spTree>
    <p:extLst>
      <p:ext uri="{BB962C8B-B14F-4D97-AF65-F5344CB8AC3E}">
        <p14:creationId xmlns:p14="http://schemas.microsoft.com/office/powerpoint/2010/main" val="226097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A609C9-0EB5-965A-DDE6-27DC6DC18B8B}"/>
              </a:ext>
            </a:extLst>
          </p:cNvPr>
          <p:cNvPicPr>
            <a:picLocks noChangeAspect="1"/>
          </p:cNvPicPr>
          <p:nvPr/>
        </p:nvPicPr>
        <p:blipFill>
          <a:blip r:embed="rId2"/>
          <a:stretch>
            <a:fillRect/>
          </a:stretch>
        </p:blipFill>
        <p:spPr>
          <a:xfrm>
            <a:off x="0" y="325792"/>
            <a:ext cx="6561216" cy="4920912"/>
          </a:xfrm>
          <a:prstGeom prst="rect">
            <a:avLst/>
          </a:prstGeom>
        </p:spPr>
      </p:pic>
      <p:sp>
        <p:nvSpPr>
          <p:cNvPr id="5" name="Speech Bubble: Oval 4">
            <a:extLst>
              <a:ext uri="{FF2B5EF4-FFF2-40B4-BE49-F238E27FC236}">
                <a16:creationId xmlns:a16="http://schemas.microsoft.com/office/drawing/2014/main" id="{48EF4869-9CCD-6F04-61F3-01C9DC42ACD2}"/>
              </a:ext>
            </a:extLst>
          </p:cNvPr>
          <p:cNvSpPr/>
          <p:nvPr/>
        </p:nvSpPr>
        <p:spPr>
          <a:xfrm>
            <a:off x="6696075" y="1408868"/>
            <a:ext cx="5495925" cy="4920912"/>
          </a:xfrm>
          <a:prstGeom prst="wedgeEllipseCallout">
            <a:avLst>
              <a:gd name="adj1" fmla="val -52654"/>
              <a:gd name="adj2" fmla="val 2764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0" i="0">
                <a:solidFill>
                  <a:srgbClr val="000000"/>
                </a:solidFill>
                <a:effectLst/>
                <a:latin typeface="avenir-lt-w01_35-light1475496"/>
              </a:rPr>
              <a:t>Remember, scaffolding is a temporary structure designed to be removed. Too much scaffolding will halt you developing independence, as needed in the exam hall. You will have a lot of support at the start of the scaffolding process. Then, it will be removed in stages</a:t>
            </a:r>
            <a:r>
              <a:rPr lang="en-US" sz="2000" b="0" i="0">
                <a:solidFill>
                  <a:srgbClr val="000000"/>
                </a:solidFill>
                <a:effectLst/>
                <a:latin typeface="avenir-lt-w01_35-light1475496"/>
              </a:rPr>
              <a:t>.</a:t>
            </a:r>
            <a:endParaRPr lang="en-GB" sz="2000"/>
          </a:p>
        </p:txBody>
      </p:sp>
      <p:sp>
        <p:nvSpPr>
          <p:cNvPr id="7" name="TextBox 6">
            <a:extLst>
              <a:ext uri="{FF2B5EF4-FFF2-40B4-BE49-F238E27FC236}">
                <a16:creationId xmlns:a16="http://schemas.microsoft.com/office/drawing/2014/main" id="{A248C18D-703A-0298-D157-C2D9B28B9232}"/>
              </a:ext>
            </a:extLst>
          </p:cNvPr>
          <p:cNvSpPr txBox="1"/>
          <p:nvPr/>
        </p:nvSpPr>
        <p:spPr>
          <a:xfrm>
            <a:off x="-90997" y="5318901"/>
            <a:ext cx="2656642" cy="246221"/>
          </a:xfrm>
          <a:prstGeom prst="rect">
            <a:avLst/>
          </a:prstGeom>
          <a:noFill/>
        </p:spPr>
        <p:txBody>
          <a:bodyPr wrap="square">
            <a:spAutoFit/>
          </a:bodyPr>
          <a:lstStyle/>
          <a:p>
            <a:pPr algn="ctr"/>
            <a:r>
              <a:rPr lang="en-GB" sz="1000" b="1" i="0" cap="all">
                <a:solidFill>
                  <a:srgbClr val="000000"/>
                </a:solidFill>
                <a:effectLst/>
                <a:latin typeface="roboto condensed" panose="02000000000000000000" pitchFamily="2" charset="0"/>
              </a:rPr>
              <a:t>CC0 1.0 DEED</a:t>
            </a:r>
          </a:p>
        </p:txBody>
      </p:sp>
      <p:pic>
        <p:nvPicPr>
          <p:cNvPr id="2" name="Picture 1">
            <a:extLst>
              <a:ext uri="{FF2B5EF4-FFF2-40B4-BE49-F238E27FC236}">
                <a16:creationId xmlns:a16="http://schemas.microsoft.com/office/drawing/2014/main" id="{ECD20C9C-B070-BE07-59BA-4BEFBE1088BF}"/>
              </a:ext>
            </a:extLst>
          </p:cNvPr>
          <p:cNvPicPr>
            <a:picLocks noChangeAspect="1"/>
          </p:cNvPicPr>
          <p:nvPr/>
        </p:nvPicPr>
        <p:blipFill>
          <a:blip r:embed="rId3"/>
          <a:stretch>
            <a:fillRect/>
          </a:stretch>
        </p:blipFill>
        <p:spPr>
          <a:xfrm>
            <a:off x="10872735" y="130104"/>
            <a:ext cx="975445" cy="969348"/>
          </a:xfrm>
          <a:prstGeom prst="rect">
            <a:avLst/>
          </a:prstGeom>
        </p:spPr>
      </p:pic>
    </p:spTree>
    <p:extLst>
      <p:ext uri="{BB962C8B-B14F-4D97-AF65-F5344CB8AC3E}">
        <p14:creationId xmlns:p14="http://schemas.microsoft.com/office/powerpoint/2010/main" val="123695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ipes | Paper template free, Paper template, Writing paper template">
            <a:extLst>
              <a:ext uri="{FF2B5EF4-FFF2-40B4-BE49-F238E27FC236}">
                <a16:creationId xmlns:a16="http://schemas.microsoft.com/office/drawing/2014/main" id="{23CB1D05-2C9D-9EFA-C4B9-2B4676B4A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718" y="0"/>
            <a:ext cx="543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383AFB09-65E2-EF01-55A2-69D51701755F}"/>
              </a:ext>
            </a:extLst>
          </p:cNvPr>
          <p:cNvSpPr/>
          <p:nvPr/>
        </p:nvSpPr>
        <p:spPr>
          <a:xfrm>
            <a:off x="247650" y="304800"/>
            <a:ext cx="4635068" cy="3124200"/>
          </a:xfrm>
          <a:prstGeom prst="wedgeRoundRectCallout">
            <a:avLst>
              <a:gd name="adj1" fmla="val 17109"/>
              <a:gd name="adj2" fmla="val 49713"/>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Now using a minute, a mark try this question.</a:t>
            </a:r>
          </a:p>
          <a:p>
            <a:pPr algn="ctr"/>
            <a:r>
              <a:rPr lang="en-US" sz="2400"/>
              <a:t>*****************</a:t>
            </a:r>
          </a:p>
          <a:p>
            <a:pPr algn="ctr"/>
            <a:r>
              <a:rPr lang="en-US" sz="2400"/>
              <a:t>De bug the question and consider the scaffolds you have been using in class to help you structure your answer.</a:t>
            </a:r>
          </a:p>
          <a:p>
            <a:pPr algn="ctr"/>
            <a:r>
              <a:rPr lang="en-US" sz="2400"/>
              <a:t>Your time starts now…..</a:t>
            </a:r>
            <a:endParaRPr lang="en-GB" sz="2400"/>
          </a:p>
        </p:txBody>
      </p:sp>
      <p:pic>
        <p:nvPicPr>
          <p:cNvPr id="3" name="Picture 2">
            <a:extLst>
              <a:ext uri="{FF2B5EF4-FFF2-40B4-BE49-F238E27FC236}">
                <a16:creationId xmlns:a16="http://schemas.microsoft.com/office/drawing/2014/main" id="{9A0C5013-9C26-DA77-AFE3-2F49195D1C77}"/>
              </a:ext>
            </a:extLst>
          </p:cNvPr>
          <p:cNvPicPr>
            <a:picLocks noChangeAspect="1"/>
          </p:cNvPicPr>
          <p:nvPr/>
        </p:nvPicPr>
        <p:blipFill>
          <a:blip r:embed="rId4"/>
          <a:stretch>
            <a:fillRect/>
          </a:stretch>
        </p:blipFill>
        <p:spPr>
          <a:xfrm>
            <a:off x="10943758" y="139617"/>
            <a:ext cx="819156" cy="1057490"/>
          </a:xfrm>
          <a:prstGeom prst="rect">
            <a:avLst/>
          </a:prstGeom>
        </p:spPr>
      </p:pic>
    </p:spTree>
    <p:extLst>
      <p:ext uri="{BB962C8B-B14F-4D97-AF65-F5344CB8AC3E}">
        <p14:creationId xmlns:p14="http://schemas.microsoft.com/office/powerpoint/2010/main" val="1613628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4CD5-400A-8C94-7EB6-4A58399D5FAF}"/>
              </a:ext>
            </a:extLst>
          </p:cNvPr>
          <p:cNvSpPr>
            <a:spLocks noGrp="1"/>
          </p:cNvSpPr>
          <p:nvPr>
            <p:ph type="title"/>
          </p:nvPr>
        </p:nvSpPr>
        <p:spPr/>
        <p:txBody>
          <a:bodyPr/>
          <a:lstStyle/>
          <a:p>
            <a:r>
              <a:rPr lang="en-US"/>
              <a:t>Worked example</a:t>
            </a:r>
            <a:endParaRPr lang="en-GB"/>
          </a:p>
        </p:txBody>
      </p:sp>
      <p:sp>
        <p:nvSpPr>
          <p:cNvPr id="3" name="Text Placeholder 2">
            <a:extLst>
              <a:ext uri="{FF2B5EF4-FFF2-40B4-BE49-F238E27FC236}">
                <a16:creationId xmlns:a16="http://schemas.microsoft.com/office/drawing/2014/main" id="{6BDB97F2-E265-FB2B-57CB-A30E6D18A71F}"/>
              </a:ext>
            </a:extLst>
          </p:cNvPr>
          <p:cNvSpPr>
            <a:spLocks noGrp="1"/>
          </p:cNvSpPr>
          <p:nvPr>
            <p:ph type="body" idx="1"/>
          </p:nvPr>
        </p:nvSpPr>
        <p:spPr/>
        <p:txBody>
          <a:bodyPr/>
          <a:lstStyle/>
          <a:p>
            <a:r>
              <a:rPr lang="en-US"/>
              <a:t>Here is how you could use a question and then introduce various scaffolds to support how to approach this application of knowledge and understanding. </a:t>
            </a:r>
            <a:endParaRPr lang="en-GB"/>
          </a:p>
        </p:txBody>
      </p:sp>
      <p:pic>
        <p:nvPicPr>
          <p:cNvPr id="4" name="Picture 3">
            <a:extLst>
              <a:ext uri="{FF2B5EF4-FFF2-40B4-BE49-F238E27FC236}">
                <a16:creationId xmlns:a16="http://schemas.microsoft.com/office/drawing/2014/main" id="{FFFBEF24-2672-A75B-0E26-8504755ABE67}"/>
              </a:ext>
            </a:extLst>
          </p:cNvPr>
          <p:cNvPicPr>
            <a:picLocks noChangeAspect="1"/>
          </p:cNvPicPr>
          <p:nvPr/>
        </p:nvPicPr>
        <p:blipFill>
          <a:blip r:embed="rId2"/>
          <a:stretch>
            <a:fillRect/>
          </a:stretch>
        </p:blipFill>
        <p:spPr>
          <a:xfrm>
            <a:off x="10562016" y="242222"/>
            <a:ext cx="975445" cy="969348"/>
          </a:xfrm>
          <a:prstGeom prst="rect">
            <a:avLst/>
          </a:prstGeom>
        </p:spPr>
      </p:pic>
    </p:spTree>
    <p:extLst>
      <p:ext uri="{BB962C8B-B14F-4D97-AF65-F5344CB8AC3E}">
        <p14:creationId xmlns:p14="http://schemas.microsoft.com/office/powerpoint/2010/main" val="1283729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C688D20975B24D8FB5A95768DE6DF2" ma:contentTypeVersion="19" ma:contentTypeDescription="Create a new document." ma:contentTypeScope="" ma:versionID="cfb2c9bf1b89074cc5c3453c19ff5235">
  <xsd:schema xmlns:xsd="http://www.w3.org/2001/XMLSchema" xmlns:xs="http://www.w3.org/2001/XMLSchema" xmlns:p="http://schemas.microsoft.com/office/2006/metadata/properties" xmlns:ns2="cd497dfa-9c52-4b77-9510-d5d8b75d053a" xmlns:ns3="36f98b4f-ba65-4a7d-9a34-48b23de556cb" targetNamespace="http://schemas.microsoft.com/office/2006/metadata/properties" ma:root="true" ma:fieldsID="2b35a398955445f1f38704153505873c" ns2:_="" ns3:_="">
    <xsd:import namespace="cd497dfa-9c52-4b77-9510-d5d8b75d053a"/>
    <xsd:import namespace="36f98b4f-ba65-4a7d-9a34-48b23de556cb"/>
    <xsd:element name="properties">
      <xsd:complexType>
        <xsd:sequence>
          <xsd:element name="documentManagement">
            <xsd:complexType>
              <xsd:all>
                <xsd:element ref="ns2:Description_x0020_new"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497dfa-9c52-4b77-9510-d5d8b75d053a" elementFormDefault="qualified">
    <xsd:import namespace="http://schemas.microsoft.com/office/2006/documentManagement/types"/>
    <xsd:import namespace="http://schemas.microsoft.com/office/infopath/2007/PartnerControls"/>
    <xsd:element name="Description_x0020_new" ma:index="8" nillable="true" ma:displayName="Description new" ma:internalName="Description_x0020_new">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317158d-5997-432d-8f64-ed5253ed3d4a}" ma:internalName="TaxCatchAll" ma:showField="CatchAllData" ma:web="36f98b4f-ba65-4a7d-9a34-48b23de556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71F0D4-75EA-418E-9318-E6C0F141C778}">
  <ds:schemaRefs>
    <ds:schemaRef ds:uri="http://schemas.microsoft.com/sharepoint/v3/contenttype/forms"/>
  </ds:schemaRefs>
</ds:datastoreItem>
</file>

<file path=customXml/itemProps2.xml><?xml version="1.0" encoding="utf-8"?>
<ds:datastoreItem xmlns:ds="http://schemas.openxmlformats.org/officeDocument/2006/customXml" ds:itemID="{2A514E36-075D-4EB7-90FF-6A45F75DFF1E}">
  <ds:schemaRefs>
    <ds:schemaRef ds:uri="36f98b4f-ba65-4a7d-9a34-48b23de556cb"/>
    <ds:schemaRef ds:uri="cd497dfa-9c52-4b77-9510-d5d8b75d05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GeogShots </vt:lpstr>
      <vt:lpstr>GeogShot.</vt:lpstr>
      <vt:lpstr>PowerPoint Presentation</vt:lpstr>
      <vt:lpstr>PowerPoint Presentation</vt:lpstr>
      <vt:lpstr>PowerPoint Presentation</vt:lpstr>
      <vt:lpstr>PowerPoint Presentation</vt:lpstr>
      <vt:lpstr>PowerPoint Presentation</vt:lpstr>
      <vt:lpstr>PowerPoint Presentation</vt:lpstr>
      <vt:lpstr>Worked example</vt:lpstr>
      <vt:lpstr>PowerPoint Presentation</vt:lpstr>
      <vt:lpstr>PowerPoint Presentation</vt:lpstr>
      <vt:lpstr>PowerPoint Presentation</vt:lpstr>
      <vt:lpstr>PowerPoint Presentation</vt:lpstr>
    </vt:vector>
  </TitlesOfParts>
  <Company>WJEC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GeogShots </dc:title>
  <dc:creator>Rennie, Fiona</dc:creator>
  <cp:revision>1</cp:revision>
  <dcterms:created xsi:type="dcterms:W3CDTF">2023-12-18T11:26:20Z</dcterms:created>
  <dcterms:modified xsi:type="dcterms:W3CDTF">2024-02-06T12:36:20Z</dcterms:modified>
</cp:coreProperties>
</file>