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7" r:id="rId5"/>
    <p:sldId id="258" r:id="rId6"/>
    <p:sldId id="259" r:id="rId7"/>
    <p:sldId id="260" r:id="rId8"/>
    <p:sldId id="261" r:id="rId9"/>
    <p:sldId id="264" r:id="rId10"/>
    <p:sldId id="267" r:id="rId11"/>
    <p:sldId id="265"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157CA-EF78-44CA-A357-F00D7A99EF8B}" type="datetimeFigureOut">
              <a:rPr lang="en-GB" smtClean="0"/>
              <a:t>19/03/2024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613E0-5425-4E63-A1F0-89037B1F29CD}" type="slidenum">
              <a:rPr lang="en-GB" smtClean="0"/>
              <a:t>‹#›</a:t>
            </a:fld>
            <a:endParaRPr lang="en-GB"/>
          </a:p>
        </p:txBody>
      </p:sp>
    </p:spTree>
    <p:extLst>
      <p:ext uri="{BB962C8B-B14F-4D97-AF65-F5344CB8AC3E}">
        <p14:creationId xmlns:p14="http://schemas.microsoft.com/office/powerpoint/2010/main" val="3686627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er.wjec.co.uk/Pages/ProjectByArgs.aspx?subId=28&amp;lvlId=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Ideas on how to use these slides in your lesson is included in the notes these are just suggestions and the idea is this is flexible for you to edit and use as you would want to</a:t>
            </a:r>
            <a:r>
              <a:rPr lang="en-GB" dirty="0"/>
              <a:t>.</a:t>
            </a:r>
            <a:endParaRPr lang="en-US" dirty="0"/>
          </a:p>
        </p:txBody>
      </p:sp>
      <p:sp>
        <p:nvSpPr>
          <p:cNvPr id="4" name="Slide Number Placeholder 3"/>
          <p:cNvSpPr>
            <a:spLocks noGrp="1"/>
          </p:cNvSpPr>
          <p:nvPr>
            <p:ph type="sldNum" sz="quarter" idx="5"/>
          </p:nvPr>
        </p:nvSpPr>
        <p:spPr/>
        <p:txBody>
          <a:bodyPr/>
          <a:lstStyle/>
          <a:p>
            <a:fld id="{64D613E0-5425-4E63-A1F0-89037B1F29CD}" type="slidenum">
              <a:rPr lang="en-GB" smtClean="0"/>
              <a:t>3</a:t>
            </a:fld>
            <a:endParaRPr lang="en-GB"/>
          </a:p>
        </p:txBody>
      </p:sp>
    </p:spTree>
    <p:extLst>
      <p:ext uri="{BB962C8B-B14F-4D97-AF65-F5344CB8AC3E}">
        <p14:creationId xmlns:p14="http://schemas.microsoft.com/office/powerpoint/2010/main" val="276921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into your lessons the understanding of the demands of AO1.2 the learners need familiarity with command words to signpost the demands of the question. Consider the amount of time required to answer these mid range tariff questions and ensure development of the point. Introduce scaffolds using connective words in class develop probing questions to demonstrate how the answers can be developed to ensure reasons are clearly given to attain the demands of understanding.  </a:t>
            </a:r>
            <a:endParaRPr lang="en-GB" dirty="0"/>
          </a:p>
        </p:txBody>
      </p:sp>
      <p:sp>
        <p:nvSpPr>
          <p:cNvPr id="4" name="Slide Number Placeholder 3"/>
          <p:cNvSpPr>
            <a:spLocks noGrp="1"/>
          </p:cNvSpPr>
          <p:nvPr>
            <p:ph type="sldNum" sz="quarter" idx="5"/>
          </p:nvPr>
        </p:nvSpPr>
        <p:spPr/>
        <p:txBody>
          <a:bodyPr/>
          <a:lstStyle/>
          <a:p>
            <a:fld id="{64D613E0-5425-4E63-A1F0-89037B1F29CD}" type="slidenum">
              <a:rPr lang="en-GB" smtClean="0"/>
              <a:t>4</a:t>
            </a:fld>
            <a:endParaRPr lang="en-GB"/>
          </a:p>
        </p:txBody>
      </p:sp>
    </p:spTree>
    <p:extLst>
      <p:ext uri="{BB962C8B-B14F-4D97-AF65-F5344CB8AC3E}">
        <p14:creationId xmlns:p14="http://schemas.microsoft.com/office/powerpoint/2010/main" val="2910136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nature of the types of questions that are used to assess this objective, learners’ understanding of the topic being questioned this requires links between points to evidence and a clear reason to be included in the answer. Provide useful classification of connectives and practice of using these will help effective responses in the exam situation.</a:t>
            </a:r>
            <a:endParaRPr lang="en-GB" dirty="0"/>
          </a:p>
        </p:txBody>
      </p:sp>
      <p:sp>
        <p:nvSpPr>
          <p:cNvPr id="4" name="Slide Number Placeholder 3"/>
          <p:cNvSpPr>
            <a:spLocks noGrp="1"/>
          </p:cNvSpPr>
          <p:nvPr>
            <p:ph type="sldNum" sz="quarter" idx="5"/>
          </p:nvPr>
        </p:nvSpPr>
        <p:spPr/>
        <p:txBody>
          <a:bodyPr/>
          <a:lstStyle/>
          <a:p>
            <a:fld id="{64D613E0-5425-4E63-A1F0-89037B1F29CD}" type="slidenum">
              <a:rPr lang="en-GB" smtClean="0"/>
              <a:t>5</a:t>
            </a:fld>
            <a:endParaRPr lang="en-GB"/>
          </a:p>
        </p:txBody>
      </p:sp>
    </p:spTree>
    <p:extLst>
      <p:ext uri="{BB962C8B-B14F-4D97-AF65-F5344CB8AC3E}">
        <p14:creationId xmlns:p14="http://schemas.microsoft.com/office/powerpoint/2010/main" val="2835729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identify a possible checklist about what the learners need to include in their answer. They will need a list of definitions/directions of what the different command words ask for. You could use this to develop scaffolds as part of collaborative work in class that they can employ to develop an excellent response. </a:t>
            </a:r>
            <a:endParaRPr lang="en-GB" dirty="0"/>
          </a:p>
        </p:txBody>
      </p:sp>
      <p:sp>
        <p:nvSpPr>
          <p:cNvPr id="4" name="Slide Number Placeholder 3"/>
          <p:cNvSpPr>
            <a:spLocks noGrp="1"/>
          </p:cNvSpPr>
          <p:nvPr>
            <p:ph type="sldNum" sz="quarter" idx="5"/>
          </p:nvPr>
        </p:nvSpPr>
        <p:spPr/>
        <p:txBody>
          <a:bodyPr/>
          <a:lstStyle/>
          <a:p>
            <a:fld id="{64D613E0-5425-4E63-A1F0-89037B1F29CD}" type="slidenum">
              <a:rPr lang="en-GB" smtClean="0"/>
              <a:t>6</a:t>
            </a:fld>
            <a:endParaRPr lang="en-GB"/>
          </a:p>
        </p:txBody>
      </p:sp>
    </p:spTree>
    <p:extLst>
      <p:ext uri="{BB962C8B-B14F-4D97-AF65-F5344CB8AC3E}">
        <p14:creationId xmlns:p14="http://schemas.microsoft.com/office/powerpoint/2010/main" val="4051568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take the learners through how to debug an AO1.2 question, this can be modeled to the whole class possibly using question and answer session, employ white boards to identify the parts of the question. This allows ease of identifying the responses given. Remind learners of slide6 which has the demands of this AO. It is important to consider how to develop the understanding clearly in the response in the pressure of the exam room and connective words lead naturally to this. Get the learners to make a list of possible connectives.</a:t>
            </a:r>
            <a:endParaRPr lang="en-GB" dirty="0"/>
          </a:p>
        </p:txBody>
      </p:sp>
      <p:sp>
        <p:nvSpPr>
          <p:cNvPr id="4" name="Slide Number Placeholder 3"/>
          <p:cNvSpPr>
            <a:spLocks noGrp="1"/>
          </p:cNvSpPr>
          <p:nvPr>
            <p:ph type="sldNum" sz="quarter" idx="5"/>
          </p:nvPr>
        </p:nvSpPr>
        <p:spPr/>
        <p:txBody>
          <a:bodyPr/>
          <a:lstStyle/>
          <a:p>
            <a:fld id="{64D613E0-5425-4E63-A1F0-89037B1F29CD}" type="slidenum">
              <a:rPr lang="en-GB" smtClean="0"/>
              <a:t>7</a:t>
            </a:fld>
            <a:endParaRPr lang="en-GB"/>
          </a:p>
        </p:txBody>
      </p:sp>
    </p:spTree>
    <p:extLst>
      <p:ext uri="{BB962C8B-B14F-4D97-AF65-F5344CB8AC3E}">
        <p14:creationId xmlns:p14="http://schemas.microsoft.com/office/powerpoint/2010/main" val="1351442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 learners to the way their response will be assessed. In class demonstrate what a top band answer looks like. An activity would be to annotate possible answers highlighting evidence for the descriptor a worked example is on next slide a wealth of examples can be found on </a:t>
            </a:r>
            <a:r>
              <a:rPr lang="en-GB" dirty="0">
                <a:hlinkClick r:id="rId3"/>
              </a:rPr>
              <a:t>WJEC OER Website</a:t>
            </a:r>
            <a:endParaRPr lang="en-GB" dirty="0"/>
          </a:p>
        </p:txBody>
      </p:sp>
      <p:sp>
        <p:nvSpPr>
          <p:cNvPr id="4" name="Slide Number Placeholder 3"/>
          <p:cNvSpPr>
            <a:spLocks noGrp="1"/>
          </p:cNvSpPr>
          <p:nvPr>
            <p:ph type="sldNum" sz="quarter" idx="5"/>
          </p:nvPr>
        </p:nvSpPr>
        <p:spPr/>
        <p:txBody>
          <a:bodyPr/>
          <a:lstStyle/>
          <a:p>
            <a:fld id="{64D613E0-5425-4E63-A1F0-89037B1F29CD}" type="slidenum">
              <a:rPr lang="en-GB" smtClean="0"/>
              <a:t>8</a:t>
            </a:fld>
            <a:endParaRPr lang="en-GB"/>
          </a:p>
        </p:txBody>
      </p:sp>
    </p:spTree>
    <p:extLst>
      <p:ext uri="{BB962C8B-B14F-4D97-AF65-F5344CB8AC3E}">
        <p14:creationId xmlns:p14="http://schemas.microsoft.com/office/powerpoint/2010/main" val="3316874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attained band 4 7marks, a good structure with balance between the 2 factors population growth and agricultural change explained. Links are made to how water is used and the impacts of an increase in these factors is clearly communicated. There is a final overview of how water use is increased due to the factors to ensure understanding is demonstrated. </a:t>
            </a:r>
            <a:endParaRPr lang="en-GB" dirty="0"/>
          </a:p>
        </p:txBody>
      </p:sp>
      <p:sp>
        <p:nvSpPr>
          <p:cNvPr id="4" name="Slide Number Placeholder 3"/>
          <p:cNvSpPr>
            <a:spLocks noGrp="1"/>
          </p:cNvSpPr>
          <p:nvPr>
            <p:ph type="sldNum" sz="quarter" idx="5"/>
          </p:nvPr>
        </p:nvSpPr>
        <p:spPr/>
        <p:txBody>
          <a:bodyPr/>
          <a:lstStyle/>
          <a:p>
            <a:fld id="{64D613E0-5425-4E63-A1F0-89037B1F29CD}" type="slidenum">
              <a:rPr lang="en-GB" smtClean="0"/>
              <a:t>9</a:t>
            </a:fld>
            <a:endParaRPr lang="en-GB"/>
          </a:p>
        </p:txBody>
      </p:sp>
    </p:spTree>
    <p:extLst>
      <p:ext uri="{BB962C8B-B14F-4D97-AF65-F5344CB8AC3E}">
        <p14:creationId xmlns:p14="http://schemas.microsoft.com/office/powerpoint/2010/main" val="378058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F5F2-19A6-272C-3CEF-900C5C20B7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3092F08-BF31-D7BB-02BF-8A153D33B7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6CEAB2D-08E8-7697-4730-5CB33A8E5AFC}"/>
              </a:ext>
            </a:extLst>
          </p:cNvPr>
          <p:cNvSpPr>
            <a:spLocks noGrp="1"/>
          </p:cNvSpPr>
          <p:nvPr>
            <p:ph type="dt" sz="half" idx="10"/>
          </p:nvPr>
        </p:nvSpPr>
        <p:spPr/>
        <p:txBody>
          <a:bodyPr/>
          <a:lstStyle/>
          <a:p>
            <a:fld id="{3FE3A782-EA9F-425C-B6C7-72078D7F3DC2}" type="datetimeFigureOut">
              <a:rPr lang="en-GB" smtClean="0"/>
              <a:t>19/03/2024</a:t>
            </a:fld>
            <a:endParaRPr lang="en-GB"/>
          </a:p>
        </p:txBody>
      </p:sp>
      <p:sp>
        <p:nvSpPr>
          <p:cNvPr id="5" name="Footer Placeholder 4">
            <a:extLst>
              <a:ext uri="{FF2B5EF4-FFF2-40B4-BE49-F238E27FC236}">
                <a16:creationId xmlns:a16="http://schemas.microsoft.com/office/drawing/2014/main" id="{F912DB72-874A-A1D9-C7D9-8C711C3BB1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4E3D24-16E8-E92D-B2A2-F12D7898BD2E}"/>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28260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7690-5C5F-CF82-2FD6-D083D6EB1B2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7EDFED9-ECBD-C1EF-D148-92EB16B7B7B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746050C-6A2D-74A3-F5A6-1C947E82D12C}"/>
              </a:ext>
            </a:extLst>
          </p:cNvPr>
          <p:cNvSpPr>
            <a:spLocks noGrp="1"/>
          </p:cNvSpPr>
          <p:nvPr>
            <p:ph type="dt" sz="half" idx="10"/>
          </p:nvPr>
        </p:nvSpPr>
        <p:spPr/>
        <p:txBody>
          <a:bodyPr/>
          <a:lstStyle/>
          <a:p>
            <a:fld id="{3FE3A782-EA9F-425C-B6C7-72078D7F3DC2}" type="datetimeFigureOut">
              <a:rPr lang="en-GB" smtClean="0"/>
              <a:t>19/03/2024</a:t>
            </a:fld>
            <a:endParaRPr lang="en-GB"/>
          </a:p>
        </p:txBody>
      </p:sp>
      <p:sp>
        <p:nvSpPr>
          <p:cNvPr id="5" name="Footer Placeholder 4">
            <a:extLst>
              <a:ext uri="{FF2B5EF4-FFF2-40B4-BE49-F238E27FC236}">
                <a16:creationId xmlns:a16="http://schemas.microsoft.com/office/drawing/2014/main" id="{2CCD8689-9CDC-1F17-7F88-66A7409A18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2FB540-D4C8-9BCA-16B5-B8390EAA6258}"/>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309625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015D50-AF9E-451D-593B-B1F57F39E48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6A5DDBD-3339-DD44-DD91-3CD20BBAE45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741D01E-2345-8514-A7EA-AEF105D37EF5}"/>
              </a:ext>
            </a:extLst>
          </p:cNvPr>
          <p:cNvSpPr>
            <a:spLocks noGrp="1"/>
          </p:cNvSpPr>
          <p:nvPr>
            <p:ph type="dt" sz="half" idx="10"/>
          </p:nvPr>
        </p:nvSpPr>
        <p:spPr/>
        <p:txBody>
          <a:bodyPr/>
          <a:lstStyle/>
          <a:p>
            <a:fld id="{3FE3A782-EA9F-425C-B6C7-72078D7F3DC2}" type="datetimeFigureOut">
              <a:rPr lang="en-GB" smtClean="0"/>
              <a:t>19/03/2024</a:t>
            </a:fld>
            <a:endParaRPr lang="en-GB"/>
          </a:p>
        </p:txBody>
      </p:sp>
      <p:sp>
        <p:nvSpPr>
          <p:cNvPr id="5" name="Footer Placeholder 4">
            <a:extLst>
              <a:ext uri="{FF2B5EF4-FFF2-40B4-BE49-F238E27FC236}">
                <a16:creationId xmlns:a16="http://schemas.microsoft.com/office/drawing/2014/main" id="{07CBC7EC-3671-C24C-86FD-ED5847BFBF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A85B58-9805-0E29-6293-720952BCF950}"/>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327524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F984-0801-5D9F-937E-D82DF70563C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B94555D-4BEF-B0DA-456E-DE7B8DB0764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500F279-5DEC-1B91-E751-6684A50E18AD}"/>
              </a:ext>
            </a:extLst>
          </p:cNvPr>
          <p:cNvSpPr>
            <a:spLocks noGrp="1"/>
          </p:cNvSpPr>
          <p:nvPr>
            <p:ph type="dt" sz="half" idx="10"/>
          </p:nvPr>
        </p:nvSpPr>
        <p:spPr/>
        <p:txBody>
          <a:bodyPr/>
          <a:lstStyle/>
          <a:p>
            <a:fld id="{3FE3A782-EA9F-425C-B6C7-72078D7F3DC2}" type="datetimeFigureOut">
              <a:rPr lang="en-GB" smtClean="0"/>
              <a:t>19/03/2024</a:t>
            </a:fld>
            <a:endParaRPr lang="en-GB"/>
          </a:p>
        </p:txBody>
      </p:sp>
      <p:sp>
        <p:nvSpPr>
          <p:cNvPr id="5" name="Footer Placeholder 4">
            <a:extLst>
              <a:ext uri="{FF2B5EF4-FFF2-40B4-BE49-F238E27FC236}">
                <a16:creationId xmlns:a16="http://schemas.microsoft.com/office/drawing/2014/main" id="{6C606140-C2A8-8E05-4595-AFE44B07A7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343CFE-9B64-0380-6BFB-490E2A185432}"/>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120156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69262-5B34-4F51-7B67-AA206FAC802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19115F4-3900-3AE6-EB96-FEB78AB817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7BFFE2C-6C9A-0C55-EF3E-E49B4B913C4F}"/>
              </a:ext>
            </a:extLst>
          </p:cNvPr>
          <p:cNvSpPr>
            <a:spLocks noGrp="1"/>
          </p:cNvSpPr>
          <p:nvPr>
            <p:ph type="dt" sz="half" idx="10"/>
          </p:nvPr>
        </p:nvSpPr>
        <p:spPr/>
        <p:txBody>
          <a:bodyPr/>
          <a:lstStyle/>
          <a:p>
            <a:fld id="{3FE3A782-EA9F-425C-B6C7-72078D7F3DC2}" type="datetimeFigureOut">
              <a:rPr lang="en-GB" smtClean="0"/>
              <a:t>19/03/2024</a:t>
            </a:fld>
            <a:endParaRPr lang="en-GB"/>
          </a:p>
        </p:txBody>
      </p:sp>
      <p:sp>
        <p:nvSpPr>
          <p:cNvPr id="5" name="Footer Placeholder 4">
            <a:extLst>
              <a:ext uri="{FF2B5EF4-FFF2-40B4-BE49-F238E27FC236}">
                <a16:creationId xmlns:a16="http://schemas.microsoft.com/office/drawing/2014/main" id="{6202916A-4B2F-BF38-0114-B38F646FE7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E36FA4-57E2-BBD7-2558-986F7C3E9B49}"/>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134363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0648-D913-308A-D88E-6DC7C7B1249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3E47203-0954-A0E3-4728-4B95DE980CA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3E531B0-DDF7-A277-922B-215B962DCA7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5DCA00E-C7EC-0E4F-E0AF-98E49D6379E9}"/>
              </a:ext>
            </a:extLst>
          </p:cNvPr>
          <p:cNvSpPr>
            <a:spLocks noGrp="1"/>
          </p:cNvSpPr>
          <p:nvPr>
            <p:ph type="dt" sz="half" idx="10"/>
          </p:nvPr>
        </p:nvSpPr>
        <p:spPr/>
        <p:txBody>
          <a:bodyPr/>
          <a:lstStyle/>
          <a:p>
            <a:fld id="{3FE3A782-EA9F-425C-B6C7-72078D7F3DC2}" type="datetimeFigureOut">
              <a:rPr lang="en-GB" smtClean="0"/>
              <a:t>19/03/2024</a:t>
            </a:fld>
            <a:endParaRPr lang="en-GB"/>
          </a:p>
        </p:txBody>
      </p:sp>
      <p:sp>
        <p:nvSpPr>
          <p:cNvPr id="6" name="Footer Placeholder 5">
            <a:extLst>
              <a:ext uri="{FF2B5EF4-FFF2-40B4-BE49-F238E27FC236}">
                <a16:creationId xmlns:a16="http://schemas.microsoft.com/office/drawing/2014/main" id="{24BBB3B5-4EA8-4F4E-A840-119A2A166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695677-5ED5-9114-7F30-107C1F3EDCBF}"/>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57837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4D86-B563-3C59-D817-A21F75E2825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E883CE9-2E1E-D402-7513-D0F9C0896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2BC0F82-87E4-C312-0E3F-EC1E129B6B5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CF44D75-7FDA-A599-4C7C-BEDFB1440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CEE9D16-C192-C97E-387F-6E96E333E8B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EC1710F-4B3C-210B-A699-C704CDD98E73}"/>
              </a:ext>
            </a:extLst>
          </p:cNvPr>
          <p:cNvSpPr>
            <a:spLocks noGrp="1"/>
          </p:cNvSpPr>
          <p:nvPr>
            <p:ph type="dt" sz="half" idx="10"/>
          </p:nvPr>
        </p:nvSpPr>
        <p:spPr/>
        <p:txBody>
          <a:bodyPr/>
          <a:lstStyle/>
          <a:p>
            <a:fld id="{3FE3A782-EA9F-425C-B6C7-72078D7F3DC2}" type="datetimeFigureOut">
              <a:rPr lang="en-GB" smtClean="0"/>
              <a:t>19/03/2024</a:t>
            </a:fld>
            <a:endParaRPr lang="en-GB"/>
          </a:p>
        </p:txBody>
      </p:sp>
      <p:sp>
        <p:nvSpPr>
          <p:cNvPr id="8" name="Footer Placeholder 7">
            <a:extLst>
              <a:ext uri="{FF2B5EF4-FFF2-40B4-BE49-F238E27FC236}">
                <a16:creationId xmlns:a16="http://schemas.microsoft.com/office/drawing/2014/main" id="{352CCF60-9F14-2132-D1B6-80711CFBAF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4D6C56-5F03-BFA0-98BE-15926D37F45C}"/>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27345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9A806-8516-4665-FD28-FD41141CCA0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7AE363E-D243-434A-0CAE-196DEBDAC19B}"/>
              </a:ext>
            </a:extLst>
          </p:cNvPr>
          <p:cNvSpPr>
            <a:spLocks noGrp="1"/>
          </p:cNvSpPr>
          <p:nvPr>
            <p:ph type="dt" sz="half" idx="10"/>
          </p:nvPr>
        </p:nvSpPr>
        <p:spPr/>
        <p:txBody>
          <a:bodyPr/>
          <a:lstStyle/>
          <a:p>
            <a:fld id="{3FE3A782-EA9F-425C-B6C7-72078D7F3DC2}" type="datetimeFigureOut">
              <a:rPr lang="en-GB" smtClean="0"/>
              <a:t>19/03/2024</a:t>
            </a:fld>
            <a:endParaRPr lang="en-GB"/>
          </a:p>
        </p:txBody>
      </p:sp>
      <p:sp>
        <p:nvSpPr>
          <p:cNvPr id="4" name="Footer Placeholder 3">
            <a:extLst>
              <a:ext uri="{FF2B5EF4-FFF2-40B4-BE49-F238E27FC236}">
                <a16:creationId xmlns:a16="http://schemas.microsoft.com/office/drawing/2014/main" id="{C6BC75C2-33E4-D883-AF1D-19B12AFFE8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46D0D7-98F1-EF65-D810-529211C4E171}"/>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364729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185BB5-1C45-8E21-8EF4-8CE4C7DD0C15}"/>
              </a:ext>
            </a:extLst>
          </p:cNvPr>
          <p:cNvSpPr>
            <a:spLocks noGrp="1"/>
          </p:cNvSpPr>
          <p:nvPr>
            <p:ph type="dt" sz="half" idx="10"/>
          </p:nvPr>
        </p:nvSpPr>
        <p:spPr/>
        <p:txBody>
          <a:bodyPr/>
          <a:lstStyle/>
          <a:p>
            <a:fld id="{3FE3A782-EA9F-425C-B6C7-72078D7F3DC2}" type="datetimeFigureOut">
              <a:rPr lang="en-GB" smtClean="0"/>
              <a:t>19/03/2024</a:t>
            </a:fld>
            <a:endParaRPr lang="en-GB"/>
          </a:p>
        </p:txBody>
      </p:sp>
      <p:sp>
        <p:nvSpPr>
          <p:cNvPr id="3" name="Footer Placeholder 2">
            <a:extLst>
              <a:ext uri="{FF2B5EF4-FFF2-40B4-BE49-F238E27FC236}">
                <a16:creationId xmlns:a16="http://schemas.microsoft.com/office/drawing/2014/main" id="{241FEAF9-9F33-B4EE-CCE2-95DB0371F9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2EA11E-A991-CAFB-D426-9B46A72BF656}"/>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2313283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2EB99-2EF0-D095-41C3-E058429182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39EDB52-6A3E-1D0A-B73B-A99336B012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A375E2E-575E-60F9-2C2D-D3A395D71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D303A5-6635-444E-5FCF-0558E18B9A1D}"/>
              </a:ext>
            </a:extLst>
          </p:cNvPr>
          <p:cNvSpPr>
            <a:spLocks noGrp="1"/>
          </p:cNvSpPr>
          <p:nvPr>
            <p:ph type="dt" sz="half" idx="10"/>
          </p:nvPr>
        </p:nvSpPr>
        <p:spPr/>
        <p:txBody>
          <a:bodyPr/>
          <a:lstStyle/>
          <a:p>
            <a:fld id="{3FE3A782-EA9F-425C-B6C7-72078D7F3DC2}" type="datetimeFigureOut">
              <a:rPr lang="en-GB" smtClean="0"/>
              <a:t>19/03/2024</a:t>
            </a:fld>
            <a:endParaRPr lang="en-GB"/>
          </a:p>
        </p:txBody>
      </p:sp>
      <p:sp>
        <p:nvSpPr>
          <p:cNvPr id="6" name="Footer Placeholder 5">
            <a:extLst>
              <a:ext uri="{FF2B5EF4-FFF2-40B4-BE49-F238E27FC236}">
                <a16:creationId xmlns:a16="http://schemas.microsoft.com/office/drawing/2014/main" id="{A329B95C-53A1-2740-477F-BE6A030C8E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0DB181-7BBF-A61F-3675-EF741BF8C91A}"/>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281139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2C77-AF7B-36BA-3EFE-C94B4B4A165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CB13EF0-10B3-5591-D8B3-03294EA74C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E13F7C-1AC7-9581-E16D-F90F40C0A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E4E0A5-F7C0-40C2-60B2-774A62CBEC08}"/>
              </a:ext>
            </a:extLst>
          </p:cNvPr>
          <p:cNvSpPr>
            <a:spLocks noGrp="1"/>
          </p:cNvSpPr>
          <p:nvPr>
            <p:ph type="dt" sz="half" idx="10"/>
          </p:nvPr>
        </p:nvSpPr>
        <p:spPr/>
        <p:txBody>
          <a:bodyPr/>
          <a:lstStyle/>
          <a:p>
            <a:fld id="{3FE3A782-EA9F-425C-B6C7-72078D7F3DC2}" type="datetimeFigureOut">
              <a:rPr lang="en-GB" smtClean="0"/>
              <a:t>19/03/2024</a:t>
            </a:fld>
            <a:endParaRPr lang="en-GB"/>
          </a:p>
        </p:txBody>
      </p:sp>
      <p:sp>
        <p:nvSpPr>
          <p:cNvPr id="6" name="Footer Placeholder 5">
            <a:extLst>
              <a:ext uri="{FF2B5EF4-FFF2-40B4-BE49-F238E27FC236}">
                <a16:creationId xmlns:a16="http://schemas.microsoft.com/office/drawing/2014/main" id="{6308377D-FEBB-7DFB-C45A-1552B168ED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D02F-E137-5300-B391-F87606B05ED6}"/>
              </a:ext>
            </a:extLst>
          </p:cNvPr>
          <p:cNvSpPr>
            <a:spLocks noGrp="1"/>
          </p:cNvSpPr>
          <p:nvPr>
            <p:ph type="sldNum" sz="quarter" idx="12"/>
          </p:nvPr>
        </p:nvSpPr>
        <p:spPr/>
        <p:txBody>
          <a:bodyPr/>
          <a:lstStyle/>
          <a:p>
            <a:fld id="{12D57FB7-64B7-4A14-8801-EBBAEEE21FD2}" type="slidenum">
              <a:rPr lang="en-GB" smtClean="0"/>
              <a:t>‹#›</a:t>
            </a:fld>
            <a:endParaRPr lang="en-GB"/>
          </a:p>
        </p:txBody>
      </p:sp>
    </p:spTree>
    <p:extLst>
      <p:ext uri="{BB962C8B-B14F-4D97-AF65-F5344CB8AC3E}">
        <p14:creationId xmlns:p14="http://schemas.microsoft.com/office/powerpoint/2010/main" val="45874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EF3ABF-DA86-10DA-7E31-F00EF00A47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82B2756-6198-7A6E-D321-687E0D6989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361EE6E-1650-7EB7-4852-539311927C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3A782-EA9F-425C-B6C7-72078D7F3DC2}" type="datetimeFigureOut">
              <a:rPr lang="en-GB" smtClean="0"/>
              <a:t>19/03/2024</a:t>
            </a:fld>
            <a:endParaRPr lang="en-GB"/>
          </a:p>
        </p:txBody>
      </p:sp>
      <p:sp>
        <p:nvSpPr>
          <p:cNvPr id="5" name="Footer Placeholder 4">
            <a:extLst>
              <a:ext uri="{FF2B5EF4-FFF2-40B4-BE49-F238E27FC236}">
                <a16:creationId xmlns:a16="http://schemas.microsoft.com/office/drawing/2014/main" id="{48988F7D-ED3D-1BB8-124E-7A8F070996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E64430-EEBC-872C-A9BC-1B47C6EA1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57FB7-64B7-4A14-8801-EBBAEEE21FD2}" type="slidenum">
              <a:rPr lang="en-GB" smtClean="0"/>
              <a:t>‹#›</a:t>
            </a:fld>
            <a:endParaRPr lang="en-GB"/>
          </a:p>
        </p:txBody>
      </p:sp>
    </p:spTree>
    <p:extLst>
      <p:ext uri="{BB962C8B-B14F-4D97-AF65-F5344CB8AC3E}">
        <p14:creationId xmlns:p14="http://schemas.microsoft.com/office/powerpoint/2010/main" val="3477288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latt Projects | Photos, videos, logos, illustrations and branding on  Behance">
            <a:extLst>
              <a:ext uri="{FF2B5EF4-FFF2-40B4-BE49-F238E27FC236}">
                <a16:creationId xmlns:a16="http://schemas.microsoft.com/office/drawing/2014/main" id="{EF59F56C-E360-DF3B-34CC-5B0209AC78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89" b="10326"/>
          <a:stretch/>
        </p:blipFill>
        <p:spPr bwMode="auto">
          <a:xfrm>
            <a:off x="-3048" y="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050578-4FA4-FDBD-8FCD-4C539F181BC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7200" dirty="0" err="1">
                <a:latin typeface="Arial" panose="020B0604020202020204" pitchFamily="34" charset="0"/>
                <a:cs typeface="Arial" panose="020B0604020202020204" pitchFamily="34" charset="0"/>
              </a:rPr>
              <a:t>GeogShots</a:t>
            </a:r>
            <a:r>
              <a:rPr lang="en-US" sz="7200" dirty="0">
                <a:solidFill>
                  <a:srgbClr val="FFFFFF"/>
                </a:solidFill>
                <a:latin typeface="Arial" panose="020B0604020202020204" pitchFamily="34" charset="0"/>
                <a:cs typeface="Arial" panose="020B0604020202020204" pitchFamily="34" charset="0"/>
              </a:rPr>
              <a:t> </a:t>
            </a:r>
            <a:endParaRPr lang="en-GB" sz="7200" dirty="0">
              <a:solidFill>
                <a:srgbClr val="FFFFFF"/>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ADBD2FB-DC06-894A-A371-8F3E717D239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GB" sz="900" dirty="0">
                <a:solidFill>
                  <a:srgbClr val="FFFFFF"/>
                </a:solidFill>
                <a:latin typeface="Arial" panose="020B0604020202020204" pitchFamily="34" charset="0"/>
                <a:cs typeface="Arial" panose="020B0604020202020204" pitchFamily="34" charset="0"/>
              </a:rPr>
              <a:t>CC BY-NC-ND 4.0</a:t>
            </a:r>
          </a:p>
        </p:txBody>
      </p:sp>
      <p:pic>
        <p:nvPicPr>
          <p:cNvPr id="5" name="Picture 4">
            <a:extLst>
              <a:ext uri="{FF2B5EF4-FFF2-40B4-BE49-F238E27FC236}">
                <a16:creationId xmlns:a16="http://schemas.microsoft.com/office/drawing/2014/main" id="{4FD33A7C-ED23-DE95-CB08-59613C0896EC}"/>
              </a:ext>
            </a:extLst>
          </p:cNvPr>
          <p:cNvPicPr>
            <a:picLocks noChangeAspect="1"/>
          </p:cNvPicPr>
          <p:nvPr/>
        </p:nvPicPr>
        <p:blipFill>
          <a:blip r:embed="rId3"/>
          <a:stretch>
            <a:fillRect/>
          </a:stretch>
        </p:blipFill>
        <p:spPr>
          <a:xfrm>
            <a:off x="8418195" y="152135"/>
            <a:ext cx="973207" cy="972105"/>
          </a:xfrm>
          <a:prstGeom prst="rect">
            <a:avLst/>
          </a:prstGeom>
        </p:spPr>
      </p:pic>
    </p:spTree>
    <p:extLst>
      <p:ext uri="{BB962C8B-B14F-4D97-AF65-F5344CB8AC3E}">
        <p14:creationId xmlns:p14="http://schemas.microsoft.com/office/powerpoint/2010/main" val="9952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F6B8C4-1429-6CB1-65D2-1D406E355524}"/>
              </a:ext>
            </a:extLst>
          </p:cNvPr>
          <p:cNvPicPr>
            <a:picLocks noChangeAspect="1"/>
          </p:cNvPicPr>
          <p:nvPr/>
        </p:nvPicPr>
        <p:blipFill>
          <a:blip r:embed="rId2"/>
          <a:stretch>
            <a:fillRect/>
          </a:stretch>
        </p:blipFill>
        <p:spPr>
          <a:xfrm>
            <a:off x="10563890" y="181489"/>
            <a:ext cx="1087640" cy="1086408"/>
          </a:xfrm>
          <a:prstGeom prst="rect">
            <a:avLst/>
          </a:prstGeom>
        </p:spPr>
      </p:pic>
      <p:sp>
        <p:nvSpPr>
          <p:cNvPr id="3" name="TextBox 2">
            <a:extLst>
              <a:ext uri="{FF2B5EF4-FFF2-40B4-BE49-F238E27FC236}">
                <a16:creationId xmlns:a16="http://schemas.microsoft.com/office/drawing/2014/main" id="{D005A158-B974-F07D-EC79-E6103F92E3EA}"/>
              </a:ext>
            </a:extLst>
          </p:cNvPr>
          <p:cNvSpPr txBox="1"/>
          <p:nvPr/>
        </p:nvSpPr>
        <p:spPr>
          <a:xfrm>
            <a:off x="3048786" y="351795"/>
            <a:ext cx="6094428" cy="6506205"/>
          </a:xfrm>
          <a:prstGeom prst="rect">
            <a:avLst/>
          </a:prstGeom>
          <a:noFill/>
        </p:spPr>
        <p:txBody>
          <a:bodyPr wrap="square">
            <a:spAutoFit/>
          </a:bodyPr>
          <a:lstStyle/>
          <a:p>
            <a:pPr>
              <a:lnSpc>
                <a:spcPct val="107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Population growth leads to an increase in demand for water as people need water to live. Water is used in leisure and tourism for pools, water parks and irrigation of golf courses with some needing 1 million gallons per day. A higher population means that more food needs to be produced, so more water is needed for crop irrigation and for livestock. Also, water is used in industrial processes and with a larger population, more services and industries are going to be needed on a larger scale, in turn using more water.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Agriculture is changing. Intensive farming has become more common to accommodate a larger population. With intensive farming less food like grass is used for livestock to eat but manufactured food requires more water for more animals. Many countries are growing plants which require more water such as in India the plants are not drought resistant, xerophytes and need irrigation.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Overall, as population rises, more people need water, for consumption, leisure, and tourism. This is rising so more water is needed for irrigation. All these factors have led to an increase in demand for water.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FAA2CEB-6D76-EC93-869F-4BB8CB0C9EB4}"/>
              </a:ext>
            </a:extLst>
          </p:cNvPr>
          <p:cNvSpPr/>
          <p:nvPr/>
        </p:nvSpPr>
        <p:spPr>
          <a:xfrm>
            <a:off x="9841584" y="5213023"/>
            <a:ext cx="2243579" cy="14470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This answer attained</a:t>
            </a:r>
          </a:p>
          <a:p>
            <a:pPr algn="ctr"/>
            <a:r>
              <a:rPr lang="en-US" sz="2400" dirty="0">
                <a:latin typeface="Arial" panose="020B0604020202020204" pitchFamily="34" charset="0"/>
                <a:cs typeface="Arial" panose="020B0604020202020204" pitchFamily="34" charset="0"/>
              </a:rPr>
              <a:t>Band 4 </a:t>
            </a:r>
          </a:p>
          <a:p>
            <a:pPr algn="ctr"/>
            <a:r>
              <a:rPr lang="en-US" sz="2400" dirty="0">
                <a:latin typeface="Arial" panose="020B0604020202020204" pitchFamily="34" charset="0"/>
                <a:cs typeface="Arial" panose="020B0604020202020204" pitchFamily="34" charset="0"/>
              </a:rPr>
              <a:t>7 marks</a:t>
            </a:r>
            <a:endParaRPr lang="en-GB" sz="2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1CDA24B-86D8-E316-A2E0-BD96B4785B9A}"/>
              </a:ext>
            </a:extLst>
          </p:cNvPr>
          <p:cNvSpPr/>
          <p:nvPr/>
        </p:nvSpPr>
        <p:spPr>
          <a:xfrm>
            <a:off x="405352" y="361222"/>
            <a:ext cx="2356701" cy="195134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The two factors are explained equally giving a good balance to the answer.</a:t>
            </a:r>
            <a:endParaRPr lang="en-GB" sz="2000" dirty="0">
              <a:solidFill>
                <a:schemeClr val="tx1"/>
              </a:solidFill>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0893A2C7-11F9-992C-2217-3FEC24B69590}"/>
              </a:ext>
            </a:extLst>
          </p:cNvPr>
          <p:cNvCxnSpPr/>
          <p:nvPr/>
        </p:nvCxnSpPr>
        <p:spPr>
          <a:xfrm>
            <a:off x="2809188" y="119720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CF4A980-51AF-483C-F3C0-0CAFE80FB0D1}"/>
              </a:ext>
            </a:extLst>
          </p:cNvPr>
          <p:cNvCxnSpPr/>
          <p:nvPr/>
        </p:nvCxnSpPr>
        <p:spPr>
          <a:xfrm>
            <a:off x="2422689" y="2312570"/>
            <a:ext cx="626097" cy="1116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E3C76C5-D25E-AB1E-F7C6-47E70EDAFC28}"/>
              </a:ext>
            </a:extLst>
          </p:cNvPr>
          <p:cNvCxnSpPr>
            <a:stCxn id="6" idx="3"/>
          </p:cNvCxnSpPr>
          <p:nvPr/>
        </p:nvCxnSpPr>
        <p:spPr>
          <a:xfrm flipV="1">
            <a:off x="2762053" y="1267897"/>
            <a:ext cx="286733" cy="68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Speech Bubble: Rectangle 13">
            <a:extLst>
              <a:ext uri="{FF2B5EF4-FFF2-40B4-BE49-F238E27FC236}">
                <a16:creationId xmlns:a16="http://schemas.microsoft.com/office/drawing/2014/main" id="{B4C0BE44-F3D3-2270-2CAA-6879E4459B8A}"/>
              </a:ext>
            </a:extLst>
          </p:cNvPr>
          <p:cNvSpPr/>
          <p:nvPr/>
        </p:nvSpPr>
        <p:spPr>
          <a:xfrm>
            <a:off x="9297764" y="516149"/>
            <a:ext cx="1266126" cy="1086408"/>
          </a:xfrm>
          <a:prstGeom prst="wedgeRectCallout">
            <a:avLst>
              <a:gd name="adj1" fmla="val -103171"/>
              <a:gd name="adj2" fmla="val 3206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Uses good evidence</a:t>
            </a:r>
            <a:endParaRPr lang="en-GB" sz="2000" dirty="0">
              <a:solidFill>
                <a:schemeClr val="tx1"/>
              </a:solidFill>
              <a:latin typeface="Arial" panose="020B0604020202020204" pitchFamily="34" charset="0"/>
              <a:cs typeface="Arial" panose="020B0604020202020204" pitchFamily="34" charset="0"/>
            </a:endParaRPr>
          </a:p>
        </p:txBody>
      </p:sp>
      <p:sp>
        <p:nvSpPr>
          <p:cNvPr id="15" name="Speech Bubble: Rectangle 14">
            <a:extLst>
              <a:ext uri="{FF2B5EF4-FFF2-40B4-BE49-F238E27FC236}">
                <a16:creationId xmlns:a16="http://schemas.microsoft.com/office/drawing/2014/main" id="{AE15D91C-8AFB-CDC5-A76A-C1D3703B43D0}"/>
              </a:ext>
            </a:extLst>
          </p:cNvPr>
          <p:cNvSpPr/>
          <p:nvPr/>
        </p:nvSpPr>
        <p:spPr>
          <a:xfrm>
            <a:off x="9363960" y="1778178"/>
            <a:ext cx="1674828" cy="1086408"/>
          </a:xfrm>
          <a:prstGeom prst="wedgeRectCallout">
            <a:avLst>
              <a:gd name="adj1" fmla="val -106149"/>
              <a:gd name="adj2" fmla="val 49419"/>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Links made to increase in water use</a:t>
            </a:r>
            <a:endParaRPr lang="en-GB" sz="2000" dirty="0">
              <a:solidFill>
                <a:schemeClr val="tx1"/>
              </a:solidFill>
              <a:latin typeface="Arial" panose="020B0604020202020204" pitchFamily="34" charset="0"/>
              <a:cs typeface="Arial" panose="020B0604020202020204" pitchFamily="34" charset="0"/>
            </a:endParaRPr>
          </a:p>
        </p:txBody>
      </p:sp>
      <p:sp>
        <p:nvSpPr>
          <p:cNvPr id="16" name="Speech Bubble: Rectangle 15">
            <a:extLst>
              <a:ext uri="{FF2B5EF4-FFF2-40B4-BE49-F238E27FC236}">
                <a16:creationId xmlns:a16="http://schemas.microsoft.com/office/drawing/2014/main" id="{37F56896-2836-31CB-64E9-F83016249A3C}"/>
              </a:ext>
            </a:extLst>
          </p:cNvPr>
          <p:cNvSpPr/>
          <p:nvPr/>
        </p:nvSpPr>
        <p:spPr>
          <a:xfrm>
            <a:off x="527115" y="3398978"/>
            <a:ext cx="1674828" cy="1086408"/>
          </a:xfrm>
          <a:prstGeom prst="wedgeRectCallout">
            <a:avLst>
              <a:gd name="adj1" fmla="val 99855"/>
              <a:gd name="adj2" fmla="val 17314"/>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Links made to increase in water use</a:t>
            </a:r>
            <a:endParaRPr lang="en-GB" sz="2000" dirty="0">
              <a:solidFill>
                <a:schemeClr val="tx1"/>
              </a:solidFill>
              <a:latin typeface="Arial" panose="020B0604020202020204" pitchFamily="34" charset="0"/>
              <a:cs typeface="Arial" panose="020B0604020202020204" pitchFamily="34" charset="0"/>
            </a:endParaRPr>
          </a:p>
        </p:txBody>
      </p:sp>
      <p:sp>
        <p:nvSpPr>
          <p:cNvPr id="17" name="Speech Bubble: Rectangle 16">
            <a:extLst>
              <a:ext uri="{FF2B5EF4-FFF2-40B4-BE49-F238E27FC236}">
                <a16:creationId xmlns:a16="http://schemas.microsoft.com/office/drawing/2014/main" id="{F49B7224-CEA6-3994-BA45-205A130038AA}"/>
              </a:ext>
            </a:extLst>
          </p:cNvPr>
          <p:cNvSpPr/>
          <p:nvPr/>
        </p:nvSpPr>
        <p:spPr>
          <a:xfrm>
            <a:off x="179109" y="4708689"/>
            <a:ext cx="2171307" cy="1951348"/>
          </a:xfrm>
          <a:prstGeom prst="wedgeRectCallout">
            <a:avLst>
              <a:gd name="adj1" fmla="val 86942"/>
              <a:gd name="adj2" fmla="val 434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Clear meeting demand of the question refers back to the reason for demand for water increase at end of answer.</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14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D707-5A1D-1B16-62AC-9F5AA59FE663}"/>
              </a:ext>
            </a:extLst>
          </p:cNvPr>
          <p:cNvSpPr>
            <a:spLocks noGrp="1"/>
          </p:cNvSpPr>
          <p:nvPr>
            <p:ph type="title"/>
          </p:nvPr>
        </p:nvSpPr>
        <p:spPr/>
        <p:txBody>
          <a:bodyPr>
            <a:normAutofit/>
          </a:bodyPr>
          <a:lstStyle/>
          <a:p>
            <a:r>
              <a:rPr lang="en-US" sz="5400" b="1" dirty="0" err="1">
                <a:latin typeface="Arial" panose="020B0604020202020204" pitchFamily="34" charset="0"/>
                <a:cs typeface="Arial" panose="020B0604020202020204" pitchFamily="34" charset="0"/>
              </a:rPr>
              <a:t>GeogShot</a:t>
            </a:r>
            <a:r>
              <a:rPr lang="en-US" sz="5400" b="1" dirty="0">
                <a:latin typeface="Arial" panose="020B0604020202020204" pitchFamily="34" charset="0"/>
                <a:cs typeface="Arial" panose="020B0604020202020204" pitchFamily="34" charset="0"/>
              </a:rPr>
              <a:t>.</a:t>
            </a:r>
            <a:endParaRPr lang="en-GB" sz="5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6A2479E-81ED-FB8A-0E13-44F6CA7B4F4E}"/>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 10-minute solution focused “shot” of geography to help guide your learners to more successful responses in the exam.</a:t>
            </a:r>
          </a:p>
          <a:p>
            <a:r>
              <a:rPr lang="en-US" dirty="0">
                <a:latin typeface="Arial" panose="020B0604020202020204" pitchFamily="34" charset="0"/>
                <a:cs typeface="Arial" panose="020B0604020202020204" pitchFamily="34" charset="0"/>
              </a:rPr>
              <a:t>They are designed so you can fit these resources into your existing lesson plan or adapt as you want.</a:t>
            </a:r>
          </a:p>
          <a:p>
            <a:r>
              <a:rPr lang="en-US" dirty="0">
                <a:latin typeface="Arial" panose="020B0604020202020204" pitchFamily="34" charset="0"/>
                <a:cs typeface="Arial" panose="020B0604020202020204" pitchFamily="34" charset="0"/>
              </a:rPr>
              <a:t>Each builds on identified actions from examiners reports.</a:t>
            </a:r>
          </a:p>
          <a:p>
            <a:r>
              <a:rPr lang="en-US" dirty="0">
                <a:latin typeface="Arial" panose="020B0604020202020204" pitchFamily="34" charset="0"/>
                <a:cs typeface="Arial" panose="020B0604020202020204" pitchFamily="34" charset="0"/>
              </a:rPr>
              <a:t>They could be part of your intervention strategy to support and challenge your learners in class.</a:t>
            </a:r>
          </a:p>
          <a:p>
            <a:r>
              <a:rPr lang="en-US" dirty="0">
                <a:latin typeface="Arial" panose="020B0604020202020204" pitchFamily="34" charset="0"/>
                <a:cs typeface="Arial" panose="020B0604020202020204" pitchFamily="34" charset="0"/>
              </a:rPr>
              <a:t>They are designed to allow you to insert a relevant question to work on from any aspect within the specification.</a:t>
            </a: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CF1B393-3756-7C16-BD60-E30F26BB83FD}"/>
              </a:ext>
            </a:extLst>
          </p:cNvPr>
          <p:cNvPicPr>
            <a:picLocks noChangeAspect="1"/>
          </p:cNvPicPr>
          <p:nvPr/>
        </p:nvPicPr>
        <p:blipFill>
          <a:blip r:embed="rId2"/>
          <a:stretch>
            <a:fillRect/>
          </a:stretch>
        </p:blipFill>
        <p:spPr>
          <a:xfrm>
            <a:off x="10424242" y="365125"/>
            <a:ext cx="973207" cy="972105"/>
          </a:xfrm>
          <a:prstGeom prst="rect">
            <a:avLst/>
          </a:prstGeom>
        </p:spPr>
      </p:pic>
    </p:spTree>
    <p:extLst>
      <p:ext uri="{BB962C8B-B14F-4D97-AF65-F5344CB8AC3E}">
        <p14:creationId xmlns:p14="http://schemas.microsoft.com/office/powerpoint/2010/main" val="420295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84900B-EF04-8365-043D-A7A841DB52DA}"/>
              </a:ext>
            </a:extLst>
          </p:cNvPr>
          <p:cNvPicPr>
            <a:picLocks noChangeAspect="1"/>
          </p:cNvPicPr>
          <p:nvPr/>
        </p:nvPicPr>
        <p:blipFill>
          <a:blip r:embed="rId3"/>
          <a:stretch>
            <a:fillRect/>
          </a:stretch>
        </p:blipFill>
        <p:spPr>
          <a:xfrm>
            <a:off x="247650" y="4067175"/>
            <a:ext cx="3914775" cy="2609850"/>
          </a:xfrm>
          <a:prstGeom prst="rect">
            <a:avLst/>
          </a:prstGeom>
        </p:spPr>
      </p:pic>
      <p:sp>
        <p:nvSpPr>
          <p:cNvPr id="6" name="TextBox 5">
            <a:extLst>
              <a:ext uri="{FF2B5EF4-FFF2-40B4-BE49-F238E27FC236}">
                <a16:creationId xmlns:a16="http://schemas.microsoft.com/office/drawing/2014/main" id="{55F3335A-5AF0-2BF2-345A-910B0A13F9E6}"/>
              </a:ext>
            </a:extLst>
          </p:cNvPr>
          <p:cNvSpPr txBox="1"/>
          <p:nvPr/>
        </p:nvSpPr>
        <p:spPr>
          <a:xfrm>
            <a:off x="322555" y="6677025"/>
            <a:ext cx="893685" cy="230832"/>
          </a:xfrm>
          <a:prstGeom prst="rect">
            <a:avLst/>
          </a:prstGeom>
          <a:noFill/>
        </p:spPr>
        <p:txBody>
          <a:bodyPr wrap="square">
            <a:spAutoFit/>
          </a:bodyPr>
          <a:lstStyle/>
          <a:p>
            <a:r>
              <a:rPr lang="en-GB" sz="900" dirty="0"/>
              <a:t>CC BY-SA 3.0 </a:t>
            </a:r>
          </a:p>
        </p:txBody>
      </p:sp>
      <p:sp>
        <p:nvSpPr>
          <p:cNvPr id="7" name="Rectangle 6">
            <a:extLst>
              <a:ext uri="{FF2B5EF4-FFF2-40B4-BE49-F238E27FC236}">
                <a16:creationId xmlns:a16="http://schemas.microsoft.com/office/drawing/2014/main" id="{48284A7F-229D-6391-CDE3-612655FA5900}"/>
              </a:ext>
            </a:extLst>
          </p:cNvPr>
          <p:cNvSpPr/>
          <p:nvPr/>
        </p:nvSpPr>
        <p:spPr>
          <a:xfrm>
            <a:off x="247650" y="692458"/>
            <a:ext cx="4172505" cy="29029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It is important your learners know the demands of the different assessment objectives and how to recognize the requirements they have to demonstrate in their response to exam questions.</a:t>
            </a:r>
            <a:endParaRPr lang="en-GB" sz="2400" dirty="0">
              <a:latin typeface="Arial" panose="020B0604020202020204" pitchFamily="34" charset="0"/>
              <a:cs typeface="Arial" panose="020B0604020202020204" pitchFamily="34" charset="0"/>
            </a:endParaRPr>
          </a:p>
        </p:txBody>
      </p:sp>
      <p:sp>
        <p:nvSpPr>
          <p:cNvPr id="9" name="Explosion: 8 Points 8">
            <a:extLst>
              <a:ext uri="{FF2B5EF4-FFF2-40B4-BE49-F238E27FC236}">
                <a16:creationId xmlns:a16="http://schemas.microsoft.com/office/drawing/2014/main" id="{6DB627C9-41A4-D677-1B85-72ECC3EB271C}"/>
              </a:ext>
            </a:extLst>
          </p:cNvPr>
          <p:cNvSpPr/>
          <p:nvPr/>
        </p:nvSpPr>
        <p:spPr>
          <a:xfrm>
            <a:off x="4947821" y="878889"/>
            <a:ext cx="6362330" cy="5291092"/>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How can this be included in your lesson?</a:t>
            </a:r>
            <a:endParaRPr lang="en-GB" sz="3200"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C4699CC-B5B8-9A86-04D2-30BEEA930E0C}"/>
              </a:ext>
            </a:extLst>
          </p:cNvPr>
          <p:cNvPicPr>
            <a:picLocks noChangeAspect="1"/>
          </p:cNvPicPr>
          <p:nvPr/>
        </p:nvPicPr>
        <p:blipFill>
          <a:blip r:embed="rId4"/>
          <a:stretch>
            <a:fillRect/>
          </a:stretch>
        </p:blipFill>
        <p:spPr>
          <a:xfrm>
            <a:off x="10721858" y="392836"/>
            <a:ext cx="973207" cy="972105"/>
          </a:xfrm>
          <a:prstGeom prst="rect">
            <a:avLst/>
          </a:prstGeom>
        </p:spPr>
      </p:pic>
    </p:spTree>
    <p:extLst>
      <p:ext uri="{BB962C8B-B14F-4D97-AF65-F5344CB8AC3E}">
        <p14:creationId xmlns:p14="http://schemas.microsoft.com/office/powerpoint/2010/main" val="351903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ive Process 1">
            <a:extLst>
              <a:ext uri="{FF2B5EF4-FFF2-40B4-BE49-F238E27FC236}">
                <a16:creationId xmlns:a16="http://schemas.microsoft.com/office/drawing/2014/main" id="{19835800-CA34-4634-CA8E-36BF962D70A6}"/>
              </a:ext>
            </a:extLst>
          </p:cNvPr>
          <p:cNvSpPr/>
          <p:nvPr/>
        </p:nvSpPr>
        <p:spPr>
          <a:xfrm>
            <a:off x="186431" y="150920"/>
            <a:ext cx="4882718" cy="343565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AO1.2 Demonstrate understanding of places, environments and processes at a variety of scales.</a:t>
            </a:r>
            <a:endParaRPr lang="en-GB" sz="3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E820680-B9CE-1036-82DF-EE472665DB76}"/>
              </a:ext>
            </a:extLst>
          </p:cNvPr>
          <p:cNvPicPr>
            <a:picLocks noChangeAspect="1"/>
          </p:cNvPicPr>
          <p:nvPr/>
        </p:nvPicPr>
        <p:blipFill>
          <a:blip r:embed="rId3"/>
          <a:stretch>
            <a:fillRect/>
          </a:stretch>
        </p:blipFill>
        <p:spPr>
          <a:xfrm>
            <a:off x="10920651" y="263730"/>
            <a:ext cx="973207" cy="972105"/>
          </a:xfrm>
          <a:prstGeom prst="rect">
            <a:avLst/>
          </a:prstGeom>
        </p:spPr>
      </p:pic>
      <p:sp>
        <p:nvSpPr>
          <p:cNvPr id="5" name="TextBox 4">
            <a:extLst>
              <a:ext uri="{FF2B5EF4-FFF2-40B4-BE49-F238E27FC236}">
                <a16:creationId xmlns:a16="http://schemas.microsoft.com/office/drawing/2014/main" id="{FC488F3F-FB4D-2773-A2BB-14CB7240B864}"/>
              </a:ext>
            </a:extLst>
          </p:cNvPr>
          <p:cNvSpPr txBox="1"/>
          <p:nvPr/>
        </p:nvSpPr>
        <p:spPr>
          <a:xfrm>
            <a:off x="5464030" y="122419"/>
            <a:ext cx="6282553" cy="6832640"/>
          </a:xfrm>
          <a:prstGeom prst="rect">
            <a:avLst/>
          </a:prstGeom>
          <a:noFill/>
        </p:spPr>
        <p:txBody>
          <a:bodyPr wrap="square">
            <a:spAutoFit/>
          </a:bodyPr>
          <a:lstStyle/>
          <a:p>
            <a:pPr marR="71190" algn="l"/>
            <a:r>
              <a:rPr lang="en-GB" sz="3200" b="1" i="0" u="none" strike="noStrike" baseline="0" dirty="0">
                <a:solidFill>
                  <a:srgbClr val="3596C6"/>
                </a:solidFill>
                <a:latin typeface="Arial" panose="020B0604020202020204" pitchFamily="34" charset="0"/>
              </a:rPr>
              <a:t>AO1.2 (25%) </a:t>
            </a:r>
          </a:p>
          <a:p>
            <a:pPr marR="71190" algn="l"/>
            <a:endParaRPr lang="en-GB" sz="3200" b="0" i="0" u="none" strike="noStrike" baseline="0" dirty="0">
              <a:solidFill>
                <a:srgbClr val="3596C6"/>
              </a:solidFill>
              <a:latin typeface="Arial" panose="020B0604020202020204" pitchFamily="34" charset="0"/>
            </a:endParaRPr>
          </a:p>
          <a:p>
            <a:pPr marR="0" algn="l"/>
            <a:r>
              <a:rPr lang="en-US" sz="2600" b="1" i="0" u="none" strike="noStrike" baseline="0" dirty="0">
                <a:solidFill>
                  <a:srgbClr val="000000"/>
                </a:solidFill>
                <a:latin typeface="Arial" panose="020B0604020202020204" pitchFamily="34" charset="0"/>
              </a:rPr>
              <a:t>Understanding </a:t>
            </a:r>
            <a:r>
              <a:rPr lang="en-US" sz="2600" b="0" i="0" u="none" strike="noStrike" baseline="0" dirty="0">
                <a:solidFill>
                  <a:srgbClr val="000000"/>
                </a:solidFill>
                <a:latin typeface="Arial" panose="020B0604020202020204" pitchFamily="34" charset="0"/>
              </a:rPr>
              <a:t>of aspects of subject content </a:t>
            </a:r>
          </a:p>
          <a:p>
            <a:pPr marR="0" algn="l"/>
            <a:r>
              <a:rPr lang="en-US" sz="2600" b="0" i="0" u="none" strike="noStrike" baseline="0" dirty="0">
                <a:solidFill>
                  <a:srgbClr val="000000"/>
                </a:solidFill>
                <a:latin typeface="Arial" panose="020B0604020202020204" pitchFamily="34" charset="0"/>
              </a:rPr>
              <a:t>Candidates will be asked to demonstrate understanding of:</a:t>
            </a:r>
          </a:p>
          <a:p>
            <a:pPr marR="0" algn="l"/>
            <a:r>
              <a:rPr lang="en-US" sz="2600" b="0" i="0" u="none" strike="noStrike" baseline="0" dirty="0">
                <a:solidFill>
                  <a:srgbClr val="000000"/>
                </a:solidFill>
                <a:latin typeface="Arial" panose="020B0604020202020204" pitchFamily="34" charset="0"/>
              </a:rPr>
              <a:t> </a:t>
            </a:r>
          </a:p>
          <a:p>
            <a:r>
              <a:rPr lang="en-GB" sz="3200" b="1" i="0" u="none" strike="noStrike" baseline="0" dirty="0">
                <a:solidFill>
                  <a:srgbClr val="000000"/>
                </a:solidFill>
                <a:latin typeface="Arial" panose="020B0604020202020204" pitchFamily="34" charset="0"/>
              </a:rPr>
              <a:t>Places</a:t>
            </a:r>
            <a:endParaRPr lang="en-GB" sz="3200" b="0" i="0" u="none" strike="noStrike" baseline="0" dirty="0">
              <a:solidFill>
                <a:srgbClr val="000000"/>
              </a:solidFill>
              <a:latin typeface="Arial" panose="020B0604020202020204" pitchFamily="34" charset="0"/>
            </a:endParaRPr>
          </a:p>
          <a:p>
            <a:pPr marR="14320" lvl="1" algn="l"/>
            <a:r>
              <a:rPr lang="en-GB" sz="3200" b="1" i="0" u="none" strike="noStrike" baseline="0" dirty="0">
                <a:solidFill>
                  <a:srgbClr val="000000"/>
                </a:solidFill>
                <a:latin typeface="Arial" panose="020B0604020202020204" pitchFamily="34" charset="0"/>
              </a:rPr>
              <a:t>Environments</a:t>
            </a:r>
            <a:endParaRPr lang="en-GB" sz="3200" b="1" dirty="0">
              <a:solidFill>
                <a:srgbClr val="000000"/>
              </a:solidFill>
              <a:latin typeface="Arial" panose="020B0604020202020204" pitchFamily="34" charset="0"/>
            </a:endParaRPr>
          </a:p>
          <a:p>
            <a:pPr marR="14320" lvl="1" algn="l"/>
            <a:r>
              <a:rPr lang="en-GB" sz="3200" b="1" i="0" u="none" strike="noStrike" baseline="0" dirty="0">
                <a:solidFill>
                  <a:srgbClr val="000000"/>
                </a:solidFill>
                <a:latin typeface="Arial" panose="020B0604020202020204" pitchFamily="34" charset="0"/>
              </a:rPr>
              <a:t> Concepts </a:t>
            </a:r>
            <a:endParaRPr lang="en-GB" sz="3200" b="0" i="0" u="none" strike="noStrike" baseline="0" dirty="0">
              <a:solidFill>
                <a:srgbClr val="000000"/>
              </a:solidFill>
              <a:latin typeface="Arial" panose="020B0604020202020204" pitchFamily="34" charset="0"/>
            </a:endParaRPr>
          </a:p>
          <a:p>
            <a:pPr marR="7880" algn="l"/>
            <a:r>
              <a:rPr lang="en-GB" sz="3200" b="1" i="0" u="none" strike="noStrike" baseline="0" dirty="0">
                <a:solidFill>
                  <a:srgbClr val="000000"/>
                </a:solidFill>
                <a:latin typeface="Arial" panose="020B0604020202020204" pitchFamily="34" charset="0"/>
              </a:rPr>
              <a:t>Interrelationships </a:t>
            </a:r>
          </a:p>
          <a:p>
            <a:pPr marR="7880" algn="l"/>
            <a:endParaRPr lang="en-GB" sz="3200" b="1" i="0" u="none" strike="noStrike" baseline="0" dirty="0">
              <a:solidFill>
                <a:srgbClr val="000000"/>
              </a:solidFill>
              <a:latin typeface="Arial" panose="020B0604020202020204" pitchFamily="34" charset="0"/>
            </a:endParaRPr>
          </a:p>
          <a:p>
            <a:pPr marR="7880" algn="l"/>
            <a:r>
              <a:rPr lang="en-GB" sz="2800" dirty="0">
                <a:solidFill>
                  <a:srgbClr val="000000"/>
                </a:solidFill>
                <a:latin typeface="Arial" panose="020B0604020202020204" pitchFamily="34" charset="0"/>
              </a:rPr>
              <a:t>These questions have low tariff marks 2-4 but also between 4-6 and so require extended writing.</a:t>
            </a:r>
            <a:endParaRPr lang="en-GB" sz="2800" dirty="0"/>
          </a:p>
        </p:txBody>
      </p:sp>
      <p:sp>
        <p:nvSpPr>
          <p:cNvPr id="9" name="TextBox 8">
            <a:extLst>
              <a:ext uri="{FF2B5EF4-FFF2-40B4-BE49-F238E27FC236}">
                <a16:creationId xmlns:a16="http://schemas.microsoft.com/office/drawing/2014/main" id="{33D7EF07-3FF5-DE2E-0EE1-BE96000FC242}"/>
              </a:ext>
            </a:extLst>
          </p:cNvPr>
          <p:cNvSpPr txBox="1"/>
          <p:nvPr/>
        </p:nvSpPr>
        <p:spPr>
          <a:xfrm>
            <a:off x="445417" y="3870075"/>
            <a:ext cx="4623732" cy="2677656"/>
          </a:xfrm>
          <a:prstGeom prst="rect">
            <a:avLst/>
          </a:prstGeom>
          <a:noFill/>
        </p:spPr>
        <p:txBody>
          <a:bodyPr wrap="square">
            <a:spAutoFit/>
          </a:bodyPr>
          <a:lstStyle/>
          <a:p>
            <a:pPr marR="0" algn="l"/>
            <a:r>
              <a:rPr lang="en-GB" sz="2800" b="1" i="0" u="none" strike="noStrike" baseline="0" dirty="0">
                <a:solidFill>
                  <a:srgbClr val="3596C6"/>
                </a:solidFill>
                <a:latin typeface="Arial" panose="020B0604020202020204" pitchFamily="34" charset="0"/>
              </a:rPr>
              <a:t>AO1.2 Command Words </a:t>
            </a:r>
            <a:endParaRPr lang="en-GB" sz="2800" b="0" i="0" u="none" strike="noStrike" baseline="0" dirty="0">
              <a:solidFill>
                <a:srgbClr val="3596C6"/>
              </a:solidFill>
              <a:latin typeface="Arial" panose="020B0604020202020204" pitchFamily="34" charset="0"/>
            </a:endParaRPr>
          </a:p>
          <a:p>
            <a:pPr marR="0" algn="l"/>
            <a:r>
              <a:rPr lang="en-US" sz="2800" b="0" i="0" u="none" strike="noStrike" baseline="0" dirty="0">
                <a:solidFill>
                  <a:srgbClr val="000000"/>
                </a:solidFill>
                <a:latin typeface="Arial" panose="020B0604020202020204" pitchFamily="34" charset="0"/>
              </a:rPr>
              <a:t>Typical command words might include: </a:t>
            </a:r>
          </a:p>
          <a:p>
            <a:pPr marR="0" algn="l"/>
            <a:r>
              <a:rPr lang="en-US" sz="2800" b="1" i="0" u="none" strike="noStrike" baseline="0" dirty="0">
                <a:solidFill>
                  <a:srgbClr val="000000"/>
                </a:solidFill>
                <a:latin typeface="Arial" panose="020B0604020202020204" pitchFamily="34" charset="0"/>
              </a:rPr>
              <a:t>Explain why </a:t>
            </a:r>
          </a:p>
          <a:p>
            <a:pPr marR="0" algn="l"/>
            <a:r>
              <a:rPr lang="en-US" sz="2800" b="1" i="0" u="none" strike="noStrike" baseline="0" dirty="0" err="1">
                <a:solidFill>
                  <a:schemeClr val="tx1">
                    <a:lumMod val="75000"/>
                    <a:lumOff val="25000"/>
                  </a:schemeClr>
                </a:solidFill>
                <a:latin typeface="Arial" panose="020B0604020202020204" pitchFamily="34" charset="0"/>
              </a:rPr>
              <a:t>Compare</a:t>
            </a:r>
            <a:r>
              <a:rPr lang="en-US" sz="2800" b="1" i="0" u="none" strike="noStrike" baseline="0" dirty="0" err="1">
                <a:solidFill>
                  <a:srgbClr val="FFFFFF"/>
                </a:solidFill>
                <a:latin typeface="Arial" panose="020B0604020202020204" pitchFamily="34" charset="0"/>
              </a:rPr>
              <a:t>n</a:t>
            </a:r>
            <a:r>
              <a:rPr lang="en-US" sz="2800" b="1" i="0" u="none" strike="noStrike" baseline="0" dirty="0">
                <a:solidFill>
                  <a:srgbClr val="FFFFFF"/>
                </a:solidFill>
                <a:latin typeface="Arial" panose="020B0604020202020204" pitchFamily="34" charset="0"/>
              </a:rPr>
              <a:t> </a:t>
            </a:r>
            <a:endParaRPr lang="en-US" sz="2800" b="0" i="0" u="none" strike="noStrike" baseline="0" dirty="0">
              <a:solidFill>
                <a:srgbClr val="FFFFFF"/>
              </a:solidFill>
              <a:latin typeface="Arial" panose="020B0604020202020204" pitchFamily="34" charset="0"/>
            </a:endParaRPr>
          </a:p>
          <a:p>
            <a:pPr marR="48070" algn="l"/>
            <a:r>
              <a:rPr lang="en-GB" sz="2800" b="1" i="0" u="none" strike="noStrike" baseline="0" dirty="0">
                <a:solidFill>
                  <a:srgbClr val="313199"/>
                </a:solidFill>
                <a:latin typeface="Arial" panose="020B0604020202020204" pitchFamily="34" charset="0"/>
              </a:rPr>
              <a:t>Give one reason</a:t>
            </a:r>
            <a:endParaRPr lang="en-GB" sz="2800" dirty="0"/>
          </a:p>
        </p:txBody>
      </p:sp>
    </p:spTree>
    <p:extLst>
      <p:ext uri="{BB962C8B-B14F-4D97-AF65-F5344CB8AC3E}">
        <p14:creationId xmlns:p14="http://schemas.microsoft.com/office/powerpoint/2010/main" val="415128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0B9D0DFE-77FF-B810-0F30-6C89E2395C98}"/>
              </a:ext>
            </a:extLst>
          </p:cNvPr>
          <p:cNvSpPr/>
          <p:nvPr/>
        </p:nvSpPr>
        <p:spPr>
          <a:xfrm>
            <a:off x="275209" y="381740"/>
            <a:ext cx="3870663" cy="3047260"/>
          </a:xfrm>
          <a:prstGeom prst="wedgeEllipseCallout">
            <a:avLst>
              <a:gd name="adj1" fmla="val 59645"/>
              <a:gd name="adj2" fmla="val 382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Questions using AO1.2 require you to…</a:t>
            </a:r>
            <a:endParaRPr lang="en-GB" sz="3200"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CD85BECD-03FB-A738-4456-EFAEFD15048A}"/>
              </a:ext>
            </a:extLst>
          </p:cNvPr>
          <p:cNvSpPr/>
          <p:nvPr/>
        </p:nvSpPr>
        <p:spPr>
          <a:xfrm>
            <a:off x="5260156" y="114140"/>
            <a:ext cx="5128180" cy="3255273"/>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Include in your answer geographical understanding of concepts and how they are used in relation to places, environments and processes.</a:t>
            </a:r>
            <a:endParaRPr lang="en-GB" sz="2800" dirty="0">
              <a:solidFill>
                <a:schemeClr val="tx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ED00646-F18C-0616-CD97-745FC1067EA0}"/>
              </a:ext>
            </a:extLst>
          </p:cNvPr>
          <p:cNvPicPr>
            <a:picLocks noChangeAspect="1"/>
          </p:cNvPicPr>
          <p:nvPr/>
        </p:nvPicPr>
        <p:blipFill>
          <a:blip r:embed="rId3"/>
          <a:stretch>
            <a:fillRect/>
          </a:stretch>
        </p:blipFill>
        <p:spPr>
          <a:xfrm>
            <a:off x="10837267" y="251498"/>
            <a:ext cx="973207" cy="972105"/>
          </a:xfrm>
          <a:prstGeom prst="rect">
            <a:avLst/>
          </a:prstGeom>
        </p:spPr>
      </p:pic>
      <p:sp>
        <p:nvSpPr>
          <p:cNvPr id="2" name="Rectangle: Rounded Corners 1">
            <a:extLst>
              <a:ext uri="{FF2B5EF4-FFF2-40B4-BE49-F238E27FC236}">
                <a16:creationId xmlns:a16="http://schemas.microsoft.com/office/drawing/2014/main" id="{084CDFC4-370C-C255-2544-15853093D1BD}"/>
              </a:ext>
            </a:extLst>
          </p:cNvPr>
          <p:cNvSpPr/>
          <p:nvPr/>
        </p:nvSpPr>
        <p:spPr>
          <a:xfrm>
            <a:off x="5260156" y="3488588"/>
            <a:ext cx="5128180" cy="3081894"/>
          </a:xfrm>
          <a:prstGeom prst="roundRect">
            <a:avLst/>
          </a:prstGeom>
          <a:solidFill>
            <a:schemeClr val="accent4"/>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Demonstrate geographical understanding of concepts and the inter-relationships between places, environments and processes</a:t>
            </a:r>
            <a:r>
              <a:rPr lang="en-US" sz="3200" dirty="0">
                <a:solidFill>
                  <a:schemeClr val="tx1"/>
                </a:solidFill>
                <a:latin typeface="Arial" panose="020B0604020202020204" pitchFamily="34" charset="0"/>
                <a:cs typeface="Arial" panose="020B0604020202020204" pitchFamily="34" charset="0"/>
              </a:rPr>
              <a:t>.</a:t>
            </a:r>
            <a:endParaRPr lang="en-GB"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45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0EAF180E-447E-35AE-1291-DDB107A3DEF2}"/>
              </a:ext>
            </a:extLst>
          </p:cNvPr>
          <p:cNvSpPr/>
          <p:nvPr/>
        </p:nvSpPr>
        <p:spPr>
          <a:xfrm>
            <a:off x="0" y="114258"/>
            <a:ext cx="2873343" cy="2389740"/>
          </a:xfrm>
          <a:prstGeom prst="wedgeEllipseCallout">
            <a:avLst>
              <a:gd name="adj1" fmla="val 64238"/>
              <a:gd name="adj2" fmla="val 1928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What to include in an answer for AO1.2</a:t>
            </a:r>
            <a:endParaRPr lang="en-GB" sz="2800"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63CA6191-B60A-9308-EC02-078AFC56BF0A}"/>
              </a:ext>
            </a:extLst>
          </p:cNvPr>
          <p:cNvSpPr/>
          <p:nvPr/>
        </p:nvSpPr>
        <p:spPr>
          <a:xfrm>
            <a:off x="3417492" y="120162"/>
            <a:ext cx="4449177" cy="1657169"/>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n-US" sz="2800" dirty="0">
                <a:solidFill>
                  <a:srgbClr val="000000"/>
                </a:solidFill>
                <a:latin typeface="Arial" panose="020B0604020202020204" pitchFamily="34" charset="0"/>
                <a:cs typeface="Arial" panose="020B0604020202020204" pitchFamily="34" charset="0"/>
              </a:rPr>
              <a:t>Your answers have to include specific detail and detailed explanations:</a:t>
            </a:r>
          </a:p>
        </p:txBody>
      </p:sp>
      <p:pic>
        <p:nvPicPr>
          <p:cNvPr id="9" name="Picture 8">
            <a:extLst>
              <a:ext uri="{FF2B5EF4-FFF2-40B4-BE49-F238E27FC236}">
                <a16:creationId xmlns:a16="http://schemas.microsoft.com/office/drawing/2014/main" id="{C8FB90FA-6E3E-BA33-493B-1219EF052170}"/>
              </a:ext>
            </a:extLst>
          </p:cNvPr>
          <p:cNvPicPr>
            <a:picLocks noChangeAspect="1"/>
          </p:cNvPicPr>
          <p:nvPr/>
        </p:nvPicPr>
        <p:blipFill>
          <a:blip r:embed="rId3"/>
          <a:stretch>
            <a:fillRect/>
          </a:stretch>
        </p:blipFill>
        <p:spPr>
          <a:xfrm>
            <a:off x="10563890" y="222720"/>
            <a:ext cx="1087640" cy="1086408"/>
          </a:xfrm>
          <a:prstGeom prst="rect">
            <a:avLst/>
          </a:prstGeom>
        </p:spPr>
      </p:pic>
      <p:sp>
        <p:nvSpPr>
          <p:cNvPr id="10" name="Arrow: Down 9">
            <a:extLst>
              <a:ext uri="{FF2B5EF4-FFF2-40B4-BE49-F238E27FC236}">
                <a16:creationId xmlns:a16="http://schemas.microsoft.com/office/drawing/2014/main" id="{94ED9686-E908-22E7-102B-B0F999787019}"/>
              </a:ext>
            </a:extLst>
          </p:cNvPr>
          <p:cNvSpPr/>
          <p:nvPr/>
        </p:nvSpPr>
        <p:spPr>
          <a:xfrm>
            <a:off x="5313100" y="1783375"/>
            <a:ext cx="254524" cy="4053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842C4E7F-429B-00F0-1F31-BF436D9BF10C}"/>
              </a:ext>
            </a:extLst>
          </p:cNvPr>
          <p:cNvSpPr/>
          <p:nvPr/>
        </p:nvSpPr>
        <p:spPr>
          <a:xfrm>
            <a:off x="3417492" y="2201625"/>
            <a:ext cx="4425611" cy="993932"/>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Refer to real places, quote named examples</a:t>
            </a:r>
            <a:endParaRPr lang="en-GB" sz="2800" dirty="0">
              <a:solidFill>
                <a:schemeClr val="tx1"/>
              </a:solidFill>
              <a:latin typeface="Arial" panose="020B0604020202020204" pitchFamily="34" charset="0"/>
              <a:cs typeface="Arial" panose="020B0604020202020204" pitchFamily="34" charset="0"/>
            </a:endParaRPr>
          </a:p>
        </p:txBody>
      </p:sp>
      <p:sp>
        <p:nvSpPr>
          <p:cNvPr id="12" name="Arrow: Down 11">
            <a:extLst>
              <a:ext uri="{FF2B5EF4-FFF2-40B4-BE49-F238E27FC236}">
                <a16:creationId xmlns:a16="http://schemas.microsoft.com/office/drawing/2014/main" id="{A2F9B31F-B84D-F88C-A3C0-7CE9A2CEA9FC}"/>
              </a:ext>
            </a:extLst>
          </p:cNvPr>
          <p:cNvSpPr/>
          <p:nvPr/>
        </p:nvSpPr>
        <p:spPr>
          <a:xfrm>
            <a:off x="5313100" y="3208455"/>
            <a:ext cx="254524" cy="4053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1998C041-564E-859B-4E20-C3B2D385C883}"/>
              </a:ext>
            </a:extLst>
          </p:cNvPr>
          <p:cNvSpPr/>
          <p:nvPr/>
        </p:nvSpPr>
        <p:spPr>
          <a:xfrm>
            <a:off x="3417491" y="3626706"/>
            <a:ext cx="4425611" cy="1055454"/>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Use a variety of geographical words</a:t>
            </a:r>
            <a:endParaRPr lang="en-GB" sz="2800" dirty="0">
              <a:solidFill>
                <a:schemeClr val="tx1"/>
              </a:solidFill>
              <a:latin typeface="Arial" panose="020B0604020202020204" pitchFamily="34" charset="0"/>
              <a:cs typeface="Arial" panose="020B0604020202020204" pitchFamily="34" charset="0"/>
            </a:endParaRPr>
          </a:p>
        </p:txBody>
      </p:sp>
      <p:sp>
        <p:nvSpPr>
          <p:cNvPr id="16" name="Arrow: Down 15">
            <a:extLst>
              <a:ext uri="{FF2B5EF4-FFF2-40B4-BE49-F238E27FC236}">
                <a16:creationId xmlns:a16="http://schemas.microsoft.com/office/drawing/2014/main" id="{34E8E302-344C-FD86-91DE-245340EF86B8}"/>
              </a:ext>
            </a:extLst>
          </p:cNvPr>
          <p:cNvSpPr/>
          <p:nvPr/>
        </p:nvSpPr>
        <p:spPr>
          <a:xfrm>
            <a:off x="5353301" y="4707957"/>
            <a:ext cx="254524" cy="40535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9EF4BFAC-F19F-23F7-A798-59A8DBC0EEE5}"/>
              </a:ext>
            </a:extLst>
          </p:cNvPr>
          <p:cNvSpPr/>
          <p:nvPr/>
        </p:nvSpPr>
        <p:spPr>
          <a:xfrm>
            <a:off x="3417491" y="5113309"/>
            <a:ext cx="4425611" cy="1718894"/>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Include structure to your answer, sentences punctuation and paragraph if appropriate.</a:t>
            </a:r>
            <a:endParaRPr lang="en-GB" sz="2800" dirty="0">
              <a:solidFill>
                <a:schemeClr val="tx1"/>
              </a:solidFill>
              <a:latin typeface="Arial" panose="020B0604020202020204" pitchFamily="34" charset="0"/>
              <a:cs typeface="Arial" panose="020B0604020202020204" pitchFamily="34" charset="0"/>
            </a:endParaRPr>
          </a:p>
        </p:txBody>
      </p:sp>
      <p:sp>
        <p:nvSpPr>
          <p:cNvPr id="18" name="Arrow: Right 17">
            <a:extLst>
              <a:ext uri="{FF2B5EF4-FFF2-40B4-BE49-F238E27FC236}">
                <a16:creationId xmlns:a16="http://schemas.microsoft.com/office/drawing/2014/main" id="{293F09EB-C0E3-5ED6-5568-6121AAFEC7A0}"/>
              </a:ext>
            </a:extLst>
          </p:cNvPr>
          <p:cNvSpPr/>
          <p:nvPr/>
        </p:nvSpPr>
        <p:spPr>
          <a:xfrm>
            <a:off x="7866669" y="5872899"/>
            <a:ext cx="496477" cy="2545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92C0AA5C-0B15-93F9-F860-7F5834758E33}"/>
              </a:ext>
            </a:extLst>
          </p:cNvPr>
          <p:cNvSpPr/>
          <p:nvPr/>
        </p:nvSpPr>
        <p:spPr>
          <a:xfrm>
            <a:off x="8386713" y="5113309"/>
            <a:ext cx="3712590" cy="1607893"/>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solidFill>
                  <a:schemeClr val="tx1">
                    <a:lumMod val="75000"/>
                    <a:lumOff val="25000"/>
                  </a:schemeClr>
                </a:solidFill>
                <a:latin typeface="Arial" panose="020B0604020202020204" pitchFamily="34" charset="0"/>
                <a:cs typeface="Arial" panose="020B0604020202020204" pitchFamily="34" charset="0"/>
              </a:rPr>
              <a:t>Make sure the command word is directly addressed.</a:t>
            </a:r>
            <a:endParaRPr lang="en-GB" sz="2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23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4"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493B8D-0E82-F3A7-2FCE-B5D9F50850E4}"/>
              </a:ext>
            </a:extLst>
          </p:cNvPr>
          <p:cNvPicPr>
            <a:picLocks noChangeAspect="1"/>
          </p:cNvPicPr>
          <p:nvPr/>
        </p:nvPicPr>
        <p:blipFill>
          <a:blip r:embed="rId3"/>
          <a:stretch>
            <a:fillRect/>
          </a:stretch>
        </p:blipFill>
        <p:spPr>
          <a:xfrm>
            <a:off x="10563890" y="222720"/>
            <a:ext cx="1087640" cy="1086408"/>
          </a:xfrm>
          <a:prstGeom prst="rect">
            <a:avLst/>
          </a:prstGeom>
        </p:spPr>
      </p:pic>
      <p:sp>
        <p:nvSpPr>
          <p:cNvPr id="3" name="Rectangle: Rounded Corners 2">
            <a:extLst>
              <a:ext uri="{FF2B5EF4-FFF2-40B4-BE49-F238E27FC236}">
                <a16:creationId xmlns:a16="http://schemas.microsoft.com/office/drawing/2014/main" id="{749793AB-C8E0-D7C1-7922-9D8C498190D0}"/>
              </a:ext>
            </a:extLst>
          </p:cNvPr>
          <p:cNvSpPr/>
          <p:nvPr/>
        </p:nvSpPr>
        <p:spPr>
          <a:xfrm>
            <a:off x="791852" y="1"/>
            <a:ext cx="9106292" cy="21870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Worked example:</a:t>
            </a:r>
          </a:p>
          <a:p>
            <a:pPr algn="ctr"/>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Explain why population growth and agricultural change lead to increasing demand for water. (8)</a:t>
            </a:r>
          </a:p>
          <a:p>
            <a:r>
              <a:rPr lang="en-US" sz="2000" dirty="0">
                <a:latin typeface="Arial" panose="020B0604020202020204" pitchFamily="34" charset="0"/>
                <a:cs typeface="Arial" panose="020B0604020202020204" pitchFamily="34" charset="0"/>
              </a:rPr>
              <a:t>The accuracy of your writing will be assessed in your answer to this question. (3)</a:t>
            </a:r>
          </a:p>
          <a:p>
            <a:pPr algn="ctr"/>
            <a:endParaRPr lang="en-GB" dirty="0"/>
          </a:p>
        </p:txBody>
      </p:sp>
      <p:sp>
        <p:nvSpPr>
          <p:cNvPr id="4" name="Oval 3">
            <a:extLst>
              <a:ext uri="{FF2B5EF4-FFF2-40B4-BE49-F238E27FC236}">
                <a16:creationId xmlns:a16="http://schemas.microsoft.com/office/drawing/2014/main" id="{02D1480E-F025-2194-B0DD-05A139623F16}"/>
              </a:ext>
            </a:extLst>
          </p:cNvPr>
          <p:cNvSpPr/>
          <p:nvPr/>
        </p:nvSpPr>
        <p:spPr>
          <a:xfrm>
            <a:off x="9700181" y="1423448"/>
            <a:ext cx="2328421" cy="152714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De bug the question</a:t>
            </a:r>
            <a:endParaRPr lang="en-GB" sz="24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88E7272-27D8-61A6-D955-3ED8A8552888}"/>
              </a:ext>
            </a:extLst>
          </p:cNvPr>
          <p:cNvSpPr/>
          <p:nvPr/>
        </p:nvSpPr>
        <p:spPr>
          <a:xfrm>
            <a:off x="867267" y="2394408"/>
            <a:ext cx="4553146" cy="1272618"/>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Command word</a:t>
            </a:r>
          </a:p>
          <a:p>
            <a:pPr algn="ctr"/>
            <a:r>
              <a:rPr lang="en-US" sz="1800" dirty="0">
                <a:latin typeface="Arial" panose="020B0604020202020204" pitchFamily="34" charset="0"/>
                <a:cs typeface="Arial" panose="020B0604020202020204" pitchFamily="34" charset="0"/>
              </a:rPr>
              <a:t>Explain why: Give reasons why something happens; set out the purposes for something. </a:t>
            </a:r>
            <a:endParaRPr lang="en-GB" sz="1800"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3AAB11B8-CA3C-574E-D45C-EE6B55BC4483}"/>
              </a:ext>
            </a:extLst>
          </p:cNvPr>
          <p:cNvSpPr/>
          <p:nvPr/>
        </p:nvSpPr>
        <p:spPr>
          <a:xfrm>
            <a:off x="867267" y="3979684"/>
            <a:ext cx="4553146" cy="1272618"/>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Arial" panose="020B0604020202020204" pitchFamily="34" charset="0"/>
                <a:cs typeface="Arial" panose="020B0604020202020204" pitchFamily="34" charset="0"/>
              </a:rPr>
              <a:t>2 factors are named you need to show your understanding equally and link to evidence.</a:t>
            </a:r>
            <a:endParaRPr lang="en-GB" sz="18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5A50B440-9045-1717-4335-3EDA3411B0C0}"/>
              </a:ext>
            </a:extLst>
          </p:cNvPr>
          <p:cNvSpPr/>
          <p:nvPr/>
        </p:nvSpPr>
        <p:spPr>
          <a:xfrm>
            <a:off x="867267" y="5459691"/>
            <a:ext cx="4553146" cy="127261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You need to give reasons why each factor has an impact on the demand for water, this allows you to show how you understand the interrelationships of how different factors impact on the geographical demand for water.</a:t>
            </a:r>
            <a:endParaRPr lang="en-GB"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505834C-E138-511E-AD53-F451FF7CEE45}"/>
              </a:ext>
            </a:extLst>
          </p:cNvPr>
          <p:cNvSpPr txBox="1"/>
          <p:nvPr/>
        </p:nvSpPr>
        <p:spPr>
          <a:xfrm>
            <a:off x="867267" y="565869"/>
            <a:ext cx="1426589" cy="400110"/>
          </a:xfrm>
          <a:prstGeom prst="rect">
            <a:avLst/>
          </a:prstGeom>
          <a:solidFill>
            <a:srgbClr val="FF0000"/>
          </a:solidFill>
        </p:spPr>
        <p:txBody>
          <a:bodyPr wrap="square" rtlCol="0">
            <a:spAutoFit/>
          </a:bodyPr>
          <a:lstStyle/>
          <a:p>
            <a:r>
              <a:rPr lang="en-US" dirty="0">
                <a:latin typeface="Arial" panose="020B0604020202020204" pitchFamily="34" charset="0"/>
                <a:cs typeface="Arial" panose="020B0604020202020204" pitchFamily="34" charset="0"/>
              </a:rPr>
              <a:t>Explain</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why</a:t>
            </a: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1D0755F-D4B2-8640-754E-4EC2A119A912}"/>
              </a:ext>
            </a:extLst>
          </p:cNvPr>
          <p:cNvSpPr txBox="1"/>
          <p:nvPr/>
        </p:nvSpPr>
        <p:spPr>
          <a:xfrm>
            <a:off x="867267" y="939796"/>
            <a:ext cx="1980029" cy="369332"/>
          </a:xfrm>
          <a:prstGeom prst="rect">
            <a:avLst/>
          </a:prstGeom>
          <a:solidFill>
            <a:schemeClr val="accent6"/>
          </a:solidFill>
        </p:spPr>
        <p:txBody>
          <a:bodyPr wrap="none" rtlCol="0">
            <a:spAutoFit/>
          </a:bodyPr>
          <a:lstStyle/>
          <a:p>
            <a:r>
              <a:rPr lang="en-US" dirty="0">
                <a:latin typeface="Arial" panose="020B0604020202020204" pitchFamily="34" charset="0"/>
                <a:cs typeface="Arial" panose="020B0604020202020204" pitchFamily="34" charset="0"/>
              </a:rPr>
              <a:t>demand for water</a:t>
            </a:r>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F5B788B-65E3-6205-7876-5B4CE441ED96}"/>
              </a:ext>
            </a:extLst>
          </p:cNvPr>
          <p:cNvSpPr txBox="1"/>
          <p:nvPr/>
        </p:nvSpPr>
        <p:spPr>
          <a:xfrm>
            <a:off x="2639505" y="547741"/>
            <a:ext cx="4493538" cy="369332"/>
          </a:xfrm>
          <a:prstGeom prst="rect">
            <a:avLst/>
          </a:prstGeom>
          <a:solidFill>
            <a:srgbClr val="FFFF00"/>
          </a:solidFill>
        </p:spPr>
        <p:txBody>
          <a:bodyPr wrap="none" rtlCol="0">
            <a:spAutoFit/>
          </a:bodyPr>
          <a:lstStyle/>
          <a:p>
            <a:r>
              <a:rPr lang="en-US" dirty="0">
                <a:latin typeface="Arial" panose="020B0604020202020204" pitchFamily="34" charset="0"/>
                <a:cs typeface="Arial" panose="020B0604020202020204" pitchFamily="34" charset="0"/>
              </a:rPr>
              <a:t>Population growth and agricultural change</a:t>
            </a:r>
            <a:endParaRPr lang="en-GB" dirty="0">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CB4ECF9A-DE3C-667D-7996-EF7BDF16A765}"/>
              </a:ext>
            </a:extLst>
          </p:cNvPr>
          <p:cNvGraphicFramePr>
            <a:graphicFrameLocks noGrp="1"/>
          </p:cNvGraphicFramePr>
          <p:nvPr/>
        </p:nvGraphicFramePr>
        <p:xfrm>
          <a:off x="7279435" y="3945118"/>
          <a:ext cx="3124199" cy="2551758"/>
        </p:xfrm>
        <a:graphic>
          <a:graphicData uri="http://schemas.openxmlformats.org/drawingml/2006/table">
            <a:tbl>
              <a:tblPr firstRow="1" bandRow="1">
                <a:tableStyleId>{5C22544A-7EE6-4342-B048-85BDC9FD1C3A}</a:tableStyleId>
              </a:tblPr>
              <a:tblGrid>
                <a:gridCol w="3124199">
                  <a:extLst>
                    <a:ext uri="{9D8B030D-6E8A-4147-A177-3AD203B41FA5}">
                      <a16:colId xmlns:a16="http://schemas.microsoft.com/office/drawing/2014/main" val="3851852094"/>
                    </a:ext>
                  </a:extLst>
                </a:gridCol>
              </a:tblGrid>
              <a:tr h="471290">
                <a:tc>
                  <a:txBody>
                    <a:bodyPr/>
                    <a:lstStyle/>
                    <a:p>
                      <a:r>
                        <a:rPr lang="en-US" dirty="0"/>
                        <a:t>Connective words</a:t>
                      </a:r>
                      <a:endParaRPr lang="en-GB" dirty="0"/>
                    </a:p>
                  </a:txBody>
                  <a:tcPr/>
                </a:tc>
                <a:extLst>
                  <a:ext uri="{0D108BD9-81ED-4DB2-BD59-A6C34878D82A}">
                    <a16:rowId xmlns:a16="http://schemas.microsoft.com/office/drawing/2014/main" val="4007367834"/>
                  </a:ext>
                </a:extLst>
              </a:tr>
              <a:tr h="520117">
                <a:tc>
                  <a:txBody>
                    <a:bodyPr/>
                    <a:lstStyle/>
                    <a:p>
                      <a:r>
                        <a:rPr lang="en-US" dirty="0"/>
                        <a:t>1. Resulting in</a:t>
                      </a:r>
                      <a:endParaRPr lang="en-GB" dirty="0"/>
                    </a:p>
                  </a:txBody>
                  <a:tcPr/>
                </a:tc>
                <a:extLst>
                  <a:ext uri="{0D108BD9-81ED-4DB2-BD59-A6C34878D82A}">
                    <a16:rowId xmlns:a16="http://schemas.microsoft.com/office/drawing/2014/main" val="1673347978"/>
                  </a:ext>
                </a:extLst>
              </a:tr>
              <a:tr h="520117">
                <a:tc>
                  <a:txBody>
                    <a:bodyPr/>
                    <a:lstStyle/>
                    <a:p>
                      <a:r>
                        <a:rPr lang="en-US" dirty="0"/>
                        <a:t>2.</a:t>
                      </a:r>
                      <a:endParaRPr lang="en-GB" dirty="0"/>
                    </a:p>
                  </a:txBody>
                  <a:tcPr/>
                </a:tc>
                <a:extLst>
                  <a:ext uri="{0D108BD9-81ED-4DB2-BD59-A6C34878D82A}">
                    <a16:rowId xmlns:a16="http://schemas.microsoft.com/office/drawing/2014/main" val="3096635661"/>
                  </a:ext>
                </a:extLst>
              </a:tr>
              <a:tr h="520117">
                <a:tc>
                  <a:txBody>
                    <a:bodyPr/>
                    <a:lstStyle/>
                    <a:p>
                      <a:r>
                        <a:rPr lang="en-US" dirty="0"/>
                        <a:t>3</a:t>
                      </a:r>
                      <a:endParaRPr lang="en-GB" dirty="0"/>
                    </a:p>
                  </a:txBody>
                  <a:tcPr/>
                </a:tc>
                <a:extLst>
                  <a:ext uri="{0D108BD9-81ED-4DB2-BD59-A6C34878D82A}">
                    <a16:rowId xmlns:a16="http://schemas.microsoft.com/office/drawing/2014/main" val="2015953144"/>
                  </a:ext>
                </a:extLst>
              </a:tr>
              <a:tr h="520117">
                <a:tc>
                  <a:txBody>
                    <a:bodyPr/>
                    <a:lstStyle/>
                    <a:p>
                      <a:r>
                        <a:rPr lang="en-US" dirty="0"/>
                        <a:t>4.</a:t>
                      </a:r>
                      <a:endParaRPr lang="en-GB" dirty="0"/>
                    </a:p>
                  </a:txBody>
                  <a:tcPr/>
                </a:tc>
                <a:extLst>
                  <a:ext uri="{0D108BD9-81ED-4DB2-BD59-A6C34878D82A}">
                    <a16:rowId xmlns:a16="http://schemas.microsoft.com/office/drawing/2014/main" val="3010032947"/>
                  </a:ext>
                </a:extLst>
              </a:tr>
            </a:tbl>
          </a:graphicData>
        </a:graphic>
      </p:graphicFrame>
      <p:sp>
        <p:nvSpPr>
          <p:cNvPr id="14" name="TextBox 13">
            <a:extLst>
              <a:ext uri="{FF2B5EF4-FFF2-40B4-BE49-F238E27FC236}">
                <a16:creationId xmlns:a16="http://schemas.microsoft.com/office/drawing/2014/main" id="{C8B86F6A-A01B-100B-BA31-174FEAA7A0FA}"/>
              </a:ext>
            </a:extLst>
          </p:cNvPr>
          <p:cNvSpPr txBox="1"/>
          <p:nvPr/>
        </p:nvSpPr>
        <p:spPr>
          <a:xfrm>
            <a:off x="6703582" y="2581382"/>
            <a:ext cx="3860308" cy="1200329"/>
          </a:xfrm>
          <a:prstGeom prst="rect">
            <a:avLst/>
          </a:prstGeom>
          <a:noFill/>
        </p:spPr>
        <p:txBody>
          <a:bodyPr wrap="square">
            <a:spAutoFit/>
          </a:bodyPr>
          <a:lstStyle/>
          <a:p>
            <a:pPr algn="ctr"/>
            <a:r>
              <a:rPr lang="en-GB" sz="1800" dirty="0">
                <a:effectLst/>
                <a:latin typeface="Arial" panose="020B0604020202020204" pitchFamily="34" charset="0"/>
                <a:ea typeface="Times New Roman" panose="02020603050405020304" pitchFamily="18" charset="0"/>
                <a:cs typeface="Arial" panose="020B0604020202020204" pitchFamily="34" charset="0"/>
              </a:rPr>
              <a:t>Complete the list below with possible connective words you could use in the answer to this question to develop your reasons.</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8862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5" grpId="0" animBg="1"/>
      <p:bldP spid="14" grpId="0"/>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973426-C91D-BA4A-A6BA-CFA325342DA7}"/>
              </a:ext>
            </a:extLst>
          </p:cNvPr>
          <p:cNvPicPr>
            <a:picLocks noChangeAspect="1"/>
          </p:cNvPicPr>
          <p:nvPr/>
        </p:nvPicPr>
        <p:blipFill>
          <a:blip r:embed="rId3"/>
          <a:stretch>
            <a:fillRect/>
          </a:stretch>
        </p:blipFill>
        <p:spPr>
          <a:xfrm>
            <a:off x="10563890" y="222720"/>
            <a:ext cx="1087640" cy="1086408"/>
          </a:xfrm>
          <a:prstGeom prst="rect">
            <a:avLst/>
          </a:prstGeom>
        </p:spPr>
      </p:pic>
      <p:sp>
        <p:nvSpPr>
          <p:cNvPr id="7" name="Rectangle 6">
            <a:extLst>
              <a:ext uri="{FF2B5EF4-FFF2-40B4-BE49-F238E27FC236}">
                <a16:creationId xmlns:a16="http://schemas.microsoft.com/office/drawing/2014/main" id="{BFEB911A-58C4-63A2-7D0F-BC26555CC96E}"/>
              </a:ext>
            </a:extLst>
          </p:cNvPr>
          <p:cNvSpPr/>
          <p:nvPr/>
        </p:nvSpPr>
        <p:spPr>
          <a:xfrm>
            <a:off x="5147036" y="62464"/>
            <a:ext cx="5071620" cy="264183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latin typeface="Arial" panose="020B0604020202020204" pitchFamily="34" charset="0"/>
                <a:cs typeface="Arial" panose="020B0604020202020204" pitchFamily="34" charset="0"/>
              </a:rPr>
              <a:t>Explain why population growth and agricultural change lead to increasing demand for water. 8</a:t>
            </a:r>
          </a:p>
          <a:p>
            <a:r>
              <a:rPr lang="en-US" sz="2400" dirty="0">
                <a:latin typeface="Arial" panose="020B0604020202020204" pitchFamily="34" charset="0"/>
                <a:cs typeface="Arial" panose="020B0604020202020204" pitchFamily="34" charset="0"/>
              </a:rPr>
              <a:t>The accuracy of your writing will be assessed in your answer to this question. (3)</a:t>
            </a:r>
          </a:p>
        </p:txBody>
      </p:sp>
      <p:sp>
        <p:nvSpPr>
          <p:cNvPr id="10" name="Rectangle: Rounded Corners 9">
            <a:extLst>
              <a:ext uri="{FF2B5EF4-FFF2-40B4-BE49-F238E27FC236}">
                <a16:creationId xmlns:a16="http://schemas.microsoft.com/office/drawing/2014/main" id="{1D8F35C3-C9FE-0952-99AB-C15F0E3E414B}"/>
              </a:ext>
            </a:extLst>
          </p:cNvPr>
          <p:cNvSpPr/>
          <p:nvPr/>
        </p:nvSpPr>
        <p:spPr>
          <a:xfrm>
            <a:off x="5913750" y="2795047"/>
            <a:ext cx="4166648" cy="3930978"/>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AO1.2 questions are often marked using bands. Each band has a relevant descriptor. The descriptor for the band provides a description of the performance level for that band.</a:t>
            </a:r>
            <a:endParaRPr lang="en-GB"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22DF3E4-70CA-CB31-21EC-82033AA56EEA}"/>
              </a:ext>
            </a:extLst>
          </p:cNvPr>
          <p:cNvSpPr txBox="1"/>
          <p:nvPr/>
        </p:nvSpPr>
        <p:spPr>
          <a:xfrm>
            <a:off x="0" y="222720"/>
            <a:ext cx="5071620" cy="6340197"/>
          </a:xfrm>
          <a:prstGeom prst="rect">
            <a:avLst/>
          </a:prstGeom>
          <a:noFill/>
        </p:spPr>
        <p:txBody>
          <a:bodyPr wrap="square">
            <a:spAutoFit/>
          </a:bodyPr>
          <a:lstStyle/>
          <a:p>
            <a:r>
              <a:rPr lang="en-GB" sz="1400" b="0" i="0" u="none" strike="noStrike" baseline="0" dirty="0">
                <a:solidFill>
                  <a:srgbClr val="000000"/>
                </a:solidFill>
                <a:latin typeface="Arial" panose="020B0604020202020204" pitchFamily="34" charset="0"/>
              </a:rPr>
              <a:t> </a:t>
            </a:r>
            <a:r>
              <a:rPr lang="en-GB" sz="1400" b="1" i="0" u="none" strike="noStrike" baseline="0" dirty="0">
                <a:solidFill>
                  <a:srgbClr val="000000"/>
                </a:solidFill>
                <a:latin typeface="Arial" panose="020B0604020202020204" pitchFamily="34" charset="0"/>
              </a:rPr>
              <a:t>Band </a:t>
            </a:r>
            <a:endParaRPr lang="en-GB" sz="1400" b="0" i="0" u="none" strike="noStrike" baseline="0" dirty="0">
              <a:solidFill>
                <a:srgbClr val="000000"/>
              </a:solidFill>
              <a:latin typeface="Arial" panose="020B0604020202020204" pitchFamily="34" charset="0"/>
            </a:endParaRPr>
          </a:p>
          <a:p>
            <a:r>
              <a:rPr lang="en-GB" sz="1400" b="0" i="0" u="none" strike="noStrike" baseline="0" dirty="0">
                <a:solidFill>
                  <a:srgbClr val="000000"/>
                </a:solidFill>
                <a:latin typeface="Arial" panose="020B0604020202020204" pitchFamily="34" charset="0"/>
              </a:rPr>
              <a:t> </a:t>
            </a:r>
            <a:r>
              <a:rPr lang="en-GB" sz="1400" b="1" i="0" u="none" strike="noStrike" baseline="0" dirty="0">
                <a:solidFill>
                  <a:srgbClr val="000000"/>
                </a:solidFill>
                <a:latin typeface="Arial" panose="020B0604020202020204" pitchFamily="34" charset="0"/>
              </a:rPr>
              <a:t>Mark </a:t>
            </a:r>
            <a:endParaRPr lang="en-GB" sz="1400" b="0" i="0" u="none" strike="noStrike" baseline="0" dirty="0">
              <a:solidFill>
                <a:srgbClr val="000000"/>
              </a:solidFill>
              <a:latin typeface="Arial" panose="020B0604020202020204" pitchFamily="34" charset="0"/>
            </a:endParaRPr>
          </a:p>
          <a:p>
            <a:r>
              <a:rPr lang="en-GB" sz="1400" b="0" i="0" u="none" strike="noStrike" baseline="0" dirty="0">
                <a:solidFill>
                  <a:srgbClr val="000000"/>
                </a:solidFill>
                <a:latin typeface="Arial" panose="020B0604020202020204" pitchFamily="34" charset="0"/>
              </a:rPr>
              <a:t> </a:t>
            </a:r>
            <a:r>
              <a:rPr lang="en-GB" sz="1400" b="1" i="0" u="none" strike="noStrike" baseline="0" dirty="0">
                <a:solidFill>
                  <a:srgbClr val="000000"/>
                </a:solidFill>
                <a:latin typeface="Arial" panose="020B0604020202020204" pitchFamily="34" charset="0"/>
              </a:rPr>
              <a:t>Descriptor </a:t>
            </a:r>
            <a:endParaRPr lang="en-GB" sz="1400" b="0" i="0" u="none" strike="noStrike" baseline="0" dirty="0">
              <a:solidFill>
                <a:srgbClr val="000000"/>
              </a:solidFill>
              <a:latin typeface="Arial" panose="020B0604020202020204" pitchFamily="34" charset="0"/>
            </a:endParaRPr>
          </a:p>
          <a:p>
            <a:r>
              <a:rPr lang="en-GB" sz="1400" b="0" i="0" u="none" strike="noStrike" baseline="0" dirty="0">
                <a:solidFill>
                  <a:srgbClr val="000000"/>
                </a:solidFill>
                <a:latin typeface="Arial" panose="020B0604020202020204" pitchFamily="34" charset="0"/>
              </a:rPr>
              <a:t>  </a:t>
            </a:r>
            <a:r>
              <a:rPr lang="en-GB" sz="1400" b="1" i="0" u="none" strike="noStrike" baseline="0" dirty="0">
                <a:solidFill>
                  <a:srgbClr val="000000"/>
                </a:solidFill>
                <a:latin typeface="Arial" panose="020B0604020202020204" pitchFamily="34" charset="0"/>
              </a:rPr>
              <a:t>4 </a:t>
            </a:r>
            <a:endParaRPr lang="en-GB" sz="1400" b="0" i="0" u="none" strike="noStrike" baseline="0" dirty="0">
              <a:solidFill>
                <a:srgbClr val="000000"/>
              </a:solidFill>
              <a:latin typeface="Arial" panose="020B0604020202020204" pitchFamily="34" charset="0"/>
            </a:endParaRPr>
          </a:p>
          <a:p>
            <a:r>
              <a:rPr lang="en-GB" sz="1400" b="0" i="0" u="none" strike="noStrike" baseline="0" dirty="0">
                <a:solidFill>
                  <a:srgbClr val="000000"/>
                </a:solidFill>
                <a:latin typeface="Arial" panose="020B0604020202020204" pitchFamily="34" charset="0"/>
              </a:rPr>
              <a:t> 7-8 </a:t>
            </a:r>
          </a:p>
          <a:p>
            <a:r>
              <a:rPr lang="en-US" sz="1400" b="0" i="0" u="none" strike="noStrike" baseline="0" dirty="0">
                <a:solidFill>
                  <a:srgbClr val="000000"/>
                </a:solidFill>
                <a:latin typeface="Arial" panose="020B0604020202020204" pitchFamily="34" charset="0"/>
              </a:rPr>
              <a:t> Thorough understanding of why both population growth and agricultural change lead to increasing demand for water. </a:t>
            </a:r>
          </a:p>
          <a:p>
            <a:r>
              <a:rPr lang="en-US" sz="1400" b="0" i="0" u="none" strike="noStrike" baseline="0" dirty="0">
                <a:solidFill>
                  <a:srgbClr val="000000"/>
                </a:solidFill>
                <a:latin typeface="Arial" panose="020B0604020202020204" pitchFamily="34" charset="0"/>
              </a:rPr>
              <a:t>Meaning is unambiguous. The response has clear purpose, is fluent and logically structured. </a:t>
            </a:r>
          </a:p>
          <a:p>
            <a:r>
              <a:rPr lang="en-GB" sz="1400" b="0" i="0" u="none" strike="noStrike" baseline="0" dirty="0">
                <a:solidFill>
                  <a:srgbClr val="000000"/>
                </a:solidFill>
                <a:latin typeface="Arial" panose="020B0604020202020204" pitchFamily="34" charset="0"/>
              </a:rPr>
              <a:t>  </a:t>
            </a:r>
            <a:r>
              <a:rPr lang="en-GB" sz="1400" b="1" i="0" u="none" strike="noStrike" baseline="0" dirty="0">
                <a:solidFill>
                  <a:srgbClr val="000000"/>
                </a:solidFill>
                <a:latin typeface="Arial" panose="020B0604020202020204" pitchFamily="34" charset="0"/>
              </a:rPr>
              <a:t>3 </a:t>
            </a:r>
            <a:endParaRPr lang="en-GB" sz="1400" b="0" i="0" u="none" strike="noStrike" baseline="0" dirty="0">
              <a:solidFill>
                <a:srgbClr val="000000"/>
              </a:solidFill>
              <a:latin typeface="Arial" panose="020B0604020202020204" pitchFamily="34" charset="0"/>
            </a:endParaRPr>
          </a:p>
          <a:p>
            <a:r>
              <a:rPr lang="en-GB" sz="1400" b="0" i="0" u="none" strike="noStrike" baseline="0" dirty="0">
                <a:solidFill>
                  <a:srgbClr val="000000"/>
                </a:solidFill>
                <a:latin typeface="Arial" panose="020B0604020202020204" pitchFamily="34" charset="0"/>
              </a:rPr>
              <a:t> 5-6 </a:t>
            </a:r>
          </a:p>
          <a:p>
            <a:r>
              <a:rPr lang="en-US" sz="1400" b="0" i="0" u="none" strike="noStrike" baseline="0" dirty="0">
                <a:solidFill>
                  <a:srgbClr val="000000"/>
                </a:solidFill>
                <a:latin typeface="Arial" panose="020B0604020202020204" pitchFamily="34" charset="0"/>
              </a:rPr>
              <a:t> Good understanding of why both population growth and agricultural change lead to increasing demand for water. </a:t>
            </a:r>
          </a:p>
          <a:p>
            <a:r>
              <a:rPr lang="en-US" sz="1400" b="0" i="0" u="none" strike="noStrike" baseline="0" dirty="0">
                <a:solidFill>
                  <a:srgbClr val="000000"/>
                </a:solidFill>
                <a:latin typeface="Arial" panose="020B0604020202020204" pitchFamily="34" charset="0"/>
              </a:rPr>
              <a:t>Meaning is clear. The response has purpose, is </a:t>
            </a:r>
            <a:r>
              <a:rPr lang="en-US" sz="1400" b="0" i="0" u="none" strike="noStrike" baseline="0" dirty="0" err="1">
                <a:solidFill>
                  <a:srgbClr val="000000"/>
                </a:solidFill>
                <a:latin typeface="Arial" panose="020B0604020202020204" pitchFamily="34" charset="0"/>
              </a:rPr>
              <a:t>organised</a:t>
            </a:r>
            <a:r>
              <a:rPr lang="en-US" sz="1400" b="0" i="0" u="none" strike="noStrike" baseline="0" dirty="0">
                <a:solidFill>
                  <a:srgbClr val="000000"/>
                </a:solidFill>
                <a:latin typeface="Arial" panose="020B0604020202020204" pitchFamily="34" charset="0"/>
              </a:rPr>
              <a:t> and well structured. </a:t>
            </a:r>
          </a:p>
          <a:p>
            <a:r>
              <a:rPr lang="en-GB" sz="1400" b="0" i="0" u="none" strike="noStrike" baseline="0" dirty="0">
                <a:solidFill>
                  <a:srgbClr val="000000"/>
                </a:solidFill>
                <a:latin typeface="Arial" panose="020B0604020202020204" pitchFamily="34" charset="0"/>
              </a:rPr>
              <a:t>  </a:t>
            </a:r>
            <a:r>
              <a:rPr lang="en-GB" sz="1400" b="1" i="0" u="none" strike="noStrike" baseline="0" dirty="0">
                <a:solidFill>
                  <a:srgbClr val="000000"/>
                </a:solidFill>
                <a:latin typeface="Arial" panose="020B0604020202020204" pitchFamily="34" charset="0"/>
              </a:rPr>
              <a:t>2 </a:t>
            </a:r>
            <a:endParaRPr lang="en-GB" sz="1400" b="0" i="0" u="none" strike="noStrike" baseline="0" dirty="0">
              <a:solidFill>
                <a:srgbClr val="000000"/>
              </a:solidFill>
              <a:latin typeface="Arial" panose="020B0604020202020204" pitchFamily="34" charset="0"/>
            </a:endParaRPr>
          </a:p>
          <a:p>
            <a:r>
              <a:rPr lang="en-GB" sz="1400" b="0" i="0" u="none" strike="noStrike" baseline="0" dirty="0">
                <a:solidFill>
                  <a:srgbClr val="000000"/>
                </a:solidFill>
                <a:latin typeface="Arial" panose="020B0604020202020204" pitchFamily="34" charset="0"/>
              </a:rPr>
              <a:t> 3-4 </a:t>
            </a:r>
          </a:p>
          <a:p>
            <a:r>
              <a:rPr lang="en-US" sz="1400" b="0" i="0" u="none" strike="noStrike" baseline="0" dirty="0">
                <a:solidFill>
                  <a:srgbClr val="000000"/>
                </a:solidFill>
                <a:latin typeface="Arial" panose="020B0604020202020204" pitchFamily="34" charset="0"/>
              </a:rPr>
              <a:t> Some understanding of why either population growth and/or agricultural change impacts on water demand. </a:t>
            </a:r>
          </a:p>
          <a:p>
            <a:r>
              <a:rPr lang="en-US" sz="1400" b="0" i="0" u="none" strike="noStrike" baseline="0" dirty="0">
                <a:solidFill>
                  <a:srgbClr val="000000"/>
                </a:solidFill>
                <a:latin typeface="Arial" panose="020B0604020202020204" pitchFamily="34" charset="0"/>
              </a:rPr>
              <a:t>Meaning is generally clear. The response is structured. </a:t>
            </a:r>
          </a:p>
          <a:p>
            <a:r>
              <a:rPr lang="en-GB" sz="1400" b="0" i="0" u="none" strike="noStrike" baseline="0" dirty="0">
                <a:solidFill>
                  <a:srgbClr val="000000"/>
                </a:solidFill>
                <a:latin typeface="Arial" panose="020B0604020202020204" pitchFamily="34" charset="0"/>
              </a:rPr>
              <a:t>  </a:t>
            </a:r>
            <a:r>
              <a:rPr lang="en-GB" sz="1400" b="1" i="0" u="none" strike="noStrike" baseline="0" dirty="0">
                <a:solidFill>
                  <a:srgbClr val="000000"/>
                </a:solidFill>
                <a:latin typeface="Arial" panose="020B0604020202020204" pitchFamily="34" charset="0"/>
              </a:rPr>
              <a:t>1 </a:t>
            </a:r>
            <a:endParaRPr lang="en-GB" sz="1400" b="0" i="0" u="none" strike="noStrike" baseline="0" dirty="0">
              <a:solidFill>
                <a:srgbClr val="000000"/>
              </a:solidFill>
              <a:latin typeface="Arial" panose="020B0604020202020204" pitchFamily="34" charset="0"/>
            </a:endParaRPr>
          </a:p>
          <a:p>
            <a:r>
              <a:rPr lang="en-GB" sz="1400" b="0" i="0" u="none" strike="noStrike" baseline="0" dirty="0">
                <a:solidFill>
                  <a:srgbClr val="000000"/>
                </a:solidFill>
                <a:latin typeface="Arial" panose="020B0604020202020204" pitchFamily="34" charset="0"/>
              </a:rPr>
              <a:t> 1-2 </a:t>
            </a:r>
          </a:p>
          <a:p>
            <a:r>
              <a:rPr lang="en-US" sz="1400" b="0" i="0" u="none" strike="noStrike" baseline="0" dirty="0">
                <a:solidFill>
                  <a:srgbClr val="000000"/>
                </a:solidFill>
                <a:latin typeface="Arial" panose="020B0604020202020204" pitchFamily="34" charset="0"/>
              </a:rPr>
              <a:t> Simple statements showing basic understanding of factors leading to increased water demand. </a:t>
            </a:r>
          </a:p>
          <a:p>
            <a:r>
              <a:rPr lang="en-US" sz="1400" b="0" i="0" u="none" strike="noStrike" baseline="0" dirty="0">
                <a:solidFill>
                  <a:srgbClr val="000000"/>
                </a:solidFill>
                <a:latin typeface="Arial" panose="020B0604020202020204" pitchFamily="34" charset="0"/>
              </a:rPr>
              <a:t>Meaning may lack clarity in parts. Statements are linked by a basic structure. </a:t>
            </a:r>
            <a:r>
              <a:rPr lang="en-GB" sz="1400" b="0" i="0" u="none" strike="noStrike" baseline="0" dirty="0">
                <a:solidFill>
                  <a:srgbClr val="000000"/>
                </a:solidFill>
                <a:latin typeface="Arial" panose="020B0604020202020204" pitchFamily="34" charset="0"/>
              </a:rPr>
              <a:t>  </a:t>
            </a:r>
          </a:p>
          <a:p>
            <a:r>
              <a:rPr lang="en-GB" sz="1400" b="0" i="0" u="none" strike="noStrike" baseline="0" dirty="0">
                <a:solidFill>
                  <a:srgbClr val="000000"/>
                </a:solidFill>
                <a:latin typeface="Arial" panose="020B0604020202020204" pitchFamily="34" charset="0"/>
              </a:rPr>
              <a:t>0 </a:t>
            </a:r>
          </a:p>
          <a:p>
            <a:r>
              <a:rPr lang="en-US" sz="1400" b="0" i="0" u="none" strike="noStrike" baseline="0" dirty="0">
                <a:solidFill>
                  <a:srgbClr val="000000"/>
                </a:solidFill>
                <a:latin typeface="Arial" panose="020B0604020202020204" pitchFamily="34" charset="0"/>
              </a:rPr>
              <a:t> Award 0 marks if the answer is incorrect or wholly irrelevant. </a:t>
            </a:r>
          </a:p>
          <a:p>
            <a:r>
              <a:rPr lang="en-GB" sz="1400" b="0" i="0" u="none" strike="noStrike" baseline="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156088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15381-0B84-984C-1E64-842EA82AC5EE}"/>
              </a:ext>
            </a:extLst>
          </p:cNvPr>
          <p:cNvPicPr>
            <a:picLocks noChangeAspect="1"/>
          </p:cNvPicPr>
          <p:nvPr/>
        </p:nvPicPr>
        <p:blipFill>
          <a:blip r:embed="rId3"/>
          <a:stretch>
            <a:fillRect/>
          </a:stretch>
        </p:blipFill>
        <p:spPr>
          <a:xfrm>
            <a:off x="10563890" y="181489"/>
            <a:ext cx="1087640" cy="1086408"/>
          </a:xfrm>
          <a:prstGeom prst="rect">
            <a:avLst/>
          </a:prstGeom>
        </p:spPr>
      </p:pic>
      <p:sp>
        <p:nvSpPr>
          <p:cNvPr id="4" name="TextBox 3">
            <a:extLst>
              <a:ext uri="{FF2B5EF4-FFF2-40B4-BE49-F238E27FC236}">
                <a16:creationId xmlns:a16="http://schemas.microsoft.com/office/drawing/2014/main" id="{85AA2EDA-2447-0F95-2260-189343E2AF98}"/>
              </a:ext>
            </a:extLst>
          </p:cNvPr>
          <p:cNvSpPr txBox="1"/>
          <p:nvPr/>
        </p:nvSpPr>
        <p:spPr>
          <a:xfrm>
            <a:off x="332296" y="222720"/>
            <a:ext cx="3589255" cy="6801862"/>
          </a:xfrm>
          <a:prstGeom prst="rect">
            <a:avLst/>
          </a:prstGeom>
          <a:noFill/>
        </p:spPr>
        <p:txBody>
          <a:bodyPr wrap="square">
            <a:spAutoFit/>
          </a:bodyPr>
          <a:lstStyle/>
          <a:p>
            <a:pPr algn="l"/>
            <a:endParaRPr lang="en-GB" sz="2000" b="0" i="0" u="none" strike="noStrike" baseline="0" dirty="0">
              <a:solidFill>
                <a:srgbClr val="000000"/>
              </a:solidFill>
              <a:latin typeface="Arial" panose="020B0604020202020204" pitchFamily="34" charset="0"/>
            </a:endParaRPr>
          </a:p>
          <a:p>
            <a:r>
              <a:rPr lang="en-GB" sz="2000" b="0" i="0" u="none" strike="noStrike" baseline="0" dirty="0">
                <a:solidFill>
                  <a:srgbClr val="000000"/>
                </a:solidFill>
                <a:latin typeface="Arial" panose="020B0604020202020204" pitchFamily="34" charset="0"/>
              </a:rPr>
              <a:t> </a:t>
            </a:r>
            <a:r>
              <a:rPr lang="en-GB" sz="1100" b="1" i="0" u="none" strike="noStrike" baseline="0" dirty="0">
                <a:solidFill>
                  <a:srgbClr val="000000"/>
                </a:solidFill>
                <a:latin typeface="Arial" panose="020B0604020202020204" pitchFamily="34" charset="0"/>
              </a:rPr>
              <a:t>Band </a:t>
            </a:r>
            <a:endParaRPr lang="en-GB" sz="1100" b="0" i="0" u="none" strike="noStrike" baseline="0" dirty="0">
              <a:solidFill>
                <a:srgbClr val="000000"/>
              </a:solidFill>
              <a:latin typeface="Arial" panose="020B0604020202020204" pitchFamily="34" charset="0"/>
            </a:endParaRPr>
          </a:p>
          <a:p>
            <a:r>
              <a:rPr lang="en-GB" sz="1100" b="0" i="0" u="none" strike="noStrike" baseline="0" dirty="0">
                <a:solidFill>
                  <a:srgbClr val="000000"/>
                </a:solidFill>
                <a:latin typeface="Arial" panose="020B0604020202020204" pitchFamily="34" charset="0"/>
              </a:rPr>
              <a:t> </a:t>
            </a:r>
            <a:r>
              <a:rPr lang="en-GB" sz="1100" b="1" i="0" u="none" strike="noStrike" baseline="0" dirty="0">
                <a:solidFill>
                  <a:srgbClr val="000000"/>
                </a:solidFill>
                <a:latin typeface="Arial" panose="020B0604020202020204" pitchFamily="34" charset="0"/>
              </a:rPr>
              <a:t>Mark </a:t>
            </a:r>
            <a:endParaRPr lang="en-GB" sz="1100" b="0" i="0" u="none" strike="noStrike" baseline="0" dirty="0">
              <a:solidFill>
                <a:srgbClr val="000000"/>
              </a:solidFill>
              <a:latin typeface="Arial" panose="020B0604020202020204" pitchFamily="34" charset="0"/>
            </a:endParaRPr>
          </a:p>
          <a:p>
            <a:r>
              <a:rPr lang="en-GB" sz="1100" b="0" i="0" u="none" strike="noStrike" baseline="0" dirty="0">
                <a:solidFill>
                  <a:srgbClr val="000000"/>
                </a:solidFill>
                <a:latin typeface="Arial" panose="020B0604020202020204" pitchFamily="34" charset="0"/>
              </a:rPr>
              <a:t> </a:t>
            </a:r>
            <a:r>
              <a:rPr lang="en-GB" sz="1100" b="1" i="0" u="none" strike="noStrike" baseline="0" dirty="0">
                <a:solidFill>
                  <a:srgbClr val="000000"/>
                </a:solidFill>
                <a:latin typeface="Arial" panose="020B0604020202020204" pitchFamily="34" charset="0"/>
              </a:rPr>
              <a:t>Descriptor </a:t>
            </a:r>
            <a:endParaRPr lang="en-GB" sz="1100" b="0" i="0" u="none" strike="noStrike" baseline="0" dirty="0">
              <a:solidFill>
                <a:srgbClr val="000000"/>
              </a:solidFill>
              <a:latin typeface="Arial" panose="020B0604020202020204" pitchFamily="34" charset="0"/>
            </a:endParaRPr>
          </a:p>
          <a:p>
            <a:r>
              <a:rPr lang="en-GB" sz="1100" b="0" i="0" u="none" strike="noStrike" baseline="0" dirty="0">
                <a:solidFill>
                  <a:srgbClr val="000000"/>
                </a:solidFill>
                <a:latin typeface="Arial" panose="020B0604020202020204" pitchFamily="34" charset="0"/>
              </a:rPr>
              <a:t>  </a:t>
            </a:r>
          </a:p>
          <a:p>
            <a:r>
              <a:rPr lang="en-GB" sz="1100" b="1" i="0" u="none" strike="noStrike" baseline="0" dirty="0">
                <a:solidFill>
                  <a:srgbClr val="000000"/>
                </a:solidFill>
                <a:latin typeface="Arial" panose="020B0604020202020204" pitchFamily="34" charset="0"/>
              </a:rPr>
              <a:t>4 </a:t>
            </a:r>
            <a:endParaRPr lang="en-GB" sz="1100" b="0" i="0" u="none" strike="noStrike" baseline="0" dirty="0">
              <a:solidFill>
                <a:srgbClr val="000000"/>
              </a:solidFill>
              <a:latin typeface="Arial" panose="020B0604020202020204" pitchFamily="34" charset="0"/>
            </a:endParaRPr>
          </a:p>
          <a:p>
            <a:r>
              <a:rPr lang="en-GB" sz="1100" b="0" i="0" u="none" strike="noStrike" baseline="0" dirty="0">
                <a:solidFill>
                  <a:srgbClr val="000000"/>
                </a:solidFill>
                <a:latin typeface="Arial" panose="020B0604020202020204" pitchFamily="34" charset="0"/>
              </a:rPr>
              <a:t> 7-8 </a:t>
            </a:r>
          </a:p>
          <a:p>
            <a:r>
              <a:rPr lang="en-US" sz="1100" b="0" i="0" u="none" strike="noStrike" baseline="0" dirty="0">
                <a:solidFill>
                  <a:srgbClr val="000000"/>
                </a:solidFill>
                <a:latin typeface="Arial" panose="020B0604020202020204" pitchFamily="34" charset="0"/>
              </a:rPr>
              <a:t> Thorough understanding of why both population growth and agricultural change lead to increasing demand for water. </a:t>
            </a:r>
          </a:p>
          <a:p>
            <a:r>
              <a:rPr lang="en-US" sz="1100" b="0" i="0" u="none" strike="noStrike" baseline="0" dirty="0">
                <a:solidFill>
                  <a:srgbClr val="000000"/>
                </a:solidFill>
                <a:latin typeface="Arial" panose="020B0604020202020204" pitchFamily="34" charset="0"/>
              </a:rPr>
              <a:t>Meaning is unambiguous. The response has clear purpose, is fluent and logically structured. </a:t>
            </a:r>
          </a:p>
          <a:p>
            <a:r>
              <a:rPr lang="en-GB" sz="1100" b="0" i="0" u="none" strike="noStrike" baseline="0" dirty="0">
                <a:solidFill>
                  <a:srgbClr val="000000"/>
                </a:solidFill>
                <a:latin typeface="Arial" panose="020B0604020202020204" pitchFamily="34" charset="0"/>
              </a:rPr>
              <a:t>  </a:t>
            </a:r>
          </a:p>
          <a:p>
            <a:r>
              <a:rPr lang="en-GB" sz="1100" b="1" i="0" u="none" strike="noStrike" baseline="0" dirty="0">
                <a:solidFill>
                  <a:srgbClr val="000000"/>
                </a:solidFill>
                <a:latin typeface="Arial" panose="020B0604020202020204" pitchFamily="34" charset="0"/>
              </a:rPr>
              <a:t>3 </a:t>
            </a:r>
            <a:endParaRPr lang="en-GB" sz="1100" b="0" i="0" u="none" strike="noStrike" baseline="0" dirty="0">
              <a:solidFill>
                <a:srgbClr val="000000"/>
              </a:solidFill>
              <a:latin typeface="Arial" panose="020B0604020202020204" pitchFamily="34" charset="0"/>
            </a:endParaRPr>
          </a:p>
          <a:p>
            <a:r>
              <a:rPr lang="en-GB" sz="1100" b="0" i="0" u="none" strike="noStrike" baseline="0" dirty="0">
                <a:solidFill>
                  <a:srgbClr val="000000"/>
                </a:solidFill>
                <a:latin typeface="Arial" panose="020B0604020202020204" pitchFamily="34" charset="0"/>
              </a:rPr>
              <a:t> 5-6 </a:t>
            </a:r>
          </a:p>
          <a:p>
            <a:r>
              <a:rPr lang="en-US" sz="1100" b="0" i="0" u="none" strike="noStrike" baseline="0" dirty="0">
                <a:solidFill>
                  <a:srgbClr val="000000"/>
                </a:solidFill>
                <a:latin typeface="Arial" panose="020B0604020202020204" pitchFamily="34" charset="0"/>
              </a:rPr>
              <a:t> Good understanding of why both population growth and agricultural change lead to increasing demand for water. </a:t>
            </a:r>
          </a:p>
          <a:p>
            <a:r>
              <a:rPr lang="en-US" sz="1100" b="0" i="0" u="none" strike="noStrike" baseline="0" dirty="0">
                <a:solidFill>
                  <a:srgbClr val="000000"/>
                </a:solidFill>
                <a:latin typeface="Arial" panose="020B0604020202020204" pitchFamily="34" charset="0"/>
              </a:rPr>
              <a:t>Meaning is clear. The response has purpose, is </a:t>
            </a:r>
            <a:r>
              <a:rPr lang="en-US" sz="1100" b="0" i="0" u="none" strike="noStrike" baseline="0" dirty="0" err="1">
                <a:solidFill>
                  <a:srgbClr val="000000"/>
                </a:solidFill>
                <a:latin typeface="Arial" panose="020B0604020202020204" pitchFamily="34" charset="0"/>
              </a:rPr>
              <a:t>organised</a:t>
            </a:r>
            <a:r>
              <a:rPr lang="en-US" sz="1100" b="0" i="0" u="none" strike="noStrike" baseline="0" dirty="0">
                <a:solidFill>
                  <a:srgbClr val="000000"/>
                </a:solidFill>
                <a:latin typeface="Arial" panose="020B0604020202020204" pitchFamily="34" charset="0"/>
              </a:rPr>
              <a:t> and well structured. </a:t>
            </a:r>
          </a:p>
          <a:p>
            <a:r>
              <a:rPr lang="en-GB" sz="1100" b="0" i="0" u="none" strike="noStrike" baseline="0" dirty="0">
                <a:solidFill>
                  <a:srgbClr val="000000"/>
                </a:solidFill>
                <a:latin typeface="Arial" panose="020B0604020202020204" pitchFamily="34" charset="0"/>
              </a:rPr>
              <a:t>  </a:t>
            </a:r>
          </a:p>
          <a:p>
            <a:r>
              <a:rPr lang="en-GB" sz="1100" b="1" i="0" u="none" strike="noStrike" baseline="0" dirty="0">
                <a:solidFill>
                  <a:srgbClr val="000000"/>
                </a:solidFill>
                <a:latin typeface="Arial" panose="020B0604020202020204" pitchFamily="34" charset="0"/>
              </a:rPr>
              <a:t>2 </a:t>
            </a:r>
            <a:endParaRPr lang="en-GB" sz="1100" b="0" i="0" u="none" strike="noStrike" baseline="0" dirty="0">
              <a:solidFill>
                <a:srgbClr val="000000"/>
              </a:solidFill>
              <a:latin typeface="Arial" panose="020B0604020202020204" pitchFamily="34" charset="0"/>
            </a:endParaRPr>
          </a:p>
          <a:p>
            <a:r>
              <a:rPr lang="en-GB" sz="1100" b="0" i="0" u="none" strike="noStrike" baseline="0" dirty="0">
                <a:solidFill>
                  <a:srgbClr val="000000"/>
                </a:solidFill>
                <a:latin typeface="Arial" panose="020B0604020202020204" pitchFamily="34" charset="0"/>
              </a:rPr>
              <a:t> 3-4 </a:t>
            </a:r>
          </a:p>
          <a:p>
            <a:r>
              <a:rPr lang="en-US" sz="1100" b="0" i="0" u="none" strike="noStrike" baseline="0" dirty="0">
                <a:solidFill>
                  <a:srgbClr val="000000"/>
                </a:solidFill>
                <a:latin typeface="Arial" panose="020B0604020202020204" pitchFamily="34" charset="0"/>
              </a:rPr>
              <a:t> Some understanding of why either population growth and/or agricultural change impacts on water demand. </a:t>
            </a:r>
          </a:p>
          <a:p>
            <a:r>
              <a:rPr lang="en-US" sz="1100" b="0" i="0" u="none" strike="noStrike" baseline="0" dirty="0">
                <a:solidFill>
                  <a:srgbClr val="000000"/>
                </a:solidFill>
                <a:latin typeface="Arial" panose="020B0604020202020204" pitchFamily="34" charset="0"/>
              </a:rPr>
              <a:t>Meaning is generally clear. The response is structured. </a:t>
            </a:r>
          </a:p>
          <a:p>
            <a:r>
              <a:rPr lang="en-GB" sz="1100" b="0" i="0" u="none" strike="noStrike" baseline="0" dirty="0">
                <a:solidFill>
                  <a:srgbClr val="000000"/>
                </a:solidFill>
                <a:latin typeface="Arial" panose="020B0604020202020204" pitchFamily="34" charset="0"/>
              </a:rPr>
              <a:t>  </a:t>
            </a:r>
          </a:p>
          <a:p>
            <a:r>
              <a:rPr lang="en-GB" sz="1100" b="1" i="0" u="none" strike="noStrike" baseline="0" dirty="0">
                <a:solidFill>
                  <a:srgbClr val="000000"/>
                </a:solidFill>
                <a:latin typeface="Arial" panose="020B0604020202020204" pitchFamily="34" charset="0"/>
              </a:rPr>
              <a:t>1 </a:t>
            </a:r>
            <a:endParaRPr lang="en-GB" sz="1100" b="0" i="0" u="none" strike="noStrike" baseline="0" dirty="0">
              <a:solidFill>
                <a:srgbClr val="000000"/>
              </a:solidFill>
              <a:latin typeface="Arial" panose="020B0604020202020204" pitchFamily="34" charset="0"/>
            </a:endParaRPr>
          </a:p>
          <a:p>
            <a:r>
              <a:rPr lang="en-GB" sz="1100" b="0" i="0" u="none" strike="noStrike" baseline="0" dirty="0">
                <a:solidFill>
                  <a:srgbClr val="000000"/>
                </a:solidFill>
                <a:latin typeface="Arial" panose="020B0604020202020204" pitchFamily="34" charset="0"/>
              </a:rPr>
              <a:t> 1-2 </a:t>
            </a:r>
          </a:p>
          <a:p>
            <a:r>
              <a:rPr lang="en-US" sz="1100" b="0" i="0" u="none" strike="noStrike" baseline="0" dirty="0">
                <a:solidFill>
                  <a:srgbClr val="000000"/>
                </a:solidFill>
                <a:latin typeface="Arial" panose="020B0604020202020204" pitchFamily="34" charset="0"/>
              </a:rPr>
              <a:t> Simple statements showing basic understanding of factors leading to increased water demand. </a:t>
            </a:r>
          </a:p>
          <a:p>
            <a:r>
              <a:rPr lang="en-US" sz="1100" b="0" i="0" u="none" strike="noStrike" baseline="0" dirty="0">
                <a:solidFill>
                  <a:srgbClr val="000000"/>
                </a:solidFill>
                <a:latin typeface="Arial" panose="020B0604020202020204" pitchFamily="34" charset="0"/>
              </a:rPr>
              <a:t>Meaning may lack clarity in parts. Statements are linked by a basic structure. </a:t>
            </a:r>
          </a:p>
          <a:p>
            <a:r>
              <a:rPr lang="en-GB" sz="1100" b="0" i="0" u="none" strike="noStrike" baseline="0" dirty="0">
                <a:solidFill>
                  <a:srgbClr val="000000"/>
                </a:solidFill>
                <a:latin typeface="Arial" panose="020B0604020202020204" pitchFamily="34" charset="0"/>
              </a:rPr>
              <a:t>  </a:t>
            </a:r>
          </a:p>
          <a:p>
            <a:r>
              <a:rPr lang="en-GB" sz="1100" b="0" i="0" u="none" strike="noStrike" baseline="0" dirty="0">
                <a:solidFill>
                  <a:srgbClr val="000000"/>
                </a:solidFill>
                <a:latin typeface="Arial" panose="020B0604020202020204" pitchFamily="34" charset="0"/>
              </a:rPr>
              <a:t>0 </a:t>
            </a:r>
          </a:p>
          <a:p>
            <a:r>
              <a:rPr lang="en-US" sz="1100" b="0" i="0" u="none" strike="noStrike" baseline="0" dirty="0">
                <a:solidFill>
                  <a:srgbClr val="000000"/>
                </a:solidFill>
                <a:latin typeface="Arial" panose="020B0604020202020204" pitchFamily="34" charset="0"/>
              </a:rPr>
              <a:t> Award 0 marks if the answer is incorrect or wholly irrelevant. </a:t>
            </a:r>
          </a:p>
          <a:p>
            <a:r>
              <a:rPr lang="en-GB" sz="1100" b="0" i="0" u="none" strike="noStrike" baseline="0" dirty="0">
                <a:solidFill>
                  <a:srgbClr val="000000"/>
                </a:solidFill>
                <a:latin typeface="Arial" panose="020B0604020202020204" pitchFamily="34" charset="0"/>
              </a:rPr>
              <a:t>  </a:t>
            </a:r>
          </a:p>
        </p:txBody>
      </p:sp>
      <p:sp>
        <p:nvSpPr>
          <p:cNvPr id="6" name="TextBox 5">
            <a:extLst>
              <a:ext uri="{FF2B5EF4-FFF2-40B4-BE49-F238E27FC236}">
                <a16:creationId xmlns:a16="http://schemas.microsoft.com/office/drawing/2014/main" id="{EF87BFF2-071C-2702-1CBD-3E63EA52D379}"/>
              </a:ext>
            </a:extLst>
          </p:cNvPr>
          <p:cNvSpPr txBox="1"/>
          <p:nvPr/>
        </p:nvSpPr>
        <p:spPr>
          <a:xfrm>
            <a:off x="4469462" y="370548"/>
            <a:ext cx="6094428" cy="6506205"/>
          </a:xfrm>
          <a:prstGeom prst="rect">
            <a:avLst/>
          </a:prstGeom>
          <a:noFill/>
        </p:spPr>
        <p:txBody>
          <a:bodyPr wrap="square">
            <a:spAutoFit/>
          </a:bodyPr>
          <a:lstStyle/>
          <a:p>
            <a:pPr>
              <a:lnSpc>
                <a:spcPct val="107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Population growth leads to an increase in demand for water as people need water to live. Water is used in leisure and tourism for pools, water parks and irrigation of golf courses with some needing 1 million gallons per day. A higher population means that more food needs to be produced, so more water is needed for crop irrigation and for livestock. Also, water is used in industrial processes and with a larger population, more services and industries are going to be needed on a larger scale, in turn using more water.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Agriculture is changing. Intensive farming has become more common to accommodate a larger population. With intensive farming less food like grass is used for livestock to eat but manufactured food requires more water for more animals. Many countries are growing plants which require more water such as in India the plants are not drought resistant, xerophytes and need irrigation.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Overall, as population rises, more people need water, for consumption, leisure, and tourism. This is rising so more water is needed for irrigation. All these factors have led to an increase in demand for water.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id="{A6FB193F-D344-E8C3-5678-E1B5F30618C1}"/>
              </a:ext>
            </a:extLst>
          </p:cNvPr>
          <p:cNvSpPr/>
          <p:nvPr/>
        </p:nvSpPr>
        <p:spPr>
          <a:xfrm>
            <a:off x="1405171" y="181489"/>
            <a:ext cx="2790335" cy="1309128"/>
          </a:xfrm>
          <a:prstGeom prst="wedgeRoundRectCallout">
            <a:avLst>
              <a:gd name="adj1" fmla="val -21274"/>
              <a:gd name="adj2" fmla="val 7114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this mark scheme to decide what band the  response will attain. Explain your decision</a:t>
            </a:r>
            <a:endParaRPr lang="en-GB" dirty="0"/>
          </a:p>
        </p:txBody>
      </p:sp>
    </p:spTree>
    <p:extLst>
      <p:ext uri="{BB962C8B-B14F-4D97-AF65-F5344CB8AC3E}">
        <p14:creationId xmlns:p14="http://schemas.microsoft.com/office/powerpoint/2010/main" val="186960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BA4D634F227E408D5D1C787922D4E2" ma:contentTypeVersion="12" ma:contentTypeDescription="Create a new document." ma:contentTypeScope="" ma:versionID="fbd0dd732a5664bb7fd646bc0001e5e4">
  <xsd:schema xmlns:xsd="http://www.w3.org/2001/XMLSchema" xmlns:xs="http://www.w3.org/2001/XMLSchema" xmlns:p="http://schemas.microsoft.com/office/2006/metadata/properties" xmlns:ns2="1d94981d-b874-458d-801a-a793e9cdd8d0" xmlns:ns3="ecb60e07-2738-47bc-9bab-045284c1f966" targetNamespace="http://schemas.microsoft.com/office/2006/metadata/properties" ma:root="true" ma:fieldsID="2acfde4f0368e57b45b84e64269dec00" ns2:_="" ns3:_="">
    <xsd:import namespace="1d94981d-b874-458d-801a-a793e9cdd8d0"/>
    <xsd:import namespace="ecb60e07-2738-47bc-9bab-045284c1f96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4981d-b874-458d-801a-a793e9cdd8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b60e07-2738-47bc-9bab-045284c1f96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ca84eb0-5d80-4edb-806b-b8a851f5df54}" ma:internalName="TaxCatchAll" ma:showField="CatchAllData" ma:web="ecb60e07-2738-47bc-9bab-045284c1f9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cb60e07-2738-47bc-9bab-045284c1f966" xsi:nil="true"/>
    <lcf76f155ced4ddcb4097134ff3c332f xmlns="1d94981d-b874-458d-801a-a793e9cdd8d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E21302-4B5A-4A11-AE0E-41064CBA86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94981d-b874-458d-801a-a793e9cdd8d0"/>
    <ds:schemaRef ds:uri="ecb60e07-2738-47bc-9bab-045284c1f9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57F6EF-6DFB-417A-81C8-BD5992EF03E4}">
  <ds:schemaRefs>
    <ds:schemaRef ds:uri="http://schemas.microsoft.com/office/2006/metadata/properties"/>
    <ds:schemaRef ds:uri="http://schemas.microsoft.com/office/infopath/2007/PartnerControls"/>
    <ds:schemaRef ds:uri="ecb60e07-2738-47bc-9bab-045284c1f966"/>
    <ds:schemaRef ds:uri="1d94981d-b874-458d-801a-a793e9cdd8d0"/>
  </ds:schemaRefs>
</ds:datastoreItem>
</file>

<file path=customXml/itemProps3.xml><?xml version="1.0" encoding="utf-8"?>
<ds:datastoreItem xmlns:ds="http://schemas.openxmlformats.org/officeDocument/2006/customXml" ds:itemID="{2D818112-4498-4E89-8D1F-D6D2D2CF53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1664</TotalTime>
  <Words>1809</Words>
  <Application>Microsoft Office PowerPoint</Application>
  <PresentationFormat>Widescreen</PresentationFormat>
  <Paragraphs>137</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GeogShots </vt:lpstr>
      <vt:lpstr>GeogShot.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WJEC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GeogShots</dc:title>
  <dc:creator>Rennie, Fiona</dc:creator>
  <cp:lastModifiedBy>Rennie, Fiona</cp:lastModifiedBy>
  <cp:revision>32</cp:revision>
  <dcterms:created xsi:type="dcterms:W3CDTF">2024-02-13T09:32:22Z</dcterms:created>
  <dcterms:modified xsi:type="dcterms:W3CDTF">2024-03-19T11:00:39Z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0x0101007DBA4D634F227E408D5D1C787922D4E2</vt:lpwstr>
  </property>
</Properties>
</file>