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358" r:id="rId5"/>
    <p:sldId id="346" r:id="rId6"/>
    <p:sldId id="349" r:id="rId7"/>
    <p:sldId id="347" r:id="rId8"/>
    <p:sldId id="348" r:id="rId9"/>
    <p:sldId id="353" r:id="rId10"/>
    <p:sldId id="372" r:id="rId11"/>
    <p:sldId id="373" r:id="rId12"/>
    <p:sldId id="360" r:id="rId13"/>
    <p:sldId id="379" r:id="rId14"/>
    <p:sldId id="337" r:id="rId15"/>
    <p:sldId id="363" r:id="rId16"/>
    <p:sldId id="367" r:id="rId17"/>
    <p:sldId id="335" r:id="rId18"/>
    <p:sldId id="380" r:id="rId19"/>
    <p:sldId id="374" r:id="rId20"/>
    <p:sldId id="375" r:id="rId21"/>
    <p:sldId id="340" r:id="rId22"/>
    <p:sldId id="381" r:id="rId23"/>
    <p:sldId id="382" r:id="rId24"/>
    <p:sldId id="383" r:id="rId25"/>
    <p:sldId id="384" r:id="rId26"/>
    <p:sldId id="385" r:id="rId27"/>
    <p:sldId id="386" r:id="rId28"/>
    <p:sldId id="387" r:id="rId29"/>
    <p:sldId id="388" r:id="rId30"/>
    <p:sldId id="389" r:id="rId31"/>
    <p:sldId id="390" r:id="rId32"/>
    <p:sldId id="391" r:id="rId33"/>
    <p:sldId id="3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5A0F"/>
    <a:srgbClr val="FFFF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22AE7-90FD-4320-9D6E-37CF20F80C4F}" v="2" dt="2021-11-22T11:43:55.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s, Rebecca" userId="S::ellisr@wjec.co.uk::5a14569a-02d6-4b1a-9212-e4753272cd5b" providerId="AD" clId="Web-{3E4FA101-C803-99F1-9505-14FB57C30C25}"/>
    <pc:docChg chg="modSld">
      <pc:chgData name="Ellis, Rebecca" userId="S::ellisr@wjec.co.uk::5a14569a-02d6-4b1a-9212-e4753272cd5b" providerId="AD" clId="Web-{3E4FA101-C803-99F1-9505-14FB57C30C25}" dt="2021-03-26T09:56:44.990" v="17" actId="20577"/>
      <pc:docMkLst>
        <pc:docMk/>
      </pc:docMkLst>
      <pc:sldChg chg="modSp">
        <pc:chgData name="Ellis, Rebecca" userId="S::ellisr@wjec.co.uk::5a14569a-02d6-4b1a-9212-e4753272cd5b" providerId="AD" clId="Web-{3E4FA101-C803-99F1-9505-14FB57C30C25}" dt="2021-03-26T09:56:44.990" v="17" actId="20577"/>
        <pc:sldMkLst>
          <pc:docMk/>
          <pc:sldMk cId="3113753481" sldId="367"/>
        </pc:sldMkLst>
        <pc:spChg chg="mod">
          <ac:chgData name="Ellis, Rebecca" userId="S::ellisr@wjec.co.uk::5a14569a-02d6-4b1a-9212-e4753272cd5b" providerId="AD" clId="Web-{3E4FA101-C803-99F1-9505-14FB57C30C25}" dt="2021-03-26T09:56:44.990" v="17" actId="20577"/>
          <ac:spMkLst>
            <pc:docMk/>
            <pc:sldMk cId="3113753481" sldId="367"/>
            <ac:spMk id="3" creationId="{00000000-0000-0000-0000-000000000000}"/>
          </ac:spMkLst>
        </pc:spChg>
        <pc:spChg chg="mod">
          <ac:chgData name="Ellis, Rebecca" userId="S::ellisr@wjec.co.uk::5a14569a-02d6-4b1a-9212-e4753272cd5b" providerId="AD" clId="Web-{3E4FA101-C803-99F1-9505-14FB57C30C25}" dt="2021-03-26T09:56:33.317" v="5" actId="1076"/>
          <ac:spMkLst>
            <pc:docMk/>
            <pc:sldMk cId="3113753481" sldId="367"/>
            <ac:spMk id="6" creationId="{6798F4A4-050D-40AC-9967-D4B3E3ADC59C}"/>
          </ac:spMkLst>
        </pc:spChg>
      </pc:sldChg>
    </pc:docChg>
  </pc:docChgLst>
  <pc:docChgLst>
    <pc:chgData name="Mearing-Lane, Jodie" userId="0830d97c-737a-4827-9994-b67d16665a93" providerId="ADAL" clId="{EBD22AE7-90FD-4320-9D6E-37CF20F80C4F}"/>
    <pc:docChg chg="undo custSel addSld delSld modSld">
      <pc:chgData name="Mearing-Lane, Jodie" userId="0830d97c-737a-4827-9994-b67d16665a93" providerId="ADAL" clId="{EBD22AE7-90FD-4320-9D6E-37CF20F80C4F}" dt="2021-11-22T11:44:03.146" v="74" actId="20577"/>
      <pc:docMkLst>
        <pc:docMk/>
      </pc:docMkLst>
      <pc:sldChg chg="del">
        <pc:chgData name="Mearing-Lane, Jodie" userId="0830d97c-737a-4827-9994-b67d16665a93" providerId="ADAL" clId="{EBD22AE7-90FD-4320-9D6E-37CF20F80C4F}" dt="2021-11-22T11:39:32.438" v="6" actId="2696"/>
        <pc:sldMkLst>
          <pc:docMk/>
          <pc:sldMk cId="2896650676" sldId="302"/>
        </pc:sldMkLst>
      </pc:sldChg>
      <pc:sldChg chg="del">
        <pc:chgData name="Mearing-Lane, Jodie" userId="0830d97c-737a-4827-9994-b67d16665a93" providerId="ADAL" clId="{EBD22AE7-90FD-4320-9D6E-37CF20F80C4F}" dt="2021-11-22T11:39:01.754" v="1" actId="2696"/>
        <pc:sldMkLst>
          <pc:docMk/>
          <pc:sldMk cId="1228348013" sldId="310"/>
        </pc:sldMkLst>
      </pc:sldChg>
      <pc:sldChg chg="del">
        <pc:chgData name="Mearing-Lane, Jodie" userId="0830d97c-737a-4827-9994-b67d16665a93" providerId="ADAL" clId="{EBD22AE7-90FD-4320-9D6E-37CF20F80C4F}" dt="2021-11-22T11:39:37.191" v="7" actId="2696"/>
        <pc:sldMkLst>
          <pc:docMk/>
          <pc:sldMk cId="441937030" sldId="318"/>
        </pc:sldMkLst>
      </pc:sldChg>
      <pc:sldChg chg="del">
        <pc:chgData name="Mearing-Lane, Jodie" userId="0830d97c-737a-4827-9994-b67d16665a93" providerId="ADAL" clId="{EBD22AE7-90FD-4320-9D6E-37CF20F80C4F}" dt="2021-11-22T11:39:58.901" v="11" actId="2696"/>
        <pc:sldMkLst>
          <pc:docMk/>
          <pc:sldMk cId="1301022786" sldId="319"/>
        </pc:sldMkLst>
      </pc:sldChg>
      <pc:sldChg chg="del">
        <pc:chgData name="Mearing-Lane, Jodie" userId="0830d97c-737a-4827-9994-b67d16665a93" providerId="ADAL" clId="{EBD22AE7-90FD-4320-9D6E-37CF20F80C4F}" dt="2021-11-22T11:40:07.331" v="12" actId="2696"/>
        <pc:sldMkLst>
          <pc:docMk/>
          <pc:sldMk cId="2526965943" sldId="322"/>
        </pc:sldMkLst>
      </pc:sldChg>
      <pc:sldChg chg="del">
        <pc:chgData name="Mearing-Lane, Jodie" userId="0830d97c-737a-4827-9994-b67d16665a93" providerId="ADAL" clId="{EBD22AE7-90FD-4320-9D6E-37CF20F80C4F}" dt="2021-11-22T11:40:58.359" v="19" actId="2696"/>
        <pc:sldMkLst>
          <pc:docMk/>
          <pc:sldMk cId="3775335939" sldId="330"/>
        </pc:sldMkLst>
      </pc:sldChg>
      <pc:sldChg chg="del">
        <pc:chgData name="Mearing-Lane, Jodie" userId="0830d97c-737a-4827-9994-b67d16665a93" providerId="ADAL" clId="{EBD22AE7-90FD-4320-9D6E-37CF20F80C4F}" dt="2021-11-22T11:39:25.963" v="5" actId="2696"/>
        <pc:sldMkLst>
          <pc:docMk/>
          <pc:sldMk cId="201005006" sldId="331"/>
        </pc:sldMkLst>
      </pc:sldChg>
      <pc:sldChg chg="modSp mod">
        <pc:chgData name="Mearing-Lane, Jodie" userId="0830d97c-737a-4827-9994-b67d16665a93" providerId="ADAL" clId="{EBD22AE7-90FD-4320-9D6E-37CF20F80C4F}" dt="2021-11-22T11:42:42.522" v="49" actId="20577"/>
        <pc:sldMkLst>
          <pc:docMk/>
          <pc:sldMk cId="2385934527" sldId="340"/>
        </pc:sldMkLst>
        <pc:spChg chg="mod">
          <ac:chgData name="Mearing-Lane, Jodie" userId="0830d97c-737a-4827-9994-b67d16665a93" providerId="ADAL" clId="{EBD22AE7-90FD-4320-9D6E-37CF20F80C4F}" dt="2021-11-22T11:42:42.522" v="49" actId="20577"/>
          <ac:spMkLst>
            <pc:docMk/>
            <pc:sldMk cId="2385934527" sldId="340"/>
            <ac:spMk id="6" creationId="{8FE6E631-33AE-4BF8-9811-2508E556599F}"/>
          </ac:spMkLst>
        </pc:spChg>
      </pc:sldChg>
      <pc:sldChg chg="del">
        <pc:chgData name="Mearing-Lane, Jodie" userId="0830d97c-737a-4827-9994-b67d16665a93" providerId="ADAL" clId="{EBD22AE7-90FD-4320-9D6E-37CF20F80C4F}" dt="2021-11-22T11:40:35.505" v="15" actId="2696"/>
        <pc:sldMkLst>
          <pc:docMk/>
          <pc:sldMk cId="455897600" sldId="351"/>
        </pc:sldMkLst>
      </pc:sldChg>
      <pc:sldChg chg="del">
        <pc:chgData name="Mearing-Lane, Jodie" userId="0830d97c-737a-4827-9994-b67d16665a93" providerId="ADAL" clId="{EBD22AE7-90FD-4320-9D6E-37CF20F80C4F}" dt="2021-11-22T11:40:51.293" v="17" actId="2696"/>
        <pc:sldMkLst>
          <pc:docMk/>
          <pc:sldMk cId="1117383722" sldId="356"/>
        </pc:sldMkLst>
      </pc:sldChg>
      <pc:sldChg chg="modSp mod">
        <pc:chgData name="Mearing-Lane, Jodie" userId="0830d97c-737a-4827-9994-b67d16665a93" providerId="ADAL" clId="{EBD22AE7-90FD-4320-9D6E-37CF20F80C4F}" dt="2021-11-22T11:38:57.205" v="0" actId="6549"/>
        <pc:sldMkLst>
          <pc:docMk/>
          <pc:sldMk cId="3160198182" sldId="358"/>
        </pc:sldMkLst>
        <pc:spChg chg="mod">
          <ac:chgData name="Mearing-Lane, Jodie" userId="0830d97c-737a-4827-9994-b67d16665a93" providerId="ADAL" clId="{EBD22AE7-90FD-4320-9D6E-37CF20F80C4F}" dt="2021-11-22T11:38:57.205" v="0" actId="6549"/>
          <ac:spMkLst>
            <pc:docMk/>
            <pc:sldMk cId="3160198182" sldId="358"/>
            <ac:spMk id="7" creationId="{00000000-0000-0000-0000-000000000000}"/>
          </ac:spMkLst>
        </pc:spChg>
      </pc:sldChg>
      <pc:sldChg chg="del">
        <pc:chgData name="Mearing-Lane, Jodie" userId="0830d97c-737a-4827-9994-b67d16665a93" providerId="ADAL" clId="{EBD22AE7-90FD-4320-9D6E-37CF20F80C4F}" dt="2021-11-22T11:40:53.801" v="18" actId="2696"/>
        <pc:sldMkLst>
          <pc:docMk/>
          <pc:sldMk cId="1768526727" sldId="360"/>
        </pc:sldMkLst>
      </pc:sldChg>
      <pc:sldChg chg="del">
        <pc:chgData name="Mearing-Lane, Jodie" userId="0830d97c-737a-4827-9994-b67d16665a93" providerId="ADAL" clId="{EBD22AE7-90FD-4320-9D6E-37CF20F80C4F}" dt="2021-11-22T11:39:14.621" v="3" actId="2696"/>
        <pc:sldMkLst>
          <pc:docMk/>
          <pc:sldMk cId="663999953" sldId="361"/>
        </pc:sldMkLst>
      </pc:sldChg>
      <pc:sldChg chg="del">
        <pc:chgData name="Mearing-Lane, Jodie" userId="0830d97c-737a-4827-9994-b67d16665a93" providerId="ADAL" clId="{EBD22AE7-90FD-4320-9D6E-37CF20F80C4F}" dt="2021-11-22T11:39:18.261" v="4" actId="2696"/>
        <pc:sldMkLst>
          <pc:docMk/>
          <pc:sldMk cId="2036362532" sldId="362"/>
        </pc:sldMkLst>
      </pc:sldChg>
      <pc:sldChg chg="del">
        <pc:chgData name="Mearing-Lane, Jodie" userId="0830d97c-737a-4827-9994-b67d16665a93" providerId="ADAL" clId="{EBD22AE7-90FD-4320-9D6E-37CF20F80C4F}" dt="2021-11-22T11:40:15.231" v="14" actId="2696"/>
        <pc:sldMkLst>
          <pc:docMk/>
          <pc:sldMk cId="1585045037" sldId="363"/>
        </pc:sldMkLst>
      </pc:sldChg>
      <pc:sldChg chg="del">
        <pc:chgData name="Mearing-Lane, Jodie" userId="0830d97c-737a-4827-9994-b67d16665a93" providerId="ADAL" clId="{EBD22AE7-90FD-4320-9D6E-37CF20F80C4F}" dt="2021-11-22T11:39:52.587" v="10" actId="2696"/>
        <pc:sldMkLst>
          <pc:docMk/>
          <pc:sldMk cId="2640923154" sldId="364"/>
        </pc:sldMkLst>
      </pc:sldChg>
      <pc:sldChg chg="del">
        <pc:chgData name="Mearing-Lane, Jodie" userId="0830d97c-737a-4827-9994-b67d16665a93" providerId="ADAL" clId="{EBD22AE7-90FD-4320-9D6E-37CF20F80C4F}" dt="2021-11-22T11:40:11.682" v="13" actId="2696"/>
        <pc:sldMkLst>
          <pc:docMk/>
          <pc:sldMk cId="227231880" sldId="365"/>
        </pc:sldMkLst>
      </pc:sldChg>
      <pc:sldChg chg="del">
        <pc:chgData name="Mearing-Lane, Jodie" userId="0830d97c-737a-4827-9994-b67d16665a93" providerId="ADAL" clId="{EBD22AE7-90FD-4320-9D6E-37CF20F80C4F}" dt="2021-11-22T11:39:43.316" v="8" actId="2696"/>
        <pc:sldMkLst>
          <pc:docMk/>
          <pc:sldMk cId="1340717082" sldId="366"/>
        </pc:sldMkLst>
      </pc:sldChg>
      <pc:sldChg chg="del">
        <pc:chgData name="Mearing-Lane, Jodie" userId="0830d97c-737a-4827-9994-b67d16665a93" providerId="ADAL" clId="{EBD22AE7-90FD-4320-9D6E-37CF20F80C4F}" dt="2021-11-22T11:39:48.432" v="9" actId="2696"/>
        <pc:sldMkLst>
          <pc:docMk/>
          <pc:sldMk cId="3113753481" sldId="367"/>
        </pc:sldMkLst>
      </pc:sldChg>
      <pc:sldChg chg="del">
        <pc:chgData name="Mearing-Lane, Jodie" userId="0830d97c-737a-4827-9994-b67d16665a93" providerId="ADAL" clId="{EBD22AE7-90FD-4320-9D6E-37CF20F80C4F}" dt="2021-11-22T11:39:07.559" v="2" actId="2696"/>
        <pc:sldMkLst>
          <pc:docMk/>
          <pc:sldMk cId="677893432" sldId="368"/>
        </pc:sldMkLst>
      </pc:sldChg>
      <pc:sldChg chg="del">
        <pc:chgData name="Mearing-Lane, Jodie" userId="0830d97c-737a-4827-9994-b67d16665a93" providerId="ADAL" clId="{EBD22AE7-90FD-4320-9D6E-37CF20F80C4F}" dt="2021-11-22T11:40:47.106" v="16" actId="2696"/>
        <pc:sldMkLst>
          <pc:docMk/>
          <pc:sldMk cId="2373266052" sldId="371"/>
        </pc:sldMkLst>
      </pc:sldChg>
      <pc:sldChg chg="delSp modSp new mod">
        <pc:chgData name="Mearing-Lane, Jodie" userId="0830d97c-737a-4827-9994-b67d16665a93" providerId="ADAL" clId="{EBD22AE7-90FD-4320-9D6E-37CF20F80C4F}" dt="2021-11-22T11:41:16.056" v="40" actId="20577"/>
        <pc:sldMkLst>
          <pc:docMk/>
          <pc:sldMk cId="846857947" sldId="373"/>
        </pc:sldMkLst>
        <pc:spChg chg="del">
          <ac:chgData name="Mearing-Lane, Jodie" userId="0830d97c-737a-4827-9994-b67d16665a93" providerId="ADAL" clId="{EBD22AE7-90FD-4320-9D6E-37CF20F80C4F}" dt="2021-11-22T11:41:05.848" v="21" actId="21"/>
          <ac:spMkLst>
            <pc:docMk/>
            <pc:sldMk cId="846857947" sldId="373"/>
            <ac:spMk id="2" creationId="{F9AD544F-53C8-4473-AED1-F0E99279C443}"/>
          </ac:spMkLst>
        </pc:spChg>
        <pc:spChg chg="mod">
          <ac:chgData name="Mearing-Lane, Jodie" userId="0830d97c-737a-4827-9994-b67d16665a93" providerId="ADAL" clId="{EBD22AE7-90FD-4320-9D6E-37CF20F80C4F}" dt="2021-11-22T11:41:16.056" v="40" actId="20577"/>
          <ac:spMkLst>
            <pc:docMk/>
            <pc:sldMk cId="846857947" sldId="373"/>
            <ac:spMk id="3" creationId="{40AE4003-0F5B-45C8-93E9-74BB76606FDF}"/>
          </ac:spMkLst>
        </pc:spChg>
      </pc:sldChg>
      <pc:sldChg chg="delSp modSp new mod">
        <pc:chgData name="Mearing-Lane, Jodie" userId="0830d97c-737a-4827-9994-b67d16665a93" providerId="ADAL" clId="{EBD22AE7-90FD-4320-9D6E-37CF20F80C4F}" dt="2021-11-22T11:43:23.459" v="69" actId="20577"/>
        <pc:sldMkLst>
          <pc:docMk/>
          <pc:sldMk cId="3252966065" sldId="381"/>
        </pc:sldMkLst>
        <pc:spChg chg="del">
          <ac:chgData name="Mearing-Lane, Jodie" userId="0830d97c-737a-4827-9994-b67d16665a93" providerId="ADAL" clId="{EBD22AE7-90FD-4320-9D6E-37CF20F80C4F}" dt="2021-11-22T11:43:12.809" v="51" actId="21"/>
          <ac:spMkLst>
            <pc:docMk/>
            <pc:sldMk cId="3252966065" sldId="381"/>
            <ac:spMk id="2" creationId="{DAA8634F-E068-48AF-9E9E-DFFF1409374C}"/>
          </ac:spMkLst>
        </pc:spChg>
        <pc:spChg chg="mod">
          <ac:chgData name="Mearing-Lane, Jodie" userId="0830d97c-737a-4827-9994-b67d16665a93" providerId="ADAL" clId="{EBD22AE7-90FD-4320-9D6E-37CF20F80C4F}" dt="2021-11-22T11:43:23.459" v="69" actId="20577"/>
          <ac:spMkLst>
            <pc:docMk/>
            <pc:sldMk cId="3252966065" sldId="381"/>
            <ac:spMk id="3" creationId="{76AA0E94-2AD0-4165-87F8-B2A213873BE5}"/>
          </ac:spMkLst>
        </pc:spChg>
      </pc:sldChg>
      <pc:sldChg chg="modSp mod">
        <pc:chgData name="Mearing-Lane, Jodie" userId="0830d97c-737a-4827-9994-b67d16665a93" providerId="ADAL" clId="{EBD22AE7-90FD-4320-9D6E-37CF20F80C4F}" dt="2021-11-22T11:44:03.146" v="74" actId="20577"/>
        <pc:sldMkLst>
          <pc:docMk/>
          <pc:sldMk cId="1909633089" sldId="391"/>
        </pc:sldMkLst>
        <pc:spChg chg="mod">
          <ac:chgData name="Mearing-Lane, Jodie" userId="0830d97c-737a-4827-9994-b67d16665a93" providerId="ADAL" clId="{EBD22AE7-90FD-4320-9D6E-37CF20F80C4F}" dt="2021-11-22T11:44:03.146" v="74" actId="20577"/>
          <ac:spMkLst>
            <pc:docMk/>
            <pc:sldMk cId="1909633089" sldId="391"/>
            <ac:spMk id="6" creationId="{8FE6E631-33AE-4BF8-9811-2508E556599F}"/>
          </ac:spMkLst>
        </pc:spChg>
      </pc:sldChg>
    </pc:docChg>
  </pc:docChgLst>
  <pc:docChgLst>
    <pc:chgData name="Jones, Nia" userId="c8e4cf6e-6852-4dab-8bdb-a66f4fdc7c7a" providerId="ADAL" clId="{97F386DE-AF8E-4FC1-9722-C010E50A825A}"/>
    <pc:docChg chg="undo custSel modSld">
      <pc:chgData name="Jones, Nia" userId="c8e4cf6e-6852-4dab-8bdb-a66f4fdc7c7a" providerId="ADAL" clId="{97F386DE-AF8E-4FC1-9722-C010E50A825A}" dt="2021-03-25T18:18:19.195" v="157" actId="207"/>
      <pc:docMkLst>
        <pc:docMk/>
      </pc:docMkLst>
      <pc:sldChg chg="modSp">
        <pc:chgData name="Jones, Nia" userId="c8e4cf6e-6852-4dab-8bdb-a66f4fdc7c7a" providerId="ADAL" clId="{97F386DE-AF8E-4FC1-9722-C010E50A825A}" dt="2021-03-25T18:02:13.421" v="0" actId="6549"/>
        <pc:sldMkLst>
          <pc:docMk/>
          <pc:sldMk cId="1228348013" sldId="310"/>
        </pc:sldMkLst>
        <pc:spChg chg="mod">
          <ac:chgData name="Jones, Nia" userId="c8e4cf6e-6852-4dab-8bdb-a66f4fdc7c7a" providerId="ADAL" clId="{97F386DE-AF8E-4FC1-9722-C010E50A825A}" dt="2021-03-25T18:02:13.421" v="0" actId="6549"/>
          <ac:spMkLst>
            <pc:docMk/>
            <pc:sldMk cId="1228348013" sldId="310"/>
            <ac:spMk id="3" creationId="{00000000-0000-0000-0000-000000000000}"/>
          </ac:spMkLst>
        </pc:spChg>
      </pc:sldChg>
      <pc:sldChg chg="modSp mod">
        <pc:chgData name="Jones, Nia" userId="c8e4cf6e-6852-4dab-8bdb-a66f4fdc7c7a" providerId="ADAL" clId="{97F386DE-AF8E-4FC1-9722-C010E50A825A}" dt="2021-03-25T18:09:42.903" v="103" actId="13926"/>
        <pc:sldMkLst>
          <pc:docMk/>
          <pc:sldMk cId="2526965943" sldId="322"/>
        </pc:sldMkLst>
        <pc:spChg chg="mod">
          <ac:chgData name="Jones, Nia" userId="c8e4cf6e-6852-4dab-8bdb-a66f4fdc7c7a" providerId="ADAL" clId="{97F386DE-AF8E-4FC1-9722-C010E50A825A}" dt="2021-03-25T18:09:42.903" v="103" actId="13926"/>
          <ac:spMkLst>
            <pc:docMk/>
            <pc:sldMk cId="2526965943" sldId="322"/>
            <ac:spMk id="3" creationId="{00000000-0000-0000-0000-000000000000}"/>
          </ac:spMkLst>
        </pc:spChg>
      </pc:sldChg>
      <pc:sldChg chg="modSp mod">
        <pc:chgData name="Jones, Nia" userId="c8e4cf6e-6852-4dab-8bdb-a66f4fdc7c7a" providerId="ADAL" clId="{97F386DE-AF8E-4FC1-9722-C010E50A825A}" dt="2021-03-25T18:17:31.956" v="129" actId="13926"/>
        <pc:sldMkLst>
          <pc:docMk/>
          <pc:sldMk cId="3775335939" sldId="330"/>
        </pc:sldMkLst>
        <pc:spChg chg="mod">
          <ac:chgData name="Jones, Nia" userId="c8e4cf6e-6852-4dab-8bdb-a66f4fdc7c7a" providerId="ADAL" clId="{97F386DE-AF8E-4FC1-9722-C010E50A825A}" dt="2021-03-25T18:17:31.956" v="129" actId="13926"/>
          <ac:spMkLst>
            <pc:docMk/>
            <pc:sldMk cId="3775335939" sldId="330"/>
            <ac:spMk id="4" creationId="{7D5E3B64-5172-48A6-83E9-72AC3D8EFAF4}"/>
          </ac:spMkLst>
        </pc:spChg>
      </pc:sldChg>
      <pc:sldChg chg="modSp mod">
        <pc:chgData name="Jones, Nia" userId="c8e4cf6e-6852-4dab-8bdb-a66f4fdc7c7a" providerId="ADAL" clId="{97F386DE-AF8E-4FC1-9722-C010E50A825A}" dt="2021-03-25T18:10:44.348" v="127" actId="13926"/>
        <pc:sldMkLst>
          <pc:docMk/>
          <pc:sldMk cId="2787293322" sldId="346"/>
        </pc:sldMkLst>
        <pc:spChg chg="mod">
          <ac:chgData name="Jones, Nia" userId="c8e4cf6e-6852-4dab-8bdb-a66f4fdc7c7a" providerId="ADAL" clId="{97F386DE-AF8E-4FC1-9722-C010E50A825A}" dt="2021-03-25T18:10:44.348" v="127" actId="13926"/>
          <ac:spMkLst>
            <pc:docMk/>
            <pc:sldMk cId="2787293322" sldId="346"/>
            <ac:spMk id="6" creationId="{6B414B8F-37D7-44B7-B110-F3C7F1F106EF}"/>
          </ac:spMkLst>
        </pc:spChg>
      </pc:sldChg>
      <pc:sldChg chg="addSp modSp mod">
        <pc:chgData name="Jones, Nia" userId="c8e4cf6e-6852-4dab-8bdb-a66f4fdc7c7a" providerId="ADAL" clId="{97F386DE-AF8E-4FC1-9722-C010E50A825A}" dt="2021-03-25T18:18:19.195" v="157" actId="207"/>
        <pc:sldMkLst>
          <pc:docMk/>
          <pc:sldMk cId="2641610473" sldId="359"/>
        </pc:sldMkLst>
        <pc:spChg chg="mod">
          <ac:chgData name="Jones, Nia" userId="c8e4cf6e-6852-4dab-8bdb-a66f4fdc7c7a" providerId="ADAL" clId="{97F386DE-AF8E-4FC1-9722-C010E50A825A}" dt="2021-03-25T18:18:19.195" v="157" actId="207"/>
          <ac:spMkLst>
            <pc:docMk/>
            <pc:sldMk cId="2641610473" sldId="359"/>
            <ac:spMk id="5" creationId="{C4CBB26C-925E-4469-8222-30B005CB3730}"/>
          </ac:spMkLst>
        </pc:spChg>
        <pc:picChg chg="add mod">
          <ac:chgData name="Jones, Nia" userId="c8e4cf6e-6852-4dab-8bdb-a66f4fdc7c7a" providerId="ADAL" clId="{97F386DE-AF8E-4FC1-9722-C010E50A825A}" dt="2021-03-25T18:17:41.862" v="130"/>
          <ac:picMkLst>
            <pc:docMk/>
            <pc:sldMk cId="2641610473" sldId="359"/>
            <ac:picMk id="3" creationId="{280D756E-2898-4738-902F-0CC442423F23}"/>
          </ac:picMkLst>
        </pc:picChg>
      </pc:sldChg>
      <pc:sldChg chg="modSp modAnim">
        <pc:chgData name="Jones, Nia" userId="c8e4cf6e-6852-4dab-8bdb-a66f4fdc7c7a" providerId="ADAL" clId="{97F386DE-AF8E-4FC1-9722-C010E50A825A}" dt="2021-03-25T18:03:36.665" v="18" actId="13926"/>
        <pc:sldMkLst>
          <pc:docMk/>
          <pc:sldMk cId="663999953" sldId="361"/>
        </pc:sldMkLst>
        <pc:spChg chg="mod">
          <ac:chgData name="Jones, Nia" userId="c8e4cf6e-6852-4dab-8bdb-a66f4fdc7c7a" providerId="ADAL" clId="{97F386DE-AF8E-4FC1-9722-C010E50A825A}" dt="2021-03-25T18:03:36.665" v="18" actId="13926"/>
          <ac:spMkLst>
            <pc:docMk/>
            <pc:sldMk cId="663999953" sldId="361"/>
            <ac:spMk id="3" creationId="{00000000-0000-0000-0000-000000000000}"/>
          </ac:spMkLst>
        </pc:spChg>
      </pc:sldChg>
      <pc:sldChg chg="modSp mod">
        <pc:chgData name="Jones, Nia" userId="c8e4cf6e-6852-4dab-8bdb-a66f4fdc7c7a" providerId="ADAL" clId="{97F386DE-AF8E-4FC1-9722-C010E50A825A}" dt="2021-03-25T18:10:27.894" v="125" actId="13926"/>
        <pc:sldMkLst>
          <pc:docMk/>
          <pc:sldMk cId="1585045037" sldId="363"/>
        </pc:sldMkLst>
        <pc:spChg chg="mod">
          <ac:chgData name="Jones, Nia" userId="c8e4cf6e-6852-4dab-8bdb-a66f4fdc7c7a" providerId="ADAL" clId="{97F386DE-AF8E-4FC1-9722-C010E50A825A}" dt="2021-03-25T18:10:27.894" v="125" actId="13926"/>
          <ac:spMkLst>
            <pc:docMk/>
            <pc:sldMk cId="1585045037" sldId="363"/>
            <ac:spMk id="3" creationId="{00000000-0000-0000-0000-000000000000}"/>
          </ac:spMkLst>
        </pc:spChg>
      </pc:sldChg>
      <pc:sldChg chg="modSp mod">
        <pc:chgData name="Jones, Nia" userId="c8e4cf6e-6852-4dab-8bdb-a66f4fdc7c7a" providerId="ADAL" clId="{97F386DE-AF8E-4FC1-9722-C010E50A825A}" dt="2021-03-25T18:09:55.859" v="105" actId="13926"/>
        <pc:sldMkLst>
          <pc:docMk/>
          <pc:sldMk cId="227231880" sldId="365"/>
        </pc:sldMkLst>
        <pc:spChg chg="mod">
          <ac:chgData name="Jones, Nia" userId="c8e4cf6e-6852-4dab-8bdb-a66f4fdc7c7a" providerId="ADAL" clId="{97F386DE-AF8E-4FC1-9722-C010E50A825A}" dt="2021-03-25T18:09:55.859" v="105" actId="13926"/>
          <ac:spMkLst>
            <pc:docMk/>
            <pc:sldMk cId="227231880" sldId="365"/>
            <ac:spMk id="3" creationId="{00000000-0000-0000-0000-000000000000}"/>
          </ac:spMkLst>
        </pc:spChg>
      </pc:sldChg>
      <pc:sldChg chg="modSp mod">
        <pc:chgData name="Jones, Nia" userId="c8e4cf6e-6852-4dab-8bdb-a66f4fdc7c7a" providerId="ADAL" clId="{97F386DE-AF8E-4FC1-9722-C010E50A825A}" dt="2021-03-25T18:08:15.815" v="96" actId="6549"/>
        <pc:sldMkLst>
          <pc:docMk/>
          <pc:sldMk cId="3113753481" sldId="367"/>
        </pc:sldMkLst>
        <pc:spChg chg="mod">
          <ac:chgData name="Jones, Nia" userId="c8e4cf6e-6852-4dab-8bdb-a66f4fdc7c7a" providerId="ADAL" clId="{97F386DE-AF8E-4FC1-9722-C010E50A825A}" dt="2021-03-25T18:08:15.815" v="96" actId="6549"/>
          <ac:spMkLst>
            <pc:docMk/>
            <pc:sldMk cId="3113753481" sldId="367"/>
            <ac:spMk id="3" creationId="{00000000-0000-0000-0000-000000000000}"/>
          </ac:spMkLst>
        </pc:spChg>
      </pc:sldChg>
    </pc:docChg>
  </pc:docChgLst>
  <pc:docChgLst>
    <pc:chgData name="Ellis, Rebecca" userId="S::ellisr@wjec.co.uk::5a14569a-02d6-4b1a-9212-e4753272cd5b" providerId="AD" clId="Web-{3C9E5549-0928-B736-3CC2-E9797CA0DFCB}"/>
    <pc:docChg chg="modSld">
      <pc:chgData name="Ellis, Rebecca" userId="S::ellisr@wjec.co.uk::5a14569a-02d6-4b1a-9212-e4753272cd5b" providerId="AD" clId="Web-{3C9E5549-0928-B736-3CC2-E9797CA0DFCB}" dt="2021-03-24T13:42:04.188" v="3" actId="20577"/>
      <pc:docMkLst>
        <pc:docMk/>
      </pc:docMkLst>
      <pc:sldChg chg="modSp">
        <pc:chgData name="Ellis, Rebecca" userId="S::ellisr@wjec.co.uk::5a14569a-02d6-4b1a-9212-e4753272cd5b" providerId="AD" clId="Web-{3C9E5549-0928-B736-3CC2-E9797CA0DFCB}" dt="2021-03-24T13:42:04.188" v="3" actId="20577"/>
        <pc:sldMkLst>
          <pc:docMk/>
          <pc:sldMk cId="2640923154" sldId="364"/>
        </pc:sldMkLst>
        <pc:spChg chg="mod">
          <ac:chgData name="Ellis, Rebecca" userId="S::ellisr@wjec.co.uk::5a14569a-02d6-4b1a-9212-e4753272cd5b" providerId="AD" clId="Web-{3C9E5549-0928-B736-3CC2-E9797CA0DFCB}" dt="2021-03-24T13:42:04.188" v="3" actId="20577"/>
          <ac:spMkLst>
            <pc:docMk/>
            <pc:sldMk cId="2640923154" sldId="36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22/11/2021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22/11/2021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2800767"/>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AS </a:t>
            </a:r>
            <a:r>
              <a:rPr lang="en-GB" sz="4400" i="1" dirty="0">
                <a:solidFill>
                  <a:schemeClr val="bg1"/>
                </a:solidFill>
                <a:latin typeface="Arial" panose="020B0604020202020204" pitchFamily="34" charset="0"/>
                <a:cs typeface="Arial" panose="020B0604020202020204" pitchFamily="34" charset="0"/>
              </a:rPr>
              <a:t>Film Studies</a:t>
            </a:r>
          </a:p>
          <a:p>
            <a:pPr>
              <a:lnSpc>
                <a:spcPct val="80000"/>
              </a:lnSpc>
            </a:pPr>
            <a:endParaRPr lang="en-GB" sz="4400" i="1" dirty="0">
              <a:solidFill>
                <a:schemeClr val="bg1"/>
              </a:solidFill>
              <a:latin typeface="Arial" panose="020B0604020202020204" pitchFamily="34" charset="0"/>
              <a:cs typeface="Arial" panose="020B0604020202020204" pitchFamily="34" charset="0"/>
            </a:endParaRPr>
          </a:p>
          <a:p>
            <a:pPr>
              <a:lnSpc>
                <a:spcPct val="80000"/>
              </a:lnSpc>
            </a:pPr>
            <a:endParaRPr lang="en-GB" sz="4400" i="1" dirty="0">
              <a:solidFill>
                <a:schemeClr val="bg1"/>
              </a:solidFill>
              <a:latin typeface="Arial" panose="020B0604020202020204" pitchFamily="34" charset="0"/>
              <a:cs typeface="Arial" panose="020B0604020202020204" pitchFamily="34" charset="0"/>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720197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1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dirty="0">
              <a:cs typeface="Calibri"/>
            </a:endParaRPr>
          </a:p>
          <a:p>
            <a:endParaRPr lang="en-US" sz="1600" dirty="0"/>
          </a:p>
          <a:p>
            <a:r>
              <a:rPr lang="en-GB" sz="1600" b="1" dirty="0">
                <a:ea typeface="+mn-lt"/>
                <a:cs typeface="+mn-lt"/>
              </a:rPr>
              <a:t>AO1  - </a:t>
            </a:r>
            <a:r>
              <a:rPr lang="en-GB" sz="1600" dirty="0">
                <a:ea typeface="+mn-lt"/>
                <a:cs typeface="+mn-lt"/>
              </a:rPr>
              <a:t>Demonstrate knowledge and understanding of elements of film</a:t>
            </a:r>
            <a:endParaRPr lang="en-GB" sz="1600" dirty="0">
              <a:cs typeface="Calibri"/>
            </a:endParaRPr>
          </a:p>
          <a:p>
            <a:endParaRPr lang="en-GB" sz="1600" dirty="0">
              <a:ea typeface="+mn-lt"/>
              <a:cs typeface="+mn-lt"/>
            </a:endParaRPr>
          </a:p>
          <a:p>
            <a:pPr marL="285750" indent="-285750">
              <a:buFont typeface="Arial"/>
              <a:buChar char="•"/>
            </a:pPr>
            <a:r>
              <a:rPr lang="en-GB" sz="1600" dirty="0">
                <a:ea typeface="+mn-lt"/>
                <a:cs typeface="+mn-lt"/>
              </a:rPr>
              <a:t>Selection of specific key elements of film form within the films studied and the ability to use subject-specific terminology to identify these elements.</a:t>
            </a:r>
            <a:endParaRPr lang="en-GB" sz="1600" dirty="0">
              <a:cs typeface="Calibri"/>
            </a:endParaRPr>
          </a:p>
          <a:p>
            <a:pPr marL="285750" indent="-285750">
              <a:buFont typeface="Arial"/>
              <a:buChar char="•"/>
            </a:pPr>
            <a:r>
              <a:rPr lang="en-GB" sz="1600" dirty="0">
                <a:ea typeface="+mn-lt"/>
                <a:cs typeface="+mn-lt"/>
              </a:rPr>
              <a:t>Identification of significant contexts that may have shaped and influenced the films studied.</a:t>
            </a:r>
            <a:endParaRPr lang="en-GB" sz="1600" dirty="0">
              <a:cs typeface="Calibri"/>
            </a:endParaRPr>
          </a:p>
          <a:p>
            <a:pPr marL="285750" indent="-285750">
              <a:buFont typeface="Arial"/>
              <a:buChar char="•"/>
            </a:pPr>
            <a:r>
              <a:rPr lang="en-GB" sz="1600" dirty="0">
                <a:ea typeface="+mn-lt"/>
                <a:cs typeface="+mn-lt"/>
              </a:rPr>
              <a:t>Identifying meanings and responses that are relevant to the films studied.</a:t>
            </a:r>
            <a:endParaRPr lang="en-GB" sz="1600" dirty="0">
              <a:cs typeface="Calibri"/>
            </a:endParaRPr>
          </a:p>
          <a:p>
            <a:pPr marL="285750" indent="-285750">
              <a:buFont typeface="Arial"/>
              <a:buChar char="•"/>
            </a:pPr>
            <a:r>
              <a:rPr lang="en-GB" sz="1600" dirty="0">
                <a:ea typeface="+mn-lt"/>
                <a:cs typeface="+mn-lt"/>
              </a:rPr>
              <a:t>Identification of relevant aspects of auteur study and spectatorship in relation to the films studied.</a:t>
            </a:r>
            <a:endParaRPr lang="en-GB" sz="1600" dirty="0">
              <a:cs typeface="Calibri"/>
            </a:endParaRPr>
          </a:p>
          <a:p>
            <a:pPr marL="285750" indent="-285750">
              <a:buFont typeface="Arial"/>
              <a:buChar char="•"/>
            </a:pPr>
            <a:r>
              <a:rPr lang="en-GB" sz="1600" dirty="0">
                <a:ea typeface="+mn-lt"/>
                <a:cs typeface="+mn-lt"/>
              </a:rPr>
              <a:t>Recall accurate facts in relation to the films studied and their contexts.</a:t>
            </a:r>
            <a:endParaRPr lang="en-GB" sz="1600" dirty="0">
              <a:cs typeface="Calibri"/>
            </a:endParaRPr>
          </a:p>
          <a:p>
            <a:pPr marL="285750" indent="-285750">
              <a:buFont typeface="Arial"/>
              <a:buChar char="•"/>
            </a:pPr>
            <a:r>
              <a:rPr lang="en-GB" sz="1600" dirty="0">
                <a:ea typeface="+mn-lt"/>
                <a:cs typeface="+mn-lt"/>
              </a:rPr>
              <a:t>Describe and explain elements of film in relation to the question set.</a:t>
            </a:r>
            <a:endParaRPr lang="en-GB" sz="1600" dirty="0">
              <a:cs typeface="Calibri"/>
            </a:endParaRPr>
          </a:p>
          <a:p>
            <a:pPr marL="285750" indent="-285750">
              <a:buFont typeface="Arial"/>
              <a:buChar char="•"/>
            </a:pPr>
            <a:r>
              <a:rPr lang="en-GB" sz="1600" dirty="0">
                <a:ea typeface="+mn-lt"/>
                <a:cs typeface="+mn-lt"/>
              </a:rPr>
              <a:t>Select significant elements of film in response to the question.</a:t>
            </a:r>
            <a:endParaRPr lang="en-GB" sz="1600" dirty="0">
              <a:cs typeface="Calibri"/>
            </a:endParaRPr>
          </a:p>
          <a:p>
            <a:pPr marL="285750" indent="-285750">
              <a:buFont typeface="Arial"/>
              <a:buChar char="•"/>
            </a:pPr>
            <a:r>
              <a:rPr lang="en-GB" sz="1600" dirty="0">
                <a:ea typeface="+mn-lt"/>
                <a:cs typeface="+mn-lt"/>
              </a:rPr>
              <a:t>Explain elements of film in relation to the films studied.</a:t>
            </a:r>
            <a:endParaRPr lang="en-GB" sz="1600" dirty="0">
              <a:cs typeface="Calibri"/>
            </a:endParaRPr>
          </a:p>
          <a:p>
            <a:endParaRPr lang="en-GB" sz="1000" b="1" dirty="0">
              <a:solidFill>
                <a:srgbClr val="000000"/>
              </a:solidFill>
              <a:latin typeface="Arial"/>
              <a:cs typeface="Arial"/>
            </a:endParaRPr>
          </a:p>
          <a:p>
            <a:endParaRPr lang="en-US" sz="2400" dirty="0">
              <a:latin typeface="Bliss" pitchFamily="2" charset="77"/>
              <a:cs typeface="Arial" panose="020B0604020202020204" pitchFamily="34" charset="0"/>
            </a:endParaRPr>
          </a:p>
          <a:p>
            <a:pPr algn="ctr"/>
            <a:endParaRPr lang="en-GB" sz="2400" b="1" dirty="0">
              <a:cs typeface="Calibri"/>
            </a:endParaRPr>
          </a:p>
          <a:p>
            <a:pPr lvl="0"/>
            <a:endParaRPr lang="en-GB" sz="2000" dirty="0"/>
          </a:p>
          <a:p>
            <a:pPr lvl="0"/>
            <a:endParaRPr lang="en-GB" sz="2000" dirty="0"/>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74254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40677" y="1082603"/>
            <a:ext cx="8886091" cy="4985980"/>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1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b="1" dirty="0">
              <a:ea typeface="+mn-lt"/>
              <a:cs typeface="+mn-lt"/>
            </a:endParaRPr>
          </a:p>
          <a:p>
            <a:endParaRPr lang="en-GB" sz="1600" b="1" dirty="0">
              <a:ea typeface="+mn-lt"/>
              <a:cs typeface="+mn-lt"/>
            </a:endParaRPr>
          </a:p>
          <a:p>
            <a:r>
              <a:rPr lang="en-GB" sz="1600" b="1" dirty="0">
                <a:ea typeface="+mn-lt"/>
                <a:cs typeface="+mn-lt"/>
              </a:rPr>
              <a:t>AO2</a:t>
            </a:r>
            <a:r>
              <a:rPr lang="en-GB" sz="1600" dirty="0">
                <a:ea typeface="+mn-lt"/>
                <a:cs typeface="+mn-lt"/>
              </a:rPr>
              <a:t> - Apply knowledge and understanding of elements of film to: </a:t>
            </a:r>
          </a:p>
          <a:p>
            <a:r>
              <a:rPr lang="en-GB" sz="1600" dirty="0">
                <a:ea typeface="+mn-lt"/>
                <a:cs typeface="+mn-lt"/>
              </a:rPr>
              <a:t>           • analyse and compare films</a:t>
            </a:r>
          </a:p>
          <a:p>
            <a:endParaRPr lang="en-US" sz="1600" dirty="0"/>
          </a:p>
          <a:p>
            <a:pPr marL="285750" indent="-285750">
              <a:buFont typeface="Arial"/>
              <a:buChar char="•"/>
            </a:pPr>
            <a:r>
              <a:rPr lang="en-GB" sz="1600" dirty="0">
                <a:ea typeface="+mn-lt"/>
                <a:cs typeface="+mn-lt"/>
              </a:rPr>
              <a:t>The ability to link elements of film form to meanings and responses in specific and relevant ways.</a:t>
            </a:r>
            <a:endParaRPr lang="en-GB" sz="1600" dirty="0">
              <a:cs typeface="Calibri"/>
            </a:endParaRPr>
          </a:p>
          <a:p>
            <a:pPr marL="285750" indent="-285750">
              <a:buFont typeface="Arial"/>
              <a:buChar char="•"/>
            </a:pPr>
            <a:r>
              <a:rPr lang="en-GB" sz="1600" dirty="0">
                <a:ea typeface="+mn-lt"/>
                <a:cs typeface="+mn-lt"/>
              </a:rPr>
              <a:t>The ability to find points of comparison between two films in relation to context, core or auteur areas of study</a:t>
            </a:r>
            <a:endParaRPr lang="en-GB" sz="1600" dirty="0">
              <a:cs typeface="Calibri"/>
            </a:endParaRPr>
          </a:p>
          <a:p>
            <a:pPr marL="285750" indent="-285750">
              <a:buFont typeface="Arial"/>
              <a:buChar char="•"/>
            </a:pPr>
            <a:r>
              <a:rPr lang="en-GB" sz="1600" dirty="0">
                <a:ea typeface="+mn-lt"/>
                <a:cs typeface="+mn-lt"/>
              </a:rPr>
              <a:t>Organising knowledge to form a coherent and persuasive answer to the question set.</a:t>
            </a:r>
            <a:endParaRPr lang="en-GB" sz="1600" dirty="0">
              <a:cs typeface="Calibri"/>
            </a:endParaRPr>
          </a:p>
          <a:p>
            <a:pPr marL="285750" indent="-285750">
              <a:buFont typeface="Arial"/>
              <a:buChar char="•"/>
            </a:pPr>
            <a:r>
              <a:rPr lang="en-GB" sz="1600" dirty="0">
                <a:ea typeface="+mn-lt"/>
                <a:cs typeface="+mn-lt"/>
              </a:rPr>
              <a:t>The ability to identify similarities and differences between the films studied and the ability to account for these.</a:t>
            </a:r>
            <a:endParaRPr lang="en-GB" sz="1600" dirty="0">
              <a:cs typeface="Calibri"/>
            </a:endParaRPr>
          </a:p>
          <a:p>
            <a:pPr marL="285750" indent="-285750">
              <a:buFont typeface="Arial"/>
              <a:buChar char="•"/>
            </a:pPr>
            <a:r>
              <a:rPr lang="en-GB" sz="1600" dirty="0">
                <a:ea typeface="+mn-lt"/>
                <a:cs typeface="+mn-lt"/>
              </a:rPr>
              <a:t>The ability to support and exemplify an argument with well selected evidence.</a:t>
            </a:r>
          </a:p>
          <a:p>
            <a:pPr marL="285750" indent="-285750">
              <a:buFont typeface="Arial"/>
              <a:buChar char="•"/>
            </a:pPr>
            <a:r>
              <a:rPr lang="en-GB" sz="1600" dirty="0">
                <a:ea typeface="+mn-lt"/>
                <a:cs typeface="+mn-lt"/>
              </a:rPr>
              <a:t>The ability to provide detailed sequence analysis using appropriate film studies terminology</a:t>
            </a:r>
            <a:endParaRPr lang="en-GB" sz="1600" dirty="0">
              <a:cs typeface="Calibri"/>
            </a:endParaRPr>
          </a:p>
          <a:p>
            <a:endParaRPr lang="en-GB" sz="1000" b="1" dirty="0">
              <a:solidFill>
                <a:srgbClr val="000000"/>
              </a:solidFill>
              <a:latin typeface="Arial"/>
              <a:cs typeface="Arial"/>
            </a:endParaRPr>
          </a:p>
        </p:txBody>
      </p:sp>
    </p:spTree>
    <p:extLst>
      <p:ext uri="{BB962C8B-B14F-4D97-AF65-F5344CB8AC3E}">
        <p14:creationId xmlns:p14="http://schemas.microsoft.com/office/powerpoint/2010/main" val="140708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01078" y="1017190"/>
            <a:ext cx="8813967" cy="732508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Mark Scheme Bands:</a:t>
            </a:r>
            <a:endParaRPr lang="en-GB" sz="2400" b="1" dirty="0">
              <a:latin typeface="Arial"/>
              <a:cs typeface="Arial"/>
            </a:endParaRPr>
          </a:p>
          <a:p>
            <a:endParaRPr lang="en-GB" sz="1600" b="1" dirty="0">
              <a:solidFill>
                <a:srgbClr val="000000"/>
              </a:solidFill>
              <a:latin typeface="Arial"/>
              <a:cs typeface="Arial"/>
            </a:endParaRPr>
          </a:p>
          <a:p>
            <a:r>
              <a:rPr lang="en-GB" sz="1400" b="1" dirty="0">
                <a:ea typeface="+mn-lt"/>
                <a:cs typeface="+mn-lt"/>
              </a:rPr>
              <a:t>General Information </a:t>
            </a:r>
            <a:endParaRPr lang="en-GB" sz="1400" dirty="0">
              <a:ea typeface="+mn-lt"/>
              <a:cs typeface="+mn-lt"/>
            </a:endParaRPr>
          </a:p>
          <a:p>
            <a:r>
              <a:rPr lang="en-GB" sz="1400" dirty="0">
                <a:ea typeface="+mn-lt"/>
                <a:cs typeface="+mn-lt"/>
              </a:rPr>
              <a:t>Marking should be positive, rewarding achievement rather than penalising failure or omissions. The awarding of marks must be directly related to the marking criteria. Examiners should use the generic assessment grid and the indicative content for each question when assessing a candidate’s response. </a:t>
            </a:r>
          </a:p>
          <a:p>
            <a:endParaRPr lang="en-GB" sz="1400" dirty="0">
              <a:ea typeface="+mn-lt"/>
              <a:cs typeface="+mn-lt"/>
            </a:endParaRPr>
          </a:p>
          <a:p>
            <a:r>
              <a:rPr lang="en-GB" sz="1400" b="1" dirty="0">
                <a:ea typeface="+mn-lt"/>
                <a:cs typeface="+mn-lt"/>
              </a:rPr>
              <a:t>Band Descriptors </a:t>
            </a:r>
            <a:endParaRPr lang="en-GB" sz="1400" dirty="0">
              <a:ea typeface="+mn-lt"/>
              <a:cs typeface="+mn-lt"/>
            </a:endParaRPr>
          </a:p>
          <a:p>
            <a:r>
              <a:rPr lang="en-GB" sz="1400" dirty="0">
                <a:ea typeface="+mn-lt"/>
                <a:cs typeface="+mn-lt"/>
              </a:rPr>
              <a:t>When awarding a mark, examiners should select the band that most closely describes the quality of the work being assessed. Marking grids, which include guidance on how to allocate marks within bands, have been constructed using the principles below. Once the appropriate band has been selected, examiners should award in the notional centre of the band, awarding higher or lower depending on the strength of the response. </a:t>
            </a:r>
          </a:p>
          <a:p>
            <a:endParaRPr lang="en-GB" sz="1400" dirty="0">
              <a:ea typeface="+mn-lt"/>
              <a:cs typeface="+mn-lt"/>
            </a:endParaRPr>
          </a:p>
          <a:p>
            <a:pPr marL="171450" indent="-171450">
              <a:buFont typeface="Arial" panose="020B0604020202020204" pitchFamily="34" charset="0"/>
              <a:buChar char="•"/>
            </a:pPr>
            <a:r>
              <a:rPr lang="en-GB" sz="1400" dirty="0">
                <a:ea typeface="+mn-lt"/>
                <a:cs typeface="+mn-lt"/>
              </a:rPr>
              <a:t>Where the candidate's work securely meets the descriptors, award marks in the notional centre of a band and then adjust higher or lower depending on the degree to which the band's criteria are met. </a:t>
            </a:r>
          </a:p>
          <a:p>
            <a:pPr marL="171450" indent="-171450">
              <a:buFont typeface="Arial" panose="020B0604020202020204" pitchFamily="34" charset="0"/>
              <a:buChar char="•"/>
            </a:pPr>
            <a:r>
              <a:rPr lang="en-GB" sz="1400" dirty="0">
                <a:ea typeface="+mn-lt"/>
                <a:cs typeface="+mn-lt"/>
              </a:rPr>
              <a:t>Where the candidate’s work convincingly meets the descriptors, the highest mark should be awarded, depending on the strength of the answer </a:t>
            </a:r>
          </a:p>
          <a:p>
            <a:pPr marL="171450" indent="-171450">
              <a:buFont typeface="Arial" panose="020B0604020202020204" pitchFamily="34" charset="0"/>
              <a:buChar char="•"/>
            </a:pPr>
            <a:r>
              <a:rPr lang="en-GB" sz="1400" dirty="0">
                <a:ea typeface="+mn-lt"/>
                <a:cs typeface="+mn-lt"/>
              </a:rPr>
              <a:t>Where the candidate’s work less securely meets the descriptors, the lowest mark should be awarded, depending on the degree of its weaknesses. </a:t>
            </a:r>
          </a:p>
          <a:p>
            <a:pPr marL="171450" indent="-171450">
              <a:buFont typeface="Arial" panose="020B0604020202020204" pitchFamily="34" charset="0"/>
              <a:buChar char="•"/>
            </a:pPr>
            <a:r>
              <a:rPr lang="en-GB" sz="1400" dirty="0">
                <a:ea typeface="+mn-lt"/>
                <a:cs typeface="+mn-lt"/>
              </a:rPr>
              <a:t>Where a candidate's work combines the qualities of two different bands, examiners should use their professional judgement to award a mark in the band which best describes the majority of the candidate's work. </a:t>
            </a:r>
          </a:p>
          <a:p>
            <a:pPr marL="171450" indent="-171450">
              <a:buFont typeface="Arial" panose="020B0604020202020204" pitchFamily="34" charset="0"/>
              <a:buChar char="•"/>
            </a:pPr>
            <a:r>
              <a:rPr lang="en-GB" sz="1400" dirty="0">
                <a:ea typeface="+mn-lt"/>
                <a:cs typeface="+mn-lt"/>
              </a:rPr>
              <a:t>Where there is a two-mark range within each band, examiners should award: </a:t>
            </a:r>
            <a:r>
              <a:rPr lang="en-GB" sz="1400" dirty="0">
                <a:cs typeface="Calibri"/>
              </a:rPr>
              <a:t> </a:t>
            </a:r>
            <a:r>
              <a:rPr lang="en-GB" sz="1400" dirty="0">
                <a:ea typeface="+mn-lt"/>
                <a:cs typeface="+mn-lt"/>
              </a:rPr>
              <a:t>the upper of the two marks for work which convincingly meets the descriptors or the lower of the two marks for work which less strongly meets the descriptors. </a:t>
            </a:r>
          </a:p>
          <a:p>
            <a:endParaRPr lang="en-GB" sz="1400" dirty="0">
              <a:ea typeface="+mn-lt"/>
              <a:cs typeface="+mn-lt"/>
            </a:endParaRPr>
          </a:p>
          <a:p>
            <a:r>
              <a:rPr lang="en-GB" sz="1400" dirty="0">
                <a:ea typeface="+mn-lt"/>
                <a:cs typeface="+mn-lt"/>
              </a:rPr>
              <a:t>Assessors should use the full range of marks available to them.</a:t>
            </a:r>
            <a:endParaRPr lang="en-GB" sz="1400" dirty="0">
              <a:cs typeface="Calibri"/>
            </a:endParaRPr>
          </a:p>
          <a:p>
            <a:endParaRPr lang="en-GB" sz="1200" dirty="0">
              <a:solidFill>
                <a:srgbClr val="FF0000"/>
              </a:solidFill>
              <a:latin typeface="Calibri"/>
              <a:cs typeface="Calibri"/>
            </a:endParaRPr>
          </a:p>
          <a:p>
            <a:pPr marL="342900" indent="-342900">
              <a:buFont typeface="Arial" panose="020B0604020202020204" pitchFamily="34" charset="0"/>
              <a:buChar char="•"/>
            </a:pPr>
            <a:endParaRPr lang="en-US" sz="1200" dirty="0">
              <a:solidFill>
                <a:srgbClr val="FF0000"/>
              </a:solidFill>
              <a:latin typeface="Bliss" pitchFamily="2" charset="77"/>
              <a:cs typeface="Arial" panose="020B0604020202020204" pitchFamily="34" charset="0"/>
            </a:endParaRPr>
          </a:p>
          <a:p>
            <a:endParaRPr lang="en-US" sz="1200" b="1" dirty="0">
              <a:cs typeface="Calibri"/>
            </a:endParaRPr>
          </a:p>
          <a:p>
            <a:pPr lvl="0" algn="ctr"/>
            <a:endParaRPr lang="en-GB" sz="1200" b="1" dirty="0">
              <a:cs typeface="Calibri"/>
            </a:endParaRPr>
          </a:p>
          <a:p>
            <a:pPr lvl="0"/>
            <a:endParaRPr lang="en-GB" sz="1200" dirty="0">
              <a:cs typeface="Calibri"/>
            </a:endParaRPr>
          </a:p>
          <a:p>
            <a:pPr lvl="0"/>
            <a:endParaRPr lang="en-GB" sz="1200" dirty="0">
              <a:cs typeface="Calibri"/>
            </a:endParaRPr>
          </a:p>
          <a:p>
            <a:endParaRPr lang="en-GB" sz="1200" dirty="0">
              <a:cs typeface="Calibri"/>
            </a:endParaRPr>
          </a:p>
          <a:p>
            <a:endParaRPr lang="en-GB" sz="1200" dirty="0">
              <a:cs typeface="Calibri"/>
            </a:endParaRPr>
          </a:p>
        </p:txBody>
      </p:sp>
    </p:spTree>
    <p:extLst>
      <p:ext uri="{BB962C8B-B14F-4D97-AF65-F5344CB8AC3E}">
        <p14:creationId xmlns:p14="http://schemas.microsoft.com/office/powerpoint/2010/main" val="230072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4" name="TextBox 3">
            <a:extLst>
              <a:ext uri="{FF2B5EF4-FFF2-40B4-BE49-F238E27FC236}">
                <a16:creationId xmlns:a16="http://schemas.microsoft.com/office/drawing/2014/main" id="{418D4C64-0F10-034A-9136-3CF0A31B3C68}"/>
              </a:ext>
            </a:extLst>
          </p:cNvPr>
          <p:cNvSpPr txBox="1"/>
          <p:nvPr/>
        </p:nvSpPr>
        <p:spPr>
          <a:xfrm>
            <a:off x="287524" y="980728"/>
            <a:ext cx="8748972" cy="4955203"/>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Understanding the Assessment Bands:</a:t>
            </a:r>
          </a:p>
          <a:p>
            <a:endParaRPr lang="en-GB" sz="2400" dirty="0">
              <a:solidFill>
                <a:srgbClr val="FF0000"/>
              </a:solidFill>
            </a:endParaRPr>
          </a:p>
          <a:p>
            <a:r>
              <a:rPr lang="en-GB" b="1" dirty="0"/>
              <a:t>Band 5: </a:t>
            </a:r>
            <a:r>
              <a:rPr lang="en-GB" dirty="0"/>
              <a:t>‘Excellent’ MEANS detailed film analysis, concise &amp; focused – answers question, confident use of terminology, consistent display of knowledge and understanding of elements of film</a:t>
            </a:r>
          </a:p>
          <a:p>
            <a:endParaRPr lang="en-GB" dirty="0"/>
          </a:p>
          <a:p>
            <a:r>
              <a:rPr lang="en-GB" b="1" dirty="0">
                <a:latin typeface="Bliss" pitchFamily="2" charset="77"/>
                <a:cs typeface="Arial" panose="020B0604020202020204" pitchFamily="34" charset="0"/>
              </a:rPr>
              <a:t>Band 4: </a:t>
            </a:r>
            <a:r>
              <a:rPr lang="en-GB" dirty="0">
                <a:latin typeface="Bliss" pitchFamily="2" charset="77"/>
                <a:cs typeface="Arial" panose="020B0604020202020204" pitchFamily="34" charset="0"/>
              </a:rPr>
              <a:t>‘Good’ MEANS reasonably detailed analysis, focused on question, good use of terminology, displays regular knowledge and understanding of elements of film</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3: </a:t>
            </a:r>
            <a:r>
              <a:rPr lang="en-GB" dirty="0">
                <a:latin typeface="Bliss" pitchFamily="2" charset="77"/>
                <a:cs typeface="Arial" panose="020B0604020202020204" pitchFamily="34" charset="0"/>
              </a:rPr>
              <a:t>‘Satisfactory’ MEANS some key points of analysis, focuses on question, some use of terminology, knowledge and understanding of elements of film is evident</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2: </a:t>
            </a:r>
            <a:r>
              <a:rPr lang="en-GB" dirty="0">
                <a:latin typeface="Bliss" pitchFamily="2" charset="77"/>
                <a:cs typeface="Arial" panose="020B0604020202020204" pitchFamily="34" charset="0"/>
              </a:rPr>
              <a:t>‘Basic’ MEANS vague or descriptive points of analysis with some relevance to question, knowledge and understanding is straightforward or common-sense</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1: </a:t>
            </a:r>
            <a:r>
              <a:rPr lang="en-GB" dirty="0">
                <a:latin typeface="Bliss" pitchFamily="2" charset="77"/>
                <a:cs typeface="Arial" panose="020B0604020202020204" pitchFamily="34" charset="0"/>
              </a:rPr>
              <a:t>‘Limited’ MEANS little analysis, little or no knowledge and understanding, short, incomplete or barely attempted</a:t>
            </a:r>
          </a:p>
        </p:txBody>
      </p:sp>
    </p:spTree>
    <p:extLst>
      <p:ext uri="{BB962C8B-B14F-4D97-AF65-F5344CB8AC3E}">
        <p14:creationId xmlns:p14="http://schemas.microsoft.com/office/powerpoint/2010/main" val="143525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083809"/>
            <a:ext cx="8568952" cy="8002191"/>
          </a:xfrm>
          <a:prstGeom prst="rect">
            <a:avLst/>
          </a:prstGeom>
          <a:noFill/>
        </p:spPr>
        <p:txBody>
          <a:bodyPr wrap="square" lIns="91440" tIns="45720" rIns="91440" bIns="45720" rtlCol="0" anchor="t">
            <a:spAutoFit/>
          </a:bodyPr>
          <a:lstStyle/>
          <a:p>
            <a:r>
              <a:rPr lang="en-GB" sz="2400" b="1" dirty="0">
                <a:latin typeface="Arial"/>
                <a:cs typeface="Arial"/>
              </a:rPr>
              <a:t>Characteristics of a successful response in Section A</a:t>
            </a:r>
          </a:p>
          <a:p>
            <a:endParaRPr lang="en-GB" sz="24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Explicit comparisons are made between the films studied that show accurate and detailed knowledge and understanding. In the best responses, comparisons are incisive and very well selected to develop a sophisticated and engaging response.</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detailed, comprehensive knowledge and a fluent understanding of auteur debates (if relevant to question). </a:t>
            </a:r>
          </a:p>
          <a:p>
            <a:pPr marL="342900" indent="-342900">
              <a:buFont typeface="Arial"/>
              <a:buChar char="•"/>
            </a:pPr>
            <a:r>
              <a:rPr lang="en-GB" sz="1400" dirty="0">
                <a:solidFill>
                  <a:srgbClr val="000000"/>
                </a:solidFill>
                <a:latin typeface="Arial"/>
                <a:cs typeface="Arial"/>
              </a:rPr>
              <a:t>In the best responses, wider contextual knowledge and a very sophisticated understanding of auteurism is shown (where relevant to question). </a:t>
            </a:r>
            <a:endParaRPr lang="en-GB" sz="1400" dirty="0">
              <a:solidFill>
                <a:srgbClr val="000000"/>
              </a:solidFill>
              <a:latin typeface="Arial"/>
              <a:cs typeface="Arial" panose="020B0604020202020204" pitchFamily="34" charset="0"/>
            </a:endParaRPr>
          </a:p>
          <a:p>
            <a:pPr marL="342900" indent="-342900">
              <a:buFont typeface="Arial,Sans-Serif"/>
              <a:buChar char="•"/>
            </a:pPr>
            <a:r>
              <a:rPr lang="en-GB" sz="1400" dirty="0">
                <a:latin typeface="Arial"/>
                <a:cs typeface="Arial"/>
              </a:rPr>
              <a:t>Knowledge and understanding of contextual factors is detailed and clearly linked to analysis and comparison of the films.</a:t>
            </a:r>
            <a:endParaRPr lang="en-GB" sz="1400" dirty="0">
              <a:ea typeface="+mn-lt"/>
              <a:cs typeface="+mn-lt"/>
            </a:endParaRPr>
          </a:p>
          <a:p>
            <a:pPr marL="342900" indent="-342900">
              <a:buFont typeface="Arial,Sans-Serif"/>
              <a:buChar char="•"/>
            </a:pPr>
            <a:r>
              <a:rPr lang="en-GB" sz="1400" dirty="0">
                <a:latin typeface="Arial"/>
                <a:cs typeface="Arial"/>
              </a:rPr>
              <a:t>There is a confident knowledge and understanding of meanings and responses in relation to the chosen films shown.</a:t>
            </a:r>
            <a:endParaRPr lang="en-GB" sz="1400" dirty="0">
              <a:ea typeface="+mn-lt"/>
              <a:cs typeface="+mn-lt"/>
            </a:endParaRPr>
          </a:p>
          <a:p>
            <a:pPr marL="342900" indent="-342900">
              <a:buFont typeface="Arial,Sans-Serif"/>
              <a:buChar char="•"/>
            </a:pPr>
            <a:r>
              <a:rPr lang="en-GB" sz="1400" dirty="0">
                <a:latin typeface="Arial"/>
                <a:cs typeface="Arial"/>
              </a:rPr>
              <a:t>Applies knowledge and understanding to produce relevant, confident and detailed analysis of the films studied. </a:t>
            </a:r>
          </a:p>
          <a:p>
            <a:pPr marL="342900" indent="-342900">
              <a:buFont typeface="Arial,Sans-Serif"/>
              <a:buChar char="•"/>
            </a:pPr>
            <a:r>
              <a:rPr lang="en-GB" sz="1400" dirty="0">
                <a:latin typeface="Arial"/>
                <a:cs typeface="Arial"/>
              </a:rPr>
              <a:t>Identification of key elements of film form are accurate and clearly linked to meanings and responses.</a:t>
            </a:r>
            <a:endParaRPr lang="en-GB" sz="1400" dirty="0">
              <a:ea typeface="+mn-lt"/>
              <a:cs typeface="+mn-lt"/>
            </a:endParaRPr>
          </a:p>
          <a:p>
            <a:pPr marL="342900" indent="-342900">
              <a:buFont typeface="Arial,Sans-Serif"/>
              <a:buChar char="•"/>
            </a:pPr>
            <a:r>
              <a:rPr lang="en-GB" sz="1400" dirty="0">
                <a:latin typeface="Arial"/>
                <a:cs typeface="Arial"/>
              </a:rPr>
              <a:t>Uses subject terminology fluently and with precision to analyse and compare the chosen films.</a:t>
            </a:r>
            <a:endParaRPr lang="en-GB" sz="1400" dirty="0">
              <a:ea typeface="+mn-lt"/>
              <a:cs typeface="+mn-lt"/>
            </a:endParaRPr>
          </a:p>
          <a:p>
            <a:pPr marL="342900" indent="-342900">
              <a:buFont typeface="Arial,Sans-Serif"/>
              <a:buChar char="•"/>
            </a:pPr>
            <a:r>
              <a:rPr lang="en-GB" sz="1400" dirty="0">
                <a:latin typeface="Arial"/>
                <a:cs typeface="Arial"/>
              </a:rPr>
              <a:t>Engages with the question clearly and provides a sustained, detailed answer.</a:t>
            </a:r>
            <a:endParaRPr lang="en-GB" sz="1400" dirty="0">
              <a:ea typeface="+mn-lt"/>
              <a:cs typeface="+mn-lt"/>
            </a:endParaRPr>
          </a:p>
          <a:p>
            <a:pPr marL="342900" indent="-342900">
              <a:buFont typeface="Arial,Sans-Serif"/>
              <a:buChar char="•"/>
            </a:pPr>
            <a:r>
              <a:rPr lang="en-GB" sz="1400" dirty="0">
                <a:latin typeface="Arial"/>
                <a:cs typeface="Arial"/>
              </a:rPr>
              <a:t>Writes about both films equally, overall, and does not produce a partial, unbalanced response to one of the films.</a:t>
            </a:r>
          </a:p>
          <a:p>
            <a:pPr marL="342900" indent="-342900">
              <a:buFont typeface="Arial,Sans-Serif"/>
              <a:buChar char="•"/>
            </a:pPr>
            <a:endParaRPr lang="en-GB" sz="1400" dirty="0">
              <a:latin typeface="Arial"/>
              <a:cs typeface="Arial"/>
            </a:endParaRPr>
          </a:p>
          <a:p>
            <a:pPr marL="342900" indent="-342900">
              <a:buFont typeface="Arial,Sans-Serif"/>
              <a:buChar char="•"/>
            </a:pPr>
            <a:endParaRPr lang="en-GB" sz="1400" dirty="0">
              <a:latin typeface="Arial"/>
              <a:cs typeface="Arial"/>
            </a:endParaRPr>
          </a:p>
          <a:p>
            <a:r>
              <a:rPr lang="en-GB" sz="2000" b="1" dirty="0">
                <a:solidFill>
                  <a:srgbClr val="FF0000"/>
                </a:solidFill>
                <a:latin typeface="Arial"/>
                <a:cs typeface="Arial"/>
              </a:rPr>
              <a:t>See OER – Q1.3, Example 1</a:t>
            </a:r>
            <a:endParaRPr lang="en-GB" sz="2000" b="1" dirty="0">
              <a:solidFill>
                <a:srgbClr val="FF0000"/>
              </a:solidFill>
            </a:endParaRPr>
          </a:p>
          <a:p>
            <a:pPr marL="342900" lvl="0" indent="-342900">
              <a:buFont typeface="Arial"/>
              <a:buChar char="•"/>
            </a:pPr>
            <a:endParaRPr lang="en-GB" sz="1400" dirty="0">
              <a:latin typeface="Arial"/>
              <a:cs typeface="Arial" panose="020B0604020202020204" pitchFamily="34" charset="0"/>
            </a:endParaRPr>
          </a:p>
          <a:p>
            <a:endParaRPr lang="en-GB" sz="2400" b="1" dirty="0">
              <a:latin typeface="Arial"/>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33888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6078587"/>
          </a:xfrm>
          <a:prstGeom prst="rect">
            <a:avLst/>
          </a:prstGeom>
          <a:noFill/>
        </p:spPr>
        <p:txBody>
          <a:bodyPr wrap="square" lIns="91440" tIns="45720" rIns="91440" bIns="45720" rtlCol="0" anchor="t">
            <a:spAutoFit/>
          </a:bodyPr>
          <a:lstStyle/>
          <a:p>
            <a:r>
              <a:rPr lang="en-GB" sz="2300" b="1" dirty="0">
                <a:latin typeface="Arial"/>
                <a:cs typeface="Arial"/>
              </a:rPr>
              <a:t>Characteristics of a less successful response in Section A</a:t>
            </a:r>
          </a:p>
          <a:p>
            <a:endParaRPr lang="en-GB" sz="24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Comparisons made between the films studied are simplistic, minimal or only implicit and will show partial or basic knowledge and understanding.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very little knowledge and a weak understanding of the concept tested by the question</a:t>
            </a:r>
          </a:p>
          <a:p>
            <a:pPr marL="342900" indent="-342900">
              <a:buFont typeface="Arial"/>
              <a:buChar char="•"/>
            </a:pPr>
            <a:r>
              <a:rPr lang="en-GB" sz="1400" dirty="0">
                <a:solidFill>
                  <a:srgbClr val="000000"/>
                </a:solidFill>
                <a:latin typeface="Arial"/>
                <a:cs typeface="Arial"/>
              </a:rPr>
              <a:t>The response will struggle to make relevant links to the films studied beyond a few points stated and undeveloped.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latin typeface="Arial"/>
                <a:cs typeface="Arial"/>
              </a:rPr>
              <a:t>Demonstrates basic, incomplete knowledge and a limited understanding of core study areas, relevant to the films studied and the question set.</a:t>
            </a:r>
          </a:p>
          <a:p>
            <a:pPr marL="342900" indent="-342900">
              <a:buFont typeface="Arial"/>
              <a:buChar char="•"/>
            </a:pPr>
            <a:r>
              <a:rPr lang="en-GB" sz="1400" dirty="0">
                <a:latin typeface="Arial"/>
                <a:cs typeface="Arial"/>
              </a:rPr>
              <a:t>Knowledge and understanding of contextual factors is minimal and may be lacking. </a:t>
            </a:r>
          </a:p>
          <a:p>
            <a:pPr marL="342900" indent="-342900">
              <a:buFont typeface="Arial"/>
              <a:buChar char="•"/>
            </a:pPr>
            <a:r>
              <a:rPr lang="en-GB" sz="1400" dirty="0">
                <a:latin typeface="Arial"/>
                <a:cs typeface="Arial"/>
              </a:rPr>
              <a:t>Links between contextual factors and analysis or comparison of the films will be sparse and stated rather than developed.</a:t>
            </a:r>
          </a:p>
          <a:p>
            <a:pPr marL="342900" indent="-342900">
              <a:buFont typeface="Arial"/>
              <a:buChar char="•"/>
            </a:pPr>
            <a:r>
              <a:rPr lang="en-GB" sz="1400" dirty="0">
                <a:latin typeface="Arial"/>
                <a:cs typeface="Arial"/>
              </a:rPr>
              <a:t>Tends toward description rather than analysis of the films studied. </a:t>
            </a:r>
          </a:p>
          <a:p>
            <a:pPr marL="342900" indent="-342900">
              <a:buFont typeface="Arial"/>
              <a:buChar char="•"/>
            </a:pPr>
            <a:r>
              <a:rPr lang="en-GB" sz="1400" dirty="0">
                <a:latin typeface="Arial"/>
                <a:cs typeface="Arial"/>
              </a:rPr>
              <a:t>Identification of key elements of film form may be inaccurate, generalised and simplistically linked to meanings and responses.</a:t>
            </a:r>
            <a:endParaRPr lang="en-GB" sz="1400" dirty="0">
              <a:ea typeface="+mn-lt"/>
              <a:cs typeface="+mn-lt"/>
            </a:endParaRPr>
          </a:p>
          <a:p>
            <a:pPr marL="342900" indent="-342900">
              <a:buFont typeface="Arial"/>
              <a:buChar char="•"/>
            </a:pPr>
            <a:r>
              <a:rPr lang="en-GB" sz="1400" dirty="0">
                <a:latin typeface="Arial"/>
                <a:cs typeface="Arial"/>
              </a:rPr>
              <a:t>Use of subject terminology may be minimal, basic and inaccurate.</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Engagement with the question may be rather superficial, lack detail and partial. </a:t>
            </a:r>
          </a:p>
          <a:p>
            <a:pPr marL="342900" indent="-342900">
              <a:buFont typeface="Arial"/>
              <a:buChar char="•"/>
            </a:pPr>
            <a:r>
              <a:rPr lang="en-GB" sz="1400" dirty="0">
                <a:latin typeface="Arial"/>
                <a:cs typeface="Arial"/>
              </a:rPr>
              <a:t>Responses are likely to be stated rather than supported and discussed.</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Will write about at least one of the films in a very brief, undeveloped manner or, perhaps, not at all.</a:t>
            </a:r>
            <a:endParaRPr lang="en-US" sz="2400" dirty="0">
              <a:latin typeface="Bliss" pitchFamily="2" charset="77"/>
              <a:cs typeface="Arial" panose="020B0604020202020204" pitchFamily="34" charset="0"/>
            </a:endParaRPr>
          </a:p>
          <a:p>
            <a:pPr algn="ctr"/>
            <a:endParaRPr lang="en-GB" sz="2400" b="1" dirty="0">
              <a:cs typeface="Calibri"/>
            </a:endParaRPr>
          </a:p>
          <a:p>
            <a:r>
              <a:rPr lang="en-GB" sz="2000" b="1" dirty="0">
                <a:solidFill>
                  <a:srgbClr val="FF0000"/>
                </a:solidFill>
                <a:latin typeface="Arial"/>
                <a:cs typeface="Arial"/>
              </a:rPr>
              <a:t>See OER – Q1.3, Example 2</a:t>
            </a:r>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384938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052904"/>
            <a:ext cx="8568952" cy="5478423"/>
          </a:xfrm>
          <a:prstGeom prst="rect">
            <a:avLst/>
          </a:prstGeom>
          <a:noFill/>
        </p:spPr>
        <p:txBody>
          <a:bodyPr wrap="square" lIns="91440" tIns="45720" rIns="91440" bIns="45720" rtlCol="0" anchor="t">
            <a:spAutoFit/>
          </a:bodyPr>
          <a:lstStyle/>
          <a:p>
            <a:r>
              <a:rPr lang="en-GB" sz="2400" b="1" dirty="0">
                <a:latin typeface="Arial"/>
                <a:cs typeface="Arial"/>
              </a:rPr>
              <a:t>Characteristics of a successful response in Section B </a:t>
            </a:r>
          </a:p>
          <a:p>
            <a:endParaRPr lang="en-GB" sz="2400" b="1" dirty="0">
              <a:solidFill>
                <a:srgbClr val="000000"/>
              </a:solidFill>
              <a:latin typeface="Arial"/>
              <a:cs typeface="Arial"/>
            </a:endParaRPr>
          </a:p>
          <a:p>
            <a:r>
              <a:rPr lang="en-GB" sz="1200" b="1" dirty="0">
                <a:solidFill>
                  <a:srgbClr val="000000"/>
                </a:solidFill>
                <a:latin typeface="Arial"/>
                <a:cs typeface="Arial" panose="020B0604020202020204" pitchFamily="34" charset="0"/>
              </a:rPr>
              <a:t>Apply these points in relation to the concept being tested by the question (Spectatorship/Core Areas)</a:t>
            </a:r>
          </a:p>
          <a:p>
            <a:endParaRPr lang="en-GB" sz="12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detailed, comprehensive knowledge and a fluent understanding of specialist study concept tested by the question </a:t>
            </a:r>
          </a:p>
          <a:p>
            <a:pPr marL="342900" indent="-342900">
              <a:buFont typeface="Arial"/>
              <a:buChar char="•"/>
            </a:pPr>
            <a:r>
              <a:rPr lang="en-GB" sz="1400" dirty="0">
                <a:solidFill>
                  <a:srgbClr val="000000"/>
                </a:solidFill>
                <a:latin typeface="Arial"/>
                <a:cs typeface="Arial"/>
              </a:rPr>
              <a:t>In the best responses, wider knowledge and a very sophisticated understanding of the complexities of Spectatorship/Core areas and the films studied is shown (when relevant to the question).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In the best responses, a cautious and thoughtful approach to the interaction of film and spectator will be shown and a sophisticated application of Spectatorship (when tested) is evident.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latin typeface="Arial"/>
                <a:cs typeface="Arial"/>
              </a:rPr>
              <a:t>Demonstrates detailed, accurate knowledge and understanding of core study areas, relevant to the films studied and the question set.</a:t>
            </a:r>
          </a:p>
          <a:p>
            <a:pPr marL="342900" indent="-342900">
              <a:buFont typeface="Arial"/>
              <a:buChar char="•"/>
            </a:pPr>
            <a:r>
              <a:rPr lang="en-GB" sz="1400" dirty="0">
                <a:latin typeface="Arial"/>
                <a:cs typeface="Arial"/>
              </a:rPr>
              <a:t>There is a confident knowledge and understanding of meanings and responses in relation to the films studied.</a:t>
            </a:r>
          </a:p>
          <a:p>
            <a:pPr marL="342900" indent="-342900">
              <a:buFont typeface="Arial"/>
              <a:buChar char="•"/>
            </a:pPr>
            <a:r>
              <a:rPr lang="en-GB" sz="1400" dirty="0">
                <a:latin typeface="Arial"/>
                <a:cs typeface="Arial"/>
              </a:rPr>
              <a:t>Applies knowledge and understanding to produce relevant, confident and detailed analysis of the films studied. </a:t>
            </a:r>
          </a:p>
          <a:p>
            <a:pPr marL="342900" indent="-342900">
              <a:buFont typeface="Arial"/>
              <a:buChar char="•"/>
            </a:pPr>
            <a:r>
              <a:rPr lang="en-GB" sz="1400" dirty="0">
                <a:latin typeface="Arial"/>
                <a:cs typeface="Arial"/>
              </a:rPr>
              <a:t>Identification of key elements of film form is accurate and clearly linked to meanings and responses.</a:t>
            </a:r>
            <a:endParaRPr lang="en-GB" sz="1400" dirty="0">
              <a:ea typeface="+mn-lt"/>
              <a:cs typeface="+mn-lt"/>
            </a:endParaRPr>
          </a:p>
          <a:p>
            <a:pPr marL="342900" indent="-342900">
              <a:buFont typeface="Arial"/>
              <a:buChar char="•"/>
            </a:pPr>
            <a:r>
              <a:rPr lang="en-GB" sz="1400" dirty="0">
                <a:latin typeface="Arial"/>
                <a:cs typeface="Arial"/>
              </a:rPr>
              <a:t>Uses subject terminology fluently and with precision to analyse and compare the chosen films.</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Engages with the question clearly and provides a sustained, detailed answer.</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Writes about both films equally, overall, and does not produce a partial, unbalanced response to one of the films.</a:t>
            </a:r>
            <a:endParaRPr lang="en-GB" sz="1400" dirty="0">
              <a:latin typeface="Arial"/>
              <a:cs typeface="Arial" panose="020B0604020202020204" pitchFamily="34" charset="0"/>
            </a:endParaRPr>
          </a:p>
          <a:p>
            <a:endParaRPr lang="en-GB" sz="2000" b="1" dirty="0">
              <a:solidFill>
                <a:srgbClr val="FF0000"/>
              </a:solidFill>
              <a:latin typeface="Arial"/>
              <a:cs typeface="Arial"/>
            </a:endParaRPr>
          </a:p>
          <a:p>
            <a:r>
              <a:rPr lang="en-GB" sz="2000" b="1" dirty="0">
                <a:solidFill>
                  <a:srgbClr val="FF0000"/>
                </a:solidFill>
                <a:latin typeface="Arial"/>
                <a:cs typeface="Arial"/>
              </a:rPr>
              <a:t>See OER – Q2.1, Example 1</a:t>
            </a:r>
            <a:endParaRPr lang="en-GB" sz="2000" dirty="0">
              <a:cs typeface="Calibri"/>
            </a:endParaRPr>
          </a:p>
        </p:txBody>
      </p:sp>
    </p:spTree>
    <p:extLst>
      <p:ext uri="{BB962C8B-B14F-4D97-AF65-F5344CB8AC3E}">
        <p14:creationId xmlns:p14="http://schemas.microsoft.com/office/powerpoint/2010/main" val="220437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01564"/>
            <a:ext cx="8568952" cy="5047536"/>
          </a:xfrm>
          <a:prstGeom prst="rect">
            <a:avLst/>
          </a:prstGeom>
          <a:noFill/>
        </p:spPr>
        <p:txBody>
          <a:bodyPr wrap="square" lIns="91440" tIns="45720" rIns="91440" bIns="45720" rtlCol="0" anchor="t">
            <a:spAutoFit/>
          </a:bodyPr>
          <a:lstStyle/>
          <a:p>
            <a:r>
              <a:rPr lang="en-GB" sz="2300" b="1" dirty="0">
                <a:latin typeface="Arial"/>
                <a:cs typeface="Arial"/>
              </a:rPr>
              <a:t>Characteristics of a less successful response in Section B </a:t>
            </a:r>
          </a:p>
          <a:p>
            <a:endParaRPr lang="en-GB" sz="2300" b="1" dirty="0">
              <a:solidFill>
                <a:srgbClr val="000000"/>
              </a:solidFill>
              <a:latin typeface="Arial"/>
              <a:cs typeface="Arial"/>
            </a:endParaRPr>
          </a:p>
          <a:p>
            <a:r>
              <a:rPr lang="en-GB" sz="1200" b="1" dirty="0">
                <a:solidFill>
                  <a:srgbClr val="000000"/>
                </a:solidFill>
                <a:latin typeface="Arial"/>
                <a:cs typeface="Arial" panose="020B0604020202020204" pitchFamily="34" charset="0"/>
              </a:rPr>
              <a:t>Apply these points in relation to the concept being tested by the question (Spectatorship/Core Areas)</a:t>
            </a:r>
          </a:p>
          <a:p>
            <a:endParaRPr lang="en-GB" sz="1200" b="1" dirty="0">
              <a:solidFill>
                <a:srgbClr val="000000"/>
              </a:solidFill>
              <a:latin typeface="Arial"/>
              <a:cs typeface="Arial" panose="020B0604020202020204" pitchFamily="34" charset="0"/>
            </a:endParaRPr>
          </a:p>
          <a:p>
            <a:pPr marL="342900" indent="-342900">
              <a:buFont typeface="Arial,Sans-Serif"/>
              <a:buChar char="•"/>
            </a:pPr>
            <a:r>
              <a:rPr lang="en-GB" sz="1400" dirty="0">
                <a:solidFill>
                  <a:srgbClr val="000000"/>
                </a:solidFill>
                <a:latin typeface="Arial"/>
                <a:cs typeface="Arial"/>
              </a:rPr>
              <a:t>Demonstrates a partial or undeveloped knowledge and understanding of Spectatorship/Core areas in relation to the films studied. </a:t>
            </a:r>
          </a:p>
          <a:p>
            <a:pPr marL="342900" indent="-342900">
              <a:buFont typeface="Arial,Sans-Serif"/>
              <a:buChar char="•"/>
            </a:pPr>
            <a:r>
              <a:rPr lang="en-GB" sz="1400" dirty="0">
                <a:solidFill>
                  <a:srgbClr val="000000"/>
                </a:solidFill>
                <a:latin typeface="Arial"/>
                <a:cs typeface="Arial"/>
              </a:rPr>
              <a:t>Analysis of films studied may be stated rather than explored or supported with evidence.</a:t>
            </a:r>
            <a:endParaRPr lang="en-GB" sz="1400" dirty="0">
              <a:latin typeface="Arial"/>
              <a:ea typeface="+mn-lt"/>
              <a:cs typeface="Arial"/>
            </a:endParaRPr>
          </a:p>
          <a:p>
            <a:pPr marL="342900" indent="-342900">
              <a:buFont typeface="Arial,Sans-Serif"/>
              <a:buChar char="•"/>
            </a:pPr>
            <a:r>
              <a:rPr lang="en-GB" sz="1400" dirty="0">
                <a:solidFill>
                  <a:srgbClr val="000000"/>
                </a:solidFill>
                <a:latin typeface="Arial"/>
                <a:cs typeface="Arial"/>
              </a:rPr>
              <a:t>Demonstrates partial knowledge and understanding of Spectatorship/Core areas and may struggle to make this relevant to the films studied. </a:t>
            </a:r>
          </a:p>
          <a:p>
            <a:pPr marL="342900" indent="-342900">
              <a:buFont typeface="Arial,Sans-Serif"/>
              <a:buChar char="•"/>
            </a:pPr>
            <a:r>
              <a:rPr lang="en-GB" sz="1400" dirty="0">
                <a:solidFill>
                  <a:srgbClr val="000000"/>
                </a:solidFill>
                <a:latin typeface="Arial"/>
                <a:cs typeface="Arial"/>
              </a:rPr>
              <a:t>Responses will be stated without caution and assumed rather than discussed and explained.</a:t>
            </a:r>
          </a:p>
          <a:p>
            <a:pPr marL="342900" indent="-342900">
              <a:buFont typeface="Arial"/>
              <a:buChar char="•"/>
            </a:pPr>
            <a:r>
              <a:rPr lang="en-GB" sz="1400" dirty="0">
                <a:latin typeface="Arial"/>
                <a:cs typeface="Arial"/>
              </a:rPr>
              <a:t>Demonstrates basic, incomplete knowledge and a limited understanding of core study areas, relevant to the films studied and the question set.</a:t>
            </a:r>
          </a:p>
          <a:p>
            <a:pPr marL="342900" indent="-342900">
              <a:buFont typeface="Arial"/>
              <a:buChar char="•"/>
            </a:pPr>
            <a:r>
              <a:rPr lang="en-GB" sz="1400" dirty="0">
                <a:latin typeface="Arial"/>
                <a:cs typeface="Arial"/>
              </a:rPr>
              <a:t>Knowledge and understanding of contextual factors (where appropriate) is minimal and may be lacking. Links between contextual factors and analysis of the films will be sparse and stated rather than developed.</a:t>
            </a:r>
          </a:p>
          <a:p>
            <a:pPr marL="342900" indent="-342900">
              <a:buFont typeface="Arial"/>
              <a:buChar char="•"/>
            </a:pPr>
            <a:r>
              <a:rPr lang="en-GB" sz="1400" dirty="0">
                <a:latin typeface="Arial"/>
                <a:cs typeface="Arial"/>
              </a:rPr>
              <a:t>Tends toward description rather than analysis of the films studied. </a:t>
            </a:r>
          </a:p>
          <a:p>
            <a:pPr marL="342900" indent="-342900">
              <a:buFont typeface="Arial"/>
              <a:buChar char="•"/>
            </a:pPr>
            <a:r>
              <a:rPr lang="en-GB" sz="1400" dirty="0">
                <a:latin typeface="Arial"/>
                <a:cs typeface="Arial"/>
              </a:rPr>
              <a:t>Identification of the key elements of film form may be inaccurate, generalised and simplistically linked to meanings and responses.</a:t>
            </a:r>
            <a:endParaRPr lang="en-GB" sz="1400" dirty="0">
              <a:ea typeface="+mn-lt"/>
              <a:cs typeface="+mn-lt"/>
            </a:endParaRPr>
          </a:p>
          <a:p>
            <a:pPr marL="342900" indent="-342900">
              <a:buFont typeface="Arial"/>
              <a:buChar char="•"/>
            </a:pPr>
            <a:r>
              <a:rPr lang="en-GB" sz="1400" dirty="0">
                <a:latin typeface="Arial"/>
                <a:cs typeface="Arial"/>
              </a:rPr>
              <a:t>Use of subject terminology may be minimal, basic or inaccurate.</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Engagement with the question may be rather superficial, lack detail and partial. Responses are likely to be stated rather than supported and discussed.</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Will write about at least one of the films in a very brief, undeveloped manner or, perhaps, not at all.</a:t>
            </a:r>
            <a:endParaRPr lang="en-GB" sz="1400" dirty="0">
              <a:latin typeface="Arial"/>
              <a:cs typeface="Arial" panose="020B0604020202020204" pitchFamily="34" charset="0"/>
            </a:endParaRPr>
          </a:p>
        </p:txBody>
      </p:sp>
      <p:sp>
        <p:nvSpPr>
          <p:cNvPr id="2" name="Rectangle 1">
            <a:extLst>
              <a:ext uri="{FF2B5EF4-FFF2-40B4-BE49-F238E27FC236}">
                <a16:creationId xmlns:a16="http://schemas.microsoft.com/office/drawing/2014/main" id="{237DFEA1-F913-3E4E-B4AE-3AA8F70AF4B0}"/>
              </a:ext>
            </a:extLst>
          </p:cNvPr>
          <p:cNvSpPr/>
          <p:nvPr/>
        </p:nvSpPr>
        <p:spPr>
          <a:xfrm>
            <a:off x="287524" y="6095037"/>
            <a:ext cx="6347738" cy="646331"/>
          </a:xfrm>
          <a:prstGeom prst="rect">
            <a:avLst/>
          </a:prstGeom>
        </p:spPr>
        <p:txBody>
          <a:bodyPr wrap="square">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Q2.3, Example 1</a:t>
            </a:r>
            <a:endParaRPr lang="en-GB" b="1" dirty="0">
              <a:solidFill>
                <a:srgbClr val="FF0000"/>
              </a:solidFill>
            </a:endParaRPr>
          </a:p>
        </p:txBody>
      </p:sp>
    </p:spTree>
    <p:extLst>
      <p:ext uri="{BB962C8B-B14F-4D97-AF65-F5344CB8AC3E}">
        <p14:creationId xmlns:p14="http://schemas.microsoft.com/office/powerpoint/2010/main" val="126153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568952" cy="4832092"/>
          </a:xfrm>
          <a:prstGeom prst="rect">
            <a:avLst/>
          </a:prstGeom>
          <a:noFill/>
        </p:spPr>
        <p:txBody>
          <a:bodyPr wrap="square" lIns="91440" tIns="45720" rIns="91440" bIns="45720" rtlCol="0" anchor="t">
            <a:spAutoFit/>
          </a:bodyPr>
          <a:lstStyle/>
          <a:p>
            <a:r>
              <a:rPr lang="en-GB" sz="2400" dirty="0">
                <a:latin typeface="Arial"/>
                <a:cs typeface="Calibri"/>
              </a:rPr>
              <a:t>Potential Issues and how to assess:</a:t>
            </a:r>
            <a:endParaRPr lang="en-GB" sz="2000" dirty="0">
              <a:latin typeface="Arial"/>
              <a:cs typeface="Calibri"/>
            </a:endParaRPr>
          </a:p>
          <a:p>
            <a:endParaRPr lang="en-GB" sz="1600" dirty="0">
              <a:latin typeface="Arial"/>
              <a:cs typeface="Calibri"/>
            </a:endParaRPr>
          </a:p>
          <a:p>
            <a:pPr marL="342900" indent="-342900">
              <a:buFont typeface="Arial"/>
              <a:buChar char="•"/>
            </a:pPr>
            <a:r>
              <a:rPr lang="en-GB" sz="1600" dirty="0">
                <a:latin typeface="Arial"/>
                <a:cs typeface="Calibri"/>
              </a:rPr>
              <a:t>If responses seem to use no comparison in Section A, check carefully. Comparison may be implicit so can still have some credit but if absolutely no comparison is present, no marks for AO2 can be awarded and only a maximum of 20 marks for AO1 can be. If only one film is referenced, no comparison can be be present and therefore no AO2 mark can be given.</a:t>
            </a:r>
          </a:p>
          <a:p>
            <a:pPr marL="342900" indent="-342900">
              <a:buFont typeface="Arial"/>
              <a:buChar char="•"/>
            </a:pPr>
            <a:endParaRPr lang="en-GB" sz="1600" dirty="0">
              <a:latin typeface="Arial"/>
              <a:cs typeface="Calibri"/>
            </a:endParaRPr>
          </a:p>
          <a:p>
            <a:pPr marL="342900" indent="-342900">
              <a:buFont typeface="Arial"/>
              <a:buChar char="•"/>
            </a:pPr>
            <a:r>
              <a:rPr lang="en-GB" sz="1600" dirty="0">
                <a:latin typeface="Arial"/>
                <a:cs typeface="Calibri"/>
              </a:rPr>
              <a:t>See full Rubric issues guide above</a:t>
            </a:r>
          </a:p>
          <a:p>
            <a:pPr marL="342900" indent="-342900">
              <a:buFont typeface="Arial"/>
              <a:buChar char="•"/>
            </a:pPr>
            <a:endParaRPr lang="en-GB" sz="1600" dirty="0">
              <a:solidFill>
                <a:srgbClr val="000000"/>
              </a:solidFill>
              <a:latin typeface="Arial"/>
              <a:ea typeface="ＭＳ Ｐゴシック"/>
              <a:cs typeface="Calibri"/>
            </a:endParaRPr>
          </a:p>
          <a:p>
            <a:endParaRPr lang="en-GB" sz="1200" b="1" dirty="0">
              <a:latin typeface="Calibri"/>
              <a:ea typeface="ＭＳ Ｐゴシック"/>
              <a:cs typeface="Calibri"/>
            </a:endParaRPr>
          </a:p>
          <a:p>
            <a:pPr lvl="0"/>
            <a:endParaRPr lang="en-US" sz="2400" dirty="0">
              <a:latin typeface="Bliss" pitchFamily="2" charset="77"/>
              <a:ea typeface="ＭＳ Ｐゴシック"/>
              <a:cs typeface="Arial" panose="020B0604020202020204" pitchFamily="34" charset="0"/>
            </a:endParaRPr>
          </a:p>
          <a:p>
            <a:pPr lvl="0" algn="ctr"/>
            <a:endParaRPr lang="en-GB" sz="2400" b="1" dirty="0">
              <a:cs typeface="Calibri"/>
            </a:endParaRPr>
          </a:p>
          <a:p>
            <a:pPr lvl="0"/>
            <a:endParaRPr lang="en-GB" sz="2000" dirty="0"/>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238593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A0E94-2AD0-4165-87F8-B2A213873BE5}"/>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Component 2</a:t>
            </a:r>
          </a:p>
        </p:txBody>
      </p:sp>
    </p:spTree>
    <p:extLst>
      <p:ext uri="{BB962C8B-B14F-4D97-AF65-F5344CB8AC3E}">
        <p14:creationId xmlns:p14="http://schemas.microsoft.com/office/powerpoint/2010/main" val="325296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1800" dirty="0"/>
              <a:t>It is important to ensure objectivity in assessing students’ responses, both at the initial marking stage and during internal standardisation. Do not allow personal knowledge of individual students to affect assessment decisions: ensure that you mark the student </a:t>
            </a:r>
            <a:r>
              <a:rPr lang="en-GB" sz="1800" b="1" dirty="0"/>
              <a:t>responses in front of you </a:t>
            </a:r>
            <a:r>
              <a:rPr lang="en-GB" sz="1800" dirty="0"/>
              <a:t>rather than the students behind them. JCQ has provided training on ensuring objectivity when assessing students’ evidence. </a:t>
            </a:r>
          </a:p>
          <a:p>
            <a:pPr lvl="0"/>
            <a:endParaRPr lang="en-GB" sz="1800" dirty="0"/>
          </a:p>
          <a:p>
            <a:pPr marL="342900" lvl="0" indent="-342900">
              <a:buFont typeface="Arial" panose="020B0604020202020204" pitchFamily="34" charset="0"/>
              <a:buChar char="•"/>
            </a:pPr>
            <a:r>
              <a:rPr lang="en-GB" sz="1800" dirty="0"/>
              <a:t>You should also consider the purpose of the assessment, particularly if you are selecting evidence which has been completed earlier in the course.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Formative assessment, conducted during the course of the learning in order to gauge student understanding, may not always provide appropriate evidence, as the student may not have fully developed their understanding of all concepts to the best of their ability at this point in time. </a:t>
            </a:r>
          </a:p>
          <a:p>
            <a:pPr lvl="0"/>
            <a:endParaRPr lang="en-GB" sz="1800" dirty="0"/>
          </a:p>
          <a:p>
            <a:pPr marL="342900" lvl="0" indent="-342900">
              <a:buFont typeface="Arial" panose="020B0604020202020204" pitchFamily="34" charset="0"/>
              <a:buChar char="•"/>
            </a:pPr>
            <a:r>
              <a:rPr lang="en-GB" sz="1800" dirty="0"/>
              <a:t>Summative assessment, either at the end of the course or the end of a component, may provide a more realistic picture of the students’ attainment levels. </a:t>
            </a:r>
          </a:p>
          <a:p>
            <a:pPr lvl="0"/>
            <a:endParaRPr lang="en-GB" sz="2400" b="1" dirty="0"/>
          </a:p>
          <a:p>
            <a:endParaRPr lang="en-GB" sz="2400" dirty="0"/>
          </a:p>
          <a:p>
            <a:endParaRPr lang="en-GB" sz="2400" b="1" dirty="0"/>
          </a:p>
        </p:txBody>
      </p:sp>
    </p:spTree>
    <p:extLst>
      <p:ext uri="{BB962C8B-B14F-4D97-AF65-F5344CB8AC3E}">
        <p14:creationId xmlns:p14="http://schemas.microsoft.com/office/powerpoint/2010/main" val="278729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12093"/>
            <a:ext cx="8568952" cy="5262979"/>
          </a:xfrm>
          <a:prstGeom prst="rect">
            <a:avLst/>
          </a:prstGeom>
          <a:noFill/>
        </p:spPr>
        <p:txBody>
          <a:bodyPr wrap="square" lIns="91440" tIns="45720" rIns="91440" bIns="45720" rtlCol="0" anchor="t">
            <a:spAutoFit/>
          </a:bodyPr>
          <a:lstStyle/>
          <a:p>
            <a:r>
              <a:rPr lang="en-GB" sz="2400" b="1" dirty="0">
                <a:latin typeface="Arial"/>
                <a:cs typeface="Arial"/>
              </a:rPr>
              <a:t>Assessment Purpose</a:t>
            </a:r>
          </a:p>
          <a:p>
            <a:endParaRPr lang="en-GB" sz="2400" b="1" dirty="0">
              <a:latin typeface="Arial"/>
              <a:cs typeface="Arial"/>
            </a:endParaRPr>
          </a:p>
          <a:p>
            <a:r>
              <a:rPr lang="en-GB" dirty="0">
                <a:latin typeface="Calibri"/>
                <a:cs typeface="Calibri"/>
              </a:rPr>
              <a:t>Component 2 (Varieties of film and filmmaking) examines A01 and A02 in relation to British Film and European Film. These assessment objectives carry equal weighting in determining the mark scheme bands and numerical marks for responses to each section. </a:t>
            </a:r>
          </a:p>
          <a:p>
            <a:endParaRPr lang="en-GB" dirty="0">
              <a:solidFill>
                <a:srgbClr val="FF0000"/>
              </a:solidFill>
              <a:latin typeface="Calibri"/>
              <a:cs typeface="Calibri"/>
            </a:endParaRPr>
          </a:p>
          <a:p>
            <a:r>
              <a:rPr lang="en-GB" dirty="0">
                <a:latin typeface="Calibri"/>
                <a:cs typeface="Calibri"/>
              </a:rPr>
              <a:t>Throughout Component 2, learners must demonstrate knowledge and understanding of the Core Study Areas and related Specialist Study Areas (AO1) as well as apply (AO2) that knowledge and understanding according to the requirements of the question.</a:t>
            </a:r>
            <a:endParaRPr lang="en-GB" dirty="0">
              <a:solidFill>
                <a:srgbClr val="FF0000"/>
              </a:solidFill>
              <a:latin typeface="Calibri"/>
              <a:cs typeface="Calibri"/>
            </a:endParaRPr>
          </a:p>
          <a:p>
            <a:pPr lvl="0"/>
            <a:endParaRPr lang="en-GB" dirty="0">
              <a:cs typeface="Calibri"/>
            </a:endParaRPr>
          </a:p>
          <a:p>
            <a:r>
              <a:rPr lang="en-GB" dirty="0">
                <a:cs typeface="Calibri"/>
              </a:rPr>
              <a:t>The Core Study Areas are:</a:t>
            </a:r>
          </a:p>
          <a:p>
            <a:pPr marL="171450" indent="-171450">
              <a:buFont typeface="Arial"/>
              <a:buChar char="•"/>
            </a:pPr>
            <a:r>
              <a:rPr lang="en-GB" dirty="0">
                <a:cs typeface="Calibri"/>
              </a:rPr>
              <a:t>Film Form</a:t>
            </a:r>
          </a:p>
          <a:p>
            <a:pPr marL="171450" indent="-171450">
              <a:buFont typeface="Arial"/>
              <a:buChar char="•"/>
            </a:pPr>
            <a:r>
              <a:rPr lang="en-GB" dirty="0">
                <a:cs typeface="Calibri"/>
              </a:rPr>
              <a:t>Meanings and Responses</a:t>
            </a:r>
          </a:p>
          <a:p>
            <a:pPr marL="171450" indent="-171450">
              <a:buFont typeface="Arial"/>
              <a:buChar char="•"/>
            </a:pPr>
            <a:r>
              <a:rPr lang="en-GB" dirty="0">
                <a:cs typeface="Calibri"/>
              </a:rPr>
              <a:t>The Contexts of Film</a:t>
            </a:r>
          </a:p>
          <a:p>
            <a:pPr marL="171450" indent="-171450">
              <a:buFont typeface="Arial"/>
              <a:buChar char="•"/>
            </a:pPr>
            <a:endParaRPr lang="en-GB" dirty="0">
              <a:cs typeface="Calibri"/>
            </a:endParaRPr>
          </a:p>
          <a:p>
            <a:r>
              <a:rPr lang="en-GB" dirty="0">
                <a:cs typeface="Calibri"/>
              </a:rPr>
              <a:t>The Specialist Study Areas related to Component 2 sections are:</a:t>
            </a:r>
          </a:p>
          <a:p>
            <a:pPr marL="171450" indent="-171450">
              <a:buFont typeface="Arial"/>
              <a:buChar char="•"/>
            </a:pPr>
            <a:r>
              <a:rPr lang="en-GB" dirty="0">
                <a:cs typeface="Calibri"/>
              </a:rPr>
              <a:t>Section A – Narrative (including critical approaches)</a:t>
            </a:r>
          </a:p>
          <a:p>
            <a:pPr marL="171450" indent="-171450">
              <a:buFont typeface="Arial"/>
              <a:buChar char="•"/>
            </a:pPr>
            <a:r>
              <a:rPr lang="en-GB" dirty="0">
                <a:cs typeface="Calibri"/>
              </a:rPr>
              <a:t>Section B – Core Study Areas</a:t>
            </a:r>
            <a:endParaRPr lang="en-GB" sz="2000" dirty="0">
              <a:cs typeface="Calibri"/>
            </a:endParaRPr>
          </a:p>
        </p:txBody>
      </p:sp>
    </p:spTree>
    <p:extLst>
      <p:ext uri="{BB962C8B-B14F-4D97-AF65-F5344CB8AC3E}">
        <p14:creationId xmlns:p14="http://schemas.microsoft.com/office/powerpoint/2010/main" val="254308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720197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2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dirty="0">
              <a:cs typeface="Calibri"/>
            </a:endParaRPr>
          </a:p>
          <a:p>
            <a:endParaRPr lang="en-US" sz="1600" dirty="0"/>
          </a:p>
          <a:p>
            <a:r>
              <a:rPr lang="en-GB" sz="1600" b="1" dirty="0">
                <a:ea typeface="+mn-lt"/>
                <a:cs typeface="+mn-lt"/>
              </a:rPr>
              <a:t>AO1  - </a:t>
            </a:r>
            <a:r>
              <a:rPr lang="en-GB" sz="1600" dirty="0">
                <a:ea typeface="+mn-lt"/>
                <a:cs typeface="+mn-lt"/>
              </a:rPr>
              <a:t>Demonstrate knowledge and understanding of elements of film</a:t>
            </a:r>
            <a:endParaRPr lang="en-GB" sz="1600" dirty="0">
              <a:cs typeface="Calibri"/>
            </a:endParaRPr>
          </a:p>
          <a:p>
            <a:endParaRPr lang="en-GB" sz="1600" dirty="0">
              <a:ea typeface="+mn-lt"/>
              <a:cs typeface="+mn-lt"/>
            </a:endParaRPr>
          </a:p>
          <a:p>
            <a:pPr marL="285750" indent="-285750">
              <a:buFont typeface="Arial"/>
              <a:buChar char="•"/>
            </a:pPr>
            <a:r>
              <a:rPr lang="en-GB" sz="1600" dirty="0">
                <a:ea typeface="+mn-lt"/>
                <a:cs typeface="+mn-lt"/>
              </a:rPr>
              <a:t>Selection of specific key elements of film form within the films studied and the ability to use subject-specific terminology to identify these elements.</a:t>
            </a:r>
            <a:endParaRPr lang="en-GB" sz="1600" dirty="0">
              <a:cs typeface="Calibri"/>
            </a:endParaRPr>
          </a:p>
          <a:p>
            <a:pPr marL="285750" indent="-285750">
              <a:buFont typeface="Arial"/>
              <a:buChar char="•"/>
            </a:pPr>
            <a:r>
              <a:rPr lang="en-GB" sz="1600" dirty="0">
                <a:ea typeface="+mn-lt"/>
                <a:cs typeface="+mn-lt"/>
              </a:rPr>
              <a:t>Identification of significant contexts that may have shaped and influenced the films studied.</a:t>
            </a:r>
            <a:endParaRPr lang="en-GB" sz="1600" dirty="0">
              <a:cs typeface="Calibri"/>
            </a:endParaRPr>
          </a:p>
          <a:p>
            <a:pPr marL="285750" indent="-285750">
              <a:buFont typeface="Arial"/>
              <a:buChar char="•"/>
            </a:pPr>
            <a:r>
              <a:rPr lang="en-GB" sz="1600" dirty="0">
                <a:ea typeface="+mn-lt"/>
                <a:cs typeface="+mn-lt"/>
              </a:rPr>
              <a:t>Identifying meanings and responses that are relevant to the films studied.</a:t>
            </a:r>
          </a:p>
          <a:p>
            <a:pPr marL="285750" indent="-285750">
              <a:buFont typeface="Arial"/>
              <a:buChar char="•"/>
            </a:pPr>
            <a:r>
              <a:rPr lang="en-GB" sz="1600" dirty="0">
                <a:ea typeface="+mn-lt"/>
                <a:cs typeface="+mn-lt"/>
              </a:rPr>
              <a:t>Identification of relevant aspects of narrative  in relation to the films studied.</a:t>
            </a:r>
            <a:endParaRPr lang="en-GB" sz="1600" dirty="0">
              <a:cs typeface="Calibri"/>
            </a:endParaRPr>
          </a:p>
          <a:p>
            <a:pPr marL="285750" indent="-285750">
              <a:buFont typeface="Arial"/>
              <a:buChar char="•"/>
            </a:pPr>
            <a:r>
              <a:rPr lang="en-GB" sz="1600" dirty="0">
                <a:ea typeface="+mn-lt"/>
                <a:cs typeface="+mn-lt"/>
              </a:rPr>
              <a:t>Recall accurate facts in relation to the films studied and their contexts.</a:t>
            </a:r>
            <a:endParaRPr lang="en-GB" sz="1600" dirty="0">
              <a:cs typeface="Calibri"/>
            </a:endParaRPr>
          </a:p>
          <a:p>
            <a:pPr marL="285750" indent="-285750">
              <a:buFont typeface="Arial"/>
              <a:buChar char="•"/>
            </a:pPr>
            <a:r>
              <a:rPr lang="en-GB" sz="1600" dirty="0">
                <a:ea typeface="+mn-lt"/>
                <a:cs typeface="+mn-lt"/>
              </a:rPr>
              <a:t>Describe and explain elements of film in relation to the question set.</a:t>
            </a:r>
            <a:endParaRPr lang="en-GB" sz="1600" dirty="0">
              <a:cs typeface="Calibri"/>
            </a:endParaRPr>
          </a:p>
          <a:p>
            <a:pPr marL="285750" indent="-285750">
              <a:buFont typeface="Arial"/>
              <a:buChar char="•"/>
            </a:pPr>
            <a:r>
              <a:rPr lang="en-GB" sz="1600" dirty="0">
                <a:ea typeface="+mn-lt"/>
                <a:cs typeface="+mn-lt"/>
              </a:rPr>
              <a:t>Select significant elements of film in response to the question.</a:t>
            </a:r>
            <a:endParaRPr lang="en-GB" sz="1600" dirty="0">
              <a:cs typeface="Calibri"/>
            </a:endParaRPr>
          </a:p>
          <a:p>
            <a:pPr marL="285750" indent="-285750">
              <a:buFont typeface="Arial"/>
              <a:buChar char="•"/>
            </a:pPr>
            <a:r>
              <a:rPr lang="en-GB" sz="1600" dirty="0">
                <a:ea typeface="+mn-lt"/>
                <a:cs typeface="+mn-lt"/>
              </a:rPr>
              <a:t>Explain elements of film in relation to the films studied.</a:t>
            </a:r>
            <a:endParaRPr lang="en-GB" sz="1600" dirty="0">
              <a:cs typeface="Calibri"/>
            </a:endParaRPr>
          </a:p>
          <a:p>
            <a:endParaRPr lang="en-GB" sz="1000" b="1" dirty="0">
              <a:solidFill>
                <a:srgbClr val="000000"/>
              </a:solidFill>
              <a:latin typeface="Arial"/>
              <a:cs typeface="Arial"/>
            </a:endParaRPr>
          </a:p>
          <a:p>
            <a:endParaRPr lang="en-US" sz="2400" dirty="0">
              <a:latin typeface="Bliss" pitchFamily="2" charset="77"/>
              <a:cs typeface="Arial" panose="020B0604020202020204" pitchFamily="34" charset="0"/>
            </a:endParaRPr>
          </a:p>
          <a:p>
            <a:pPr algn="ctr"/>
            <a:endParaRPr lang="en-GB" sz="2400" b="1" dirty="0">
              <a:cs typeface="Calibri"/>
            </a:endParaRPr>
          </a:p>
          <a:p>
            <a:pPr lvl="0"/>
            <a:endParaRPr lang="en-GB" sz="2000" dirty="0"/>
          </a:p>
          <a:p>
            <a:pPr lvl="0"/>
            <a:endParaRPr lang="en-GB" sz="2000" dirty="0"/>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79574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40677" y="1082603"/>
            <a:ext cx="8886091" cy="4001095"/>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2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b="1" dirty="0">
              <a:ea typeface="+mn-lt"/>
              <a:cs typeface="+mn-lt"/>
            </a:endParaRPr>
          </a:p>
          <a:p>
            <a:endParaRPr lang="en-GB" sz="1600" b="1" dirty="0">
              <a:ea typeface="+mn-lt"/>
              <a:cs typeface="+mn-lt"/>
            </a:endParaRPr>
          </a:p>
          <a:p>
            <a:r>
              <a:rPr lang="en-GB" sz="1600" b="1" dirty="0">
                <a:ea typeface="+mn-lt"/>
                <a:cs typeface="+mn-lt"/>
              </a:rPr>
              <a:t>AO2</a:t>
            </a:r>
            <a:r>
              <a:rPr lang="en-GB" sz="1600" dirty="0">
                <a:ea typeface="+mn-lt"/>
                <a:cs typeface="+mn-lt"/>
              </a:rPr>
              <a:t> - Apply knowledge and understanding of elements of film including the use of critical approaches</a:t>
            </a:r>
          </a:p>
          <a:p>
            <a:endParaRPr lang="en-US" sz="1600" dirty="0"/>
          </a:p>
          <a:p>
            <a:pPr marL="285750" indent="-285750">
              <a:buFont typeface="Arial"/>
              <a:buChar char="•"/>
            </a:pPr>
            <a:r>
              <a:rPr lang="en-GB" sz="1600" dirty="0">
                <a:ea typeface="+mn-lt"/>
                <a:cs typeface="+mn-lt"/>
              </a:rPr>
              <a:t>The ability to link elements of film form to meanings and responses in specific and relevant ways.</a:t>
            </a:r>
            <a:endParaRPr lang="en-GB" sz="1600" dirty="0">
              <a:cs typeface="Calibri"/>
            </a:endParaRPr>
          </a:p>
          <a:p>
            <a:pPr marL="285750" indent="-285750">
              <a:buFont typeface="Arial"/>
              <a:buChar char="•"/>
            </a:pPr>
            <a:r>
              <a:rPr lang="en-GB" sz="1600" dirty="0">
                <a:ea typeface="+mn-lt"/>
                <a:cs typeface="+mn-lt"/>
              </a:rPr>
              <a:t>The ability to explore the films studied through the application of a critical approach</a:t>
            </a:r>
            <a:endParaRPr lang="en-GB" sz="1600" dirty="0">
              <a:cs typeface="Calibri"/>
            </a:endParaRPr>
          </a:p>
          <a:p>
            <a:pPr marL="285750" indent="-285750">
              <a:buFont typeface="Arial"/>
              <a:buChar char="•"/>
            </a:pPr>
            <a:r>
              <a:rPr lang="en-GB" sz="1600" dirty="0">
                <a:ea typeface="+mn-lt"/>
                <a:cs typeface="+mn-lt"/>
              </a:rPr>
              <a:t>Organising knowledge to form a coherent answer to the question set.</a:t>
            </a:r>
            <a:endParaRPr lang="en-GB" sz="1600" dirty="0">
              <a:cs typeface="Calibri"/>
            </a:endParaRPr>
          </a:p>
          <a:p>
            <a:pPr marL="285750" indent="-285750">
              <a:buFont typeface="Arial"/>
              <a:buChar char="•"/>
            </a:pPr>
            <a:r>
              <a:rPr lang="en-GB" sz="1600" dirty="0">
                <a:ea typeface="+mn-lt"/>
                <a:cs typeface="+mn-lt"/>
              </a:rPr>
              <a:t>The ability to support and exemplify an argument with well selected evidence.</a:t>
            </a:r>
          </a:p>
          <a:p>
            <a:pPr marL="285750" indent="-285750">
              <a:buFont typeface="Arial"/>
              <a:buChar char="•"/>
            </a:pPr>
            <a:r>
              <a:rPr lang="en-GB" sz="1600" dirty="0">
                <a:ea typeface="+mn-lt"/>
                <a:cs typeface="+mn-lt"/>
              </a:rPr>
              <a:t>The ability to provide detailed sequence analysis using appropriate film studies terminology</a:t>
            </a:r>
            <a:endParaRPr lang="en-GB" sz="1600" dirty="0">
              <a:cs typeface="Calibri"/>
            </a:endParaRPr>
          </a:p>
          <a:p>
            <a:endParaRPr lang="en-GB" sz="1000" b="1" dirty="0">
              <a:solidFill>
                <a:srgbClr val="000000"/>
              </a:solidFill>
              <a:latin typeface="Arial"/>
              <a:cs typeface="Arial"/>
            </a:endParaRPr>
          </a:p>
        </p:txBody>
      </p:sp>
    </p:spTree>
    <p:extLst>
      <p:ext uri="{BB962C8B-B14F-4D97-AF65-F5344CB8AC3E}">
        <p14:creationId xmlns:p14="http://schemas.microsoft.com/office/powerpoint/2010/main" val="307653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01078" y="1017190"/>
            <a:ext cx="8813967" cy="732508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Mark Scheme Bands:</a:t>
            </a:r>
            <a:endParaRPr lang="en-GB" sz="2400" b="1" dirty="0">
              <a:latin typeface="Arial"/>
              <a:cs typeface="Arial"/>
            </a:endParaRPr>
          </a:p>
          <a:p>
            <a:endParaRPr lang="en-GB" sz="1600" b="1" dirty="0">
              <a:solidFill>
                <a:srgbClr val="000000"/>
              </a:solidFill>
              <a:latin typeface="Arial"/>
              <a:cs typeface="Arial"/>
            </a:endParaRPr>
          </a:p>
          <a:p>
            <a:r>
              <a:rPr lang="en-GB" sz="1400" b="1" dirty="0">
                <a:ea typeface="+mn-lt"/>
                <a:cs typeface="+mn-lt"/>
              </a:rPr>
              <a:t>General Information </a:t>
            </a:r>
            <a:endParaRPr lang="en-GB" sz="1400" dirty="0">
              <a:ea typeface="+mn-lt"/>
              <a:cs typeface="+mn-lt"/>
            </a:endParaRPr>
          </a:p>
          <a:p>
            <a:r>
              <a:rPr lang="en-GB" sz="1400" dirty="0">
                <a:ea typeface="+mn-lt"/>
                <a:cs typeface="+mn-lt"/>
              </a:rPr>
              <a:t>Marking should be positive, rewarding achievement rather than penalising failure or omissions. The awarding of marks must be directly related to the marking criteria. Examiners should use the generic assessment grid and the indicative content for each question when assessing a candidate’s response. </a:t>
            </a:r>
          </a:p>
          <a:p>
            <a:endParaRPr lang="en-GB" sz="1400" dirty="0">
              <a:ea typeface="+mn-lt"/>
              <a:cs typeface="+mn-lt"/>
            </a:endParaRPr>
          </a:p>
          <a:p>
            <a:r>
              <a:rPr lang="en-GB" sz="1400" b="1" dirty="0">
                <a:ea typeface="+mn-lt"/>
                <a:cs typeface="+mn-lt"/>
              </a:rPr>
              <a:t>Band Descriptors </a:t>
            </a:r>
            <a:endParaRPr lang="en-GB" sz="1400" dirty="0">
              <a:ea typeface="+mn-lt"/>
              <a:cs typeface="+mn-lt"/>
            </a:endParaRPr>
          </a:p>
          <a:p>
            <a:r>
              <a:rPr lang="en-GB" sz="1400" dirty="0">
                <a:ea typeface="+mn-lt"/>
                <a:cs typeface="+mn-lt"/>
              </a:rPr>
              <a:t>When awarding a mark, examiners should select the band that most closely describes the quality of the work being assessed. Marking grids, which include guidance on how to allocate marks within bands, have been constructed using the principles below. Once the appropriate band has been selected, examiners should award in the notional centre of the band, awarding higher or lower depending on the strength of the response. </a:t>
            </a:r>
          </a:p>
          <a:p>
            <a:endParaRPr lang="en-GB" sz="1400" dirty="0">
              <a:ea typeface="+mn-lt"/>
              <a:cs typeface="+mn-lt"/>
            </a:endParaRPr>
          </a:p>
          <a:p>
            <a:pPr marL="171450" indent="-171450">
              <a:buFont typeface="Arial" panose="020B0604020202020204" pitchFamily="34" charset="0"/>
              <a:buChar char="•"/>
            </a:pPr>
            <a:r>
              <a:rPr lang="en-GB" sz="1400" dirty="0">
                <a:ea typeface="+mn-lt"/>
                <a:cs typeface="+mn-lt"/>
              </a:rPr>
              <a:t>Where the candidate's work securely meets the descriptors, award marks in the notional centre of a band and then adjust higher or lower depending on the degree to which the band's criteria are met. </a:t>
            </a:r>
          </a:p>
          <a:p>
            <a:pPr marL="171450" indent="-171450">
              <a:buFont typeface="Arial" panose="020B0604020202020204" pitchFamily="34" charset="0"/>
              <a:buChar char="•"/>
            </a:pPr>
            <a:r>
              <a:rPr lang="en-GB" sz="1400" dirty="0">
                <a:ea typeface="+mn-lt"/>
                <a:cs typeface="+mn-lt"/>
              </a:rPr>
              <a:t>Where the candidate’s work convincingly meets the descriptors, the highest mark should be awarded, depending on the strength of the answer </a:t>
            </a:r>
          </a:p>
          <a:p>
            <a:pPr marL="171450" indent="-171450">
              <a:buFont typeface="Arial" panose="020B0604020202020204" pitchFamily="34" charset="0"/>
              <a:buChar char="•"/>
            </a:pPr>
            <a:r>
              <a:rPr lang="en-GB" sz="1400" dirty="0">
                <a:ea typeface="+mn-lt"/>
                <a:cs typeface="+mn-lt"/>
              </a:rPr>
              <a:t>Where the candidate’s work less securely meets the descriptors, the lowest mark should be awarded, depending on the degree of its weaknesses. </a:t>
            </a:r>
          </a:p>
          <a:p>
            <a:pPr marL="171450" indent="-171450">
              <a:buFont typeface="Arial" panose="020B0604020202020204" pitchFamily="34" charset="0"/>
              <a:buChar char="•"/>
            </a:pPr>
            <a:r>
              <a:rPr lang="en-GB" sz="1400" dirty="0">
                <a:ea typeface="+mn-lt"/>
                <a:cs typeface="+mn-lt"/>
              </a:rPr>
              <a:t>Where a candidate's work combines the qualities of two different bands, examiners should use their professional judgement to award a mark in the band which best describes the majority of the candidate's work. </a:t>
            </a:r>
          </a:p>
          <a:p>
            <a:pPr marL="171450" indent="-171450">
              <a:buFont typeface="Arial" panose="020B0604020202020204" pitchFamily="34" charset="0"/>
              <a:buChar char="•"/>
            </a:pPr>
            <a:r>
              <a:rPr lang="en-GB" sz="1400" dirty="0">
                <a:ea typeface="+mn-lt"/>
                <a:cs typeface="+mn-lt"/>
              </a:rPr>
              <a:t>Where there is a two-mark range within each band, examiners should award: </a:t>
            </a:r>
            <a:r>
              <a:rPr lang="en-GB" sz="1400" dirty="0">
                <a:cs typeface="Calibri"/>
              </a:rPr>
              <a:t> </a:t>
            </a:r>
            <a:r>
              <a:rPr lang="en-GB" sz="1400" dirty="0">
                <a:ea typeface="+mn-lt"/>
                <a:cs typeface="+mn-lt"/>
              </a:rPr>
              <a:t>the upper of the two marks for work which convincingly meets the descriptors or the lower of the two marks for work which less strongly meets the descriptors. </a:t>
            </a:r>
          </a:p>
          <a:p>
            <a:endParaRPr lang="en-GB" sz="1400" dirty="0">
              <a:ea typeface="+mn-lt"/>
              <a:cs typeface="+mn-lt"/>
            </a:endParaRPr>
          </a:p>
          <a:p>
            <a:r>
              <a:rPr lang="en-GB" sz="1400" dirty="0">
                <a:ea typeface="+mn-lt"/>
                <a:cs typeface="+mn-lt"/>
              </a:rPr>
              <a:t>Assessors should use the full range of marks available to them.</a:t>
            </a:r>
            <a:endParaRPr lang="en-GB" sz="1400" dirty="0">
              <a:cs typeface="Calibri"/>
            </a:endParaRPr>
          </a:p>
          <a:p>
            <a:endParaRPr lang="en-GB" sz="1200" dirty="0">
              <a:solidFill>
                <a:srgbClr val="FF0000"/>
              </a:solidFill>
              <a:latin typeface="Calibri"/>
              <a:cs typeface="Calibri"/>
            </a:endParaRPr>
          </a:p>
          <a:p>
            <a:pPr marL="342900" indent="-342900">
              <a:buFont typeface="Arial" panose="020B0604020202020204" pitchFamily="34" charset="0"/>
              <a:buChar char="•"/>
            </a:pPr>
            <a:endParaRPr lang="en-US" sz="1200" dirty="0">
              <a:solidFill>
                <a:srgbClr val="FF0000"/>
              </a:solidFill>
              <a:latin typeface="Bliss" pitchFamily="2" charset="77"/>
              <a:cs typeface="Arial" panose="020B0604020202020204" pitchFamily="34" charset="0"/>
            </a:endParaRPr>
          </a:p>
          <a:p>
            <a:endParaRPr lang="en-US" sz="1200" b="1" dirty="0">
              <a:cs typeface="Calibri"/>
            </a:endParaRPr>
          </a:p>
          <a:p>
            <a:pPr lvl="0" algn="ctr"/>
            <a:endParaRPr lang="en-GB" sz="1200" b="1" dirty="0">
              <a:cs typeface="Calibri"/>
            </a:endParaRPr>
          </a:p>
          <a:p>
            <a:pPr lvl="0"/>
            <a:endParaRPr lang="en-GB" sz="1200" dirty="0">
              <a:cs typeface="Calibri"/>
            </a:endParaRPr>
          </a:p>
          <a:p>
            <a:pPr lvl="0"/>
            <a:endParaRPr lang="en-GB" sz="1200" dirty="0">
              <a:cs typeface="Calibri"/>
            </a:endParaRPr>
          </a:p>
          <a:p>
            <a:endParaRPr lang="en-GB" sz="1200" dirty="0">
              <a:cs typeface="Calibri"/>
            </a:endParaRPr>
          </a:p>
          <a:p>
            <a:endParaRPr lang="en-GB" sz="1200" dirty="0">
              <a:cs typeface="Calibri"/>
            </a:endParaRPr>
          </a:p>
        </p:txBody>
      </p:sp>
    </p:spTree>
    <p:extLst>
      <p:ext uri="{BB962C8B-B14F-4D97-AF65-F5344CB8AC3E}">
        <p14:creationId xmlns:p14="http://schemas.microsoft.com/office/powerpoint/2010/main" val="12072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4" name="TextBox 3">
            <a:extLst>
              <a:ext uri="{FF2B5EF4-FFF2-40B4-BE49-F238E27FC236}">
                <a16:creationId xmlns:a16="http://schemas.microsoft.com/office/drawing/2014/main" id="{418D4C64-0F10-034A-9136-3CF0A31B3C68}"/>
              </a:ext>
            </a:extLst>
          </p:cNvPr>
          <p:cNvSpPr txBox="1"/>
          <p:nvPr/>
        </p:nvSpPr>
        <p:spPr>
          <a:xfrm>
            <a:off x="287524" y="980728"/>
            <a:ext cx="8748972" cy="4955203"/>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Understanding the Assessment Bands:</a:t>
            </a:r>
          </a:p>
          <a:p>
            <a:endParaRPr lang="en-GB" sz="2400" dirty="0">
              <a:solidFill>
                <a:srgbClr val="FF0000"/>
              </a:solidFill>
            </a:endParaRPr>
          </a:p>
          <a:p>
            <a:r>
              <a:rPr lang="en-GB" b="1" dirty="0"/>
              <a:t>Band 5: </a:t>
            </a:r>
            <a:r>
              <a:rPr lang="en-GB" dirty="0"/>
              <a:t>‘Excellent’ MEANS detailed film analysis, concise &amp; focused – answers question, confident use of terminology, consistent display of knowledge and understanding of elements of film</a:t>
            </a:r>
          </a:p>
          <a:p>
            <a:endParaRPr lang="en-GB" dirty="0"/>
          </a:p>
          <a:p>
            <a:r>
              <a:rPr lang="en-GB" b="1" dirty="0">
                <a:latin typeface="Bliss" pitchFamily="2" charset="77"/>
                <a:cs typeface="Arial" panose="020B0604020202020204" pitchFamily="34" charset="0"/>
              </a:rPr>
              <a:t>Band 4: </a:t>
            </a:r>
            <a:r>
              <a:rPr lang="en-GB" dirty="0">
                <a:latin typeface="Bliss" pitchFamily="2" charset="77"/>
                <a:cs typeface="Arial" panose="020B0604020202020204" pitchFamily="34" charset="0"/>
              </a:rPr>
              <a:t>‘Good’ MEANS reasonably detailed analysis, focused on question, good use of terminology, displays regular knowledge and understanding of elements of film</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3: </a:t>
            </a:r>
            <a:r>
              <a:rPr lang="en-GB" dirty="0">
                <a:latin typeface="Bliss" pitchFamily="2" charset="77"/>
                <a:cs typeface="Arial" panose="020B0604020202020204" pitchFamily="34" charset="0"/>
              </a:rPr>
              <a:t>‘Satisfactory’ MEANS some key points of analysis, focuses on question, some use of terminology, knowledge and understanding of elements of film is evident</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2: </a:t>
            </a:r>
            <a:r>
              <a:rPr lang="en-GB" dirty="0">
                <a:latin typeface="Bliss" pitchFamily="2" charset="77"/>
                <a:cs typeface="Arial" panose="020B0604020202020204" pitchFamily="34" charset="0"/>
              </a:rPr>
              <a:t>‘Basic’ MEANS vague or descriptive points of analysis with some relevance to question, knowledge and understanding is straightforward or common-sense</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1: </a:t>
            </a:r>
            <a:r>
              <a:rPr lang="en-GB" dirty="0">
                <a:latin typeface="Bliss" pitchFamily="2" charset="77"/>
                <a:cs typeface="Arial" panose="020B0604020202020204" pitchFamily="34" charset="0"/>
              </a:rPr>
              <a:t>‘Limited’ MEANS little analysis, little or no knowledge and understanding, short, incomplete or barely attempted</a:t>
            </a:r>
          </a:p>
        </p:txBody>
      </p:sp>
    </p:spTree>
    <p:extLst>
      <p:ext uri="{BB962C8B-B14F-4D97-AF65-F5344CB8AC3E}">
        <p14:creationId xmlns:p14="http://schemas.microsoft.com/office/powerpoint/2010/main" val="3305130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083809"/>
            <a:ext cx="8568952" cy="7786747"/>
          </a:xfrm>
          <a:prstGeom prst="rect">
            <a:avLst/>
          </a:prstGeom>
          <a:noFill/>
        </p:spPr>
        <p:txBody>
          <a:bodyPr wrap="square" lIns="91440" tIns="45720" rIns="91440" bIns="45720" rtlCol="0" anchor="t">
            <a:spAutoFit/>
          </a:bodyPr>
          <a:lstStyle/>
          <a:p>
            <a:r>
              <a:rPr lang="en-GB" sz="2400" b="1" dirty="0">
                <a:latin typeface="Arial"/>
                <a:cs typeface="Arial"/>
              </a:rPr>
              <a:t>Characteristics of a successful response in Section A</a:t>
            </a:r>
          </a:p>
          <a:p>
            <a:endParaRPr lang="en-GB" sz="24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detailed, comprehensive knowledge and a fluent understanding of auteur debates (if relevant to question). In the best responses, wider contextual knowledge and a very sophisticated understanding of narrative is shown (where relevant to question).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Well selected examples from the films studied support a sophisticated and engaging response.</a:t>
            </a:r>
            <a:endParaRPr lang="en-GB" sz="1400" dirty="0">
              <a:solidFill>
                <a:srgbClr val="000000"/>
              </a:solidFill>
              <a:latin typeface="Arial"/>
              <a:cs typeface="Arial" panose="020B0604020202020204" pitchFamily="34" charset="0"/>
            </a:endParaRPr>
          </a:p>
          <a:p>
            <a:pPr marL="342900" indent="-342900">
              <a:buFont typeface="Arial,Sans-Serif"/>
              <a:buChar char="•"/>
            </a:pPr>
            <a:r>
              <a:rPr lang="en-GB" sz="1400" dirty="0">
                <a:latin typeface="Arial"/>
                <a:cs typeface="Arial"/>
              </a:rPr>
              <a:t>Demonstrates detailed, accurate knowledge and a fluent understanding of core study areas, relevant to the films studied and the question set.</a:t>
            </a:r>
            <a:endParaRPr lang="en-GB" sz="1400" dirty="0">
              <a:ea typeface="+mn-lt"/>
              <a:cs typeface="+mn-lt"/>
            </a:endParaRPr>
          </a:p>
          <a:p>
            <a:pPr marL="342900" indent="-342900">
              <a:buFont typeface="Arial,Sans-Serif"/>
              <a:buChar char="•"/>
            </a:pPr>
            <a:r>
              <a:rPr lang="en-GB" sz="1400" dirty="0">
                <a:latin typeface="Arial"/>
                <a:cs typeface="Arial"/>
              </a:rPr>
              <a:t>Knowledge and understanding of narrative is detailed and clearly linked to analysis of the films studied.</a:t>
            </a:r>
            <a:endParaRPr lang="en-GB" sz="1400" dirty="0">
              <a:ea typeface="+mn-lt"/>
              <a:cs typeface="+mn-lt"/>
            </a:endParaRPr>
          </a:p>
          <a:p>
            <a:pPr marL="342900" indent="-342900">
              <a:buFont typeface="Arial,Sans-Serif"/>
              <a:buChar char="•"/>
            </a:pPr>
            <a:r>
              <a:rPr lang="en-GB" sz="1400" dirty="0">
                <a:latin typeface="Arial"/>
                <a:cs typeface="Arial"/>
              </a:rPr>
              <a:t>There is a confident knowledge and understanding of meanings and responses in relation to the chosen films shown.</a:t>
            </a:r>
            <a:endParaRPr lang="en-GB" sz="1400" dirty="0">
              <a:ea typeface="+mn-lt"/>
              <a:cs typeface="+mn-lt"/>
            </a:endParaRPr>
          </a:p>
          <a:p>
            <a:pPr marL="342900" indent="-342900">
              <a:buFont typeface="Arial,Sans-Serif"/>
              <a:buChar char="•"/>
            </a:pPr>
            <a:r>
              <a:rPr lang="en-GB" sz="1400" dirty="0">
                <a:latin typeface="Arial"/>
                <a:cs typeface="Arial"/>
              </a:rPr>
              <a:t>Applies knowledge and understanding to produce relevant, confident and detailed analysis of the films studied. </a:t>
            </a:r>
          </a:p>
          <a:p>
            <a:pPr marL="342900" indent="-342900">
              <a:buFont typeface="Arial,Sans-Serif"/>
              <a:buChar char="•"/>
            </a:pPr>
            <a:r>
              <a:rPr lang="en-GB" sz="1400" dirty="0">
                <a:latin typeface="Arial"/>
                <a:cs typeface="Arial"/>
              </a:rPr>
              <a:t>Identification of key elements of film form are accurate and clearly linked to meanings and responses.</a:t>
            </a:r>
            <a:endParaRPr lang="en-GB" sz="1400" dirty="0">
              <a:ea typeface="+mn-lt"/>
              <a:cs typeface="+mn-lt"/>
            </a:endParaRPr>
          </a:p>
          <a:p>
            <a:pPr marL="342900" indent="-342900">
              <a:buFont typeface="Arial,Sans-Serif"/>
              <a:buChar char="•"/>
            </a:pPr>
            <a:r>
              <a:rPr lang="en-GB" sz="1400" dirty="0">
                <a:latin typeface="Arial"/>
                <a:cs typeface="Arial"/>
              </a:rPr>
              <a:t>Uses subject terminology fluently and with precision to analyse the films studied.</a:t>
            </a:r>
            <a:endParaRPr lang="en-GB" sz="1400" dirty="0">
              <a:ea typeface="+mn-lt"/>
              <a:cs typeface="+mn-lt"/>
            </a:endParaRPr>
          </a:p>
          <a:p>
            <a:pPr marL="342900" indent="-342900">
              <a:buFont typeface="Arial,Sans-Serif"/>
              <a:buChar char="•"/>
            </a:pPr>
            <a:r>
              <a:rPr lang="en-GB" sz="1400" dirty="0">
                <a:latin typeface="Arial"/>
                <a:cs typeface="Arial"/>
              </a:rPr>
              <a:t>Engages with the question clearly and provides a sustained, detailed answer.</a:t>
            </a:r>
            <a:endParaRPr lang="en-GB" sz="1400" dirty="0">
              <a:ea typeface="+mn-lt"/>
              <a:cs typeface="+mn-lt"/>
            </a:endParaRPr>
          </a:p>
          <a:p>
            <a:pPr marL="342900" indent="-342900">
              <a:buFont typeface="Arial,Sans-Serif"/>
              <a:buChar char="•"/>
            </a:pPr>
            <a:r>
              <a:rPr lang="en-GB" sz="1400" dirty="0">
                <a:latin typeface="Arial"/>
                <a:cs typeface="Arial"/>
              </a:rPr>
              <a:t>Writes about both films equally, overall, and does not produce a partial, unbalanced response to one of the films.</a:t>
            </a:r>
          </a:p>
          <a:p>
            <a:pPr marL="342900" indent="-342900">
              <a:buFont typeface="Arial,Sans-Serif"/>
              <a:buChar char="•"/>
            </a:pPr>
            <a:endParaRPr lang="en-GB" sz="1400" dirty="0">
              <a:latin typeface="Arial"/>
              <a:cs typeface="Arial"/>
            </a:endParaRPr>
          </a:p>
          <a:p>
            <a:pPr marL="342900" indent="-342900">
              <a:buFont typeface="Arial,Sans-Serif"/>
              <a:buChar char="•"/>
            </a:pPr>
            <a:endParaRPr lang="en-GB" sz="1400" dirty="0">
              <a:latin typeface="Arial"/>
              <a:cs typeface="Arial"/>
            </a:endParaRPr>
          </a:p>
          <a:p>
            <a:r>
              <a:rPr lang="en-GB" sz="2000" b="1" dirty="0">
                <a:solidFill>
                  <a:srgbClr val="FF0000"/>
                </a:solidFill>
                <a:latin typeface="Arial"/>
                <a:cs typeface="Arial"/>
              </a:rPr>
              <a:t>See OER – Q1.2, Example 1</a:t>
            </a:r>
            <a:endParaRPr lang="en-GB" sz="2000" b="1" dirty="0">
              <a:solidFill>
                <a:srgbClr val="FF0000"/>
              </a:solidFill>
            </a:endParaRPr>
          </a:p>
          <a:p>
            <a:pPr marL="342900" lvl="0" indent="-342900">
              <a:buFont typeface="Arial"/>
              <a:buChar char="•"/>
            </a:pPr>
            <a:endParaRPr lang="en-GB" sz="1400" dirty="0">
              <a:latin typeface="Arial"/>
              <a:cs typeface="Arial" panose="020B0604020202020204" pitchFamily="34" charset="0"/>
            </a:endParaRPr>
          </a:p>
          <a:p>
            <a:endParaRPr lang="en-GB" sz="2400" b="1" dirty="0">
              <a:latin typeface="Arial"/>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4100724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6078587"/>
          </a:xfrm>
          <a:prstGeom prst="rect">
            <a:avLst/>
          </a:prstGeom>
          <a:noFill/>
        </p:spPr>
        <p:txBody>
          <a:bodyPr wrap="square" lIns="91440" tIns="45720" rIns="91440" bIns="45720" rtlCol="0" anchor="t">
            <a:spAutoFit/>
          </a:bodyPr>
          <a:lstStyle/>
          <a:p>
            <a:r>
              <a:rPr lang="en-GB" sz="2300" b="1" dirty="0">
                <a:latin typeface="Arial"/>
                <a:cs typeface="Arial"/>
              </a:rPr>
              <a:t>Characteristics of a less successful response in Section A</a:t>
            </a:r>
          </a:p>
          <a:p>
            <a:endParaRPr lang="en-GB" sz="24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Comparisons made between the films studied are simplistic, minimal or only implicit and will show partial or basic knowledge and understanding.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very little knowledge and a weak understanding of the concept tested by the question</a:t>
            </a:r>
          </a:p>
          <a:p>
            <a:pPr marL="342900" indent="-342900">
              <a:buFont typeface="Arial"/>
              <a:buChar char="•"/>
            </a:pPr>
            <a:r>
              <a:rPr lang="en-GB" sz="1400" dirty="0">
                <a:solidFill>
                  <a:srgbClr val="000000"/>
                </a:solidFill>
                <a:latin typeface="Arial"/>
                <a:cs typeface="Arial"/>
              </a:rPr>
              <a:t>The response will struggle to make relevant links to the films studied beyond a few points stated and undeveloped.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latin typeface="Arial"/>
                <a:cs typeface="Arial"/>
              </a:rPr>
              <a:t>Demonstrates basic, incomplete knowledge and a limited understanding of core study areas, relevant to the films studied and the question set.</a:t>
            </a:r>
          </a:p>
          <a:p>
            <a:pPr marL="342900" indent="-342900">
              <a:buFont typeface="Arial"/>
              <a:buChar char="•"/>
            </a:pPr>
            <a:r>
              <a:rPr lang="en-GB" sz="1400" dirty="0">
                <a:latin typeface="Arial"/>
                <a:cs typeface="Arial"/>
              </a:rPr>
              <a:t>Knowledge and understanding of contextual factors is minimal and may be lacking. </a:t>
            </a:r>
          </a:p>
          <a:p>
            <a:pPr marL="342900" indent="-342900">
              <a:buFont typeface="Arial"/>
              <a:buChar char="•"/>
            </a:pPr>
            <a:r>
              <a:rPr lang="en-GB" sz="1400" dirty="0">
                <a:latin typeface="Arial"/>
                <a:cs typeface="Arial"/>
              </a:rPr>
              <a:t>Links between contextual factors and analysis or comparison of the films will be sparse and stated rather than developed.</a:t>
            </a:r>
          </a:p>
          <a:p>
            <a:pPr marL="342900" indent="-342900">
              <a:buFont typeface="Arial"/>
              <a:buChar char="•"/>
            </a:pPr>
            <a:r>
              <a:rPr lang="en-GB" sz="1400" dirty="0">
                <a:latin typeface="Arial"/>
                <a:cs typeface="Arial"/>
              </a:rPr>
              <a:t>Tends toward description rather than analysis of the films studied. </a:t>
            </a:r>
          </a:p>
          <a:p>
            <a:pPr marL="342900" indent="-342900">
              <a:buFont typeface="Arial"/>
              <a:buChar char="•"/>
            </a:pPr>
            <a:r>
              <a:rPr lang="en-GB" sz="1400" dirty="0">
                <a:latin typeface="Arial"/>
                <a:cs typeface="Arial"/>
              </a:rPr>
              <a:t>Identification of key elements of film form may be inaccurate, generalised and simplistically linked to meanings and responses.</a:t>
            </a:r>
            <a:endParaRPr lang="en-GB" sz="1400" dirty="0">
              <a:ea typeface="+mn-lt"/>
              <a:cs typeface="+mn-lt"/>
            </a:endParaRPr>
          </a:p>
          <a:p>
            <a:pPr marL="342900" indent="-342900">
              <a:buFont typeface="Arial"/>
              <a:buChar char="•"/>
            </a:pPr>
            <a:r>
              <a:rPr lang="en-GB" sz="1400" dirty="0">
                <a:latin typeface="Arial"/>
                <a:cs typeface="Arial"/>
              </a:rPr>
              <a:t>Use of subject terminology may be minimal, basic and inaccurate.</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Engagement with the question may be rather superficial, lack detail and partial. </a:t>
            </a:r>
          </a:p>
          <a:p>
            <a:pPr marL="342900" indent="-342900">
              <a:buFont typeface="Arial"/>
              <a:buChar char="•"/>
            </a:pPr>
            <a:r>
              <a:rPr lang="en-GB" sz="1400" dirty="0">
                <a:latin typeface="Arial"/>
                <a:cs typeface="Arial"/>
              </a:rPr>
              <a:t>Responses are likely to be stated rather than supported and discussed.</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Will write about at least one of the films in a very brief, undeveloped manner or, perhaps, not at all.</a:t>
            </a:r>
            <a:endParaRPr lang="en-US" sz="2400" dirty="0">
              <a:latin typeface="Bliss" pitchFamily="2" charset="77"/>
              <a:cs typeface="Arial" panose="020B0604020202020204" pitchFamily="34" charset="0"/>
            </a:endParaRPr>
          </a:p>
          <a:p>
            <a:pPr algn="ctr"/>
            <a:endParaRPr lang="en-GB" sz="2400" b="1" dirty="0">
              <a:cs typeface="Calibri"/>
            </a:endParaRPr>
          </a:p>
          <a:p>
            <a:r>
              <a:rPr lang="en-GB" sz="2000" b="1" dirty="0">
                <a:solidFill>
                  <a:srgbClr val="FF0000"/>
                </a:solidFill>
                <a:latin typeface="Arial"/>
                <a:cs typeface="Arial"/>
              </a:rPr>
              <a:t>See OER – Q1.3, Example 2</a:t>
            </a:r>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7165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052904"/>
            <a:ext cx="8568952" cy="5262979"/>
          </a:xfrm>
          <a:prstGeom prst="rect">
            <a:avLst/>
          </a:prstGeom>
          <a:noFill/>
        </p:spPr>
        <p:txBody>
          <a:bodyPr wrap="square" lIns="91440" tIns="45720" rIns="91440" bIns="45720" rtlCol="0" anchor="t">
            <a:spAutoFit/>
          </a:bodyPr>
          <a:lstStyle/>
          <a:p>
            <a:r>
              <a:rPr lang="en-GB" sz="2400" b="1" dirty="0">
                <a:latin typeface="Arial"/>
                <a:cs typeface="Arial"/>
              </a:rPr>
              <a:t>Characteristics of a successful response in Section B </a:t>
            </a:r>
          </a:p>
          <a:p>
            <a:endParaRPr lang="en-GB" sz="2400" b="1" dirty="0">
              <a:solidFill>
                <a:srgbClr val="000000"/>
              </a:solidFill>
              <a:latin typeface="Arial"/>
              <a:cs typeface="Arial"/>
            </a:endParaRPr>
          </a:p>
          <a:p>
            <a:r>
              <a:rPr lang="en-GB" sz="1200" b="1" dirty="0">
                <a:solidFill>
                  <a:srgbClr val="000000"/>
                </a:solidFill>
                <a:latin typeface="Arial"/>
                <a:cs typeface="Arial" panose="020B0604020202020204" pitchFamily="34" charset="0"/>
              </a:rPr>
              <a:t>Apply these points in relation to the concept being tested by the question (Core Areas)</a:t>
            </a:r>
          </a:p>
          <a:p>
            <a:endParaRPr lang="en-GB" sz="12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detailed, comprehensive knowledge and a fluent understanding of the core area of  study being tested by the question </a:t>
            </a:r>
          </a:p>
          <a:p>
            <a:pPr marL="342900" indent="-342900">
              <a:buFont typeface="Arial"/>
              <a:buChar char="•"/>
            </a:pPr>
            <a:r>
              <a:rPr lang="en-GB" sz="1400" dirty="0">
                <a:solidFill>
                  <a:srgbClr val="000000"/>
                </a:solidFill>
                <a:latin typeface="Arial"/>
                <a:cs typeface="Arial"/>
              </a:rPr>
              <a:t>In the best responses, wider knowledge and a very sophisticated understanding of the complexities of the core areas of study in relation to meaning and response in the films studied is shown.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latin typeface="Arial"/>
                <a:cs typeface="Arial"/>
              </a:rPr>
              <a:t>Demonstrates detailed, accurate knowledge and a fluent understanding of core study areas, relevant to the films studied and the question set.</a:t>
            </a:r>
          </a:p>
          <a:p>
            <a:pPr marL="342900" indent="-342900">
              <a:buFont typeface="Arial"/>
              <a:buChar char="•"/>
            </a:pPr>
            <a:r>
              <a:rPr lang="en-GB" sz="1400" dirty="0">
                <a:latin typeface="Arial"/>
                <a:cs typeface="Arial"/>
              </a:rPr>
              <a:t>Provides detailed and sophisticated sequence analysis.</a:t>
            </a:r>
          </a:p>
          <a:p>
            <a:pPr marL="342900" indent="-342900">
              <a:buFont typeface="Arial"/>
              <a:buChar char="•"/>
            </a:pPr>
            <a:r>
              <a:rPr lang="en-GB" sz="1400" dirty="0">
                <a:latin typeface="Arial"/>
                <a:cs typeface="Arial"/>
              </a:rPr>
              <a:t>There is a confident knowledge and understanding of meaning and responses in relation to the films studied.</a:t>
            </a:r>
          </a:p>
          <a:p>
            <a:pPr marL="342900" indent="-342900">
              <a:buFont typeface="Arial"/>
              <a:buChar char="•"/>
            </a:pPr>
            <a:r>
              <a:rPr lang="en-GB" sz="1400" dirty="0">
                <a:latin typeface="Arial"/>
                <a:cs typeface="Arial"/>
              </a:rPr>
              <a:t>Applies knowledge and understanding to produce relevant, confident and detailed analysis of the films studied. </a:t>
            </a:r>
          </a:p>
          <a:p>
            <a:pPr marL="342900" indent="-342900">
              <a:buFont typeface="Arial"/>
              <a:buChar char="•"/>
            </a:pPr>
            <a:r>
              <a:rPr lang="en-GB" sz="1400" dirty="0">
                <a:latin typeface="Arial"/>
                <a:cs typeface="Arial"/>
              </a:rPr>
              <a:t>Identification of key elements of film form is accurate and clearly linked to meanings and responses.</a:t>
            </a:r>
            <a:endParaRPr lang="en-GB" sz="1400" dirty="0">
              <a:ea typeface="+mn-lt"/>
              <a:cs typeface="+mn-lt"/>
            </a:endParaRPr>
          </a:p>
          <a:p>
            <a:pPr marL="342900" indent="-342900">
              <a:buFont typeface="Arial"/>
              <a:buChar char="•"/>
            </a:pPr>
            <a:r>
              <a:rPr lang="en-GB" sz="1400" dirty="0">
                <a:latin typeface="Arial"/>
                <a:cs typeface="Arial"/>
              </a:rPr>
              <a:t>Uses subject terminology fluently and with precision to analyse and compare the chosen films.</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Engages with the question clearly and provides a sustained, detailed answer.</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Writes about both films equally, overall, and does not produce a partial, unbalanced response to one of the films.</a:t>
            </a:r>
            <a:endParaRPr lang="en-GB" sz="1400" dirty="0">
              <a:latin typeface="Arial"/>
              <a:cs typeface="Arial" panose="020B0604020202020204" pitchFamily="34" charset="0"/>
            </a:endParaRPr>
          </a:p>
          <a:p>
            <a:endParaRPr lang="en-GB" sz="2000" b="1" dirty="0">
              <a:solidFill>
                <a:srgbClr val="FF0000"/>
              </a:solidFill>
              <a:latin typeface="Arial"/>
              <a:cs typeface="Arial"/>
            </a:endParaRPr>
          </a:p>
          <a:p>
            <a:r>
              <a:rPr lang="en-GB" sz="2000" b="1" dirty="0">
                <a:solidFill>
                  <a:srgbClr val="FF0000"/>
                </a:solidFill>
                <a:latin typeface="Arial"/>
                <a:cs typeface="Arial"/>
              </a:rPr>
              <a:t>See OER – Q2.3, Example 1</a:t>
            </a:r>
            <a:endParaRPr lang="en-GB" sz="2000" dirty="0">
              <a:cs typeface="Calibri"/>
            </a:endParaRPr>
          </a:p>
        </p:txBody>
      </p:sp>
    </p:spTree>
    <p:extLst>
      <p:ext uri="{BB962C8B-B14F-4D97-AF65-F5344CB8AC3E}">
        <p14:creationId xmlns:p14="http://schemas.microsoft.com/office/powerpoint/2010/main" val="243005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01564"/>
            <a:ext cx="8568952" cy="4832092"/>
          </a:xfrm>
          <a:prstGeom prst="rect">
            <a:avLst/>
          </a:prstGeom>
          <a:noFill/>
        </p:spPr>
        <p:txBody>
          <a:bodyPr wrap="square" lIns="91440" tIns="45720" rIns="91440" bIns="45720" rtlCol="0" anchor="t">
            <a:spAutoFit/>
          </a:bodyPr>
          <a:lstStyle/>
          <a:p>
            <a:r>
              <a:rPr lang="en-GB" sz="2300" b="1" dirty="0">
                <a:latin typeface="Arial"/>
                <a:cs typeface="Arial"/>
              </a:rPr>
              <a:t>Characteristics of a less successful response in Section B </a:t>
            </a:r>
          </a:p>
          <a:p>
            <a:endParaRPr lang="en-GB" sz="2300" b="1" dirty="0">
              <a:solidFill>
                <a:srgbClr val="000000"/>
              </a:solidFill>
              <a:latin typeface="Arial"/>
              <a:cs typeface="Arial"/>
            </a:endParaRPr>
          </a:p>
          <a:p>
            <a:r>
              <a:rPr lang="en-GB" sz="1200" b="1" dirty="0">
                <a:solidFill>
                  <a:srgbClr val="000000"/>
                </a:solidFill>
                <a:latin typeface="Arial"/>
                <a:cs typeface="Arial" panose="020B0604020202020204" pitchFamily="34" charset="0"/>
              </a:rPr>
              <a:t>Apply these points in relation to the concept being tested by the question (Core Areas)</a:t>
            </a:r>
          </a:p>
          <a:p>
            <a:endParaRPr lang="en-GB" sz="1200" b="1" dirty="0">
              <a:solidFill>
                <a:srgbClr val="000000"/>
              </a:solidFill>
              <a:latin typeface="Arial"/>
              <a:cs typeface="Arial" panose="020B0604020202020204" pitchFamily="34" charset="0"/>
            </a:endParaRPr>
          </a:p>
          <a:p>
            <a:pPr marL="342900" indent="-342900">
              <a:buFont typeface="Arial,Sans-Serif"/>
              <a:buChar char="•"/>
            </a:pPr>
            <a:r>
              <a:rPr lang="en-GB" sz="1400" dirty="0">
                <a:solidFill>
                  <a:srgbClr val="000000"/>
                </a:solidFill>
                <a:latin typeface="Arial"/>
                <a:cs typeface="Arial"/>
              </a:rPr>
              <a:t>Demonstrates a partial or undeveloped knowledge and understanding of the core areas in relation to the films studied. </a:t>
            </a:r>
          </a:p>
          <a:p>
            <a:pPr marL="342900" indent="-342900">
              <a:buFont typeface="Arial,Sans-Serif"/>
              <a:buChar char="•"/>
            </a:pPr>
            <a:r>
              <a:rPr lang="en-GB" sz="1400" dirty="0">
                <a:solidFill>
                  <a:srgbClr val="000000"/>
                </a:solidFill>
                <a:latin typeface="Arial"/>
                <a:cs typeface="Arial"/>
              </a:rPr>
              <a:t>Analysis of films studied may be stated rather than explored or supported with evidence.</a:t>
            </a:r>
            <a:endParaRPr lang="en-GB" sz="1400" dirty="0">
              <a:latin typeface="Arial"/>
              <a:ea typeface="+mn-lt"/>
              <a:cs typeface="Arial"/>
            </a:endParaRPr>
          </a:p>
          <a:p>
            <a:pPr marL="342900" indent="-342900">
              <a:buFont typeface="Arial,Sans-Serif"/>
              <a:buChar char="•"/>
            </a:pPr>
            <a:r>
              <a:rPr lang="en-GB" sz="1400" dirty="0">
                <a:solidFill>
                  <a:srgbClr val="000000"/>
                </a:solidFill>
                <a:latin typeface="Arial"/>
                <a:cs typeface="Arial"/>
              </a:rPr>
              <a:t>Demonstrates partial knowledge and understanding of the core areas and may struggle to make this relevant to the films studied. </a:t>
            </a:r>
          </a:p>
          <a:p>
            <a:pPr marL="342900" indent="-342900">
              <a:buFont typeface="Arial,Sans-Serif"/>
              <a:buChar char="•"/>
            </a:pPr>
            <a:r>
              <a:rPr lang="en-GB" sz="1400" dirty="0">
                <a:solidFill>
                  <a:srgbClr val="000000"/>
                </a:solidFill>
                <a:latin typeface="Arial"/>
                <a:cs typeface="Arial"/>
              </a:rPr>
              <a:t>Responses will be stated without caution and assumed rather than discussed and explained.</a:t>
            </a:r>
          </a:p>
          <a:p>
            <a:pPr marL="342900" indent="-342900">
              <a:buFont typeface="Arial"/>
              <a:buChar char="•"/>
            </a:pPr>
            <a:r>
              <a:rPr lang="en-GB" sz="1400" dirty="0">
                <a:latin typeface="Arial"/>
                <a:cs typeface="Arial"/>
              </a:rPr>
              <a:t>Demonstrates basic, incomplete knowledge and a limited understanding of core study areas, relevant to the films studied and the question set.</a:t>
            </a:r>
          </a:p>
          <a:p>
            <a:pPr marL="342900" indent="-342900">
              <a:buFont typeface="Arial"/>
              <a:buChar char="•"/>
            </a:pPr>
            <a:r>
              <a:rPr lang="en-GB" sz="1400" dirty="0">
                <a:latin typeface="Arial"/>
                <a:cs typeface="Arial"/>
              </a:rPr>
              <a:t>Knowledge and understanding of contextual factors (where appropriate) is minimal and may be lacking. </a:t>
            </a:r>
          </a:p>
          <a:p>
            <a:pPr marL="342900" indent="-342900">
              <a:buFont typeface="Arial"/>
              <a:buChar char="•"/>
            </a:pPr>
            <a:r>
              <a:rPr lang="en-GB" sz="1400" dirty="0">
                <a:latin typeface="Arial"/>
                <a:cs typeface="Arial"/>
              </a:rPr>
              <a:t>Tends toward description rather than analysis of the films studied. </a:t>
            </a:r>
          </a:p>
          <a:p>
            <a:pPr marL="342900" indent="-342900">
              <a:buFont typeface="Arial"/>
              <a:buChar char="•"/>
            </a:pPr>
            <a:r>
              <a:rPr lang="en-GB" sz="1400" dirty="0">
                <a:latin typeface="Arial"/>
                <a:cs typeface="Arial"/>
              </a:rPr>
              <a:t>Identification of the key elements of film form may be inaccurate, generalised and simplistically linked to meanings and responses.</a:t>
            </a:r>
            <a:endParaRPr lang="en-GB" sz="1400" dirty="0">
              <a:ea typeface="+mn-lt"/>
              <a:cs typeface="+mn-lt"/>
            </a:endParaRPr>
          </a:p>
          <a:p>
            <a:pPr marL="342900" indent="-342900">
              <a:buFont typeface="Arial"/>
              <a:buChar char="•"/>
            </a:pPr>
            <a:r>
              <a:rPr lang="en-GB" sz="1400" dirty="0">
                <a:latin typeface="Arial"/>
                <a:cs typeface="Arial"/>
              </a:rPr>
              <a:t>Use of subject terminology may be minimal, basic or inaccurate.</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Engagement with the question may be rather superficial, lack detail and partial. Responses are likely to be stated rather than supported and discussed.</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Will write about at least one of the films in a very brief, undeveloped manner or, perhaps, not at all.</a:t>
            </a:r>
            <a:endParaRPr lang="en-GB" sz="1400" dirty="0">
              <a:latin typeface="Arial"/>
              <a:cs typeface="Arial" panose="020B0604020202020204" pitchFamily="34" charset="0"/>
            </a:endParaRPr>
          </a:p>
        </p:txBody>
      </p:sp>
      <p:sp>
        <p:nvSpPr>
          <p:cNvPr id="2" name="Rectangle 1">
            <a:extLst>
              <a:ext uri="{FF2B5EF4-FFF2-40B4-BE49-F238E27FC236}">
                <a16:creationId xmlns:a16="http://schemas.microsoft.com/office/drawing/2014/main" id="{237DFEA1-F913-3E4E-B4AE-3AA8F70AF4B0}"/>
              </a:ext>
            </a:extLst>
          </p:cNvPr>
          <p:cNvSpPr/>
          <p:nvPr/>
        </p:nvSpPr>
        <p:spPr>
          <a:xfrm>
            <a:off x="287524" y="6095037"/>
            <a:ext cx="6347738" cy="646331"/>
          </a:xfrm>
          <a:prstGeom prst="rect">
            <a:avLst/>
          </a:prstGeom>
        </p:spPr>
        <p:txBody>
          <a:bodyPr wrap="square">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Q2.2, Example 2</a:t>
            </a:r>
            <a:endParaRPr lang="en-GB" b="1" dirty="0">
              <a:solidFill>
                <a:srgbClr val="FF0000"/>
              </a:solidFill>
            </a:endParaRPr>
          </a:p>
        </p:txBody>
      </p:sp>
    </p:spTree>
    <p:extLst>
      <p:ext uri="{BB962C8B-B14F-4D97-AF65-F5344CB8AC3E}">
        <p14:creationId xmlns:p14="http://schemas.microsoft.com/office/powerpoint/2010/main" val="3207488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039848" cy="4832092"/>
          </a:xfrm>
          <a:prstGeom prst="rect">
            <a:avLst/>
          </a:prstGeom>
          <a:noFill/>
        </p:spPr>
        <p:txBody>
          <a:bodyPr wrap="square" lIns="91440" tIns="45720" rIns="91440" bIns="45720" rtlCol="0" anchor="t">
            <a:spAutoFit/>
          </a:bodyPr>
          <a:lstStyle/>
          <a:p>
            <a:r>
              <a:rPr lang="en-GB" sz="2400" dirty="0">
                <a:latin typeface="Arial"/>
                <a:cs typeface="Calibri"/>
              </a:rPr>
              <a:t>Potential Issues and how to assess:</a:t>
            </a:r>
            <a:endParaRPr lang="en-GB" sz="2000" dirty="0">
              <a:latin typeface="Arial"/>
              <a:cs typeface="Calibri"/>
            </a:endParaRPr>
          </a:p>
          <a:p>
            <a:endParaRPr lang="en-GB" sz="1600" dirty="0">
              <a:latin typeface="Arial"/>
              <a:cs typeface="Calibri"/>
            </a:endParaRPr>
          </a:p>
          <a:p>
            <a:endParaRPr lang="en-GB" sz="1600" dirty="0">
              <a:latin typeface="Arial"/>
              <a:cs typeface="Calibri"/>
            </a:endParaRPr>
          </a:p>
          <a:p>
            <a:pPr marL="342900" indent="-342900">
              <a:buFont typeface="Arial"/>
              <a:buChar char="•"/>
            </a:pPr>
            <a:r>
              <a:rPr lang="en-GB" sz="1600" dirty="0">
                <a:latin typeface="Arial"/>
                <a:cs typeface="Calibri"/>
              </a:rPr>
              <a:t>Note that no comparison is required in either Section.</a:t>
            </a:r>
          </a:p>
          <a:p>
            <a:pPr marL="342900" indent="-342900">
              <a:buFont typeface="Arial"/>
              <a:buChar char="•"/>
            </a:pPr>
            <a:endParaRPr lang="en-GB" sz="1600" dirty="0">
              <a:latin typeface="Arial"/>
              <a:cs typeface="Calibri"/>
            </a:endParaRPr>
          </a:p>
          <a:p>
            <a:pPr marL="342900" indent="-342900">
              <a:buFont typeface="Arial"/>
              <a:buChar char="•"/>
            </a:pPr>
            <a:r>
              <a:rPr lang="en-GB" sz="1600" dirty="0">
                <a:latin typeface="Arial"/>
                <a:cs typeface="Calibri"/>
              </a:rPr>
              <a:t>Candidate should make detailed reference to two films but this does not have be equal reference.</a:t>
            </a:r>
          </a:p>
          <a:p>
            <a:pPr marL="342900" indent="-342900">
              <a:buFont typeface="Arial"/>
              <a:buChar char="•"/>
            </a:pPr>
            <a:endParaRPr lang="en-GB" sz="1600" dirty="0">
              <a:latin typeface="Arial"/>
              <a:cs typeface="Calibri"/>
            </a:endParaRPr>
          </a:p>
          <a:p>
            <a:pPr marL="342900" indent="-342900">
              <a:buFont typeface="Arial"/>
              <a:buChar char="•"/>
            </a:pPr>
            <a:r>
              <a:rPr lang="en-GB" sz="1600" dirty="0">
                <a:latin typeface="Arial"/>
                <a:cs typeface="Calibri"/>
              </a:rPr>
              <a:t>See full Rubric issues guide above</a:t>
            </a:r>
          </a:p>
          <a:p>
            <a:pPr marL="342900" indent="-342900">
              <a:buFont typeface="Arial"/>
              <a:buChar char="•"/>
            </a:pPr>
            <a:endParaRPr lang="en-GB" sz="1600" dirty="0">
              <a:solidFill>
                <a:srgbClr val="000000"/>
              </a:solidFill>
              <a:latin typeface="Arial"/>
              <a:ea typeface="ＭＳ Ｐゴシック"/>
              <a:cs typeface="Calibri"/>
            </a:endParaRPr>
          </a:p>
          <a:p>
            <a:endParaRPr lang="en-GB" sz="1200" b="1" dirty="0">
              <a:latin typeface="Calibri"/>
              <a:ea typeface="ＭＳ Ｐゴシック"/>
              <a:cs typeface="Calibri"/>
            </a:endParaRPr>
          </a:p>
          <a:p>
            <a:pPr lvl="0"/>
            <a:endParaRPr lang="en-US" sz="2400" dirty="0">
              <a:latin typeface="Bliss" pitchFamily="2" charset="77"/>
              <a:ea typeface="ＭＳ Ｐゴシック"/>
              <a:cs typeface="Arial" panose="020B0604020202020204" pitchFamily="34" charset="0"/>
            </a:endParaRPr>
          </a:p>
          <a:p>
            <a:pPr lvl="0" algn="ctr"/>
            <a:endParaRPr lang="en-GB" sz="2400" b="1" dirty="0">
              <a:cs typeface="Calibri"/>
            </a:endParaRPr>
          </a:p>
          <a:p>
            <a:pPr lvl="0"/>
            <a:endParaRPr lang="en-GB" sz="2000" dirty="0"/>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90963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400" dirty="0"/>
              <a:t>Assessment criteria generally take two forms:</a:t>
            </a:r>
          </a:p>
          <a:p>
            <a:pPr marL="342900" lvl="0" indent="-342900">
              <a:buFont typeface="Arial" panose="020B0604020202020204" pitchFamily="34" charset="0"/>
              <a:buChar char="•"/>
            </a:pPr>
            <a:r>
              <a:rPr lang="en-GB" sz="2400" dirty="0"/>
              <a:t>objective marking – generally for low tariff responses, where knowledge of objective information is being assessed</a:t>
            </a:r>
          </a:p>
          <a:p>
            <a:pPr lvl="0"/>
            <a:endParaRPr lang="en-GB" dirty="0"/>
          </a:p>
          <a:p>
            <a:pPr marL="342900" lvl="0" indent="-342900">
              <a:buFont typeface="Arial" panose="020B0604020202020204" pitchFamily="34" charset="0"/>
              <a:buChar char="•"/>
            </a:pPr>
            <a:r>
              <a:rPr lang="en-GB" sz="2400" dirty="0"/>
              <a:t>the exercising of academic judgement via indicative content, that is, an indication of the kind of content responses may include.</a:t>
            </a:r>
          </a:p>
          <a:p>
            <a:r>
              <a:rPr lang="en-GB" sz="24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523768"/>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dirty="0"/>
            </a:br>
            <a:r>
              <a:rPr lang="en-US" sz="2000" dirty="0">
                <a:solidFill>
                  <a:schemeClr val="bg1"/>
                </a:solidFill>
              </a:rPr>
              <a:t>film@eduqas.co.uk</a:t>
            </a:r>
            <a:endParaRPr lang="en-GB" sz="2000" dirty="0">
              <a:solidFill>
                <a:schemeClr val="bg1"/>
              </a:solidFill>
            </a:endParaRPr>
          </a:p>
        </p:txBody>
      </p:sp>
      <p:pic>
        <p:nvPicPr>
          <p:cNvPr id="3" name="Picture 2" descr="Z:\Pictures\logos\WJEC_Logo_RGB.jpg">
            <a:extLst>
              <a:ext uri="{FF2B5EF4-FFF2-40B4-BE49-F238E27FC236}">
                <a16:creationId xmlns:a16="http://schemas.microsoft.com/office/drawing/2014/main" id="{280D756E-2898-4738-902F-0CC442423F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19956" y="1187686"/>
            <a:ext cx="8507288"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t>Understanding the assessment criteria – objective marking</a:t>
            </a:r>
          </a:p>
          <a:p>
            <a:pPr marL="342900" lvl="0" indent="-342900">
              <a:buFont typeface="Arial" panose="020B0604020202020204" pitchFamily="34" charset="0"/>
              <a:buChar char="•"/>
            </a:pPr>
            <a:r>
              <a:rPr lang="en-GB" sz="2200" dirty="0"/>
              <a:t>For questions assessing objective knowledge, the assessment criteria should be applied precisely. Marks should be awarded as indicated and no further subdivision made. </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Where the assessment criteria list points which </a:t>
            </a:r>
            <a:r>
              <a:rPr lang="en-GB" sz="2200" i="1" dirty="0"/>
              <a:t>may </a:t>
            </a:r>
            <a:r>
              <a:rPr lang="en-GB" sz="2200" dirty="0"/>
              <a:t>be included in students' answers, the list is not exhaustive and teachers should credit valid alternative responses which are not listed.  </a:t>
            </a:r>
          </a:p>
          <a:p>
            <a:pPr lvl="0"/>
            <a:endParaRPr lang="en-GB" sz="2200" dirty="0"/>
          </a:p>
          <a:p>
            <a:pPr marL="342900" lvl="0" indent="-342900">
              <a:buFont typeface="Arial" panose="020B0604020202020204" pitchFamily="34" charset="0"/>
              <a:buChar char="•"/>
            </a:pPr>
            <a:r>
              <a:rPr lang="en-GB" sz="2200" dirty="0"/>
              <a:t>In general, credit should be given according to the accuracy and relevance of students’ answers.</a:t>
            </a:r>
          </a:p>
        </p:txBody>
      </p:sp>
    </p:spTree>
    <p:extLst>
      <p:ext uri="{BB962C8B-B14F-4D97-AF65-F5344CB8AC3E}">
        <p14:creationId xmlns:p14="http://schemas.microsoft.com/office/powerpoint/2010/main" val="402689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r>
              <a:rPr lang="en-GB" dirty="0"/>
              <a:t>Indicative content is not exhaustive and other valid responses may be credited.</a:t>
            </a:r>
          </a:p>
          <a:p>
            <a:pPr marL="342900" indent="-342900">
              <a:buFont typeface="Arial" panose="020B0604020202020204" pitchFamily="34" charset="0"/>
              <a:buChar char="•"/>
            </a:pPr>
            <a:r>
              <a:rPr lang="en-GB" dirty="0"/>
              <a:t>Use of appropriate subject terminology is rewarded within the marking criteria. </a:t>
            </a:r>
          </a:p>
          <a:p>
            <a:pPr marL="342900" lvl="0" indent="-342900">
              <a:buFont typeface="Arial" panose="020B0604020202020204" pitchFamily="34" charset="0"/>
              <a:buChar char="•"/>
            </a:pPr>
            <a:endParaRPr lang="en-GB" dirty="0"/>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p>
          <a:p>
            <a:pPr lvl="0"/>
            <a:endParaRPr lang="en-GB" b="1" dirty="0"/>
          </a:p>
          <a:p>
            <a:pPr lvl="0"/>
            <a:endParaRPr lang="en-GB" dirty="0"/>
          </a:p>
          <a:p>
            <a:endParaRPr lang="en-GB" dirty="0"/>
          </a:p>
          <a:p>
            <a:br>
              <a:rPr lang="en-GB" dirty="0"/>
            </a:br>
            <a:endParaRPr lang="en-GB" sz="2400" b="1" dirty="0"/>
          </a:p>
        </p:txBody>
      </p:sp>
      <p:graphicFrame>
        <p:nvGraphicFramePr>
          <p:cNvPr id="3" name="Table 2">
            <a:extLst>
              <a:ext uri="{FF2B5EF4-FFF2-40B4-BE49-F238E27FC236}">
                <a16:creationId xmlns:a16="http://schemas.microsoft.com/office/drawing/2014/main" id="{FDFD74B5-4612-D649-A80F-7ED7E3B08A99}"/>
              </a:ext>
            </a:extLst>
          </p:cNvPr>
          <p:cNvGraphicFramePr>
            <a:graphicFrameLocks noGrp="1"/>
          </p:cNvGraphicFramePr>
          <p:nvPr>
            <p:extLst>
              <p:ext uri="{D42A27DB-BD31-4B8C-83A1-F6EECF244321}">
                <p14:modId xmlns:p14="http://schemas.microsoft.com/office/powerpoint/2010/main" val="2937858567"/>
              </p:ext>
            </p:extLst>
          </p:nvPr>
        </p:nvGraphicFramePr>
        <p:xfrm>
          <a:off x="810228" y="1662964"/>
          <a:ext cx="6863787" cy="4537222"/>
        </p:xfrm>
        <a:graphic>
          <a:graphicData uri="http://schemas.openxmlformats.org/drawingml/2006/table">
            <a:tbl>
              <a:tblPr firstRow="1" firstCol="1" bandRow="1">
                <a:tableStyleId>{5C22544A-7EE6-4342-B048-85BDC9FD1C3A}</a:tableStyleId>
              </a:tblPr>
              <a:tblGrid>
                <a:gridCol w="2916820">
                  <a:extLst>
                    <a:ext uri="{9D8B030D-6E8A-4147-A177-3AD203B41FA5}">
                      <a16:colId xmlns:a16="http://schemas.microsoft.com/office/drawing/2014/main" val="495356001"/>
                    </a:ext>
                  </a:extLst>
                </a:gridCol>
                <a:gridCol w="3946967">
                  <a:extLst>
                    <a:ext uri="{9D8B030D-6E8A-4147-A177-3AD203B41FA5}">
                      <a16:colId xmlns:a16="http://schemas.microsoft.com/office/drawing/2014/main" val="2743431038"/>
                    </a:ext>
                  </a:extLst>
                </a:gridCol>
              </a:tblGrid>
              <a:tr h="385755">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Nature of Infringement</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61620" marR="61620" marT="0" marB="0"/>
                </a:tc>
                <a:extLst>
                  <a:ext uri="{0D108BD9-81ED-4DB2-BD59-A6C34878D82A}">
                    <a16:rowId xmlns:a16="http://schemas.microsoft.com/office/drawing/2014/main" val="3171342116"/>
                  </a:ext>
                </a:extLst>
              </a:tr>
              <a:tr h="895140">
                <a:tc>
                  <a:txBody>
                    <a:bodyPr/>
                    <a:lstStyle/>
                    <a:p>
                      <a:pPr>
                        <a:lnSpc>
                          <a:spcPct val="115000"/>
                        </a:lnSpc>
                        <a:spcAft>
                          <a:spcPts val="1000"/>
                        </a:spcAft>
                      </a:pPr>
                      <a:r>
                        <a:rPr lang="en-GB" sz="1400" dirty="0">
                          <a:effectLst/>
                        </a:rPr>
                        <a:t>Not answering the focus of the question set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Mark on merit and award appropriate band. Depending on the severity of the lack of focus – it may be Band 2 'Basic' or even Band 1 'Limited'. Escalate to Team Leader if unsure.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199979134"/>
                  </a:ext>
                </a:extLst>
              </a:tr>
              <a:tr h="895140">
                <a:tc>
                  <a:txBody>
                    <a:bodyPr/>
                    <a:lstStyle/>
                    <a:p>
                      <a:pPr>
                        <a:lnSpc>
                          <a:spcPct val="115000"/>
                        </a:lnSpc>
                        <a:spcAft>
                          <a:spcPts val="1000"/>
                        </a:spcAft>
                      </a:pPr>
                      <a:r>
                        <a:rPr lang="en-GB" sz="1400" dirty="0">
                          <a:effectLst/>
                        </a:rPr>
                        <a:t>Inappropriate film -Answering using texts that are not set by the WJEC specification or from other parts of the specification.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Zero marks awarded.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460103610"/>
                  </a:ext>
                </a:extLst>
              </a:tr>
              <a:tr h="440904">
                <a:tc>
                  <a:txBody>
                    <a:bodyPr/>
                    <a:lstStyle/>
                    <a:p>
                      <a:pPr>
                        <a:lnSpc>
                          <a:spcPct val="115000"/>
                        </a:lnSpc>
                        <a:spcAft>
                          <a:spcPts val="1000"/>
                        </a:spcAft>
                      </a:pPr>
                      <a:r>
                        <a:rPr lang="en-GB" sz="1400">
                          <a:effectLst/>
                        </a:rPr>
                        <a:t>Answering on one film in a two film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Divide mark by two.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901477461"/>
                  </a:ext>
                </a:extLst>
              </a:tr>
              <a:tr h="1741069">
                <a:tc>
                  <a:txBody>
                    <a:bodyPr/>
                    <a:lstStyle/>
                    <a:p>
                      <a:pPr>
                        <a:lnSpc>
                          <a:spcPct val="115000"/>
                        </a:lnSpc>
                        <a:spcAft>
                          <a:spcPts val="1000"/>
                        </a:spcAft>
                      </a:pPr>
                      <a:r>
                        <a:rPr lang="en-GB" sz="1400" dirty="0">
                          <a:effectLst/>
                        </a:rPr>
                        <a:t>Unbalanced response (refers to one film over another film in a two film study or comparison)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Mark within the appropriate band – for example, if there is Excellent/Band 5 understanding of one film and Basic/Band 2 of the other then a top Band 3 or lower Band 4 may be the best fit approach.</a:t>
                      </a:r>
                    </a:p>
                    <a:p>
                      <a:pPr>
                        <a:lnSpc>
                          <a:spcPct val="115000"/>
                        </a:lnSpc>
                        <a:spcAft>
                          <a:spcPts val="1000"/>
                        </a:spcAft>
                      </a:pPr>
                      <a:r>
                        <a:rPr lang="en-GB" sz="1400" dirty="0">
                          <a:effectLst/>
                        </a:rPr>
                        <a:t>If you are unsure </a:t>
                      </a:r>
                      <a:r>
                        <a:rPr lang="en-GB" sz="1400" dirty="0" err="1">
                          <a:effectLst/>
                        </a:rPr>
                        <a:t>wether</a:t>
                      </a:r>
                      <a:r>
                        <a:rPr lang="en-GB" sz="1400" dirty="0">
                          <a:effectLst/>
                        </a:rPr>
                        <a:t> the reference to the second film is worthy of credit, escalate to Team Leader.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1261665560"/>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p>
          <a:p>
            <a:pPr lvl="0"/>
            <a:endParaRPr lang="en-GB" b="1" dirty="0"/>
          </a:p>
          <a:p>
            <a:pPr lvl="0"/>
            <a:endParaRPr lang="en-GB" dirty="0"/>
          </a:p>
          <a:p>
            <a:endParaRPr lang="en-GB" dirty="0"/>
          </a:p>
          <a:p>
            <a:br>
              <a:rPr lang="en-GB" dirty="0"/>
            </a:br>
            <a:endParaRPr lang="en-GB" sz="2400" b="1" dirty="0"/>
          </a:p>
        </p:txBody>
      </p:sp>
      <p:graphicFrame>
        <p:nvGraphicFramePr>
          <p:cNvPr id="2" name="Table 1">
            <a:extLst>
              <a:ext uri="{FF2B5EF4-FFF2-40B4-BE49-F238E27FC236}">
                <a16:creationId xmlns:a16="http://schemas.microsoft.com/office/drawing/2014/main" id="{E6289E0D-30D2-9F42-820D-2437BB665968}"/>
              </a:ext>
            </a:extLst>
          </p:cNvPr>
          <p:cNvGraphicFramePr>
            <a:graphicFrameLocks noGrp="1"/>
          </p:cNvGraphicFramePr>
          <p:nvPr>
            <p:extLst>
              <p:ext uri="{D42A27DB-BD31-4B8C-83A1-F6EECF244321}">
                <p14:modId xmlns:p14="http://schemas.microsoft.com/office/powerpoint/2010/main" val="2834549974"/>
              </p:ext>
            </p:extLst>
          </p:nvPr>
        </p:nvGraphicFramePr>
        <p:xfrm>
          <a:off x="683568" y="1854744"/>
          <a:ext cx="7402010" cy="4002888"/>
        </p:xfrm>
        <a:graphic>
          <a:graphicData uri="http://schemas.openxmlformats.org/drawingml/2006/table">
            <a:tbl>
              <a:tblPr firstRow="1" firstCol="1" bandRow="1">
                <a:tableStyleId>{5C22544A-7EE6-4342-B048-85BDC9FD1C3A}</a:tableStyleId>
              </a:tblPr>
              <a:tblGrid>
                <a:gridCol w="3031905">
                  <a:extLst>
                    <a:ext uri="{9D8B030D-6E8A-4147-A177-3AD203B41FA5}">
                      <a16:colId xmlns:a16="http://schemas.microsoft.com/office/drawing/2014/main" val="1841111805"/>
                    </a:ext>
                  </a:extLst>
                </a:gridCol>
                <a:gridCol w="4370105">
                  <a:extLst>
                    <a:ext uri="{9D8B030D-6E8A-4147-A177-3AD203B41FA5}">
                      <a16:colId xmlns:a16="http://schemas.microsoft.com/office/drawing/2014/main" val="19317949"/>
                    </a:ext>
                  </a:extLst>
                </a:gridCol>
              </a:tblGrid>
              <a:tr h="614400">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Nature of Infringement</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61620" marR="61620" marT="0" marB="0"/>
                </a:tc>
                <a:extLst>
                  <a:ext uri="{0D108BD9-81ED-4DB2-BD59-A6C34878D82A}">
                    <a16:rowId xmlns:a16="http://schemas.microsoft.com/office/drawing/2014/main" val="2048726883"/>
                  </a:ext>
                </a:extLst>
              </a:tr>
              <a:tr h="614400">
                <a:tc>
                  <a:txBody>
                    <a:bodyPr/>
                    <a:lstStyle/>
                    <a:p>
                      <a:pPr>
                        <a:lnSpc>
                          <a:spcPct val="115000"/>
                        </a:lnSpc>
                        <a:spcAft>
                          <a:spcPts val="1000"/>
                        </a:spcAft>
                      </a:pPr>
                      <a:r>
                        <a:rPr lang="en-GB" sz="1400" dirty="0">
                          <a:effectLst/>
                        </a:rPr>
                        <a:t>No sequence referenced or identified in a sequence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Award up to Top Band 3 depending on the understanding demonstrated by the response.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814969634"/>
                  </a:ext>
                </a:extLst>
              </a:tr>
              <a:tr h="930888">
                <a:tc>
                  <a:txBody>
                    <a:bodyPr/>
                    <a:lstStyle/>
                    <a:p>
                      <a:pPr>
                        <a:lnSpc>
                          <a:spcPct val="115000"/>
                        </a:lnSpc>
                        <a:spcAft>
                          <a:spcPts val="1000"/>
                        </a:spcAft>
                      </a:pPr>
                      <a:r>
                        <a:rPr lang="en-GB" sz="1400">
                          <a:effectLst/>
                        </a:rPr>
                        <a:t>One sequence referred to in a two film study or comparison sequence question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Award up to Top Band 4 depending on the understanding demonstrated by the response.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316231218"/>
                  </a:ext>
                </a:extLst>
              </a:tr>
              <a:tr h="930888">
                <a:tc>
                  <a:txBody>
                    <a:bodyPr/>
                    <a:lstStyle/>
                    <a:p>
                      <a:pPr>
                        <a:lnSpc>
                          <a:spcPct val="115000"/>
                        </a:lnSpc>
                        <a:spcAft>
                          <a:spcPts val="1000"/>
                        </a:spcAft>
                      </a:pPr>
                      <a:r>
                        <a:rPr lang="en-GB" sz="1400" dirty="0">
                          <a:effectLst/>
                        </a:rPr>
                        <a:t>Confused context i.e. talks about 'production' in a 'social' context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There are some overlaps of contexts. Mark on merit and put in correct band according to the knowledge and understanding demonstrated.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963719837"/>
                  </a:ext>
                </a:extLst>
              </a:tr>
              <a:tr h="297912">
                <a:tc>
                  <a:txBody>
                    <a:bodyPr/>
                    <a:lstStyle/>
                    <a:p>
                      <a:pPr>
                        <a:lnSpc>
                          <a:spcPct val="115000"/>
                        </a:lnSpc>
                        <a:spcAft>
                          <a:spcPts val="1000"/>
                        </a:spcAft>
                      </a:pPr>
                      <a:r>
                        <a:rPr lang="en-GB" sz="1400">
                          <a:effectLst/>
                        </a:rPr>
                        <a:t>Uses two films from same group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Divide mark by two.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213048529"/>
                  </a:ext>
                </a:extLst>
              </a:tr>
              <a:tr h="614400">
                <a:tc>
                  <a:txBody>
                    <a:bodyPr/>
                    <a:lstStyle/>
                    <a:p>
                      <a:pPr>
                        <a:lnSpc>
                          <a:spcPct val="115000"/>
                        </a:lnSpc>
                        <a:spcAft>
                          <a:spcPts val="1000"/>
                        </a:spcAft>
                      </a:pPr>
                      <a:r>
                        <a:rPr lang="en-GB" sz="1400" dirty="0">
                          <a:effectLst/>
                        </a:rPr>
                        <a:t>No comparison in a comparative 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kern="1200" dirty="0">
                          <a:solidFill>
                            <a:schemeClr val="dk1"/>
                          </a:solidFill>
                          <a:effectLst/>
                          <a:latin typeface="+mn-lt"/>
                          <a:ea typeface="+mn-ea"/>
                          <a:cs typeface="+mn-cs"/>
                        </a:rPr>
                        <a:t>No marks awarded for A02</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965899724"/>
                  </a:ext>
                </a:extLst>
              </a:tr>
            </a:tbl>
          </a:graphicData>
        </a:graphic>
      </p:graphicFrame>
    </p:spTree>
    <p:extLst>
      <p:ext uri="{BB962C8B-B14F-4D97-AF65-F5344CB8AC3E}">
        <p14:creationId xmlns:p14="http://schemas.microsoft.com/office/powerpoint/2010/main" val="179226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E4003-0F5B-45C8-93E9-74BB76606FDF}"/>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Component 1</a:t>
            </a:r>
          </a:p>
        </p:txBody>
      </p:sp>
    </p:spTree>
    <p:extLst>
      <p:ext uri="{BB962C8B-B14F-4D97-AF65-F5344CB8AC3E}">
        <p14:creationId xmlns:p14="http://schemas.microsoft.com/office/powerpoint/2010/main" val="84685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12093"/>
            <a:ext cx="8568952" cy="5539978"/>
          </a:xfrm>
          <a:prstGeom prst="rect">
            <a:avLst/>
          </a:prstGeom>
          <a:noFill/>
        </p:spPr>
        <p:txBody>
          <a:bodyPr wrap="square" lIns="91440" tIns="45720" rIns="91440" bIns="45720" rtlCol="0" anchor="t">
            <a:spAutoFit/>
          </a:bodyPr>
          <a:lstStyle/>
          <a:p>
            <a:r>
              <a:rPr lang="en-GB" sz="2400" b="1" dirty="0">
                <a:latin typeface="Arial"/>
                <a:cs typeface="Arial"/>
              </a:rPr>
              <a:t>Assessment Purpose</a:t>
            </a:r>
          </a:p>
          <a:p>
            <a:endParaRPr lang="en-GB" sz="2400" b="1" dirty="0">
              <a:latin typeface="Arial"/>
              <a:cs typeface="Arial"/>
            </a:endParaRPr>
          </a:p>
          <a:p>
            <a:r>
              <a:rPr lang="en-GB" dirty="0">
                <a:latin typeface="Calibri"/>
                <a:cs typeface="Calibri"/>
              </a:rPr>
              <a:t>Component 1 (Varieties of film and filmmaking) examines A01 and A02 in relation to Hollywood 1930-1990 and Contemporary American Independent film. These assessment objectives carry equal weighting in determining the mark scheme bands and numerical marks for responses to each section. </a:t>
            </a:r>
          </a:p>
          <a:p>
            <a:endParaRPr lang="en-GB" dirty="0">
              <a:solidFill>
                <a:srgbClr val="FF0000"/>
              </a:solidFill>
              <a:latin typeface="Calibri"/>
              <a:cs typeface="Calibri"/>
            </a:endParaRPr>
          </a:p>
          <a:p>
            <a:r>
              <a:rPr lang="en-GB" dirty="0">
                <a:latin typeface="Calibri"/>
                <a:cs typeface="Calibri"/>
              </a:rPr>
              <a:t>Throughout Component 1, learners must demonstrate knowledge and understanding of the Core Study Areas and related Specialist Study Areas (AO1) as well as apply (AO2) that knowledge and understanding according to the requirements of the question.</a:t>
            </a:r>
            <a:endParaRPr lang="en-GB" dirty="0">
              <a:solidFill>
                <a:srgbClr val="FF0000"/>
              </a:solidFill>
              <a:latin typeface="Calibri"/>
              <a:cs typeface="Calibri"/>
            </a:endParaRPr>
          </a:p>
          <a:p>
            <a:pPr lvl="0"/>
            <a:endParaRPr lang="en-GB" dirty="0">
              <a:cs typeface="Calibri"/>
            </a:endParaRPr>
          </a:p>
          <a:p>
            <a:r>
              <a:rPr lang="en-GB" dirty="0">
                <a:cs typeface="Calibri"/>
              </a:rPr>
              <a:t>The Core Study Areas are:</a:t>
            </a:r>
          </a:p>
          <a:p>
            <a:pPr marL="171450" indent="-171450">
              <a:buFont typeface="Arial"/>
              <a:buChar char="•"/>
            </a:pPr>
            <a:r>
              <a:rPr lang="en-GB" dirty="0">
                <a:cs typeface="Calibri"/>
              </a:rPr>
              <a:t>Film Form</a:t>
            </a:r>
          </a:p>
          <a:p>
            <a:pPr marL="171450" indent="-171450">
              <a:buFont typeface="Arial"/>
              <a:buChar char="•"/>
            </a:pPr>
            <a:r>
              <a:rPr lang="en-GB" dirty="0">
                <a:cs typeface="Calibri"/>
              </a:rPr>
              <a:t>Meanings and Responses</a:t>
            </a:r>
          </a:p>
          <a:p>
            <a:pPr marL="171450" indent="-171450">
              <a:buFont typeface="Arial"/>
              <a:buChar char="•"/>
            </a:pPr>
            <a:r>
              <a:rPr lang="en-GB" dirty="0">
                <a:cs typeface="Calibri"/>
              </a:rPr>
              <a:t>The Contexts of Film</a:t>
            </a:r>
          </a:p>
          <a:p>
            <a:pPr marL="171450" indent="-171450">
              <a:buFont typeface="Arial"/>
              <a:buChar char="•"/>
            </a:pPr>
            <a:endParaRPr lang="en-GB" dirty="0">
              <a:cs typeface="Calibri"/>
            </a:endParaRPr>
          </a:p>
          <a:p>
            <a:r>
              <a:rPr lang="en-GB" dirty="0">
                <a:cs typeface="Calibri"/>
              </a:rPr>
              <a:t>The Specialist Study Areas related to Component 1 sections are:</a:t>
            </a:r>
          </a:p>
          <a:p>
            <a:pPr marL="171450" indent="-171450">
              <a:buFont typeface="Arial"/>
              <a:buChar char="•"/>
            </a:pPr>
            <a:r>
              <a:rPr lang="en-GB" dirty="0">
                <a:cs typeface="Calibri"/>
              </a:rPr>
              <a:t>Section A – Auteur</a:t>
            </a:r>
          </a:p>
          <a:p>
            <a:pPr marL="171450" indent="-171450">
              <a:buFont typeface="Arial"/>
              <a:buChar char="•"/>
            </a:pPr>
            <a:r>
              <a:rPr lang="en-GB" dirty="0">
                <a:cs typeface="Calibri"/>
              </a:rPr>
              <a:t>Section B – Spectatorship</a:t>
            </a:r>
            <a:endParaRPr lang="en-GB" sz="2000" dirty="0">
              <a:cs typeface="Calibri"/>
            </a:endParaRPr>
          </a:p>
        </p:txBody>
      </p:sp>
    </p:spTree>
    <p:extLst>
      <p:ext uri="{BB962C8B-B14F-4D97-AF65-F5344CB8AC3E}">
        <p14:creationId xmlns:p14="http://schemas.microsoft.com/office/powerpoint/2010/main" val="1235440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C39C4E-688C-40E5-8B74-5D307AF7E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97643588-0C81-4354-9345-A6BA18BA952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82e184b6-85a8-46e3-8566-3c81e2119331"/>
    <ds:schemaRef ds:uri="http://purl.org/dc/terms/"/>
    <ds:schemaRef ds:uri="36f98b4f-ba65-4a7d-9a34-48b23de556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85</TotalTime>
  <Words>4714</Words>
  <Application>Microsoft Office PowerPoint</Application>
  <PresentationFormat>On-screen Show (4:3)</PresentationFormat>
  <Paragraphs>421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Arial,Sans-Serif</vt:lpstr>
      <vt:lpstr>Bliss</vt:lpstr>
      <vt:lpstr>Calibri</vt:lpstr>
      <vt:lpstr>Gotham Rounded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Mearing-Lane, Jodie</cp:lastModifiedBy>
  <cp:revision>14</cp:revision>
  <dcterms:created xsi:type="dcterms:W3CDTF">2021-02-25T10:03:20Z</dcterms:created>
  <dcterms:modified xsi:type="dcterms:W3CDTF">2021-11-22T11:44:10Z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