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44"/>
  </p:notesMasterIdLst>
  <p:sldIdLst>
    <p:sldId id="256" r:id="rId6"/>
    <p:sldId id="339" r:id="rId7"/>
    <p:sldId id="337" r:id="rId8"/>
    <p:sldId id="420" r:id="rId9"/>
    <p:sldId id="269" r:id="rId10"/>
    <p:sldId id="305" r:id="rId11"/>
    <p:sldId id="306" r:id="rId12"/>
    <p:sldId id="308" r:id="rId13"/>
    <p:sldId id="294" r:id="rId14"/>
    <p:sldId id="301" r:id="rId15"/>
    <p:sldId id="307" r:id="rId16"/>
    <p:sldId id="438" r:id="rId17"/>
    <p:sldId id="439" r:id="rId18"/>
    <p:sldId id="440" r:id="rId19"/>
    <p:sldId id="441" r:id="rId20"/>
    <p:sldId id="447" r:id="rId21"/>
    <p:sldId id="451" r:id="rId22"/>
    <p:sldId id="455" r:id="rId23"/>
    <p:sldId id="456" r:id="rId24"/>
    <p:sldId id="448" r:id="rId25"/>
    <p:sldId id="452" r:id="rId26"/>
    <p:sldId id="453" r:id="rId27"/>
    <p:sldId id="454" r:id="rId28"/>
    <p:sldId id="449" r:id="rId29"/>
    <p:sldId id="457" r:id="rId30"/>
    <p:sldId id="458" r:id="rId31"/>
    <p:sldId id="459" r:id="rId32"/>
    <p:sldId id="460" r:id="rId33"/>
    <p:sldId id="444" r:id="rId34"/>
    <p:sldId id="445" r:id="rId35"/>
    <p:sldId id="446" r:id="rId36"/>
    <p:sldId id="442" r:id="rId37"/>
    <p:sldId id="450" r:id="rId38"/>
    <p:sldId id="428" r:id="rId39"/>
    <p:sldId id="352" r:id="rId40"/>
    <p:sldId id="353" r:id="rId41"/>
    <p:sldId id="354" r:id="rId42"/>
    <p:sldId id="30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31F59A-0624-BD9F-014A-E1DA37E8860D}" name="Paul Evans" initials="PE" userId="S::evanpa@wjec.co.uk::d682fe83-4d65-4752-99af-6f1950efdf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es, Nia" initials="JN" lastIdx="1" clrIdx="0"/>
  <p:cmAuthor id="2" name="Webster, Catherine" initials="WC" lastIdx="4" clrIdx="1">
    <p:extLst>
      <p:ext uri="{19B8F6BF-5375-455C-9EA6-DF929625EA0E}">
        <p15:presenceInfo xmlns:p15="http://schemas.microsoft.com/office/powerpoint/2012/main" userId="S::webstc@wjec.co.uk::2eca30f4-2322-48a0-a047-898e0e29b71e" providerId="AD"/>
      </p:ext>
    </p:extLst>
  </p:cmAuthor>
  <p:cmAuthor id="3" name="Sarah" initials="S" lastIdx="1" clrIdx="2">
    <p:extLst>
      <p:ext uri="{19B8F6BF-5375-455C-9EA6-DF929625EA0E}">
        <p15:presenceInfo xmlns:p15="http://schemas.microsoft.com/office/powerpoint/2012/main" userId="Sarah" providerId="None"/>
      </p:ext>
    </p:extLst>
  </p:cmAuthor>
  <p:cmAuthor id="4" name="Carlile, Elaine" initials="CE" lastIdx="17" clrIdx="3">
    <p:extLst>
      <p:ext uri="{19B8F6BF-5375-455C-9EA6-DF929625EA0E}">
        <p15:presenceInfo xmlns:p15="http://schemas.microsoft.com/office/powerpoint/2012/main" userId="S::carlie@wjec.co.uk::c0231411-37c3-431a-b511-6f1dc9b758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DCE6F2"/>
    <a:srgbClr val="E55A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FF8852-6BA6-496E-93EC-3A70FA1D55B7}" v="5" dt="2022-01-13T09:55:17.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72"/>
      </p:cViewPr>
      <p:guideLst>
        <p:guide orient="horz" pos="2160"/>
        <p:guide pos="2880"/>
      </p:guideLst>
    </p:cSldViewPr>
  </p:slideViewPr>
  <p:notesTextViewPr>
    <p:cViewPr>
      <p:scale>
        <a:sx n="1" d="1"/>
        <a:sy n="1" d="1"/>
      </p:scale>
      <p:origin x="0" y="-8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DB285-0BF2-4EFC-944B-882AE8647C5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6A717814-0051-4398-B19F-904340F3AB5F}">
      <dgm:prSet phldrT="[Text]"/>
      <dgm:spPr>
        <a:solidFill>
          <a:schemeClr val="accent6">
            <a:lumMod val="75000"/>
          </a:schemeClr>
        </a:solidFill>
      </dgm:spPr>
      <dgm:t>
        <a:bodyPr/>
        <a:lstStyle/>
        <a:p>
          <a:r>
            <a:rPr lang="en-GB" dirty="0"/>
            <a:t>decision making</a:t>
          </a:r>
        </a:p>
      </dgm:t>
    </dgm:pt>
    <dgm:pt modelId="{9CE02A1F-120C-4823-8511-30D44859828F}" type="parTrans" cxnId="{790EB14B-70DE-4076-B3C6-31FC571EB6C2}">
      <dgm:prSet/>
      <dgm:spPr/>
      <dgm:t>
        <a:bodyPr/>
        <a:lstStyle/>
        <a:p>
          <a:endParaRPr lang="en-GB"/>
        </a:p>
      </dgm:t>
    </dgm:pt>
    <dgm:pt modelId="{569D6174-2EC1-48BC-9209-900F65199DF7}" type="sibTrans" cxnId="{790EB14B-70DE-4076-B3C6-31FC571EB6C2}">
      <dgm:prSet/>
      <dgm:spPr/>
      <dgm:t>
        <a:bodyPr/>
        <a:lstStyle/>
        <a:p>
          <a:endParaRPr lang="en-GB"/>
        </a:p>
      </dgm:t>
    </dgm:pt>
    <dgm:pt modelId="{23573808-2C88-45BF-A64B-8001EC95EA2A}">
      <dgm:prSet phldrT="[Text]"/>
      <dgm:spPr>
        <a:solidFill>
          <a:srgbClr val="00B0F0"/>
        </a:solidFill>
      </dgm:spPr>
      <dgm:t>
        <a:bodyPr/>
        <a:lstStyle/>
        <a:p>
          <a:r>
            <a:rPr lang="en-GB"/>
            <a:t>inference</a:t>
          </a:r>
        </a:p>
      </dgm:t>
    </dgm:pt>
    <dgm:pt modelId="{FC368734-1E9D-4321-9ACF-14B30B69A7D5}" type="parTrans" cxnId="{F884344C-7322-4574-8A35-6B41801E3EF3}">
      <dgm:prSet/>
      <dgm:spPr/>
      <dgm:t>
        <a:bodyPr/>
        <a:lstStyle/>
        <a:p>
          <a:endParaRPr lang="en-GB"/>
        </a:p>
      </dgm:t>
    </dgm:pt>
    <dgm:pt modelId="{BDADE18A-B475-4E12-B4B8-2F2FDDF7A7A6}" type="sibTrans" cxnId="{F884344C-7322-4574-8A35-6B41801E3EF3}">
      <dgm:prSet/>
      <dgm:spPr/>
      <dgm:t>
        <a:bodyPr/>
        <a:lstStyle/>
        <a:p>
          <a:endParaRPr lang="en-GB"/>
        </a:p>
      </dgm:t>
    </dgm:pt>
    <dgm:pt modelId="{5132F9D5-9BAD-40C6-8751-FF9D235BDC5F}">
      <dgm:prSet phldrT="[Text]"/>
      <dgm:spPr>
        <a:solidFill>
          <a:srgbClr val="92D050"/>
        </a:solidFill>
      </dgm:spPr>
      <dgm:t>
        <a:bodyPr/>
        <a:lstStyle/>
        <a:p>
          <a:r>
            <a:rPr lang="en-GB"/>
            <a:t>evaluation</a:t>
          </a:r>
        </a:p>
      </dgm:t>
    </dgm:pt>
    <dgm:pt modelId="{62B7E61D-6C57-40A7-ADA8-D74FE1BF630B}" type="parTrans" cxnId="{CCA6A733-FE81-404D-98DD-78B3C9FA27FF}">
      <dgm:prSet/>
      <dgm:spPr/>
      <dgm:t>
        <a:bodyPr/>
        <a:lstStyle/>
        <a:p>
          <a:endParaRPr lang="en-GB"/>
        </a:p>
      </dgm:t>
    </dgm:pt>
    <dgm:pt modelId="{099BB5EB-7C1F-4EA5-9065-B1059EAC2205}" type="sibTrans" cxnId="{CCA6A733-FE81-404D-98DD-78B3C9FA27FF}">
      <dgm:prSet/>
      <dgm:spPr/>
      <dgm:t>
        <a:bodyPr/>
        <a:lstStyle/>
        <a:p>
          <a:endParaRPr lang="en-GB"/>
        </a:p>
      </dgm:t>
    </dgm:pt>
    <dgm:pt modelId="{28C0A9B2-52E6-4B03-8EBF-720A033FD3E6}">
      <dgm:prSet phldrT="[Text]"/>
      <dgm:spPr>
        <a:solidFill>
          <a:srgbClr val="7030A0"/>
        </a:solidFill>
      </dgm:spPr>
      <dgm:t>
        <a:bodyPr/>
        <a:lstStyle/>
        <a:p>
          <a:r>
            <a:rPr lang="en-GB"/>
            <a:t>analysis</a:t>
          </a:r>
        </a:p>
      </dgm:t>
    </dgm:pt>
    <dgm:pt modelId="{B21D2A88-20DC-421B-AF8D-97CCA8B3CE24}" type="parTrans" cxnId="{521CDDFF-1C95-4FDA-A26E-81D6649CA820}">
      <dgm:prSet/>
      <dgm:spPr/>
      <dgm:t>
        <a:bodyPr/>
        <a:lstStyle/>
        <a:p>
          <a:endParaRPr lang="en-GB"/>
        </a:p>
      </dgm:t>
    </dgm:pt>
    <dgm:pt modelId="{24D4ACBB-D753-45BD-81F6-12DE07159319}" type="sibTrans" cxnId="{521CDDFF-1C95-4FDA-A26E-81D6649CA820}">
      <dgm:prSet/>
      <dgm:spPr/>
      <dgm:t>
        <a:bodyPr/>
        <a:lstStyle/>
        <a:p>
          <a:endParaRPr lang="en-GB"/>
        </a:p>
      </dgm:t>
    </dgm:pt>
    <dgm:pt modelId="{FFEE26EA-70C5-443F-A4FD-4AEF030D4CF5}" type="pres">
      <dgm:prSet presAssocID="{546DB285-0BF2-4EFC-944B-882AE8647C5A}" presName="matrix" presStyleCnt="0">
        <dgm:presLayoutVars>
          <dgm:chMax val="1"/>
          <dgm:dir/>
          <dgm:resizeHandles val="exact"/>
        </dgm:presLayoutVars>
      </dgm:prSet>
      <dgm:spPr/>
    </dgm:pt>
    <dgm:pt modelId="{79509AAA-2DD4-43E2-95BB-65A7511816C1}" type="pres">
      <dgm:prSet presAssocID="{546DB285-0BF2-4EFC-944B-882AE8647C5A}" presName="diamond" presStyleLbl="bgShp" presStyleIdx="0" presStyleCnt="1"/>
      <dgm:spPr/>
    </dgm:pt>
    <dgm:pt modelId="{D23893DF-F1CA-4084-A0F0-7CBDC66B7CD3}" type="pres">
      <dgm:prSet presAssocID="{546DB285-0BF2-4EFC-944B-882AE8647C5A}" presName="quad1" presStyleLbl="node1" presStyleIdx="0" presStyleCnt="4">
        <dgm:presLayoutVars>
          <dgm:chMax val="0"/>
          <dgm:chPref val="0"/>
          <dgm:bulletEnabled val="1"/>
        </dgm:presLayoutVars>
      </dgm:prSet>
      <dgm:spPr/>
    </dgm:pt>
    <dgm:pt modelId="{1848131C-41B5-4134-9077-0F177C5E7CAD}" type="pres">
      <dgm:prSet presAssocID="{546DB285-0BF2-4EFC-944B-882AE8647C5A}" presName="quad2" presStyleLbl="node1" presStyleIdx="1" presStyleCnt="4">
        <dgm:presLayoutVars>
          <dgm:chMax val="0"/>
          <dgm:chPref val="0"/>
          <dgm:bulletEnabled val="1"/>
        </dgm:presLayoutVars>
      </dgm:prSet>
      <dgm:spPr/>
    </dgm:pt>
    <dgm:pt modelId="{6187C7CA-19DD-482F-BAC1-7B82370D66BE}" type="pres">
      <dgm:prSet presAssocID="{546DB285-0BF2-4EFC-944B-882AE8647C5A}" presName="quad3" presStyleLbl="node1" presStyleIdx="2" presStyleCnt="4">
        <dgm:presLayoutVars>
          <dgm:chMax val="0"/>
          <dgm:chPref val="0"/>
          <dgm:bulletEnabled val="1"/>
        </dgm:presLayoutVars>
      </dgm:prSet>
      <dgm:spPr/>
    </dgm:pt>
    <dgm:pt modelId="{D02D678F-8F6B-4DDD-8CE1-383EBECE002F}" type="pres">
      <dgm:prSet presAssocID="{546DB285-0BF2-4EFC-944B-882AE8647C5A}" presName="quad4" presStyleLbl="node1" presStyleIdx="3" presStyleCnt="4">
        <dgm:presLayoutVars>
          <dgm:chMax val="0"/>
          <dgm:chPref val="0"/>
          <dgm:bulletEnabled val="1"/>
        </dgm:presLayoutVars>
      </dgm:prSet>
      <dgm:spPr/>
    </dgm:pt>
  </dgm:ptLst>
  <dgm:cxnLst>
    <dgm:cxn modelId="{9934B606-70A5-41CD-839F-B4D4951359CE}" type="presOf" srcId="{6A717814-0051-4398-B19F-904340F3AB5F}" destId="{D23893DF-F1CA-4084-A0F0-7CBDC66B7CD3}" srcOrd="0" destOrd="0" presId="urn:microsoft.com/office/officeart/2005/8/layout/matrix3"/>
    <dgm:cxn modelId="{6C1C4E30-163C-49C2-A346-5FE0D0B43F58}" type="presOf" srcId="{23573808-2C88-45BF-A64B-8001EC95EA2A}" destId="{1848131C-41B5-4134-9077-0F177C5E7CAD}" srcOrd="0" destOrd="0" presId="urn:microsoft.com/office/officeart/2005/8/layout/matrix3"/>
    <dgm:cxn modelId="{CCA6A733-FE81-404D-98DD-78B3C9FA27FF}" srcId="{546DB285-0BF2-4EFC-944B-882AE8647C5A}" destId="{5132F9D5-9BAD-40C6-8751-FF9D235BDC5F}" srcOrd="2" destOrd="0" parTransId="{62B7E61D-6C57-40A7-ADA8-D74FE1BF630B}" sibTransId="{099BB5EB-7C1F-4EA5-9065-B1059EAC2205}"/>
    <dgm:cxn modelId="{5D00F647-8FF6-454C-AE8A-48BC07BC3D38}" type="presOf" srcId="{5132F9D5-9BAD-40C6-8751-FF9D235BDC5F}" destId="{6187C7CA-19DD-482F-BAC1-7B82370D66BE}" srcOrd="0" destOrd="0" presId="urn:microsoft.com/office/officeart/2005/8/layout/matrix3"/>
    <dgm:cxn modelId="{790EB14B-70DE-4076-B3C6-31FC571EB6C2}" srcId="{546DB285-0BF2-4EFC-944B-882AE8647C5A}" destId="{6A717814-0051-4398-B19F-904340F3AB5F}" srcOrd="0" destOrd="0" parTransId="{9CE02A1F-120C-4823-8511-30D44859828F}" sibTransId="{569D6174-2EC1-48BC-9209-900F65199DF7}"/>
    <dgm:cxn modelId="{F884344C-7322-4574-8A35-6B41801E3EF3}" srcId="{546DB285-0BF2-4EFC-944B-882AE8647C5A}" destId="{23573808-2C88-45BF-A64B-8001EC95EA2A}" srcOrd="1" destOrd="0" parTransId="{FC368734-1E9D-4321-9ACF-14B30B69A7D5}" sibTransId="{BDADE18A-B475-4E12-B4B8-2F2FDDF7A7A6}"/>
    <dgm:cxn modelId="{8CD7874C-EF28-426B-A187-75395B3C0FDA}" type="presOf" srcId="{546DB285-0BF2-4EFC-944B-882AE8647C5A}" destId="{FFEE26EA-70C5-443F-A4FD-4AEF030D4CF5}" srcOrd="0" destOrd="0" presId="urn:microsoft.com/office/officeart/2005/8/layout/matrix3"/>
    <dgm:cxn modelId="{1A195AC2-234F-4155-B05A-AF171DDDB75C}" type="presOf" srcId="{28C0A9B2-52E6-4B03-8EBF-720A033FD3E6}" destId="{D02D678F-8F6B-4DDD-8CE1-383EBECE002F}" srcOrd="0" destOrd="0" presId="urn:microsoft.com/office/officeart/2005/8/layout/matrix3"/>
    <dgm:cxn modelId="{521CDDFF-1C95-4FDA-A26E-81D6649CA820}" srcId="{546DB285-0BF2-4EFC-944B-882AE8647C5A}" destId="{28C0A9B2-52E6-4B03-8EBF-720A033FD3E6}" srcOrd="3" destOrd="0" parTransId="{B21D2A88-20DC-421B-AF8D-97CCA8B3CE24}" sibTransId="{24D4ACBB-D753-45BD-81F6-12DE07159319}"/>
    <dgm:cxn modelId="{493BDFA0-19C9-4AAF-8B4D-39F9BC0EFB3E}" type="presParOf" srcId="{FFEE26EA-70C5-443F-A4FD-4AEF030D4CF5}" destId="{79509AAA-2DD4-43E2-95BB-65A7511816C1}" srcOrd="0" destOrd="0" presId="urn:microsoft.com/office/officeart/2005/8/layout/matrix3"/>
    <dgm:cxn modelId="{0F082758-6BB3-4997-BA49-7F42785B746E}" type="presParOf" srcId="{FFEE26EA-70C5-443F-A4FD-4AEF030D4CF5}" destId="{D23893DF-F1CA-4084-A0F0-7CBDC66B7CD3}" srcOrd="1" destOrd="0" presId="urn:microsoft.com/office/officeart/2005/8/layout/matrix3"/>
    <dgm:cxn modelId="{7FEB6704-FC2B-4FEC-8E93-B7085AC8D53A}" type="presParOf" srcId="{FFEE26EA-70C5-443F-A4FD-4AEF030D4CF5}" destId="{1848131C-41B5-4134-9077-0F177C5E7CAD}" srcOrd="2" destOrd="0" presId="urn:microsoft.com/office/officeart/2005/8/layout/matrix3"/>
    <dgm:cxn modelId="{9A3B749C-BB8D-4895-A2AC-B33E5F10A1ED}" type="presParOf" srcId="{FFEE26EA-70C5-443F-A4FD-4AEF030D4CF5}" destId="{6187C7CA-19DD-482F-BAC1-7B82370D66BE}" srcOrd="3" destOrd="0" presId="urn:microsoft.com/office/officeart/2005/8/layout/matrix3"/>
    <dgm:cxn modelId="{E3B26C8E-D8EA-4363-B39F-B195752E7F52}" type="presParOf" srcId="{FFEE26EA-70C5-443F-A4FD-4AEF030D4CF5}" destId="{D02D678F-8F6B-4DDD-8CE1-383EBECE002F}"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09AAA-2DD4-43E2-95BB-65A7511816C1}">
      <dsp:nvSpPr>
        <dsp:cNvPr id="0" name=""/>
        <dsp:cNvSpPr/>
      </dsp:nvSpPr>
      <dsp:spPr>
        <a:xfrm>
          <a:off x="2106895" y="0"/>
          <a:ext cx="4048788" cy="404878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3893DF-F1CA-4084-A0F0-7CBDC66B7CD3}">
      <dsp:nvSpPr>
        <dsp:cNvPr id="0" name=""/>
        <dsp:cNvSpPr/>
      </dsp:nvSpPr>
      <dsp:spPr>
        <a:xfrm>
          <a:off x="2491530" y="384634"/>
          <a:ext cx="1579027" cy="1579027"/>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decision making</a:t>
          </a:r>
        </a:p>
      </dsp:txBody>
      <dsp:txXfrm>
        <a:off x="2568612" y="461716"/>
        <a:ext cx="1424863" cy="1424863"/>
      </dsp:txXfrm>
    </dsp:sp>
    <dsp:sp modelId="{1848131C-41B5-4134-9077-0F177C5E7CAD}">
      <dsp:nvSpPr>
        <dsp:cNvPr id="0" name=""/>
        <dsp:cNvSpPr/>
      </dsp:nvSpPr>
      <dsp:spPr>
        <a:xfrm>
          <a:off x="4192021" y="384634"/>
          <a:ext cx="1579027" cy="1579027"/>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inference</a:t>
          </a:r>
        </a:p>
      </dsp:txBody>
      <dsp:txXfrm>
        <a:off x="4269103" y="461716"/>
        <a:ext cx="1424863" cy="1424863"/>
      </dsp:txXfrm>
    </dsp:sp>
    <dsp:sp modelId="{6187C7CA-19DD-482F-BAC1-7B82370D66BE}">
      <dsp:nvSpPr>
        <dsp:cNvPr id="0" name=""/>
        <dsp:cNvSpPr/>
      </dsp:nvSpPr>
      <dsp:spPr>
        <a:xfrm>
          <a:off x="2491530" y="2085125"/>
          <a:ext cx="1579027" cy="1579027"/>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evaluation</a:t>
          </a:r>
        </a:p>
      </dsp:txBody>
      <dsp:txXfrm>
        <a:off x="2568612" y="2162207"/>
        <a:ext cx="1424863" cy="1424863"/>
      </dsp:txXfrm>
    </dsp:sp>
    <dsp:sp modelId="{D02D678F-8F6B-4DDD-8CE1-383EBECE002F}">
      <dsp:nvSpPr>
        <dsp:cNvPr id="0" name=""/>
        <dsp:cNvSpPr/>
      </dsp:nvSpPr>
      <dsp:spPr>
        <a:xfrm>
          <a:off x="4192021" y="2085125"/>
          <a:ext cx="1579027" cy="1579027"/>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analysis</a:t>
          </a:r>
        </a:p>
      </dsp:txBody>
      <dsp:txXfrm>
        <a:off x="4269103" y="2162207"/>
        <a:ext cx="1424863" cy="142486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70FBE1-B2BE-4644-9A79-8E234D21AC4A}" type="datetimeFigureOut">
              <a:rPr lang="en-GB" smtClean="0"/>
              <a:t>13/01/2022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36931-8A55-4E8B-8207-8C1889BB1345}" type="slidenum">
              <a:rPr lang="en-GB" smtClean="0"/>
              <a:t>‹#›</a:t>
            </a:fld>
            <a:endParaRPr lang="en-GB"/>
          </a:p>
        </p:txBody>
      </p:sp>
    </p:spTree>
    <p:extLst>
      <p:ext uri="{BB962C8B-B14F-4D97-AF65-F5344CB8AC3E}">
        <p14:creationId xmlns:p14="http://schemas.microsoft.com/office/powerpoint/2010/main" val="71339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236931-8A55-4E8B-8207-8C1889BB1345}" type="slidenum">
              <a:rPr lang="en-GB" smtClean="0"/>
              <a:t>1</a:t>
            </a:fld>
            <a:endParaRPr lang="en-GB"/>
          </a:p>
        </p:txBody>
      </p:sp>
    </p:spTree>
    <p:extLst>
      <p:ext uri="{BB962C8B-B14F-4D97-AF65-F5344CB8AC3E}">
        <p14:creationId xmlns:p14="http://schemas.microsoft.com/office/powerpoint/2010/main" val="56639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Calibri"/>
              </a:rPr>
              <a:t>WJEC geography mark schemes follow a standard format and you should be familiar with this structure before assessing candidates' work. The sub-question is printed in the top left and you should note first that the top right of each mark scheme informs you of the assessment objective relevant to each sub-question. The bottom left box contains the rationale for marking the item and can contain instructions for applying the mark scheme. The fourth box contains the content from a response that can be awarded marks. In this example, it is for a point-based mark scheme where effectively, each valid point earns a mark but note that for levels based mark schemes, this could contain a range of indicative content that is neither exhaustive nor prescriptive but simply and indication of the type of material that might be relevant to the answer.</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888755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Calibri"/>
              </a:rPr>
              <a:t>Point based mark schemes will be used in most cases for questions with a tariff of 4 marks and below. The number of relevant points from the mark scheme made by the candidate will determine the number of marks to be awarded.</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86446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Calibri"/>
              </a:rPr>
              <a:t>Banded mark schemes are used where responses are likely to be more sophisticated or lengthy and in all cases where the tariff is greater than 4 marks. In all cases, banded schemes are used for AO2 questions because there is rarely a definitive response for such questions and there is often not a 'right' or 'wrong' answer. The aim is to look at an answer holistically and find a 'best-fit' to the criteria for a given band. It is often good practice not to use ticks when using banded mark schemes because they can mislead you. It is usually better to underline or circle phrases which are creditworthy before deciding on the band to fit the answer into.</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010222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Banded mark schemes can take some getting used to and it’s worth going through a number of stages in applying them.</a:t>
            </a:r>
          </a:p>
          <a:p>
            <a:r>
              <a:rPr lang="en-GB" sz="1200" b="1" kern="1200" dirty="0">
                <a:solidFill>
                  <a:schemeClr val="tx1"/>
                </a:solidFill>
                <a:effectLst/>
                <a:latin typeface="+mn-lt"/>
                <a:ea typeface="+mn-ea"/>
                <a:cs typeface="+mn-cs"/>
              </a:rPr>
              <a:t>The first stage is to fit a response into the correct band.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deciding on a band, the answer should be viewed holistically. Beginning at the lowest band, you should look at the learner’s answer and check whether it matches the descriptor for that band. If the descriptor at the lowest band is satisfied, move up to the next band and repeat this process for each band until the descriptor matches the answer.</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Often, an answer will cover different aspects of different bands within the mark scheme, and when this happens a ‘best fit’ approach should be adopted to decide on the band and then the learner’s response will be used to decide on the mark to be awarded within the band. For instance, if a response is mainly in band 2 but with a limited amount of band 3 content, the answer would be placed in band 2, but the mark awarded would be close to the top of band 2 as a result of the band 3 content.</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You should not seek to mark candidates down as a result of small omissions in minor areas of an answer.</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The second Stage is to decide on the mark to award.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Once the band has been decided, examiners can then assign a mark within that band. Essentially, you are awarding a mark out of a possible two or three within the band. There may be some examples in the OER resources on the WJEC website to help with this. </a:t>
            </a: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Indicative content is also provided for banded mark schemes. </a:t>
            </a:r>
            <a:r>
              <a:rPr lang="en-GB" sz="1200" b="1" kern="1200" dirty="0">
                <a:solidFill>
                  <a:schemeClr val="tx1"/>
                </a:solidFill>
                <a:effectLst/>
                <a:latin typeface="+mn-lt"/>
                <a:ea typeface="+mn-ea"/>
                <a:cs typeface="+mn-cs"/>
              </a:rPr>
              <a:t>Indicative content is neither prescriptive nor exhaustive</a:t>
            </a:r>
            <a:r>
              <a:rPr lang="en-GB" sz="1200" kern="1200" dirty="0">
                <a:solidFill>
                  <a:schemeClr val="tx1"/>
                </a:solidFill>
                <a:effectLst/>
                <a:latin typeface="+mn-lt"/>
                <a:ea typeface="+mn-ea"/>
                <a:cs typeface="+mn-cs"/>
              </a:rPr>
              <a:t>, and any other valid points should be credited. In order to reach the highest bands of the mark scheme a learner need not cover all of the points mentioned in the indicative content but must meet the requirements of the highest mark band. Where a response is not creditworthy, that is contains nothing of any significance to the mark scheme, or where no response has been provided, no marks should be awarded.</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Assessing Writing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quality of writing is also assessed through two separate strands (for </a:t>
            </a:r>
            <a:r>
              <a:rPr lang="en-GB" dirty="0"/>
              <a:t>all banded</a:t>
            </a:r>
            <a:r>
              <a:rPr lang="en-GB" sz="1200" kern="1200" dirty="0">
                <a:solidFill>
                  <a:schemeClr val="tx1"/>
                </a:solidFill>
                <a:effectLst/>
                <a:latin typeface="+mn-lt"/>
                <a:ea typeface="+mn-ea"/>
                <a:cs typeface="+mn-cs"/>
              </a:rPr>
              <a:t> questions of 6 marks and above):</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i</a:t>
            </a:r>
            <a:r>
              <a:rPr lang="en-GB" sz="1200" b="1" kern="1200" dirty="0">
                <a:solidFill>
                  <a:schemeClr val="tx1"/>
                </a:solidFill>
                <a:effectLst/>
                <a:latin typeface="+mn-lt"/>
                <a:ea typeface="+mn-ea"/>
                <a:cs typeface="+mn-cs"/>
              </a:rPr>
              <a:t>) Communicating and organising</a:t>
            </a:r>
            <a:r>
              <a:rPr lang="en-GB" sz="1200" kern="1200" dirty="0">
                <a:solidFill>
                  <a:schemeClr val="tx1"/>
                </a:solidFill>
                <a:effectLst/>
                <a:latin typeface="+mn-lt"/>
                <a:ea typeface="+mn-ea"/>
                <a:cs typeface="+mn-cs"/>
              </a:rPr>
              <a:t> is assessed in items that have a tariff of 6, 8 or 10. These responses should also be viewed holistically when deciding on a mark band (see stage 1 above). The </a:t>
            </a:r>
            <a:r>
              <a:rPr lang="en-GB" dirty="0"/>
              <a:t>following definitions</a:t>
            </a:r>
            <a:r>
              <a:rPr lang="en-GB" sz="1200" kern="1200" dirty="0">
                <a:solidFill>
                  <a:schemeClr val="tx1"/>
                </a:solidFill>
                <a:effectLst/>
                <a:latin typeface="+mn-lt"/>
                <a:ea typeface="+mn-ea"/>
                <a:cs typeface="+mn-cs"/>
              </a:rPr>
              <a:t> clarify what is meant by the terminology in these descriptors.</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Meaning</a:t>
            </a:r>
            <a:r>
              <a:rPr lang="en-GB" sz="1200" kern="1200" dirty="0">
                <a:solidFill>
                  <a:schemeClr val="tx1"/>
                </a:solidFill>
                <a:effectLst/>
                <a:latin typeface="+mn-lt"/>
                <a:ea typeface="+mn-ea"/>
                <a:cs typeface="+mn-cs"/>
              </a:rPr>
              <a:t>: to have clarity the text must be legible. The meaning of statements should be clear and not require re-reading to make sense.</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the response should take into account what is required by the question. For example, evaluation requires consideration of pros/cons or the justification of a decision may be assisted by arguments.  </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Structure</a:t>
            </a:r>
            <a:r>
              <a:rPr lang="en-GB" sz="1200" kern="1200" dirty="0">
                <a:solidFill>
                  <a:schemeClr val="tx1"/>
                </a:solidFill>
                <a:effectLst/>
                <a:latin typeface="+mn-lt"/>
                <a:ea typeface="+mn-ea"/>
                <a:cs typeface="+mn-cs"/>
              </a:rPr>
              <a:t>: well-planned responses have an overall structure with use of paragraphs to indicate portions of the response such as introduction, main arguments and conclusion. Chains of reasoning provide a logical structure within paragraphs.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for one question in Question 2, writing accuracy must also be assessed for 3 additional marks, We will go through this later in the resource.</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642316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16</a:t>
            </a:fld>
            <a:endParaRPr lang="en-GB"/>
          </a:p>
        </p:txBody>
      </p:sp>
    </p:spTree>
    <p:extLst>
      <p:ext uri="{BB962C8B-B14F-4D97-AF65-F5344CB8AC3E}">
        <p14:creationId xmlns:p14="http://schemas.microsoft.com/office/powerpoint/2010/main" val="1466398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08819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26236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660022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78566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725221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Gotham Rounded Book" pitchFamily="50" charset="0"/>
                <a:ea typeface="Cambria" panose="02040503050406030204" pitchFamily="18" charset="0"/>
                <a:cs typeface="Cambria" panose="02040503050406030204" pitchFamily="18" charset="0"/>
              </a:rPr>
              <a:t>Mark schemes are essential in any assessment process using examination papers as they enable you to award marks that are fair and consistent to all candidates, both within and between different schools and centres.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WJEC GCSE specification, and therefore the examination papers are constructed around the four assessment objectives. It is worth reminding yourself and your teams who will be marking candidates responses how the assessment objectives are intrinsic to the way in which marks are awarded. Each individual sub-question, or item is designed to assess one of the assessment objectives only. Different types of examination question require subtle differences in the style of mark scheme used and, therefore in the way in which you award marks. It will really help if you are familiar with these differences and the aim of this presentation is to help you understand and apply the mark schemes fairly to your candidates responses.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073644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640610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932388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987276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28021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811282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When marking AO2 questions, remember that there are different types of application being assessed. In this example, candidates are being asked to apply their knowledge and understanding of coastal processes and landforms to ANALYSE in formation in the ordnance survey map. The marks are awarded for working out that longshore drift from the south-west, for example has dictated the shape and trend of the spit and width of the beach as you move further to the east and away from the shelter of the beach. Map evidence can be provided in the form of distances, directions, place names, grid references or anything which indicates that the candidate is applying their knowledge and understanding to this particular context and not just writing in general terms about coastal landforms per se. Such a response is unlikely to move beyond band 1 of the mark scheme.</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932388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example of an AO2 question, the candidate is being asked to evaluate. The marks should be awarded for the quality of the evaluation rather than the geographical knowledge shown in the answer. This is why the candidate has been provided with a resource to show different strategies but they can, if they wish, ignore the resource and evaluate different strategies they have studied. However, although they will need the knowledge of case study material to do this, they must not be awarded marks for this, rather the answer must be assessed on the evaluative skills in showing the advantages and disadvantages of strategies or comparing one or more with each other.</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12796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type of AO2 question requires candidates to make a decision. It is important for them to look carefully at the resources and provide a balanced assessment of them to arrive at a conclusion stating whether or not they agree with the statement. It does not matter whether they do or not, the marks are to be a warded for </a:t>
            </a:r>
            <a:r>
              <a:rPr lang="en-US" dirty="0" err="1">
                <a:cs typeface="Calibri"/>
              </a:rPr>
              <a:t>for</a:t>
            </a:r>
            <a:r>
              <a:rPr lang="en-US" dirty="0">
                <a:cs typeface="Calibri"/>
              </a:rPr>
              <a:t> their thought process and how they articulate their journey to that conclusion. In this example, they are also being given Egan's Wheel to help them identify what features to look out for in deciding whether Bristol Docks has been developed sustainably so they should stick to Egan's definitions and APPLY them to the resources. Note also that they could refer to other examples they have studied, such as Cardiff Docks and this could help their answer, particularly if aspects of Egan's Wheel are missing from the evidence shown for Bristol. If candidates fail to provide a reasoned conclusion, supported by evidence from the resources or other examples they have studies, they are unlikely to progress beyond band 2.</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4210160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Writing accurately </a:t>
            </a:r>
            <a:r>
              <a:rPr lang="en-GB" sz="1200" kern="1200">
                <a:solidFill>
                  <a:schemeClr val="tx1"/>
                </a:solidFill>
                <a:effectLst/>
                <a:latin typeface="+mn-lt"/>
                <a:ea typeface="+mn-ea"/>
                <a:cs typeface="+mn-cs"/>
              </a:rPr>
              <a:t>takes into account the candidate’s use of specialist language. It also takes into account the accuracy of the candidate's</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spelling, punctuation and grammar. This assessment is restricted to specific items (one item in each unit</a:t>
            </a:r>
            <a:r>
              <a:rPr lang="en-GB"/>
              <a:t>) and will usually apply to the highest tariff question in the paper.</a:t>
            </a:r>
            <a:r>
              <a:rPr lang="en-GB" sz="1200" kern="1200">
                <a:solidFill>
                  <a:schemeClr val="tx1"/>
                </a:solidFill>
                <a:effectLst/>
                <a:latin typeface="+mn-lt"/>
                <a:ea typeface="+mn-ea"/>
                <a:cs typeface="+mn-cs"/>
              </a:rPr>
              <a:t> </a:t>
            </a:r>
            <a:r>
              <a:rPr lang="en-GB"/>
              <a:t>You should award up to three marks for this answer regardless of the quality of their writing in other parts of the paper. The</a:t>
            </a:r>
            <a:r>
              <a:rPr lang="en-GB" sz="1200" kern="1200">
                <a:solidFill>
                  <a:schemeClr val="tx1"/>
                </a:solidFill>
                <a:effectLst/>
                <a:latin typeface="+mn-lt"/>
                <a:ea typeface="+mn-ea"/>
                <a:cs typeface="+mn-cs"/>
              </a:rPr>
              <a:t> descriptors for writing accurately are printed in the mark scheme for each relevant item. In applying these descriptors learners may only receive marks for responses that are in the context of the demands of the question; that is, where learners have made a genuine attempt to answer the question.</a:t>
            </a:r>
            <a:r>
              <a:rPr lang="en-GB"/>
              <a:t> An answer that has failed to score any marks for the geography, cannot be awarded any marks for writing accurately.</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179097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AO3 questions are usually point based mark schemes. Often, as in the first example here there is only one acceptable response because it requires candidates to accurately read from a graph. Sometimes the mark scheme will give you an acceptable range from which to credit the answer if the data is less clear. In the second example here, the question is asking the candidate to perform a calculation. One mark is for the correct answer however it has been worked out but you must reserve a second mark for the candidate's working out. You may be able to award a mark for logical working out which has produced an incorrect answer, in which case the candidate would score only 1.</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969499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ea typeface="+mn-ea"/>
              </a:rPr>
              <a:t>Note that the assessment objectives have different weightings across the exam paper. For example, the application of knowledge and understanding (AO2) carries a higher weighting than basic knowledge, or recall of information itself (AO1.1).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1D17C83-4966-442B-B151-5F2D8E788EA4}"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706720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AO1.1 assesses knowledge where candidates are required to recall information in relation to places, processes and environments. These questions usually carry a fairly low mark tariff, a maximum of 4 marks and are nearly always point, or tick marked.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66356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AO1.2 assesses candidates’ understanding and will require them to make linkages and provide explanations for aspects of the subject content. Command words will include ‘explain’ and ‘give reasons for’.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01D6365-1E2D-4FB4-A29D-A30AA5AA1111}"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9141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AO2 assesses candidates' ability to apply their knowledge and understanding to different scenarios and contexts. They often, but not always carry higher mark tariffs and are marks using levels rather than point-based mark schemes. Candidates can introduce additional material from their wider work to support their answers and give depth and breadth the response but no marks are awarded specifically for knowledge.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54347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433">
              <a:defRPr/>
            </a:pPr>
            <a:r>
              <a:rPr lang="en-GB"/>
              <a:t>AO2 requires candidates to either draw inference from a resource such as a photo, analyse information from a range of sources such as maps and datasets, evaluate and make decisions based on evidence. AO2 questions will always be based on one or more resources to stimulate candidates' thinking.</a:t>
            </a:r>
            <a:endParaRPr lang="en-US"/>
          </a:p>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1D17C83-4966-442B-B151-5F2D8E788EA4}"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80072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This grid will help to guide you in what to look for from candidates' responses in AO2 questions. These criteria will feature in the content of mark schemes for specific questions.</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1D17C83-4966-442B-B151-5F2D8E788EA4}"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647358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AO3 assesses candidates' geographical and mathematical skills in a range of contexts.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4037077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13/01/2022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671" r="1279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5877272"/>
            <a:ext cx="792088" cy="791251"/>
          </a:xfrm>
          <a:prstGeom prst="rect">
            <a:avLst/>
          </a:prstGeom>
        </p:spPr>
      </p:pic>
    </p:spTree>
    <p:extLst>
      <p:ext uri="{BB962C8B-B14F-4D97-AF65-F5344CB8AC3E}">
        <p14:creationId xmlns:p14="http://schemas.microsoft.com/office/powerpoint/2010/main" val="73545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CEC97-3610-4BC3-9863-84860970E407}" type="datetimeFigureOut">
              <a:rPr lang="en-GB" smtClean="0"/>
              <a:t>13/01/2022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29FF0E-3B88-4BA3-99B1-B148A18A82CB}" type="slidenum">
              <a:rPr lang="en-GB" smtClean="0"/>
              <a:t>‹#›</a:t>
            </a:fld>
            <a:endParaRPr lang="en-GB"/>
          </a:p>
        </p:txBody>
      </p:sp>
      <p:pic>
        <p:nvPicPr>
          <p:cNvPr id="6" name="Eduqas_Powerpoint_Templates_for PPT-1.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userDrawn="1"/>
        </p:nvSpPr>
        <p:spPr>
          <a:xfrm>
            <a:off x="278740" y="569174"/>
            <a:ext cx="4769510" cy="634020"/>
          </a:xfrm>
          <a:prstGeom prst="rect">
            <a:avLst/>
          </a:prstGeom>
          <a:noFill/>
        </p:spPr>
        <p:txBody>
          <a:bodyPr wrap="square" rtlCol="0">
            <a:spAutoFit/>
          </a:bodyPr>
          <a:lstStyle/>
          <a:p>
            <a:pPr>
              <a:lnSpc>
                <a:spcPct val="80000"/>
              </a:lnSpc>
            </a:pPr>
            <a:r>
              <a:rPr lang="en-US" sz="4400" kern="1100" spc="-30">
                <a:solidFill>
                  <a:schemeClr val="bg1"/>
                </a:solidFill>
                <a:latin typeface="Gotham Rounded Book"/>
                <a:cs typeface="Gotham Rounded Book"/>
              </a:rPr>
              <a:t>Any Questions?</a:t>
            </a:r>
          </a:p>
        </p:txBody>
      </p:sp>
    </p:spTree>
    <p:extLst>
      <p:ext uri="{BB962C8B-B14F-4D97-AF65-F5344CB8AC3E}">
        <p14:creationId xmlns:p14="http://schemas.microsoft.com/office/powerpoint/2010/main" val="1001674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CEC97-3610-4BC3-9863-84860970E407}" type="datetimeFigureOut">
              <a:rPr lang="en-GB" smtClean="0"/>
              <a:t>13/01/2022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2486092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CEC97-3610-4BC3-9863-84860970E407}" type="datetimeFigureOut">
              <a:rPr lang="en-GB" smtClean="0"/>
              <a:t>13/01/2022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3627499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13/01/2022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3243828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13/01/2022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427308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Y:\Tools and Systems\Educational Support\Marketing and Communications\Jay\Banners\Power Point\cbac-POWERPOINT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56278"/>
            <a:ext cx="9169400" cy="133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8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344"/>
          <a:stretch/>
        </p:blipFill>
        <p:spPr bwMode="auto">
          <a:xfrm>
            <a:off x="0" y="0"/>
            <a:ext cx="9144000" cy="580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Picture 8"/>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46526" y="5928233"/>
            <a:ext cx="700998" cy="70099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D91CEC97-3610-4BC3-9863-84860970E407}" type="datetimeFigureOut">
              <a:rPr lang="en-GB" smtClean="0"/>
              <a:t>13/01/2022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2165423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err="1">
                <a:solidFill>
                  <a:srgbClr val="5A5A59"/>
                </a:solidFill>
                <a:latin typeface="Bliss-Light"/>
                <a:cs typeface="Bliss-Light"/>
              </a:rPr>
              <a:t>Invellab</a:t>
            </a:r>
            <a:r>
              <a:rPr lang="en-GB" baseline="30000">
                <a:solidFill>
                  <a:srgbClr val="5A5A59"/>
                </a:solidFill>
                <a:latin typeface="Bliss-Light"/>
                <a:cs typeface="Bliss-Light"/>
              </a:rPr>
              <a:t> id </a:t>
            </a:r>
            <a:r>
              <a:rPr lang="en-GB" baseline="30000" err="1">
                <a:solidFill>
                  <a:srgbClr val="5A5A59"/>
                </a:solidFill>
                <a:latin typeface="Bliss-Light"/>
                <a:cs typeface="Bliss-Light"/>
              </a:rPr>
              <a:t>quiberumqui</a:t>
            </a:r>
            <a:r>
              <a:rPr lang="en-GB" baseline="30000">
                <a:solidFill>
                  <a:srgbClr val="5A5A59"/>
                </a:solidFill>
                <a:latin typeface="Bliss-Light"/>
                <a:cs typeface="Bliss-Light"/>
              </a:rPr>
              <a:t> non </a:t>
            </a:r>
            <a:r>
              <a:rPr lang="en-GB" baseline="30000" err="1">
                <a:solidFill>
                  <a:srgbClr val="5A5A59"/>
                </a:solidFill>
                <a:latin typeface="Bliss-Light"/>
                <a:cs typeface="Bliss-Light"/>
              </a:rPr>
              <a:t>rerovit</a:t>
            </a:r>
            <a:r>
              <a:rPr lang="en-GB" baseline="30000">
                <a:solidFill>
                  <a:srgbClr val="5A5A59"/>
                </a:solidFill>
                <a:latin typeface="Bliss-Light"/>
                <a:cs typeface="Bliss-Light"/>
              </a:rPr>
              <a:t> era </a:t>
            </a:r>
            <a:r>
              <a:rPr lang="en-GB" baseline="30000" err="1">
                <a:solidFill>
                  <a:srgbClr val="5A5A59"/>
                </a:solidFill>
                <a:latin typeface="Bliss-Light"/>
                <a:cs typeface="Bliss-Light"/>
              </a:rPr>
              <a:t>consequunt</a:t>
            </a:r>
            <a:r>
              <a:rPr lang="en-GB" baseline="30000">
                <a:solidFill>
                  <a:srgbClr val="5A5A59"/>
                </a:solidFill>
                <a:latin typeface="Bliss-Light"/>
                <a:cs typeface="Bliss-Light"/>
              </a:rPr>
              <a:t> </a:t>
            </a:r>
            <a:r>
              <a:rPr lang="en-GB" baseline="30000" err="1">
                <a:solidFill>
                  <a:srgbClr val="5A5A59"/>
                </a:solidFill>
                <a:latin typeface="Bliss-Light"/>
                <a:cs typeface="Bliss-Light"/>
              </a:rPr>
              <a:t>accabor</a:t>
            </a:r>
            <a:r>
              <a:rPr lang="en-GB" baseline="30000">
                <a:solidFill>
                  <a:srgbClr val="5A5A59"/>
                </a:solidFill>
                <a:latin typeface="Bliss-Light"/>
                <a:cs typeface="Bliss-Light"/>
              </a:rPr>
              <a:t> </a:t>
            </a:r>
            <a:r>
              <a:rPr lang="en-GB" baseline="30000" err="1">
                <a:solidFill>
                  <a:srgbClr val="5A5A59"/>
                </a:solidFill>
                <a:latin typeface="Bliss-Light"/>
                <a:cs typeface="Bliss-Light"/>
              </a:rPr>
              <a:t>epelicabo</a:t>
            </a:r>
            <a:r>
              <a:rPr lang="en-GB" baseline="30000">
                <a:solidFill>
                  <a:srgbClr val="5A5A59"/>
                </a:solidFill>
                <a:latin typeface="Bliss-Light"/>
                <a:cs typeface="Bliss-Light"/>
              </a:rPr>
              <a:t>. Nam, id ex </a:t>
            </a:r>
            <a:r>
              <a:rPr lang="en-GB" baseline="30000" err="1">
                <a:solidFill>
                  <a:srgbClr val="5A5A59"/>
                </a:solidFill>
                <a:latin typeface="Bliss-Light"/>
                <a:cs typeface="Bliss-Light"/>
              </a:rPr>
              <a:t>enis</a:t>
            </a:r>
            <a:r>
              <a:rPr lang="en-GB" baseline="30000">
                <a:solidFill>
                  <a:srgbClr val="5A5A59"/>
                </a:solidFill>
                <a:latin typeface="Bliss-Light"/>
                <a:cs typeface="Bliss-Light"/>
              </a:rPr>
              <a:t> </a:t>
            </a:r>
            <a:r>
              <a:rPr lang="en-GB" baseline="30000" err="1">
                <a:solidFill>
                  <a:srgbClr val="5A5A59"/>
                </a:solidFill>
                <a:latin typeface="Bliss-Light"/>
                <a:cs typeface="Bliss-Light"/>
              </a:rPr>
              <a:t>alis</a:t>
            </a:r>
            <a:r>
              <a:rPr lang="en-GB" baseline="30000">
                <a:solidFill>
                  <a:srgbClr val="5A5A59"/>
                </a:solidFill>
                <a:latin typeface="Bliss-Light"/>
                <a:cs typeface="Bliss-Light"/>
              </a:rPr>
              <a:t> </a:t>
            </a:r>
            <a:r>
              <a:rPr lang="en-GB" baseline="30000" err="1">
                <a:solidFill>
                  <a:srgbClr val="5A5A59"/>
                </a:solidFill>
                <a:latin typeface="Bliss-Light"/>
                <a:cs typeface="Bliss-Light"/>
              </a:rPr>
              <a:t>es</a:t>
            </a:r>
            <a:r>
              <a:rPr lang="en-GB" baseline="30000">
                <a:solidFill>
                  <a:srgbClr val="5A5A59"/>
                </a:solidFill>
                <a:latin typeface="Bliss-Light"/>
                <a:cs typeface="Bliss-Light"/>
              </a:rPr>
              <a:t> </a:t>
            </a:r>
            <a:r>
              <a:rPr lang="en-GB" baseline="30000" err="1">
                <a:solidFill>
                  <a:srgbClr val="5A5A59"/>
                </a:solidFill>
                <a:latin typeface="Bliss-Light"/>
                <a:cs typeface="Bliss-Light"/>
              </a:rPr>
              <a:t>doluptas</a:t>
            </a:r>
            <a:r>
              <a:rPr lang="en-GB" baseline="30000">
                <a:solidFill>
                  <a:srgbClr val="5A5A59"/>
                </a:solidFill>
                <a:latin typeface="Bliss-Light"/>
                <a:cs typeface="Bliss-Light"/>
              </a:rPr>
              <a:t> </a:t>
            </a:r>
            <a:r>
              <a:rPr lang="en-GB" baseline="30000" err="1">
                <a:solidFill>
                  <a:srgbClr val="5A5A59"/>
                </a:solidFill>
                <a:latin typeface="Bliss-Light"/>
                <a:cs typeface="Bliss-Light"/>
              </a:rPr>
              <a:t>sunt</a:t>
            </a:r>
            <a:r>
              <a:rPr lang="en-GB" baseline="30000">
                <a:solidFill>
                  <a:srgbClr val="5A5A59"/>
                </a:solidFill>
                <a:latin typeface="Bliss-Light"/>
                <a:cs typeface="Bliss-Light"/>
              </a:rPr>
              <a:t> pa non </a:t>
            </a:r>
            <a:r>
              <a:rPr lang="en-GB" baseline="30000" err="1">
                <a:solidFill>
                  <a:srgbClr val="5A5A59"/>
                </a:solidFill>
                <a:latin typeface="Bliss-Light"/>
                <a:cs typeface="Bliss-Light"/>
              </a:rPr>
              <a:t>plaudam</a:t>
            </a:r>
            <a:r>
              <a:rPr lang="en-GB" baseline="30000">
                <a:solidFill>
                  <a:srgbClr val="5A5A59"/>
                </a:solidFill>
                <a:latin typeface="Bliss-Light"/>
                <a:cs typeface="Bliss-Light"/>
              </a:rPr>
              <a:t> </a:t>
            </a:r>
            <a:r>
              <a:rPr lang="en-GB" baseline="30000" err="1">
                <a:solidFill>
                  <a:srgbClr val="5A5A59"/>
                </a:solidFill>
                <a:latin typeface="Bliss-Light"/>
                <a:cs typeface="Bliss-Light"/>
              </a:rPr>
              <a:t>rateseque</a:t>
            </a:r>
            <a:r>
              <a:rPr lang="en-GB" baseline="30000">
                <a:solidFill>
                  <a:srgbClr val="5A5A59"/>
                </a:solidFill>
                <a:latin typeface="Bliss-Light"/>
                <a:cs typeface="Bliss-Light"/>
              </a:rPr>
              <a:t> </a:t>
            </a:r>
            <a:r>
              <a:rPr lang="en-GB" baseline="30000" err="1">
                <a:solidFill>
                  <a:srgbClr val="5A5A59"/>
                </a:solidFill>
                <a:latin typeface="Bliss-Light"/>
                <a:cs typeface="Bliss-Light"/>
              </a:rPr>
              <a:t>oditibusae</a:t>
            </a:r>
            <a:r>
              <a:rPr lang="en-GB" baseline="30000">
                <a:solidFill>
                  <a:srgbClr val="5A5A59"/>
                </a:solidFill>
                <a:latin typeface="Bliss-Light"/>
                <a:cs typeface="Bliss-Light"/>
              </a:rPr>
              <a:t> is </a:t>
            </a:r>
            <a:r>
              <a:rPr lang="en-GB" baseline="30000" err="1">
                <a:solidFill>
                  <a:srgbClr val="5A5A59"/>
                </a:solidFill>
                <a:latin typeface="Bliss-Light"/>
                <a:cs typeface="Bliss-Light"/>
              </a:rPr>
              <a:t>ut</a:t>
            </a:r>
            <a:r>
              <a:rPr lang="en-GB" baseline="30000">
                <a:solidFill>
                  <a:srgbClr val="5A5A59"/>
                </a:solidFill>
                <a:latin typeface="Bliss-Light"/>
                <a:cs typeface="Bliss-Light"/>
              </a:rPr>
              <a:t> </a:t>
            </a:r>
            <a:r>
              <a:rPr lang="en-GB" baseline="30000" err="1">
                <a:solidFill>
                  <a:srgbClr val="5A5A59"/>
                </a:solidFill>
                <a:latin typeface="Bliss-Light"/>
                <a:cs typeface="Bliss-Light"/>
              </a:rPr>
              <a:t>eturem</a:t>
            </a:r>
            <a:r>
              <a:rPr lang="en-GB" baseline="30000">
                <a:solidFill>
                  <a:srgbClr val="5A5A59"/>
                </a:solidFill>
                <a:latin typeface="Bliss-Light"/>
                <a:cs typeface="Bliss-Light"/>
              </a:rPr>
              <a:t> </a:t>
            </a:r>
            <a:r>
              <a:rPr lang="en-GB" baseline="30000" err="1">
                <a:solidFill>
                  <a:srgbClr val="5A5A59"/>
                </a:solidFill>
                <a:latin typeface="Bliss-Light"/>
                <a:cs typeface="Bliss-Light"/>
              </a:rPr>
              <a:t>ea</a:t>
            </a:r>
            <a:r>
              <a:rPr lang="en-GB" baseline="30000">
                <a:solidFill>
                  <a:srgbClr val="5A5A59"/>
                </a:solidFill>
                <a:latin typeface="Bliss-Light"/>
                <a:cs typeface="Bliss-Light"/>
              </a:rPr>
              <a:t> dent </a:t>
            </a:r>
            <a:r>
              <a:rPr lang="en-GB" baseline="30000" err="1">
                <a:solidFill>
                  <a:srgbClr val="5A5A59"/>
                </a:solidFill>
                <a:latin typeface="Bliss-Light"/>
                <a:cs typeface="Bliss-Light"/>
              </a:rPr>
              <a:t>est</a:t>
            </a:r>
            <a:r>
              <a:rPr lang="en-GB" baseline="30000">
                <a:solidFill>
                  <a:srgbClr val="5A5A59"/>
                </a:solidFill>
                <a:latin typeface="Bliss-Light"/>
                <a:cs typeface="Bliss-Light"/>
              </a:rPr>
              <a:t> </a:t>
            </a:r>
            <a:r>
              <a:rPr lang="en-GB" baseline="30000" err="1">
                <a:solidFill>
                  <a:srgbClr val="5A5A59"/>
                </a:solidFill>
                <a:latin typeface="Bliss-Light"/>
                <a:cs typeface="Bliss-Light"/>
              </a:rPr>
              <a:t>esed</a:t>
            </a:r>
            <a:r>
              <a:rPr lang="en-GB" baseline="30000">
                <a:solidFill>
                  <a:srgbClr val="5A5A59"/>
                </a:solidFill>
                <a:latin typeface="Bliss-Light"/>
                <a:cs typeface="Bliss-Light"/>
              </a:rPr>
              <a:t> </a:t>
            </a:r>
            <a:r>
              <a:rPr lang="en-GB" baseline="30000" err="1">
                <a:solidFill>
                  <a:srgbClr val="5A5A59"/>
                </a:solidFill>
                <a:latin typeface="Bliss-Light"/>
                <a:cs typeface="Bliss-Light"/>
              </a:rPr>
              <a:t>modis</a:t>
            </a:r>
            <a:r>
              <a:rPr lang="en-GB" baseline="30000">
                <a:solidFill>
                  <a:srgbClr val="5A5A59"/>
                </a:solidFill>
                <a:latin typeface="Bliss-Light"/>
                <a:cs typeface="Bliss-Light"/>
              </a:rPr>
              <a:t> quam, quam, id </a:t>
            </a:r>
            <a:r>
              <a:rPr lang="en-GB" baseline="30000" err="1">
                <a:solidFill>
                  <a:srgbClr val="5A5A59"/>
                </a:solidFill>
                <a:latin typeface="Bliss-Light"/>
                <a:cs typeface="Bliss-Light"/>
              </a:rPr>
              <a:t>modit</a:t>
            </a:r>
            <a:r>
              <a:rPr lang="en-GB" baseline="30000">
                <a:solidFill>
                  <a:srgbClr val="5A5A59"/>
                </a:solidFill>
                <a:latin typeface="Bliss-Light"/>
                <a:cs typeface="Bliss-Light"/>
              </a:rPr>
              <a:t> mi, </a:t>
            </a:r>
            <a:r>
              <a:rPr lang="en-GB" baseline="30000" err="1">
                <a:solidFill>
                  <a:srgbClr val="5A5A59"/>
                </a:solidFill>
                <a:latin typeface="Bliss-Light"/>
                <a:cs typeface="Bliss-Light"/>
              </a:rPr>
              <a:t>omnit</a:t>
            </a:r>
            <a:r>
              <a:rPr lang="en-GB" baseline="30000">
                <a:solidFill>
                  <a:srgbClr val="5A5A59"/>
                </a:solidFill>
                <a:latin typeface="Bliss-Light"/>
                <a:cs typeface="Bliss-Light"/>
              </a:rPr>
              <a:t> </a:t>
            </a:r>
            <a:r>
              <a:rPr lang="en-GB" baseline="30000" err="1">
                <a:solidFill>
                  <a:srgbClr val="5A5A59"/>
                </a:solidFill>
                <a:latin typeface="Bliss-Light"/>
                <a:cs typeface="Bliss-Light"/>
              </a:rPr>
              <a:t>accusci</a:t>
            </a:r>
            <a:r>
              <a:rPr lang="en-GB" baseline="30000">
                <a:solidFill>
                  <a:srgbClr val="5A5A59"/>
                </a:solidFill>
                <a:latin typeface="Bliss-Light"/>
                <a:cs typeface="Bliss-Light"/>
              </a:rPr>
              <a:t> </a:t>
            </a:r>
            <a:r>
              <a:rPr lang="en-GB" baseline="30000" err="1">
                <a:solidFill>
                  <a:srgbClr val="5A5A59"/>
                </a:solidFill>
                <a:latin typeface="Bliss-Light"/>
                <a:cs typeface="Bliss-Light"/>
              </a:rPr>
              <a:t>magnatur</a:t>
            </a:r>
            <a:r>
              <a:rPr lang="en-GB" baseline="30000">
                <a:solidFill>
                  <a:srgbClr val="5A5A59"/>
                </a:solidFill>
                <a:latin typeface="Bliss-Light"/>
                <a:cs typeface="Bliss-Light"/>
              </a:rPr>
              <a:t>, </a:t>
            </a:r>
            <a:r>
              <a:rPr lang="en-GB" baseline="30000" err="1">
                <a:solidFill>
                  <a:srgbClr val="5A5A59"/>
                </a:solidFill>
                <a:latin typeface="Bliss-Light"/>
                <a:cs typeface="Bliss-Light"/>
              </a:rPr>
              <a:t>solum</a:t>
            </a:r>
            <a:r>
              <a:rPr lang="en-GB" baseline="30000">
                <a:solidFill>
                  <a:srgbClr val="5A5A59"/>
                </a:solidFill>
                <a:latin typeface="Bliss-Light"/>
                <a:cs typeface="Bliss-Light"/>
              </a:rPr>
              <a:t> </a:t>
            </a:r>
            <a:r>
              <a:rPr lang="en-GB" baseline="30000" err="1">
                <a:solidFill>
                  <a:srgbClr val="5A5A59"/>
                </a:solidFill>
                <a:latin typeface="Bliss-Light"/>
                <a:cs typeface="Bliss-Light"/>
              </a:rPr>
              <a:t>int</a:t>
            </a:r>
            <a:r>
              <a:rPr lang="en-GB" baseline="30000">
                <a:solidFill>
                  <a:srgbClr val="5A5A59"/>
                </a:solidFill>
                <a:latin typeface="Bliss-Light"/>
                <a:cs typeface="Bliss-Light"/>
              </a:rPr>
              <a:t> </a:t>
            </a:r>
            <a:r>
              <a:rPr lang="en-GB" baseline="30000" err="1">
                <a:solidFill>
                  <a:srgbClr val="5A5A59"/>
                </a:solidFill>
                <a:latin typeface="Bliss-Light"/>
                <a:cs typeface="Bliss-Light"/>
              </a:rPr>
              <a:t>ullandi</a:t>
            </a:r>
            <a:r>
              <a:rPr lang="en-GB" baseline="30000">
                <a:solidFill>
                  <a:srgbClr val="5A5A59"/>
                </a:solidFill>
                <a:latin typeface="Bliss-Light"/>
                <a:cs typeface="Bliss-Light"/>
              </a:rPr>
              <a:t> </a:t>
            </a:r>
            <a:r>
              <a:rPr lang="en-GB" baseline="30000" err="1">
                <a:solidFill>
                  <a:srgbClr val="5A5A59"/>
                </a:solidFill>
                <a:latin typeface="Bliss-Light"/>
                <a:cs typeface="Bliss-Light"/>
              </a:rPr>
              <a:t>oreium</a:t>
            </a:r>
            <a:r>
              <a:rPr lang="en-GB" baseline="30000">
                <a:solidFill>
                  <a:srgbClr val="5A5A59"/>
                </a:solidFill>
                <a:latin typeface="Bliss-Light"/>
                <a:cs typeface="Bliss-Light"/>
              </a:rPr>
              <a:t> </a:t>
            </a:r>
            <a:r>
              <a:rPr lang="en-GB" baseline="30000" err="1">
                <a:solidFill>
                  <a:srgbClr val="5A5A59"/>
                </a:solidFill>
                <a:latin typeface="Bliss-Light"/>
                <a:cs typeface="Bliss-Light"/>
              </a:rPr>
              <a:t>eos</a:t>
            </a:r>
            <a:r>
              <a:rPr lang="en-GB" baseline="30000">
                <a:solidFill>
                  <a:srgbClr val="5A5A59"/>
                </a:solidFill>
                <a:latin typeface="Bliss-Light"/>
                <a:cs typeface="Bliss-Light"/>
              </a:rPr>
              <a:t> </a:t>
            </a:r>
            <a:r>
              <a:rPr lang="en-GB" baseline="30000" err="1">
                <a:solidFill>
                  <a:srgbClr val="5A5A59"/>
                </a:solidFill>
                <a:latin typeface="Bliss-Light"/>
                <a:cs typeface="Bliss-Light"/>
              </a:rPr>
              <a:t>aut</a:t>
            </a:r>
            <a:r>
              <a:rPr lang="en-GB" baseline="30000">
                <a:solidFill>
                  <a:srgbClr val="5A5A59"/>
                </a:solidFill>
                <a:latin typeface="Bliss-Light"/>
                <a:cs typeface="Bliss-Light"/>
              </a:rPr>
              <a:t> </a:t>
            </a:r>
            <a:r>
              <a:rPr lang="en-GB" baseline="30000" err="1">
                <a:solidFill>
                  <a:srgbClr val="5A5A59"/>
                </a:solidFill>
                <a:latin typeface="Bliss-Light"/>
                <a:cs typeface="Bliss-Light"/>
              </a:rPr>
              <a:t>que</a:t>
            </a:r>
            <a:r>
              <a:rPr lang="en-GB" baseline="30000">
                <a:solidFill>
                  <a:srgbClr val="5A5A59"/>
                </a:solidFill>
                <a:latin typeface="Bliss-Light"/>
                <a:cs typeface="Bliss-Light"/>
              </a:rPr>
              <a:t> </a:t>
            </a:r>
            <a:r>
              <a:rPr lang="en-GB" baseline="30000" err="1">
                <a:solidFill>
                  <a:srgbClr val="5A5A59"/>
                </a:solidFill>
                <a:latin typeface="Bliss-Light"/>
                <a:cs typeface="Bliss-Light"/>
              </a:rPr>
              <a:t>veligenim</a:t>
            </a:r>
            <a:r>
              <a:rPr lang="en-GB" baseline="30000">
                <a:solidFill>
                  <a:srgbClr val="5A5A59"/>
                </a:solidFill>
                <a:latin typeface="Bliss-Light"/>
                <a:cs typeface="Bliss-Light"/>
              </a:rPr>
              <a:t> </a:t>
            </a:r>
            <a:r>
              <a:rPr lang="en-GB" baseline="30000" err="1">
                <a:solidFill>
                  <a:srgbClr val="5A5A59"/>
                </a:solidFill>
                <a:latin typeface="Bliss-Light"/>
                <a:cs typeface="Bliss-Light"/>
              </a:rPr>
              <a:t>si</a:t>
            </a:r>
            <a:r>
              <a:rPr lang="en-GB" baseline="30000">
                <a:solidFill>
                  <a:srgbClr val="5A5A59"/>
                </a:solidFill>
                <a:latin typeface="Bliss-Light"/>
                <a:cs typeface="Bliss-Light"/>
              </a:rPr>
              <a:t> </a:t>
            </a:r>
            <a:r>
              <a:rPr lang="en-GB" baseline="30000" err="1">
                <a:solidFill>
                  <a:srgbClr val="5A5A59"/>
                </a:solidFill>
                <a:latin typeface="Bliss-Light"/>
                <a:cs typeface="Bliss-Light"/>
              </a:rPr>
              <a:t>ut</a:t>
            </a:r>
            <a:r>
              <a:rPr lang="en-GB" baseline="30000">
                <a:solidFill>
                  <a:srgbClr val="5A5A59"/>
                </a:solidFill>
                <a:latin typeface="Bliss-Light"/>
                <a:cs typeface="Bliss-Light"/>
              </a:rPr>
              <a:t> </a:t>
            </a:r>
            <a:r>
              <a:rPr lang="en-GB" baseline="30000" err="1">
                <a:solidFill>
                  <a:srgbClr val="5A5A59"/>
                </a:solidFill>
                <a:latin typeface="Bliss-Light"/>
                <a:cs typeface="Bliss-Light"/>
              </a:rPr>
              <a:t>reperatio</a:t>
            </a:r>
            <a:r>
              <a:rPr lang="en-GB" baseline="30000">
                <a:solidFill>
                  <a:srgbClr val="5A5A59"/>
                </a:solidFill>
                <a:latin typeface="Bliss-Light"/>
                <a:cs typeface="Bliss-Light"/>
              </a:rPr>
              <a:t> </a:t>
            </a:r>
            <a:r>
              <a:rPr lang="en-GB" baseline="30000" err="1">
                <a:solidFill>
                  <a:srgbClr val="5A5A59"/>
                </a:solidFill>
                <a:latin typeface="Bliss-Light"/>
                <a:cs typeface="Bliss-Light"/>
              </a:rPr>
              <a:t>doluptatem</a:t>
            </a:r>
            <a:r>
              <a:rPr lang="en-GB" baseline="30000">
                <a:solidFill>
                  <a:srgbClr val="5A5A59"/>
                </a:solidFill>
                <a:latin typeface="Bliss-Light"/>
                <a:cs typeface="Bliss-Light"/>
              </a:rPr>
              <a:t> </a:t>
            </a:r>
            <a:r>
              <a:rPr lang="en-GB" baseline="30000" err="1">
                <a:solidFill>
                  <a:srgbClr val="5A5A59"/>
                </a:solidFill>
                <a:latin typeface="Bliss-Light"/>
                <a:cs typeface="Bliss-Light"/>
              </a:rPr>
              <a:t>voluptam</a:t>
            </a:r>
            <a:r>
              <a:rPr lang="en-GB" baseline="30000">
                <a:solidFill>
                  <a:srgbClr val="5A5A59"/>
                </a:solidFill>
                <a:latin typeface="Bliss-Light"/>
                <a:cs typeface="Bliss-Light"/>
              </a:rPr>
              <a:t> </a:t>
            </a:r>
            <a:r>
              <a:rPr lang="en-GB" baseline="30000" err="1">
                <a:solidFill>
                  <a:srgbClr val="5A5A59"/>
                </a:solidFill>
                <a:latin typeface="Bliss-Light"/>
                <a:cs typeface="Bliss-Light"/>
              </a:rPr>
              <a:t>est</a:t>
            </a:r>
            <a:r>
              <a:rPr lang="en-GB" baseline="30000">
                <a:solidFill>
                  <a:srgbClr val="5A5A59"/>
                </a:solidFill>
                <a:latin typeface="Bliss-Light"/>
                <a:cs typeface="Bliss-Light"/>
              </a:rPr>
              <a:t>, </a:t>
            </a:r>
            <a:r>
              <a:rPr lang="en-GB" baseline="30000" err="1">
                <a:solidFill>
                  <a:srgbClr val="5A5A59"/>
                </a:solidFill>
                <a:latin typeface="Bliss-Light"/>
                <a:cs typeface="Bliss-Light"/>
              </a:rPr>
              <a:t>comnim</a:t>
            </a:r>
            <a:r>
              <a:rPr lang="en-GB" baseline="30000">
                <a:solidFill>
                  <a:srgbClr val="5A5A59"/>
                </a:solidFill>
                <a:latin typeface="Bliss-Light"/>
                <a:cs typeface="Bliss-Light"/>
              </a:rPr>
              <a:t> </a:t>
            </a:r>
            <a:r>
              <a:rPr lang="en-GB" baseline="30000" err="1">
                <a:solidFill>
                  <a:srgbClr val="5A5A59"/>
                </a:solidFill>
                <a:latin typeface="Bliss-Light"/>
                <a:cs typeface="Bliss-Light"/>
              </a:rPr>
              <a:t>fugitat</a:t>
            </a:r>
            <a:r>
              <a:rPr lang="en-GB" baseline="30000">
                <a:solidFill>
                  <a:srgbClr val="5A5A59"/>
                </a:solidFill>
                <a:latin typeface="Bliss-Light"/>
                <a:cs typeface="Bliss-Light"/>
              </a:rPr>
              <a:t> </a:t>
            </a:r>
            <a:r>
              <a:rPr lang="en-GB" baseline="30000" err="1">
                <a:solidFill>
                  <a:srgbClr val="5A5A59"/>
                </a:solidFill>
                <a:latin typeface="Bliss-Light"/>
                <a:cs typeface="Bliss-Light"/>
              </a:rPr>
              <a:t>iorecup</a:t>
            </a:r>
            <a:r>
              <a:rPr lang="en-GB" baseline="30000">
                <a:solidFill>
                  <a:srgbClr val="5A5A59"/>
                </a:solidFill>
                <a:latin typeface="Bliss-Light"/>
                <a:cs typeface="Bliss-Light"/>
              </a:rPr>
              <a:t> </a:t>
            </a:r>
            <a:r>
              <a:rPr lang="en-GB" baseline="30000" err="1">
                <a:solidFill>
                  <a:srgbClr val="5A5A59"/>
                </a:solidFill>
                <a:latin typeface="Bliss-Light"/>
                <a:cs typeface="Bliss-Light"/>
              </a:rPr>
              <a:t>tincti</a:t>
            </a:r>
            <a:r>
              <a:rPr lang="en-GB" baseline="30000">
                <a:solidFill>
                  <a:srgbClr val="5A5A59"/>
                </a:solidFill>
                <a:latin typeface="Bliss-Light"/>
                <a:cs typeface="Bliss-Light"/>
              </a:rPr>
              <a:t>.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extLst>
      <p:ext uri="{BB962C8B-B14F-4D97-AF65-F5344CB8AC3E}">
        <p14:creationId xmlns:p14="http://schemas.microsoft.com/office/powerpoint/2010/main" val="2985955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extLst>
      <p:ext uri="{BB962C8B-B14F-4D97-AF65-F5344CB8AC3E}">
        <p14:creationId xmlns:p14="http://schemas.microsoft.com/office/powerpoint/2010/main" val="2804216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673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344"/>
          <a:stretch/>
        </p:blipFill>
        <p:spPr bwMode="auto">
          <a:xfrm>
            <a:off x="0" y="0"/>
            <a:ext cx="9144000" cy="580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Picture 8" descr="Z:\Pictures\logos\WJEC_Logo_RGB.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D91CEC97-3610-4BC3-9863-84860970E407}" type="datetimeFigureOut">
              <a:rPr lang="en-GB" smtClean="0"/>
              <a:t>13/01/2022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1768924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901617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597271805"/>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err="1">
                          <a:solidFill>
                            <a:srgbClr val="FFFFFF"/>
                          </a:solidFill>
                          <a:effectLst/>
                          <a:latin typeface="Bliss-Light"/>
                          <a:ea typeface="Times New Roman"/>
                          <a:cs typeface="Arial"/>
                        </a:rPr>
                        <a:t>Pennawd</a:t>
                      </a:r>
                      <a:r>
                        <a:rPr lang="en-GB" sz="1600" b="1" kern="1200" baseline="0">
                          <a:solidFill>
                            <a:srgbClr val="FFFFFF"/>
                          </a:solidFill>
                          <a:effectLst/>
                          <a:latin typeface="Bliss-Light"/>
                          <a:ea typeface="Times New Roman"/>
                          <a:cs typeface="Arial"/>
                        </a:rPr>
                        <a:t> </a:t>
                      </a:r>
                      <a:r>
                        <a:rPr lang="en-GB" sz="1600" b="1" kern="1200" baseline="0" err="1">
                          <a:solidFill>
                            <a:srgbClr val="FFFFFF"/>
                          </a:solidFill>
                          <a:effectLst/>
                          <a:latin typeface="Bliss-Light"/>
                          <a:ea typeface="Times New Roman"/>
                          <a:cs typeface="Arial"/>
                        </a:rPr>
                        <a:t>ar</a:t>
                      </a:r>
                      <a:r>
                        <a:rPr lang="en-GB" sz="1600" b="1" kern="1200" baseline="0">
                          <a:solidFill>
                            <a:srgbClr val="FFFFFF"/>
                          </a:solidFill>
                          <a:effectLst/>
                          <a:latin typeface="Bliss-Light"/>
                          <a:ea typeface="Times New Roman"/>
                          <a:cs typeface="Arial"/>
                        </a:rPr>
                        <a:t> </a:t>
                      </a:r>
                      <a:r>
                        <a:rPr lang="en-GB" sz="1600" b="1" kern="1200" baseline="0" err="1">
                          <a:solidFill>
                            <a:srgbClr val="FFFFFF"/>
                          </a:solidFill>
                          <a:effectLst/>
                          <a:latin typeface="Bliss-Light"/>
                          <a:ea typeface="Times New Roman"/>
                          <a:cs typeface="Arial"/>
                        </a:rPr>
                        <a:t>gyfer</a:t>
                      </a:r>
                      <a:r>
                        <a:rPr lang="en-GB" sz="1600" b="1" kern="1200" baseline="0">
                          <a:solidFill>
                            <a:srgbClr val="FFFFFF"/>
                          </a:solidFill>
                          <a:effectLst/>
                          <a:latin typeface="Bliss-Light"/>
                          <a:ea typeface="Times New Roman"/>
                          <a:cs typeface="Arial"/>
                        </a:rPr>
                        <a:t> </a:t>
                      </a:r>
                      <a:r>
                        <a:rPr lang="en-GB" sz="1600" b="1" kern="1200" baseline="0" err="1">
                          <a:solidFill>
                            <a:srgbClr val="FFFFFF"/>
                          </a:solidFill>
                          <a:effectLst/>
                          <a:latin typeface="Bliss-Light"/>
                          <a:ea typeface="Times New Roman"/>
                          <a:cs typeface="Arial"/>
                        </a:rPr>
                        <a:t>tabl</a:t>
                      </a:r>
                      <a:r>
                        <a:rPr lang="en-GB" sz="1600" b="1" kern="1200" baseline="0">
                          <a:solidFill>
                            <a:srgbClr val="FFFFFF"/>
                          </a:solidFill>
                          <a:effectLst/>
                          <a:latin typeface="Bliss-Light"/>
                          <a:ea typeface="Times New Roman"/>
                          <a:cs typeface="Arial"/>
                        </a:rPr>
                        <a:t> | </a:t>
                      </a:r>
                      <a:r>
                        <a:rPr lang="en-GB" sz="1600" b="1" kern="1200">
                          <a:solidFill>
                            <a:srgbClr val="FFFFFF"/>
                          </a:solidFill>
                          <a:effectLst/>
                          <a:latin typeface="Bliss-Light"/>
                          <a:ea typeface="Times New Roman"/>
                          <a:cs typeface="Arial"/>
                        </a:rPr>
                        <a:t>Table heading </a:t>
                      </a:r>
                      <a:endParaRPr lang="en-GB" sz="110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err="1">
                          <a:solidFill>
                            <a:schemeClr val="tx1"/>
                          </a:solidFill>
                          <a:effectLst/>
                          <a:latin typeface="Bliss-Light"/>
                          <a:ea typeface="Times New Roman"/>
                          <a:cs typeface="Arial"/>
                        </a:rPr>
                        <a:t>Testun</a:t>
                      </a:r>
                      <a:endParaRPr lang="en-GB" sz="1100">
                        <a:solidFill>
                          <a:schemeClr val="tx1"/>
                        </a:solidFill>
                        <a:effectLst/>
                        <a:latin typeface="+mn-lt"/>
                        <a:ea typeface="Calibri"/>
                        <a:cs typeface="Times New Roman"/>
                      </a:endParaRPr>
                    </a:p>
                    <a:p>
                      <a:pPr>
                        <a:lnSpc>
                          <a:spcPct val="115000"/>
                        </a:lnSpc>
                        <a:spcAft>
                          <a:spcPts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Bliss-Light"/>
                          <a:ea typeface="Calibri"/>
                          <a:cs typeface="Arial"/>
                        </a:rPr>
                        <a:t>This</a:t>
                      </a:r>
                      <a:r>
                        <a:rPr lang="en-US" sz="1400" kern="1200" baseline="0">
                          <a:solidFill>
                            <a:schemeClr val="tx1"/>
                          </a:solidFill>
                          <a:effectLst/>
                          <a:latin typeface="Bliss-Light"/>
                          <a:ea typeface="Calibri"/>
                          <a:cs typeface="Arial"/>
                        </a:rPr>
                        <a:t> is an example of how a primary table should look</a:t>
                      </a:r>
                      <a:endParaRPr lang="en-GB" sz="110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err="1">
                          <a:solidFill>
                            <a:schemeClr val="tx1"/>
                          </a:solidFill>
                          <a:effectLst/>
                          <a:latin typeface="Bliss-Light"/>
                          <a:ea typeface="Times New Roman"/>
                          <a:cs typeface="Arial"/>
                        </a:rPr>
                        <a:t>Testun</a:t>
                      </a:r>
                      <a:endParaRPr lang="en-GB" sz="1100">
                        <a:solidFill>
                          <a:schemeClr val="tx1"/>
                        </a:solidFill>
                        <a:effectLst/>
                        <a:latin typeface="+mn-lt"/>
                        <a:ea typeface="Calibri"/>
                        <a:cs typeface="Times New Roman"/>
                      </a:endParaRPr>
                    </a:p>
                    <a:p>
                      <a:pPr>
                        <a:lnSpc>
                          <a:spcPct val="115000"/>
                        </a:lnSpc>
                        <a:spcAft>
                          <a:spcPts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Bliss-Light"/>
                          <a:ea typeface="Times New Roman"/>
                          <a:cs typeface="Arial"/>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err="1">
                          <a:solidFill>
                            <a:schemeClr val="tx1"/>
                          </a:solidFill>
                          <a:effectLst/>
                          <a:latin typeface="Bliss-Light"/>
                          <a:ea typeface="Times New Roman"/>
                          <a:cs typeface="Arial"/>
                        </a:rPr>
                        <a:t>Testun</a:t>
                      </a:r>
                      <a:endParaRPr lang="en-GB" sz="1100">
                        <a:solidFill>
                          <a:schemeClr val="tx1"/>
                        </a:solidFill>
                        <a:effectLst/>
                        <a:latin typeface="+mn-lt"/>
                        <a:ea typeface="Calibri"/>
                        <a:cs typeface="Times New Roman"/>
                      </a:endParaRPr>
                    </a:p>
                    <a:p>
                      <a:pPr>
                        <a:lnSpc>
                          <a:spcPct val="115000"/>
                        </a:lnSpc>
                        <a:spcAft>
                          <a:spcPts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Bliss-Light"/>
                          <a:ea typeface="Times New Roman"/>
                          <a:cs typeface="Arial"/>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err="1">
                          <a:solidFill>
                            <a:schemeClr val="tx1"/>
                          </a:solidFill>
                          <a:effectLst/>
                          <a:latin typeface="Bliss-Light"/>
                          <a:ea typeface="Times New Roman"/>
                          <a:cs typeface="Arial"/>
                        </a:rPr>
                        <a:t>Testun</a:t>
                      </a:r>
                      <a:endParaRPr lang="en-GB" sz="1100">
                        <a:solidFill>
                          <a:schemeClr val="tx1"/>
                        </a:solidFill>
                        <a:effectLst/>
                        <a:latin typeface="+mn-lt"/>
                        <a:ea typeface="Calibri"/>
                        <a:cs typeface="Times New Roman"/>
                      </a:endParaRPr>
                    </a:p>
                    <a:p>
                      <a:pPr>
                        <a:lnSpc>
                          <a:spcPct val="115000"/>
                        </a:lnSpc>
                        <a:spcAft>
                          <a:spcPts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Bliss-Light"/>
                          <a:ea typeface="Times New Roman"/>
                          <a:cs typeface="Arial"/>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extLst>
      <p:ext uri="{BB962C8B-B14F-4D97-AF65-F5344CB8AC3E}">
        <p14:creationId xmlns:p14="http://schemas.microsoft.com/office/powerpoint/2010/main" val="3010871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13/01/2022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extLst>
      <p:ext uri="{BB962C8B-B14F-4D97-AF65-F5344CB8AC3E}">
        <p14:creationId xmlns:p14="http://schemas.microsoft.com/office/powerpoint/2010/main" val="245470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b="-1"/>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Z:\Pictures\logos\WJEC_Logo_RGB.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5949280"/>
            <a:ext cx="701740" cy="70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947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a:solidFill>
                <a:srgbClr val="F7B385"/>
              </a:solidFill>
              <a:latin typeface="Gotham Rounded Book"/>
              <a:cs typeface="Gotham Rounded Book"/>
            </a:endParaRPr>
          </a:p>
        </p:txBody>
      </p:sp>
    </p:spTree>
    <p:extLst>
      <p:ext uri="{BB962C8B-B14F-4D97-AF65-F5344CB8AC3E}">
        <p14:creationId xmlns:p14="http://schemas.microsoft.com/office/powerpoint/2010/main" val="1327849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fld id="{FBCDF05E-0434-4D9E-A45E-CE9212DC932C}" type="slidenum">
              <a:rPr lang="en-GB"/>
              <a:pPr>
                <a:defRPr/>
              </a:pPr>
              <a:t>‹#›</a:t>
            </a:fld>
            <a:endParaRPr lang="en-GB"/>
          </a:p>
        </p:txBody>
      </p:sp>
    </p:spTree>
    <p:extLst>
      <p:ext uri="{BB962C8B-B14F-4D97-AF65-F5344CB8AC3E}">
        <p14:creationId xmlns:p14="http://schemas.microsoft.com/office/powerpoint/2010/main" val="211486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4" descr="Y:\Tools and Systems\Educational Support\Marketing and Communications\Jay\Banners\Power Point\EDUQAS-POWERPOINT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308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13/01/2022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50646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13/01/2022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329966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CEC97-3610-4BC3-9863-84860970E407}" type="datetimeFigureOut">
              <a:rPr lang="en-GB" smtClean="0"/>
              <a:t>13/01/2022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4167990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91CEC97-3610-4BC3-9863-84860970E407}" type="datetimeFigureOut">
              <a:rPr lang="en-GB" smtClean="0"/>
              <a:t>13/01/2022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319918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91CEC97-3610-4BC3-9863-84860970E407}" type="datetimeFigureOut">
              <a:rPr lang="en-GB" smtClean="0"/>
              <a:t>13/01/2022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189557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91CEC97-3610-4BC3-9863-84860970E407}" type="datetimeFigureOut">
              <a:rPr lang="en-GB" smtClean="0"/>
              <a:t>13/01/2022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29FF0E-3B88-4BA3-99B1-B148A18A82CB}" type="slidenum">
              <a:rPr lang="en-GB" smtClean="0"/>
              <a:t>‹#›</a:t>
            </a:fld>
            <a:endParaRPr lang="en-GB"/>
          </a:p>
        </p:txBody>
      </p:sp>
    </p:spTree>
    <p:extLst>
      <p:ext uri="{BB962C8B-B14F-4D97-AF65-F5344CB8AC3E}">
        <p14:creationId xmlns:p14="http://schemas.microsoft.com/office/powerpoint/2010/main" val="245372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CEC97-3610-4BC3-9863-84860970E407}" type="datetimeFigureOut">
              <a:rPr lang="en-GB" smtClean="0"/>
              <a:t>13/01/2022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29FF0E-3B88-4BA3-99B1-B148A18A82CB}" type="slidenum">
              <a:rPr lang="en-GB" smtClean="0"/>
              <a:t>‹#›</a:t>
            </a:fld>
            <a:endParaRPr lang="en-GB"/>
          </a:p>
        </p:txBody>
      </p:sp>
      <p:pic>
        <p:nvPicPr>
          <p:cNvPr id="6" name="Eduqas_Powerpoint_Templates_for PPT-1.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userDrawn="1"/>
        </p:nvSpPr>
        <p:spPr>
          <a:xfrm>
            <a:off x="278740" y="569174"/>
            <a:ext cx="4769510" cy="634020"/>
          </a:xfrm>
          <a:prstGeom prst="rect">
            <a:avLst/>
          </a:prstGeom>
          <a:noFill/>
        </p:spPr>
        <p:txBody>
          <a:bodyPr wrap="square" rtlCol="0">
            <a:spAutoFit/>
          </a:bodyPr>
          <a:lstStyle/>
          <a:p>
            <a:pPr>
              <a:lnSpc>
                <a:spcPct val="80000"/>
              </a:lnSpc>
            </a:pPr>
            <a:r>
              <a:rPr lang="en-US" sz="4400" kern="1100" spc="-30">
                <a:solidFill>
                  <a:schemeClr val="bg1"/>
                </a:solidFill>
                <a:latin typeface="Gotham Rounded Book"/>
                <a:cs typeface="Gotham Rounded Book"/>
              </a:rPr>
              <a:t>Any Questions?</a:t>
            </a:r>
          </a:p>
        </p:txBody>
      </p:sp>
    </p:spTree>
    <p:extLst>
      <p:ext uri="{BB962C8B-B14F-4D97-AF65-F5344CB8AC3E}">
        <p14:creationId xmlns:p14="http://schemas.microsoft.com/office/powerpoint/2010/main" val="3289501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0.pn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CEC97-3610-4BC3-9863-84860970E407}" type="datetimeFigureOut">
              <a:rPr lang="en-GB" smtClean="0"/>
              <a:t>13/01/2022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9FF0E-3B88-4BA3-99B1-B148A18A82CB}" type="slidenum">
              <a:rPr lang="en-GB" smtClean="0"/>
              <a:t>‹#›</a:t>
            </a:fld>
            <a:endParaRPr lang="en-GB"/>
          </a:p>
        </p:txBody>
      </p:sp>
    </p:spTree>
    <p:extLst>
      <p:ext uri="{BB962C8B-B14F-4D97-AF65-F5344CB8AC3E}">
        <p14:creationId xmlns:p14="http://schemas.microsoft.com/office/powerpoint/2010/main" val="3150130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51" r:id="rId5"/>
    <p:sldLayoutId id="2147483652" r:id="rId6"/>
    <p:sldLayoutId id="2147483653" r:id="rId7"/>
    <p:sldLayoutId id="2147483654" r:id="rId8"/>
    <p:sldLayoutId id="2147483655" r:id="rId9"/>
    <p:sldLayoutId id="2147483660" r:id="rId10"/>
    <p:sldLayoutId id="2147483656" r:id="rId11"/>
    <p:sldLayoutId id="2147483657" r:id="rId12"/>
    <p:sldLayoutId id="2147483658" r:id="rId13"/>
    <p:sldLayoutId id="2147483659"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66226120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Pa%20adnodd.pptx"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10.xml"/><Relationship Id="rId4"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2.pn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13.xml"/><Relationship Id="rId4"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0.xml"/><Relationship Id="rId7" Type="http://schemas.openxmlformats.org/officeDocument/2006/relationships/image" Target="../media/image2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12.png"/><Relationship Id="rId2" Type="http://schemas.microsoft.com/office/2007/relationships/media" Target="../media/media23.m4a"/><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notesSlide" Target="../notesSlides/notesSlide25.xml"/><Relationship Id="rId4"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12.png"/><Relationship Id="rId2" Type="http://schemas.microsoft.com/office/2007/relationships/media" Target="../media/media24.m4a"/><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notesSlide" Target="../notesSlides/notesSlide26.xml"/><Relationship Id="rId4"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5.m4a"/><Relationship Id="rId7" Type="http://schemas.openxmlformats.org/officeDocument/2006/relationships/image" Target="../media/image31.png"/><Relationship Id="rId2" Type="http://schemas.microsoft.com/office/2007/relationships/media" Target="../media/media25.m4a"/><Relationship Id="rId1" Type="http://schemas.openxmlformats.org/officeDocument/2006/relationships/tags" Target="../tags/tag7.xml"/><Relationship Id="rId6" Type="http://schemas.openxmlformats.org/officeDocument/2006/relationships/image" Target="../media/image30.png"/><Relationship Id="rId5" Type="http://schemas.openxmlformats.org/officeDocument/2006/relationships/notesSlide" Target="../notesSlides/notesSlide27.xml"/><Relationship Id="rId4"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6.m4a"/><Relationship Id="rId7" Type="http://schemas.openxmlformats.org/officeDocument/2006/relationships/diagramLayout" Target="../diagrams/layout1.xml"/><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diagramData" Target="../diagrams/data1.xml"/><Relationship Id="rId11" Type="http://schemas.openxmlformats.org/officeDocument/2006/relationships/image" Target="../media/image12.png"/><Relationship Id="rId5" Type="http://schemas.openxmlformats.org/officeDocument/2006/relationships/notesSlide" Target="../notesSlides/notesSlide7.xml"/><Relationship Id="rId10" Type="http://schemas.microsoft.com/office/2007/relationships/diagramDrawing" Target="../diagrams/drawing1.xml"/><Relationship Id="rId4" Type="http://schemas.openxmlformats.org/officeDocument/2006/relationships/slideLayout" Target="../slideLayouts/slideLayout25.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pres?slideindex=1&amp;slidetitle="/>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6526" y="5928233"/>
            <a:ext cx="700998" cy="7009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68E4465-F1DC-460B-BC50-20BEB80F9902}"/>
              </a:ext>
            </a:extLst>
          </p:cNvPr>
          <p:cNvSpPr>
            <a:spLocks noGrp="1"/>
          </p:cNvSpPr>
          <p:nvPr>
            <p:ph type="ctrTitle"/>
          </p:nvPr>
        </p:nvSpPr>
        <p:spPr>
          <a:xfrm>
            <a:off x="516689" y="2656557"/>
            <a:ext cx="7772400" cy="52364"/>
          </a:xfrm>
        </p:spPr>
        <p:txBody>
          <a:bodyPr>
            <a:normAutofit fontScale="90000"/>
          </a:bodyPr>
          <a:lstStyle/>
          <a:p>
            <a:pPr algn="l"/>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Assessing WJEC Geography</a:t>
            </a:r>
            <a:br>
              <a:rPr lang="en-GB" i="1" dirty="0">
                <a:solidFill>
                  <a:schemeClr val="bg1"/>
                </a:solidFill>
                <a:latin typeface="Arial" panose="020B0604020202020204" pitchFamily="34" charset="0"/>
                <a:cs typeface="Arial" panose="020B0604020202020204" pitchFamily="34" charset="0"/>
              </a:rPr>
            </a:br>
            <a:r>
              <a:rPr lang="en-GB" i="1" dirty="0">
                <a:solidFill>
                  <a:schemeClr val="bg1"/>
                </a:solidFill>
                <a:latin typeface="Arial" panose="020B0604020202020204" pitchFamily="34" charset="0"/>
                <a:cs typeface="Arial" panose="020B0604020202020204" pitchFamily="34" charset="0"/>
              </a:rPr>
              <a:t>Units 1 and 2</a:t>
            </a:r>
            <a:br>
              <a:rPr lang="en-GB" i="1" dirty="0">
                <a:solidFill>
                  <a:schemeClr val="bg1"/>
                </a:solidFill>
                <a:latin typeface="Arial" panose="020B0604020202020204" pitchFamily="34" charset="0"/>
                <a:cs typeface="Arial" panose="020B0604020202020204" pitchFamily="34" charset="0"/>
              </a:rPr>
            </a:br>
            <a:br>
              <a:rPr lang="en-GB" i="1" dirty="0">
                <a:solidFill>
                  <a:schemeClr val="bg1"/>
                </a:solidFill>
                <a:latin typeface="Arial" panose="020B0604020202020204" pitchFamily="34" charset="0"/>
                <a:cs typeface="Arial" panose="020B0604020202020204" pitchFamily="34" charset="0"/>
              </a:rPr>
            </a:br>
            <a:br>
              <a:rPr lang="en-GB" dirty="0"/>
            </a:br>
            <a:r>
              <a:rPr lang="en-GB" i="1" dirty="0"/>
              <a:t> </a:t>
            </a:r>
            <a:endParaRPr lang="en-GB" dirty="0">
              <a:solidFill>
                <a:schemeClr val="bg1"/>
              </a:solidFill>
            </a:endParaRPr>
          </a:p>
        </p:txBody>
      </p:sp>
    </p:spTree>
    <p:extLst>
      <p:ext uri="{BB962C8B-B14F-4D97-AF65-F5344CB8AC3E}">
        <p14:creationId xmlns:p14="http://schemas.microsoft.com/office/powerpoint/2010/main" val="508971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4294967295"/>
          </p:nvPr>
        </p:nvGraphicFramePr>
        <p:xfrm>
          <a:off x="173055" y="1475898"/>
          <a:ext cx="8640960" cy="4846320"/>
        </p:xfrm>
        <a:graphic>
          <a:graphicData uri="http://schemas.openxmlformats.org/drawingml/2006/table">
            <a:tbl>
              <a:tblPr/>
              <a:tblGrid>
                <a:gridCol w="2880320">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2880320">
                  <a:extLst>
                    <a:ext uri="{9D8B030D-6E8A-4147-A177-3AD203B41FA5}">
                      <a16:colId xmlns:a16="http://schemas.microsoft.com/office/drawing/2014/main" val="20002"/>
                    </a:ext>
                  </a:extLst>
                </a:gridCol>
              </a:tblGrid>
              <a:tr h="2244724">
                <a:tc>
                  <a:txBody>
                    <a:bodyPr/>
                    <a:lstStyle/>
                    <a:p>
                      <a:pPr algn="ctr">
                        <a:spcAft>
                          <a:spcPts val="600"/>
                        </a:spcAft>
                      </a:pPr>
                      <a:endParaRPr lang="en-GB" sz="1800" b="1">
                        <a:latin typeface="Arial" panose="020B0604020202020204" pitchFamily="34" charset="0"/>
                        <a:ea typeface="Calibri"/>
                        <a:cs typeface="Arial" panose="020B0604020202020204" pitchFamily="34" charset="0"/>
                      </a:endParaRPr>
                    </a:p>
                    <a:p>
                      <a:pPr lvl="0" algn="ctr">
                        <a:spcAft>
                          <a:spcPts val="600"/>
                        </a:spcAft>
                        <a:buNone/>
                      </a:pPr>
                      <a:r>
                        <a:rPr lang="en-GB" sz="1800" b="1">
                          <a:latin typeface="Arial"/>
                          <a:ea typeface="Calibri"/>
                          <a:cs typeface="Arial"/>
                        </a:rPr>
                        <a:t>Be</a:t>
                      </a:r>
                      <a:r>
                        <a:rPr lang="en-GB" sz="1800" b="1" baseline="0">
                          <a:latin typeface="Arial"/>
                          <a:ea typeface="Calibri"/>
                          <a:cs typeface="Arial"/>
                        </a:rPr>
                        <a:t> BALANCED</a:t>
                      </a:r>
                      <a:endParaRPr lang="en-GB" sz="1800" b="1">
                        <a:latin typeface="Arial"/>
                        <a:ea typeface="Calibri"/>
                        <a:cs typeface="Arial"/>
                      </a:endParaRPr>
                    </a:p>
                    <a:p>
                      <a:pPr algn="l">
                        <a:spcAft>
                          <a:spcPts val="600"/>
                        </a:spcAft>
                      </a:pPr>
                      <a:r>
                        <a:rPr lang="en-GB" sz="1800">
                          <a:latin typeface="Arial" panose="020B0604020202020204" pitchFamily="34" charset="0"/>
                          <a:ea typeface="Calibri"/>
                          <a:cs typeface="Arial" panose="020B0604020202020204" pitchFamily="34" charset="0"/>
                        </a:rPr>
                        <a:t>Weigh up advantages and disadvantages – e.g. costs / benefits, good / bad, positive / negative impacts</a:t>
                      </a:r>
                    </a:p>
                    <a:p>
                      <a:pPr algn="l">
                        <a:spcAft>
                          <a:spcPts val="600"/>
                        </a:spcAft>
                      </a:pPr>
                      <a:endParaRPr lang="en-US" sz="1800" b="1">
                        <a:latin typeface="Arial" panose="020B0604020202020204" pitchFamily="34" charset="0"/>
                        <a:ea typeface="Calibri"/>
                        <a:cs typeface="Arial" panose="020B0604020202020204" pitchFamily="34" charset="0"/>
                      </a:endParaRPr>
                    </a:p>
                  </a:txBody>
                  <a:tcPr marL="45548" marR="45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600"/>
                        </a:spcAft>
                      </a:pPr>
                      <a:endParaRPr lang="en-GB" sz="1800" b="1">
                        <a:latin typeface="Arial"/>
                        <a:ea typeface="Calibri"/>
                        <a:cs typeface="Arial"/>
                      </a:endParaRPr>
                    </a:p>
                    <a:p>
                      <a:pPr lvl="0" algn="ctr">
                        <a:spcAft>
                          <a:spcPts val="600"/>
                        </a:spcAft>
                        <a:buNone/>
                      </a:pPr>
                      <a:r>
                        <a:rPr lang="en-GB" sz="1800" b="1">
                          <a:latin typeface="Arial"/>
                          <a:ea typeface="Calibri"/>
                          <a:cs typeface="Arial"/>
                        </a:rPr>
                        <a:t>Use </a:t>
                      </a:r>
                      <a:r>
                        <a:rPr lang="en-GB" sz="1800" b="1" baseline="0">
                          <a:latin typeface="Arial"/>
                          <a:ea typeface="Calibri"/>
                          <a:cs typeface="Arial"/>
                        </a:rPr>
                        <a:t>EVIDENCE </a:t>
                      </a:r>
                      <a:endParaRPr lang="en-GB" sz="1800" b="1" baseline="0">
                        <a:latin typeface="Arial" panose="020B0604020202020204" pitchFamily="34" charset="0"/>
                        <a:ea typeface="Calibri"/>
                        <a:cs typeface="Arial" panose="020B0604020202020204" pitchFamily="34" charset="0"/>
                      </a:endParaRPr>
                    </a:p>
                    <a:p>
                      <a:pPr algn="ctr">
                        <a:spcAft>
                          <a:spcPts val="600"/>
                        </a:spcAft>
                      </a:pPr>
                      <a:r>
                        <a:rPr lang="en-GB" sz="1800">
                          <a:latin typeface="Arial" panose="020B0604020202020204" pitchFamily="34" charset="0"/>
                          <a:ea typeface="Calibri"/>
                          <a:cs typeface="Arial" panose="020B0604020202020204" pitchFamily="34" charset="0"/>
                        </a:rPr>
                        <a:t>Give extended and detailed evidence to support a decision. Use  hard and soft</a:t>
                      </a:r>
                      <a:r>
                        <a:rPr lang="en-GB" sz="1800" baseline="0">
                          <a:latin typeface="Arial" panose="020B0604020202020204" pitchFamily="34" charset="0"/>
                          <a:ea typeface="Calibri"/>
                          <a:cs typeface="Arial" panose="020B0604020202020204" pitchFamily="34" charset="0"/>
                        </a:rPr>
                        <a:t> evidence but do </a:t>
                      </a:r>
                      <a:r>
                        <a:rPr lang="en-GB" sz="1800" b="1" baseline="0">
                          <a:latin typeface="Arial" panose="020B0604020202020204" pitchFamily="34" charset="0"/>
                          <a:ea typeface="Calibri"/>
                          <a:cs typeface="Arial" panose="020B0604020202020204" pitchFamily="34" charset="0"/>
                        </a:rPr>
                        <a:t>not</a:t>
                      </a:r>
                      <a:r>
                        <a:rPr lang="en-GB" sz="1800" baseline="0">
                          <a:latin typeface="Arial" panose="020B0604020202020204" pitchFamily="34" charset="0"/>
                          <a:ea typeface="Calibri"/>
                          <a:cs typeface="Arial" panose="020B0604020202020204" pitchFamily="34" charset="0"/>
                        </a:rPr>
                        <a:t> use </a:t>
                      </a:r>
                      <a:r>
                        <a:rPr lang="en-GB" sz="1800">
                          <a:latin typeface="Arial" panose="020B0604020202020204" pitchFamily="34" charset="0"/>
                          <a:ea typeface="Calibri"/>
                          <a:cs typeface="Arial" panose="020B0604020202020204" pitchFamily="34" charset="0"/>
                        </a:rPr>
                        <a:t>vague assertions. </a:t>
                      </a:r>
                    </a:p>
                    <a:p>
                      <a:pPr algn="ctr">
                        <a:spcAft>
                          <a:spcPts val="600"/>
                        </a:spcAft>
                      </a:pPr>
                      <a:r>
                        <a:rPr lang="en-GB" sz="1800">
                          <a:latin typeface="Arial" panose="020B0604020202020204" pitchFamily="34" charset="0"/>
                          <a:ea typeface="Calibri"/>
                          <a:cs typeface="Arial" panose="020B0604020202020204" pitchFamily="34" charset="0"/>
                        </a:rPr>
                        <a:t> </a:t>
                      </a:r>
                    </a:p>
                  </a:txBody>
                  <a:tcPr marL="45548" marR="45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600"/>
                        </a:spcAft>
                      </a:pPr>
                      <a:endParaRPr lang="en-GB" sz="1800" b="1">
                        <a:solidFill>
                          <a:srgbClr val="000000"/>
                        </a:solidFill>
                        <a:latin typeface="Arial"/>
                        <a:ea typeface="Calibri"/>
                        <a:cs typeface="Arial"/>
                      </a:endParaRPr>
                    </a:p>
                    <a:p>
                      <a:pPr lvl="0" algn="ctr">
                        <a:spcAft>
                          <a:spcPts val="600"/>
                        </a:spcAft>
                        <a:buNone/>
                      </a:pPr>
                      <a:r>
                        <a:rPr lang="en-GB" sz="1800" b="1">
                          <a:solidFill>
                            <a:srgbClr val="000000"/>
                          </a:solidFill>
                          <a:latin typeface="Arial"/>
                          <a:ea typeface="Calibri"/>
                          <a:cs typeface="Arial"/>
                        </a:rPr>
                        <a:t>COUNTER-ARGUMENT</a:t>
                      </a:r>
                      <a:endParaRPr lang="en-US" sz="1800">
                        <a:solidFill>
                          <a:srgbClr val="000000"/>
                        </a:solidFill>
                        <a:latin typeface="Arial"/>
                        <a:ea typeface="Calibri"/>
                        <a:cs typeface="Arial"/>
                      </a:endParaRPr>
                    </a:p>
                    <a:p>
                      <a:pPr algn="ctr">
                        <a:spcAft>
                          <a:spcPts val="600"/>
                        </a:spcAft>
                      </a:pPr>
                      <a:r>
                        <a:rPr lang="en-GB" sz="1800">
                          <a:solidFill>
                            <a:srgbClr val="000000"/>
                          </a:solidFill>
                          <a:latin typeface="Arial" panose="020B0604020202020204" pitchFamily="34" charset="0"/>
                          <a:ea typeface="Calibri"/>
                          <a:cs typeface="Arial" panose="020B0604020202020204" pitchFamily="34" charset="0"/>
                        </a:rPr>
                        <a:t>Be able to explain why some proposals or ideas </a:t>
                      </a:r>
                      <a:r>
                        <a:rPr lang="en-GB" sz="1800" baseline="0">
                          <a:solidFill>
                            <a:srgbClr val="000000"/>
                          </a:solidFill>
                          <a:latin typeface="Arial" panose="020B0604020202020204" pitchFamily="34" charset="0"/>
                          <a:ea typeface="Calibri"/>
                          <a:cs typeface="Arial" panose="020B0604020202020204" pitchFamily="34" charset="0"/>
                        </a:rPr>
                        <a:t>have been</a:t>
                      </a:r>
                      <a:r>
                        <a:rPr lang="en-GB" sz="1800">
                          <a:solidFill>
                            <a:srgbClr val="000000"/>
                          </a:solidFill>
                          <a:latin typeface="Arial" panose="020B0604020202020204" pitchFamily="34" charset="0"/>
                          <a:ea typeface="Calibri"/>
                          <a:cs typeface="Arial" panose="020B0604020202020204" pitchFamily="34" charset="0"/>
                        </a:rPr>
                        <a:t> </a:t>
                      </a:r>
                      <a:r>
                        <a:rPr lang="en-GB" sz="1800" b="1" i="1">
                          <a:solidFill>
                            <a:srgbClr val="000000"/>
                          </a:solidFill>
                          <a:latin typeface="Arial" panose="020B0604020202020204" pitchFamily="34" charset="0"/>
                          <a:ea typeface="Calibri"/>
                          <a:cs typeface="Arial" panose="020B0604020202020204" pitchFamily="34" charset="0"/>
                        </a:rPr>
                        <a:t>rejected</a:t>
                      </a:r>
                      <a:endParaRPr lang="en-US" sz="1800">
                        <a:solidFill>
                          <a:srgbClr val="000000"/>
                        </a:solidFill>
                        <a:latin typeface="Arial" panose="020B0604020202020204" pitchFamily="34" charset="0"/>
                        <a:ea typeface="Calibri"/>
                        <a:cs typeface="Arial" panose="020B0604020202020204" pitchFamily="34" charset="0"/>
                      </a:endParaRPr>
                    </a:p>
                  </a:txBody>
                  <a:tcPr marL="45548" marR="45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944216">
                <a:tc>
                  <a:txBody>
                    <a:bodyPr/>
                    <a:lstStyle/>
                    <a:p>
                      <a:pPr algn="ctr">
                        <a:spcAft>
                          <a:spcPts val="600"/>
                        </a:spcAft>
                      </a:pPr>
                      <a:endParaRPr lang="en-GB" sz="1800" b="1">
                        <a:latin typeface="Arial" panose="020B0604020202020204" pitchFamily="34" charset="0"/>
                        <a:ea typeface="Calibri"/>
                        <a:cs typeface="Arial" panose="020B0604020202020204" pitchFamily="34" charset="0"/>
                      </a:endParaRPr>
                    </a:p>
                    <a:p>
                      <a:pPr algn="ctr">
                        <a:spcAft>
                          <a:spcPts val="600"/>
                        </a:spcAft>
                      </a:pPr>
                      <a:r>
                        <a:rPr lang="en-GB" sz="1800" b="1">
                          <a:latin typeface="Arial" panose="020B0604020202020204" pitchFamily="34" charset="0"/>
                          <a:ea typeface="Calibri"/>
                          <a:cs typeface="Arial" panose="020B0604020202020204" pitchFamily="34" charset="0"/>
                        </a:rPr>
                        <a:t>Be SYNOPTIC </a:t>
                      </a:r>
                      <a:endParaRPr lang="en-US" sz="1800">
                        <a:latin typeface="Arial" panose="020B0604020202020204" pitchFamily="34" charset="0"/>
                        <a:ea typeface="Calibri"/>
                        <a:cs typeface="Arial" panose="020B0604020202020204" pitchFamily="34" charset="0"/>
                      </a:endParaRPr>
                    </a:p>
                    <a:p>
                      <a:pPr algn="ctr">
                        <a:spcAft>
                          <a:spcPts val="600"/>
                        </a:spcAft>
                      </a:pPr>
                      <a:r>
                        <a:rPr lang="en-GB" sz="1800">
                          <a:latin typeface="Arial" panose="020B0604020202020204" pitchFamily="34" charset="0"/>
                          <a:ea typeface="Calibri"/>
                          <a:cs typeface="Arial" panose="020B0604020202020204" pitchFamily="34" charset="0"/>
                        </a:rPr>
                        <a:t>Use knowledge and understanding from other topics in Geography, from the news, or from other subjects</a:t>
                      </a:r>
                    </a:p>
                    <a:p>
                      <a:pPr algn="ctr">
                        <a:spcAft>
                          <a:spcPts val="600"/>
                        </a:spcAft>
                      </a:pPr>
                      <a:endParaRPr lang="en-US" sz="1800">
                        <a:latin typeface="Arial" panose="020B0604020202020204" pitchFamily="34" charset="0"/>
                        <a:ea typeface="Calibri"/>
                        <a:cs typeface="Arial" panose="020B0604020202020204" pitchFamily="34" charset="0"/>
                      </a:endParaRPr>
                    </a:p>
                  </a:txBody>
                  <a:tcPr marL="45548" marR="45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600"/>
                        </a:spcAft>
                      </a:pPr>
                      <a:endParaRPr lang="en-GB" sz="1800" b="1">
                        <a:latin typeface="Arial" panose="020B0604020202020204" pitchFamily="34" charset="0"/>
                        <a:ea typeface="Calibri"/>
                        <a:cs typeface="Arial" panose="020B0604020202020204" pitchFamily="34" charset="0"/>
                      </a:endParaRPr>
                    </a:p>
                    <a:p>
                      <a:pPr algn="ctr">
                        <a:spcAft>
                          <a:spcPts val="600"/>
                        </a:spcAft>
                      </a:pPr>
                      <a:r>
                        <a:rPr lang="en-GB" sz="1800" b="1">
                          <a:latin typeface="Arial" panose="020B0604020202020204" pitchFamily="34" charset="0"/>
                          <a:ea typeface="Calibri"/>
                          <a:cs typeface="Arial" panose="020B0604020202020204" pitchFamily="34" charset="0"/>
                        </a:rPr>
                        <a:t>Think about FUTURES</a:t>
                      </a:r>
                      <a:endParaRPr lang="en-US" sz="1800">
                        <a:latin typeface="Arial" panose="020B0604020202020204" pitchFamily="34" charset="0"/>
                        <a:ea typeface="Calibri"/>
                        <a:cs typeface="Arial" panose="020B0604020202020204" pitchFamily="34" charset="0"/>
                      </a:endParaRPr>
                    </a:p>
                    <a:p>
                      <a:pPr algn="ctr">
                        <a:spcAft>
                          <a:spcPts val="600"/>
                        </a:spcAft>
                      </a:pPr>
                      <a:r>
                        <a:rPr lang="en-GB" sz="1800">
                          <a:latin typeface="Arial" panose="020B0604020202020204" pitchFamily="34" charset="0"/>
                          <a:ea typeface="Calibri"/>
                          <a:cs typeface="Arial" panose="020B0604020202020204" pitchFamily="34" charset="0"/>
                        </a:rPr>
                        <a:t>Consider the impacts of your decision</a:t>
                      </a:r>
                      <a:r>
                        <a:rPr lang="en-GB" sz="1800" baseline="0">
                          <a:latin typeface="Arial" panose="020B0604020202020204" pitchFamily="34" charset="0"/>
                          <a:ea typeface="Calibri"/>
                          <a:cs typeface="Arial" panose="020B0604020202020204" pitchFamily="34" charset="0"/>
                        </a:rPr>
                        <a:t> in the short term and longer term. Is it sustainable? </a:t>
                      </a:r>
                      <a:endParaRPr lang="en-US" sz="1800">
                        <a:latin typeface="Arial" panose="020B0604020202020204" pitchFamily="34" charset="0"/>
                        <a:ea typeface="Calibri"/>
                        <a:cs typeface="Arial" panose="020B0604020202020204" pitchFamily="34" charset="0"/>
                      </a:endParaRPr>
                    </a:p>
                  </a:txBody>
                  <a:tcPr marL="45548" marR="45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600"/>
                        </a:spcAft>
                      </a:pPr>
                      <a:endParaRPr lang="en-GB" sz="1800" b="1">
                        <a:latin typeface="Arial" panose="020B0604020202020204" pitchFamily="34" charset="0"/>
                        <a:ea typeface="Calibri"/>
                        <a:cs typeface="Arial" panose="020B0604020202020204" pitchFamily="34" charset="0"/>
                      </a:endParaRPr>
                    </a:p>
                    <a:p>
                      <a:pPr algn="ctr">
                        <a:spcAft>
                          <a:spcPts val="600"/>
                        </a:spcAft>
                      </a:pPr>
                      <a:r>
                        <a:rPr lang="en-GB" sz="1800" b="1">
                          <a:latin typeface="Arial"/>
                          <a:ea typeface="Calibri"/>
                          <a:cs typeface="Arial"/>
                        </a:rPr>
                        <a:t>Reach</a:t>
                      </a:r>
                      <a:r>
                        <a:rPr lang="en-GB" sz="1800" b="1" baseline="0">
                          <a:latin typeface="Arial"/>
                          <a:ea typeface="Calibri"/>
                          <a:cs typeface="Arial"/>
                        </a:rPr>
                        <a:t> a</a:t>
                      </a:r>
                      <a:r>
                        <a:rPr lang="en-GB" sz="1800" b="1">
                          <a:latin typeface="Arial"/>
                          <a:ea typeface="Calibri"/>
                          <a:cs typeface="Arial"/>
                        </a:rPr>
                        <a:t> JUDGEMENT</a:t>
                      </a:r>
                      <a:endParaRPr lang="en-US" sz="1800">
                        <a:latin typeface="Arial"/>
                        <a:ea typeface="Calibri"/>
                        <a:cs typeface="Arial"/>
                      </a:endParaRPr>
                    </a:p>
                    <a:p>
                      <a:pPr algn="ctr">
                        <a:spcAft>
                          <a:spcPts val="600"/>
                        </a:spcAft>
                      </a:pPr>
                      <a:r>
                        <a:rPr lang="en-GB" sz="1800">
                          <a:latin typeface="Arial" panose="020B0604020202020204" pitchFamily="34" charset="0"/>
                          <a:ea typeface="Calibri"/>
                          <a:cs typeface="Arial" panose="020B0604020202020204" pitchFamily="34" charset="0"/>
                        </a:rPr>
                        <a:t>DECIDE! Be able to put</a:t>
                      </a:r>
                      <a:r>
                        <a:rPr lang="en-GB" sz="1800" baseline="0">
                          <a:latin typeface="Arial" panose="020B0604020202020204" pitchFamily="34" charset="0"/>
                          <a:ea typeface="Calibri"/>
                          <a:cs typeface="Arial" panose="020B0604020202020204" pitchFamily="34" charset="0"/>
                        </a:rPr>
                        <a:t> together a logical case that is </a:t>
                      </a:r>
                      <a:r>
                        <a:rPr lang="en-GB" sz="1800">
                          <a:latin typeface="Arial" panose="020B0604020202020204" pitchFamily="34" charset="0"/>
                          <a:ea typeface="Calibri"/>
                          <a:cs typeface="Arial" panose="020B0604020202020204" pitchFamily="34" charset="0"/>
                        </a:rPr>
                        <a:t>linked to evidence </a:t>
                      </a:r>
                      <a:endParaRPr lang="en-US" sz="1800">
                        <a:latin typeface="Arial" panose="020B0604020202020204" pitchFamily="34" charset="0"/>
                        <a:ea typeface="Calibri"/>
                        <a:cs typeface="Arial" panose="020B0604020202020204" pitchFamily="34" charset="0"/>
                      </a:endParaRPr>
                    </a:p>
                  </a:txBody>
                  <a:tcPr marL="45548" marR="45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4" name="Text Placeholder 3"/>
          <p:cNvSpPr>
            <a:spLocks noGrp="1"/>
          </p:cNvSpPr>
          <p:nvPr>
            <p:ph type="body" sz="quarter" idx="14"/>
          </p:nvPr>
        </p:nvSpPr>
        <p:spPr>
          <a:xfrm>
            <a:off x="2123728" y="112711"/>
            <a:ext cx="6552728" cy="1156049"/>
          </a:xfrm>
        </p:spPr>
        <p:txBody>
          <a:bodyPr/>
          <a:lstStyle/>
          <a:p>
            <a:r>
              <a:rPr lang="en-US" sz="3000" b="1">
                <a:solidFill>
                  <a:srgbClr val="FFFFFF"/>
                </a:solidFill>
              </a:rPr>
              <a:t>Key elements of a sophisticated response in AO2 – what to look for</a:t>
            </a:r>
          </a:p>
        </p:txBody>
      </p:sp>
      <p:sp>
        <p:nvSpPr>
          <p:cNvPr id="6" name="Slide Number Placeholder 1"/>
          <p:cNvSpPr txBox="1">
            <a:spLocks noGrp="1"/>
          </p:cNvSpPr>
          <p:nvPr/>
        </p:nvSpPr>
        <p:spPr>
          <a:xfrm>
            <a:off x="7010400" y="6356350"/>
            <a:ext cx="2133600" cy="365125"/>
          </a:xfrm>
          <a:prstGeom prst="rect">
            <a:avLst/>
          </a:prstGeom>
          <a:noFill/>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64748391-2B15-4701-AC2F-E73AA1DAC39F}" type="slidenum">
              <a:rPr kumimoji="0" lang="en-US" sz="1200" b="0" i="0" u="none" strike="noStrike" kern="1200" cap="none" spc="0" normalizeH="0" baseline="0" noProof="0">
                <a:ln>
                  <a:noFill/>
                </a:ln>
                <a:solidFill>
                  <a:prstClr val="black">
                    <a:tint val="75000"/>
                  </a:prstClr>
                </a:solidFill>
                <a:effectLst/>
                <a:uLnTx/>
                <a:uFillTx/>
                <a:latin typeface="Calibri"/>
                <a:ea typeface="ＭＳ Ｐゴシック" pitchFamily="1"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ＭＳ Ｐゴシック" pitchFamily="1" charset="-128"/>
              <a:cs typeface="+mn-cs"/>
            </a:endParaRPr>
          </a:p>
        </p:txBody>
      </p:sp>
      <p:pic>
        <p:nvPicPr>
          <p:cNvPr id="2" name="Audio 1">
            <a:hlinkClick r:id="" action="ppaction://media"/>
            <a:extLst>
              <a:ext uri="{FF2B5EF4-FFF2-40B4-BE49-F238E27FC236}">
                <a16:creationId xmlns:a16="http://schemas.microsoft.com/office/drawing/2014/main" id="{0DDE7EBD-207D-444C-9958-8C2D75862A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5593396"/>
      </p:ext>
    </p:extLst>
  </p:cSld>
  <p:clrMapOvr>
    <a:masterClrMapping/>
  </p:clrMapOvr>
  <mc:AlternateContent xmlns:mc="http://schemas.openxmlformats.org/markup-compatibility/2006" xmlns:p14="http://schemas.microsoft.com/office/powerpoint/2010/main">
    <mc:Choice Requires="p14">
      <p:transition spd="slow" p14:dur="2000" advTm="16793"/>
    </mc:Choice>
    <mc:Fallback xmlns="">
      <p:transition spd="slow" advTm="1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631" y="88482"/>
            <a:ext cx="3973902" cy="1143000"/>
          </a:xfrm>
        </p:spPr>
        <p:txBody>
          <a:bodyPr>
            <a:normAutofit/>
          </a:bodyPr>
          <a:lstStyle/>
          <a:p>
            <a:r>
              <a:rPr lang="en-GB" sz="4400" b="1">
                <a:solidFill>
                  <a:srgbClr val="FFFFFF"/>
                </a:solidFill>
                <a:latin typeface="+mn-lt"/>
              </a:rPr>
              <a:t>AO3 (25%)</a:t>
            </a:r>
          </a:p>
        </p:txBody>
      </p:sp>
      <p:sp>
        <p:nvSpPr>
          <p:cNvPr id="3" name="Content Placeholder 2"/>
          <p:cNvSpPr>
            <a:spLocks noGrp="1"/>
          </p:cNvSpPr>
          <p:nvPr>
            <p:ph idx="1"/>
          </p:nvPr>
        </p:nvSpPr>
        <p:spPr>
          <a:xfrm>
            <a:off x="614227" y="1513296"/>
            <a:ext cx="6840760" cy="1440160"/>
          </a:xfrm>
        </p:spPr>
        <p:txBody>
          <a:bodyPr/>
          <a:lstStyle/>
          <a:p>
            <a:r>
              <a:rPr lang="en-GB" b="1"/>
              <a:t>Skills</a:t>
            </a:r>
            <a:r>
              <a:rPr lang="en-GB"/>
              <a:t> and </a:t>
            </a:r>
            <a:r>
              <a:rPr lang="en-GB" b="1"/>
              <a:t>techniques</a:t>
            </a:r>
            <a:r>
              <a:rPr lang="en-GB"/>
              <a:t> in the investigation of questions and issues</a:t>
            </a:r>
          </a:p>
          <a:p>
            <a:r>
              <a:rPr lang="en-GB"/>
              <a:t>Candidates will be asked to:</a:t>
            </a:r>
          </a:p>
        </p:txBody>
      </p:sp>
      <p:sp>
        <p:nvSpPr>
          <p:cNvPr id="4" name="TextBox 3"/>
          <p:cNvSpPr txBox="1"/>
          <p:nvPr/>
        </p:nvSpPr>
        <p:spPr>
          <a:xfrm>
            <a:off x="988886" y="2946195"/>
            <a:ext cx="1440160"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0000FF"/>
                </a:solidFill>
                <a:effectLst/>
                <a:uLnTx/>
                <a:uFillTx/>
                <a:latin typeface="Calibri" pitchFamily="34" charset="0"/>
                <a:ea typeface="ＭＳ Ｐゴシック" pitchFamily="1" charset="-128"/>
                <a:cs typeface="+mn-cs"/>
              </a:rPr>
              <a:t>Select</a:t>
            </a:r>
          </a:p>
        </p:txBody>
      </p:sp>
      <p:sp>
        <p:nvSpPr>
          <p:cNvPr id="5" name="TextBox 4"/>
          <p:cNvSpPr txBox="1"/>
          <p:nvPr/>
        </p:nvSpPr>
        <p:spPr>
          <a:xfrm>
            <a:off x="3710086" y="2953941"/>
            <a:ext cx="1663855"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0000FF"/>
                </a:solidFill>
                <a:effectLst/>
                <a:uLnTx/>
                <a:uFillTx/>
                <a:latin typeface="Calibri" pitchFamily="34" charset="0"/>
                <a:ea typeface="ＭＳ Ｐゴシック" pitchFamily="1" charset="-128"/>
                <a:cs typeface="+mn-cs"/>
              </a:rPr>
              <a:t>Adapt</a:t>
            </a:r>
          </a:p>
        </p:txBody>
      </p:sp>
      <p:sp>
        <p:nvSpPr>
          <p:cNvPr id="6" name="TextBox 5"/>
          <p:cNvSpPr txBox="1"/>
          <p:nvPr/>
        </p:nvSpPr>
        <p:spPr>
          <a:xfrm>
            <a:off x="6387426" y="3025828"/>
            <a:ext cx="1800200"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0000FF"/>
                </a:solidFill>
                <a:effectLst/>
                <a:uLnTx/>
                <a:uFillTx/>
                <a:latin typeface="Calibri" pitchFamily="34" charset="0"/>
                <a:ea typeface="ＭＳ Ｐゴシック" pitchFamily="1" charset="-128"/>
                <a:cs typeface="+mn-cs"/>
              </a:rPr>
              <a:t>Use</a:t>
            </a:r>
          </a:p>
        </p:txBody>
      </p:sp>
      <p:sp>
        <p:nvSpPr>
          <p:cNvPr id="7" name="TextBox 6"/>
          <p:cNvSpPr txBox="1"/>
          <p:nvPr/>
        </p:nvSpPr>
        <p:spPr>
          <a:xfrm>
            <a:off x="1045911" y="4825180"/>
            <a:ext cx="5976664" cy="181588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Note:</a:t>
            </a:r>
            <a:r>
              <a:rPr kumimoji="0" lang="en-GB" sz="2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 increased level of challenge in use of mathematical/statistical skills and techniques in a range of geographical contexts</a:t>
            </a:r>
          </a:p>
        </p:txBody>
      </p:sp>
      <p:sp>
        <p:nvSpPr>
          <p:cNvPr id="10" name="TextBox 9"/>
          <p:cNvSpPr txBox="1"/>
          <p:nvPr/>
        </p:nvSpPr>
        <p:spPr>
          <a:xfrm>
            <a:off x="2355220" y="3890404"/>
            <a:ext cx="4788532"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0000FF"/>
                </a:solidFill>
                <a:effectLst/>
                <a:uLnTx/>
                <a:uFillTx/>
                <a:latin typeface="Calibri" pitchFamily="34" charset="0"/>
                <a:ea typeface="ＭＳ Ｐゴシック" pitchFamily="1" charset="-128"/>
                <a:cs typeface="+mn-cs"/>
              </a:rPr>
              <a:t>Communicate findings</a:t>
            </a:r>
          </a:p>
        </p:txBody>
      </p:sp>
      <p:pic>
        <p:nvPicPr>
          <p:cNvPr id="8" name="Audio 7">
            <a:hlinkClick r:id="" action="ppaction://media"/>
            <a:extLst>
              <a:ext uri="{FF2B5EF4-FFF2-40B4-BE49-F238E27FC236}">
                <a16:creationId xmlns:a16="http://schemas.microsoft.com/office/drawing/2014/main" id="{B4DDA651-58CB-4965-8C44-AA7205B01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8577665"/>
      </p:ext>
    </p:extLst>
  </p:cSld>
  <p:clrMapOvr>
    <a:masterClrMapping/>
  </p:clrMapOvr>
  <mc:AlternateContent xmlns:mc="http://schemas.openxmlformats.org/markup-compatibility/2006" xmlns:p14="http://schemas.microsoft.com/office/powerpoint/2010/main">
    <mc:Choice Requires="p14">
      <p:transition spd="slow" p14:dur="2000" advTm="10823"/>
    </mc:Choice>
    <mc:Fallback xmlns="">
      <p:transition spd="slow" advTm="1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438F4C-11E1-4954-8FE1-94ACC8F85A2C}"/>
              </a:ext>
            </a:extLst>
          </p:cNvPr>
          <p:cNvSpPr txBox="1">
            <a:spLocks/>
          </p:cNvSpPr>
          <p:nvPr/>
        </p:nvSpPr>
        <p:spPr>
          <a:xfrm>
            <a:off x="1639483" y="-2456"/>
            <a:ext cx="7111353" cy="625310"/>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Gotham Rounded Book"/>
                <a:ea typeface="ＭＳ Ｐゴシック"/>
                <a:cs typeface="Arial"/>
              </a:rPr>
              <a:t>Instructions for applying the marking scheme</a:t>
            </a:r>
          </a:p>
        </p:txBody>
      </p:sp>
      <p:graphicFrame>
        <p:nvGraphicFramePr>
          <p:cNvPr id="3" name="Table 2">
            <a:extLst>
              <a:ext uri="{FF2B5EF4-FFF2-40B4-BE49-F238E27FC236}">
                <a16:creationId xmlns:a16="http://schemas.microsoft.com/office/drawing/2014/main" id="{2F436832-EE1A-4C29-97A6-240210B5045D}"/>
              </a:ext>
            </a:extLst>
          </p:cNvPr>
          <p:cNvGraphicFramePr>
            <a:graphicFrameLocks noGrp="1"/>
          </p:cNvGraphicFramePr>
          <p:nvPr/>
        </p:nvGraphicFramePr>
        <p:xfrm>
          <a:off x="1236147" y="2459340"/>
          <a:ext cx="6526814" cy="2125987"/>
        </p:xfrm>
        <a:graphic>
          <a:graphicData uri="http://schemas.openxmlformats.org/drawingml/2006/table">
            <a:tbl>
              <a:tblPr firstRow="1" firstCol="1" bandRow="1"/>
              <a:tblGrid>
                <a:gridCol w="3363484">
                  <a:extLst>
                    <a:ext uri="{9D8B030D-6E8A-4147-A177-3AD203B41FA5}">
                      <a16:colId xmlns:a16="http://schemas.microsoft.com/office/drawing/2014/main" val="3107532240"/>
                    </a:ext>
                  </a:extLst>
                </a:gridCol>
                <a:gridCol w="741406">
                  <a:extLst>
                    <a:ext uri="{9D8B030D-6E8A-4147-A177-3AD203B41FA5}">
                      <a16:colId xmlns:a16="http://schemas.microsoft.com/office/drawing/2014/main" val="412629284"/>
                    </a:ext>
                  </a:extLst>
                </a:gridCol>
                <a:gridCol w="383059">
                  <a:extLst>
                    <a:ext uri="{9D8B030D-6E8A-4147-A177-3AD203B41FA5}">
                      <a16:colId xmlns:a16="http://schemas.microsoft.com/office/drawing/2014/main" val="4005451843"/>
                    </a:ext>
                  </a:extLst>
                </a:gridCol>
                <a:gridCol w="383060">
                  <a:extLst>
                    <a:ext uri="{9D8B030D-6E8A-4147-A177-3AD203B41FA5}">
                      <a16:colId xmlns:a16="http://schemas.microsoft.com/office/drawing/2014/main" val="182793460"/>
                    </a:ext>
                  </a:extLst>
                </a:gridCol>
                <a:gridCol w="383059">
                  <a:extLst>
                    <a:ext uri="{9D8B030D-6E8A-4147-A177-3AD203B41FA5}">
                      <a16:colId xmlns:a16="http://schemas.microsoft.com/office/drawing/2014/main" val="147003240"/>
                    </a:ext>
                  </a:extLst>
                </a:gridCol>
                <a:gridCol w="395416">
                  <a:extLst>
                    <a:ext uri="{9D8B030D-6E8A-4147-A177-3AD203B41FA5}">
                      <a16:colId xmlns:a16="http://schemas.microsoft.com/office/drawing/2014/main" val="1594617769"/>
                    </a:ext>
                  </a:extLst>
                </a:gridCol>
                <a:gridCol w="420130">
                  <a:extLst>
                    <a:ext uri="{9D8B030D-6E8A-4147-A177-3AD203B41FA5}">
                      <a16:colId xmlns:a16="http://schemas.microsoft.com/office/drawing/2014/main" val="385914601"/>
                    </a:ext>
                  </a:extLst>
                </a:gridCol>
                <a:gridCol w="457200">
                  <a:extLst>
                    <a:ext uri="{9D8B030D-6E8A-4147-A177-3AD203B41FA5}">
                      <a16:colId xmlns:a16="http://schemas.microsoft.com/office/drawing/2014/main" val="1445734006"/>
                    </a:ext>
                  </a:extLst>
                </a:gridCol>
              </a:tblGrid>
              <a:tr h="737057">
                <a:tc gridSpan="2">
                  <a:txBody>
                    <a:bodyPr/>
                    <a:lstStyle/>
                    <a:p>
                      <a:pP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3 (a) (</a:t>
                      </a:r>
                      <a:r>
                        <a:rPr lang="en-GB" sz="1200" err="1">
                          <a:effectLst/>
                          <a:latin typeface="Arial" panose="020B0604020202020204" pitchFamily="34" charset="0"/>
                          <a:ea typeface="Calibri" panose="020F0502020204030204" pitchFamily="34" charset="0"/>
                          <a:cs typeface="Arial" panose="020B0604020202020204" pitchFamily="34" charset="0"/>
                        </a:rPr>
                        <a:t>i</a:t>
                      </a:r>
                      <a:r>
                        <a:rPr lang="en-GB" sz="1200">
                          <a:effectLst/>
                          <a:latin typeface="Arial" panose="020B0604020202020204" pitchFamily="34" charset="0"/>
                          <a:ea typeface="Calibri" panose="020F0502020204030204" pitchFamily="34" charset="0"/>
                          <a:cs typeface="Arial" panose="020B0604020202020204" pitchFamily="34" charset="0"/>
                        </a:rPr>
                        <a:t>) Describe the location of the island of </a:t>
                      </a:r>
                      <a:r>
                        <a:rPr lang="en-GB" sz="1200" err="1">
                          <a:effectLst/>
                          <a:latin typeface="Arial" panose="020B0604020202020204" pitchFamily="34" charset="0"/>
                          <a:ea typeface="Calibri" panose="020F0502020204030204" pitchFamily="34" charset="0"/>
                          <a:cs typeface="Arial" panose="020B0604020202020204" pitchFamily="34" charset="0"/>
                        </a:rPr>
                        <a:t>Lefkada</a:t>
                      </a:r>
                      <a:r>
                        <a:rPr lang="en-GB" sz="1200">
                          <a:effectLst/>
                          <a:latin typeface="Arial" panose="020B0604020202020204" pitchFamily="34" charset="0"/>
                          <a:ea typeface="Calibri" panose="020F0502020204030204" pitchFamily="34" charset="0"/>
                          <a:cs typeface="Arial" panose="020B0604020202020204" pitchFamily="34" charset="0"/>
                        </a:rPr>
                        <a: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R="71755" algn="ct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AO1.1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1755" algn="ct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AO1.2</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1755" algn="ctr">
                        <a:lnSpc>
                          <a:spcPct val="107000"/>
                        </a:lnSpc>
                        <a:spcBef>
                          <a:spcPts val="300"/>
                        </a:spcBef>
                        <a:spcAft>
                          <a:spcPts val="300"/>
                        </a:spcAft>
                      </a:pPr>
                      <a:r>
                        <a:rPr lang="en-GB" sz="1100">
                          <a:effectLst/>
                          <a:latin typeface="Arial" panose="020B0604020202020204" pitchFamily="34" charset="0"/>
                          <a:ea typeface="Calibri" panose="020F0502020204030204" pitchFamily="34" charset="0"/>
                          <a:cs typeface="Arial" panose="020B0604020202020204" pitchFamily="34" charset="0"/>
                        </a:rPr>
                        <a:t>AO2</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1755" algn="ctr">
                        <a:lnSpc>
                          <a:spcPct val="107000"/>
                        </a:lnSpc>
                        <a:spcBef>
                          <a:spcPts val="300"/>
                        </a:spcBef>
                        <a:spcAft>
                          <a:spcPts val="300"/>
                        </a:spcAft>
                      </a:pPr>
                      <a:r>
                        <a:rPr lang="en-GB" sz="1100">
                          <a:effectLst/>
                          <a:latin typeface="Arial" panose="020B0604020202020204" pitchFamily="34" charset="0"/>
                          <a:ea typeface="Calibri" panose="020F0502020204030204" pitchFamily="34" charset="0"/>
                          <a:cs typeface="Arial" panose="020B0604020202020204" pitchFamily="34" charset="0"/>
                        </a:rPr>
                        <a:t>AO3</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1755" algn="ctr">
                        <a:lnSpc>
                          <a:spcPct val="107000"/>
                        </a:lnSpc>
                        <a:spcBef>
                          <a:spcPts val="300"/>
                        </a:spcBef>
                        <a:spcAft>
                          <a:spcPts val="300"/>
                        </a:spcAft>
                      </a:pPr>
                      <a:r>
                        <a:rPr lang="en-GB" sz="1000">
                          <a:effectLst/>
                          <a:latin typeface="Arial" panose="020B0604020202020204" pitchFamily="34" charset="0"/>
                          <a:ea typeface="Calibri" panose="020F0502020204030204" pitchFamily="34" charset="0"/>
                          <a:cs typeface="Arial" panose="020B0604020202020204" pitchFamily="34" charset="0"/>
                        </a:rPr>
                        <a:t>Accuracy</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1755" algn="ctr">
                        <a:lnSpc>
                          <a:spcPct val="107000"/>
                        </a:lnSpc>
                        <a:spcBef>
                          <a:spcPts val="300"/>
                        </a:spcBef>
                        <a:spcAft>
                          <a:spcPts val="300"/>
                        </a:spcAft>
                      </a:pPr>
                      <a:r>
                        <a:rPr lang="en-GB" sz="1100" b="1">
                          <a:effectLst/>
                          <a:latin typeface="Arial" panose="020B0604020202020204" pitchFamily="34" charset="0"/>
                          <a:ea typeface="Calibri" panose="020F0502020204030204" pitchFamily="34" charset="0"/>
                          <a:cs typeface="Arial" panose="020B0604020202020204" pitchFamily="34" charset="0"/>
                        </a:rPr>
                        <a:t>Total</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514209"/>
                  </a:ext>
                </a:extLst>
              </a:tr>
              <a:tr h="296871">
                <a:tc gridSpan="2">
                  <a:txBody>
                    <a:bodyPr/>
                    <a:lstStyle/>
                    <a:p>
                      <a:pP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tc>
                  <a:txBody>
                    <a:bodyPr/>
                    <a:lstStyle/>
                    <a:p>
                      <a:pPr marR="71755" algn="ct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R="71755" algn="ct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R="71755" algn="ctr">
                        <a:lnSpc>
                          <a:spcPct val="107000"/>
                        </a:lnSpc>
                        <a:spcBef>
                          <a:spcPts val="300"/>
                        </a:spcBef>
                        <a:spcAft>
                          <a:spcPts val="300"/>
                        </a:spcAft>
                      </a:pPr>
                      <a:r>
                        <a:rPr lang="en-GB" sz="1100">
                          <a:effectLst/>
                          <a:latin typeface="Arial" panose="020B0604020202020204" pitchFamily="34" charset="0"/>
                          <a:ea typeface="Calibri" panose="020F0502020204030204" pitchFamily="34" charset="0"/>
                          <a:cs typeface="Arial" panose="020B0604020202020204" pitchFamily="34"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R="71755" algn="ctr">
                        <a:lnSpc>
                          <a:spcPct val="107000"/>
                        </a:lnSpc>
                        <a:spcBef>
                          <a:spcPts val="300"/>
                        </a:spcBef>
                        <a:spcAft>
                          <a:spcPts val="300"/>
                        </a:spcAft>
                      </a:pPr>
                      <a:r>
                        <a:rPr lang="en-GB"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R="71755" algn="ctr">
                        <a:lnSpc>
                          <a:spcPct val="107000"/>
                        </a:lnSpc>
                        <a:spcBef>
                          <a:spcPts val="300"/>
                        </a:spcBef>
                        <a:spcAft>
                          <a:spcPts val="300"/>
                        </a:spcAft>
                      </a:pPr>
                      <a:r>
                        <a:rPr lang="en-GB" sz="1000">
                          <a:effectLst/>
                          <a:latin typeface="Arial" panose="020B0604020202020204" pitchFamily="34" charset="0"/>
                          <a:ea typeface="Calibri" panose="020F0502020204030204" pitchFamily="34" charset="0"/>
                          <a:cs typeface="Arial" panose="020B0604020202020204" pitchFamily="34"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R="71755" algn="ctr">
                        <a:lnSpc>
                          <a:spcPct val="107000"/>
                        </a:lnSpc>
                        <a:spcBef>
                          <a:spcPts val="300"/>
                        </a:spcBef>
                        <a:spcAft>
                          <a:spcPts val="300"/>
                        </a:spcAft>
                      </a:pPr>
                      <a:r>
                        <a:rPr lang="en-GB"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991965906"/>
                  </a:ext>
                </a:extLst>
              </a:tr>
              <a:tr h="1092059">
                <a:tc>
                  <a:txBody>
                    <a:bodyPr/>
                    <a:lstStyle/>
                    <a:p>
                      <a:pP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Credit up to </a:t>
                      </a:r>
                      <a:r>
                        <a:rPr lang="en-GB" sz="1200" b="1">
                          <a:effectLst/>
                          <a:latin typeface="Arial" panose="020B0604020202020204" pitchFamily="34" charset="0"/>
                          <a:ea typeface="Calibri" panose="020F0502020204030204" pitchFamily="34" charset="0"/>
                          <a:cs typeface="Arial" panose="020B0604020202020204" pitchFamily="34" charset="0"/>
                        </a:rPr>
                        <a:t>two</a:t>
                      </a:r>
                      <a:r>
                        <a:rPr lang="en-GB" sz="1200">
                          <a:effectLst/>
                          <a:latin typeface="Arial" panose="020B0604020202020204" pitchFamily="34" charset="0"/>
                          <a:ea typeface="Calibri" panose="020F0502020204030204" pitchFamily="34" charset="0"/>
                          <a:cs typeface="Arial" panose="020B0604020202020204" pitchFamily="34" charset="0"/>
                        </a:rPr>
                        <a:t> valid statements based on map evidence.</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Credit accurate use of compass points max 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Credit accurate use of scale line max 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a:lnSpc>
                          <a:spcPct val="107000"/>
                        </a:lnSpc>
                        <a:spcBef>
                          <a:spcPts val="300"/>
                        </a:spcBef>
                        <a:spcAft>
                          <a:spcPts val="300"/>
                        </a:spcAft>
                      </a:pPr>
                      <a:r>
                        <a:rPr lang="en-GB" sz="1200">
                          <a:effectLst/>
                          <a:latin typeface="Arial" panose="020B0604020202020204" pitchFamily="34" charset="0"/>
                          <a:ea typeface="Calibri" panose="020F0502020204030204" pitchFamily="34" charset="0"/>
                          <a:cs typeface="Arial" panose="020B0604020202020204" pitchFamily="34" charset="0"/>
                        </a:rPr>
                        <a:t>In western Greece (1) In Ionian Sea (1) north of Cephalonia (1) 275km (+/-10) from Athens (1) 280km (+/-10) from </a:t>
                      </a:r>
                      <a:r>
                        <a:rPr lang="en-GB" sz="1200" err="1">
                          <a:effectLst/>
                          <a:latin typeface="Arial" panose="020B0604020202020204" pitchFamily="34" charset="0"/>
                          <a:ea typeface="Calibri" panose="020F0502020204030204" pitchFamily="34" charset="0"/>
                          <a:cs typeface="Arial" panose="020B0604020202020204" pitchFamily="34" charset="0"/>
                        </a:rPr>
                        <a:t>Thesaloniki</a:t>
                      </a:r>
                      <a:r>
                        <a:rPr lang="en-GB" sz="1200">
                          <a:effectLst/>
                          <a:latin typeface="Arial" panose="020B0604020202020204" pitchFamily="34" charset="0"/>
                          <a:ea typeface="Calibri" panose="020F0502020204030204" pitchFamily="34" charset="0"/>
                          <a:cs typeface="Arial" panose="020B0604020202020204" pitchFamily="34" charset="0"/>
                        </a:rPr>
                        <a:t> (1)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73025" marR="730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2822536"/>
                  </a:ext>
                </a:extLst>
              </a:tr>
            </a:tbl>
          </a:graphicData>
        </a:graphic>
      </p:graphicFrame>
      <p:sp>
        <p:nvSpPr>
          <p:cNvPr id="8" name="Text Box 2">
            <a:extLst>
              <a:ext uri="{FF2B5EF4-FFF2-40B4-BE49-F238E27FC236}">
                <a16:creationId xmlns:a16="http://schemas.microsoft.com/office/drawing/2014/main" id="{80469366-885A-4323-9560-6B199CFC0FE2}"/>
              </a:ext>
            </a:extLst>
          </p:cNvPr>
          <p:cNvSpPr txBox="1">
            <a:spLocks noChangeArrowheads="1"/>
          </p:cNvSpPr>
          <p:nvPr/>
        </p:nvSpPr>
        <p:spPr bwMode="auto">
          <a:xfrm>
            <a:off x="1207559" y="1534400"/>
            <a:ext cx="1656715" cy="4972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base"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box contains the sub-question.</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4843BCEC-D004-45FE-B3A4-6CC790F11EF2}"/>
              </a:ext>
            </a:extLst>
          </p:cNvPr>
          <p:cNvCxnSpPr/>
          <p:nvPr/>
        </p:nvCxnSpPr>
        <p:spPr>
          <a:xfrm>
            <a:off x="1714174" y="1987655"/>
            <a:ext cx="132715" cy="528320"/>
          </a:xfrm>
          <a:prstGeom prst="straightConnector1">
            <a:avLst/>
          </a:prstGeom>
          <a:noFill/>
          <a:ln w="19050" cap="flat" cmpd="sng" algn="ctr">
            <a:solidFill>
              <a:sysClr val="windowText" lastClr="000000"/>
            </a:solidFill>
            <a:prstDash val="solid"/>
            <a:tailEnd type="arrow"/>
          </a:ln>
          <a:effectLst/>
        </p:spPr>
      </p:cxnSp>
      <p:sp>
        <p:nvSpPr>
          <p:cNvPr id="10" name="Text Box 2">
            <a:extLst>
              <a:ext uri="{FF2B5EF4-FFF2-40B4-BE49-F238E27FC236}">
                <a16:creationId xmlns:a16="http://schemas.microsoft.com/office/drawing/2014/main" id="{703431A0-B434-4092-9BCC-EC953A2ABBC0}"/>
              </a:ext>
            </a:extLst>
          </p:cNvPr>
          <p:cNvSpPr txBox="1">
            <a:spLocks noChangeArrowheads="1"/>
          </p:cNvSpPr>
          <p:nvPr/>
        </p:nvSpPr>
        <p:spPr bwMode="auto">
          <a:xfrm>
            <a:off x="5088582" y="1428861"/>
            <a:ext cx="2593283" cy="7899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base"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columns to the right indicate the assessment objective(s) targeted by the question and mark tariff.</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627D53B6-DF87-4C20-9D04-16A4F2AAFE9E}"/>
              </a:ext>
            </a:extLst>
          </p:cNvPr>
          <p:cNvCxnSpPr/>
          <p:nvPr/>
        </p:nvCxnSpPr>
        <p:spPr>
          <a:xfrm>
            <a:off x="6455103" y="2157200"/>
            <a:ext cx="66040" cy="446405"/>
          </a:xfrm>
          <a:prstGeom prst="straightConnector1">
            <a:avLst/>
          </a:prstGeom>
          <a:noFill/>
          <a:ln w="19050" cap="flat" cmpd="sng" algn="ctr">
            <a:solidFill>
              <a:sysClr val="windowText" lastClr="000000"/>
            </a:solidFill>
            <a:prstDash val="solid"/>
            <a:tailEnd type="arrow"/>
          </a:ln>
          <a:effectLst/>
        </p:spPr>
      </p:cxnSp>
      <p:sp>
        <p:nvSpPr>
          <p:cNvPr id="12" name="Text Box 24">
            <a:extLst>
              <a:ext uri="{FF2B5EF4-FFF2-40B4-BE49-F238E27FC236}">
                <a16:creationId xmlns:a16="http://schemas.microsoft.com/office/drawing/2014/main" id="{2A650B46-D8CA-48AA-84D6-992AEA9F6624}"/>
              </a:ext>
            </a:extLst>
          </p:cNvPr>
          <p:cNvSpPr txBox="1">
            <a:spLocks noChangeArrowheads="1"/>
          </p:cNvSpPr>
          <p:nvPr/>
        </p:nvSpPr>
        <p:spPr bwMode="auto">
          <a:xfrm>
            <a:off x="1476915" y="5344555"/>
            <a:ext cx="2724382" cy="12153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base"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box contains the rationale i.e. it explains the principles that must be applied when marking each sub-question. The examiner must apply this rationale when applying the marking scheme to the response.</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D04F03CB-9AEE-45DD-BACA-EAAF71C4C217}"/>
              </a:ext>
            </a:extLst>
          </p:cNvPr>
          <p:cNvCxnSpPr/>
          <p:nvPr/>
        </p:nvCxnSpPr>
        <p:spPr>
          <a:xfrm flipH="1" flipV="1">
            <a:off x="2369090" y="4752735"/>
            <a:ext cx="189230" cy="570865"/>
          </a:xfrm>
          <a:prstGeom prst="straightConnector1">
            <a:avLst/>
          </a:prstGeom>
          <a:noFill/>
          <a:ln w="19050" cap="flat" cmpd="sng" algn="ctr">
            <a:solidFill>
              <a:sysClr val="windowText" lastClr="000000"/>
            </a:solidFill>
            <a:prstDash val="solid"/>
            <a:tailEnd type="arrow"/>
          </a:ln>
          <a:effectLst/>
        </p:spPr>
      </p:cxnSp>
      <p:sp>
        <p:nvSpPr>
          <p:cNvPr id="14" name="Text Box 25">
            <a:extLst>
              <a:ext uri="{FF2B5EF4-FFF2-40B4-BE49-F238E27FC236}">
                <a16:creationId xmlns:a16="http://schemas.microsoft.com/office/drawing/2014/main" id="{EA6899BF-F8B5-4145-BF03-BD430DC574F0}"/>
              </a:ext>
            </a:extLst>
          </p:cNvPr>
          <p:cNvSpPr txBox="1">
            <a:spLocks noChangeArrowheads="1"/>
          </p:cNvSpPr>
          <p:nvPr/>
        </p:nvSpPr>
        <p:spPr bwMode="auto">
          <a:xfrm>
            <a:off x="4794422" y="4795724"/>
            <a:ext cx="4127156" cy="18935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base"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box contains the candidates’ expected responses for point-based marking. For some sub-questions, those with a closed question, this box will indicate the only response that is acceptable. </a:t>
            </a:r>
          </a:p>
          <a:p>
            <a:pPr marL="0" marR="0" lvl="0" indent="0" algn="l" defTabSz="457200" rtl="0" eaLnBrk="1" fontAlgn="base" latinLnBrk="0" hangingPunct="1">
              <a:lnSpc>
                <a:spcPct val="100000"/>
              </a:lnSpc>
              <a:spcBef>
                <a:spcPct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more open ended sub-questions this box will illustrate a number of likely responses that are credit worthy. </a:t>
            </a:r>
          </a:p>
          <a:p>
            <a:pPr marL="0" marR="0" lvl="0" indent="0" algn="l" defTabSz="457200" rtl="0" eaLnBrk="1" fontAlgn="base" latinLnBrk="0" hangingPunct="1">
              <a:lnSpc>
                <a:spcPct val="100000"/>
              </a:lnSpc>
              <a:spcBef>
                <a:spcPct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banded mark schemes this box contains indicative content.</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221BA25C-489F-4B28-93F7-E7E8BE94F379}"/>
              </a:ext>
            </a:extLst>
          </p:cNvPr>
          <p:cNvCxnSpPr/>
          <p:nvPr/>
        </p:nvCxnSpPr>
        <p:spPr>
          <a:xfrm flipH="1" flipV="1">
            <a:off x="6079817" y="4290695"/>
            <a:ext cx="188595" cy="570230"/>
          </a:xfrm>
          <a:prstGeom prst="straightConnector1">
            <a:avLst/>
          </a:prstGeom>
          <a:noFill/>
          <a:ln w="19050" cap="flat" cmpd="sng" algn="ctr">
            <a:solidFill>
              <a:sysClr val="windowText" lastClr="000000"/>
            </a:solidFill>
            <a:prstDash val="solid"/>
            <a:tailEnd type="arrow"/>
          </a:ln>
          <a:effectLst/>
        </p:spPr>
      </p:cxnSp>
      <p:pic>
        <p:nvPicPr>
          <p:cNvPr id="6" name="Audio 5">
            <a:hlinkClick r:id="" action="ppaction://media"/>
            <a:extLst>
              <a:ext uri="{FF2B5EF4-FFF2-40B4-BE49-F238E27FC236}">
                <a16:creationId xmlns:a16="http://schemas.microsoft.com/office/drawing/2014/main" id="{36FAC28F-0663-4B94-B7C1-CC154FF0F7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5879007"/>
      </p:ext>
    </p:extLst>
  </p:cSld>
  <p:clrMapOvr>
    <a:masterClrMapping/>
  </p:clrMapOvr>
  <mc:AlternateContent xmlns:mc="http://schemas.openxmlformats.org/markup-compatibility/2006" xmlns:p14="http://schemas.microsoft.com/office/powerpoint/2010/main">
    <mc:Choice Requires="p14">
      <p:transition spd="slow" p14:dur="2000" advTm="78281"/>
    </mc:Choice>
    <mc:Fallback xmlns="">
      <p:transition spd="slow" advTm="78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bldLst>
      <p:bldP spid="8" grpId="0" animBg="1"/>
      <p:bldP spid="10"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8920" y="1594660"/>
            <a:ext cx="8229599" cy="4154984"/>
          </a:xfrm>
          <a:prstGeom prst="rect">
            <a:avLst/>
          </a:prstGeom>
        </p:spPr>
        <p:txBody>
          <a:bodyPr wrap="square">
            <a:spAutoFit/>
          </a:bodyPr>
          <a:lstStyle/>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2000" b="0" i="0" u="sng"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Tick marking</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Most low tariff questions will be marked using a points-based system. Each credit worthy part of the response should be ticked. The number of ticks must equal the mark awarded for the sub-question.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The mark scheme should be applied precisely using the expected outcomes box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as a guide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to the responses that are acceptable. </a:t>
            </a: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
        <p:nvSpPr>
          <p:cNvPr id="7" name="Title 1">
            <a:extLst>
              <a:ext uri="{FF2B5EF4-FFF2-40B4-BE49-F238E27FC236}">
                <a16:creationId xmlns:a16="http://schemas.microsoft.com/office/drawing/2014/main" id="{80438F4C-11E1-4954-8FE1-94ACC8F85A2C}"/>
              </a:ext>
            </a:extLst>
          </p:cNvPr>
          <p:cNvSpPr txBox="1">
            <a:spLocks/>
          </p:cNvSpPr>
          <p:nvPr/>
        </p:nvSpPr>
        <p:spPr>
          <a:xfrm>
            <a:off x="1596352" y="86578"/>
            <a:ext cx="7185493" cy="51079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Gotham Rounded Book"/>
                <a:ea typeface="ＭＳ Ｐゴシック"/>
                <a:cs typeface="Arial"/>
              </a:rPr>
              <a:t>Instructions for applying the marking scheme</a:t>
            </a:r>
          </a:p>
        </p:txBody>
      </p:sp>
      <p:pic>
        <p:nvPicPr>
          <p:cNvPr id="4" name="Audio 3">
            <a:hlinkClick r:id="" action="ppaction://media"/>
            <a:extLst>
              <a:ext uri="{FF2B5EF4-FFF2-40B4-BE49-F238E27FC236}">
                <a16:creationId xmlns:a16="http://schemas.microsoft.com/office/drawing/2014/main" id="{1BE7DB7D-CA37-442F-805A-FB663E5670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0529714"/>
      </p:ext>
    </p:extLst>
  </p:cSld>
  <p:clrMapOvr>
    <a:masterClrMapping/>
  </p:clrMapOvr>
  <mc:AlternateContent xmlns:mc="http://schemas.openxmlformats.org/markup-compatibility/2006" xmlns:p14="http://schemas.microsoft.com/office/powerpoint/2010/main">
    <mc:Choice Requires="p14">
      <p:transition spd="slow" p14:dur="2000" advTm="20964"/>
    </mc:Choice>
    <mc:Fallback xmlns="">
      <p:transition spd="slow" advTm="20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8920" y="1594660"/>
            <a:ext cx="8229599" cy="5120954"/>
          </a:xfrm>
          <a:prstGeom prst="rect">
            <a:avLst/>
          </a:prstGeom>
        </p:spPr>
        <p:txBody>
          <a:bodyPr wrap="square">
            <a:spAutoFit/>
          </a:bodyPr>
          <a:lstStyle/>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2000" b="0" i="0" u="sng"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Banded mark schemes</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Banded mark schemes are divided so that each band has a relevant descriptor. The descriptor for the band provides a description of the performance level for that band. Each band contains a range of marks. Start by reading and annotating, using comments linked to the bands, a response to pick out the evidence that is being assessed in that question. Try not to use ticks on the band mark questions as this can confuse the learner when they review their marked work.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Once the annotation is complete, the mark scheme can be applied. </a:t>
            </a:r>
            <a:endParaRPr kumimoji="0" lang="en-GB" sz="24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
        <p:nvSpPr>
          <p:cNvPr id="7" name="Title 1">
            <a:extLst>
              <a:ext uri="{FF2B5EF4-FFF2-40B4-BE49-F238E27FC236}">
                <a16:creationId xmlns:a16="http://schemas.microsoft.com/office/drawing/2014/main" id="{80438F4C-11E1-4954-8FE1-94ACC8F85A2C}"/>
              </a:ext>
            </a:extLst>
          </p:cNvPr>
          <p:cNvSpPr txBox="1">
            <a:spLocks/>
          </p:cNvSpPr>
          <p:nvPr/>
        </p:nvSpPr>
        <p:spPr>
          <a:xfrm>
            <a:off x="1711371" y="417257"/>
            <a:ext cx="7185493" cy="51079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Gotham Rounded Book" pitchFamily="50" charset="0"/>
                <a:ea typeface="ＭＳ Ｐゴシック" pitchFamily="1" charset="-128"/>
                <a:cs typeface="Arial" panose="020B0604020202020204" pitchFamily="34" charset="0"/>
              </a:rPr>
              <a:t>Instructions for applying the marking scheme</a:t>
            </a:r>
          </a:p>
        </p:txBody>
      </p:sp>
      <p:pic>
        <p:nvPicPr>
          <p:cNvPr id="3" name="Audio 2">
            <a:hlinkClick r:id="" action="ppaction://media"/>
            <a:extLst>
              <a:ext uri="{FF2B5EF4-FFF2-40B4-BE49-F238E27FC236}">
                <a16:creationId xmlns:a16="http://schemas.microsoft.com/office/drawing/2014/main" id="{5EB7FF86-B111-4F6B-86C5-28E34CC842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0571023"/>
      </p:ext>
    </p:extLst>
  </p:cSld>
  <p:clrMapOvr>
    <a:masterClrMapping/>
  </p:clrMapOvr>
  <mc:AlternateContent xmlns:mc="http://schemas.openxmlformats.org/markup-compatibility/2006" xmlns:p14="http://schemas.microsoft.com/office/powerpoint/2010/main">
    <mc:Choice Requires="p14">
      <p:transition spd="slow" p14:dur="2000" advTm="61336"/>
    </mc:Choice>
    <mc:Fallback xmlns="">
      <p:transition spd="slow" advTm="6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438F4C-11E1-4954-8FE1-94ACC8F85A2C}"/>
              </a:ext>
            </a:extLst>
          </p:cNvPr>
          <p:cNvSpPr txBox="1">
            <a:spLocks/>
          </p:cNvSpPr>
          <p:nvPr/>
        </p:nvSpPr>
        <p:spPr>
          <a:xfrm>
            <a:off x="1668239" y="72200"/>
            <a:ext cx="7185493" cy="51079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Gotham Rounded Book"/>
                <a:ea typeface="ＭＳ Ｐゴシック"/>
                <a:cs typeface="Arial"/>
              </a:rPr>
              <a:t>Instructions for applying the marking scheme</a:t>
            </a:r>
          </a:p>
        </p:txBody>
      </p:sp>
      <p:pic>
        <p:nvPicPr>
          <p:cNvPr id="3" name="Picture 2">
            <a:extLst>
              <a:ext uri="{FF2B5EF4-FFF2-40B4-BE49-F238E27FC236}">
                <a16:creationId xmlns:a16="http://schemas.microsoft.com/office/drawing/2014/main" id="{5FF51611-A568-49BD-926B-D2EBA920230D}"/>
              </a:ext>
            </a:extLst>
          </p:cNvPr>
          <p:cNvPicPr>
            <a:picLocks noChangeAspect="1"/>
          </p:cNvPicPr>
          <p:nvPr/>
        </p:nvPicPr>
        <p:blipFill>
          <a:blip r:embed="rId6"/>
          <a:stretch>
            <a:fillRect/>
          </a:stretch>
        </p:blipFill>
        <p:spPr>
          <a:xfrm>
            <a:off x="2007933" y="1270338"/>
            <a:ext cx="5331981" cy="5170406"/>
          </a:xfrm>
          <a:prstGeom prst="rect">
            <a:avLst/>
          </a:prstGeom>
        </p:spPr>
      </p:pic>
      <p:sp>
        <p:nvSpPr>
          <p:cNvPr id="8" name="Text Box 24">
            <a:extLst>
              <a:ext uri="{FF2B5EF4-FFF2-40B4-BE49-F238E27FC236}">
                <a16:creationId xmlns:a16="http://schemas.microsoft.com/office/drawing/2014/main" id="{5FA8E40F-620B-435E-A785-26E7E3991BCD}"/>
              </a:ext>
            </a:extLst>
          </p:cNvPr>
          <p:cNvSpPr txBox="1">
            <a:spLocks noChangeArrowheads="1"/>
          </p:cNvSpPr>
          <p:nvPr/>
        </p:nvSpPr>
        <p:spPr bwMode="auto">
          <a:xfrm>
            <a:off x="119077" y="2078548"/>
            <a:ext cx="1806752" cy="1368037"/>
          </a:xfrm>
          <a:prstGeom prst="rect">
            <a:avLst/>
          </a:prstGeom>
          <a:solidFill>
            <a:schemeClr val="bg2"/>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base"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Stage 1 – Deciding on the band</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View the response holistically</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a ‘best fit’ approach</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9" name="Text Box 24">
            <a:extLst>
              <a:ext uri="{FF2B5EF4-FFF2-40B4-BE49-F238E27FC236}">
                <a16:creationId xmlns:a16="http://schemas.microsoft.com/office/drawing/2014/main" id="{A1587351-2FC7-45A4-A33C-21342FFA432F}"/>
              </a:ext>
            </a:extLst>
          </p:cNvPr>
          <p:cNvSpPr txBox="1">
            <a:spLocks noChangeArrowheads="1"/>
          </p:cNvSpPr>
          <p:nvPr/>
        </p:nvSpPr>
        <p:spPr bwMode="auto">
          <a:xfrm>
            <a:off x="114724" y="4035158"/>
            <a:ext cx="1806752" cy="1368037"/>
          </a:xfrm>
          <a:prstGeom prst="rect">
            <a:avLst/>
          </a:prstGeom>
          <a:solidFill>
            <a:schemeClr val="bg2"/>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base"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Stage 2 – Deciding on the mark</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Where in the band does the response sit?</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Compare to examples if available</a:t>
            </a:r>
          </a:p>
        </p:txBody>
      </p:sp>
      <p:sp>
        <p:nvSpPr>
          <p:cNvPr id="10" name="Text Box 24">
            <a:extLst>
              <a:ext uri="{FF2B5EF4-FFF2-40B4-BE49-F238E27FC236}">
                <a16:creationId xmlns:a16="http://schemas.microsoft.com/office/drawing/2014/main" id="{2A4E625D-B0A3-4D7C-AAC9-213D6A1FA190}"/>
              </a:ext>
            </a:extLst>
          </p:cNvPr>
          <p:cNvSpPr txBox="1">
            <a:spLocks noChangeArrowheads="1"/>
          </p:cNvSpPr>
          <p:nvPr/>
        </p:nvSpPr>
        <p:spPr bwMode="auto">
          <a:xfrm>
            <a:off x="7339914" y="2398929"/>
            <a:ext cx="1689362" cy="1328394"/>
          </a:xfrm>
          <a:prstGeom prst="rect">
            <a:avLst/>
          </a:prstGeom>
          <a:solidFill>
            <a:schemeClr val="bg2"/>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base" latinLnBrk="0" hangingPunct="1">
              <a:lnSpc>
                <a:spcPct val="100000"/>
              </a:lnSpc>
              <a:spcBef>
                <a:spcPct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Indicative content</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is not exhaustive</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Other valid and relevant points must be credited</a:t>
            </a:r>
          </a:p>
        </p:txBody>
      </p:sp>
      <p:cxnSp>
        <p:nvCxnSpPr>
          <p:cNvPr id="11" name="Straight Arrow Connector 10">
            <a:extLst>
              <a:ext uri="{FF2B5EF4-FFF2-40B4-BE49-F238E27FC236}">
                <a16:creationId xmlns:a16="http://schemas.microsoft.com/office/drawing/2014/main" id="{E7CB34DC-5211-48D3-9DD8-42C92B543136}"/>
              </a:ext>
            </a:extLst>
          </p:cNvPr>
          <p:cNvCxnSpPr>
            <a:cxnSpLocks/>
          </p:cNvCxnSpPr>
          <p:nvPr/>
        </p:nvCxnSpPr>
        <p:spPr>
          <a:xfrm flipH="1">
            <a:off x="6998181" y="2962729"/>
            <a:ext cx="323198" cy="223202"/>
          </a:xfrm>
          <a:prstGeom prst="straightConnector1">
            <a:avLst/>
          </a:prstGeom>
          <a:noFill/>
          <a:ln w="19050" cap="flat" cmpd="sng" algn="ctr">
            <a:solidFill>
              <a:sysClr val="windowText" lastClr="000000"/>
            </a:solidFill>
            <a:prstDash val="solid"/>
            <a:tailEnd type="arrow"/>
          </a:ln>
          <a:effectLst/>
        </p:spPr>
      </p:cxnSp>
      <p:sp>
        <p:nvSpPr>
          <p:cNvPr id="12" name="Text Box 24">
            <a:extLst>
              <a:ext uri="{FF2B5EF4-FFF2-40B4-BE49-F238E27FC236}">
                <a16:creationId xmlns:a16="http://schemas.microsoft.com/office/drawing/2014/main" id="{610DC6A9-EC3E-443B-86FD-277EAB39F2BA}"/>
              </a:ext>
            </a:extLst>
          </p:cNvPr>
          <p:cNvSpPr txBox="1">
            <a:spLocks noChangeArrowheads="1"/>
          </p:cNvSpPr>
          <p:nvPr/>
        </p:nvSpPr>
        <p:spPr bwMode="auto">
          <a:xfrm>
            <a:off x="7339914" y="3932174"/>
            <a:ext cx="1689362" cy="1574004"/>
          </a:xfrm>
          <a:prstGeom prst="rect">
            <a:avLst/>
          </a:prstGeom>
          <a:solidFill>
            <a:schemeClr val="bg2"/>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Assessing Writing</a:t>
            </a:r>
            <a:endParaRPr kumimoji="0" lang="en-GB" sz="12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Communicating and organising </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Meaning</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Purpose</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Structure</a:t>
            </a:r>
          </a:p>
          <a:p>
            <a:pPr marL="171450" marR="0" lvl="0" indent="-17145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5" name="Audio 34">
            <a:hlinkClick r:id="" action="ppaction://media"/>
            <a:extLst>
              <a:ext uri="{FF2B5EF4-FFF2-40B4-BE49-F238E27FC236}">
                <a16:creationId xmlns:a16="http://schemas.microsoft.com/office/drawing/2014/main" id="{BB0594A0-2585-47DF-B70F-408B13B5B9C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3104186"/>
      </p:ext>
    </p:extLst>
  </p:cSld>
  <p:clrMapOvr>
    <a:masterClrMapping/>
  </p:clrMapOvr>
  <mc:AlternateContent xmlns:mc="http://schemas.openxmlformats.org/markup-compatibility/2006" xmlns:p14="http://schemas.microsoft.com/office/powerpoint/2010/main">
    <mc:Choice Requires="p14">
      <p:transition spd="slow" p14:dur="2000" advTm="255064"/>
    </mc:Choice>
    <mc:Fallback xmlns="">
      <p:transition spd="slow" advTm="25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5"/>
                </p:tgtEl>
              </p:cMediaNode>
            </p:audio>
          </p:childTnLst>
        </p:cTn>
      </p:par>
    </p:tnLst>
    <p:bldLst>
      <p:bldP spid="8" grpId="0" animBg="1"/>
      <p:bldP spid="9"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8CAC3C-0260-4541-85B0-A4FF2FFC09A5}"/>
              </a:ext>
            </a:extLst>
          </p:cNvPr>
          <p:cNvSpPr>
            <a:spLocks noGrp="1"/>
          </p:cNvSpPr>
          <p:nvPr>
            <p:ph type="body" sz="quarter" idx="16"/>
          </p:nvPr>
        </p:nvSpPr>
        <p:spPr/>
        <p:txBody>
          <a:bodyPr/>
          <a:lstStyle/>
          <a:p>
            <a:pPr algn="ctr"/>
            <a:r>
              <a:rPr lang="en-GB" dirty="0"/>
              <a:t>Marking AO1.1 (knowledge) questions</a:t>
            </a:r>
          </a:p>
        </p:txBody>
      </p:sp>
    </p:spTree>
    <p:extLst>
      <p:ext uri="{BB962C8B-B14F-4D97-AF65-F5344CB8AC3E}">
        <p14:creationId xmlns:p14="http://schemas.microsoft.com/office/powerpoint/2010/main" val="2107743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F060A8-1DD2-4374-BAA8-1CAD2EB0E78C}"/>
              </a:ext>
            </a:extLst>
          </p:cNvPr>
          <p:cNvPicPr>
            <a:picLocks noChangeAspect="1"/>
          </p:cNvPicPr>
          <p:nvPr/>
        </p:nvPicPr>
        <p:blipFill>
          <a:blip r:embed="rId5"/>
          <a:stretch>
            <a:fillRect/>
          </a:stretch>
        </p:blipFill>
        <p:spPr>
          <a:xfrm>
            <a:off x="1087834" y="3105884"/>
            <a:ext cx="6968332" cy="646232"/>
          </a:xfrm>
          <a:prstGeom prst="rect">
            <a:avLst/>
          </a:prstGeom>
        </p:spPr>
      </p:pic>
      <p:sp>
        <p:nvSpPr>
          <p:cNvPr id="2" name="Text Placeholder 1">
            <a:extLst>
              <a:ext uri="{FF2B5EF4-FFF2-40B4-BE49-F238E27FC236}">
                <a16:creationId xmlns:a16="http://schemas.microsoft.com/office/drawing/2014/main" id="{A312F45F-F11B-4A0C-8219-A01C0ED6BB17}"/>
              </a:ext>
            </a:extLst>
          </p:cNvPr>
          <p:cNvSpPr>
            <a:spLocks noGrp="1"/>
          </p:cNvSpPr>
          <p:nvPr>
            <p:ph type="body" sz="quarter" idx="16"/>
          </p:nvPr>
        </p:nvSpPr>
        <p:spPr>
          <a:xfrm>
            <a:off x="2163763" y="335755"/>
            <a:ext cx="7246937" cy="635061"/>
          </a:xfrm>
        </p:spPr>
        <p:txBody>
          <a:bodyPr/>
          <a:lstStyle/>
          <a:p>
            <a:r>
              <a:rPr lang="en-GB" sz="2400" dirty="0">
                <a:solidFill>
                  <a:schemeClr val="bg1"/>
                </a:solidFill>
                <a:latin typeface="Gotham Rounded Book"/>
              </a:rPr>
              <a:t>Marking AO1.1 (knowledge) questions</a:t>
            </a:r>
          </a:p>
          <a:p>
            <a:endParaRPr lang="en-GB" dirty="0">
              <a:solidFill>
                <a:schemeClr val="bg1"/>
              </a:solidFill>
            </a:endParaRPr>
          </a:p>
        </p:txBody>
      </p:sp>
      <p:pic>
        <p:nvPicPr>
          <p:cNvPr id="6" name="Picture 5">
            <a:extLst>
              <a:ext uri="{FF2B5EF4-FFF2-40B4-BE49-F238E27FC236}">
                <a16:creationId xmlns:a16="http://schemas.microsoft.com/office/drawing/2014/main" id="{7BE566BC-D16A-4E71-A324-4A672505B5B6}"/>
              </a:ext>
            </a:extLst>
          </p:cNvPr>
          <p:cNvPicPr>
            <a:picLocks noChangeAspect="1"/>
          </p:cNvPicPr>
          <p:nvPr/>
        </p:nvPicPr>
        <p:blipFill>
          <a:blip r:embed="rId6"/>
          <a:stretch>
            <a:fillRect/>
          </a:stretch>
        </p:blipFill>
        <p:spPr>
          <a:xfrm>
            <a:off x="507534" y="2070725"/>
            <a:ext cx="8176885" cy="2070318"/>
          </a:xfrm>
          <a:prstGeom prst="rect">
            <a:avLst/>
          </a:prstGeom>
        </p:spPr>
      </p:pic>
      <p:sp>
        <p:nvSpPr>
          <p:cNvPr id="7" name="TextBox 6">
            <a:extLst>
              <a:ext uri="{FF2B5EF4-FFF2-40B4-BE49-F238E27FC236}">
                <a16:creationId xmlns:a16="http://schemas.microsoft.com/office/drawing/2014/main" id="{79B27080-F69F-4E04-A56E-7AE9B35334A4}"/>
              </a:ext>
            </a:extLst>
          </p:cNvPr>
          <p:cNvSpPr txBox="1"/>
          <p:nvPr/>
        </p:nvSpPr>
        <p:spPr>
          <a:xfrm>
            <a:off x="0" y="6457434"/>
            <a:ext cx="3979466"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Gotham Rounded Book"/>
                <a:ea typeface="ＭＳ Ｐゴシック" pitchFamily="1" charset="-128"/>
                <a:cs typeface="+mn-cs"/>
              </a:rPr>
              <a:t>Unit 2 example 1 – 2018 paper</a:t>
            </a:r>
          </a:p>
        </p:txBody>
      </p:sp>
      <p:sp>
        <p:nvSpPr>
          <p:cNvPr id="12" name="Rectangle 11">
            <a:extLst>
              <a:ext uri="{FF2B5EF4-FFF2-40B4-BE49-F238E27FC236}">
                <a16:creationId xmlns:a16="http://schemas.microsoft.com/office/drawing/2014/main" id="{E88CFFE5-9E86-4E5A-8B68-0F3DB53E46E4}"/>
              </a:ext>
            </a:extLst>
          </p:cNvPr>
          <p:cNvSpPr/>
          <p:nvPr/>
        </p:nvSpPr>
        <p:spPr>
          <a:xfrm>
            <a:off x="1422400" y="4714849"/>
            <a:ext cx="3306366" cy="92333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uLnTx/>
                <a:uFillTx/>
                <a:latin typeface="Calibri"/>
                <a:ea typeface="+mn-ea"/>
                <a:cs typeface="+mn-cs"/>
              </a:rPr>
              <a:t>A fixed answer question. Credit these answers only.</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4" name="Straight Arrow Connector 13">
            <a:extLst>
              <a:ext uri="{FF2B5EF4-FFF2-40B4-BE49-F238E27FC236}">
                <a16:creationId xmlns:a16="http://schemas.microsoft.com/office/drawing/2014/main" id="{D8384686-9B79-4DB2-A605-0FD30619DC65}"/>
              </a:ext>
            </a:extLst>
          </p:cNvPr>
          <p:cNvCxnSpPr/>
          <p:nvPr/>
        </p:nvCxnSpPr>
        <p:spPr>
          <a:xfrm flipV="1">
            <a:off x="2871148" y="3965549"/>
            <a:ext cx="749300" cy="7493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5" name="Audio 14">
            <a:hlinkClick r:id="" action="ppaction://media"/>
            <a:extLst>
              <a:ext uri="{FF2B5EF4-FFF2-40B4-BE49-F238E27FC236}">
                <a16:creationId xmlns:a16="http://schemas.microsoft.com/office/drawing/2014/main" id="{45ADC83E-FDB9-4B95-AE45-A5667F3A9C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7799493"/>
      </p:ext>
    </p:extLst>
  </p:cSld>
  <p:clrMapOvr>
    <a:masterClrMapping/>
  </p:clrMapOvr>
  <mc:AlternateContent xmlns:mc="http://schemas.openxmlformats.org/markup-compatibility/2006" xmlns:p14="http://schemas.microsoft.com/office/powerpoint/2010/main">
    <mc:Choice Requires="p14">
      <p:transition spd="slow" p14:dur="2000" advTm="17217"/>
    </mc:Choice>
    <mc:Fallback xmlns="">
      <p:transition spd="slow" advTm="1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58E63E-E4B4-4426-BD27-91553E0F7C7F}"/>
              </a:ext>
            </a:extLst>
          </p:cNvPr>
          <p:cNvSpPr>
            <a:spLocks noGrp="1"/>
          </p:cNvSpPr>
          <p:nvPr>
            <p:ph type="body" sz="quarter" idx="16"/>
          </p:nvPr>
        </p:nvSpPr>
        <p:spPr>
          <a:xfrm>
            <a:off x="2189163" y="368298"/>
            <a:ext cx="5875337" cy="622302"/>
          </a:xfrm>
        </p:spPr>
        <p:txBody>
          <a:bodyPr/>
          <a:lstStyle/>
          <a:p>
            <a:r>
              <a:rPr lang="en-GB" sz="2400" dirty="0">
                <a:solidFill>
                  <a:schemeClr val="bg1"/>
                </a:solidFill>
                <a:latin typeface="Gotham Rounded Book"/>
              </a:rPr>
              <a:t>Marking AO1.1 (knowledge) questions</a:t>
            </a:r>
          </a:p>
          <a:p>
            <a:endParaRPr lang="en-GB" dirty="0"/>
          </a:p>
        </p:txBody>
      </p:sp>
      <p:sp>
        <p:nvSpPr>
          <p:cNvPr id="5" name="TextBox 4">
            <a:extLst>
              <a:ext uri="{FF2B5EF4-FFF2-40B4-BE49-F238E27FC236}">
                <a16:creationId xmlns:a16="http://schemas.microsoft.com/office/drawing/2014/main" id="{0A04508C-60D3-40FD-BC64-A2576A432CFE}"/>
              </a:ext>
            </a:extLst>
          </p:cNvPr>
          <p:cNvSpPr txBox="1"/>
          <p:nvPr/>
        </p:nvSpPr>
        <p:spPr>
          <a:xfrm>
            <a:off x="260350" y="6392316"/>
            <a:ext cx="345440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2 example 2 – 2018 paper</a:t>
            </a:r>
          </a:p>
        </p:txBody>
      </p:sp>
      <p:pic>
        <p:nvPicPr>
          <p:cNvPr id="6" name="Picture 5">
            <a:extLst>
              <a:ext uri="{FF2B5EF4-FFF2-40B4-BE49-F238E27FC236}">
                <a16:creationId xmlns:a16="http://schemas.microsoft.com/office/drawing/2014/main" id="{20462E3F-9F88-4A5B-994E-AB2BC503276A}"/>
              </a:ext>
            </a:extLst>
          </p:cNvPr>
          <p:cNvPicPr>
            <a:picLocks noChangeAspect="1"/>
          </p:cNvPicPr>
          <p:nvPr/>
        </p:nvPicPr>
        <p:blipFill>
          <a:blip r:embed="rId5"/>
          <a:stretch>
            <a:fillRect/>
          </a:stretch>
        </p:blipFill>
        <p:spPr>
          <a:xfrm>
            <a:off x="1144392" y="1691760"/>
            <a:ext cx="6855216" cy="2779142"/>
          </a:xfrm>
          <a:prstGeom prst="rect">
            <a:avLst/>
          </a:prstGeom>
        </p:spPr>
      </p:pic>
      <p:sp>
        <p:nvSpPr>
          <p:cNvPr id="7" name="Rectangle 6">
            <a:extLst>
              <a:ext uri="{FF2B5EF4-FFF2-40B4-BE49-F238E27FC236}">
                <a16:creationId xmlns:a16="http://schemas.microsoft.com/office/drawing/2014/main" id="{2B4CF91F-96FB-41EC-ABA4-13624C4BC792}"/>
              </a:ext>
            </a:extLst>
          </p:cNvPr>
          <p:cNvSpPr/>
          <p:nvPr/>
        </p:nvSpPr>
        <p:spPr>
          <a:xfrm>
            <a:off x="1384300" y="4670551"/>
            <a:ext cx="4660900" cy="8255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Credit two separate points – do not credit elaboration</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Arrow Connector 8">
            <a:extLst>
              <a:ext uri="{FF2B5EF4-FFF2-40B4-BE49-F238E27FC236}">
                <a16:creationId xmlns:a16="http://schemas.microsoft.com/office/drawing/2014/main" id="{52D82D30-9E37-4597-99D0-86BC26078FDB}"/>
              </a:ext>
            </a:extLst>
          </p:cNvPr>
          <p:cNvCxnSpPr/>
          <p:nvPr/>
        </p:nvCxnSpPr>
        <p:spPr>
          <a:xfrm flipV="1">
            <a:off x="4114800" y="4235701"/>
            <a:ext cx="457200" cy="3683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44177A56-DFEA-4AFA-A2E9-2481EF0BC2E9}"/>
              </a:ext>
            </a:extLst>
          </p:cNvPr>
          <p:cNvCxnSpPr>
            <a:cxnSpLocks/>
          </p:cNvCxnSpPr>
          <p:nvPr/>
        </p:nvCxnSpPr>
        <p:spPr>
          <a:xfrm flipH="1" flipV="1">
            <a:off x="3657600" y="3972051"/>
            <a:ext cx="114300" cy="6985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4" name="Audio 13">
            <a:hlinkClick r:id="" action="ppaction://media"/>
            <a:extLst>
              <a:ext uri="{FF2B5EF4-FFF2-40B4-BE49-F238E27FC236}">
                <a16:creationId xmlns:a16="http://schemas.microsoft.com/office/drawing/2014/main" id="{A3915099-62C3-46E5-BF3A-B8599B9731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9600419"/>
      </p:ext>
    </p:extLst>
  </p:cSld>
  <p:clrMapOvr>
    <a:masterClrMapping/>
  </p:clrMapOvr>
  <mc:AlternateContent xmlns:mc="http://schemas.openxmlformats.org/markup-compatibility/2006" xmlns:p14="http://schemas.microsoft.com/office/powerpoint/2010/main">
    <mc:Choice Requires="p14">
      <p:transition spd="slow" p14:dur="2000" advTm="23303"/>
    </mc:Choice>
    <mc:Fallback xmlns="">
      <p:transition spd="slow" advTm="2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824852-A613-4E35-A1FD-27731A3BE662}"/>
              </a:ext>
            </a:extLst>
          </p:cNvPr>
          <p:cNvSpPr>
            <a:spLocks noGrp="1"/>
          </p:cNvSpPr>
          <p:nvPr>
            <p:ph type="body" sz="quarter" idx="16"/>
          </p:nvPr>
        </p:nvSpPr>
        <p:spPr>
          <a:xfrm>
            <a:off x="2135187" y="431799"/>
            <a:ext cx="5751513" cy="774700"/>
          </a:xfrm>
        </p:spPr>
        <p:txBody>
          <a:bodyPr>
            <a:normAutofit lnSpcReduction="10000"/>
          </a:bodyPr>
          <a:lstStyle/>
          <a:p>
            <a:r>
              <a:rPr lang="en-GB" sz="2400" dirty="0">
                <a:solidFill>
                  <a:schemeClr val="bg1"/>
                </a:solidFill>
                <a:latin typeface="Gotham Rounded Book"/>
              </a:rPr>
              <a:t>Marking AO1.1 (knowledge) questions</a:t>
            </a:r>
          </a:p>
          <a:p>
            <a:endParaRPr lang="en-GB" dirty="0"/>
          </a:p>
        </p:txBody>
      </p:sp>
      <p:sp>
        <p:nvSpPr>
          <p:cNvPr id="5" name="TextBox 4">
            <a:extLst>
              <a:ext uri="{FF2B5EF4-FFF2-40B4-BE49-F238E27FC236}">
                <a16:creationId xmlns:a16="http://schemas.microsoft.com/office/drawing/2014/main" id="{55194A37-9EED-4492-95B7-4BA37CDD4D85}"/>
              </a:ext>
            </a:extLst>
          </p:cNvPr>
          <p:cNvSpPr txBox="1"/>
          <p:nvPr/>
        </p:nvSpPr>
        <p:spPr>
          <a:xfrm>
            <a:off x="49780" y="6457434"/>
            <a:ext cx="4170813"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Gotham Rounded Book"/>
                <a:ea typeface="ＭＳ Ｐゴシック" pitchFamily="1" charset="-128"/>
                <a:cs typeface="+mn-cs"/>
              </a:rPr>
              <a:t>Unit 2 example 3 – 2019 paper</a:t>
            </a:r>
          </a:p>
        </p:txBody>
      </p:sp>
      <p:pic>
        <p:nvPicPr>
          <p:cNvPr id="14" name="Picture 13">
            <a:extLst>
              <a:ext uri="{FF2B5EF4-FFF2-40B4-BE49-F238E27FC236}">
                <a16:creationId xmlns:a16="http://schemas.microsoft.com/office/drawing/2014/main" id="{9C158DC3-DB07-47FE-A6DB-FF4FA98327E0}"/>
              </a:ext>
            </a:extLst>
          </p:cNvPr>
          <p:cNvPicPr>
            <a:picLocks noChangeAspect="1"/>
          </p:cNvPicPr>
          <p:nvPr/>
        </p:nvPicPr>
        <p:blipFill>
          <a:blip r:embed="rId5"/>
          <a:stretch>
            <a:fillRect/>
          </a:stretch>
        </p:blipFill>
        <p:spPr>
          <a:xfrm>
            <a:off x="1014412" y="1436889"/>
            <a:ext cx="6872288" cy="4563126"/>
          </a:xfrm>
          <a:prstGeom prst="rect">
            <a:avLst/>
          </a:prstGeom>
        </p:spPr>
      </p:pic>
      <p:sp>
        <p:nvSpPr>
          <p:cNvPr id="15" name="Rectangle 14">
            <a:extLst>
              <a:ext uri="{FF2B5EF4-FFF2-40B4-BE49-F238E27FC236}">
                <a16:creationId xmlns:a16="http://schemas.microsoft.com/office/drawing/2014/main" id="{7ABC7C9D-9D51-4771-BAF2-41C8CCE014DD}"/>
              </a:ext>
            </a:extLst>
          </p:cNvPr>
          <p:cNvSpPr/>
          <p:nvPr/>
        </p:nvSpPr>
        <p:spPr>
          <a:xfrm>
            <a:off x="241304" y="3475039"/>
            <a:ext cx="2552700" cy="2679699"/>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There are two marks awarded fore the features and two marks for the elaboration. You can award 1 elaboration mark per feature, or two marks for more detailed elaboration of one feature.</a:t>
            </a:r>
          </a:p>
        </p:txBody>
      </p:sp>
      <p:cxnSp>
        <p:nvCxnSpPr>
          <p:cNvPr id="17" name="Straight Arrow Connector 16">
            <a:extLst>
              <a:ext uri="{FF2B5EF4-FFF2-40B4-BE49-F238E27FC236}">
                <a16:creationId xmlns:a16="http://schemas.microsoft.com/office/drawing/2014/main" id="{45AAD958-EBDC-43DB-B958-9412CE694BFE}"/>
              </a:ext>
            </a:extLst>
          </p:cNvPr>
          <p:cNvCxnSpPr/>
          <p:nvPr/>
        </p:nvCxnSpPr>
        <p:spPr>
          <a:xfrm flipV="1">
            <a:off x="1889078" y="3206492"/>
            <a:ext cx="0" cy="1910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A48C8D7B-A340-40ED-82D4-CF7560FD63A3}"/>
              </a:ext>
            </a:extLst>
          </p:cNvPr>
          <p:cNvCxnSpPr/>
          <p:nvPr/>
        </p:nvCxnSpPr>
        <p:spPr>
          <a:xfrm flipH="1" flipV="1">
            <a:off x="1364587" y="3302000"/>
            <a:ext cx="495300" cy="1910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Rectangle 19">
            <a:extLst>
              <a:ext uri="{FF2B5EF4-FFF2-40B4-BE49-F238E27FC236}">
                <a16:creationId xmlns:a16="http://schemas.microsoft.com/office/drawing/2014/main" id="{7668D124-4F94-4123-BF0D-2A16A55BD4DB}"/>
              </a:ext>
            </a:extLst>
          </p:cNvPr>
          <p:cNvSpPr/>
          <p:nvPr/>
        </p:nvSpPr>
        <p:spPr>
          <a:xfrm>
            <a:off x="6178550" y="3973485"/>
            <a:ext cx="2133600" cy="1070205"/>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Example of the maximum 3 marks for one feature</a:t>
            </a:r>
          </a:p>
        </p:txBody>
      </p:sp>
      <p:cxnSp>
        <p:nvCxnSpPr>
          <p:cNvPr id="22" name="Straight Arrow Connector 21">
            <a:extLst>
              <a:ext uri="{FF2B5EF4-FFF2-40B4-BE49-F238E27FC236}">
                <a16:creationId xmlns:a16="http://schemas.microsoft.com/office/drawing/2014/main" id="{B2896057-5056-415E-8049-90D09E991EEF}"/>
              </a:ext>
            </a:extLst>
          </p:cNvPr>
          <p:cNvCxnSpPr/>
          <p:nvPr/>
        </p:nvCxnSpPr>
        <p:spPr>
          <a:xfrm flipH="1" flipV="1">
            <a:off x="5270498" y="3532390"/>
            <a:ext cx="876302" cy="4410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Rectangle 22">
            <a:extLst>
              <a:ext uri="{FF2B5EF4-FFF2-40B4-BE49-F238E27FC236}">
                <a16:creationId xmlns:a16="http://schemas.microsoft.com/office/drawing/2014/main" id="{4E8EF7A4-83EF-42DF-B3C5-DA0304D49001}"/>
              </a:ext>
            </a:extLst>
          </p:cNvPr>
          <p:cNvSpPr/>
          <p:nvPr/>
        </p:nvSpPr>
        <p:spPr>
          <a:xfrm>
            <a:off x="6030298" y="2527300"/>
            <a:ext cx="2513008" cy="7747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Example of a two mark answer for one feature</a:t>
            </a:r>
          </a:p>
        </p:txBody>
      </p:sp>
      <p:cxnSp>
        <p:nvCxnSpPr>
          <p:cNvPr id="25" name="Straight Arrow Connector 24">
            <a:extLst>
              <a:ext uri="{FF2B5EF4-FFF2-40B4-BE49-F238E27FC236}">
                <a16:creationId xmlns:a16="http://schemas.microsoft.com/office/drawing/2014/main" id="{352DA259-2810-4B39-A6CD-616BB5D2374F}"/>
              </a:ext>
            </a:extLst>
          </p:cNvPr>
          <p:cNvCxnSpPr/>
          <p:nvPr/>
        </p:nvCxnSpPr>
        <p:spPr>
          <a:xfrm flipH="1" flipV="1">
            <a:off x="5184823" y="2604869"/>
            <a:ext cx="825500" cy="101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6" name="Audio 25">
            <a:hlinkClick r:id="" action="ppaction://media"/>
            <a:extLst>
              <a:ext uri="{FF2B5EF4-FFF2-40B4-BE49-F238E27FC236}">
                <a16:creationId xmlns:a16="http://schemas.microsoft.com/office/drawing/2014/main" id="{47A24FEC-A3AD-4FB4-9AC2-13D46F3A30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02876196"/>
      </p:ext>
    </p:extLst>
  </p:cSld>
  <p:clrMapOvr>
    <a:masterClrMapping/>
  </p:clrMapOvr>
  <mc:AlternateContent xmlns:mc="http://schemas.openxmlformats.org/markup-compatibility/2006" xmlns:p14="http://schemas.microsoft.com/office/powerpoint/2010/main">
    <mc:Choice Requires="p14">
      <p:transition spd="slow" p14:dur="2000" advTm="31901"/>
    </mc:Choice>
    <mc:Fallback xmlns="">
      <p:transition spd="slow" advTm="31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2AF7AD-E6F9-4927-B4C5-0758E415D70F}"/>
              </a:ext>
            </a:extLst>
          </p:cNvPr>
          <p:cNvSpPr txBox="1">
            <a:spLocks/>
          </p:cNvSpPr>
          <p:nvPr/>
        </p:nvSpPr>
        <p:spPr>
          <a:xfrm>
            <a:off x="1109663" y="257418"/>
            <a:ext cx="7577137" cy="908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a:t>
            </a:r>
          </a:p>
        </p:txBody>
      </p:sp>
      <p:sp>
        <p:nvSpPr>
          <p:cNvPr id="6" name="TextBox 5">
            <a:extLst>
              <a:ext uri="{FF2B5EF4-FFF2-40B4-BE49-F238E27FC236}">
                <a16:creationId xmlns:a16="http://schemas.microsoft.com/office/drawing/2014/main" id="{8FE6E631-33AE-4BF8-9811-2508E556599F}"/>
              </a:ext>
            </a:extLst>
          </p:cNvPr>
          <p:cNvSpPr txBox="1"/>
          <p:nvPr/>
        </p:nvSpPr>
        <p:spPr>
          <a:xfrm>
            <a:off x="287524" y="1339678"/>
            <a:ext cx="8568952" cy="5139869"/>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Assessment Purpose</a:t>
            </a:r>
          </a:p>
          <a:p>
            <a:endParaRPr lang="en-GB" sz="2400" b="1" dirty="0">
              <a:solidFill>
                <a:srgbClr val="FF0000"/>
              </a:solidFill>
            </a:endParaRPr>
          </a:p>
          <a:p>
            <a:r>
              <a:rPr lang="en-GB" sz="2000" dirty="0">
                <a:latin typeface="Arial" panose="020B0604020202020204" pitchFamily="34" charset="0"/>
                <a:cs typeface="Arial" panose="020B0604020202020204" pitchFamily="34" charset="0"/>
              </a:rPr>
              <a:t>In their study of the two units, learners should have developed their:</a:t>
            </a:r>
          </a:p>
          <a:p>
            <a:endParaRPr lang="en-GB" sz="20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knowledge and understanding of the content set out in the key ideas, enquiry questions and depth of study.</a:t>
            </a:r>
          </a:p>
          <a:p>
            <a:pPr marL="285750" lvl="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understanding of a number of the key overarching geographical concepts outlined in the specification.</a:t>
            </a:r>
          </a:p>
          <a:p>
            <a:pPr marL="285750" lvl="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Independent thinking by applying knowledge and understanding to real world contexts.</a:t>
            </a:r>
          </a:p>
          <a:p>
            <a:pPr marL="285750" lvl="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 range of mathematical and statistical skills.</a:t>
            </a:r>
          </a:p>
          <a:p>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 </a:t>
            </a:r>
          </a:p>
          <a:p>
            <a:pPr lvl="0"/>
            <a:endParaRPr lang="en-GB" sz="2000" dirty="0"/>
          </a:p>
          <a:p>
            <a:pPr lvl="0"/>
            <a:endParaRPr lang="en-GB" sz="2000" dirty="0"/>
          </a:p>
          <a:p>
            <a:pPr lvl="0"/>
            <a:endParaRPr lang="en-GB" sz="2000" dirty="0"/>
          </a:p>
        </p:txBody>
      </p:sp>
    </p:spTree>
    <p:extLst>
      <p:ext uri="{BB962C8B-B14F-4D97-AF65-F5344CB8AC3E}">
        <p14:creationId xmlns:p14="http://schemas.microsoft.com/office/powerpoint/2010/main" val="4184239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8CAC3C-0260-4541-85B0-A4FF2FFC09A5}"/>
              </a:ext>
            </a:extLst>
          </p:cNvPr>
          <p:cNvSpPr>
            <a:spLocks noGrp="1"/>
          </p:cNvSpPr>
          <p:nvPr>
            <p:ph type="body" sz="quarter" idx="16"/>
          </p:nvPr>
        </p:nvSpPr>
        <p:spPr/>
        <p:txBody>
          <a:bodyPr/>
          <a:lstStyle/>
          <a:p>
            <a:pPr algn="ctr"/>
            <a:r>
              <a:rPr lang="en-GB" dirty="0"/>
              <a:t>Marking AO1.2 (understanding) questions</a:t>
            </a:r>
          </a:p>
        </p:txBody>
      </p:sp>
    </p:spTree>
    <p:extLst>
      <p:ext uri="{BB962C8B-B14F-4D97-AF65-F5344CB8AC3E}">
        <p14:creationId xmlns:p14="http://schemas.microsoft.com/office/powerpoint/2010/main" val="2897135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2AF115-97DC-4C95-B8B7-6E6902716994}"/>
              </a:ext>
            </a:extLst>
          </p:cNvPr>
          <p:cNvSpPr>
            <a:spLocks noGrp="1"/>
          </p:cNvSpPr>
          <p:nvPr>
            <p:ph type="body" sz="quarter" idx="16"/>
          </p:nvPr>
        </p:nvSpPr>
        <p:spPr>
          <a:xfrm>
            <a:off x="1922463" y="363536"/>
            <a:ext cx="6065837" cy="719931"/>
          </a:xfrm>
        </p:spPr>
        <p:txBody>
          <a:bodyPr/>
          <a:lstStyle/>
          <a:p>
            <a:r>
              <a:rPr lang="en-GB" sz="2400" dirty="0">
                <a:solidFill>
                  <a:schemeClr val="bg1"/>
                </a:solidFill>
              </a:rPr>
              <a:t>Marking AO1.2 (understanding) questions</a:t>
            </a:r>
          </a:p>
          <a:p>
            <a:endParaRPr lang="en-GB" dirty="0"/>
          </a:p>
        </p:txBody>
      </p:sp>
      <p:pic>
        <p:nvPicPr>
          <p:cNvPr id="4" name="Picture 3">
            <a:extLst>
              <a:ext uri="{FF2B5EF4-FFF2-40B4-BE49-F238E27FC236}">
                <a16:creationId xmlns:a16="http://schemas.microsoft.com/office/drawing/2014/main" id="{43BE19BE-7AC2-496B-BAAD-C3179228AC64}"/>
              </a:ext>
            </a:extLst>
          </p:cNvPr>
          <p:cNvPicPr>
            <a:picLocks noChangeAspect="1"/>
          </p:cNvPicPr>
          <p:nvPr/>
        </p:nvPicPr>
        <p:blipFill>
          <a:blip r:embed="rId5"/>
          <a:stretch>
            <a:fillRect/>
          </a:stretch>
        </p:blipFill>
        <p:spPr>
          <a:xfrm>
            <a:off x="473825" y="2004492"/>
            <a:ext cx="7834157" cy="3083658"/>
          </a:xfrm>
          <a:prstGeom prst="rect">
            <a:avLst/>
          </a:prstGeom>
        </p:spPr>
      </p:pic>
      <p:sp>
        <p:nvSpPr>
          <p:cNvPr id="5" name="TextBox 4">
            <a:extLst>
              <a:ext uri="{FF2B5EF4-FFF2-40B4-BE49-F238E27FC236}">
                <a16:creationId xmlns:a16="http://schemas.microsoft.com/office/drawing/2014/main" id="{7E78A3C9-72D5-40BB-831B-A48C44869790}"/>
              </a:ext>
            </a:extLst>
          </p:cNvPr>
          <p:cNvSpPr txBox="1"/>
          <p:nvPr/>
        </p:nvSpPr>
        <p:spPr>
          <a:xfrm>
            <a:off x="88792" y="6456276"/>
            <a:ext cx="325120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2 example 4 – 2019 paper</a:t>
            </a:r>
          </a:p>
        </p:txBody>
      </p:sp>
      <p:sp>
        <p:nvSpPr>
          <p:cNvPr id="6" name="Rectangle 5">
            <a:extLst>
              <a:ext uri="{FF2B5EF4-FFF2-40B4-BE49-F238E27FC236}">
                <a16:creationId xmlns:a16="http://schemas.microsoft.com/office/drawing/2014/main" id="{803C50BD-55AB-4E70-BE46-37FA5364D72B}"/>
              </a:ext>
            </a:extLst>
          </p:cNvPr>
          <p:cNvSpPr/>
          <p:nvPr/>
        </p:nvSpPr>
        <p:spPr>
          <a:xfrm>
            <a:off x="6191914" y="3614950"/>
            <a:ext cx="2527300" cy="11176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Here the expected outcomes box is only a guide to the types of answers you may see.</a:t>
            </a:r>
          </a:p>
        </p:txBody>
      </p:sp>
      <p:cxnSp>
        <p:nvCxnSpPr>
          <p:cNvPr id="8" name="Straight Arrow Connector 7">
            <a:extLst>
              <a:ext uri="{FF2B5EF4-FFF2-40B4-BE49-F238E27FC236}">
                <a16:creationId xmlns:a16="http://schemas.microsoft.com/office/drawing/2014/main" id="{A73B7C6F-04EB-4A78-B672-E6A8B7879124}"/>
              </a:ext>
            </a:extLst>
          </p:cNvPr>
          <p:cNvCxnSpPr/>
          <p:nvPr/>
        </p:nvCxnSpPr>
        <p:spPr>
          <a:xfrm flipH="1">
            <a:off x="5518814" y="3945150"/>
            <a:ext cx="6731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111E9F1A-4518-4C1A-A222-21B96297DC36}"/>
              </a:ext>
            </a:extLst>
          </p:cNvPr>
          <p:cNvSpPr/>
          <p:nvPr/>
        </p:nvSpPr>
        <p:spPr>
          <a:xfrm>
            <a:off x="473825" y="4567450"/>
            <a:ext cx="2720889" cy="11176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Do no accept single word reasons, they need to be qualified e.g. more employment</a:t>
            </a:r>
          </a:p>
        </p:txBody>
      </p:sp>
      <p:cxnSp>
        <p:nvCxnSpPr>
          <p:cNvPr id="11" name="Straight Arrow Connector 10">
            <a:extLst>
              <a:ext uri="{FF2B5EF4-FFF2-40B4-BE49-F238E27FC236}">
                <a16:creationId xmlns:a16="http://schemas.microsoft.com/office/drawing/2014/main" id="{058EA69E-6A94-40AE-A872-A3A1CC9FB476}"/>
              </a:ext>
            </a:extLst>
          </p:cNvPr>
          <p:cNvCxnSpPr>
            <a:stCxn id="9" idx="0"/>
          </p:cNvCxnSpPr>
          <p:nvPr/>
        </p:nvCxnSpPr>
        <p:spPr>
          <a:xfrm flipH="1" flipV="1">
            <a:off x="1594514" y="4262650"/>
            <a:ext cx="239756" cy="304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2" name="Audio 11">
            <a:hlinkClick r:id="" action="ppaction://media"/>
            <a:extLst>
              <a:ext uri="{FF2B5EF4-FFF2-40B4-BE49-F238E27FC236}">
                <a16:creationId xmlns:a16="http://schemas.microsoft.com/office/drawing/2014/main" id="{24C69182-C0FA-44EB-BBA9-7A6BC35014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00623875"/>
      </p:ext>
    </p:extLst>
  </p:cSld>
  <p:clrMapOvr>
    <a:masterClrMapping/>
  </p:clrMapOvr>
  <mc:AlternateContent xmlns:mc="http://schemas.openxmlformats.org/markup-compatibility/2006" xmlns:p14="http://schemas.microsoft.com/office/powerpoint/2010/main">
    <mc:Choice Requires="p14">
      <p:transition spd="slow" p14:dur="2000" advTm="33867"/>
    </mc:Choice>
    <mc:Fallback xmlns="">
      <p:transition spd="slow" advTm="3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93C3B5-C92C-4B35-AAEC-321FDBD87D72}"/>
              </a:ext>
            </a:extLst>
          </p:cNvPr>
          <p:cNvSpPr>
            <a:spLocks noGrp="1"/>
          </p:cNvSpPr>
          <p:nvPr>
            <p:ph type="body" sz="quarter" idx="16"/>
          </p:nvPr>
        </p:nvSpPr>
        <p:spPr>
          <a:xfrm>
            <a:off x="1754981" y="450056"/>
            <a:ext cx="5634037" cy="477044"/>
          </a:xfrm>
        </p:spPr>
        <p:txBody>
          <a:bodyPr>
            <a:normAutofit fontScale="85000" lnSpcReduction="10000"/>
          </a:bodyPr>
          <a:lstStyle/>
          <a:p>
            <a:r>
              <a:rPr lang="en-GB" sz="2400" dirty="0">
                <a:solidFill>
                  <a:schemeClr val="bg1"/>
                </a:solidFill>
                <a:latin typeface="Gotham Rounded Book"/>
              </a:rPr>
              <a:t>Marking AO1.2 (understanding) questions</a:t>
            </a:r>
          </a:p>
          <a:p>
            <a:endParaRPr lang="en-GB" dirty="0"/>
          </a:p>
        </p:txBody>
      </p:sp>
      <p:sp>
        <p:nvSpPr>
          <p:cNvPr id="4" name="TextBox 3">
            <a:extLst>
              <a:ext uri="{FF2B5EF4-FFF2-40B4-BE49-F238E27FC236}">
                <a16:creationId xmlns:a16="http://schemas.microsoft.com/office/drawing/2014/main" id="{5D80D2BD-EC1F-4569-BCE2-B04EAE346CB6}"/>
              </a:ext>
            </a:extLst>
          </p:cNvPr>
          <p:cNvSpPr txBox="1"/>
          <p:nvPr/>
        </p:nvSpPr>
        <p:spPr>
          <a:xfrm>
            <a:off x="0" y="6501571"/>
            <a:ext cx="3441700"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2 example 5 – 2018 paper</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p:txBody>
      </p:sp>
      <p:pic>
        <p:nvPicPr>
          <p:cNvPr id="5" name="Picture 4">
            <a:extLst>
              <a:ext uri="{FF2B5EF4-FFF2-40B4-BE49-F238E27FC236}">
                <a16:creationId xmlns:a16="http://schemas.microsoft.com/office/drawing/2014/main" id="{A2EF7F6E-B71D-4F1B-B1B2-8749F6B00D3B}"/>
              </a:ext>
            </a:extLst>
          </p:cNvPr>
          <p:cNvPicPr>
            <a:picLocks noChangeAspect="1"/>
          </p:cNvPicPr>
          <p:nvPr/>
        </p:nvPicPr>
        <p:blipFill>
          <a:blip r:embed="rId5"/>
          <a:stretch>
            <a:fillRect/>
          </a:stretch>
        </p:blipFill>
        <p:spPr>
          <a:xfrm>
            <a:off x="2521706" y="1605184"/>
            <a:ext cx="6040369" cy="4549554"/>
          </a:xfrm>
          <a:prstGeom prst="rect">
            <a:avLst/>
          </a:prstGeom>
        </p:spPr>
      </p:pic>
      <p:sp>
        <p:nvSpPr>
          <p:cNvPr id="6" name="Rectangle 5">
            <a:extLst>
              <a:ext uri="{FF2B5EF4-FFF2-40B4-BE49-F238E27FC236}">
                <a16:creationId xmlns:a16="http://schemas.microsoft.com/office/drawing/2014/main" id="{00404964-66EC-4411-A58D-B8E2AE8AFD45}"/>
              </a:ext>
            </a:extLst>
          </p:cNvPr>
          <p:cNvSpPr/>
          <p:nvPr/>
        </p:nvSpPr>
        <p:spPr>
          <a:xfrm>
            <a:off x="162634" y="2504857"/>
            <a:ext cx="2387600" cy="924143"/>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To get into band 2 the link must be explicit.</a:t>
            </a:r>
          </a:p>
        </p:txBody>
      </p:sp>
      <p:cxnSp>
        <p:nvCxnSpPr>
          <p:cNvPr id="8" name="Straight Arrow Connector 7">
            <a:extLst>
              <a:ext uri="{FF2B5EF4-FFF2-40B4-BE49-F238E27FC236}">
                <a16:creationId xmlns:a16="http://schemas.microsoft.com/office/drawing/2014/main" id="{948A9BF2-43FF-4A5F-8762-DBC56790BE45}"/>
              </a:ext>
            </a:extLst>
          </p:cNvPr>
          <p:cNvCxnSpPr/>
          <p:nvPr/>
        </p:nvCxnSpPr>
        <p:spPr>
          <a:xfrm>
            <a:off x="2426172" y="3435314"/>
            <a:ext cx="1290569" cy="5643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9" name="Audio 8">
            <a:hlinkClick r:id="" action="ppaction://media"/>
            <a:extLst>
              <a:ext uri="{FF2B5EF4-FFF2-40B4-BE49-F238E27FC236}">
                <a16:creationId xmlns:a16="http://schemas.microsoft.com/office/drawing/2014/main" id="{3A2E18C9-9BCD-4A11-BE6E-9214C60A1E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01158956"/>
      </p:ext>
    </p:extLst>
  </p:cSld>
  <p:clrMapOvr>
    <a:masterClrMapping/>
  </p:clrMapOvr>
  <mc:AlternateContent xmlns:mc="http://schemas.openxmlformats.org/markup-compatibility/2006" xmlns:p14="http://schemas.microsoft.com/office/powerpoint/2010/main">
    <mc:Choice Requires="p14">
      <p:transition spd="slow" p14:dur="2000" advTm="26589"/>
    </mc:Choice>
    <mc:Fallback xmlns="">
      <p:transition spd="slow" advTm="26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986345-7B38-4543-865E-09E00631A749}"/>
              </a:ext>
            </a:extLst>
          </p:cNvPr>
          <p:cNvSpPr>
            <a:spLocks noGrp="1"/>
          </p:cNvSpPr>
          <p:nvPr>
            <p:ph type="body" sz="quarter" idx="16"/>
          </p:nvPr>
        </p:nvSpPr>
        <p:spPr>
          <a:xfrm>
            <a:off x="2011363" y="450055"/>
            <a:ext cx="5481637" cy="642144"/>
          </a:xfrm>
        </p:spPr>
        <p:txBody>
          <a:bodyPr>
            <a:normAutofit fontScale="92500" lnSpcReduction="20000"/>
          </a:bodyPr>
          <a:lstStyle/>
          <a:p>
            <a:r>
              <a:rPr lang="en-GB" sz="2400" b="1" dirty="0">
                <a:solidFill>
                  <a:schemeClr val="bg1"/>
                </a:solidFill>
                <a:latin typeface="Gotham Rounded Book"/>
              </a:rPr>
              <a:t>Marking AO1.2 (understanding) questions</a:t>
            </a:r>
          </a:p>
          <a:p>
            <a:endParaRPr lang="en-GB" dirty="0"/>
          </a:p>
        </p:txBody>
      </p:sp>
      <p:sp>
        <p:nvSpPr>
          <p:cNvPr id="4" name="TextBox 3">
            <a:extLst>
              <a:ext uri="{FF2B5EF4-FFF2-40B4-BE49-F238E27FC236}">
                <a16:creationId xmlns:a16="http://schemas.microsoft.com/office/drawing/2014/main" id="{F63D9138-AE54-482C-81C9-DA644DE0492A}"/>
              </a:ext>
            </a:extLst>
          </p:cNvPr>
          <p:cNvSpPr txBox="1"/>
          <p:nvPr/>
        </p:nvSpPr>
        <p:spPr>
          <a:xfrm>
            <a:off x="93662" y="6407945"/>
            <a:ext cx="318858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2 example 6 – 2018 paper</a:t>
            </a:r>
          </a:p>
        </p:txBody>
      </p:sp>
      <p:pic>
        <p:nvPicPr>
          <p:cNvPr id="5" name="Picture 4">
            <a:extLst>
              <a:ext uri="{FF2B5EF4-FFF2-40B4-BE49-F238E27FC236}">
                <a16:creationId xmlns:a16="http://schemas.microsoft.com/office/drawing/2014/main" id="{E1379871-9852-4A3A-A857-CC8CE5E718F9}"/>
              </a:ext>
            </a:extLst>
          </p:cNvPr>
          <p:cNvPicPr>
            <a:picLocks noChangeAspect="1"/>
          </p:cNvPicPr>
          <p:nvPr/>
        </p:nvPicPr>
        <p:blipFill>
          <a:blip r:embed="rId5"/>
          <a:stretch>
            <a:fillRect/>
          </a:stretch>
        </p:blipFill>
        <p:spPr>
          <a:xfrm>
            <a:off x="3620381" y="1355361"/>
            <a:ext cx="4482219" cy="5502640"/>
          </a:xfrm>
          <a:prstGeom prst="rect">
            <a:avLst/>
          </a:prstGeom>
        </p:spPr>
      </p:pic>
      <p:sp>
        <p:nvSpPr>
          <p:cNvPr id="6" name="Rectangle 5">
            <a:extLst>
              <a:ext uri="{FF2B5EF4-FFF2-40B4-BE49-F238E27FC236}">
                <a16:creationId xmlns:a16="http://schemas.microsoft.com/office/drawing/2014/main" id="{0C934A1C-FFF3-4555-A031-813979B25C7D}"/>
              </a:ext>
            </a:extLst>
          </p:cNvPr>
          <p:cNvSpPr/>
          <p:nvPr/>
        </p:nvSpPr>
        <p:spPr>
          <a:xfrm>
            <a:off x="6527800" y="4330700"/>
            <a:ext cx="2223381" cy="14986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Award the mark for the geography and then reread and award the mark for accuracy</a:t>
            </a:r>
          </a:p>
        </p:txBody>
      </p:sp>
      <p:cxnSp>
        <p:nvCxnSpPr>
          <p:cNvPr id="8" name="Straight Arrow Connector 7">
            <a:extLst>
              <a:ext uri="{FF2B5EF4-FFF2-40B4-BE49-F238E27FC236}">
                <a16:creationId xmlns:a16="http://schemas.microsoft.com/office/drawing/2014/main" id="{ECC6E43D-8FBB-41F4-BCDC-CF3300464B68}"/>
              </a:ext>
            </a:extLst>
          </p:cNvPr>
          <p:cNvCxnSpPr/>
          <p:nvPr/>
        </p:nvCxnSpPr>
        <p:spPr>
          <a:xfrm flipH="1" flipV="1">
            <a:off x="7658100" y="2349500"/>
            <a:ext cx="901700" cy="1981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303FBD0B-FFBB-48EC-A684-CDF2B830744B}"/>
              </a:ext>
            </a:extLst>
          </p:cNvPr>
          <p:cNvCxnSpPr/>
          <p:nvPr/>
        </p:nvCxnSpPr>
        <p:spPr>
          <a:xfrm flipH="1" flipV="1">
            <a:off x="7099300" y="2349500"/>
            <a:ext cx="711200" cy="3429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Rectangle 10">
            <a:extLst>
              <a:ext uri="{FF2B5EF4-FFF2-40B4-BE49-F238E27FC236}">
                <a16:creationId xmlns:a16="http://schemas.microsoft.com/office/drawing/2014/main" id="{F7124362-7405-4E56-BB59-B82DB6D81256}"/>
              </a:ext>
            </a:extLst>
          </p:cNvPr>
          <p:cNvSpPr/>
          <p:nvPr/>
        </p:nvSpPr>
        <p:spPr>
          <a:xfrm>
            <a:off x="431800" y="4813300"/>
            <a:ext cx="2997200" cy="8128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Answers would explain one or both factors briefly</a:t>
            </a:r>
          </a:p>
        </p:txBody>
      </p:sp>
      <p:sp>
        <p:nvSpPr>
          <p:cNvPr id="12" name="Rectangle 11">
            <a:extLst>
              <a:ext uri="{FF2B5EF4-FFF2-40B4-BE49-F238E27FC236}">
                <a16:creationId xmlns:a16="http://schemas.microsoft.com/office/drawing/2014/main" id="{70B53B81-6420-468F-A7D7-9FF7CC56BBF6}"/>
              </a:ext>
            </a:extLst>
          </p:cNvPr>
          <p:cNvSpPr/>
          <p:nvPr/>
        </p:nvSpPr>
        <p:spPr>
          <a:xfrm>
            <a:off x="431800" y="3860800"/>
            <a:ext cx="2997200" cy="8128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Both factors must be present for band 3 and the candidate shows good understanding.</a:t>
            </a:r>
          </a:p>
        </p:txBody>
      </p:sp>
      <p:sp>
        <p:nvSpPr>
          <p:cNvPr id="13" name="Rectangle 12">
            <a:extLst>
              <a:ext uri="{FF2B5EF4-FFF2-40B4-BE49-F238E27FC236}">
                <a16:creationId xmlns:a16="http://schemas.microsoft.com/office/drawing/2014/main" id="{759561D8-22A4-4709-9B4D-05B12FE77FE8}"/>
              </a:ext>
            </a:extLst>
          </p:cNvPr>
          <p:cNvSpPr/>
          <p:nvPr/>
        </p:nvSpPr>
        <p:spPr>
          <a:xfrm>
            <a:off x="431800" y="2832100"/>
            <a:ext cx="2997200" cy="8509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Thorough explanation for both factors</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7" name="Straight Arrow Connector 16">
            <a:extLst>
              <a:ext uri="{FF2B5EF4-FFF2-40B4-BE49-F238E27FC236}">
                <a16:creationId xmlns:a16="http://schemas.microsoft.com/office/drawing/2014/main" id="{CBCF3DB4-84EC-4ED2-BB54-F0F2849E59C5}"/>
              </a:ext>
            </a:extLst>
          </p:cNvPr>
          <p:cNvCxnSpPr>
            <a:stCxn id="11" idx="3"/>
          </p:cNvCxnSpPr>
          <p:nvPr/>
        </p:nvCxnSpPr>
        <p:spPr>
          <a:xfrm flipV="1">
            <a:off x="3429000" y="5207000"/>
            <a:ext cx="482600" cy="127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58E41FAA-75A9-4062-86CA-991C94BCE8E3}"/>
              </a:ext>
            </a:extLst>
          </p:cNvPr>
          <p:cNvCxnSpPr>
            <a:stCxn id="12" idx="3"/>
          </p:cNvCxnSpPr>
          <p:nvPr/>
        </p:nvCxnSpPr>
        <p:spPr>
          <a:xfrm>
            <a:off x="3429000" y="4267200"/>
            <a:ext cx="482600" cy="635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7E0D6F0-5048-4D51-BF8D-6EF7D5AD6AE3}"/>
              </a:ext>
            </a:extLst>
          </p:cNvPr>
          <p:cNvCxnSpPr>
            <a:stCxn id="13" idx="3"/>
          </p:cNvCxnSpPr>
          <p:nvPr/>
        </p:nvCxnSpPr>
        <p:spPr>
          <a:xfrm>
            <a:off x="3429000" y="3257550"/>
            <a:ext cx="482600" cy="69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5" name="Audio 24">
            <a:hlinkClick r:id="" action="ppaction://media"/>
            <a:extLst>
              <a:ext uri="{FF2B5EF4-FFF2-40B4-BE49-F238E27FC236}">
                <a16:creationId xmlns:a16="http://schemas.microsoft.com/office/drawing/2014/main" id="{4E9504C7-A084-4EE1-A6BA-ADB5FF20C5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51967560"/>
      </p:ext>
    </p:extLst>
  </p:cSld>
  <p:clrMapOvr>
    <a:masterClrMapping/>
  </p:clrMapOvr>
  <mc:AlternateContent xmlns:mc="http://schemas.openxmlformats.org/markup-compatibility/2006" xmlns:p14="http://schemas.microsoft.com/office/powerpoint/2010/main">
    <mc:Choice Requires="p14">
      <p:transition spd="slow" p14:dur="2000" advTm="66690"/>
    </mc:Choice>
    <mc:Fallback xmlns="">
      <p:transition spd="slow" advTm="6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8CAC3C-0260-4541-85B0-A4FF2FFC09A5}"/>
              </a:ext>
            </a:extLst>
          </p:cNvPr>
          <p:cNvSpPr>
            <a:spLocks noGrp="1"/>
          </p:cNvSpPr>
          <p:nvPr>
            <p:ph type="body" sz="quarter" idx="16"/>
          </p:nvPr>
        </p:nvSpPr>
        <p:spPr/>
        <p:txBody>
          <a:bodyPr/>
          <a:lstStyle/>
          <a:p>
            <a:pPr algn="ctr"/>
            <a:r>
              <a:rPr lang="en-GB" dirty="0"/>
              <a:t>Marking AO2 (application) questions</a:t>
            </a:r>
          </a:p>
        </p:txBody>
      </p:sp>
    </p:spTree>
    <p:extLst>
      <p:ext uri="{BB962C8B-B14F-4D97-AF65-F5344CB8AC3E}">
        <p14:creationId xmlns:p14="http://schemas.microsoft.com/office/powerpoint/2010/main" val="1877580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1E1B84-B8D3-4202-A512-31E9B3C3BC18}"/>
              </a:ext>
            </a:extLst>
          </p:cNvPr>
          <p:cNvSpPr txBox="1">
            <a:spLocks/>
          </p:cNvSpPr>
          <p:nvPr/>
        </p:nvSpPr>
        <p:spPr>
          <a:xfrm>
            <a:off x="1556952" y="216815"/>
            <a:ext cx="6969210" cy="913485"/>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Gotham Rounded Book" pitchFamily="50" charset="0"/>
                <a:ea typeface="ＭＳ Ｐゴシック" pitchFamily="1" charset="-128"/>
                <a:cs typeface="Arial" panose="020B0604020202020204" pitchFamily="34" charset="0"/>
              </a:rPr>
              <a:t>Marking AO2 (application of knowledge and understanding) questions</a:t>
            </a:r>
          </a:p>
        </p:txBody>
      </p:sp>
      <p:sp>
        <p:nvSpPr>
          <p:cNvPr id="2" name="TextBox 1">
            <a:extLst>
              <a:ext uri="{FF2B5EF4-FFF2-40B4-BE49-F238E27FC236}">
                <a16:creationId xmlns:a16="http://schemas.microsoft.com/office/drawing/2014/main" id="{AAFCF051-5224-4B35-A98B-75166F318669}"/>
              </a:ext>
            </a:extLst>
          </p:cNvPr>
          <p:cNvSpPr txBox="1"/>
          <p:nvPr/>
        </p:nvSpPr>
        <p:spPr>
          <a:xfrm>
            <a:off x="0" y="6456519"/>
            <a:ext cx="4256683"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Gotham Rounded Book"/>
                <a:ea typeface="ＭＳ Ｐゴシック" pitchFamily="1" charset="-128"/>
                <a:cs typeface="+mn-cs"/>
              </a:rPr>
              <a:t>Unit 2 example 7 – 2018 paper</a:t>
            </a:r>
          </a:p>
        </p:txBody>
      </p:sp>
      <p:pic>
        <p:nvPicPr>
          <p:cNvPr id="3" name="Picture 2">
            <a:extLst>
              <a:ext uri="{FF2B5EF4-FFF2-40B4-BE49-F238E27FC236}">
                <a16:creationId xmlns:a16="http://schemas.microsoft.com/office/drawing/2014/main" id="{6E689B3D-039D-4735-8D6A-6815ED421A16}"/>
              </a:ext>
            </a:extLst>
          </p:cNvPr>
          <p:cNvPicPr>
            <a:picLocks noChangeAspect="1"/>
          </p:cNvPicPr>
          <p:nvPr/>
        </p:nvPicPr>
        <p:blipFill>
          <a:blip r:embed="rId5"/>
          <a:stretch>
            <a:fillRect/>
          </a:stretch>
        </p:blipFill>
        <p:spPr>
          <a:xfrm>
            <a:off x="1922531" y="2401332"/>
            <a:ext cx="6382071" cy="3985399"/>
          </a:xfrm>
          <a:prstGeom prst="rect">
            <a:avLst/>
          </a:prstGeom>
        </p:spPr>
      </p:pic>
      <p:sp>
        <p:nvSpPr>
          <p:cNvPr id="4" name="Rectangle 3">
            <a:extLst>
              <a:ext uri="{FF2B5EF4-FFF2-40B4-BE49-F238E27FC236}">
                <a16:creationId xmlns:a16="http://schemas.microsoft.com/office/drawing/2014/main" id="{3A6281F8-E807-4817-B66F-645C438D4D69}"/>
              </a:ext>
            </a:extLst>
          </p:cNvPr>
          <p:cNvSpPr/>
          <p:nvPr/>
        </p:nvSpPr>
        <p:spPr>
          <a:xfrm>
            <a:off x="6350000" y="4292600"/>
            <a:ext cx="2311400" cy="13589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Suggested but not limited to these answers and elaboration.</a:t>
            </a:r>
          </a:p>
        </p:txBody>
      </p:sp>
      <p:cxnSp>
        <p:nvCxnSpPr>
          <p:cNvPr id="6" name="Straight Arrow Connector 5">
            <a:extLst>
              <a:ext uri="{FF2B5EF4-FFF2-40B4-BE49-F238E27FC236}">
                <a16:creationId xmlns:a16="http://schemas.microsoft.com/office/drawing/2014/main" id="{A9C45738-2465-4D48-A26A-2AA537E7D17C}"/>
              </a:ext>
            </a:extLst>
          </p:cNvPr>
          <p:cNvCxnSpPr/>
          <p:nvPr/>
        </p:nvCxnSpPr>
        <p:spPr>
          <a:xfrm flipH="1" flipV="1">
            <a:off x="5346700" y="4483100"/>
            <a:ext cx="1003300" cy="2159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0FBED780-2F4F-4D00-8F6A-1A481FB58E61}"/>
              </a:ext>
            </a:extLst>
          </p:cNvPr>
          <p:cNvCxnSpPr/>
          <p:nvPr/>
        </p:nvCxnSpPr>
        <p:spPr>
          <a:xfrm flipH="1">
            <a:off x="5778500" y="5245100"/>
            <a:ext cx="571500" cy="203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Rectangle 9">
            <a:extLst>
              <a:ext uri="{FF2B5EF4-FFF2-40B4-BE49-F238E27FC236}">
                <a16:creationId xmlns:a16="http://schemas.microsoft.com/office/drawing/2014/main" id="{695C81C6-2803-47E4-8B43-0BFBDBA7592A}"/>
              </a:ext>
            </a:extLst>
          </p:cNvPr>
          <p:cNvSpPr/>
          <p:nvPr/>
        </p:nvSpPr>
        <p:spPr>
          <a:xfrm>
            <a:off x="139700" y="3086100"/>
            <a:ext cx="1643131" cy="16129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The response must be in relation to the photo</a:t>
            </a:r>
          </a:p>
        </p:txBody>
      </p:sp>
      <p:cxnSp>
        <p:nvCxnSpPr>
          <p:cNvPr id="12" name="Straight Arrow Connector 11">
            <a:extLst>
              <a:ext uri="{FF2B5EF4-FFF2-40B4-BE49-F238E27FC236}">
                <a16:creationId xmlns:a16="http://schemas.microsoft.com/office/drawing/2014/main" id="{3EA3BC84-48CF-40BD-952D-5E3F0F406F65}"/>
              </a:ext>
            </a:extLst>
          </p:cNvPr>
          <p:cNvCxnSpPr/>
          <p:nvPr/>
        </p:nvCxnSpPr>
        <p:spPr>
          <a:xfrm flipV="1">
            <a:off x="1782831" y="2991204"/>
            <a:ext cx="1315969" cy="3361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3" name="Audio 12">
            <a:hlinkClick r:id="" action="ppaction://media"/>
            <a:extLst>
              <a:ext uri="{FF2B5EF4-FFF2-40B4-BE49-F238E27FC236}">
                <a16:creationId xmlns:a16="http://schemas.microsoft.com/office/drawing/2014/main" id="{9516BF1D-491D-4FBE-BC58-D491D70465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00541680"/>
      </p:ext>
    </p:extLst>
  </p:cSld>
  <p:clrMapOvr>
    <a:masterClrMapping/>
  </p:clrMapOvr>
  <mc:AlternateContent xmlns:mc="http://schemas.openxmlformats.org/markup-compatibility/2006" xmlns:p14="http://schemas.microsoft.com/office/powerpoint/2010/main">
    <mc:Choice Requires="p14">
      <p:transition spd="slow" p14:dur="2000" advTm="25362"/>
    </mc:Choice>
    <mc:Fallback xmlns="">
      <p:transition spd="slow" advTm="2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063243-475E-4CB0-AB20-D484AF3C16F0}"/>
              </a:ext>
            </a:extLst>
          </p:cNvPr>
          <p:cNvPicPr>
            <a:picLocks noChangeAspect="1"/>
          </p:cNvPicPr>
          <p:nvPr/>
        </p:nvPicPr>
        <p:blipFill>
          <a:blip r:embed="rId5"/>
          <a:stretch>
            <a:fillRect/>
          </a:stretch>
        </p:blipFill>
        <p:spPr>
          <a:xfrm>
            <a:off x="1084786" y="2416976"/>
            <a:ext cx="6974428" cy="1012024"/>
          </a:xfrm>
          <a:prstGeom prst="rect">
            <a:avLst/>
          </a:prstGeom>
        </p:spPr>
      </p:pic>
      <p:sp>
        <p:nvSpPr>
          <p:cNvPr id="5" name="Title 1">
            <a:extLst>
              <a:ext uri="{FF2B5EF4-FFF2-40B4-BE49-F238E27FC236}">
                <a16:creationId xmlns:a16="http://schemas.microsoft.com/office/drawing/2014/main" id="{40AE588D-75F3-41CF-9D55-1EE4B33960A7}"/>
              </a:ext>
            </a:extLst>
          </p:cNvPr>
          <p:cNvSpPr txBox="1">
            <a:spLocks noGrp="1"/>
          </p:cNvSpPr>
          <p:nvPr>
            <p:ph type="body" sz="quarter" idx="16"/>
          </p:nvPr>
        </p:nvSpPr>
        <p:spPr>
          <a:xfrm>
            <a:off x="881063" y="296864"/>
            <a:ext cx="8418512" cy="1012024"/>
          </a:xfrm>
          <a:prstGeom prst="rect">
            <a:avLst/>
          </a:prstGeom>
        </p:spPr>
        <p:txBody>
          <a:bodyPr>
            <a:normAutofit/>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2400" dirty="0">
                <a:solidFill>
                  <a:schemeClr val="bg1"/>
                </a:solidFill>
                <a:latin typeface="Gotham Rounded Book" pitchFamily="50" charset="0"/>
              </a:rPr>
              <a:t>Marking AO2 (application of knowledge and understanding) questions</a:t>
            </a:r>
          </a:p>
        </p:txBody>
      </p:sp>
      <p:sp>
        <p:nvSpPr>
          <p:cNvPr id="6" name="TextBox 5">
            <a:extLst>
              <a:ext uri="{FF2B5EF4-FFF2-40B4-BE49-F238E27FC236}">
                <a16:creationId xmlns:a16="http://schemas.microsoft.com/office/drawing/2014/main" id="{43A9BBE4-3A1D-4A3F-B86B-3BD0B82EC03A}"/>
              </a:ext>
            </a:extLst>
          </p:cNvPr>
          <p:cNvSpPr txBox="1"/>
          <p:nvPr/>
        </p:nvSpPr>
        <p:spPr>
          <a:xfrm>
            <a:off x="0" y="6398419"/>
            <a:ext cx="367030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2 example 8 -2019 paper </a:t>
            </a:r>
          </a:p>
        </p:txBody>
      </p:sp>
      <p:pic>
        <p:nvPicPr>
          <p:cNvPr id="7" name="Picture 6">
            <a:extLst>
              <a:ext uri="{FF2B5EF4-FFF2-40B4-BE49-F238E27FC236}">
                <a16:creationId xmlns:a16="http://schemas.microsoft.com/office/drawing/2014/main" id="{D306C504-617B-4265-85CF-C5B29BC2FBD0}"/>
              </a:ext>
            </a:extLst>
          </p:cNvPr>
          <p:cNvPicPr>
            <a:picLocks noChangeAspect="1"/>
          </p:cNvPicPr>
          <p:nvPr/>
        </p:nvPicPr>
        <p:blipFill>
          <a:blip r:embed="rId6"/>
          <a:stretch>
            <a:fillRect/>
          </a:stretch>
        </p:blipFill>
        <p:spPr>
          <a:xfrm>
            <a:off x="558800" y="1903429"/>
            <a:ext cx="8171149" cy="3051141"/>
          </a:xfrm>
          <a:prstGeom prst="rect">
            <a:avLst/>
          </a:prstGeom>
        </p:spPr>
      </p:pic>
      <p:sp>
        <p:nvSpPr>
          <p:cNvPr id="8" name="Rectangle 7">
            <a:extLst>
              <a:ext uri="{FF2B5EF4-FFF2-40B4-BE49-F238E27FC236}">
                <a16:creationId xmlns:a16="http://schemas.microsoft.com/office/drawing/2014/main" id="{71BDEB44-BD3C-4C5F-961E-5980630CCFF6}"/>
              </a:ext>
            </a:extLst>
          </p:cNvPr>
          <p:cNvSpPr/>
          <p:nvPr/>
        </p:nvSpPr>
        <p:spPr>
          <a:xfrm>
            <a:off x="6502400" y="3105726"/>
            <a:ext cx="2349500" cy="902118"/>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Candidates can choose an ecosystem</a:t>
            </a:r>
          </a:p>
        </p:txBody>
      </p:sp>
      <p:cxnSp>
        <p:nvCxnSpPr>
          <p:cNvPr id="10" name="Straight Arrow Connector 9">
            <a:extLst>
              <a:ext uri="{FF2B5EF4-FFF2-40B4-BE49-F238E27FC236}">
                <a16:creationId xmlns:a16="http://schemas.microsoft.com/office/drawing/2014/main" id="{774659C9-313D-48DE-A3C1-EDEA5AF611C4}"/>
              </a:ext>
            </a:extLst>
          </p:cNvPr>
          <p:cNvCxnSpPr>
            <a:cxnSpLocks/>
          </p:cNvCxnSpPr>
          <p:nvPr/>
        </p:nvCxnSpPr>
        <p:spPr>
          <a:xfrm flipH="1" flipV="1">
            <a:off x="5854700" y="2186388"/>
            <a:ext cx="647700" cy="9193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0A102AD5-5F6D-409C-9AE7-43B0B015E29E}"/>
              </a:ext>
            </a:extLst>
          </p:cNvPr>
          <p:cNvSpPr/>
          <p:nvPr/>
        </p:nvSpPr>
        <p:spPr>
          <a:xfrm>
            <a:off x="3111500" y="4485088"/>
            <a:ext cx="4432300" cy="124676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An example of q question where candidates can gain full marks from 3 different points, or from 1 elaborated point.</a:t>
            </a:r>
          </a:p>
        </p:txBody>
      </p:sp>
      <p:cxnSp>
        <p:nvCxnSpPr>
          <p:cNvPr id="14" name="Straight Arrow Connector 13">
            <a:extLst>
              <a:ext uri="{FF2B5EF4-FFF2-40B4-BE49-F238E27FC236}">
                <a16:creationId xmlns:a16="http://schemas.microsoft.com/office/drawing/2014/main" id="{9DF0D3A6-A96A-4D69-83F6-D419DD68A73A}"/>
              </a:ext>
            </a:extLst>
          </p:cNvPr>
          <p:cNvCxnSpPr/>
          <p:nvPr/>
        </p:nvCxnSpPr>
        <p:spPr>
          <a:xfrm flipH="1" flipV="1">
            <a:off x="2019300" y="3786588"/>
            <a:ext cx="1092200" cy="914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3F169817-430C-4716-9236-6E67724F7766}"/>
              </a:ext>
            </a:extLst>
          </p:cNvPr>
          <p:cNvCxnSpPr/>
          <p:nvPr/>
        </p:nvCxnSpPr>
        <p:spPr>
          <a:xfrm flipH="1" flipV="1">
            <a:off x="2019300" y="3202388"/>
            <a:ext cx="1092200" cy="1498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7" name="Audio 16">
            <a:hlinkClick r:id="" action="ppaction://media"/>
            <a:extLst>
              <a:ext uri="{FF2B5EF4-FFF2-40B4-BE49-F238E27FC236}">
                <a16:creationId xmlns:a16="http://schemas.microsoft.com/office/drawing/2014/main" id="{1052851E-3999-4C5B-99D5-3784A1B3FA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37888749"/>
      </p:ext>
    </p:extLst>
  </p:cSld>
  <p:clrMapOvr>
    <a:masterClrMapping/>
  </p:clrMapOvr>
  <mc:AlternateContent xmlns:mc="http://schemas.openxmlformats.org/markup-compatibility/2006" xmlns:p14="http://schemas.microsoft.com/office/powerpoint/2010/main">
    <mc:Choice Requires="p14">
      <p:transition spd="slow" p14:dur="2000" advTm="36350"/>
    </mc:Choice>
    <mc:Fallback xmlns="">
      <p:transition spd="slow" advTm="3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B92DF8-7E1E-45C4-B474-53760E45F385}"/>
              </a:ext>
            </a:extLst>
          </p:cNvPr>
          <p:cNvSpPr>
            <a:spLocks noGrp="1"/>
          </p:cNvSpPr>
          <p:nvPr>
            <p:ph type="body" sz="quarter" idx="16"/>
          </p:nvPr>
        </p:nvSpPr>
        <p:spPr>
          <a:xfrm>
            <a:off x="1282701" y="196056"/>
            <a:ext cx="7747000" cy="1086644"/>
          </a:xfrm>
        </p:spPr>
        <p:txBody>
          <a:bodyPr/>
          <a:lstStyle/>
          <a:p>
            <a:pPr algn="ctr"/>
            <a:r>
              <a:rPr lang="en-GB" sz="2400" dirty="0">
                <a:solidFill>
                  <a:schemeClr val="bg1"/>
                </a:solidFill>
              </a:rPr>
              <a:t>Marking AO2 (application of knowledge and understanding) questions</a:t>
            </a:r>
          </a:p>
          <a:p>
            <a:endParaRPr lang="en-GB" dirty="0"/>
          </a:p>
        </p:txBody>
      </p:sp>
      <p:sp>
        <p:nvSpPr>
          <p:cNvPr id="4" name="TextBox 3">
            <a:extLst>
              <a:ext uri="{FF2B5EF4-FFF2-40B4-BE49-F238E27FC236}">
                <a16:creationId xmlns:a16="http://schemas.microsoft.com/office/drawing/2014/main" id="{B50B555E-B065-449C-81D6-0ADE207F16DD}"/>
              </a:ext>
            </a:extLst>
          </p:cNvPr>
          <p:cNvSpPr txBox="1"/>
          <p:nvPr/>
        </p:nvSpPr>
        <p:spPr>
          <a:xfrm>
            <a:off x="12701" y="6154738"/>
            <a:ext cx="2540000"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2 example 9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2018 paper</a:t>
            </a:r>
          </a:p>
        </p:txBody>
      </p:sp>
      <p:pic>
        <p:nvPicPr>
          <p:cNvPr id="5" name="Picture 4">
            <a:extLst>
              <a:ext uri="{FF2B5EF4-FFF2-40B4-BE49-F238E27FC236}">
                <a16:creationId xmlns:a16="http://schemas.microsoft.com/office/drawing/2014/main" id="{76BE827E-1572-47BD-B313-8DAE3437D17E}"/>
              </a:ext>
            </a:extLst>
          </p:cNvPr>
          <p:cNvPicPr>
            <a:picLocks noChangeAspect="1"/>
          </p:cNvPicPr>
          <p:nvPr/>
        </p:nvPicPr>
        <p:blipFill>
          <a:blip r:embed="rId5"/>
          <a:stretch>
            <a:fillRect/>
          </a:stretch>
        </p:blipFill>
        <p:spPr>
          <a:xfrm>
            <a:off x="2917965" y="1282700"/>
            <a:ext cx="5730737" cy="5547841"/>
          </a:xfrm>
          <a:prstGeom prst="rect">
            <a:avLst/>
          </a:prstGeom>
        </p:spPr>
      </p:pic>
      <p:sp>
        <p:nvSpPr>
          <p:cNvPr id="6" name="Rectangle 5">
            <a:extLst>
              <a:ext uri="{FF2B5EF4-FFF2-40B4-BE49-F238E27FC236}">
                <a16:creationId xmlns:a16="http://schemas.microsoft.com/office/drawing/2014/main" id="{9681AC88-D8F8-41DB-8CBE-FBACF6C156CA}"/>
              </a:ext>
            </a:extLst>
          </p:cNvPr>
          <p:cNvSpPr/>
          <p:nvPr/>
        </p:nvSpPr>
        <p:spPr>
          <a:xfrm>
            <a:off x="3860800" y="1784866"/>
            <a:ext cx="2832100" cy="584478"/>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Candidates can choose the food production methods</a:t>
            </a:r>
          </a:p>
        </p:txBody>
      </p:sp>
      <p:cxnSp>
        <p:nvCxnSpPr>
          <p:cNvPr id="8" name="Straight Arrow Connector 7">
            <a:extLst>
              <a:ext uri="{FF2B5EF4-FFF2-40B4-BE49-F238E27FC236}">
                <a16:creationId xmlns:a16="http://schemas.microsoft.com/office/drawing/2014/main" id="{CB8DFAD7-A349-4C59-922B-375B4185CC68}"/>
              </a:ext>
            </a:extLst>
          </p:cNvPr>
          <p:cNvCxnSpPr/>
          <p:nvPr/>
        </p:nvCxnSpPr>
        <p:spPr>
          <a:xfrm flipH="1" flipV="1">
            <a:off x="6134100" y="1663700"/>
            <a:ext cx="266700" cy="1211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387544D2-A997-4541-924E-B3D48B700055}"/>
              </a:ext>
            </a:extLst>
          </p:cNvPr>
          <p:cNvSpPr/>
          <p:nvPr/>
        </p:nvSpPr>
        <p:spPr>
          <a:xfrm>
            <a:off x="203200" y="4216400"/>
            <a:ext cx="2714765" cy="16383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Two methods must be given with brief links to environmental impacts. There may not be a balance between the two methods</a:t>
            </a:r>
          </a:p>
        </p:txBody>
      </p:sp>
      <p:cxnSp>
        <p:nvCxnSpPr>
          <p:cNvPr id="11" name="Straight Arrow Connector 10">
            <a:extLst>
              <a:ext uri="{FF2B5EF4-FFF2-40B4-BE49-F238E27FC236}">
                <a16:creationId xmlns:a16="http://schemas.microsoft.com/office/drawing/2014/main" id="{A400AFDA-7129-4E4F-AC53-8C7F4DDAC53C}"/>
              </a:ext>
            </a:extLst>
          </p:cNvPr>
          <p:cNvCxnSpPr/>
          <p:nvPr/>
        </p:nvCxnSpPr>
        <p:spPr>
          <a:xfrm>
            <a:off x="2917965" y="4787900"/>
            <a:ext cx="65073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129A14E6-E8AA-48F2-A07E-FF3ED48E01D2}"/>
              </a:ext>
            </a:extLst>
          </p:cNvPr>
          <p:cNvSpPr/>
          <p:nvPr/>
        </p:nvSpPr>
        <p:spPr>
          <a:xfrm>
            <a:off x="203199" y="2572030"/>
            <a:ext cx="2714765" cy="1478756"/>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Comparative language must be used, detailed understanding for both methods &amp; clear links to environmental impacts.</a:t>
            </a:r>
          </a:p>
        </p:txBody>
      </p:sp>
      <p:cxnSp>
        <p:nvCxnSpPr>
          <p:cNvPr id="14" name="Straight Arrow Connector 13">
            <a:extLst>
              <a:ext uri="{FF2B5EF4-FFF2-40B4-BE49-F238E27FC236}">
                <a16:creationId xmlns:a16="http://schemas.microsoft.com/office/drawing/2014/main" id="{3E3A3A2E-623F-4143-BEAE-63270FB8504A}"/>
              </a:ext>
            </a:extLst>
          </p:cNvPr>
          <p:cNvCxnSpPr/>
          <p:nvPr/>
        </p:nvCxnSpPr>
        <p:spPr>
          <a:xfrm>
            <a:off x="2917965" y="3714234"/>
            <a:ext cx="65073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5" name="Audio 14">
            <a:hlinkClick r:id="" action="ppaction://media"/>
            <a:extLst>
              <a:ext uri="{FF2B5EF4-FFF2-40B4-BE49-F238E27FC236}">
                <a16:creationId xmlns:a16="http://schemas.microsoft.com/office/drawing/2014/main" id="{9FA67140-DDDA-4F95-BDA5-4054C8C64F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70981252"/>
      </p:ext>
    </p:extLst>
  </p:cSld>
  <p:clrMapOvr>
    <a:masterClrMapping/>
  </p:clrMapOvr>
  <mc:AlternateContent xmlns:mc="http://schemas.openxmlformats.org/markup-compatibility/2006" xmlns:p14="http://schemas.microsoft.com/office/powerpoint/2010/main">
    <mc:Choice Requires="p14">
      <p:transition spd="slow" p14:dur="2000" advTm="50954"/>
    </mc:Choice>
    <mc:Fallback xmlns="">
      <p:transition spd="slow" advTm="5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9E0AE7-F3A6-43BC-AFC7-E5952962FC99}"/>
              </a:ext>
            </a:extLst>
          </p:cNvPr>
          <p:cNvSpPr>
            <a:spLocks noGrp="1"/>
          </p:cNvSpPr>
          <p:nvPr>
            <p:ph type="body" sz="quarter" idx="16"/>
          </p:nvPr>
        </p:nvSpPr>
        <p:spPr>
          <a:xfrm>
            <a:off x="1955800" y="234156"/>
            <a:ext cx="6545264" cy="1188244"/>
          </a:xfrm>
        </p:spPr>
        <p:txBody>
          <a:bodyPr/>
          <a:lstStyle/>
          <a:p>
            <a:pPr algn="ctr"/>
            <a:r>
              <a:rPr lang="en-GB" sz="2400" dirty="0">
                <a:solidFill>
                  <a:schemeClr val="bg1"/>
                </a:solidFill>
              </a:rPr>
              <a:t>Marking AO2 (application of knowledge and </a:t>
            </a:r>
          </a:p>
          <a:p>
            <a:pPr algn="ctr"/>
            <a:r>
              <a:rPr lang="en-GB" sz="2400" dirty="0">
                <a:solidFill>
                  <a:schemeClr val="bg1"/>
                </a:solidFill>
              </a:rPr>
              <a:t>understanding) questions</a:t>
            </a:r>
          </a:p>
          <a:p>
            <a:endParaRPr lang="en-GB" dirty="0"/>
          </a:p>
        </p:txBody>
      </p:sp>
      <p:sp>
        <p:nvSpPr>
          <p:cNvPr id="4" name="TextBox 3">
            <a:extLst>
              <a:ext uri="{FF2B5EF4-FFF2-40B4-BE49-F238E27FC236}">
                <a16:creationId xmlns:a16="http://schemas.microsoft.com/office/drawing/2014/main" id="{F872E8A5-F833-4E04-9BEB-0C9588A863A1}"/>
              </a:ext>
            </a:extLst>
          </p:cNvPr>
          <p:cNvSpPr txBox="1"/>
          <p:nvPr/>
        </p:nvSpPr>
        <p:spPr>
          <a:xfrm>
            <a:off x="55562" y="6412651"/>
            <a:ext cx="3310673"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2 example 10 – 2019 paper</a:t>
            </a:r>
          </a:p>
        </p:txBody>
      </p:sp>
      <p:pic>
        <p:nvPicPr>
          <p:cNvPr id="6" name="Picture 5">
            <a:extLst>
              <a:ext uri="{FF2B5EF4-FFF2-40B4-BE49-F238E27FC236}">
                <a16:creationId xmlns:a16="http://schemas.microsoft.com/office/drawing/2014/main" id="{91C02CEF-6572-4297-968D-86730071528E}"/>
              </a:ext>
            </a:extLst>
          </p:cNvPr>
          <p:cNvPicPr>
            <a:picLocks noChangeAspect="1"/>
          </p:cNvPicPr>
          <p:nvPr/>
        </p:nvPicPr>
        <p:blipFill>
          <a:blip r:embed="rId5"/>
          <a:stretch>
            <a:fillRect/>
          </a:stretch>
        </p:blipFill>
        <p:spPr>
          <a:xfrm>
            <a:off x="3755173" y="1347739"/>
            <a:ext cx="4296628" cy="613056"/>
          </a:xfrm>
          <a:prstGeom prst="rect">
            <a:avLst/>
          </a:prstGeom>
        </p:spPr>
      </p:pic>
      <p:pic>
        <p:nvPicPr>
          <p:cNvPr id="10" name="Picture 9">
            <a:extLst>
              <a:ext uri="{FF2B5EF4-FFF2-40B4-BE49-F238E27FC236}">
                <a16:creationId xmlns:a16="http://schemas.microsoft.com/office/drawing/2014/main" id="{5DDE4D82-BC12-4E17-A861-4F96713993BE}"/>
              </a:ext>
            </a:extLst>
          </p:cNvPr>
          <p:cNvPicPr>
            <a:picLocks noChangeAspect="1"/>
          </p:cNvPicPr>
          <p:nvPr/>
        </p:nvPicPr>
        <p:blipFill>
          <a:blip r:embed="rId6"/>
          <a:stretch>
            <a:fillRect/>
          </a:stretch>
        </p:blipFill>
        <p:spPr>
          <a:xfrm>
            <a:off x="3646274" y="1950221"/>
            <a:ext cx="4519826" cy="4253641"/>
          </a:xfrm>
          <a:prstGeom prst="rect">
            <a:avLst/>
          </a:prstGeom>
        </p:spPr>
      </p:pic>
      <p:pic>
        <p:nvPicPr>
          <p:cNvPr id="14" name="Picture 13">
            <a:extLst>
              <a:ext uri="{FF2B5EF4-FFF2-40B4-BE49-F238E27FC236}">
                <a16:creationId xmlns:a16="http://schemas.microsoft.com/office/drawing/2014/main" id="{3297ADDC-E919-476C-A2A7-C7C64A4507C6}"/>
              </a:ext>
            </a:extLst>
          </p:cNvPr>
          <p:cNvPicPr>
            <a:picLocks noChangeAspect="1"/>
          </p:cNvPicPr>
          <p:nvPr/>
        </p:nvPicPr>
        <p:blipFill>
          <a:blip r:embed="rId7"/>
          <a:stretch>
            <a:fillRect/>
          </a:stretch>
        </p:blipFill>
        <p:spPr>
          <a:xfrm>
            <a:off x="3755172" y="6203863"/>
            <a:ext cx="4296629" cy="629678"/>
          </a:xfrm>
          <a:prstGeom prst="rect">
            <a:avLst/>
          </a:prstGeom>
        </p:spPr>
      </p:pic>
      <p:sp>
        <p:nvSpPr>
          <p:cNvPr id="16" name="Rectangle 15">
            <a:extLst>
              <a:ext uri="{FF2B5EF4-FFF2-40B4-BE49-F238E27FC236}">
                <a16:creationId xmlns:a16="http://schemas.microsoft.com/office/drawing/2014/main" id="{724485D0-E9FF-40D0-B37E-E53C1253BEB1}"/>
              </a:ext>
            </a:extLst>
          </p:cNvPr>
          <p:cNvSpPr/>
          <p:nvPr/>
        </p:nvSpPr>
        <p:spPr>
          <a:xfrm>
            <a:off x="7505700" y="2783076"/>
            <a:ext cx="1511300" cy="8509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uLnTx/>
                <a:uFillTx/>
                <a:latin typeface="Calibri"/>
                <a:ea typeface="+mn-ea"/>
                <a:cs typeface="+mn-cs"/>
              </a:rPr>
              <a:t>It is optional to use HS2 as a context</a:t>
            </a:r>
          </a:p>
        </p:txBody>
      </p:sp>
      <p:cxnSp>
        <p:nvCxnSpPr>
          <p:cNvPr id="18" name="Straight Arrow Connector 17">
            <a:extLst>
              <a:ext uri="{FF2B5EF4-FFF2-40B4-BE49-F238E27FC236}">
                <a16:creationId xmlns:a16="http://schemas.microsoft.com/office/drawing/2014/main" id="{2B05E316-8F06-4E2A-83A5-8BAE04A7B3FD}"/>
              </a:ext>
            </a:extLst>
          </p:cNvPr>
          <p:cNvCxnSpPr/>
          <p:nvPr/>
        </p:nvCxnSpPr>
        <p:spPr>
          <a:xfrm flipH="1" flipV="1">
            <a:off x="6477000" y="1654267"/>
            <a:ext cx="1346200" cy="11288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A09BBE6C-5764-46B9-A048-FEBB59F907DC}"/>
              </a:ext>
            </a:extLst>
          </p:cNvPr>
          <p:cNvSpPr/>
          <p:nvPr/>
        </p:nvSpPr>
        <p:spPr>
          <a:xfrm>
            <a:off x="317500" y="4991100"/>
            <a:ext cx="2768600" cy="646331"/>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uLnTx/>
                <a:uFillTx/>
                <a:latin typeface="Calibri"/>
                <a:ea typeface="+mn-ea"/>
                <a:cs typeface="+mn-cs"/>
              </a:rPr>
              <a:t>Lacks depth, may not use an example. </a:t>
            </a:r>
          </a:p>
        </p:txBody>
      </p:sp>
      <p:cxnSp>
        <p:nvCxnSpPr>
          <p:cNvPr id="21" name="Straight Arrow Connector 20">
            <a:extLst>
              <a:ext uri="{FF2B5EF4-FFF2-40B4-BE49-F238E27FC236}">
                <a16:creationId xmlns:a16="http://schemas.microsoft.com/office/drawing/2014/main" id="{526ECCC8-1A9E-4FB3-B86B-F3490252D617}"/>
              </a:ext>
            </a:extLst>
          </p:cNvPr>
          <p:cNvCxnSpPr/>
          <p:nvPr/>
        </p:nvCxnSpPr>
        <p:spPr>
          <a:xfrm>
            <a:off x="3086100" y="5168900"/>
            <a:ext cx="8382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Rectangle 21">
            <a:extLst>
              <a:ext uri="{FF2B5EF4-FFF2-40B4-BE49-F238E27FC236}">
                <a16:creationId xmlns:a16="http://schemas.microsoft.com/office/drawing/2014/main" id="{248D61A5-C0F2-44A0-9EDF-809118134FA1}"/>
              </a:ext>
            </a:extLst>
          </p:cNvPr>
          <p:cNvSpPr/>
          <p:nvPr/>
        </p:nvSpPr>
        <p:spPr>
          <a:xfrm>
            <a:off x="317500" y="3860805"/>
            <a:ext cx="3328774" cy="1028696"/>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uLnTx/>
                <a:uFillTx/>
                <a:latin typeface="Calibri"/>
                <a:ea typeface="+mn-ea"/>
                <a:cs typeface="+mn-cs"/>
              </a:rPr>
              <a:t>Candidates discussion must have future context. A conclusion &amp; ‘to what extent’ must be present</a:t>
            </a:r>
          </a:p>
        </p:txBody>
      </p:sp>
      <p:cxnSp>
        <p:nvCxnSpPr>
          <p:cNvPr id="24" name="Straight Arrow Connector 23">
            <a:extLst>
              <a:ext uri="{FF2B5EF4-FFF2-40B4-BE49-F238E27FC236}">
                <a16:creationId xmlns:a16="http://schemas.microsoft.com/office/drawing/2014/main" id="{6723ED12-7960-453B-9D4D-07946B703609}"/>
              </a:ext>
            </a:extLst>
          </p:cNvPr>
          <p:cNvCxnSpPr/>
          <p:nvPr/>
        </p:nvCxnSpPr>
        <p:spPr>
          <a:xfrm>
            <a:off x="3646274" y="4507136"/>
            <a:ext cx="49392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Rectangle 24">
            <a:extLst>
              <a:ext uri="{FF2B5EF4-FFF2-40B4-BE49-F238E27FC236}">
                <a16:creationId xmlns:a16="http://schemas.microsoft.com/office/drawing/2014/main" id="{F61CFD92-A178-43CB-BF22-5668309BA4DC}"/>
              </a:ext>
            </a:extLst>
          </p:cNvPr>
          <p:cNvSpPr/>
          <p:nvPr/>
        </p:nvSpPr>
        <p:spPr>
          <a:xfrm>
            <a:off x="393701" y="2614430"/>
            <a:ext cx="3201773" cy="1106676"/>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w="0"/>
                <a:solidFill>
                  <a:prstClr val="black"/>
                </a:solidFill>
                <a:effectLst/>
                <a:uLnTx/>
                <a:uFillTx/>
                <a:latin typeface="Calibri"/>
                <a:ea typeface="+mn-ea"/>
                <a:cs typeface="+mn-cs"/>
              </a:rPr>
              <a:t>Detailed understanding in a future context, clear link, conclusion and ‘to what extent’ must all be present.</a:t>
            </a:r>
          </a:p>
        </p:txBody>
      </p:sp>
      <p:cxnSp>
        <p:nvCxnSpPr>
          <p:cNvPr id="27" name="Straight Arrow Connector 26">
            <a:extLst>
              <a:ext uri="{FF2B5EF4-FFF2-40B4-BE49-F238E27FC236}">
                <a16:creationId xmlns:a16="http://schemas.microsoft.com/office/drawing/2014/main" id="{FE636FF5-EC0B-4AA2-B358-949331994293}"/>
              </a:ext>
            </a:extLst>
          </p:cNvPr>
          <p:cNvCxnSpPr/>
          <p:nvPr/>
        </p:nvCxnSpPr>
        <p:spPr>
          <a:xfrm>
            <a:off x="3595474" y="3429000"/>
            <a:ext cx="67172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9" name="Audio 28">
            <a:hlinkClick r:id="" action="ppaction://media"/>
            <a:extLst>
              <a:ext uri="{FF2B5EF4-FFF2-40B4-BE49-F238E27FC236}">
                <a16:creationId xmlns:a16="http://schemas.microsoft.com/office/drawing/2014/main" id="{45BBE88C-039B-4629-805F-199A8B9CBB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45353222"/>
      </p:ext>
    </p:extLst>
  </p:cSld>
  <p:clrMapOvr>
    <a:masterClrMapping/>
  </p:clrMapOvr>
  <mc:AlternateContent xmlns:mc="http://schemas.openxmlformats.org/markup-compatibility/2006" xmlns:p14="http://schemas.microsoft.com/office/powerpoint/2010/main">
    <mc:Choice Requires="p14">
      <p:transition spd="slow" p14:dur="2000" advTm="80521"/>
    </mc:Choice>
    <mc:Fallback xmlns="">
      <p:transition spd="slow" advTm="8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1E1B84-B8D3-4202-A512-31E9B3C3BC18}"/>
              </a:ext>
            </a:extLst>
          </p:cNvPr>
          <p:cNvSpPr txBox="1">
            <a:spLocks/>
          </p:cNvSpPr>
          <p:nvPr/>
        </p:nvSpPr>
        <p:spPr>
          <a:xfrm>
            <a:off x="1556952" y="216815"/>
            <a:ext cx="6969210" cy="1002943"/>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otham Rounded Book"/>
                <a:ea typeface="ＭＳ Ｐゴシック"/>
                <a:cs typeface="Arial"/>
              </a:rPr>
              <a:t>Marking AO2 (application of knowledge and understanding) questions</a:t>
            </a:r>
          </a:p>
        </p:txBody>
      </p:sp>
      <p:pic>
        <p:nvPicPr>
          <p:cNvPr id="2" name="Picture 2" descr="Text&#10;&#10;Description automatically generated">
            <a:extLst>
              <a:ext uri="{FF2B5EF4-FFF2-40B4-BE49-F238E27FC236}">
                <a16:creationId xmlns:a16="http://schemas.microsoft.com/office/drawing/2014/main" id="{52E47FAE-4B43-4EA6-9CE9-0BAA649DB76D}"/>
              </a:ext>
            </a:extLst>
          </p:cNvPr>
          <p:cNvPicPr>
            <a:picLocks noChangeAspect="1"/>
          </p:cNvPicPr>
          <p:nvPr/>
        </p:nvPicPr>
        <p:blipFill>
          <a:blip r:embed="rId6"/>
          <a:stretch>
            <a:fillRect/>
          </a:stretch>
        </p:blipFill>
        <p:spPr>
          <a:xfrm>
            <a:off x="2193985" y="1238449"/>
            <a:ext cx="4957312" cy="5617554"/>
          </a:xfrm>
          <a:prstGeom prst="rect">
            <a:avLst/>
          </a:prstGeom>
        </p:spPr>
      </p:pic>
      <p:sp>
        <p:nvSpPr>
          <p:cNvPr id="3" name="TextBox 2">
            <a:extLst>
              <a:ext uri="{FF2B5EF4-FFF2-40B4-BE49-F238E27FC236}">
                <a16:creationId xmlns:a16="http://schemas.microsoft.com/office/drawing/2014/main" id="{4B69D78D-E63F-4640-A4AA-89784C212718}"/>
              </a:ext>
            </a:extLst>
          </p:cNvPr>
          <p:cNvSpPr txBox="1"/>
          <p:nvPr/>
        </p:nvSpPr>
        <p:spPr>
          <a:xfrm>
            <a:off x="41073" y="1995632"/>
            <a:ext cx="2081842" cy="2308324"/>
          </a:xfrm>
          <a:prstGeom prst="rect">
            <a:avLst/>
          </a:prstGeom>
          <a:solidFill>
            <a:schemeClr val="bg2"/>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Calibri"/>
              </a:rPr>
              <a:t>In this question candidates are being asked to ANALYSE the map by identifying landforms and associated coastal processes.</a:t>
            </a:r>
          </a:p>
        </p:txBody>
      </p:sp>
      <p:sp>
        <p:nvSpPr>
          <p:cNvPr id="4" name="TextBox 3">
            <a:extLst>
              <a:ext uri="{FF2B5EF4-FFF2-40B4-BE49-F238E27FC236}">
                <a16:creationId xmlns:a16="http://schemas.microsoft.com/office/drawing/2014/main" id="{CB0BC7A6-8ECB-49DC-AD94-9EAC0364DD9C}"/>
              </a:ext>
            </a:extLst>
          </p:cNvPr>
          <p:cNvSpPr txBox="1"/>
          <p:nvPr/>
        </p:nvSpPr>
        <p:spPr>
          <a:xfrm>
            <a:off x="7081388" y="1718633"/>
            <a:ext cx="1952446" cy="2862322"/>
          </a:xfrm>
          <a:prstGeom prst="rect">
            <a:avLst/>
          </a:prstGeom>
          <a:solidFill>
            <a:schemeClr val="bg2"/>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Calibri"/>
              </a:rPr>
              <a:t>Candidates need to look at the shape of the beach and the direction of the sand spit to try to work out how longshore drift as affected this coastline.</a:t>
            </a:r>
          </a:p>
        </p:txBody>
      </p:sp>
      <p:pic>
        <p:nvPicPr>
          <p:cNvPr id="10" name="Audio 9">
            <a:hlinkClick r:id="" action="ppaction://media"/>
            <a:extLst>
              <a:ext uri="{FF2B5EF4-FFF2-40B4-BE49-F238E27FC236}">
                <a16:creationId xmlns:a16="http://schemas.microsoft.com/office/drawing/2014/main" id="{262E779F-BF25-4257-9473-BB252C7E6C8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8" name="TextBox 7">
            <a:extLst>
              <a:ext uri="{FF2B5EF4-FFF2-40B4-BE49-F238E27FC236}">
                <a16:creationId xmlns:a16="http://schemas.microsoft.com/office/drawing/2014/main" id="{D225C394-070A-415B-8647-961246E72546}"/>
              </a:ext>
            </a:extLst>
          </p:cNvPr>
          <p:cNvSpPr txBox="1"/>
          <p:nvPr/>
        </p:nvSpPr>
        <p:spPr>
          <a:xfrm>
            <a:off x="152400" y="6096000"/>
            <a:ext cx="3310673"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1 example 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 – 2019 paper</a:t>
            </a:r>
          </a:p>
        </p:txBody>
      </p:sp>
    </p:spTree>
    <p:custDataLst>
      <p:tags r:id="rId1"/>
    </p:custDataLst>
    <p:extLst>
      <p:ext uri="{BB962C8B-B14F-4D97-AF65-F5344CB8AC3E}">
        <p14:creationId xmlns:p14="http://schemas.microsoft.com/office/powerpoint/2010/main" val="251422672"/>
      </p:ext>
    </p:extLst>
  </p:cSld>
  <p:clrMapOvr>
    <a:masterClrMapping/>
  </p:clrMapOvr>
  <mc:AlternateContent xmlns:mc="http://schemas.openxmlformats.org/markup-compatibility/2006" xmlns:p14="http://schemas.microsoft.com/office/powerpoint/2010/main">
    <mc:Choice Requires="p14">
      <p:transition spd="slow" p14:dur="2000" advTm="64360"/>
    </mc:Choice>
    <mc:Fallback xmlns="">
      <p:transition spd="slow" advTm="6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2AF7AD-E6F9-4927-B4C5-0758E415D70F}"/>
              </a:ext>
            </a:extLst>
          </p:cNvPr>
          <p:cNvSpPr txBox="1">
            <a:spLocks/>
          </p:cNvSpPr>
          <p:nvPr/>
        </p:nvSpPr>
        <p:spPr>
          <a:xfrm>
            <a:off x="1109663" y="257418"/>
            <a:ext cx="7577137" cy="908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a:t>
            </a:r>
          </a:p>
        </p:txBody>
      </p:sp>
      <p:sp>
        <p:nvSpPr>
          <p:cNvPr id="6" name="TextBox 5">
            <a:extLst>
              <a:ext uri="{FF2B5EF4-FFF2-40B4-BE49-F238E27FC236}">
                <a16:creationId xmlns:a16="http://schemas.microsoft.com/office/drawing/2014/main" id="{8FE6E631-33AE-4BF8-9811-2508E556599F}"/>
              </a:ext>
            </a:extLst>
          </p:cNvPr>
          <p:cNvSpPr txBox="1"/>
          <p:nvPr/>
        </p:nvSpPr>
        <p:spPr>
          <a:xfrm>
            <a:off x="287524" y="1421160"/>
            <a:ext cx="8568952" cy="7817525"/>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Assessment Criteria</a:t>
            </a:r>
          </a:p>
          <a:p>
            <a:endParaRPr lang="en-GB" sz="2400" dirty="0">
              <a:solidFill>
                <a:srgbClr val="FF0000"/>
              </a:solidFill>
            </a:endParaRPr>
          </a:p>
          <a:p>
            <a:r>
              <a:rPr lang="en-GB" sz="2000" dirty="0">
                <a:latin typeface="Arial" panose="020B0604020202020204" pitchFamily="34" charset="0"/>
                <a:cs typeface="Arial" panose="020B0604020202020204" pitchFamily="34" charset="0"/>
              </a:rPr>
              <a:t>Guidance on how to mark the GCSE Geography assessments is available on the subsequent slides. </a:t>
            </a:r>
            <a:endParaRPr lang="en-GB" sz="2000" u="sng"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guidance focuses on</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how examination papers are constructed around the four different assessment objectives (AOs)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 different types of mark scheme needed for the AOs and types of questions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supporting understanding of the requirements of the types of marking style.</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guidance is organised by AO so that the marking principles can be applied to all assessments, including those teachers may have produced themselves. </a:t>
            </a:r>
          </a:p>
          <a:p>
            <a:pPr marL="342900" indent="-342900">
              <a:buFont typeface="Arial" panose="020B0604020202020204" pitchFamily="34" charset="0"/>
              <a:buChar char="•"/>
            </a:pPr>
            <a:endParaRPr lang="en-GB" sz="2400" dirty="0">
              <a:solidFill>
                <a:srgbClr val="FF0000"/>
              </a:solidFill>
              <a:latin typeface="Bliss" pitchFamily="2" charset="77"/>
              <a:cs typeface="Arial" panose="020B0604020202020204" pitchFamily="34" charset="0"/>
            </a:endParaRPr>
          </a:p>
          <a:p>
            <a:pPr marL="342900" indent="-342900">
              <a:buFont typeface="Arial" panose="020B0604020202020204" pitchFamily="34" charset="0"/>
              <a:buChar char="•"/>
            </a:pPr>
            <a:endParaRPr lang="en-US" sz="2400" dirty="0">
              <a:solidFill>
                <a:srgbClr val="FF0000"/>
              </a:solidFill>
              <a:latin typeface="Bliss" pitchFamily="2" charset="77"/>
              <a:cs typeface="Arial" panose="020B0604020202020204" pitchFamily="34" charset="0"/>
            </a:endParaRPr>
          </a:p>
          <a:p>
            <a:endParaRPr lang="en-US" sz="2400" dirty="0">
              <a:latin typeface="Bliss" pitchFamily="2" charset="77"/>
              <a:cs typeface="Arial" panose="020B0604020202020204" pitchFamily="34" charset="0"/>
            </a:endParaRPr>
          </a:p>
          <a:p>
            <a:pPr algn="ctr"/>
            <a:endParaRPr lang="en-GB" sz="2400" b="1" dirty="0"/>
          </a:p>
          <a:p>
            <a:pPr lvl="0"/>
            <a:endParaRPr lang="en-GB" sz="2000" dirty="0"/>
          </a:p>
          <a:p>
            <a:pPr lvl="0"/>
            <a:endParaRPr lang="en-GB" sz="2000" dirty="0"/>
          </a:p>
          <a:p>
            <a:pPr lvl="0"/>
            <a:endParaRPr lang="en-GB" sz="2000" dirty="0"/>
          </a:p>
          <a:p>
            <a:pPr lvl="0"/>
            <a:endParaRPr lang="en-GB" sz="2000" dirty="0"/>
          </a:p>
        </p:txBody>
      </p:sp>
    </p:spTree>
    <p:extLst>
      <p:ext uri="{BB962C8B-B14F-4D97-AF65-F5344CB8AC3E}">
        <p14:creationId xmlns:p14="http://schemas.microsoft.com/office/powerpoint/2010/main" val="140708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00C492-A23C-4FD0-A7B0-81D5E2FC7D0C}"/>
              </a:ext>
            </a:extLst>
          </p:cNvPr>
          <p:cNvSpPr txBox="1">
            <a:spLocks/>
          </p:cNvSpPr>
          <p:nvPr/>
        </p:nvSpPr>
        <p:spPr>
          <a:xfrm>
            <a:off x="1556952" y="216815"/>
            <a:ext cx="6969210" cy="1002943"/>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otham Rounded Book"/>
                <a:ea typeface="ＭＳ Ｐゴシック"/>
                <a:cs typeface="Arial"/>
              </a:rPr>
              <a:t>Marking AO2 (application of knowledge and understanding) questions</a:t>
            </a:r>
          </a:p>
        </p:txBody>
      </p:sp>
      <p:pic>
        <p:nvPicPr>
          <p:cNvPr id="6" name="Picture 6" descr="Graphical user interface, text&#10;&#10;Description automatically generated">
            <a:extLst>
              <a:ext uri="{FF2B5EF4-FFF2-40B4-BE49-F238E27FC236}">
                <a16:creationId xmlns:a16="http://schemas.microsoft.com/office/drawing/2014/main" id="{21E10FBE-222E-4021-B622-DBAEFF5641D5}"/>
              </a:ext>
            </a:extLst>
          </p:cNvPr>
          <p:cNvPicPr>
            <a:picLocks noChangeAspect="1"/>
          </p:cNvPicPr>
          <p:nvPr/>
        </p:nvPicPr>
        <p:blipFill>
          <a:blip r:embed="rId6"/>
          <a:stretch>
            <a:fillRect/>
          </a:stretch>
        </p:blipFill>
        <p:spPr>
          <a:xfrm>
            <a:off x="3178084" y="1223777"/>
            <a:ext cx="4971690" cy="5634223"/>
          </a:xfrm>
          <a:prstGeom prst="rect">
            <a:avLst/>
          </a:prstGeom>
        </p:spPr>
      </p:pic>
      <p:sp>
        <p:nvSpPr>
          <p:cNvPr id="7" name="TextBox 6">
            <a:extLst>
              <a:ext uri="{FF2B5EF4-FFF2-40B4-BE49-F238E27FC236}">
                <a16:creationId xmlns:a16="http://schemas.microsoft.com/office/drawing/2014/main" id="{ABF14E14-CC72-4F65-A70C-069E6C498DCB}"/>
              </a:ext>
            </a:extLst>
          </p:cNvPr>
          <p:cNvSpPr txBox="1"/>
          <p:nvPr/>
        </p:nvSpPr>
        <p:spPr>
          <a:xfrm>
            <a:off x="898918" y="1660940"/>
            <a:ext cx="2182484" cy="1754326"/>
          </a:xfrm>
          <a:prstGeom prst="rect">
            <a:avLst/>
          </a:prstGeom>
          <a:solidFill>
            <a:schemeClr val="bg2"/>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Calibri"/>
              </a:rPr>
              <a:t>Award marks here for the ability to evaluate rather than for the knowledge of strategies themselves.</a:t>
            </a:r>
            <a:endPar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p:txBody>
      </p:sp>
      <p:sp>
        <p:nvSpPr>
          <p:cNvPr id="8" name="TextBox 7">
            <a:extLst>
              <a:ext uri="{FF2B5EF4-FFF2-40B4-BE49-F238E27FC236}">
                <a16:creationId xmlns:a16="http://schemas.microsoft.com/office/drawing/2014/main" id="{AA83F1C9-A33D-4D48-A559-F4E656D8A859}"/>
              </a:ext>
            </a:extLst>
          </p:cNvPr>
          <p:cNvSpPr txBox="1"/>
          <p:nvPr/>
        </p:nvSpPr>
        <p:spPr>
          <a:xfrm>
            <a:off x="898918" y="3657161"/>
            <a:ext cx="2182484" cy="2308324"/>
          </a:xfrm>
          <a:prstGeom prst="rect">
            <a:avLst/>
          </a:prstGeom>
          <a:solidFill>
            <a:schemeClr val="bg2"/>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Calibri"/>
              </a:rPr>
              <a:t>Can the candidate write about advantages and disadvantages or compare the effectiveness of different strategies?</a:t>
            </a:r>
            <a:endPar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p:txBody>
      </p:sp>
      <p:pic>
        <p:nvPicPr>
          <p:cNvPr id="2" name="Audio 1">
            <a:hlinkClick r:id="" action="ppaction://media"/>
            <a:extLst>
              <a:ext uri="{FF2B5EF4-FFF2-40B4-BE49-F238E27FC236}">
                <a16:creationId xmlns:a16="http://schemas.microsoft.com/office/drawing/2014/main" id="{C63FF23E-EE73-4AFD-AD51-3E8A01ED38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9" name="TextBox 8">
            <a:extLst>
              <a:ext uri="{FF2B5EF4-FFF2-40B4-BE49-F238E27FC236}">
                <a16:creationId xmlns:a16="http://schemas.microsoft.com/office/drawing/2014/main" id="{5DB13EC5-8A32-4887-81B4-09D30D3234EE}"/>
              </a:ext>
            </a:extLst>
          </p:cNvPr>
          <p:cNvSpPr txBox="1"/>
          <p:nvPr/>
        </p:nvSpPr>
        <p:spPr>
          <a:xfrm>
            <a:off x="50860" y="6107331"/>
            <a:ext cx="3310673"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1 example 2</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 – 2019 paper</a:t>
            </a:r>
          </a:p>
        </p:txBody>
      </p:sp>
    </p:spTree>
    <p:custDataLst>
      <p:tags r:id="rId1"/>
    </p:custDataLst>
    <p:extLst>
      <p:ext uri="{BB962C8B-B14F-4D97-AF65-F5344CB8AC3E}">
        <p14:creationId xmlns:p14="http://schemas.microsoft.com/office/powerpoint/2010/main" val="3001001476"/>
      </p:ext>
    </p:extLst>
  </p:cSld>
  <p:clrMapOvr>
    <a:masterClrMapping/>
  </p:clrMapOvr>
  <mc:AlternateContent xmlns:mc="http://schemas.openxmlformats.org/markup-compatibility/2006" xmlns:p14="http://schemas.microsoft.com/office/powerpoint/2010/main">
    <mc:Choice Requires="p14">
      <p:transition spd="slow" p14:dur="2000" advTm="53982"/>
    </mc:Choice>
    <mc:Fallback xmlns="">
      <p:transition spd="slow" advTm="5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5F7384-A0BA-415B-AFF5-3A120B2318F2}"/>
              </a:ext>
            </a:extLst>
          </p:cNvPr>
          <p:cNvSpPr txBox="1">
            <a:spLocks/>
          </p:cNvSpPr>
          <p:nvPr/>
        </p:nvSpPr>
        <p:spPr>
          <a:xfrm>
            <a:off x="1556952" y="216815"/>
            <a:ext cx="6969210" cy="1002943"/>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otham Rounded Book"/>
                <a:ea typeface="ＭＳ Ｐゴシック"/>
                <a:cs typeface="Arial"/>
              </a:rPr>
              <a:t>Marking AO2 (application of knowledge and understanding) questions</a:t>
            </a:r>
          </a:p>
        </p:txBody>
      </p:sp>
      <p:pic>
        <p:nvPicPr>
          <p:cNvPr id="7" name="Picture 7" descr="Text&#10;&#10;Description automatically generated">
            <a:extLst>
              <a:ext uri="{FF2B5EF4-FFF2-40B4-BE49-F238E27FC236}">
                <a16:creationId xmlns:a16="http://schemas.microsoft.com/office/drawing/2014/main" id="{676D238B-1495-4AAE-AA35-137FC52B69A9}"/>
              </a:ext>
            </a:extLst>
          </p:cNvPr>
          <p:cNvPicPr>
            <a:picLocks noChangeAspect="1"/>
          </p:cNvPicPr>
          <p:nvPr/>
        </p:nvPicPr>
        <p:blipFill>
          <a:blip r:embed="rId6"/>
          <a:stretch>
            <a:fillRect/>
          </a:stretch>
        </p:blipFill>
        <p:spPr>
          <a:xfrm>
            <a:off x="123645" y="1281382"/>
            <a:ext cx="4324709" cy="3648253"/>
          </a:xfrm>
          <a:prstGeom prst="rect">
            <a:avLst/>
          </a:prstGeom>
        </p:spPr>
      </p:pic>
      <p:pic>
        <p:nvPicPr>
          <p:cNvPr id="8" name="Picture 8" descr="Text&#10;&#10;Description automatically generated">
            <a:extLst>
              <a:ext uri="{FF2B5EF4-FFF2-40B4-BE49-F238E27FC236}">
                <a16:creationId xmlns:a16="http://schemas.microsoft.com/office/drawing/2014/main" id="{7C7597B5-5C29-43AF-8EB1-755856586A82}"/>
              </a:ext>
            </a:extLst>
          </p:cNvPr>
          <p:cNvPicPr>
            <a:picLocks noChangeAspect="1"/>
          </p:cNvPicPr>
          <p:nvPr/>
        </p:nvPicPr>
        <p:blipFill>
          <a:blip r:embed="rId7"/>
          <a:stretch>
            <a:fillRect/>
          </a:stretch>
        </p:blipFill>
        <p:spPr>
          <a:xfrm>
            <a:off x="4566249" y="2109884"/>
            <a:ext cx="4525992" cy="2494458"/>
          </a:xfrm>
          <a:prstGeom prst="rect">
            <a:avLst/>
          </a:prstGeom>
        </p:spPr>
      </p:pic>
      <p:sp>
        <p:nvSpPr>
          <p:cNvPr id="9" name="TextBox 8">
            <a:extLst>
              <a:ext uri="{FF2B5EF4-FFF2-40B4-BE49-F238E27FC236}">
                <a16:creationId xmlns:a16="http://schemas.microsoft.com/office/drawing/2014/main" id="{688D571C-4BD4-4042-B18C-C8E4D505221F}"/>
              </a:ext>
            </a:extLst>
          </p:cNvPr>
          <p:cNvSpPr txBox="1"/>
          <p:nvPr/>
        </p:nvSpPr>
        <p:spPr>
          <a:xfrm>
            <a:off x="655608" y="5112589"/>
            <a:ext cx="2743200" cy="1200329"/>
          </a:xfrm>
          <a:prstGeom prst="rect">
            <a:avLst/>
          </a:prstGeom>
          <a:solidFill>
            <a:schemeClr val="bg2"/>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Calibri"/>
              </a:rPr>
              <a:t>Candidates need to make a decision. Credit the quality of their thought process in arriving at that conclusion.</a:t>
            </a:r>
            <a:endPar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p:txBody>
      </p:sp>
      <p:sp>
        <p:nvSpPr>
          <p:cNvPr id="10" name="TextBox 9">
            <a:extLst>
              <a:ext uri="{FF2B5EF4-FFF2-40B4-BE49-F238E27FC236}">
                <a16:creationId xmlns:a16="http://schemas.microsoft.com/office/drawing/2014/main" id="{F41F65AB-D157-403D-8B20-C27DFF18A6AB}"/>
              </a:ext>
            </a:extLst>
          </p:cNvPr>
          <p:cNvSpPr txBox="1"/>
          <p:nvPr/>
        </p:nvSpPr>
        <p:spPr>
          <a:xfrm>
            <a:off x="4565350" y="4752256"/>
            <a:ext cx="3950898" cy="1477328"/>
          </a:xfrm>
          <a:prstGeom prst="rect">
            <a:avLst/>
          </a:prstGeom>
          <a:solidFill>
            <a:schemeClr val="bg2"/>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cs typeface="Calibri"/>
              </a:rPr>
              <a:t>They can refer to other case study material to </a:t>
            </a:r>
            <a:r>
              <a:rPr kumimoji="0" lang="en-US" sz="1800" b="0" i="0" u="none" strike="noStrike" kern="1200" cap="none" spc="0" normalizeH="0" baseline="0" noProof="0" dirty="0" err="1">
                <a:ln>
                  <a:noFill/>
                </a:ln>
                <a:solidFill>
                  <a:prstClr val="black"/>
                </a:solidFill>
                <a:effectLst/>
                <a:uLnTx/>
                <a:uFillTx/>
                <a:latin typeface="Calibri"/>
                <a:ea typeface="ＭＳ Ｐゴシック"/>
                <a:cs typeface="Calibri"/>
              </a:rPr>
              <a:t>emphasise</a:t>
            </a:r>
            <a:r>
              <a:rPr kumimoji="0" lang="en-US" sz="1800" b="0" i="0" u="none" strike="noStrike" kern="1200" cap="none" spc="0" normalizeH="0" baseline="0" noProof="0" dirty="0">
                <a:ln>
                  <a:noFill/>
                </a:ln>
                <a:solidFill>
                  <a:prstClr val="black"/>
                </a:solidFill>
                <a:effectLst/>
                <a:uLnTx/>
                <a:uFillTx/>
                <a:latin typeface="Calibri"/>
                <a:ea typeface="ＭＳ Ｐゴシック"/>
                <a:cs typeface="Calibri"/>
              </a:rPr>
              <a:t> a point but take care not to credit knowledge unless it is helping the argument or providing balance to the answer.</a:t>
            </a:r>
            <a:endPar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endParaRPr>
          </a:p>
        </p:txBody>
      </p:sp>
      <p:pic>
        <p:nvPicPr>
          <p:cNvPr id="11" name="Audio 10">
            <a:hlinkClick r:id="" action="ppaction://media"/>
            <a:extLst>
              <a:ext uri="{FF2B5EF4-FFF2-40B4-BE49-F238E27FC236}">
                <a16:creationId xmlns:a16="http://schemas.microsoft.com/office/drawing/2014/main" id="{18E52026-BB58-4713-8B70-CB07CBFD860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
        <p:nvSpPr>
          <p:cNvPr id="12" name="TextBox 11">
            <a:extLst>
              <a:ext uri="{FF2B5EF4-FFF2-40B4-BE49-F238E27FC236}">
                <a16:creationId xmlns:a16="http://schemas.microsoft.com/office/drawing/2014/main" id="{ACC55B66-6053-4272-A029-823EFF94A017}"/>
              </a:ext>
            </a:extLst>
          </p:cNvPr>
          <p:cNvSpPr txBox="1"/>
          <p:nvPr/>
        </p:nvSpPr>
        <p:spPr>
          <a:xfrm>
            <a:off x="73304" y="6448207"/>
            <a:ext cx="5785836"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1 example 3– 2019 paper</a:t>
            </a:r>
          </a:p>
        </p:txBody>
      </p:sp>
    </p:spTree>
    <p:custDataLst>
      <p:tags r:id="rId1"/>
    </p:custDataLst>
    <p:extLst>
      <p:ext uri="{BB962C8B-B14F-4D97-AF65-F5344CB8AC3E}">
        <p14:creationId xmlns:p14="http://schemas.microsoft.com/office/powerpoint/2010/main" val="3586131469"/>
      </p:ext>
    </p:extLst>
  </p:cSld>
  <p:clrMapOvr>
    <a:masterClrMapping/>
  </p:clrMapOvr>
  <mc:AlternateContent xmlns:mc="http://schemas.openxmlformats.org/markup-compatibility/2006" xmlns:p14="http://schemas.microsoft.com/office/powerpoint/2010/main">
    <mc:Choice Requires="p14">
      <p:transition spd="slow" p14:dur="2000" advTm="83178"/>
    </mc:Choice>
    <mc:Fallback xmlns="">
      <p:transition spd="slow" advTm="8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438F4C-11E1-4954-8FE1-94ACC8F85A2C}"/>
              </a:ext>
            </a:extLst>
          </p:cNvPr>
          <p:cNvSpPr txBox="1">
            <a:spLocks/>
          </p:cNvSpPr>
          <p:nvPr/>
        </p:nvSpPr>
        <p:spPr>
          <a:xfrm>
            <a:off x="1711371" y="417257"/>
            <a:ext cx="7185493" cy="510796"/>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Gotham Rounded Book"/>
                <a:ea typeface="ＭＳ Ｐゴシック"/>
                <a:cs typeface="Arial"/>
              </a:rPr>
              <a:t>Marking Writing Accurately</a:t>
            </a:r>
          </a:p>
        </p:txBody>
      </p:sp>
      <p:pic>
        <p:nvPicPr>
          <p:cNvPr id="2" name="Picture 1">
            <a:extLst>
              <a:ext uri="{FF2B5EF4-FFF2-40B4-BE49-F238E27FC236}">
                <a16:creationId xmlns:a16="http://schemas.microsoft.com/office/drawing/2014/main" id="{AF8350D2-716F-48D7-99A1-0EC0F84821B5}"/>
              </a:ext>
            </a:extLst>
          </p:cNvPr>
          <p:cNvPicPr>
            <a:picLocks noChangeAspect="1"/>
          </p:cNvPicPr>
          <p:nvPr/>
        </p:nvPicPr>
        <p:blipFill>
          <a:blip r:embed="rId5"/>
          <a:stretch>
            <a:fillRect/>
          </a:stretch>
        </p:blipFill>
        <p:spPr>
          <a:xfrm>
            <a:off x="1711371" y="2424333"/>
            <a:ext cx="6345323" cy="4342259"/>
          </a:xfrm>
          <a:prstGeom prst="rect">
            <a:avLst/>
          </a:prstGeom>
        </p:spPr>
      </p:pic>
      <p:sp>
        <p:nvSpPr>
          <p:cNvPr id="3" name="TextBox 2">
            <a:extLst>
              <a:ext uri="{FF2B5EF4-FFF2-40B4-BE49-F238E27FC236}">
                <a16:creationId xmlns:a16="http://schemas.microsoft.com/office/drawing/2014/main" id="{877CBD0E-F495-4049-9871-BB0CE4E23BF7}"/>
              </a:ext>
            </a:extLst>
          </p:cNvPr>
          <p:cNvSpPr txBox="1"/>
          <p:nvPr/>
        </p:nvSpPr>
        <p:spPr>
          <a:xfrm>
            <a:off x="383059" y="1408670"/>
            <a:ext cx="8377882" cy="1015663"/>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After awarding a level and mark for the geographical response, apply the performance descriptors for writing accurately that follow. Having decided on a band, award a second mark (out of 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In applying these indicators, learners may only receive marks for responses that are in the context of the demands of the question; that is, where learners have made a genuine attempt to answer the question.</a:t>
            </a:r>
          </a:p>
        </p:txBody>
      </p:sp>
      <p:pic>
        <p:nvPicPr>
          <p:cNvPr id="10" name="Audio 9">
            <a:hlinkClick r:id="" action="ppaction://media"/>
            <a:extLst>
              <a:ext uri="{FF2B5EF4-FFF2-40B4-BE49-F238E27FC236}">
                <a16:creationId xmlns:a16="http://schemas.microsoft.com/office/drawing/2014/main" id="{8D2CCFCB-8E58-4BCD-9ED2-9D04A3AD2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6714207"/>
      </p:ext>
    </p:extLst>
  </p:cSld>
  <p:clrMapOvr>
    <a:masterClrMapping/>
  </p:clrMapOvr>
  <mc:AlternateContent xmlns:mc="http://schemas.openxmlformats.org/markup-compatibility/2006" xmlns:p14="http://schemas.microsoft.com/office/powerpoint/2010/main">
    <mc:Choice Requires="p14">
      <p:transition spd="slow" p14:dur="2000" advTm="67823"/>
    </mc:Choice>
    <mc:Fallback xmlns="">
      <p:transition spd="slow" advTm="6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8CAC3C-0260-4541-85B0-A4FF2FFC09A5}"/>
              </a:ext>
            </a:extLst>
          </p:cNvPr>
          <p:cNvSpPr>
            <a:spLocks noGrp="1"/>
          </p:cNvSpPr>
          <p:nvPr>
            <p:ph type="body" sz="quarter" idx="16"/>
          </p:nvPr>
        </p:nvSpPr>
        <p:spPr/>
        <p:txBody>
          <a:bodyPr/>
          <a:lstStyle/>
          <a:p>
            <a:pPr algn="ctr"/>
            <a:r>
              <a:rPr lang="en-GB" dirty="0"/>
              <a:t>Marking AO3 (skills) questions</a:t>
            </a:r>
          </a:p>
        </p:txBody>
      </p:sp>
    </p:spTree>
    <p:extLst>
      <p:ext uri="{BB962C8B-B14F-4D97-AF65-F5344CB8AC3E}">
        <p14:creationId xmlns:p14="http://schemas.microsoft.com/office/powerpoint/2010/main" val="3753656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84C70F-B8C0-4311-8E31-4A3AB802D60C}"/>
              </a:ext>
            </a:extLst>
          </p:cNvPr>
          <p:cNvSpPr txBox="1">
            <a:spLocks/>
          </p:cNvSpPr>
          <p:nvPr/>
        </p:nvSpPr>
        <p:spPr>
          <a:xfrm>
            <a:off x="1717590" y="365096"/>
            <a:ext cx="6969210" cy="514113"/>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Gotham Rounded Book" pitchFamily="50" charset="0"/>
                <a:ea typeface="ＭＳ Ｐゴシック" pitchFamily="1" charset="-128"/>
                <a:cs typeface="Arial" panose="020B0604020202020204" pitchFamily="34" charset="0"/>
              </a:rPr>
              <a:t>Marking AO3 (skills) questions</a:t>
            </a:r>
          </a:p>
        </p:txBody>
      </p:sp>
      <p:pic>
        <p:nvPicPr>
          <p:cNvPr id="2" name="Picture 1">
            <a:extLst>
              <a:ext uri="{FF2B5EF4-FFF2-40B4-BE49-F238E27FC236}">
                <a16:creationId xmlns:a16="http://schemas.microsoft.com/office/drawing/2014/main" id="{7538774B-E911-40A0-8210-3A8C25DE8794}"/>
              </a:ext>
            </a:extLst>
          </p:cNvPr>
          <p:cNvPicPr>
            <a:picLocks noChangeAspect="1"/>
          </p:cNvPicPr>
          <p:nvPr/>
        </p:nvPicPr>
        <p:blipFill rotWithShape="1">
          <a:blip r:embed="rId5"/>
          <a:srcRect r="1905"/>
          <a:stretch/>
        </p:blipFill>
        <p:spPr>
          <a:xfrm>
            <a:off x="1019715" y="1393350"/>
            <a:ext cx="7036890" cy="1674542"/>
          </a:xfrm>
          <a:prstGeom prst="rect">
            <a:avLst/>
          </a:prstGeom>
        </p:spPr>
      </p:pic>
      <p:pic>
        <p:nvPicPr>
          <p:cNvPr id="4" name="Picture 3">
            <a:extLst>
              <a:ext uri="{FF2B5EF4-FFF2-40B4-BE49-F238E27FC236}">
                <a16:creationId xmlns:a16="http://schemas.microsoft.com/office/drawing/2014/main" id="{54B33A71-2BF5-4814-8441-5EA08659ADAF}"/>
              </a:ext>
            </a:extLst>
          </p:cNvPr>
          <p:cNvPicPr>
            <a:picLocks noChangeAspect="1"/>
          </p:cNvPicPr>
          <p:nvPr/>
        </p:nvPicPr>
        <p:blipFill>
          <a:blip r:embed="rId6"/>
          <a:stretch>
            <a:fillRect/>
          </a:stretch>
        </p:blipFill>
        <p:spPr>
          <a:xfrm>
            <a:off x="1019715" y="3790109"/>
            <a:ext cx="7104571" cy="2247291"/>
          </a:xfrm>
          <a:prstGeom prst="rect">
            <a:avLst/>
          </a:prstGeom>
        </p:spPr>
      </p:pic>
      <p:pic>
        <p:nvPicPr>
          <p:cNvPr id="3" name="Audio 2">
            <a:hlinkClick r:id="" action="ppaction://media"/>
            <a:extLst>
              <a:ext uri="{FF2B5EF4-FFF2-40B4-BE49-F238E27FC236}">
                <a16:creationId xmlns:a16="http://schemas.microsoft.com/office/drawing/2014/main" id="{BC367D27-39DB-46D5-AE0A-00E0F2D343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6" name="TextBox 5">
            <a:extLst>
              <a:ext uri="{FF2B5EF4-FFF2-40B4-BE49-F238E27FC236}">
                <a16:creationId xmlns:a16="http://schemas.microsoft.com/office/drawing/2014/main" id="{335A972B-C876-4E11-8133-BCE5D569B57F}"/>
              </a:ext>
            </a:extLst>
          </p:cNvPr>
          <p:cNvSpPr txBox="1"/>
          <p:nvPr/>
        </p:nvSpPr>
        <p:spPr>
          <a:xfrm>
            <a:off x="152400" y="6336268"/>
            <a:ext cx="3532495"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itchFamily="34" charset="0"/>
                <a:ea typeface="ＭＳ Ｐゴシック" pitchFamily="1" charset="-128"/>
                <a:cs typeface="+mn-cs"/>
              </a:rPr>
              <a:t>Unit 2 example 11 – 2019 paper</a:t>
            </a:r>
          </a:p>
        </p:txBody>
      </p:sp>
    </p:spTree>
    <p:extLst>
      <p:ext uri="{BB962C8B-B14F-4D97-AF65-F5344CB8AC3E}">
        <p14:creationId xmlns:p14="http://schemas.microsoft.com/office/powerpoint/2010/main" val="2828045726"/>
      </p:ext>
    </p:extLst>
  </p:cSld>
  <p:clrMapOvr>
    <a:masterClrMapping/>
  </p:clrMapOvr>
  <mc:AlternateContent xmlns:mc="http://schemas.openxmlformats.org/markup-compatibility/2006" xmlns:p14="http://schemas.microsoft.com/office/powerpoint/2010/main">
    <mc:Choice Requires="p14">
      <p:transition spd="slow" p14:dur="2000" advTm="52150"/>
    </mc:Choice>
    <mc:Fallback xmlns="">
      <p:transition spd="slow" advTm="5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457200" y="970460"/>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b="1" dirty="0"/>
              <a:t>Rubric infringements</a:t>
            </a:r>
            <a:endParaRPr lang="en-GB" dirty="0"/>
          </a:p>
          <a:p>
            <a:endParaRPr lang="en-GB" dirty="0"/>
          </a:p>
          <a:p>
            <a:r>
              <a:rPr lang="en-GB" dirty="0"/>
              <a:t>WJEC has a consistent way of addressing rubric infringements across all our qualifications. Below is a list of the possible infringements which sometimes occur for this qualification.</a:t>
            </a:r>
            <a:endParaRPr lang="en-GB" sz="1400" dirty="0"/>
          </a:p>
          <a:p>
            <a:br>
              <a:rPr lang="en-GB" dirty="0"/>
            </a:br>
            <a:endParaRPr lang="en-GB" sz="2400" b="1" dirty="0"/>
          </a:p>
        </p:txBody>
      </p:sp>
      <p:graphicFrame>
        <p:nvGraphicFramePr>
          <p:cNvPr id="2" name="Table 2">
            <a:extLst>
              <a:ext uri="{FF2B5EF4-FFF2-40B4-BE49-F238E27FC236}">
                <a16:creationId xmlns:a16="http://schemas.microsoft.com/office/drawing/2014/main" id="{3F637611-3B3F-4994-939D-C9D19F07868E}"/>
              </a:ext>
            </a:extLst>
          </p:cNvPr>
          <p:cNvGraphicFramePr>
            <a:graphicFrameLocks noGrp="1"/>
          </p:cNvGraphicFramePr>
          <p:nvPr>
            <p:extLst>
              <p:ext uri="{D42A27DB-BD31-4B8C-83A1-F6EECF244321}">
                <p14:modId xmlns:p14="http://schemas.microsoft.com/office/powerpoint/2010/main" val="478910978"/>
              </p:ext>
            </p:extLst>
          </p:nvPr>
        </p:nvGraphicFramePr>
        <p:xfrm>
          <a:off x="558800" y="2778898"/>
          <a:ext cx="7901632" cy="3023801"/>
        </p:xfrm>
        <a:graphic>
          <a:graphicData uri="http://schemas.openxmlformats.org/drawingml/2006/table">
            <a:tbl>
              <a:tblPr firstRow="1" bandRow="1">
                <a:tableStyleId>{5C22544A-7EE6-4342-B048-85BDC9FD1C3A}</a:tableStyleId>
              </a:tblPr>
              <a:tblGrid>
                <a:gridCol w="2501032">
                  <a:extLst>
                    <a:ext uri="{9D8B030D-6E8A-4147-A177-3AD203B41FA5}">
                      <a16:colId xmlns:a16="http://schemas.microsoft.com/office/drawing/2014/main" val="3119963982"/>
                    </a:ext>
                  </a:extLst>
                </a:gridCol>
                <a:gridCol w="5400600">
                  <a:extLst>
                    <a:ext uri="{9D8B030D-6E8A-4147-A177-3AD203B41FA5}">
                      <a16:colId xmlns:a16="http://schemas.microsoft.com/office/drawing/2014/main" val="1991654297"/>
                    </a:ext>
                  </a:extLst>
                </a:gridCol>
              </a:tblGrid>
              <a:tr h="372041">
                <a:tc>
                  <a:txBody>
                    <a:bodyPr/>
                    <a:lstStyle/>
                    <a:p>
                      <a:pPr algn="ctr"/>
                      <a:r>
                        <a:rPr lang="en-GB"/>
                        <a:t>Type of infringement</a:t>
                      </a:r>
                    </a:p>
                  </a:txBody>
                  <a:tcPr/>
                </a:tc>
                <a:tc>
                  <a:txBody>
                    <a:bodyPr/>
                    <a:lstStyle/>
                    <a:p>
                      <a:pPr algn="ctr"/>
                      <a:r>
                        <a:rPr lang="en-GB" dirty="0"/>
                        <a:t>Action</a:t>
                      </a:r>
                    </a:p>
                  </a:txBody>
                  <a:tcPr/>
                </a:tc>
                <a:extLst>
                  <a:ext uri="{0D108BD9-81ED-4DB2-BD59-A6C34878D82A}">
                    <a16:rowId xmlns:a16="http://schemas.microsoft.com/office/drawing/2014/main" val="2455063329"/>
                  </a:ext>
                </a:extLst>
              </a:tr>
              <a:tr h="372041">
                <a:tc>
                  <a:txBody>
                    <a:bodyPr/>
                    <a:lstStyle/>
                    <a:p>
                      <a:r>
                        <a:rPr lang="en-GB"/>
                        <a:t>Answering more than the stipulated number of questions</a:t>
                      </a:r>
                    </a:p>
                  </a:txBody>
                  <a:tcPr/>
                </a:tc>
                <a:tc>
                  <a:txBody>
                    <a:bodyPr/>
                    <a:lstStyle/>
                    <a:p>
                      <a:pPr marL="285750" lvl="0" indent="-285750">
                        <a:buFont typeface="Arial" panose="020B0604020202020204" pitchFamily="34" charset="0"/>
                        <a:buChar char="•"/>
                      </a:pPr>
                      <a:r>
                        <a:rPr lang="en-GB" sz="1800" kern="1200">
                          <a:solidFill>
                            <a:schemeClr val="dk1"/>
                          </a:solidFill>
                          <a:effectLst/>
                          <a:latin typeface="+mn-lt"/>
                          <a:ea typeface="+mn-ea"/>
                          <a:cs typeface="+mn-cs"/>
                        </a:rPr>
                        <a:t>Mark all optional questions that the learner has attempted.  </a:t>
                      </a:r>
                    </a:p>
                    <a:p>
                      <a:pPr marL="285750" lvl="0" indent="-285750">
                        <a:buFont typeface="Arial" panose="020B0604020202020204" pitchFamily="34" charset="0"/>
                        <a:buChar char="•"/>
                      </a:pPr>
                      <a:r>
                        <a:rPr lang="en-GB" sz="1800" kern="1200">
                          <a:solidFill>
                            <a:schemeClr val="dk1"/>
                          </a:solidFill>
                          <a:effectLst/>
                          <a:latin typeface="+mn-lt"/>
                          <a:ea typeface="+mn-ea"/>
                          <a:cs typeface="+mn-cs"/>
                        </a:rPr>
                        <a:t>Determine which of the attempted routes through the rubric elicits the highest mark. </a:t>
                      </a:r>
                    </a:p>
                    <a:p>
                      <a:pPr marL="285750" lvl="0" indent="-285750">
                        <a:buFont typeface="Arial" panose="020B0604020202020204" pitchFamily="34" charset="0"/>
                        <a:buChar char="•"/>
                      </a:pPr>
                      <a:r>
                        <a:rPr lang="en-GB" sz="1800" kern="1200">
                          <a:solidFill>
                            <a:schemeClr val="dk1"/>
                          </a:solidFill>
                          <a:effectLst/>
                          <a:latin typeface="+mn-lt"/>
                          <a:ea typeface="+mn-ea"/>
                          <a:cs typeface="+mn-cs"/>
                        </a:rPr>
                        <a:t>Award highest mark.</a:t>
                      </a:r>
                      <a:endParaRPr lang="en-GB"/>
                    </a:p>
                  </a:txBody>
                  <a:tcPr/>
                </a:tc>
                <a:extLst>
                  <a:ext uri="{0D108BD9-81ED-4DB2-BD59-A6C34878D82A}">
                    <a16:rowId xmlns:a16="http://schemas.microsoft.com/office/drawing/2014/main" val="1646666690"/>
                  </a:ext>
                </a:extLst>
              </a:tr>
              <a:tr h="372041">
                <a:tc>
                  <a:txBody>
                    <a:bodyPr/>
                    <a:lstStyle/>
                    <a:p>
                      <a:r>
                        <a:rPr lang="en-GB" sz="1800" kern="1200">
                          <a:solidFill>
                            <a:schemeClr val="dk1"/>
                          </a:solidFill>
                          <a:effectLst/>
                          <a:latin typeface="+mn-lt"/>
                          <a:ea typeface="+mn-ea"/>
                          <a:cs typeface="+mn-cs"/>
                        </a:rPr>
                        <a:t>Ticking/indicating more than the stipulated number of answers (MCQs)</a:t>
                      </a:r>
                      <a:endParaRPr lang="en-GB"/>
                    </a:p>
                  </a:txBody>
                  <a:tcPr/>
                </a:tc>
                <a:tc>
                  <a:txBody>
                    <a:bodyPr/>
                    <a:lstStyle/>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Mark all responses offered by the learner.</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Total the number of marks.</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Deduct one mark for every additional response circled over the number stipulated in the question.</a:t>
                      </a:r>
                      <a:endParaRPr lang="en-GB" dirty="0"/>
                    </a:p>
                  </a:txBody>
                  <a:tcPr/>
                </a:tc>
                <a:extLst>
                  <a:ext uri="{0D108BD9-81ED-4DB2-BD59-A6C34878D82A}">
                    <a16:rowId xmlns:a16="http://schemas.microsoft.com/office/drawing/2014/main" val="947109016"/>
                  </a:ext>
                </a:extLst>
              </a:tr>
            </a:tbl>
          </a:graphicData>
        </a:graphic>
      </p:graphicFrame>
    </p:spTree>
    <p:extLst>
      <p:ext uri="{BB962C8B-B14F-4D97-AF65-F5344CB8AC3E}">
        <p14:creationId xmlns:p14="http://schemas.microsoft.com/office/powerpoint/2010/main" val="3427985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394816" y="1187686"/>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b="1" dirty="0"/>
              <a:t>Rubric infringements</a:t>
            </a:r>
            <a:endParaRPr lang="en-GB" dirty="0"/>
          </a:p>
          <a:p>
            <a:endParaRPr lang="en-GB" dirty="0"/>
          </a:p>
          <a:p>
            <a:br>
              <a:rPr lang="en-GB" dirty="0"/>
            </a:br>
            <a:endParaRPr lang="en-GB" sz="2400" b="1" dirty="0"/>
          </a:p>
        </p:txBody>
      </p:sp>
      <p:graphicFrame>
        <p:nvGraphicFramePr>
          <p:cNvPr id="2" name="Table 2">
            <a:extLst>
              <a:ext uri="{FF2B5EF4-FFF2-40B4-BE49-F238E27FC236}">
                <a16:creationId xmlns:a16="http://schemas.microsoft.com/office/drawing/2014/main" id="{3F637611-3B3F-4994-939D-C9D19F07868E}"/>
              </a:ext>
            </a:extLst>
          </p:cNvPr>
          <p:cNvGraphicFramePr>
            <a:graphicFrameLocks noGrp="1"/>
          </p:cNvGraphicFramePr>
          <p:nvPr>
            <p:extLst>
              <p:ext uri="{D42A27DB-BD31-4B8C-83A1-F6EECF244321}">
                <p14:modId xmlns:p14="http://schemas.microsoft.com/office/powerpoint/2010/main" val="3842350051"/>
              </p:ext>
            </p:extLst>
          </p:nvPr>
        </p:nvGraphicFramePr>
        <p:xfrm>
          <a:off x="558800" y="2003030"/>
          <a:ext cx="7901632" cy="3547672"/>
        </p:xfrm>
        <a:graphic>
          <a:graphicData uri="http://schemas.openxmlformats.org/drawingml/2006/table">
            <a:tbl>
              <a:tblPr firstRow="1" bandRow="1">
                <a:tableStyleId>{5C22544A-7EE6-4342-B048-85BDC9FD1C3A}</a:tableStyleId>
              </a:tblPr>
              <a:tblGrid>
                <a:gridCol w="2285008">
                  <a:extLst>
                    <a:ext uri="{9D8B030D-6E8A-4147-A177-3AD203B41FA5}">
                      <a16:colId xmlns:a16="http://schemas.microsoft.com/office/drawing/2014/main" val="3119963982"/>
                    </a:ext>
                  </a:extLst>
                </a:gridCol>
                <a:gridCol w="5616624">
                  <a:extLst>
                    <a:ext uri="{9D8B030D-6E8A-4147-A177-3AD203B41FA5}">
                      <a16:colId xmlns:a16="http://schemas.microsoft.com/office/drawing/2014/main" val="1991654297"/>
                    </a:ext>
                  </a:extLst>
                </a:gridCol>
              </a:tblGrid>
              <a:tr h="438712">
                <a:tc>
                  <a:txBody>
                    <a:bodyPr/>
                    <a:lstStyle/>
                    <a:p>
                      <a:pPr algn="ctr"/>
                      <a:r>
                        <a:rPr lang="en-GB"/>
                        <a:t>Type of infringement</a:t>
                      </a:r>
                    </a:p>
                  </a:txBody>
                  <a:tcPr/>
                </a:tc>
                <a:tc>
                  <a:txBody>
                    <a:bodyPr/>
                    <a:lstStyle/>
                    <a:p>
                      <a:pPr algn="ctr"/>
                      <a:r>
                        <a:rPr lang="en-GB" dirty="0"/>
                        <a:t>Action</a:t>
                      </a:r>
                    </a:p>
                  </a:txBody>
                  <a:tcPr/>
                </a:tc>
                <a:extLst>
                  <a:ext uri="{0D108BD9-81ED-4DB2-BD59-A6C34878D82A}">
                    <a16:rowId xmlns:a16="http://schemas.microsoft.com/office/drawing/2014/main" val="2455063329"/>
                  </a:ext>
                </a:extLst>
              </a:tr>
              <a:tr h="2048699">
                <a:tc>
                  <a:txBody>
                    <a:bodyPr/>
                    <a:lstStyle/>
                    <a:p>
                      <a:r>
                        <a:rPr lang="en-GB" sz="1800" kern="1200">
                          <a:solidFill>
                            <a:schemeClr val="dk1"/>
                          </a:solidFill>
                          <a:effectLst/>
                          <a:latin typeface="+mn-lt"/>
                          <a:ea typeface="+mn-ea"/>
                          <a:cs typeface="+mn-cs"/>
                        </a:rPr>
                        <a:t>Answering with the wrong symbol, e.g. ticking instead of crossing, adding a word instead of the symbol provided</a:t>
                      </a:r>
                      <a:endParaRPr lang="en-GB"/>
                    </a:p>
                  </a:txBody>
                  <a:tcPr/>
                </a:tc>
                <a:tc>
                  <a:txBody>
                    <a:bodyPr/>
                    <a:lstStyle/>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Mark wrong symbol as though it were the correct symbol if it is used consistently throughout the question. </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If the learner puts a mixture of symbols, and the intention is clear, award marks accordingly. If the intention is ambiguous, mark only the correct symbol, as per the question.</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If a word (from the choices provided with letters) is used instead of the letter, mark as for the letter associated with the word.</a:t>
                      </a:r>
                    </a:p>
                    <a:p>
                      <a:pPr marL="285750" lvl="0" indent="-285750">
                        <a:buFont typeface="Arial" panose="020B0604020202020204" pitchFamily="34" charset="0"/>
                        <a:buChar char="•"/>
                      </a:pPr>
                      <a:endParaRPr lang="en-GB" dirty="0"/>
                    </a:p>
                  </a:txBody>
                  <a:tcPr/>
                </a:tc>
                <a:extLst>
                  <a:ext uri="{0D108BD9-81ED-4DB2-BD59-A6C34878D82A}">
                    <a16:rowId xmlns:a16="http://schemas.microsoft.com/office/drawing/2014/main" val="1646666690"/>
                  </a:ext>
                </a:extLst>
              </a:tr>
            </a:tbl>
          </a:graphicData>
        </a:graphic>
      </p:graphicFrame>
    </p:spTree>
    <p:extLst>
      <p:ext uri="{BB962C8B-B14F-4D97-AF65-F5344CB8AC3E}">
        <p14:creationId xmlns:p14="http://schemas.microsoft.com/office/powerpoint/2010/main" val="498459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457200" y="1187686"/>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b="1" dirty="0"/>
              <a:t>Rubric infringements</a:t>
            </a:r>
            <a:endParaRPr lang="en-GB" dirty="0"/>
          </a:p>
          <a:p>
            <a:endParaRPr lang="en-GB" dirty="0"/>
          </a:p>
          <a:p>
            <a:br>
              <a:rPr lang="en-GB" dirty="0"/>
            </a:br>
            <a:endParaRPr lang="en-GB" sz="2400" b="1" dirty="0"/>
          </a:p>
        </p:txBody>
      </p:sp>
      <p:graphicFrame>
        <p:nvGraphicFramePr>
          <p:cNvPr id="2" name="Table 2">
            <a:extLst>
              <a:ext uri="{FF2B5EF4-FFF2-40B4-BE49-F238E27FC236}">
                <a16:creationId xmlns:a16="http://schemas.microsoft.com/office/drawing/2014/main" id="{3F637611-3B3F-4994-939D-C9D19F07868E}"/>
              </a:ext>
            </a:extLst>
          </p:cNvPr>
          <p:cNvGraphicFramePr>
            <a:graphicFrameLocks noGrp="1"/>
          </p:cNvGraphicFramePr>
          <p:nvPr>
            <p:extLst>
              <p:ext uri="{D42A27DB-BD31-4B8C-83A1-F6EECF244321}">
                <p14:modId xmlns:p14="http://schemas.microsoft.com/office/powerpoint/2010/main" val="1544524311"/>
              </p:ext>
            </p:extLst>
          </p:nvPr>
        </p:nvGraphicFramePr>
        <p:xfrm>
          <a:off x="719572" y="1800627"/>
          <a:ext cx="7704856" cy="3746152"/>
        </p:xfrm>
        <a:graphic>
          <a:graphicData uri="http://schemas.openxmlformats.org/drawingml/2006/table">
            <a:tbl>
              <a:tblPr firstRow="1" bandRow="1">
                <a:tableStyleId>{5C22544A-7EE6-4342-B048-85BDC9FD1C3A}</a:tableStyleId>
              </a:tblPr>
              <a:tblGrid>
                <a:gridCol w="3816424">
                  <a:extLst>
                    <a:ext uri="{9D8B030D-6E8A-4147-A177-3AD203B41FA5}">
                      <a16:colId xmlns:a16="http://schemas.microsoft.com/office/drawing/2014/main" val="3119963982"/>
                    </a:ext>
                  </a:extLst>
                </a:gridCol>
                <a:gridCol w="3888432">
                  <a:extLst>
                    <a:ext uri="{9D8B030D-6E8A-4147-A177-3AD203B41FA5}">
                      <a16:colId xmlns:a16="http://schemas.microsoft.com/office/drawing/2014/main" val="1991654297"/>
                    </a:ext>
                  </a:extLst>
                </a:gridCol>
              </a:tblGrid>
              <a:tr h="361942">
                <a:tc>
                  <a:txBody>
                    <a:bodyPr/>
                    <a:lstStyle/>
                    <a:p>
                      <a:pPr algn="ctr"/>
                      <a:r>
                        <a:rPr lang="en-GB"/>
                        <a:t>Type of infringement</a:t>
                      </a:r>
                    </a:p>
                  </a:txBody>
                  <a:tcPr/>
                </a:tc>
                <a:tc>
                  <a:txBody>
                    <a:bodyPr/>
                    <a:lstStyle/>
                    <a:p>
                      <a:pPr algn="ctr"/>
                      <a:r>
                        <a:rPr lang="en-GB"/>
                        <a:t>Action</a:t>
                      </a:r>
                    </a:p>
                  </a:txBody>
                  <a:tcPr/>
                </a:tc>
                <a:extLst>
                  <a:ext uri="{0D108BD9-81ED-4DB2-BD59-A6C34878D82A}">
                    <a16:rowId xmlns:a16="http://schemas.microsoft.com/office/drawing/2014/main" val="2455063329"/>
                  </a:ext>
                </a:extLst>
              </a:tr>
              <a:tr h="1690196">
                <a:tc>
                  <a:txBody>
                    <a:bodyPr/>
                    <a:lstStyle/>
                    <a:p>
                      <a:r>
                        <a:rPr lang="en-GB" sz="1800" kern="1200" dirty="0">
                          <a:solidFill>
                            <a:schemeClr val="dk1"/>
                          </a:solidFill>
                          <a:effectLst/>
                          <a:latin typeface="+mn-lt"/>
                          <a:ea typeface="+mn-ea"/>
                          <a:cs typeface="+mn-cs"/>
                        </a:rPr>
                        <a:t>Where the question requires a set number of responses and the learner has provided more (</a:t>
                      </a:r>
                      <a:r>
                        <a:rPr lang="en-GB" sz="1800" b="1" kern="1200" dirty="0">
                          <a:solidFill>
                            <a:schemeClr val="dk1"/>
                          </a:solidFill>
                          <a:effectLst/>
                          <a:latin typeface="+mn-lt"/>
                          <a:ea typeface="+mn-ea"/>
                          <a:cs typeface="+mn-cs"/>
                        </a:rPr>
                        <a:t>open ended</a:t>
                      </a:r>
                      <a:r>
                        <a:rPr lang="en-GB" sz="1800" kern="1200" dirty="0">
                          <a:solidFill>
                            <a:schemeClr val="dk1"/>
                          </a:solidFill>
                          <a:effectLst/>
                          <a:latin typeface="+mn-lt"/>
                          <a:ea typeface="+mn-ea"/>
                          <a:cs typeface="+mn-cs"/>
                        </a:rPr>
                        <a:t> knowledge and understanding questions)</a:t>
                      </a:r>
                      <a:endParaRPr lang="en-GB" dirty="0"/>
                    </a:p>
                  </a:txBody>
                  <a:tcPr/>
                </a:tc>
                <a:tc>
                  <a:txBody>
                    <a:bodyPr/>
                    <a:lstStyle/>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Mark all responses offered.</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Total the correct responses and award marks up to the maximum mark.</a:t>
                      </a:r>
                      <a:endParaRPr lang="en-GB" dirty="0"/>
                    </a:p>
                  </a:txBody>
                  <a:tcPr/>
                </a:tc>
                <a:extLst>
                  <a:ext uri="{0D108BD9-81ED-4DB2-BD59-A6C34878D82A}">
                    <a16:rowId xmlns:a16="http://schemas.microsoft.com/office/drawing/2014/main" val="1646666690"/>
                  </a:ext>
                </a:extLst>
              </a:tr>
              <a:tr h="1690196">
                <a:tc>
                  <a:txBody>
                    <a:bodyPr/>
                    <a:lstStyle/>
                    <a:p>
                      <a:r>
                        <a:rPr lang="en-GB" sz="1800" kern="1200" dirty="0">
                          <a:solidFill>
                            <a:schemeClr val="dk1"/>
                          </a:solidFill>
                          <a:effectLst/>
                          <a:latin typeface="+mn-lt"/>
                          <a:ea typeface="+mn-ea"/>
                          <a:cs typeface="+mn-cs"/>
                        </a:rPr>
                        <a:t>Writing answers in the wrong place (constrained papers)</a:t>
                      </a:r>
                      <a:endParaRPr lang="en-GB"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effectLst/>
                          <a:latin typeface="+mn-lt"/>
                          <a:ea typeface="+mn-ea"/>
                          <a:cs typeface="+mn-cs"/>
                        </a:rPr>
                        <a:t>If it is obvious to which question the response relates, award marks as per the marking scheme.</a:t>
                      </a:r>
                    </a:p>
                  </a:txBody>
                  <a:tcPr/>
                </a:tc>
                <a:extLst>
                  <a:ext uri="{0D108BD9-81ED-4DB2-BD59-A6C34878D82A}">
                    <a16:rowId xmlns:a16="http://schemas.microsoft.com/office/drawing/2014/main" val="2601837564"/>
                  </a:ext>
                </a:extLst>
              </a:tr>
            </a:tbl>
          </a:graphicData>
        </a:graphic>
      </p:graphicFrame>
    </p:spTree>
    <p:extLst>
      <p:ext uri="{BB962C8B-B14F-4D97-AF65-F5344CB8AC3E}">
        <p14:creationId xmlns:p14="http://schemas.microsoft.com/office/powerpoint/2010/main" val="337376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7544" y="692696"/>
            <a:ext cx="7772400" cy="1470025"/>
          </a:xfrm>
        </p:spPr>
        <p:txBody>
          <a:bodyPr>
            <a:normAutofit fontScale="90000"/>
          </a:bodyPr>
          <a:lstStyle/>
          <a:p>
            <a:pPr algn="l"/>
            <a:br>
              <a:rPr lang="en-GB" dirty="0"/>
            </a:br>
            <a:br>
              <a:rPr lang="en-GB" dirty="0"/>
            </a:br>
            <a:r>
              <a:rPr lang="en-GB" b="1" dirty="0">
                <a:solidFill>
                  <a:schemeClr val="bg1"/>
                </a:solidFill>
                <a:latin typeface="Arial" panose="020B0604020202020204" pitchFamily="34" charset="0"/>
                <a:cs typeface="Arial" panose="020B0604020202020204" pitchFamily="34" charset="0"/>
              </a:rPr>
              <a:t>Any Questions?</a:t>
            </a:r>
            <a:br>
              <a:rPr lang="en-GB" dirty="0"/>
            </a:br>
            <a:br>
              <a:rPr lang="en-GB" dirty="0">
                <a:latin typeface="Arial" panose="020B0604020202020204" pitchFamily="34" charset="0"/>
                <a:cs typeface="Arial" panose="020B0604020202020204" pitchFamily="34" charset="0"/>
              </a:rPr>
            </a:br>
            <a:r>
              <a:rPr lang="en-GB" sz="2700" dirty="0">
                <a:solidFill>
                  <a:schemeClr val="bg1"/>
                </a:solidFill>
                <a:latin typeface="Arial" panose="020B0604020202020204" pitchFamily="34" charset="0"/>
                <a:cs typeface="Arial" panose="020B0604020202020204" pitchFamily="34" charset="0"/>
              </a:rPr>
              <a:t>If you have any questions, contact our specialist subject officers and administrative support team for your subject with any queries.</a:t>
            </a:r>
            <a:br>
              <a:rPr lang="en-GB" sz="2700" dirty="0"/>
            </a:br>
            <a:br>
              <a:rPr lang="en-GB" dirty="0"/>
            </a:br>
            <a:r>
              <a:rPr lang="en-GB" sz="2200" dirty="0">
                <a:solidFill>
                  <a:schemeClr val="bg1"/>
                </a:solidFill>
                <a:latin typeface="Arial" panose="020B0604020202020204" pitchFamily="34" charset="0"/>
                <a:cs typeface="Arial" panose="020B0604020202020204" pitchFamily="34" charset="0"/>
              </a:rPr>
              <a:t>GCSEGeography@wjec.co.uk</a:t>
            </a:r>
          </a:p>
        </p:txBody>
      </p:sp>
    </p:spTree>
    <p:extLst>
      <p:ext uri="{BB962C8B-B14F-4D97-AF65-F5344CB8AC3E}">
        <p14:creationId xmlns:p14="http://schemas.microsoft.com/office/powerpoint/2010/main" val="4052991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8920" y="1497866"/>
            <a:ext cx="8229599" cy="4467057"/>
          </a:xfrm>
          <a:prstGeom prst="rect">
            <a:avLst/>
          </a:prstGeom>
        </p:spPr>
        <p:txBody>
          <a:bodyPr wrap="square">
            <a:spAutoFit/>
          </a:bodyPr>
          <a:lstStyle/>
          <a:p>
            <a:pPr marL="571500" marR="0" lvl="0" indent="-57150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Gotham Rounded Book" pitchFamily="50" charset="0"/>
                <a:ea typeface="Cambria" panose="02040503050406030204" pitchFamily="18" charset="0"/>
                <a:cs typeface="Cambria" panose="02040503050406030204" pitchFamily="18" charset="0"/>
              </a:rPr>
              <a:t>Mark schemes enable you to award marks that are fair and consistent to all candidates</a:t>
            </a:r>
          </a:p>
          <a:p>
            <a:pPr marL="571500" marR="0" lvl="0" indent="-57150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Gotham Rounded Book" pitchFamily="50" charset="0"/>
                <a:ea typeface="Cambria" panose="02040503050406030204" pitchFamily="18" charset="0"/>
                <a:cs typeface="Cambria" panose="02040503050406030204" pitchFamily="18" charset="0"/>
              </a:rPr>
              <a:t>Specification and exam papers are constructed around the four ASSESSMENT OBJECTIVES.</a:t>
            </a:r>
          </a:p>
          <a:p>
            <a:pPr marL="571500" marR="0" lvl="0" indent="-57150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Gotham Rounded Book" pitchFamily="50" charset="0"/>
                <a:ea typeface="Cambria" panose="02040503050406030204" pitchFamily="18" charset="0"/>
                <a:cs typeface="Cambria" panose="02040503050406030204" pitchFamily="18" charset="0"/>
              </a:rPr>
              <a:t>Different assessment objectives require different types of mark scheme</a:t>
            </a:r>
          </a:p>
          <a:p>
            <a:pPr marL="571500" marR="0" lvl="0" indent="-57150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Gotham Rounded Book" pitchFamily="50" charset="0"/>
                <a:ea typeface="Cambria" panose="02040503050406030204" pitchFamily="18" charset="0"/>
                <a:cs typeface="Cambria" panose="02040503050406030204" pitchFamily="18" charset="0"/>
              </a:rPr>
              <a:t>Make sure you understand the requirements of each marking style</a:t>
            </a:r>
          </a:p>
        </p:txBody>
      </p:sp>
      <p:sp>
        <p:nvSpPr>
          <p:cNvPr id="7" name="Title 1">
            <a:extLst>
              <a:ext uri="{FF2B5EF4-FFF2-40B4-BE49-F238E27FC236}">
                <a16:creationId xmlns:a16="http://schemas.microsoft.com/office/drawing/2014/main" id="{80438F4C-11E1-4954-8FE1-94ACC8F85A2C}"/>
              </a:ext>
            </a:extLst>
          </p:cNvPr>
          <p:cNvSpPr txBox="1">
            <a:spLocks/>
          </p:cNvSpPr>
          <p:nvPr/>
        </p:nvSpPr>
        <p:spPr>
          <a:xfrm>
            <a:off x="1711371" y="417257"/>
            <a:ext cx="7185493" cy="51079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Gotham Rounded Book" pitchFamily="50" charset="0"/>
                <a:ea typeface="ＭＳ Ｐゴシック" pitchFamily="1" charset="-128"/>
                <a:cs typeface="Arial" panose="020B0604020202020204" pitchFamily="34" charset="0"/>
              </a:rPr>
              <a:t>Instructions for applying the marking scheme</a:t>
            </a:r>
          </a:p>
        </p:txBody>
      </p:sp>
      <p:pic>
        <p:nvPicPr>
          <p:cNvPr id="3" name="Audio 2">
            <a:hlinkClick r:id="" action="ppaction://media"/>
            <a:extLst>
              <a:ext uri="{FF2B5EF4-FFF2-40B4-BE49-F238E27FC236}">
                <a16:creationId xmlns:a16="http://schemas.microsoft.com/office/drawing/2014/main" id="{11DF0D58-1A1B-49DC-9020-11DBBA6ED4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15061559"/>
      </p:ext>
    </p:extLst>
  </p:cSld>
  <p:clrMapOvr>
    <a:masterClrMapping/>
  </p:clrMapOvr>
  <mc:AlternateContent xmlns:mc="http://schemas.openxmlformats.org/markup-compatibility/2006" xmlns:p14="http://schemas.microsoft.com/office/powerpoint/2010/main">
    <mc:Choice Requires="p14">
      <p:transition spd="slow" p14:dur="2000" advTm="71699"/>
    </mc:Choice>
    <mc:Fallback xmlns="">
      <p:transition spd="slow" advTm="71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barn(inVertical)">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barn(inVertical)">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43336" y="36240"/>
            <a:ext cx="6624735" cy="1274195"/>
          </a:xfrm>
          <a:prstGeom prst="rect">
            <a:avLst/>
          </a:prstGeom>
          <a:noFill/>
        </p:spPr>
        <p:txBody>
          <a:bodyPr wrap="square" rtlCol="0">
            <a:spAutoFit/>
          </a:body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3200" b="1" i="0" u="none" strike="noStrike" kern="1100" cap="none" spc="-50" normalizeH="0" baseline="0" noProof="0">
                <a:ln>
                  <a:noFill/>
                </a:ln>
                <a:solidFill>
                  <a:prstClr val="white"/>
                </a:solidFill>
                <a:effectLst/>
                <a:uLnTx/>
                <a:uFillTx/>
                <a:latin typeface="Gotham Rounded Book"/>
                <a:ea typeface="ＭＳ Ｐゴシック" pitchFamily="1" charset="-128"/>
                <a:cs typeface="Gotham Rounded Book"/>
              </a:rPr>
              <a:t>Assessment Objectives create a rationale for the construction of the papers</a:t>
            </a:r>
          </a:p>
        </p:txBody>
      </p:sp>
      <p:graphicFrame>
        <p:nvGraphicFramePr>
          <p:cNvPr id="5" name="Table 4"/>
          <p:cNvGraphicFramePr>
            <a:graphicFrameLocks noGrp="1"/>
          </p:cNvGraphicFramePr>
          <p:nvPr/>
        </p:nvGraphicFramePr>
        <p:xfrm>
          <a:off x="827585" y="1556791"/>
          <a:ext cx="6984776" cy="4797858"/>
        </p:xfrm>
        <a:graphic>
          <a:graphicData uri="http://schemas.openxmlformats.org/drawingml/2006/table">
            <a:tbl>
              <a:tblPr firstRow="1" firstCol="1" bandRow="1">
                <a:tableStyleId>{5C22544A-7EE6-4342-B048-85BDC9FD1C3A}</a:tableStyleId>
              </a:tblPr>
              <a:tblGrid>
                <a:gridCol w="927183">
                  <a:extLst>
                    <a:ext uri="{9D8B030D-6E8A-4147-A177-3AD203B41FA5}">
                      <a16:colId xmlns:a16="http://schemas.microsoft.com/office/drawing/2014/main" val="20000"/>
                    </a:ext>
                  </a:extLst>
                </a:gridCol>
                <a:gridCol w="4761448">
                  <a:extLst>
                    <a:ext uri="{9D8B030D-6E8A-4147-A177-3AD203B41FA5}">
                      <a16:colId xmlns:a16="http://schemas.microsoft.com/office/drawing/2014/main" val="20001"/>
                    </a:ext>
                  </a:extLst>
                </a:gridCol>
                <a:gridCol w="1296145">
                  <a:extLst>
                    <a:ext uri="{9D8B030D-6E8A-4147-A177-3AD203B41FA5}">
                      <a16:colId xmlns:a16="http://schemas.microsoft.com/office/drawing/2014/main" val="20002"/>
                    </a:ext>
                  </a:extLst>
                </a:gridCol>
              </a:tblGrid>
              <a:tr h="408738">
                <a:tc>
                  <a:txBody>
                    <a:bodyPr/>
                    <a:lstStyle/>
                    <a:p>
                      <a:pPr algn="ct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AO</a:t>
                      </a:r>
                      <a:endParaRPr lang="en-GB" sz="2000">
                        <a:effectLst/>
                        <a:latin typeface="Arial" panose="020B0604020202020204" pitchFamily="34" charset="0"/>
                        <a:ea typeface="Calibri"/>
                        <a:cs typeface="Arial" panose="020B0604020202020204" pitchFamily="34" charset="0"/>
                      </a:endParaRPr>
                    </a:p>
                  </a:txBody>
                  <a:tcPr marL="68580" marR="68580" marT="0" marB="0">
                    <a:solidFill>
                      <a:srgbClr val="92D050"/>
                    </a:solidFill>
                  </a:tcPr>
                </a:tc>
                <a:tc>
                  <a:txBody>
                    <a:bodyPr/>
                    <a:lstStyle/>
                    <a:p>
                      <a:pP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Requirement</a:t>
                      </a:r>
                      <a:endParaRPr lang="en-GB" sz="2000">
                        <a:effectLst/>
                        <a:latin typeface="Arial" panose="020B0604020202020204" pitchFamily="34" charset="0"/>
                        <a:ea typeface="Calibri"/>
                        <a:cs typeface="Arial" panose="020B0604020202020204" pitchFamily="34" charset="0"/>
                      </a:endParaRPr>
                    </a:p>
                  </a:txBody>
                  <a:tcPr marL="68580" marR="68580" marT="0" marB="0">
                    <a:solidFill>
                      <a:srgbClr val="92D050"/>
                    </a:solidFill>
                  </a:tcPr>
                </a:tc>
                <a:tc>
                  <a:txBody>
                    <a:bodyPr/>
                    <a:lstStyle/>
                    <a:p>
                      <a:pPr algn="ctr">
                        <a:lnSpc>
                          <a:spcPct val="115000"/>
                        </a:lnSpc>
                        <a:spcBef>
                          <a:spcPts val="300"/>
                        </a:spcBef>
                        <a:spcAft>
                          <a:spcPts val="300"/>
                        </a:spcAft>
                      </a:pPr>
                      <a:r>
                        <a:rPr lang="en-GB" sz="1600">
                          <a:effectLst/>
                          <a:latin typeface="Arial" panose="020B0604020202020204" pitchFamily="34" charset="0"/>
                          <a:cs typeface="Arial" panose="020B0604020202020204" pitchFamily="34" charset="0"/>
                        </a:rPr>
                        <a:t>weighting</a:t>
                      </a:r>
                      <a:endParaRPr lang="en-GB" sz="1600">
                        <a:effectLst/>
                        <a:latin typeface="Arial" panose="020B0604020202020204" pitchFamily="34" charset="0"/>
                        <a:ea typeface="Calibri"/>
                        <a:cs typeface="Arial" panose="020B0604020202020204" pitchFamily="34" charset="0"/>
                      </a:endParaRPr>
                    </a:p>
                  </a:txBody>
                  <a:tcPr marL="68580" marR="68580" marT="0" marB="0">
                    <a:solidFill>
                      <a:srgbClr val="92D050"/>
                    </a:solidFill>
                  </a:tcPr>
                </a:tc>
                <a:extLst>
                  <a:ext uri="{0D108BD9-81ED-4DB2-BD59-A6C34878D82A}">
                    <a16:rowId xmlns:a16="http://schemas.microsoft.com/office/drawing/2014/main" val="10000"/>
                  </a:ext>
                </a:extLst>
              </a:tr>
              <a:tr h="809582">
                <a:tc>
                  <a:txBody>
                    <a:bodyPr/>
                    <a:lstStyle/>
                    <a:p>
                      <a:pPr algn="ct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AO1.1</a:t>
                      </a:r>
                      <a:endParaRPr lang="en-GB" sz="2000">
                        <a:effectLst/>
                        <a:latin typeface="Arial" panose="020B0604020202020204" pitchFamily="34" charset="0"/>
                        <a:ea typeface="Calibri"/>
                        <a:cs typeface="Arial" panose="020B0604020202020204" pitchFamily="34" charset="0"/>
                      </a:endParaRPr>
                    </a:p>
                  </a:txBody>
                  <a:tcPr marL="68580" marR="68580" marT="0" marB="0">
                    <a:solidFill>
                      <a:srgbClr val="92D050"/>
                    </a:solidFill>
                  </a:tcPr>
                </a:tc>
                <a:tc>
                  <a:txBody>
                    <a:bodyPr/>
                    <a:lstStyle/>
                    <a:p>
                      <a:pPr>
                        <a:spcAft>
                          <a:spcPts val="0"/>
                        </a:spcAft>
                      </a:pPr>
                      <a:r>
                        <a:rPr lang="en-GB" sz="1800">
                          <a:effectLst/>
                          <a:latin typeface="Arial" panose="020B0604020202020204" pitchFamily="34" charset="0"/>
                          <a:cs typeface="Arial" panose="020B0604020202020204" pitchFamily="34" charset="0"/>
                        </a:rPr>
                        <a:t>Demonstrate knowledge of locations, places, processes, environments and different scales. </a:t>
                      </a:r>
                      <a:endParaRPr lang="en-GB"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15%</a:t>
                      </a:r>
                      <a:endParaRPr lang="en-GB" sz="200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1401527">
                <a:tc>
                  <a:txBody>
                    <a:bodyPr/>
                    <a:lstStyle/>
                    <a:p>
                      <a:pPr algn="ct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AO1.2</a:t>
                      </a:r>
                      <a:endParaRPr lang="en-GB" sz="2000">
                        <a:effectLst/>
                        <a:latin typeface="Arial" panose="020B0604020202020204" pitchFamily="34" charset="0"/>
                        <a:ea typeface="Calibri"/>
                        <a:cs typeface="Arial" panose="020B0604020202020204" pitchFamily="34" charset="0"/>
                      </a:endParaRPr>
                    </a:p>
                  </a:txBody>
                  <a:tcPr marL="68580" marR="68580" marT="0" marB="0">
                    <a:solidFill>
                      <a:srgbClr val="92D050"/>
                    </a:solidFill>
                  </a:tcPr>
                </a:tc>
                <a:tc>
                  <a:txBody>
                    <a:bodyPr/>
                    <a:lstStyle/>
                    <a:p>
                      <a:pPr>
                        <a:spcAft>
                          <a:spcPts val="0"/>
                        </a:spcAft>
                      </a:pPr>
                      <a:r>
                        <a:rPr lang="en-GB" sz="1800">
                          <a:effectLst/>
                          <a:latin typeface="Arial" panose="020B0604020202020204" pitchFamily="34" charset="0"/>
                          <a:cs typeface="Arial" panose="020B0604020202020204" pitchFamily="34" charset="0"/>
                        </a:rPr>
                        <a:t>Demonstrate geographical understanding of: </a:t>
                      </a:r>
                    </a:p>
                    <a:p>
                      <a:pPr marL="285750" lvl="0" indent="-285750">
                        <a:spcAft>
                          <a:spcPts val="0"/>
                        </a:spcAft>
                        <a:buFont typeface="Arial" panose="020B0604020202020204" pitchFamily="34" charset="0"/>
                        <a:buChar char="•"/>
                      </a:pPr>
                      <a:r>
                        <a:rPr lang="en-GB" sz="1800">
                          <a:effectLst/>
                          <a:latin typeface="Arial" panose="020B0604020202020204" pitchFamily="34" charset="0"/>
                          <a:cs typeface="Arial" panose="020B0604020202020204" pitchFamily="34" charset="0"/>
                        </a:rPr>
                        <a:t>concepts and how they are used in relation to places, environments and processes; </a:t>
                      </a:r>
                    </a:p>
                    <a:p>
                      <a:pPr marL="285750" lvl="0" indent="-285750">
                        <a:spcAft>
                          <a:spcPts val="0"/>
                        </a:spcAft>
                        <a:buFont typeface="Arial" panose="020B0604020202020204" pitchFamily="34" charset="0"/>
                        <a:buChar char="•"/>
                      </a:pPr>
                      <a:r>
                        <a:rPr lang="en-GB" sz="1800">
                          <a:effectLst/>
                          <a:latin typeface="Arial" panose="020B0604020202020204" pitchFamily="34" charset="0"/>
                          <a:cs typeface="Arial" panose="020B0604020202020204" pitchFamily="34" charset="0"/>
                        </a:rPr>
                        <a:t>the inter-relationships between places, environments and processes. </a:t>
                      </a:r>
                      <a:endParaRPr lang="en-GB"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25%</a:t>
                      </a:r>
                      <a:endParaRPr lang="en-GB" sz="200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1079443">
                <a:tc>
                  <a:txBody>
                    <a:bodyPr/>
                    <a:lstStyle/>
                    <a:p>
                      <a:pPr algn="ct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AO2</a:t>
                      </a:r>
                      <a:endParaRPr lang="en-GB" sz="2000">
                        <a:effectLst/>
                        <a:latin typeface="Arial" panose="020B0604020202020204" pitchFamily="34" charset="0"/>
                        <a:ea typeface="Calibri"/>
                        <a:cs typeface="Arial" panose="020B0604020202020204" pitchFamily="34" charset="0"/>
                      </a:endParaRPr>
                    </a:p>
                  </a:txBody>
                  <a:tcPr marL="68580" marR="68580" marT="0" marB="0">
                    <a:solidFill>
                      <a:srgbClr val="92D050"/>
                    </a:solidFill>
                  </a:tcPr>
                </a:tc>
                <a:tc>
                  <a:txBody>
                    <a:bodyPr/>
                    <a:lstStyle/>
                    <a:p>
                      <a:pPr>
                        <a:spcAft>
                          <a:spcPts val="0"/>
                        </a:spcAft>
                      </a:pPr>
                      <a:r>
                        <a:rPr lang="en-GB" sz="1800">
                          <a:effectLst/>
                          <a:latin typeface="Arial" panose="020B0604020202020204" pitchFamily="34" charset="0"/>
                          <a:cs typeface="Arial" panose="020B0604020202020204" pitchFamily="34" charset="0"/>
                        </a:rPr>
                        <a:t>Apply knowledge and understanding to </a:t>
                      </a:r>
                      <a:r>
                        <a:rPr lang="en-GB" sz="1800" b="1">
                          <a:solidFill>
                            <a:srgbClr val="0093D3"/>
                          </a:solidFill>
                          <a:effectLst/>
                          <a:latin typeface="Arial" panose="020B0604020202020204" pitchFamily="34" charset="0"/>
                          <a:cs typeface="Arial" panose="020B0604020202020204" pitchFamily="34" charset="0"/>
                        </a:rPr>
                        <a:t>interpret, analyse </a:t>
                      </a:r>
                      <a:r>
                        <a:rPr lang="en-GB" sz="1800">
                          <a:effectLst/>
                          <a:latin typeface="Arial" panose="020B0604020202020204" pitchFamily="34" charset="0"/>
                          <a:cs typeface="Arial" panose="020B0604020202020204" pitchFamily="34" charset="0"/>
                        </a:rPr>
                        <a:t>and </a:t>
                      </a:r>
                      <a:r>
                        <a:rPr lang="en-GB" sz="1800" b="1">
                          <a:solidFill>
                            <a:srgbClr val="0093D3"/>
                          </a:solidFill>
                          <a:effectLst/>
                          <a:latin typeface="Arial" panose="020B0604020202020204" pitchFamily="34" charset="0"/>
                          <a:cs typeface="Arial" panose="020B0604020202020204" pitchFamily="34" charset="0"/>
                        </a:rPr>
                        <a:t>evaluate</a:t>
                      </a:r>
                      <a:r>
                        <a:rPr lang="en-GB" sz="1800">
                          <a:effectLst/>
                          <a:latin typeface="Arial" panose="020B0604020202020204" pitchFamily="34" charset="0"/>
                          <a:cs typeface="Arial" panose="020B0604020202020204" pitchFamily="34" charset="0"/>
                        </a:rPr>
                        <a:t> geographical information and issues and to </a:t>
                      </a:r>
                      <a:r>
                        <a:rPr lang="en-GB" sz="1800" b="1">
                          <a:solidFill>
                            <a:srgbClr val="0093D3"/>
                          </a:solidFill>
                          <a:effectLst/>
                          <a:latin typeface="Arial" panose="020B0604020202020204" pitchFamily="34" charset="0"/>
                          <a:cs typeface="Arial" panose="020B0604020202020204" pitchFamily="34" charset="0"/>
                        </a:rPr>
                        <a:t>make judgements</a:t>
                      </a:r>
                      <a:r>
                        <a:rPr lang="en-GB" sz="1800">
                          <a:effectLst/>
                          <a:latin typeface="Arial" panose="020B0604020202020204" pitchFamily="34" charset="0"/>
                          <a:cs typeface="Arial" panose="020B0604020202020204" pitchFamily="34" charset="0"/>
                        </a:rPr>
                        <a:t>. </a:t>
                      </a:r>
                      <a:endParaRPr lang="en-GB"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35%</a:t>
                      </a:r>
                      <a:endParaRPr lang="en-GB" sz="200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809582">
                <a:tc>
                  <a:txBody>
                    <a:bodyPr/>
                    <a:lstStyle/>
                    <a:p>
                      <a:pPr algn="ct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AO3</a:t>
                      </a:r>
                      <a:endParaRPr lang="en-GB" sz="2000">
                        <a:effectLst/>
                        <a:latin typeface="Arial" panose="020B0604020202020204" pitchFamily="34" charset="0"/>
                        <a:ea typeface="Calibri"/>
                        <a:cs typeface="Arial" panose="020B0604020202020204" pitchFamily="34" charset="0"/>
                      </a:endParaRPr>
                    </a:p>
                  </a:txBody>
                  <a:tcPr marL="68580" marR="68580" marT="0" marB="0">
                    <a:solidFill>
                      <a:srgbClr val="92D050"/>
                    </a:solidFill>
                  </a:tcPr>
                </a:tc>
                <a:tc>
                  <a:txBody>
                    <a:bodyPr/>
                    <a:lstStyle/>
                    <a:p>
                      <a:pPr>
                        <a:spcAft>
                          <a:spcPts val="0"/>
                        </a:spcAft>
                      </a:pPr>
                      <a:r>
                        <a:rPr lang="en-GB" sz="1800">
                          <a:effectLst/>
                          <a:latin typeface="Arial" panose="020B0604020202020204" pitchFamily="34" charset="0"/>
                          <a:cs typeface="Arial" panose="020B0604020202020204" pitchFamily="34" charset="0"/>
                        </a:rPr>
                        <a:t>Select, adapt and use a variety of skills and techniques to investigate questions and issues and communicate findings. </a:t>
                      </a:r>
                      <a:endParaRPr lang="en-GB" sz="1800">
                        <a:solidFill>
                          <a:srgbClr val="00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Bef>
                          <a:spcPts val="300"/>
                        </a:spcBef>
                        <a:spcAft>
                          <a:spcPts val="300"/>
                        </a:spcAft>
                      </a:pPr>
                      <a:r>
                        <a:rPr lang="en-GB" sz="2000">
                          <a:effectLst/>
                          <a:latin typeface="Arial" panose="020B0604020202020204" pitchFamily="34" charset="0"/>
                          <a:cs typeface="Arial" panose="020B0604020202020204" pitchFamily="34" charset="0"/>
                        </a:rPr>
                        <a:t>25%</a:t>
                      </a:r>
                      <a:endParaRPr lang="en-GB" sz="200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7" name="Rounded Rectangular Callout 6"/>
          <p:cNvSpPr/>
          <p:nvPr/>
        </p:nvSpPr>
        <p:spPr bwMode="auto">
          <a:xfrm>
            <a:off x="7779576" y="4005064"/>
            <a:ext cx="1224135" cy="684656"/>
          </a:xfrm>
          <a:prstGeom prst="wedgeRoundRectCallout">
            <a:avLst>
              <a:gd name="adj1" fmla="val -80026"/>
              <a:gd name="adj2" fmla="val 30369"/>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ＭＳ Ｐゴシック" pitchFamily="1" charset="-128"/>
                <a:cs typeface="+mn-cs"/>
              </a:rPr>
              <a:t>Higher weighting</a:t>
            </a:r>
          </a:p>
        </p:txBody>
      </p:sp>
      <p:sp>
        <p:nvSpPr>
          <p:cNvPr id="8" name="Rounded Rectangular Callout 7"/>
          <p:cNvSpPr/>
          <p:nvPr/>
        </p:nvSpPr>
        <p:spPr bwMode="auto">
          <a:xfrm>
            <a:off x="6444210" y="4835398"/>
            <a:ext cx="1947434" cy="468632"/>
          </a:xfrm>
          <a:prstGeom prst="wedgeRoundRectCallout">
            <a:avLst>
              <a:gd name="adj1" fmla="val -97106"/>
              <a:gd name="adj2" fmla="val -5014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charset="0"/>
                <a:ea typeface="ＭＳ Ｐゴシック" pitchFamily="1" charset="-128"/>
                <a:cs typeface="+mn-cs"/>
              </a:rPr>
              <a:t>Greater demand</a:t>
            </a:r>
          </a:p>
        </p:txBody>
      </p:sp>
      <p:pic>
        <p:nvPicPr>
          <p:cNvPr id="10" name="Audio 9">
            <a:hlinkClick r:id="" action="ppaction://media"/>
            <a:extLst>
              <a:ext uri="{FF2B5EF4-FFF2-40B4-BE49-F238E27FC236}">
                <a16:creationId xmlns:a16="http://schemas.microsoft.com/office/drawing/2014/main" id="{D9016C86-4605-4825-AA49-479F5ED28A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5306758"/>
      </p:ext>
    </p:extLst>
  </p:cSld>
  <p:clrMapOvr>
    <a:masterClrMapping/>
  </p:clrMapOvr>
  <mc:AlternateContent xmlns:mc="http://schemas.openxmlformats.org/markup-compatibility/2006" xmlns:p14="http://schemas.microsoft.com/office/powerpoint/2010/main">
    <mc:Choice Requires="p14">
      <p:transition spd="slow" p14:dur="2000" advTm="20597"/>
    </mc:Choice>
    <mc:Fallback xmlns="">
      <p:transition spd="slow" advTm="2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135" y="153769"/>
            <a:ext cx="4396313" cy="1143000"/>
          </a:xfrm>
        </p:spPr>
        <p:txBody>
          <a:bodyPr/>
          <a:lstStyle/>
          <a:p>
            <a:r>
              <a:rPr lang="en-GB" sz="4400" b="1">
                <a:solidFill>
                  <a:schemeClr val="bg1"/>
                </a:solidFill>
                <a:latin typeface="+mn-lt"/>
              </a:rPr>
              <a:t>AO1.1 (15%)</a:t>
            </a:r>
          </a:p>
        </p:txBody>
      </p:sp>
      <p:sp>
        <p:nvSpPr>
          <p:cNvPr id="3" name="Content Placeholder 2"/>
          <p:cNvSpPr>
            <a:spLocks noGrp="1"/>
          </p:cNvSpPr>
          <p:nvPr>
            <p:ph idx="1"/>
          </p:nvPr>
        </p:nvSpPr>
        <p:spPr>
          <a:xfrm>
            <a:off x="390860" y="1803069"/>
            <a:ext cx="6888862" cy="1396751"/>
          </a:xfrm>
        </p:spPr>
        <p:txBody>
          <a:bodyPr>
            <a:noAutofit/>
          </a:bodyPr>
          <a:lstStyle/>
          <a:p>
            <a:r>
              <a:rPr lang="en-GB" sz="2800" b="1"/>
              <a:t>Knowledge</a:t>
            </a:r>
            <a:r>
              <a:rPr lang="en-GB" sz="2800"/>
              <a:t> of aspects of subject content</a:t>
            </a:r>
          </a:p>
          <a:p>
            <a:r>
              <a:rPr lang="en-GB" sz="2800"/>
              <a:t>Candidates will be asked to </a:t>
            </a:r>
            <a:r>
              <a:rPr lang="en-GB" sz="2800" b="1"/>
              <a:t>recall</a:t>
            </a:r>
            <a:r>
              <a:rPr lang="en-GB" sz="2800"/>
              <a:t> knowledge of:</a:t>
            </a:r>
          </a:p>
        </p:txBody>
      </p:sp>
      <p:sp>
        <p:nvSpPr>
          <p:cNvPr id="4" name="TextBox 3"/>
          <p:cNvSpPr txBox="1"/>
          <p:nvPr/>
        </p:nvSpPr>
        <p:spPr>
          <a:xfrm>
            <a:off x="2447764" y="3524813"/>
            <a:ext cx="2160240"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1F497D"/>
                </a:solidFill>
                <a:effectLst/>
                <a:uLnTx/>
                <a:uFillTx/>
                <a:latin typeface="Calibri" pitchFamily="34" charset="0"/>
                <a:ea typeface="ＭＳ Ｐゴシック" pitchFamily="1" charset="-128"/>
                <a:cs typeface="+mn-cs"/>
              </a:rPr>
              <a:t>Locations</a:t>
            </a:r>
          </a:p>
        </p:txBody>
      </p:sp>
      <p:sp>
        <p:nvSpPr>
          <p:cNvPr id="5" name="TextBox 4"/>
          <p:cNvSpPr txBox="1"/>
          <p:nvPr/>
        </p:nvSpPr>
        <p:spPr>
          <a:xfrm>
            <a:off x="1691680" y="4423900"/>
            <a:ext cx="1512168"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1F497D"/>
                </a:solidFill>
                <a:effectLst/>
                <a:uLnTx/>
                <a:uFillTx/>
                <a:latin typeface="Calibri" pitchFamily="34" charset="0"/>
                <a:ea typeface="ＭＳ Ｐゴシック" pitchFamily="1" charset="-128"/>
                <a:cs typeface="+mn-cs"/>
              </a:rPr>
              <a:t>Places</a:t>
            </a:r>
          </a:p>
        </p:txBody>
      </p:sp>
      <p:sp>
        <p:nvSpPr>
          <p:cNvPr id="6" name="TextBox 5"/>
          <p:cNvSpPr txBox="1"/>
          <p:nvPr/>
        </p:nvSpPr>
        <p:spPr>
          <a:xfrm>
            <a:off x="5782847" y="3514132"/>
            <a:ext cx="2376264"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1F497D"/>
                </a:solidFill>
                <a:effectLst/>
                <a:uLnTx/>
                <a:uFillTx/>
                <a:latin typeface="Calibri" pitchFamily="34" charset="0"/>
                <a:ea typeface="ＭＳ Ｐゴシック" pitchFamily="1" charset="-128"/>
                <a:cs typeface="+mn-cs"/>
              </a:rPr>
              <a:t>Processes</a:t>
            </a:r>
          </a:p>
        </p:txBody>
      </p:sp>
      <p:sp>
        <p:nvSpPr>
          <p:cNvPr id="7" name="TextBox 6"/>
          <p:cNvSpPr txBox="1"/>
          <p:nvPr/>
        </p:nvSpPr>
        <p:spPr>
          <a:xfrm>
            <a:off x="4608004" y="4485081"/>
            <a:ext cx="2928423"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1F497D"/>
                </a:solidFill>
                <a:effectLst/>
                <a:uLnTx/>
                <a:uFillTx/>
                <a:latin typeface="Calibri" pitchFamily="34" charset="0"/>
                <a:ea typeface="ＭＳ Ｐゴシック" pitchFamily="1" charset="-128"/>
                <a:cs typeface="+mn-cs"/>
              </a:rPr>
              <a:t>Environments</a:t>
            </a:r>
          </a:p>
        </p:txBody>
      </p:sp>
      <p:sp>
        <p:nvSpPr>
          <p:cNvPr id="8" name="TextBox 7"/>
          <p:cNvSpPr txBox="1"/>
          <p:nvPr/>
        </p:nvSpPr>
        <p:spPr>
          <a:xfrm>
            <a:off x="666940" y="5229200"/>
            <a:ext cx="633670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Generally low mark tariffs. Maximum of 4 marks.</a:t>
            </a:r>
          </a:p>
        </p:txBody>
      </p:sp>
      <p:pic>
        <p:nvPicPr>
          <p:cNvPr id="9" name="Audio 8">
            <a:hlinkClick r:id="" action="ppaction://media"/>
            <a:extLst>
              <a:ext uri="{FF2B5EF4-FFF2-40B4-BE49-F238E27FC236}">
                <a16:creationId xmlns:a16="http://schemas.microsoft.com/office/drawing/2014/main" id="{50062360-F6EE-4C98-9461-2B436AD19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4356477"/>
      </p:ext>
    </p:extLst>
  </p:cSld>
  <p:clrMapOvr>
    <a:masterClrMapping/>
  </p:clrMapOvr>
  <mc:AlternateContent xmlns:mc="http://schemas.openxmlformats.org/markup-compatibility/2006" xmlns:p14="http://schemas.microsoft.com/office/powerpoint/2010/main">
    <mc:Choice Requires="p14">
      <p:transition spd="slow" p14:dur="2000" advTm="25493"/>
    </mc:Choice>
    <mc:Fallback xmlns="">
      <p:transition spd="slow" advTm="2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62905" y="260648"/>
            <a:ext cx="6571757" cy="864096"/>
          </a:xfrm>
        </p:spPr>
        <p:txBody>
          <a:bodyPr>
            <a:normAutofit/>
          </a:bodyPr>
          <a:lstStyle/>
          <a:p>
            <a:r>
              <a:rPr lang="en-GB" sz="4400" b="1">
                <a:solidFill>
                  <a:schemeClr val="bg1"/>
                </a:solidFill>
                <a:latin typeface="+mn-lt"/>
              </a:rPr>
              <a:t>AO1.2 (25%)</a:t>
            </a:r>
          </a:p>
        </p:txBody>
      </p:sp>
      <p:sp>
        <p:nvSpPr>
          <p:cNvPr id="6" name="Content Placeholder 5"/>
          <p:cNvSpPr>
            <a:spLocks noGrp="1"/>
          </p:cNvSpPr>
          <p:nvPr>
            <p:ph idx="1"/>
          </p:nvPr>
        </p:nvSpPr>
        <p:spPr>
          <a:xfrm>
            <a:off x="717490" y="1502083"/>
            <a:ext cx="6801583" cy="1527593"/>
          </a:xfrm>
        </p:spPr>
        <p:txBody>
          <a:bodyPr>
            <a:noAutofit/>
          </a:bodyPr>
          <a:lstStyle/>
          <a:p>
            <a:r>
              <a:rPr lang="en-GB" sz="2800" b="1"/>
              <a:t>Understanding</a:t>
            </a:r>
            <a:r>
              <a:rPr lang="en-GB" sz="2800"/>
              <a:t> of aspects of subject content. Candidates will be asked to demonstrate understanding of: </a:t>
            </a:r>
          </a:p>
          <a:p>
            <a:endParaRPr lang="en-GB" sz="2800"/>
          </a:p>
        </p:txBody>
      </p:sp>
      <p:sp>
        <p:nvSpPr>
          <p:cNvPr id="7" name="TextBox 6"/>
          <p:cNvSpPr txBox="1"/>
          <p:nvPr/>
        </p:nvSpPr>
        <p:spPr>
          <a:xfrm>
            <a:off x="1602129" y="3127273"/>
            <a:ext cx="1574797"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1F497D"/>
                </a:solidFill>
                <a:effectLst/>
                <a:uLnTx/>
                <a:uFillTx/>
                <a:latin typeface="Calibri" pitchFamily="34" charset="0"/>
                <a:ea typeface="ＭＳ Ｐゴシック" pitchFamily="1" charset="-128"/>
                <a:cs typeface="+mn-cs"/>
              </a:rPr>
              <a:t>Places</a:t>
            </a:r>
          </a:p>
        </p:txBody>
      </p:sp>
      <p:sp>
        <p:nvSpPr>
          <p:cNvPr id="9" name="TextBox 8"/>
          <p:cNvSpPr txBox="1"/>
          <p:nvPr/>
        </p:nvSpPr>
        <p:spPr>
          <a:xfrm>
            <a:off x="3854250" y="3172369"/>
            <a:ext cx="3096344"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1F497D"/>
                </a:solidFill>
                <a:effectLst/>
                <a:uLnTx/>
                <a:uFillTx/>
                <a:latin typeface="Calibri" pitchFamily="34" charset="0"/>
                <a:ea typeface="ＭＳ Ｐゴシック" pitchFamily="1" charset="-128"/>
                <a:cs typeface="+mn-cs"/>
              </a:rPr>
              <a:t>Environments</a:t>
            </a:r>
          </a:p>
        </p:txBody>
      </p:sp>
      <p:sp>
        <p:nvSpPr>
          <p:cNvPr id="11" name="TextBox 10"/>
          <p:cNvSpPr txBox="1"/>
          <p:nvPr/>
        </p:nvSpPr>
        <p:spPr>
          <a:xfrm>
            <a:off x="2389528" y="4072712"/>
            <a:ext cx="2078852"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1F497D"/>
                </a:solidFill>
                <a:effectLst/>
                <a:uLnTx/>
                <a:uFillTx/>
                <a:latin typeface="Calibri" pitchFamily="34" charset="0"/>
                <a:ea typeface="ＭＳ Ｐゴシック" pitchFamily="1" charset="-128"/>
                <a:cs typeface="+mn-cs"/>
              </a:rPr>
              <a:t>Concepts</a:t>
            </a:r>
          </a:p>
        </p:txBody>
      </p:sp>
      <p:sp>
        <p:nvSpPr>
          <p:cNvPr id="12" name="TextBox 11"/>
          <p:cNvSpPr txBox="1"/>
          <p:nvPr/>
        </p:nvSpPr>
        <p:spPr>
          <a:xfrm>
            <a:off x="5148064" y="4072714"/>
            <a:ext cx="3672408"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srgbClr val="1F497D"/>
                </a:solidFill>
                <a:effectLst/>
                <a:uLnTx/>
                <a:uFillTx/>
                <a:latin typeface="Calibri" pitchFamily="34" charset="0"/>
                <a:ea typeface="ＭＳ Ｐゴシック" pitchFamily="1" charset="-128"/>
                <a:cs typeface="+mn-cs"/>
              </a:rPr>
              <a:t>Interrelationships</a:t>
            </a:r>
          </a:p>
        </p:txBody>
      </p:sp>
      <p:sp>
        <p:nvSpPr>
          <p:cNvPr id="13" name="TextBox 12"/>
          <p:cNvSpPr txBox="1"/>
          <p:nvPr/>
        </p:nvSpPr>
        <p:spPr>
          <a:xfrm>
            <a:off x="998224" y="4934105"/>
            <a:ext cx="6696744" cy="138499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Some questions carry low mark tariff, </a:t>
            </a:r>
            <a:r>
              <a:rPr kumimoji="0" lang="en-GB" sz="2800" b="0" i="0" u="none" strike="noStrike" kern="1200" cap="none" spc="0" normalizeH="0" baseline="0" noProof="0" err="1">
                <a:ln>
                  <a:noFill/>
                </a:ln>
                <a:solidFill>
                  <a:prstClr val="black"/>
                </a:solidFill>
                <a:effectLst/>
                <a:uLnTx/>
                <a:uFillTx/>
                <a:latin typeface="Calibri" pitchFamily="34" charset="0"/>
                <a:ea typeface="ＭＳ Ｐゴシック" pitchFamily="1" charset="-128"/>
                <a:cs typeface="+mn-cs"/>
              </a:rPr>
              <a:t>ie</a:t>
            </a:r>
            <a:r>
              <a:rPr kumimoji="0" lang="en-GB" sz="28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rPr>
              <a:t>. 2-4 marks, but others require extended writing, with a tariff of 6-8 marks</a:t>
            </a:r>
          </a:p>
        </p:txBody>
      </p:sp>
      <p:pic>
        <p:nvPicPr>
          <p:cNvPr id="2" name="Audio 1">
            <a:hlinkClick r:id="" action="ppaction://media"/>
            <a:extLst>
              <a:ext uri="{FF2B5EF4-FFF2-40B4-BE49-F238E27FC236}">
                <a16:creationId xmlns:a16="http://schemas.microsoft.com/office/drawing/2014/main" id="{F7214FCD-1673-427A-9E82-DD6434101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2652885"/>
      </p:ext>
    </p:extLst>
  </p:cSld>
  <p:clrMapOvr>
    <a:masterClrMapping/>
  </p:clrMapOvr>
  <mc:AlternateContent xmlns:mc="http://schemas.openxmlformats.org/markup-compatibility/2006" xmlns:p14="http://schemas.microsoft.com/office/powerpoint/2010/main">
    <mc:Choice Requires="p14">
      <p:transition spd="slow" p14:dur="2000" advTm="19527"/>
    </mc:Choice>
    <mc:Fallback xmlns="">
      <p:transition spd="slow" advTm="1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858" y="59727"/>
            <a:ext cx="8229600" cy="1143000"/>
          </a:xfrm>
        </p:spPr>
        <p:txBody>
          <a:bodyPr>
            <a:normAutofit/>
          </a:bodyPr>
          <a:lstStyle/>
          <a:p>
            <a:r>
              <a:rPr lang="en-GB" sz="4400" b="1">
                <a:solidFill>
                  <a:schemeClr val="bg1"/>
                </a:solidFill>
                <a:latin typeface="Arial"/>
                <a:ea typeface="ＭＳ Ｐゴシック"/>
                <a:cs typeface="Arial"/>
              </a:rPr>
              <a:t>AO2 (35%)</a:t>
            </a:r>
          </a:p>
        </p:txBody>
      </p:sp>
      <p:sp>
        <p:nvSpPr>
          <p:cNvPr id="3" name="Content Placeholder 2"/>
          <p:cNvSpPr>
            <a:spLocks noGrp="1"/>
          </p:cNvSpPr>
          <p:nvPr>
            <p:ph idx="1"/>
          </p:nvPr>
        </p:nvSpPr>
        <p:spPr>
          <a:xfrm>
            <a:off x="715353" y="1541930"/>
            <a:ext cx="7697458" cy="4814977"/>
          </a:xfrm>
        </p:spPr>
        <p:txBody>
          <a:bodyPr vert="horz" lIns="91440" tIns="45720" rIns="91440" bIns="45720" rtlCol="0" anchor="t">
            <a:normAutofit/>
          </a:bodyPr>
          <a:lstStyle/>
          <a:p>
            <a:pPr marL="342900" indent="-342900">
              <a:buChar char="•"/>
            </a:pPr>
            <a:r>
              <a:rPr lang="en-GB">
                <a:latin typeface="Arial"/>
                <a:ea typeface="ＭＳ Ｐゴシック"/>
                <a:cs typeface="Arial"/>
              </a:rPr>
              <a:t>Will provide greatest challenge for candidates and assessing their responses</a:t>
            </a:r>
            <a:endParaRPr lang="en-US"/>
          </a:p>
          <a:p>
            <a:pPr marL="342900" indent="-342900">
              <a:buChar char="•"/>
            </a:pPr>
            <a:r>
              <a:rPr lang="en-GB"/>
              <a:t>Generally higher tariff – always banded mark schemes</a:t>
            </a:r>
          </a:p>
          <a:p>
            <a:pPr marL="342900" indent="-342900">
              <a:buChar char="•"/>
            </a:pPr>
            <a:r>
              <a:rPr lang="en-GB"/>
              <a:t>AO2 will provide most discrimination in a non-tiered paper</a:t>
            </a:r>
          </a:p>
          <a:p>
            <a:pPr marL="342900" indent="-342900">
              <a:buChar char="•"/>
            </a:pPr>
            <a:r>
              <a:rPr lang="en-GB"/>
              <a:t>Facts and case studies might contribute to the quality of an answer but should not receive credit in their own right</a:t>
            </a:r>
          </a:p>
          <a:p>
            <a:pPr marL="342900" indent="-342900">
              <a:buChar char="•"/>
            </a:pPr>
            <a:r>
              <a:rPr lang="en-GB"/>
              <a:t>Please keep referring to mark scheme and exemplars from conference to maintain a standard</a:t>
            </a:r>
          </a:p>
          <a:p>
            <a:endParaRPr lang="en-GB"/>
          </a:p>
          <a:p>
            <a:endParaRPr lang="en-GB"/>
          </a:p>
        </p:txBody>
      </p:sp>
      <p:pic>
        <p:nvPicPr>
          <p:cNvPr id="4" name="Audio 3">
            <a:hlinkClick r:id="" action="ppaction://media"/>
            <a:extLst>
              <a:ext uri="{FF2B5EF4-FFF2-40B4-BE49-F238E27FC236}">
                <a16:creationId xmlns:a16="http://schemas.microsoft.com/office/drawing/2014/main" id="{A84EEF91-24E3-44A3-B917-6B0F9EE5E8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3398790"/>
      </p:ext>
    </p:extLst>
  </p:cSld>
  <p:clrMapOvr>
    <a:masterClrMapping/>
  </p:clrMapOvr>
  <mc:AlternateContent xmlns:mc="http://schemas.openxmlformats.org/markup-compatibility/2006" xmlns:p14="http://schemas.microsoft.com/office/powerpoint/2010/main">
    <mc:Choice Requires="p14">
      <p:transition spd="slow" p14:dur="2000" advTm="35265"/>
    </mc:Choice>
    <mc:Fallback xmlns="">
      <p:transition spd="slow" advTm="3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0"/>
            <a:ext cx="4968552" cy="990528"/>
          </a:xfrm>
        </p:spPr>
        <p:txBody>
          <a:bodyPr/>
          <a:lstStyle/>
          <a:p>
            <a:r>
              <a:rPr lang="en-GB" b="1">
                <a:solidFill>
                  <a:schemeClr val="bg1"/>
                </a:solidFill>
                <a:latin typeface="Arial"/>
                <a:ea typeface="ＭＳ Ｐゴシック"/>
                <a:cs typeface="Arial"/>
              </a:rPr>
              <a:t>Elements of AO2 (35%)</a:t>
            </a:r>
          </a:p>
        </p:txBody>
      </p:sp>
      <p:graphicFrame>
        <p:nvGraphicFramePr>
          <p:cNvPr id="4" name="Content Placeholder 3"/>
          <p:cNvGraphicFramePr>
            <a:graphicFrameLocks noGrp="1"/>
          </p:cNvGraphicFramePr>
          <p:nvPr>
            <p:ph idx="1"/>
          </p:nvPr>
        </p:nvGraphicFramePr>
        <p:xfrm>
          <a:off x="424220" y="1746914"/>
          <a:ext cx="8262579" cy="40487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ounded Rectangular Callout 4"/>
          <p:cNvSpPr/>
          <p:nvPr/>
        </p:nvSpPr>
        <p:spPr>
          <a:xfrm>
            <a:off x="6433203" y="1037900"/>
            <a:ext cx="2585111" cy="2381373"/>
          </a:xfrm>
          <a:prstGeom prst="wedgeRoundRectCallout">
            <a:avLst>
              <a:gd name="adj1" fmla="val -62111"/>
              <a:gd name="adj2" fmla="val 4274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a:ea typeface="+mn-ea"/>
                <a:cs typeface="+mn-cs"/>
              </a:rPr>
              <a:t>Applying knowledge and understanding to interpret a novel situation. For example, finding meaning in a photo</a:t>
            </a:r>
          </a:p>
        </p:txBody>
      </p:sp>
      <p:sp>
        <p:nvSpPr>
          <p:cNvPr id="6" name="Rounded Rectangular Callout 5"/>
          <p:cNvSpPr/>
          <p:nvPr/>
        </p:nvSpPr>
        <p:spPr>
          <a:xfrm>
            <a:off x="6332561" y="3933056"/>
            <a:ext cx="2585111" cy="2708807"/>
          </a:xfrm>
          <a:prstGeom prst="wedgeRoundRectCallout">
            <a:avLst>
              <a:gd name="adj1" fmla="val -58363"/>
              <a:gd name="adj2" fmla="val -3599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a:ea typeface="+mn-ea"/>
                <a:cs typeface="+mn-cs"/>
              </a:rPr>
              <a:t>Applying knowledge and understanding to make sense of data and explain connections. For example, making sense of a table of data</a:t>
            </a:r>
          </a:p>
        </p:txBody>
      </p:sp>
      <p:sp>
        <p:nvSpPr>
          <p:cNvPr id="7" name="Rounded Rectangular Callout 6"/>
          <p:cNvSpPr/>
          <p:nvPr/>
        </p:nvSpPr>
        <p:spPr>
          <a:xfrm>
            <a:off x="163773" y="4077072"/>
            <a:ext cx="2579427" cy="2591265"/>
          </a:xfrm>
          <a:prstGeom prst="wedgeRoundRectCallout">
            <a:avLst>
              <a:gd name="adj1" fmla="val 57504"/>
              <a:gd name="adj2" fmla="val -4012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a:ea typeface="+mn-ea"/>
                <a:cs typeface="+mn-cs"/>
              </a:rPr>
              <a:t>Applying knowledge and understanding to weigh up strengths and limitations. For example, evaluating a strategy</a:t>
            </a:r>
          </a:p>
        </p:txBody>
      </p:sp>
      <p:sp>
        <p:nvSpPr>
          <p:cNvPr id="8" name="Rounded Rectangular Callout 7"/>
          <p:cNvSpPr/>
          <p:nvPr/>
        </p:nvSpPr>
        <p:spPr>
          <a:xfrm>
            <a:off x="163773" y="1335585"/>
            <a:ext cx="2579427" cy="2141198"/>
          </a:xfrm>
          <a:prstGeom prst="wedgeRoundRectCallout">
            <a:avLst>
              <a:gd name="adj1" fmla="val 58562"/>
              <a:gd name="adj2" fmla="val 268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a:ea typeface="+mn-ea"/>
                <a:cs typeface="+mn-cs"/>
              </a:rPr>
              <a:t>Applying knowledge and understanding to make a decision and justify it. </a:t>
            </a:r>
          </a:p>
        </p:txBody>
      </p:sp>
      <p:pic>
        <p:nvPicPr>
          <p:cNvPr id="10" name="Audio 9">
            <a:hlinkClick r:id="" action="ppaction://media"/>
            <a:extLst>
              <a:ext uri="{FF2B5EF4-FFF2-40B4-BE49-F238E27FC236}">
                <a16:creationId xmlns:a16="http://schemas.microsoft.com/office/drawing/2014/main" id="{B3419A54-2D32-4D66-9DC5-966D6C383FB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6693939"/>
      </p:ext>
    </p:extLst>
  </p:cSld>
  <p:clrMapOvr>
    <a:masterClrMapping/>
  </p:clrMapOvr>
  <mc:AlternateContent xmlns:mc="http://schemas.openxmlformats.org/markup-compatibility/2006" xmlns:p14="http://schemas.microsoft.com/office/powerpoint/2010/main">
    <mc:Choice Requires="p14">
      <p:transition spd="slow" p14:dur="2000" advTm="32458"/>
    </mc:Choice>
    <mc:Fallback xmlns="">
      <p:transition spd="slow" advTm="32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16.5|20.7|10"/>
</p:tagLst>
</file>

<file path=ppt/tags/tag2.xml><?xml version="1.0" encoding="utf-8"?>
<p:tagLst xmlns:a="http://schemas.openxmlformats.org/drawingml/2006/main" xmlns:r="http://schemas.openxmlformats.org/officeDocument/2006/relationships" xmlns:p="http://schemas.openxmlformats.org/presentationml/2006/main">
  <p:tag name="TIMING" val="|4.8|3.5|7.4|2.3"/>
</p:tagLst>
</file>

<file path=ppt/tags/tag3.xml><?xml version="1.0" encoding="utf-8"?>
<p:tagLst xmlns:a="http://schemas.openxmlformats.org/drawingml/2006/main" xmlns:r="http://schemas.openxmlformats.org/officeDocument/2006/relationships" xmlns:p="http://schemas.openxmlformats.org/presentationml/2006/main">
  <p:tag name="TIMING" val="|13.6|5.5|8.4|14"/>
</p:tagLst>
</file>

<file path=ppt/tags/tag4.xml><?xml version="1.0" encoding="utf-8"?>
<p:tagLst xmlns:a="http://schemas.openxmlformats.org/drawingml/2006/main" xmlns:r="http://schemas.openxmlformats.org/officeDocument/2006/relationships" xmlns:p="http://schemas.openxmlformats.org/presentationml/2006/main">
  <p:tag name="TIMING" val="|9.6|66.1|29.5|44.6"/>
</p:tagLst>
</file>

<file path=ppt/tags/tag5.xml><?xml version="1.0" encoding="utf-8"?>
<p:tagLst xmlns:a="http://schemas.openxmlformats.org/drawingml/2006/main" xmlns:r="http://schemas.openxmlformats.org/officeDocument/2006/relationships" xmlns:p="http://schemas.openxmlformats.org/presentationml/2006/main">
  <p:tag name="TIMING" val="|10.3|40.9"/>
</p:tagLst>
</file>

<file path=ppt/tags/tag6.xml><?xml version="1.0" encoding="utf-8"?>
<p:tagLst xmlns:a="http://schemas.openxmlformats.org/drawingml/2006/main" xmlns:r="http://schemas.openxmlformats.org/officeDocument/2006/relationships" xmlns:p="http://schemas.openxmlformats.org/presentationml/2006/main">
  <p:tag name="TIMING" val="|8.8|34.3"/>
</p:tagLst>
</file>

<file path=ppt/tags/tag7.xml><?xml version="1.0" encoding="utf-8"?>
<p:tagLst xmlns:a="http://schemas.openxmlformats.org/drawingml/2006/main" xmlns:r="http://schemas.openxmlformats.org/officeDocument/2006/relationships" xmlns:p="http://schemas.openxmlformats.org/presentationml/2006/main">
  <p:tag name="TIMING" val="|16.2|3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_x0020_new xmlns="cd497dfa-9c52-4b77-9510-d5d8b75d05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C688D20975B24D8FB5A95768DE6DF2" ma:contentTypeVersion="14" ma:contentTypeDescription="Create a new document." ma:contentTypeScope="" ma:versionID="86c2b4257cc9d00cbcc6417dc6488be7">
  <xsd:schema xmlns:xsd="http://www.w3.org/2001/XMLSchema" xmlns:xs="http://www.w3.org/2001/XMLSchema" xmlns:p="http://schemas.microsoft.com/office/2006/metadata/properties" xmlns:ns2="cd497dfa-9c52-4b77-9510-d5d8b75d053a" xmlns:ns3="36f98b4f-ba65-4a7d-9a34-48b23de556cb" targetNamespace="http://schemas.microsoft.com/office/2006/metadata/properties" ma:root="true" ma:fieldsID="b7d72c49499013935b8d9c0c6f5d3132" ns2:_="" ns3:_="">
    <xsd:import namespace="cd497dfa-9c52-4b77-9510-d5d8b75d053a"/>
    <xsd:import namespace="36f98b4f-ba65-4a7d-9a34-48b23de556cb"/>
    <xsd:element name="properties">
      <xsd:complexType>
        <xsd:sequence>
          <xsd:element name="documentManagement">
            <xsd:complexType>
              <xsd:all>
                <xsd:element ref="ns2:Description_x0020_new"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497dfa-9c52-4b77-9510-d5d8b75d053a" elementFormDefault="qualified">
    <xsd:import namespace="http://schemas.microsoft.com/office/2006/documentManagement/types"/>
    <xsd:import namespace="http://schemas.microsoft.com/office/infopath/2007/PartnerControls"/>
    <xsd:element name="Description_x0020_new" ma:index="8" nillable="true" ma:displayName="Description new" ma:internalName="Description_x0020_new">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643588-0C81-4354-9345-A6BA18BA9527}">
  <ds:schemaRefs>
    <ds:schemaRef ds:uri="http://schemas.microsoft.com/office/2006/metadata/properties"/>
    <ds:schemaRef ds:uri="cd497dfa-9c52-4b77-9510-d5d8b75d053a"/>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36f98b4f-ba65-4a7d-9a34-48b23de556cb"/>
    <ds:schemaRef ds:uri="http://www.w3.org/XML/1998/namespace"/>
    <ds:schemaRef ds:uri="http://purl.org/dc/dcmitype/"/>
  </ds:schemaRefs>
</ds:datastoreItem>
</file>

<file path=customXml/itemProps2.xml><?xml version="1.0" encoding="utf-8"?>
<ds:datastoreItem xmlns:ds="http://schemas.openxmlformats.org/officeDocument/2006/customXml" ds:itemID="{C72CF894-DEEE-4DEB-980D-6D0F46F32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497dfa-9c52-4b77-9510-d5d8b75d053a"/>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0AF7EA-0D1E-404B-8E33-11E1CAC9C1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1730</TotalTime>
  <Words>4489</Words>
  <Application>Microsoft Office PowerPoint</Application>
  <PresentationFormat>On-screen Show (4:3)</PresentationFormat>
  <Paragraphs>344</Paragraphs>
  <Slides>38</Slides>
  <Notes>29</Notes>
  <HiddenSlides>0</HiddenSlides>
  <MMClips>27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Bliss</vt:lpstr>
      <vt:lpstr>Bliss-Light</vt:lpstr>
      <vt:lpstr>Calibri</vt:lpstr>
      <vt:lpstr>Gotham Rounded Book</vt:lpstr>
      <vt:lpstr>Office Theme</vt:lpstr>
      <vt:lpstr>CBAC Powerpoint Presentation Template (Bilingual - Wales only) 2017-18</vt:lpstr>
      <vt:lpstr> Assessing WJEC Geography Units 1 and 2    </vt:lpstr>
      <vt:lpstr>PowerPoint Presentation</vt:lpstr>
      <vt:lpstr>PowerPoint Presentation</vt:lpstr>
      <vt:lpstr>PowerPoint Presentation</vt:lpstr>
      <vt:lpstr>PowerPoint Presentation</vt:lpstr>
      <vt:lpstr>AO1.1 (15%)</vt:lpstr>
      <vt:lpstr>AO1.2 (25%)</vt:lpstr>
      <vt:lpstr>AO2 (35%)</vt:lpstr>
      <vt:lpstr>Elements of AO2 (35%)</vt:lpstr>
      <vt:lpstr>PowerPoint Presentation</vt:lpstr>
      <vt:lpstr>AO3 (25%)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Any Questions?  If you have any questions, contact our specialist subject officers and administrative support team for your subject with any queries.  GCSEGeography@wjec.co.uk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Resources</dc:title>
  <dc:creator>Ebbsworth, Mike</dc:creator>
  <cp:lastModifiedBy>Allen, Amy</cp:lastModifiedBy>
  <cp:revision>4</cp:revision>
  <dcterms:created xsi:type="dcterms:W3CDTF">2015-01-19T21:10:31Z</dcterms:created>
  <dcterms:modified xsi:type="dcterms:W3CDTF">2022-01-13T10:01:17Z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0x01010012C688D20975B24D8FB5A95768DE6DF2</vt:lpwstr>
  </property>
</Properties>
</file>