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358" r:id="rId5"/>
    <p:sldId id="349" r:id="rId6"/>
    <p:sldId id="348" r:id="rId7"/>
    <p:sldId id="351" r:id="rId8"/>
    <p:sldId id="352" r:id="rId9"/>
    <p:sldId id="354" r:id="rId10"/>
    <p:sldId id="355" r:id="rId11"/>
    <p:sldId id="3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Carthy, Alun" initials="MA" lastIdx="11" clrIdx="6">
    <p:extLst>
      <p:ext uri="{19B8F6BF-5375-455C-9EA6-DF929625EA0E}">
        <p15:presenceInfo xmlns:p15="http://schemas.microsoft.com/office/powerpoint/2012/main" userId="S::mccaal@wjec.co.uk::eebe6f78-6347-4a3a-99f8-9a1e12829bb0" providerId="AD"/>
      </p:ext>
    </p:extLst>
  </p:cmAuthor>
  <p:cmAuthor id="1" name="Jones, Nia" initials="JN" lastIdx="1" clrIdx="0"/>
  <p:cmAuthor id="8" name="Melhuish, Sally" initials="MS" lastIdx="14" clrIdx="7">
    <p:extLst>
      <p:ext uri="{19B8F6BF-5375-455C-9EA6-DF929625EA0E}">
        <p15:presenceInfo xmlns:p15="http://schemas.microsoft.com/office/powerpoint/2012/main" userId="S::melhus@wjec.co.uk::1ccacbd0-e470-466d-933a-d978a838c19f" providerId="AD"/>
      </p:ext>
    </p:extLst>
  </p:cmAuthor>
  <p:cmAuthor id="2" name="Webster, Catherine" initials="WC" lastIdx="29"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22" clrIdx="3">
    <p:extLst>
      <p:ext uri="{19B8F6BF-5375-455C-9EA6-DF929625EA0E}">
        <p15:presenceInfo xmlns:p15="http://schemas.microsoft.com/office/powerpoint/2012/main" userId="S::carlie@wjec.co.uk::c0231411-37c3-431a-b511-6f1dc9b758d3" providerId="AD"/>
      </p:ext>
    </p:extLst>
  </p:cmAuthor>
  <p:cmAuthor id="5" name="Wilcock, Kirsten" initials="WK" lastIdx="14" clrIdx="4">
    <p:extLst>
      <p:ext uri="{19B8F6BF-5375-455C-9EA6-DF929625EA0E}">
        <p15:presenceInfo xmlns:p15="http://schemas.microsoft.com/office/powerpoint/2012/main" userId="S::wilcok@wjec.co.uk::aca797bc-42d0-4455-ac3c-3baca35f621b" providerId="AD"/>
      </p:ext>
    </p:extLst>
  </p:cmAuthor>
  <p:cmAuthor id="6" name="Harrison, Julia" initials="HJ" lastIdx="4" clrIdx="5">
    <p:extLst>
      <p:ext uri="{19B8F6BF-5375-455C-9EA6-DF929625EA0E}">
        <p15:presenceInfo xmlns:p15="http://schemas.microsoft.com/office/powerpoint/2012/main" userId="S::harrij@wjec.co.uk::a0fc4b42-9061-447e-89f8-a99c009d8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E55A0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BBF3D-5380-4055-B154-BC5820A7F6BF}" v="2" dt="2021-04-08T13:24:26.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26/01/2022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13855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26/01/2022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26/01/2022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26/01/2022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GCSESociology@edqas.co.uk"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1175706"/>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Eduqas </a:t>
            </a:r>
            <a:r>
              <a:rPr lang="en-GB" sz="4400" i="1" dirty="0">
                <a:solidFill>
                  <a:schemeClr val="bg1"/>
                </a:solidFill>
                <a:latin typeface="Arial" panose="020B0604020202020204" pitchFamily="34" charset="0"/>
                <a:cs typeface="Arial" panose="020B0604020202020204" pitchFamily="34" charset="0"/>
              </a:rPr>
              <a:t>GCSE Sociology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Mark Scheme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619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dirty="0"/>
              <a:t>Understanding the Mark Scheme</a:t>
            </a:r>
          </a:p>
          <a:p>
            <a:pPr lvl="0"/>
            <a:endParaRPr lang="en-GB" sz="2400" b="1" dirty="0"/>
          </a:p>
          <a:p>
            <a:pPr marL="342900" lvl="0" indent="-342900">
              <a:buFont typeface="Arial" panose="020B0604020202020204" pitchFamily="34" charset="0"/>
              <a:buChar char="•"/>
            </a:pPr>
            <a:r>
              <a:rPr lang="en-GB" sz="2400" dirty="0"/>
              <a:t>the exercising of academic judgement via:</a:t>
            </a:r>
          </a:p>
          <a:p>
            <a:pPr marL="1085850" lvl="1" indent="-342900">
              <a:buFont typeface="Wingdings" panose="05000000000000000000" pitchFamily="2" charset="2"/>
              <a:buChar char="q"/>
            </a:pPr>
            <a:r>
              <a:rPr lang="en-GB" dirty="0"/>
              <a:t>an assessment grid setting out criteria for different levels of response </a:t>
            </a:r>
          </a:p>
          <a:p>
            <a:pPr marL="1085850" lvl="1" indent="-342900">
              <a:buFont typeface="Wingdings" panose="05000000000000000000" pitchFamily="2" charset="2"/>
              <a:buChar char="q"/>
            </a:pPr>
            <a:r>
              <a:rPr lang="en-GB" dirty="0"/>
              <a:t>indicative content, that is, an indication of the kind of content responses may include.</a:t>
            </a:r>
          </a:p>
          <a:p>
            <a:r>
              <a:rPr lang="en-GB" sz="2400" dirty="0"/>
              <a:t> </a:t>
            </a:r>
          </a:p>
          <a:p>
            <a:endParaRPr lang="en-GB" sz="2400" b="1" dirty="0"/>
          </a:p>
        </p:txBody>
      </p:sp>
    </p:spTree>
    <p:extLst>
      <p:ext uri="{BB962C8B-B14F-4D97-AF65-F5344CB8AC3E}">
        <p14:creationId xmlns:p14="http://schemas.microsoft.com/office/powerpoint/2010/main" val="235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69432" y="172376"/>
            <a:ext cx="8229600" cy="67687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86064" y="999573"/>
            <a:ext cx="8712968" cy="529445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b="1" dirty="0"/>
              <a:t>Understanding the Mark Scheme – exercising academic judgement through levels of response mark schemes</a:t>
            </a:r>
          </a:p>
          <a:p>
            <a:endParaRPr lang="en-GB" sz="2200" b="1" dirty="0"/>
          </a:p>
          <a:p>
            <a:pPr marL="342900" lvl="0" indent="-342900">
              <a:buFont typeface="Arial" panose="020B0604020202020204" pitchFamily="34" charset="0"/>
              <a:buChar char="•"/>
            </a:pPr>
            <a:r>
              <a:rPr lang="en-GB" dirty="0"/>
              <a:t>Firstly, identify the appropriate band a student’s response falls into according to the criteria. Award a band where the student’s response covers the </a:t>
            </a:r>
            <a:r>
              <a:rPr lang="en-GB" b="1" dirty="0"/>
              <a:t>majority </a:t>
            </a:r>
            <a:r>
              <a:rPr lang="en-GB" dirty="0"/>
              <a:t>of the criteria.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Secondly, consider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Indicative content is not exhaustive and other valid responses may be credited.</a:t>
            </a:r>
          </a:p>
          <a:p>
            <a:endParaRPr lang="en-GB" sz="2200" b="1" dirty="0"/>
          </a:p>
        </p:txBody>
      </p:sp>
    </p:spTree>
    <p:extLst>
      <p:ext uri="{BB962C8B-B14F-4D97-AF65-F5344CB8AC3E}">
        <p14:creationId xmlns:p14="http://schemas.microsoft.com/office/powerpoint/2010/main" val="3202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60040" y="91466"/>
            <a:ext cx="8229600" cy="73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54360" y="1222766"/>
            <a:ext cx="843528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en-GB" sz="2200" dirty="0"/>
              <a:t>Teachers should, wherever possible, use the levels of response marking schemes that we have provided in the assessment responses as a starting point for assessing students.</a:t>
            </a:r>
          </a:p>
          <a:p>
            <a:pPr lvl="0"/>
            <a:endParaRPr lang="en-GB" sz="2200" dirty="0"/>
          </a:p>
          <a:p>
            <a:pPr marL="342900" lvl="0" indent="-342900">
              <a:buFont typeface="Arial" panose="020B0604020202020204" pitchFamily="34" charset="0"/>
              <a:buChar char="•"/>
            </a:pPr>
            <a:r>
              <a:rPr lang="en-GB" sz="2200" dirty="0"/>
              <a:t>Indicative content in Eduqas marking schemes can be used as a guide to the types of skills and knowledge expected for the component. </a:t>
            </a:r>
            <a:endParaRPr lang="en-GB" sz="2400" dirty="0"/>
          </a:p>
          <a:p>
            <a:endParaRPr lang="en-GB" sz="2400" b="1" dirty="0"/>
          </a:p>
        </p:txBody>
      </p:sp>
    </p:spTree>
    <p:extLst>
      <p:ext uri="{BB962C8B-B14F-4D97-AF65-F5344CB8AC3E}">
        <p14:creationId xmlns:p14="http://schemas.microsoft.com/office/powerpoint/2010/main" val="45589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558800" y="127444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a:t>Rubric infringements</a:t>
            </a:r>
            <a:endParaRPr lang="en-GB"/>
          </a:p>
          <a:p>
            <a:endParaRPr lang="en-GB"/>
          </a:p>
          <a:p>
            <a:r>
              <a:rPr lang="en-GB"/>
              <a:t>WJEC </a:t>
            </a:r>
            <a:r>
              <a:rPr lang="en-GB" err="1"/>
              <a:t>Eduqas</a:t>
            </a:r>
            <a:r>
              <a:rPr lang="en-GB"/>
              <a:t> has a consistent way of addressing rubric infringements. Below is a list of the possible infringements which sometimes occur for this qualification. </a:t>
            </a:r>
            <a:endParaRPr lang="en-GB">
              <a:highlight>
                <a:srgbClr val="FFFF00"/>
              </a:highlight>
            </a:endParaRPr>
          </a:p>
          <a:p>
            <a:endParaRPr lang="en-GB"/>
          </a:p>
          <a:p>
            <a:br>
              <a:rPr lang="en-GB"/>
            </a:br>
            <a:endParaRPr lang="en-GB" sz="2400" b="1"/>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682749670"/>
              </p:ext>
            </p:extLst>
          </p:nvPr>
        </p:nvGraphicFramePr>
        <p:xfrm>
          <a:off x="621184" y="3212976"/>
          <a:ext cx="7901632" cy="1286441"/>
        </p:xfrm>
        <a:graphic>
          <a:graphicData uri="http://schemas.openxmlformats.org/drawingml/2006/table">
            <a:tbl>
              <a:tblPr firstRow="1" bandRow="1">
                <a:tableStyleId>{5C22544A-7EE6-4342-B048-85BDC9FD1C3A}</a:tableStyleId>
              </a:tblPr>
              <a:tblGrid>
                <a:gridCol w="2501032">
                  <a:extLst>
                    <a:ext uri="{9D8B030D-6E8A-4147-A177-3AD203B41FA5}">
                      <a16:colId xmlns:a16="http://schemas.microsoft.com/office/drawing/2014/main" val="3119963982"/>
                    </a:ext>
                  </a:extLst>
                </a:gridCol>
                <a:gridCol w="5400600">
                  <a:extLst>
                    <a:ext uri="{9D8B030D-6E8A-4147-A177-3AD203B41FA5}">
                      <a16:colId xmlns:a16="http://schemas.microsoft.com/office/drawing/2014/main" val="1991654297"/>
                    </a:ext>
                  </a:extLst>
                </a:gridCol>
              </a:tblGrid>
              <a:tr h="372041">
                <a:tc>
                  <a:txBody>
                    <a:bodyPr/>
                    <a:lstStyle/>
                    <a:p>
                      <a:pPr algn="ctr"/>
                      <a:r>
                        <a:rPr lang="en-GB">
                          <a:latin typeface="Arial" panose="020B0604020202020204" pitchFamily="34" charset="0"/>
                          <a:cs typeface="Arial" panose="020B0604020202020204" pitchFamily="34" charset="0"/>
                        </a:rPr>
                        <a:t>Type of infringement</a:t>
                      </a:r>
                    </a:p>
                  </a:txBody>
                  <a:tcPr/>
                </a:tc>
                <a:tc>
                  <a:txBody>
                    <a:bodyPr/>
                    <a:lstStyle/>
                    <a:p>
                      <a:pPr algn="ctr"/>
                      <a:r>
                        <a:rPr lang="en-GB">
                          <a:latin typeface="Arial" panose="020B0604020202020204" pitchFamily="34" charset="0"/>
                          <a:cs typeface="Arial" panose="020B0604020202020204" pitchFamily="34" charset="0"/>
                        </a:rPr>
                        <a:t>Action</a:t>
                      </a:r>
                    </a:p>
                  </a:txBody>
                  <a:tcPr/>
                </a:tc>
                <a:extLst>
                  <a:ext uri="{0D108BD9-81ED-4DB2-BD59-A6C34878D82A}">
                    <a16:rowId xmlns:a16="http://schemas.microsoft.com/office/drawing/2014/main" val="2455063329"/>
                  </a:ext>
                </a:extLst>
              </a:tr>
              <a:tr h="372041">
                <a:tc>
                  <a:txBody>
                    <a:bodyPr/>
                    <a:lstStyle/>
                    <a:p>
                      <a:r>
                        <a:rPr lang="en-GB" sz="1800" kern="1200">
                          <a:solidFill>
                            <a:schemeClr val="dk1"/>
                          </a:solidFill>
                          <a:effectLst/>
                          <a:latin typeface="Arial" panose="020B0604020202020204" pitchFamily="34" charset="0"/>
                          <a:ea typeface="+mn-ea"/>
                          <a:cs typeface="Arial" panose="020B0604020202020204" pitchFamily="34" charset="0"/>
                        </a:rPr>
                        <a:t>Where the correct answer has been clearly crossed out.</a:t>
                      </a:r>
                      <a:endParaRPr lang="en-GB">
                        <a:latin typeface="Arial" panose="020B0604020202020204" pitchFamily="34" charset="0"/>
                        <a:cs typeface="Arial" panose="020B0604020202020204" pitchFamily="34" charset="0"/>
                      </a:endParaRPr>
                    </a:p>
                  </a:txBody>
                  <a:tcP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If the student writes and then crosses out the correct answer, do not award the mark, even if no other answer is offered.</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6666690"/>
                  </a:ext>
                </a:extLst>
              </a:tr>
            </a:tbl>
          </a:graphicData>
        </a:graphic>
      </p:graphicFrame>
    </p:spTree>
    <p:extLst>
      <p:ext uri="{BB962C8B-B14F-4D97-AF65-F5344CB8AC3E}">
        <p14:creationId xmlns:p14="http://schemas.microsoft.com/office/powerpoint/2010/main" val="342798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472998" y="0"/>
            <a:ext cx="8549704" cy="7938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55600" y="1187686"/>
            <a:ext cx="8667102" cy="545268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a:t>Rubric infringements</a:t>
            </a:r>
            <a:endParaRPr lang="en-GB"/>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4027536806"/>
              </p:ext>
            </p:extLst>
          </p:nvPr>
        </p:nvGraphicFramePr>
        <p:xfrm>
          <a:off x="617972" y="2141276"/>
          <a:ext cx="7704856" cy="4499091"/>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3119963982"/>
                    </a:ext>
                  </a:extLst>
                </a:gridCol>
                <a:gridCol w="3888432">
                  <a:extLst>
                    <a:ext uri="{9D8B030D-6E8A-4147-A177-3AD203B41FA5}">
                      <a16:colId xmlns:a16="http://schemas.microsoft.com/office/drawing/2014/main" val="1991654297"/>
                    </a:ext>
                  </a:extLst>
                </a:gridCol>
              </a:tblGrid>
              <a:tr h="438712">
                <a:tc>
                  <a:txBody>
                    <a:bodyPr/>
                    <a:lstStyle/>
                    <a:p>
                      <a:pPr algn="ctr"/>
                      <a:r>
                        <a:rPr lang="en-GB">
                          <a:latin typeface="Arial" panose="020B0604020202020204" pitchFamily="34" charset="0"/>
                          <a:cs typeface="Arial" panose="020B0604020202020204" pitchFamily="34" charset="0"/>
                        </a:rPr>
                        <a:t>Type of infringement</a:t>
                      </a:r>
                    </a:p>
                  </a:txBody>
                  <a:tcPr/>
                </a:tc>
                <a:tc>
                  <a:txBody>
                    <a:bodyPr/>
                    <a:lstStyle/>
                    <a:p>
                      <a:pPr algn="ctr"/>
                      <a:r>
                        <a:rPr lang="en-GB">
                          <a:latin typeface="Arial" panose="020B0604020202020204" pitchFamily="34" charset="0"/>
                          <a:cs typeface="Arial" panose="020B0604020202020204" pitchFamily="34" charset="0"/>
                        </a:rPr>
                        <a:t>Action</a:t>
                      </a:r>
                    </a:p>
                  </a:txBody>
                  <a:tcPr/>
                </a:tc>
                <a:extLst>
                  <a:ext uri="{0D108BD9-81ED-4DB2-BD59-A6C34878D82A}">
                    <a16:rowId xmlns:a16="http://schemas.microsoft.com/office/drawing/2014/main" val="2455063329"/>
                  </a:ext>
                </a:extLst>
              </a:tr>
              <a:tr h="2048699">
                <a:tc>
                  <a:txBody>
                    <a:bodyPr/>
                    <a:lstStyle/>
                    <a:p>
                      <a:r>
                        <a:rPr lang="en-GB" sz="1800" kern="1200">
                          <a:solidFill>
                            <a:schemeClr val="dk1"/>
                          </a:solidFill>
                          <a:effectLst/>
                          <a:latin typeface="Arial" panose="020B0604020202020204" pitchFamily="34" charset="0"/>
                          <a:ea typeface="+mn-ea"/>
                          <a:cs typeface="Arial" panose="020B0604020202020204" pitchFamily="34" charset="0"/>
                        </a:rPr>
                        <a:t>Where the question requires a set number of responses and the student has provided more (</a:t>
                      </a:r>
                      <a:r>
                        <a:rPr lang="en-GB" sz="1800" b="1" kern="1200">
                          <a:solidFill>
                            <a:schemeClr val="dk1"/>
                          </a:solidFill>
                          <a:effectLst/>
                          <a:latin typeface="Arial" panose="020B0604020202020204" pitchFamily="34" charset="0"/>
                          <a:ea typeface="+mn-ea"/>
                          <a:cs typeface="Arial" panose="020B0604020202020204" pitchFamily="34" charset="0"/>
                        </a:rPr>
                        <a:t>open ended</a:t>
                      </a:r>
                      <a:r>
                        <a:rPr lang="en-GB" sz="1800" kern="1200">
                          <a:solidFill>
                            <a:schemeClr val="dk1"/>
                          </a:solidFill>
                          <a:effectLst/>
                          <a:latin typeface="Arial" panose="020B0604020202020204" pitchFamily="34" charset="0"/>
                          <a:ea typeface="+mn-ea"/>
                          <a:cs typeface="Arial" panose="020B0604020202020204" pitchFamily="34" charset="0"/>
                        </a:rPr>
                        <a:t> knowledge and understanding questions).</a:t>
                      </a:r>
                      <a:endParaRPr lang="en-GB">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Mark all responses offered.</a:t>
                      </a:r>
                    </a:p>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Total the correct responses and award marks up to the maximum mark.</a:t>
                      </a: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6666690"/>
                  </a:ext>
                </a:extLst>
              </a:tr>
              <a:tr h="438712">
                <a:tc>
                  <a:txBody>
                    <a:bodyPr/>
                    <a:lstStyle/>
                    <a:p>
                      <a:r>
                        <a:rPr lang="en-GB" sz="1800" kern="1200">
                          <a:solidFill>
                            <a:schemeClr val="dk1"/>
                          </a:solidFill>
                          <a:effectLst/>
                          <a:latin typeface="Arial" panose="020B0604020202020204" pitchFamily="34" charset="0"/>
                          <a:ea typeface="+mn-ea"/>
                          <a:cs typeface="Arial" panose="020B0604020202020204" pitchFamily="34" charset="0"/>
                        </a:rPr>
                        <a:t>Where the question requires a set number of responses and the student has provided more (</a:t>
                      </a:r>
                      <a:r>
                        <a:rPr lang="en-GB" sz="1800" b="1" kern="1200">
                          <a:solidFill>
                            <a:schemeClr val="dk1"/>
                          </a:solidFill>
                          <a:effectLst/>
                          <a:latin typeface="Arial" panose="020B0604020202020204" pitchFamily="34" charset="0"/>
                          <a:ea typeface="+mn-ea"/>
                          <a:cs typeface="Arial" panose="020B0604020202020204" pitchFamily="34" charset="0"/>
                        </a:rPr>
                        <a:t>application</a:t>
                      </a:r>
                      <a:r>
                        <a:rPr lang="en-GB" sz="1800" kern="1200">
                          <a:solidFill>
                            <a:schemeClr val="dk1"/>
                          </a:solidFill>
                          <a:effectLst/>
                          <a:latin typeface="Arial" panose="020B0604020202020204" pitchFamily="34" charset="0"/>
                          <a:ea typeface="+mn-ea"/>
                          <a:cs typeface="Arial" panose="020B0604020202020204" pitchFamily="34" charset="0"/>
                        </a:rPr>
                        <a:t> of knowledge and understanding in a particular instance where there is a smaller number of correct answers).</a:t>
                      </a:r>
                      <a:endParaRPr lang="en-GB">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Mark all responses offered.</a:t>
                      </a:r>
                    </a:p>
                    <a:p>
                      <a:pPr marL="285750" indent="-285750">
                        <a:buFont typeface="Arial" panose="020B0604020202020204" pitchFamily="34" charset="0"/>
                        <a:buChar char="•"/>
                      </a:pPr>
                      <a:r>
                        <a:rPr lang="en-GB" sz="1800" kern="1200">
                          <a:solidFill>
                            <a:schemeClr val="dk1"/>
                          </a:solidFill>
                          <a:effectLst/>
                          <a:latin typeface="Arial" panose="020B0604020202020204" pitchFamily="34" charset="0"/>
                          <a:ea typeface="+mn-ea"/>
                          <a:cs typeface="Arial" panose="020B0604020202020204" pitchFamily="34" charset="0"/>
                        </a:rPr>
                        <a:t>Deduct one mark for every additional response offered.</a:t>
                      </a: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3737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0"/>
            <a:ext cx="8229600" cy="8919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06400" y="1187686"/>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a:t>Rubric infringements</a:t>
            </a:r>
            <a:endParaRPr lang="en-GB"/>
          </a:p>
          <a:p>
            <a:endParaRPr lang="en-GB"/>
          </a:p>
          <a:p>
            <a:endParaRPr lang="en-GB"/>
          </a:p>
          <a:p>
            <a:br>
              <a:rPr lang="en-GB"/>
            </a:br>
            <a:endParaRPr lang="en-GB" sz="2400" b="1"/>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2517302990"/>
              </p:ext>
            </p:extLst>
          </p:nvPr>
        </p:nvGraphicFramePr>
        <p:xfrm>
          <a:off x="719572" y="2132856"/>
          <a:ext cx="7704856" cy="182880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119963982"/>
                    </a:ext>
                  </a:extLst>
                </a:gridCol>
                <a:gridCol w="5472608">
                  <a:extLst>
                    <a:ext uri="{9D8B030D-6E8A-4147-A177-3AD203B41FA5}">
                      <a16:colId xmlns:a16="http://schemas.microsoft.com/office/drawing/2014/main" val="1991654297"/>
                    </a:ext>
                  </a:extLst>
                </a:gridCol>
              </a:tblGrid>
              <a:tr h="438712">
                <a:tc>
                  <a:txBody>
                    <a:bodyPr/>
                    <a:lstStyle/>
                    <a:p>
                      <a:pPr algn="ctr"/>
                      <a:r>
                        <a:rPr lang="en-GB">
                          <a:latin typeface="Arial" panose="020B0604020202020204" pitchFamily="34" charset="0"/>
                          <a:cs typeface="Arial" panose="020B0604020202020204" pitchFamily="34" charset="0"/>
                        </a:rPr>
                        <a:t>Type of infringement</a:t>
                      </a:r>
                    </a:p>
                  </a:txBody>
                  <a:tcPr/>
                </a:tc>
                <a:tc>
                  <a:txBody>
                    <a:bodyPr/>
                    <a:lstStyle/>
                    <a:p>
                      <a:pPr algn="ctr"/>
                      <a:r>
                        <a:rPr lang="en-GB">
                          <a:latin typeface="Arial" panose="020B0604020202020204" pitchFamily="34" charset="0"/>
                          <a:cs typeface="Arial" panose="020B0604020202020204" pitchFamily="34" charset="0"/>
                        </a:rPr>
                        <a:t>Action</a:t>
                      </a:r>
                    </a:p>
                  </a:txBody>
                  <a:tcPr/>
                </a:tc>
                <a:extLst>
                  <a:ext uri="{0D108BD9-81ED-4DB2-BD59-A6C34878D82A}">
                    <a16:rowId xmlns:a16="http://schemas.microsoft.com/office/drawing/2014/main" val="2455063329"/>
                  </a:ext>
                </a:extLst>
              </a:tr>
              <a:tr h="438712">
                <a:tc>
                  <a:txBody>
                    <a:bodyPr/>
                    <a:lstStyle/>
                    <a:p>
                      <a:r>
                        <a:rPr lang="en-GB" sz="1800" kern="1200">
                          <a:solidFill>
                            <a:schemeClr val="dk1"/>
                          </a:solidFill>
                          <a:effectLst/>
                          <a:latin typeface="Arial" panose="020B0604020202020204" pitchFamily="34" charset="0"/>
                          <a:ea typeface="+mn-ea"/>
                          <a:cs typeface="Arial" panose="020B0604020202020204" pitchFamily="34" charset="0"/>
                        </a:rPr>
                        <a:t>Writing answers in the wrong place (constrained papers).</a:t>
                      </a:r>
                      <a:endParaRPr lang="en-GB">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Arial" panose="020B0604020202020204" pitchFamily="34" charset="0"/>
                          <a:ea typeface="+mn-ea"/>
                          <a:cs typeface="Arial" panose="020B0604020202020204" pitchFamily="34" charset="0"/>
                        </a:rPr>
                        <a:t>If it is obvious to which question the response relates, award marks as per the marking scheme.</a:t>
                      </a:r>
                    </a:p>
                    <a:p>
                      <a:pPr marL="285750" lvl="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52815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CBB26C-925E-4469-8222-30B005CB3730}"/>
              </a:ext>
            </a:extLst>
          </p:cNvPr>
          <p:cNvSpPr/>
          <p:nvPr/>
        </p:nvSpPr>
        <p:spPr>
          <a:xfrm>
            <a:off x="323528" y="1484784"/>
            <a:ext cx="7848872" cy="2215991"/>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r>
              <a:rPr lang="en-US" dirty="0">
                <a:solidFill>
                  <a:schemeClr val="bg1"/>
                </a:solidFill>
                <a:hlinkClick r:id="rId2"/>
              </a:rPr>
              <a:t>GCSESociology@edqas.co.uk</a:t>
            </a:r>
            <a:r>
              <a:rPr lang="en-US" dirty="0">
                <a:solidFill>
                  <a:schemeClr val="bg1"/>
                </a:solidFill>
              </a:rPr>
              <a:t> </a:t>
            </a:r>
            <a:endParaRPr lang="en-GB" dirty="0">
              <a:solidFill>
                <a:schemeClr val="bg1"/>
              </a:solidFill>
            </a:endParaRPr>
          </a:p>
        </p:txBody>
      </p:sp>
      <p:pic>
        <p:nvPicPr>
          <p:cNvPr id="3" name="Picture 2" descr="Z:\Pictures\logos\WJEC_Logo_RGB.jpg">
            <a:extLst>
              <a:ext uri="{FF2B5EF4-FFF2-40B4-BE49-F238E27FC236}">
                <a16:creationId xmlns:a16="http://schemas.microsoft.com/office/drawing/2014/main" id="{BF3A72D0-7FF4-40F0-BCC8-86CDC8E34C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49280"/>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10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C688D20975B24D8FB5A95768DE6DF2" ma:contentTypeVersion="14" ma:contentTypeDescription="Create a new document." ma:contentTypeScope="" ma:versionID="86c2b4257cc9d00cbcc6417dc6488be7">
  <xsd:schema xmlns:xsd="http://www.w3.org/2001/XMLSchema" xmlns:xs="http://www.w3.org/2001/XMLSchema" xmlns:p="http://schemas.microsoft.com/office/2006/metadata/properties" xmlns:ns2="cd497dfa-9c52-4b77-9510-d5d8b75d053a" xmlns:ns3="36f98b4f-ba65-4a7d-9a34-48b23de556cb" targetNamespace="http://schemas.microsoft.com/office/2006/metadata/properties" ma:root="true" ma:fieldsID="b7d72c49499013935b8d9c0c6f5d3132" ns2:_="" ns3:_="">
    <xsd:import namespace="cd497dfa-9c52-4b77-9510-d5d8b75d053a"/>
    <xsd:import namespace="36f98b4f-ba65-4a7d-9a34-48b23de556cb"/>
    <xsd:element name="properties">
      <xsd:complexType>
        <xsd:sequence>
          <xsd:element name="documentManagement">
            <xsd:complexType>
              <xsd:all>
                <xsd:element ref="ns2:Description_x0020_new" minOccurs="0"/>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97dfa-9c52-4b77-9510-d5d8b75d053a" elementFormDefault="qualified">
    <xsd:import namespace="http://schemas.microsoft.com/office/2006/documentManagement/types"/>
    <xsd:import namespace="http://schemas.microsoft.com/office/infopath/2007/PartnerControls"/>
    <xsd:element name="Description_x0020_new" ma:index="8" nillable="true" ma:displayName="Description new" ma:internalName="Description_x0020_new">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_x0020_new xmlns="cd497dfa-9c52-4b77-9510-d5d8b75d05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85FF0C-9B7D-45C7-B762-103B3F068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497dfa-9c52-4b77-9510-d5d8b75d053a"/>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643588-0C81-4354-9345-A6BA18BA9527}">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d497dfa-9c52-4b77-9510-d5d8b75d053a"/>
    <ds:schemaRef ds:uri="http://purl.org/dc/terms/"/>
    <ds:schemaRef ds:uri="http://schemas.openxmlformats.org/package/2006/metadata/core-properties"/>
    <ds:schemaRef ds:uri="36f98b4f-ba65-4a7d-9a34-48b23de556cb"/>
    <ds:schemaRef ds:uri="http://www.w3.org/XML/1998/namespace"/>
  </ds:schemaRefs>
</ds:datastoreItem>
</file>

<file path=customXml/itemProps3.xml><?xml version="1.0" encoding="utf-8"?>
<ds:datastoreItem xmlns:ds="http://schemas.openxmlformats.org/officeDocument/2006/customXml" ds:itemID="{750AF7EA-0D1E-404B-8E33-11E1CAC9C1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TotalTime>
  <Words>463</Words>
  <Application>Microsoft Office PowerPoint</Application>
  <PresentationFormat>On-screen Show (4:3)</PresentationFormat>
  <Paragraphs>54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Gotham Rounded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Tovey, Helen</dc:creator>
  <cp:lastModifiedBy>Richard, Sophie</cp:lastModifiedBy>
  <cp:revision>5</cp:revision>
  <dcterms:created xsi:type="dcterms:W3CDTF">2021-02-25T10:03:20Z</dcterms:created>
  <dcterms:modified xsi:type="dcterms:W3CDTF">2022-01-26T11:47:13Z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0x01010012C688D20975B24D8FB5A95768DE6DF2</vt:lpwstr>
  </property>
</Properties>
</file>