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media/image141.jpg" ContentType="image/jpg"/>
  <Override PartName="/ppt/media/image142.jpg" ContentType="image/jpg"/>
  <Override PartName="/ppt/media/image143.jpg" ContentType="image/jpg"/>
  <Override PartName="/ppt/media/image144.jpg" ContentType="image/jpg"/>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81"/>
  </p:notesMasterIdLst>
  <p:sldIdLst>
    <p:sldId id="344" r:id="rId5"/>
    <p:sldId id="359" r:id="rId6"/>
    <p:sldId id="360" r:id="rId7"/>
    <p:sldId id="361" r:id="rId8"/>
    <p:sldId id="362" r:id="rId9"/>
    <p:sldId id="321" r:id="rId10"/>
    <p:sldId id="262" r:id="rId11"/>
    <p:sldId id="363" r:id="rId12"/>
    <p:sldId id="261" r:id="rId13"/>
    <p:sldId id="353" r:id="rId14"/>
    <p:sldId id="269" r:id="rId15"/>
    <p:sldId id="367" r:id="rId16"/>
    <p:sldId id="263" r:id="rId17"/>
    <p:sldId id="260" r:id="rId18"/>
    <p:sldId id="282" r:id="rId19"/>
    <p:sldId id="354" r:id="rId20"/>
    <p:sldId id="265" r:id="rId21"/>
    <p:sldId id="386" r:id="rId22"/>
    <p:sldId id="291" r:id="rId23"/>
    <p:sldId id="355" r:id="rId24"/>
    <p:sldId id="356" r:id="rId25"/>
    <p:sldId id="365" r:id="rId26"/>
    <p:sldId id="374" r:id="rId27"/>
    <p:sldId id="375" r:id="rId28"/>
    <p:sldId id="332" r:id="rId29"/>
    <p:sldId id="333" r:id="rId30"/>
    <p:sldId id="299" r:id="rId31"/>
    <p:sldId id="377" r:id="rId32"/>
    <p:sldId id="364" r:id="rId33"/>
    <p:sldId id="324" r:id="rId34"/>
    <p:sldId id="357" r:id="rId35"/>
    <p:sldId id="309" r:id="rId36"/>
    <p:sldId id="358" r:id="rId37"/>
    <p:sldId id="372" r:id="rId38"/>
    <p:sldId id="378" r:id="rId39"/>
    <p:sldId id="368" r:id="rId40"/>
    <p:sldId id="369" r:id="rId41"/>
    <p:sldId id="276" r:id="rId42"/>
    <p:sldId id="379" r:id="rId43"/>
    <p:sldId id="380" r:id="rId44"/>
    <p:sldId id="381" r:id="rId45"/>
    <p:sldId id="382" r:id="rId46"/>
    <p:sldId id="366" r:id="rId47"/>
    <p:sldId id="325" r:id="rId48"/>
    <p:sldId id="318" r:id="rId49"/>
    <p:sldId id="288" r:id="rId50"/>
    <p:sldId id="383" r:id="rId51"/>
    <p:sldId id="287" r:id="rId52"/>
    <p:sldId id="384" r:id="rId53"/>
    <p:sldId id="326" r:id="rId54"/>
    <p:sldId id="394" r:id="rId55"/>
    <p:sldId id="387" r:id="rId56"/>
    <p:sldId id="388" r:id="rId57"/>
    <p:sldId id="302" r:id="rId58"/>
    <p:sldId id="289" r:id="rId59"/>
    <p:sldId id="310" r:id="rId60"/>
    <p:sldId id="389" r:id="rId61"/>
    <p:sldId id="322" r:id="rId62"/>
    <p:sldId id="323" r:id="rId63"/>
    <p:sldId id="390" r:id="rId64"/>
    <p:sldId id="319" r:id="rId65"/>
    <p:sldId id="320" r:id="rId66"/>
    <p:sldId id="391" r:id="rId67"/>
    <p:sldId id="392" r:id="rId68"/>
    <p:sldId id="306" r:id="rId69"/>
    <p:sldId id="317" r:id="rId70"/>
    <p:sldId id="311" r:id="rId71"/>
    <p:sldId id="315" r:id="rId72"/>
    <p:sldId id="393" r:id="rId73"/>
    <p:sldId id="304" r:id="rId74"/>
    <p:sldId id="316" r:id="rId75"/>
    <p:sldId id="292" r:id="rId76"/>
    <p:sldId id="370" r:id="rId77"/>
    <p:sldId id="342" r:id="rId78"/>
    <p:sldId id="293" r:id="rId79"/>
    <p:sldId id="295"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5D68A9-A12E-441F-BEA0-B6A746C10AE0}" v="18" dt="2023-09-28T13:45:54.4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0" d="100"/>
          <a:sy n="110" d="100"/>
        </p:scale>
        <p:origin x="49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microsoft.com/office/2015/10/relationships/revisionInfo" Target="revisionInfo.xml"/><Relationship Id="rId61" Type="http://schemas.openxmlformats.org/officeDocument/2006/relationships/slide" Target="slides/slide57.xml"/><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ouch, Jan" userId="81e05372-b394-45a3-b388-3c20e9fd83c4" providerId="ADAL" clId="{5B5D68A9-A12E-441F-BEA0-B6A746C10AE0}"/>
    <pc:docChg chg="undo custSel modSld">
      <pc:chgData name="Crouch, Jan" userId="81e05372-b394-45a3-b388-3c20e9fd83c4" providerId="ADAL" clId="{5B5D68A9-A12E-441F-BEA0-B6A746C10AE0}" dt="2023-09-28T13:49:18.187" v="173" actId="20577"/>
      <pc:docMkLst>
        <pc:docMk/>
      </pc:docMkLst>
      <pc:sldChg chg="modSp mod">
        <pc:chgData name="Crouch, Jan" userId="81e05372-b394-45a3-b388-3c20e9fd83c4" providerId="ADAL" clId="{5B5D68A9-A12E-441F-BEA0-B6A746C10AE0}" dt="2023-09-28T12:09:22.910" v="34" actId="20577"/>
        <pc:sldMkLst>
          <pc:docMk/>
          <pc:sldMk cId="0" sldId="261"/>
        </pc:sldMkLst>
        <pc:graphicFrameChg chg="modGraphic">
          <ac:chgData name="Crouch, Jan" userId="81e05372-b394-45a3-b388-3c20e9fd83c4" providerId="ADAL" clId="{5B5D68A9-A12E-441F-BEA0-B6A746C10AE0}" dt="2023-09-28T12:09:22.910" v="34" actId="20577"/>
          <ac:graphicFrameMkLst>
            <pc:docMk/>
            <pc:sldMk cId="0" sldId="261"/>
            <ac:graphicFrameMk id="2" creationId="{20C8803C-F027-9646-3C41-FB4FAB13337B}"/>
          </ac:graphicFrameMkLst>
        </pc:graphicFrameChg>
      </pc:sldChg>
      <pc:sldChg chg="modSp mod">
        <pc:chgData name="Crouch, Jan" userId="81e05372-b394-45a3-b388-3c20e9fd83c4" providerId="ADAL" clId="{5B5D68A9-A12E-441F-BEA0-B6A746C10AE0}" dt="2023-09-28T12:55:41.927" v="39" actId="20577"/>
        <pc:sldMkLst>
          <pc:docMk/>
          <pc:sldMk cId="0" sldId="263"/>
        </pc:sldMkLst>
        <pc:spChg chg="mod">
          <ac:chgData name="Crouch, Jan" userId="81e05372-b394-45a3-b388-3c20e9fd83c4" providerId="ADAL" clId="{5B5D68A9-A12E-441F-BEA0-B6A746C10AE0}" dt="2023-09-28T12:55:41.927" v="39" actId="20577"/>
          <ac:spMkLst>
            <pc:docMk/>
            <pc:sldMk cId="0" sldId="263"/>
            <ac:spMk id="151" creationId="{00000000-0000-0000-0000-000000000000}"/>
          </ac:spMkLst>
        </pc:spChg>
      </pc:sldChg>
      <pc:sldChg chg="modSp mod">
        <pc:chgData name="Crouch, Jan" userId="81e05372-b394-45a3-b388-3c20e9fd83c4" providerId="ADAL" clId="{5B5D68A9-A12E-441F-BEA0-B6A746C10AE0}" dt="2023-09-28T12:57:26.644" v="69" actId="1035"/>
        <pc:sldMkLst>
          <pc:docMk/>
          <pc:sldMk cId="0" sldId="265"/>
        </pc:sldMkLst>
        <pc:spChg chg="mod">
          <ac:chgData name="Crouch, Jan" userId="81e05372-b394-45a3-b388-3c20e9fd83c4" providerId="ADAL" clId="{5B5D68A9-A12E-441F-BEA0-B6A746C10AE0}" dt="2023-09-28T12:57:26.644" v="69" actId="1035"/>
          <ac:spMkLst>
            <pc:docMk/>
            <pc:sldMk cId="0" sldId="265"/>
            <ac:spMk id="164" creationId="{00000000-0000-0000-0000-000000000000}"/>
          </ac:spMkLst>
        </pc:spChg>
      </pc:sldChg>
      <pc:sldChg chg="modSp mod">
        <pc:chgData name="Crouch, Jan" userId="81e05372-b394-45a3-b388-3c20e9fd83c4" providerId="ADAL" clId="{5B5D68A9-A12E-441F-BEA0-B6A746C10AE0}" dt="2023-09-28T12:54:43.372" v="37" actId="20577"/>
        <pc:sldMkLst>
          <pc:docMk/>
          <pc:sldMk cId="3988630309" sldId="269"/>
        </pc:sldMkLst>
        <pc:spChg chg="mod">
          <ac:chgData name="Crouch, Jan" userId="81e05372-b394-45a3-b388-3c20e9fd83c4" providerId="ADAL" clId="{5B5D68A9-A12E-441F-BEA0-B6A746C10AE0}" dt="2023-09-28T12:54:43.372" v="37" actId="20577"/>
          <ac:spMkLst>
            <pc:docMk/>
            <pc:sldMk cId="3988630309" sldId="269"/>
            <ac:spMk id="7" creationId="{B6C6E723-C92E-2C0A-ED52-639909619FB3}"/>
          </ac:spMkLst>
        </pc:spChg>
      </pc:sldChg>
      <pc:sldChg chg="modSp mod">
        <pc:chgData name="Crouch, Jan" userId="81e05372-b394-45a3-b388-3c20e9fd83c4" providerId="ADAL" clId="{5B5D68A9-A12E-441F-BEA0-B6A746C10AE0}" dt="2023-09-28T12:56:20.078" v="40" actId="20577"/>
        <pc:sldMkLst>
          <pc:docMk/>
          <pc:sldMk cId="1453389111" sldId="282"/>
        </pc:sldMkLst>
        <pc:spChg chg="mod">
          <ac:chgData name="Crouch, Jan" userId="81e05372-b394-45a3-b388-3c20e9fd83c4" providerId="ADAL" clId="{5B5D68A9-A12E-441F-BEA0-B6A746C10AE0}" dt="2023-09-28T12:56:20.078" v="40" actId="20577"/>
          <ac:spMkLst>
            <pc:docMk/>
            <pc:sldMk cId="1453389111" sldId="282"/>
            <ac:spMk id="2" creationId="{00000000-0000-0000-0000-000000000000}"/>
          </ac:spMkLst>
        </pc:spChg>
      </pc:sldChg>
      <pc:sldChg chg="delSp modSp mod">
        <pc:chgData name="Crouch, Jan" userId="81e05372-b394-45a3-b388-3c20e9fd83c4" providerId="ADAL" clId="{5B5D68A9-A12E-441F-BEA0-B6A746C10AE0}" dt="2023-09-28T13:38:32.637" v="100" actId="14100"/>
        <pc:sldMkLst>
          <pc:docMk/>
          <pc:sldMk cId="3517318991" sldId="287"/>
        </pc:sldMkLst>
        <pc:spChg chg="del">
          <ac:chgData name="Crouch, Jan" userId="81e05372-b394-45a3-b388-3c20e9fd83c4" providerId="ADAL" clId="{5B5D68A9-A12E-441F-BEA0-B6A746C10AE0}" dt="2023-09-28T13:37:07.348" v="95" actId="478"/>
          <ac:spMkLst>
            <pc:docMk/>
            <pc:sldMk cId="3517318991" sldId="287"/>
            <ac:spMk id="5" creationId="{85B7AD29-2AE0-4E47-9546-0BE00A7BE46E}"/>
          </ac:spMkLst>
        </pc:spChg>
        <pc:picChg chg="mod modCrop">
          <ac:chgData name="Crouch, Jan" userId="81e05372-b394-45a3-b388-3c20e9fd83c4" providerId="ADAL" clId="{5B5D68A9-A12E-441F-BEA0-B6A746C10AE0}" dt="2023-09-28T13:38:32.637" v="100" actId="14100"/>
          <ac:picMkLst>
            <pc:docMk/>
            <pc:sldMk cId="3517318991" sldId="287"/>
            <ac:picMk id="4" creationId="{EABD6510-FD6A-40B9-B4F0-9CD9714F4A45}"/>
          </ac:picMkLst>
        </pc:picChg>
      </pc:sldChg>
      <pc:sldChg chg="addSp delSp modSp mod">
        <pc:chgData name="Crouch, Jan" userId="81e05372-b394-45a3-b388-3c20e9fd83c4" providerId="ADAL" clId="{5B5D68A9-A12E-441F-BEA0-B6A746C10AE0}" dt="2023-09-28T13:36:38.691" v="92" actId="732"/>
        <pc:sldMkLst>
          <pc:docMk/>
          <pc:sldMk cId="1296521440" sldId="288"/>
        </pc:sldMkLst>
        <pc:spChg chg="add del">
          <ac:chgData name="Crouch, Jan" userId="81e05372-b394-45a3-b388-3c20e9fd83c4" providerId="ADAL" clId="{5B5D68A9-A12E-441F-BEA0-B6A746C10AE0}" dt="2023-09-28T13:34:09.498" v="85" actId="478"/>
          <ac:spMkLst>
            <pc:docMk/>
            <pc:sldMk cId="1296521440" sldId="288"/>
            <ac:spMk id="5" creationId="{7B443EFA-A967-45AC-BE1B-78C345770CB2}"/>
          </ac:spMkLst>
        </pc:spChg>
        <pc:picChg chg="mod modCrop">
          <ac:chgData name="Crouch, Jan" userId="81e05372-b394-45a3-b388-3c20e9fd83c4" providerId="ADAL" clId="{5B5D68A9-A12E-441F-BEA0-B6A746C10AE0}" dt="2023-09-28T13:36:38.691" v="92" actId="732"/>
          <ac:picMkLst>
            <pc:docMk/>
            <pc:sldMk cId="1296521440" sldId="288"/>
            <ac:picMk id="4" creationId="{07EBD7E5-DDB4-4347-83E8-31F02BD6BAB8}"/>
          </ac:picMkLst>
        </pc:picChg>
      </pc:sldChg>
      <pc:sldChg chg="modSp mod">
        <pc:chgData name="Crouch, Jan" userId="81e05372-b394-45a3-b388-3c20e9fd83c4" providerId="ADAL" clId="{5B5D68A9-A12E-441F-BEA0-B6A746C10AE0}" dt="2023-09-28T13:41:39.955" v="109" actId="20577"/>
        <pc:sldMkLst>
          <pc:docMk/>
          <pc:sldMk cId="3024468506" sldId="302"/>
        </pc:sldMkLst>
        <pc:spChg chg="mod">
          <ac:chgData name="Crouch, Jan" userId="81e05372-b394-45a3-b388-3c20e9fd83c4" providerId="ADAL" clId="{5B5D68A9-A12E-441F-BEA0-B6A746C10AE0}" dt="2023-09-28T13:41:39.955" v="109" actId="20577"/>
          <ac:spMkLst>
            <pc:docMk/>
            <pc:sldMk cId="3024468506" sldId="302"/>
            <ac:spMk id="13" creationId="{D25BC949-012E-4309-BFD6-A227D21A549F}"/>
          </ac:spMkLst>
        </pc:spChg>
      </pc:sldChg>
      <pc:sldChg chg="modSp mod">
        <pc:chgData name="Crouch, Jan" userId="81e05372-b394-45a3-b388-3c20e9fd83c4" providerId="ADAL" clId="{5B5D68A9-A12E-441F-BEA0-B6A746C10AE0}" dt="2023-09-28T13:49:18.187" v="173" actId="20577"/>
        <pc:sldMkLst>
          <pc:docMk/>
          <pc:sldMk cId="3787560165" sldId="317"/>
        </pc:sldMkLst>
        <pc:spChg chg="mod">
          <ac:chgData name="Crouch, Jan" userId="81e05372-b394-45a3-b388-3c20e9fd83c4" providerId="ADAL" clId="{5B5D68A9-A12E-441F-BEA0-B6A746C10AE0}" dt="2023-09-28T13:48:25.095" v="163" actId="20577"/>
          <ac:spMkLst>
            <pc:docMk/>
            <pc:sldMk cId="3787560165" sldId="317"/>
            <ac:spMk id="2" creationId="{EBF9F0E1-2386-493D-A469-DCB81D7B971D}"/>
          </ac:spMkLst>
        </pc:spChg>
        <pc:spChg chg="mod">
          <ac:chgData name="Crouch, Jan" userId="81e05372-b394-45a3-b388-3c20e9fd83c4" providerId="ADAL" clId="{5B5D68A9-A12E-441F-BEA0-B6A746C10AE0}" dt="2023-09-28T13:49:18.187" v="173" actId="20577"/>
          <ac:spMkLst>
            <pc:docMk/>
            <pc:sldMk cId="3787560165" sldId="317"/>
            <ac:spMk id="4" creationId="{55E2B987-3B88-AB14-C31D-A9C5E6A8697D}"/>
          </ac:spMkLst>
        </pc:spChg>
      </pc:sldChg>
      <pc:sldChg chg="modSp mod">
        <pc:chgData name="Crouch, Jan" userId="81e05372-b394-45a3-b388-3c20e9fd83c4" providerId="ADAL" clId="{5B5D68A9-A12E-441F-BEA0-B6A746C10AE0}" dt="2023-09-28T13:45:15.076" v="157" actId="20577"/>
        <pc:sldMkLst>
          <pc:docMk/>
          <pc:sldMk cId="185811486" sldId="323"/>
        </pc:sldMkLst>
        <pc:spChg chg="mod">
          <ac:chgData name="Crouch, Jan" userId="81e05372-b394-45a3-b388-3c20e9fd83c4" providerId="ADAL" clId="{5B5D68A9-A12E-441F-BEA0-B6A746C10AE0}" dt="2023-09-28T13:45:15.076" v="157" actId="20577"/>
          <ac:spMkLst>
            <pc:docMk/>
            <pc:sldMk cId="185811486" sldId="323"/>
            <ac:spMk id="6" creationId="{6CC57F8B-8EB4-F2DE-6F17-19FDB8DCDCB4}"/>
          </ac:spMkLst>
        </pc:spChg>
      </pc:sldChg>
      <pc:sldChg chg="modSp mod">
        <pc:chgData name="Crouch, Jan" userId="81e05372-b394-45a3-b388-3c20e9fd83c4" providerId="ADAL" clId="{5B5D68A9-A12E-441F-BEA0-B6A746C10AE0}" dt="2023-09-28T13:24:21.740" v="81" actId="20577"/>
        <pc:sldMkLst>
          <pc:docMk/>
          <pc:sldMk cId="2107682609" sldId="324"/>
        </pc:sldMkLst>
        <pc:spChg chg="mod">
          <ac:chgData name="Crouch, Jan" userId="81e05372-b394-45a3-b388-3c20e9fd83c4" providerId="ADAL" clId="{5B5D68A9-A12E-441F-BEA0-B6A746C10AE0}" dt="2023-09-28T13:24:21.740" v="81" actId="20577"/>
          <ac:spMkLst>
            <pc:docMk/>
            <pc:sldMk cId="2107682609" sldId="324"/>
            <ac:spMk id="5" creationId="{00000000-0000-0000-0000-000000000000}"/>
          </ac:spMkLst>
        </pc:spChg>
      </pc:sldChg>
      <pc:sldChg chg="modSp mod">
        <pc:chgData name="Crouch, Jan" userId="81e05372-b394-45a3-b388-3c20e9fd83c4" providerId="ADAL" clId="{5B5D68A9-A12E-441F-BEA0-B6A746C10AE0}" dt="2023-09-28T12:53:54.509" v="36" actId="20577"/>
        <pc:sldMkLst>
          <pc:docMk/>
          <pc:sldMk cId="88661274" sldId="353"/>
        </pc:sldMkLst>
        <pc:spChg chg="mod">
          <ac:chgData name="Crouch, Jan" userId="81e05372-b394-45a3-b388-3c20e9fd83c4" providerId="ADAL" clId="{5B5D68A9-A12E-441F-BEA0-B6A746C10AE0}" dt="2023-09-28T12:53:54.509" v="36" actId="20577"/>
          <ac:spMkLst>
            <pc:docMk/>
            <pc:sldMk cId="88661274" sldId="353"/>
            <ac:spMk id="5" creationId="{00000000-0000-0000-0000-000000000000}"/>
          </ac:spMkLst>
        </pc:spChg>
      </pc:sldChg>
      <pc:sldChg chg="modSp mod">
        <pc:chgData name="Crouch, Jan" userId="81e05372-b394-45a3-b388-3c20e9fd83c4" providerId="ADAL" clId="{5B5D68A9-A12E-441F-BEA0-B6A746C10AE0}" dt="2023-09-28T13:21:47.049" v="74" actId="20577"/>
        <pc:sldMkLst>
          <pc:docMk/>
          <pc:sldMk cId="340762599" sldId="356"/>
        </pc:sldMkLst>
        <pc:spChg chg="mod">
          <ac:chgData name="Crouch, Jan" userId="81e05372-b394-45a3-b388-3c20e9fd83c4" providerId="ADAL" clId="{5B5D68A9-A12E-441F-BEA0-B6A746C10AE0}" dt="2023-09-28T13:21:47.049" v="74" actId="20577"/>
          <ac:spMkLst>
            <pc:docMk/>
            <pc:sldMk cId="340762599" sldId="356"/>
            <ac:spMk id="8" creationId="{00000000-0000-0000-0000-000000000000}"/>
          </ac:spMkLst>
        </pc:spChg>
      </pc:sldChg>
      <pc:sldChg chg="modSp mod">
        <pc:chgData name="Crouch, Jan" userId="81e05372-b394-45a3-b388-3c20e9fd83c4" providerId="ADAL" clId="{5B5D68A9-A12E-441F-BEA0-B6A746C10AE0}" dt="2023-09-28T11:59:13.105" v="4" actId="27636"/>
        <pc:sldMkLst>
          <pc:docMk/>
          <pc:sldMk cId="2689689034" sldId="360"/>
        </pc:sldMkLst>
        <pc:spChg chg="mod">
          <ac:chgData name="Crouch, Jan" userId="81e05372-b394-45a3-b388-3c20e9fd83c4" providerId="ADAL" clId="{5B5D68A9-A12E-441F-BEA0-B6A746C10AE0}" dt="2023-09-28T11:59:13.105" v="4" actId="27636"/>
          <ac:spMkLst>
            <pc:docMk/>
            <pc:sldMk cId="2689689034" sldId="360"/>
            <ac:spMk id="3" creationId="{6FE29435-664C-3F6D-4C3F-10E6EC022AFF}"/>
          </ac:spMkLst>
        </pc:spChg>
      </pc:sldChg>
      <pc:sldChg chg="modSp mod">
        <pc:chgData name="Crouch, Jan" userId="81e05372-b394-45a3-b388-3c20e9fd83c4" providerId="ADAL" clId="{5B5D68A9-A12E-441F-BEA0-B6A746C10AE0}" dt="2023-09-28T12:01:35.107" v="11" actId="20577"/>
        <pc:sldMkLst>
          <pc:docMk/>
          <pc:sldMk cId="3233163310" sldId="361"/>
        </pc:sldMkLst>
        <pc:spChg chg="mod">
          <ac:chgData name="Crouch, Jan" userId="81e05372-b394-45a3-b388-3c20e9fd83c4" providerId="ADAL" clId="{5B5D68A9-A12E-441F-BEA0-B6A746C10AE0}" dt="2023-09-28T12:01:35.107" v="11" actId="20577"/>
          <ac:spMkLst>
            <pc:docMk/>
            <pc:sldMk cId="3233163310" sldId="361"/>
            <ac:spMk id="3" creationId="{24D91B91-BB47-592E-DC23-AAF42D66935D}"/>
          </ac:spMkLst>
        </pc:spChg>
      </pc:sldChg>
      <pc:sldChg chg="modSp mod">
        <pc:chgData name="Crouch, Jan" userId="81e05372-b394-45a3-b388-3c20e9fd83c4" providerId="ADAL" clId="{5B5D68A9-A12E-441F-BEA0-B6A746C10AE0}" dt="2023-09-28T12:03:17.411" v="17" actId="20577"/>
        <pc:sldMkLst>
          <pc:docMk/>
          <pc:sldMk cId="902108094" sldId="362"/>
        </pc:sldMkLst>
        <pc:spChg chg="mod">
          <ac:chgData name="Crouch, Jan" userId="81e05372-b394-45a3-b388-3c20e9fd83c4" providerId="ADAL" clId="{5B5D68A9-A12E-441F-BEA0-B6A746C10AE0}" dt="2023-09-28T12:03:17.411" v="17" actId="20577"/>
          <ac:spMkLst>
            <pc:docMk/>
            <pc:sldMk cId="902108094" sldId="362"/>
            <ac:spMk id="3" creationId="{13A40AD8-3724-81CC-FFFE-E9EC0F4302F0}"/>
          </ac:spMkLst>
        </pc:spChg>
      </pc:sldChg>
      <pc:sldChg chg="modSp">
        <pc:chgData name="Crouch, Jan" userId="81e05372-b394-45a3-b388-3c20e9fd83c4" providerId="ADAL" clId="{5B5D68A9-A12E-441F-BEA0-B6A746C10AE0}" dt="2023-09-28T13:29:53.019" v="82" actId="14826"/>
        <pc:sldMkLst>
          <pc:docMk/>
          <pc:sldMk cId="3922186001" sldId="380"/>
        </pc:sldMkLst>
        <pc:picChg chg="mod">
          <ac:chgData name="Crouch, Jan" userId="81e05372-b394-45a3-b388-3c20e9fd83c4" providerId="ADAL" clId="{5B5D68A9-A12E-441F-BEA0-B6A746C10AE0}" dt="2023-09-28T13:29:53.019" v="82" actId="14826"/>
          <ac:picMkLst>
            <pc:docMk/>
            <pc:sldMk cId="3922186001" sldId="380"/>
            <ac:picMk id="12" creationId="{11233C50-CAF2-A02F-52FA-9A7EF12472FC}"/>
          </ac:picMkLst>
        </pc:picChg>
      </pc:sldChg>
      <pc:sldChg chg="delSp modSp mod">
        <pc:chgData name="Crouch, Jan" userId="81e05372-b394-45a3-b388-3c20e9fd83c4" providerId="ADAL" clId="{5B5D68A9-A12E-441F-BEA0-B6A746C10AE0}" dt="2023-09-28T13:38:27.113" v="99" actId="14100"/>
        <pc:sldMkLst>
          <pc:docMk/>
          <pc:sldMk cId="0" sldId="383"/>
        </pc:sldMkLst>
        <pc:spChg chg="del">
          <ac:chgData name="Crouch, Jan" userId="81e05372-b394-45a3-b388-3c20e9fd83c4" providerId="ADAL" clId="{5B5D68A9-A12E-441F-BEA0-B6A746C10AE0}" dt="2023-09-28T13:35:07.371" v="87" actId="478"/>
          <ac:spMkLst>
            <pc:docMk/>
            <pc:sldMk cId="0" sldId="383"/>
            <ac:spMk id="8" creationId="{9442F3C1-2CC4-40DC-9F2E-6717A20769DE}"/>
          </ac:spMkLst>
        </pc:spChg>
        <pc:picChg chg="mod modCrop">
          <ac:chgData name="Crouch, Jan" userId="81e05372-b394-45a3-b388-3c20e9fd83c4" providerId="ADAL" clId="{5B5D68A9-A12E-441F-BEA0-B6A746C10AE0}" dt="2023-09-28T13:38:27.113" v="99" actId="14100"/>
          <ac:picMkLst>
            <pc:docMk/>
            <pc:sldMk cId="0" sldId="383"/>
            <ac:picMk id="2" creationId="{0F1EE58C-FA6B-48A3-B3FE-10A707E476D6}"/>
          </ac:picMkLst>
        </pc:picChg>
      </pc:sldChg>
      <pc:sldChg chg="delSp modSp mod">
        <pc:chgData name="Crouch, Jan" userId="81e05372-b394-45a3-b388-3c20e9fd83c4" providerId="ADAL" clId="{5B5D68A9-A12E-441F-BEA0-B6A746C10AE0}" dt="2023-09-28T13:40:08.782" v="105" actId="14100"/>
        <pc:sldMkLst>
          <pc:docMk/>
          <pc:sldMk cId="1443454692" sldId="384"/>
        </pc:sldMkLst>
        <pc:spChg chg="del">
          <ac:chgData name="Crouch, Jan" userId="81e05372-b394-45a3-b388-3c20e9fd83c4" providerId="ADAL" clId="{5B5D68A9-A12E-441F-BEA0-B6A746C10AE0}" dt="2023-09-28T13:38:42.516" v="101" actId="478"/>
          <ac:spMkLst>
            <pc:docMk/>
            <pc:sldMk cId="1443454692" sldId="384"/>
            <ac:spMk id="6" creationId="{6DE30573-29CD-4B91-80B1-0BB4C3618F06}"/>
          </ac:spMkLst>
        </pc:spChg>
        <pc:picChg chg="mod modCrop">
          <ac:chgData name="Crouch, Jan" userId="81e05372-b394-45a3-b388-3c20e9fd83c4" providerId="ADAL" clId="{5B5D68A9-A12E-441F-BEA0-B6A746C10AE0}" dt="2023-09-28T13:40:08.782" v="105" actId="14100"/>
          <ac:picMkLst>
            <pc:docMk/>
            <pc:sldMk cId="1443454692" sldId="384"/>
            <ac:picMk id="5" creationId="{58C31C4E-54C8-4EA3-B5FF-7CD1C461BF3F}"/>
          </ac:picMkLst>
        </pc:picChg>
      </pc:sldChg>
      <pc:sldChg chg="modSp mod">
        <pc:chgData name="Crouch, Jan" userId="81e05372-b394-45a3-b388-3c20e9fd83c4" providerId="ADAL" clId="{5B5D68A9-A12E-441F-BEA0-B6A746C10AE0}" dt="2023-09-28T12:57:53.902" v="73" actId="20577"/>
        <pc:sldMkLst>
          <pc:docMk/>
          <pc:sldMk cId="1161290344" sldId="386"/>
        </pc:sldMkLst>
        <pc:spChg chg="mod">
          <ac:chgData name="Crouch, Jan" userId="81e05372-b394-45a3-b388-3c20e9fd83c4" providerId="ADAL" clId="{5B5D68A9-A12E-441F-BEA0-B6A746C10AE0}" dt="2023-09-28T12:57:53.902" v="73" actId="20577"/>
          <ac:spMkLst>
            <pc:docMk/>
            <pc:sldMk cId="1161290344" sldId="386"/>
            <ac:spMk id="2" creationId="{00000000-0000-0000-0000-000000000000}"/>
          </ac:spMkLst>
        </pc:spChg>
      </pc:sldChg>
      <pc:sldChg chg="modSp">
        <pc:chgData name="Crouch, Jan" userId="81e05372-b394-45a3-b388-3c20e9fd83c4" providerId="ADAL" clId="{5B5D68A9-A12E-441F-BEA0-B6A746C10AE0}" dt="2023-09-28T13:43:57.556" v="119" actId="20577"/>
        <pc:sldMkLst>
          <pc:docMk/>
          <pc:sldMk cId="1953842844" sldId="389"/>
        </pc:sldMkLst>
        <pc:spChg chg="mod">
          <ac:chgData name="Crouch, Jan" userId="81e05372-b394-45a3-b388-3c20e9fd83c4" providerId="ADAL" clId="{5B5D68A9-A12E-441F-BEA0-B6A746C10AE0}" dt="2023-09-28T13:43:57.556" v="119" actId="20577"/>
          <ac:spMkLst>
            <pc:docMk/>
            <pc:sldMk cId="1953842844" sldId="389"/>
            <ac:spMk id="21" creationId="{8886A687-6EDB-47D4-8E8E-A98ADF07F38C}"/>
          </ac:spMkLst>
        </pc:spChg>
      </pc:sldChg>
      <pc:sldChg chg="modSp">
        <pc:chgData name="Crouch, Jan" userId="81e05372-b394-45a3-b388-3c20e9fd83c4" providerId="ADAL" clId="{5B5D68A9-A12E-441F-BEA0-B6A746C10AE0}" dt="2023-09-28T13:45:54.444" v="158" actId="20577"/>
        <pc:sldMkLst>
          <pc:docMk/>
          <pc:sldMk cId="4221387040" sldId="390"/>
        </pc:sldMkLst>
        <pc:spChg chg="mod">
          <ac:chgData name="Crouch, Jan" userId="81e05372-b394-45a3-b388-3c20e9fd83c4" providerId="ADAL" clId="{5B5D68A9-A12E-441F-BEA0-B6A746C10AE0}" dt="2023-09-28T13:45:54.444" v="158" actId="20577"/>
          <ac:spMkLst>
            <pc:docMk/>
            <pc:sldMk cId="4221387040" sldId="390"/>
            <ac:spMk id="7" creationId="{5C568D7C-FE12-42BA-3A0C-901AE00ED24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83BCE1-703A-4013-9B23-F00B3E1C16F1}" type="doc">
      <dgm:prSet loTypeId="urn:microsoft.com/office/officeart/2005/8/layout/process1" loCatId="process" qsTypeId="urn:microsoft.com/office/officeart/2005/8/quickstyle/simple1" qsCatId="simple" csTypeId="urn:microsoft.com/office/officeart/2005/8/colors/accent1_2" csCatId="accent1" phldr="1"/>
      <dgm:spPr/>
    </dgm:pt>
    <dgm:pt modelId="{646E83C3-82A2-4D31-969C-5C378AAD1957}">
      <dgm:prSet phldrT="[Text]"/>
      <dgm:spPr/>
      <dgm:t>
        <a:bodyPr/>
        <a:lstStyle/>
        <a:p>
          <a:r>
            <a:rPr lang="en-US" dirty="0"/>
            <a:t>Short introduction outlining overview of topic</a:t>
          </a:r>
        </a:p>
      </dgm:t>
    </dgm:pt>
    <dgm:pt modelId="{CA37B725-3803-4F97-A3A9-FFF7C91187FE}" type="parTrans" cxnId="{F49CCCAB-37CB-438C-8285-0418E3F5BAD3}">
      <dgm:prSet/>
      <dgm:spPr/>
      <dgm:t>
        <a:bodyPr/>
        <a:lstStyle/>
        <a:p>
          <a:endParaRPr lang="en-US"/>
        </a:p>
      </dgm:t>
    </dgm:pt>
    <dgm:pt modelId="{9A6E5324-C7D7-4A1D-9759-CF7AE7F3E7B5}" type="sibTrans" cxnId="{F49CCCAB-37CB-438C-8285-0418E3F5BAD3}">
      <dgm:prSet/>
      <dgm:spPr/>
      <dgm:t>
        <a:bodyPr/>
        <a:lstStyle/>
        <a:p>
          <a:endParaRPr lang="en-US"/>
        </a:p>
      </dgm:t>
    </dgm:pt>
    <dgm:pt modelId="{31407BB2-316C-4713-A8C6-957BC39FA264}">
      <dgm:prSet phldrT="[Text]"/>
      <dgm:spPr/>
      <dgm:t>
        <a:bodyPr/>
        <a:lstStyle/>
        <a:p>
          <a:r>
            <a:rPr lang="en-US" dirty="0"/>
            <a:t>Main paragraphs giving detailed evaluative or </a:t>
          </a:r>
          <a:r>
            <a:rPr lang="en-US" dirty="0" err="1"/>
            <a:t>analysed</a:t>
          </a:r>
          <a:r>
            <a:rPr lang="en-US" dirty="0"/>
            <a:t>  details of benefits, negatives of topic</a:t>
          </a:r>
        </a:p>
      </dgm:t>
    </dgm:pt>
    <dgm:pt modelId="{10E4C916-A4BE-448E-AC2E-456D5332A725}" type="parTrans" cxnId="{9665394F-57F9-4678-847C-F28046D643C7}">
      <dgm:prSet/>
      <dgm:spPr/>
      <dgm:t>
        <a:bodyPr/>
        <a:lstStyle/>
        <a:p>
          <a:endParaRPr lang="en-US"/>
        </a:p>
      </dgm:t>
    </dgm:pt>
    <dgm:pt modelId="{0EFA57BF-6E43-4ADC-8778-B1E2082DBFB2}" type="sibTrans" cxnId="{9665394F-57F9-4678-847C-F28046D643C7}">
      <dgm:prSet/>
      <dgm:spPr/>
      <dgm:t>
        <a:bodyPr/>
        <a:lstStyle/>
        <a:p>
          <a:endParaRPr lang="en-US"/>
        </a:p>
      </dgm:t>
    </dgm:pt>
    <dgm:pt modelId="{98C69A50-1A0F-4D8C-8816-63B2539C8464}">
      <dgm:prSet phldrT="[Text]"/>
      <dgm:spPr/>
      <dgm:t>
        <a:bodyPr/>
        <a:lstStyle/>
        <a:p>
          <a:r>
            <a:rPr lang="en-US" dirty="0"/>
            <a:t>Concluding comments</a:t>
          </a:r>
        </a:p>
      </dgm:t>
    </dgm:pt>
    <dgm:pt modelId="{AED502A0-814C-4990-856C-00B14931BB0F}" type="parTrans" cxnId="{5DD241D3-9E03-4D46-99DA-72348F5B6012}">
      <dgm:prSet/>
      <dgm:spPr/>
      <dgm:t>
        <a:bodyPr/>
        <a:lstStyle/>
        <a:p>
          <a:endParaRPr lang="en-US"/>
        </a:p>
      </dgm:t>
    </dgm:pt>
    <dgm:pt modelId="{BEE0FA28-9EF5-4C3F-822D-533D2974CA10}" type="sibTrans" cxnId="{5DD241D3-9E03-4D46-99DA-72348F5B6012}">
      <dgm:prSet/>
      <dgm:spPr/>
      <dgm:t>
        <a:bodyPr/>
        <a:lstStyle/>
        <a:p>
          <a:endParaRPr lang="en-US"/>
        </a:p>
      </dgm:t>
    </dgm:pt>
    <dgm:pt modelId="{792192AB-7847-4B1F-80E6-0814C7624787}" type="pres">
      <dgm:prSet presAssocID="{5683BCE1-703A-4013-9B23-F00B3E1C16F1}" presName="Name0" presStyleCnt="0">
        <dgm:presLayoutVars>
          <dgm:dir/>
          <dgm:resizeHandles val="exact"/>
        </dgm:presLayoutVars>
      </dgm:prSet>
      <dgm:spPr/>
    </dgm:pt>
    <dgm:pt modelId="{DA0D9411-18CD-4FDC-8F1C-8D6AF33C61DB}" type="pres">
      <dgm:prSet presAssocID="{646E83C3-82A2-4D31-969C-5C378AAD1957}" presName="node" presStyleLbl="node1" presStyleIdx="0" presStyleCnt="3" custLinFactY="8412" custLinFactNeighborX="-2101" custLinFactNeighborY="100000">
        <dgm:presLayoutVars>
          <dgm:bulletEnabled val="1"/>
        </dgm:presLayoutVars>
      </dgm:prSet>
      <dgm:spPr/>
    </dgm:pt>
    <dgm:pt modelId="{AB195854-DF7F-4D8F-85A6-70A4292761FC}" type="pres">
      <dgm:prSet presAssocID="{9A6E5324-C7D7-4A1D-9759-CF7AE7F3E7B5}" presName="sibTrans" presStyleLbl="sibTrans2D1" presStyleIdx="0" presStyleCnt="2"/>
      <dgm:spPr/>
    </dgm:pt>
    <dgm:pt modelId="{B36CEE88-1FE9-47F9-ADB5-40B2CCC23540}" type="pres">
      <dgm:prSet presAssocID="{9A6E5324-C7D7-4A1D-9759-CF7AE7F3E7B5}" presName="connectorText" presStyleLbl="sibTrans2D1" presStyleIdx="0" presStyleCnt="2"/>
      <dgm:spPr/>
    </dgm:pt>
    <dgm:pt modelId="{99FD8E92-90D1-4C14-9139-B87EA07E7A7D}" type="pres">
      <dgm:prSet presAssocID="{31407BB2-316C-4713-A8C6-957BC39FA264}" presName="node" presStyleLbl="node1" presStyleIdx="1" presStyleCnt="3">
        <dgm:presLayoutVars>
          <dgm:bulletEnabled val="1"/>
        </dgm:presLayoutVars>
      </dgm:prSet>
      <dgm:spPr/>
    </dgm:pt>
    <dgm:pt modelId="{9CA31B29-F7EC-4E96-BEC1-A8E3353FA94B}" type="pres">
      <dgm:prSet presAssocID="{0EFA57BF-6E43-4ADC-8778-B1E2082DBFB2}" presName="sibTrans" presStyleLbl="sibTrans2D1" presStyleIdx="1" presStyleCnt="2"/>
      <dgm:spPr/>
    </dgm:pt>
    <dgm:pt modelId="{147A9EC5-7BF9-4A75-B6D7-59506095D66B}" type="pres">
      <dgm:prSet presAssocID="{0EFA57BF-6E43-4ADC-8778-B1E2082DBFB2}" presName="connectorText" presStyleLbl="sibTrans2D1" presStyleIdx="1" presStyleCnt="2"/>
      <dgm:spPr/>
    </dgm:pt>
    <dgm:pt modelId="{F84AD99E-3A91-41C2-8EFE-969B8B92B7FF}" type="pres">
      <dgm:prSet presAssocID="{98C69A50-1A0F-4D8C-8816-63B2539C8464}" presName="node" presStyleLbl="node1" presStyleIdx="2" presStyleCnt="3">
        <dgm:presLayoutVars>
          <dgm:bulletEnabled val="1"/>
        </dgm:presLayoutVars>
      </dgm:prSet>
      <dgm:spPr/>
    </dgm:pt>
  </dgm:ptLst>
  <dgm:cxnLst>
    <dgm:cxn modelId="{8A9A4F3A-8F0F-4718-9090-6ECCE6999308}" type="presOf" srcId="{98C69A50-1A0F-4D8C-8816-63B2539C8464}" destId="{F84AD99E-3A91-41C2-8EFE-969B8B92B7FF}" srcOrd="0" destOrd="0" presId="urn:microsoft.com/office/officeart/2005/8/layout/process1"/>
    <dgm:cxn modelId="{C25B1669-884B-4F25-8642-8C24A0AA161D}" type="presOf" srcId="{31407BB2-316C-4713-A8C6-957BC39FA264}" destId="{99FD8E92-90D1-4C14-9139-B87EA07E7A7D}" srcOrd="0" destOrd="0" presId="urn:microsoft.com/office/officeart/2005/8/layout/process1"/>
    <dgm:cxn modelId="{9665394F-57F9-4678-847C-F28046D643C7}" srcId="{5683BCE1-703A-4013-9B23-F00B3E1C16F1}" destId="{31407BB2-316C-4713-A8C6-957BC39FA264}" srcOrd="1" destOrd="0" parTransId="{10E4C916-A4BE-448E-AC2E-456D5332A725}" sibTransId="{0EFA57BF-6E43-4ADC-8778-B1E2082DBFB2}"/>
    <dgm:cxn modelId="{C0DF6172-4095-4A68-B1AC-DEFAA15F43DB}" type="presOf" srcId="{646E83C3-82A2-4D31-969C-5C378AAD1957}" destId="{DA0D9411-18CD-4FDC-8F1C-8D6AF33C61DB}" srcOrd="0" destOrd="0" presId="urn:microsoft.com/office/officeart/2005/8/layout/process1"/>
    <dgm:cxn modelId="{BAACBF58-F1D1-4417-836A-23CD0D85AFC1}" type="presOf" srcId="{0EFA57BF-6E43-4ADC-8778-B1E2082DBFB2}" destId="{9CA31B29-F7EC-4E96-BEC1-A8E3353FA94B}" srcOrd="0" destOrd="0" presId="urn:microsoft.com/office/officeart/2005/8/layout/process1"/>
    <dgm:cxn modelId="{1091AF8E-5B93-4C6E-9E5D-07D79ABE4FE8}" type="presOf" srcId="{9A6E5324-C7D7-4A1D-9759-CF7AE7F3E7B5}" destId="{AB195854-DF7F-4D8F-85A6-70A4292761FC}" srcOrd="0" destOrd="0" presId="urn:microsoft.com/office/officeart/2005/8/layout/process1"/>
    <dgm:cxn modelId="{F49CCCAB-37CB-438C-8285-0418E3F5BAD3}" srcId="{5683BCE1-703A-4013-9B23-F00B3E1C16F1}" destId="{646E83C3-82A2-4D31-969C-5C378AAD1957}" srcOrd="0" destOrd="0" parTransId="{CA37B725-3803-4F97-A3A9-FFF7C91187FE}" sibTransId="{9A6E5324-C7D7-4A1D-9759-CF7AE7F3E7B5}"/>
    <dgm:cxn modelId="{5DD241D3-9E03-4D46-99DA-72348F5B6012}" srcId="{5683BCE1-703A-4013-9B23-F00B3E1C16F1}" destId="{98C69A50-1A0F-4D8C-8816-63B2539C8464}" srcOrd="2" destOrd="0" parTransId="{AED502A0-814C-4990-856C-00B14931BB0F}" sibTransId="{BEE0FA28-9EF5-4C3F-822D-533D2974CA10}"/>
    <dgm:cxn modelId="{B44D21EF-5D20-473D-885F-273171760A19}" type="presOf" srcId="{0EFA57BF-6E43-4ADC-8778-B1E2082DBFB2}" destId="{147A9EC5-7BF9-4A75-B6D7-59506095D66B}" srcOrd="1" destOrd="0" presId="urn:microsoft.com/office/officeart/2005/8/layout/process1"/>
    <dgm:cxn modelId="{45AC1AFC-CCFA-46FA-8126-E8940A531565}" type="presOf" srcId="{5683BCE1-703A-4013-9B23-F00B3E1C16F1}" destId="{792192AB-7847-4B1F-80E6-0814C7624787}" srcOrd="0" destOrd="0" presId="urn:microsoft.com/office/officeart/2005/8/layout/process1"/>
    <dgm:cxn modelId="{D372FCFE-7016-4815-8318-BA89FE35E1A3}" type="presOf" srcId="{9A6E5324-C7D7-4A1D-9759-CF7AE7F3E7B5}" destId="{B36CEE88-1FE9-47F9-ADB5-40B2CCC23540}" srcOrd="1" destOrd="0" presId="urn:microsoft.com/office/officeart/2005/8/layout/process1"/>
    <dgm:cxn modelId="{E3793CE5-05BE-4399-ACEE-467BC4BE6936}" type="presParOf" srcId="{792192AB-7847-4B1F-80E6-0814C7624787}" destId="{DA0D9411-18CD-4FDC-8F1C-8D6AF33C61DB}" srcOrd="0" destOrd="0" presId="urn:microsoft.com/office/officeart/2005/8/layout/process1"/>
    <dgm:cxn modelId="{2FB1E017-D9CE-41C4-AFD8-A0D54D63930C}" type="presParOf" srcId="{792192AB-7847-4B1F-80E6-0814C7624787}" destId="{AB195854-DF7F-4D8F-85A6-70A4292761FC}" srcOrd="1" destOrd="0" presId="urn:microsoft.com/office/officeart/2005/8/layout/process1"/>
    <dgm:cxn modelId="{91DE61BE-85EA-4634-B4E0-D4B2CAD4FF35}" type="presParOf" srcId="{AB195854-DF7F-4D8F-85A6-70A4292761FC}" destId="{B36CEE88-1FE9-47F9-ADB5-40B2CCC23540}" srcOrd="0" destOrd="0" presId="urn:microsoft.com/office/officeart/2005/8/layout/process1"/>
    <dgm:cxn modelId="{DBB86688-FE88-474C-AA7B-F8FE9E52A42B}" type="presParOf" srcId="{792192AB-7847-4B1F-80E6-0814C7624787}" destId="{99FD8E92-90D1-4C14-9139-B87EA07E7A7D}" srcOrd="2" destOrd="0" presId="urn:microsoft.com/office/officeart/2005/8/layout/process1"/>
    <dgm:cxn modelId="{6B096E1E-0B44-4344-AB23-5A03EF9306B9}" type="presParOf" srcId="{792192AB-7847-4B1F-80E6-0814C7624787}" destId="{9CA31B29-F7EC-4E96-BEC1-A8E3353FA94B}" srcOrd="3" destOrd="0" presId="urn:microsoft.com/office/officeart/2005/8/layout/process1"/>
    <dgm:cxn modelId="{C27A9933-5ABA-40BE-9898-53F7700EBDAF}" type="presParOf" srcId="{9CA31B29-F7EC-4E96-BEC1-A8E3353FA94B}" destId="{147A9EC5-7BF9-4A75-B6D7-59506095D66B}" srcOrd="0" destOrd="0" presId="urn:microsoft.com/office/officeart/2005/8/layout/process1"/>
    <dgm:cxn modelId="{4AFED681-E1EE-436E-BF6B-11581CE755CA}" type="presParOf" srcId="{792192AB-7847-4B1F-80E6-0814C7624787}" destId="{F84AD99E-3A91-41C2-8EFE-969B8B92B7FF}"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0D9411-18CD-4FDC-8F1C-8D6AF33C61DB}">
      <dsp:nvSpPr>
        <dsp:cNvPr id="0" name=""/>
        <dsp:cNvSpPr/>
      </dsp:nvSpPr>
      <dsp:spPr>
        <a:xfrm>
          <a:off x="0" y="0"/>
          <a:ext cx="2996097" cy="12960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Short introduction outlining overview of topic</a:t>
          </a:r>
        </a:p>
      </dsp:txBody>
      <dsp:txXfrm>
        <a:off x="37959" y="37959"/>
        <a:ext cx="2920179" cy="1220108"/>
      </dsp:txXfrm>
    </dsp:sp>
    <dsp:sp modelId="{AB195854-DF7F-4D8F-85A6-70A4292761FC}">
      <dsp:nvSpPr>
        <dsp:cNvPr id="0" name=""/>
        <dsp:cNvSpPr/>
      </dsp:nvSpPr>
      <dsp:spPr>
        <a:xfrm>
          <a:off x="3298213" y="276497"/>
          <a:ext cx="640485" cy="74303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298213" y="425103"/>
        <a:ext cx="448340" cy="445820"/>
      </dsp:txXfrm>
    </dsp:sp>
    <dsp:sp modelId="{99FD8E92-90D1-4C14-9139-B87EA07E7A7D}">
      <dsp:nvSpPr>
        <dsp:cNvPr id="0" name=""/>
        <dsp:cNvSpPr/>
      </dsp:nvSpPr>
      <dsp:spPr>
        <a:xfrm>
          <a:off x="4204561" y="0"/>
          <a:ext cx="2996097" cy="12960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Main paragraphs giving detailed evaluative or </a:t>
          </a:r>
          <a:r>
            <a:rPr lang="en-US" sz="1900" kern="1200" dirty="0" err="1"/>
            <a:t>analysed</a:t>
          </a:r>
          <a:r>
            <a:rPr lang="en-US" sz="1900" kern="1200" dirty="0"/>
            <a:t>  details of benefits, negatives of topic</a:t>
          </a:r>
        </a:p>
      </dsp:txBody>
      <dsp:txXfrm>
        <a:off x="4242520" y="37959"/>
        <a:ext cx="2920179" cy="1220108"/>
      </dsp:txXfrm>
    </dsp:sp>
    <dsp:sp modelId="{9CA31B29-F7EC-4E96-BEC1-A8E3353FA94B}">
      <dsp:nvSpPr>
        <dsp:cNvPr id="0" name=""/>
        <dsp:cNvSpPr/>
      </dsp:nvSpPr>
      <dsp:spPr>
        <a:xfrm>
          <a:off x="7500268" y="276497"/>
          <a:ext cx="635172" cy="74303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7500268" y="425103"/>
        <a:ext cx="444620" cy="445820"/>
      </dsp:txXfrm>
    </dsp:sp>
    <dsp:sp modelId="{F84AD99E-3A91-41C2-8EFE-969B8B92B7FF}">
      <dsp:nvSpPr>
        <dsp:cNvPr id="0" name=""/>
        <dsp:cNvSpPr/>
      </dsp:nvSpPr>
      <dsp:spPr>
        <a:xfrm>
          <a:off x="8399098" y="0"/>
          <a:ext cx="2996097" cy="12960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Concluding comments</a:t>
          </a:r>
        </a:p>
      </dsp:txBody>
      <dsp:txXfrm>
        <a:off x="8437057" y="37959"/>
        <a:ext cx="2920179" cy="122010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615A7C-D309-4908-BC11-487F9D189BB7}" type="datetimeFigureOut">
              <a:rPr lang="en-GB" smtClean="0"/>
              <a:t>28/09/2023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AD129-B5B4-426E-A773-25FFC1278D84}" type="slidenum">
              <a:rPr lang="en-GB" smtClean="0"/>
              <a:t>‹#›</a:t>
            </a:fld>
            <a:endParaRPr lang="en-GB"/>
          </a:p>
        </p:txBody>
      </p:sp>
    </p:spTree>
    <p:extLst>
      <p:ext uri="{BB962C8B-B14F-4D97-AF65-F5344CB8AC3E}">
        <p14:creationId xmlns:p14="http://schemas.microsoft.com/office/powerpoint/2010/main" val="415113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2472339644_0_0:notes"/>
          <p:cNvSpPr txBox="1">
            <a:spLocks noGrp="1"/>
          </p:cNvSpPr>
          <p:nvPr>
            <p:ph type="body" idx="1"/>
          </p:nvPr>
        </p:nvSpPr>
        <p:spPr>
          <a:xfrm>
            <a:off x="679450" y="4716661"/>
            <a:ext cx="5435700" cy="4468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4" name="Google Shape;134;g12472339644_0_0:notes"/>
          <p:cNvSpPr>
            <a:spLocks noGrp="1" noRot="1" noChangeAspect="1"/>
          </p:cNvSpPr>
          <p:nvPr>
            <p:ph type="sldImg" idx="2"/>
          </p:nvPr>
        </p:nvSpPr>
        <p:spPr>
          <a:xfrm>
            <a:off x="87313"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E7319E-213C-4920-A16F-A5F14520856B}" type="slidenum">
              <a:rPr lang="en-GB" smtClean="0">
                <a:solidFill>
                  <a:prstClr val="black"/>
                </a:solidFill>
              </a:rPr>
              <a:pPr/>
              <a:t>30</a:t>
            </a:fld>
            <a:endParaRPr lang="en-GB" dirty="0">
              <a:solidFill>
                <a:prstClr val="black"/>
              </a:solidFill>
            </a:endParaRPr>
          </a:p>
        </p:txBody>
      </p:sp>
    </p:spTree>
    <p:extLst>
      <p:ext uri="{BB962C8B-B14F-4D97-AF65-F5344CB8AC3E}">
        <p14:creationId xmlns:p14="http://schemas.microsoft.com/office/powerpoint/2010/main" val="2353696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E7319E-213C-4920-A16F-A5F14520856B}" type="slidenum">
              <a:rPr lang="en-GB" smtClean="0"/>
              <a:t>32</a:t>
            </a:fld>
            <a:endParaRPr lang="en-GB"/>
          </a:p>
        </p:txBody>
      </p:sp>
    </p:spTree>
    <p:extLst>
      <p:ext uri="{BB962C8B-B14F-4D97-AF65-F5344CB8AC3E}">
        <p14:creationId xmlns:p14="http://schemas.microsoft.com/office/powerpoint/2010/main" val="2108678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12474292c39_0_108:notes"/>
          <p:cNvSpPr>
            <a:spLocks noGrp="1" noRot="1" noChangeAspect="1"/>
          </p:cNvSpPr>
          <p:nvPr>
            <p:ph type="sldImg" idx="2"/>
          </p:nvPr>
        </p:nvSpPr>
        <p:spPr>
          <a:xfrm>
            <a:off x="87313"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12474292c39_0_108:notes"/>
          <p:cNvSpPr txBox="1">
            <a:spLocks noGrp="1"/>
          </p:cNvSpPr>
          <p:nvPr>
            <p:ph type="body" idx="1"/>
          </p:nvPr>
        </p:nvSpPr>
        <p:spPr>
          <a:xfrm>
            <a:off x="679450" y="4716661"/>
            <a:ext cx="5435700" cy="4468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g12474292c39_0_108:notes"/>
          <p:cNvSpPr txBox="1">
            <a:spLocks noGrp="1"/>
          </p:cNvSpPr>
          <p:nvPr>
            <p:ph type="sldNum" idx="12"/>
          </p:nvPr>
        </p:nvSpPr>
        <p:spPr>
          <a:xfrm>
            <a:off x="3848645" y="9431599"/>
            <a:ext cx="2944200" cy="4965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38</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E7319E-213C-4920-A16F-A5F14520856B}" type="slidenum">
              <a:rPr lang="en-GB" smtClean="0">
                <a:solidFill>
                  <a:prstClr val="black"/>
                </a:solidFill>
              </a:rPr>
              <a:pPr/>
              <a:t>44</a:t>
            </a:fld>
            <a:endParaRPr lang="en-GB" dirty="0">
              <a:solidFill>
                <a:prstClr val="black"/>
              </a:solidFill>
            </a:endParaRPr>
          </a:p>
        </p:txBody>
      </p:sp>
    </p:spTree>
    <p:extLst>
      <p:ext uri="{BB962C8B-B14F-4D97-AF65-F5344CB8AC3E}">
        <p14:creationId xmlns:p14="http://schemas.microsoft.com/office/powerpoint/2010/main" val="1169903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1:notes"/>
          <p:cNvSpPr>
            <a:spLocks noGrp="1" noRot="1" noChangeAspect="1"/>
          </p:cNvSpPr>
          <p:nvPr>
            <p:ph type="sldImg" idx="2"/>
          </p:nvPr>
        </p:nvSpPr>
        <p:spPr>
          <a:xfrm>
            <a:off x="87313"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21:notes"/>
          <p:cNvSpPr txBox="1">
            <a:spLocks noGrp="1"/>
          </p:cNvSpPr>
          <p:nvPr>
            <p:ph type="body" idx="1"/>
          </p:nvPr>
        </p:nvSpPr>
        <p:spPr>
          <a:xfrm>
            <a:off x="679450" y="4716661"/>
            <a:ext cx="5435700" cy="4468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15" name="Google Shape;315;p21:notes"/>
          <p:cNvSpPr txBox="1">
            <a:spLocks noGrp="1"/>
          </p:cNvSpPr>
          <p:nvPr>
            <p:ph type="sldNum" idx="12"/>
          </p:nvPr>
        </p:nvSpPr>
        <p:spPr>
          <a:xfrm>
            <a:off x="3848645" y="9431599"/>
            <a:ext cx="2944200" cy="4965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47</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1:notes"/>
          <p:cNvSpPr>
            <a:spLocks noGrp="1" noRot="1" noChangeAspect="1"/>
          </p:cNvSpPr>
          <p:nvPr>
            <p:ph type="sldImg" idx="2"/>
          </p:nvPr>
        </p:nvSpPr>
        <p:spPr>
          <a:xfrm>
            <a:off x="87313"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21:notes"/>
          <p:cNvSpPr txBox="1">
            <a:spLocks noGrp="1"/>
          </p:cNvSpPr>
          <p:nvPr>
            <p:ph type="body" idx="1"/>
          </p:nvPr>
        </p:nvSpPr>
        <p:spPr>
          <a:xfrm>
            <a:off x="679450" y="4716661"/>
            <a:ext cx="5435700" cy="4468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15" name="Google Shape;315;p21:notes"/>
          <p:cNvSpPr txBox="1">
            <a:spLocks noGrp="1"/>
          </p:cNvSpPr>
          <p:nvPr>
            <p:ph type="sldNum" idx="12"/>
          </p:nvPr>
        </p:nvSpPr>
        <p:spPr>
          <a:xfrm>
            <a:off x="3848645" y="9431599"/>
            <a:ext cx="2944200" cy="4965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49</a:t>
            </a:fld>
            <a:endParaRPr/>
          </a:p>
        </p:txBody>
      </p:sp>
    </p:spTree>
    <p:extLst>
      <p:ext uri="{BB962C8B-B14F-4D97-AF65-F5344CB8AC3E}">
        <p14:creationId xmlns:p14="http://schemas.microsoft.com/office/powerpoint/2010/main" val="3433591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E7319E-213C-4920-A16F-A5F14520856B}" type="slidenum">
              <a:rPr lang="en-GB" smtClean="0">
                <a:solidFill>
                  <a:prstClr val="black"/>
                </a:solidFill>
              </a:rPr>
              <a:pPr/>
              <a:t>50</a:t>
            </a:fld>
            <a:endParaRPr lang="en-GB" dirty="0">
              <a:solidFill>
                <a:prstClr val="black"/>
              </a:solidFill>
            </a:endParaRPr>
          </a:p>
        </p:txBody>
      </p:sp>
    </p:spTree>
    <p:extLst>
      <p:ext uri="{BB962C8B-B14F-4D97-AF65-F5344CB8AC3E}">
        <p14:creationId xmlns:p14="http://schemas.microsoft.com/office/powerpoint/2010/main" val="599376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 exam techniques need to be taught to the candidates – STRESS THE IMPORTANCE OF THE BASICS.</a:t>
            </a:r>
          </a:p>
        </p:txBody>
      </p:sp>
      <p:sp>
        <p:nvSpPr>
          <p:cNvPr id="4" name="Slide Number Placeholder 3"/>
          <p:cNvSpPr>
            <a:spLocks noGrp="1"/>
          </p:cNvSpPr>
          <p:nvPr>
            <p:ph type="sldNum" sz="quarter" idx="5"/>
          </p:nvPr>
        </p:nvSpPr>
        <p:spPr/>
        <p:txBody>
          <a:bodyPr/>
          <a:lstStyle/>
          <a:p>
            <a:fld id="{F1D1C372-17FF-C94C-B4E4-053BFC8B0FD7}" type="slidenum">
              <a:rPr lang="en-US" smtClean="0"/>
              <a:t>53</a:t>
            </a:fld>
            <a:endParaRPr lang="en-US"/>
          </a:p>
        </p:txBody>
      </p:sp>
    </p:spTree>
    <p:extLst>
      <p:ext uri="{BB962C8B-B14F-4D97-AF65-F5344CB8AC3E}">
        <p14:creationId xmlns:p14="http://schemas.microsoft.com/office/powerpoint/2010/main" val="18448993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the importance to teach the candidates to read questions carefully and ensure they are answering the questions accordingly for the command words. </a:t>
            </a:r>
          </a:p>
          <a:p>
            <a:r>
              <a:rPr lang="en-GB" dirty="0"/>
              <a:t>Higher tariff questions are evaluate and analyse that need the extended answers.</a:t>
            </a:r>
          </a:p>
          <a:p>
            <a:r>
              <a:rPr lang="en-GB" dirty="0"/>
              <a:t>Encourage use of sketches to aid explanations and descriptions where asked.</a:t>
            </a:r>
          </a:p>
        </p:txBody>
      </p:sp>
      <p:sp>
        <p:nvSpPr>
          <p:cNvPr id="4" name="Slide Number Placeholder 3"/>
          <p:cNvSpPr>
            <a:spLocks noGrp="1"/>
          </p:cNvSpPr>
          <p:nvPr>
            <p:ph type="sldNum" sz="quarter" idx="10"/>
          </p:nvPr>
        </p:nvSpPr>
        <p:spPr/>
        <p:txBody>
          <a:bodyPr/>
          <a:lstStyle/>
          <a:p>
            <a:fld id="{F1D1C372-17FF-C94C-B4E4-053BFC8B0FD7}" type="slidenum">
              <a:rPr lang="en-US" smtClean="0"/>
              <a:t>54</a:t>
            </a:fld>
            <a:endParaRPr lang="en-US"/>
          </a:p>
        </p:txBody>
      </p:sp>
    </p:spTree>
    <p:extLst>
      <p:ext uri="{BB962C8B-B14F-4D97-AF65-F5344CB8AC3E}">
        <p14:creationId xmlns:p14="http://schemas.microsoft.com/office/powerpoint/2010/main" val="535761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unit 1 item level data with the 2 worst answered questions – Question 1 and 5. </a:t>
            </a:r>
          </a:p>
          <a:p>
            <a:r>
              <a:rPr lang="en-US" dirty="0"/>
              <a:t>Identify the better answered question 4. </a:t>
            </a:r>
          </a:p>
          <a:p>
            <a:r>
              <a:rPr lang="en-US" dirty="0"/>
              <a:t>Discuss the next steps to go through some examples for these questions and carry out some discussions.</a:t>
            </a:r>
          </a:p>
        </p:txBody>
      </p:sp>
      <p:sp>
        <p:nvSpPr>
          <p:cNvPr id="4" name="Slide Number Placeholder 3"/>
          <p:cNvSpPr>
            <a:spLocks noGrp="1"/>
          </p:cNvSpPr>
          <p:nvPr>
            <p:ph type="sldNum" sz="quarter" idx="5"/>
          </p:nvPr>
        </p:nvSpPr>
        <p:spPr/>
        <p:txBody>
          <a:bodyPr/>
          <a:lstStyle/>
          <a:p>
            <a:fld id="{F1D1C372-17FF-C94C-B4E4-053BFC8B0FD7}" type="slidenum">
              <a:rPr lang="en-US" smtClean="0"/>
              <a:t>55</a:t>
            </a:fld>
            <a:endParaRPr lang="en-US"/>
          </a:p>
        </p:txBody>
      </p:sp>
    </p:spTree>
    <p:extLst>
      <p:ext uri="{BB962C8B-B14F-4D97-AF65-F5344CB8AC3E}">
        <p14:creationId xmlns:p14="http://schemas.microsoft.com/office/powerpoint/2010/main" val="3601862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99B570A-4A1C-4299-ADDB-C2BB8D2D3EBD}" type="slidenum">
              <a:rPr lang="en-GB" smtClean="0"/>
              <a:t>10</a:t>
            </a:fld>
            <a:endParaRPr lang="en-GB"/>
          </a:p>
        </p:txBody>
      </p:sp>
    </p:spTree>
    <p:extLst>
      <p:ext uri="{BB962C8B-B14F-4D97-AF65-F5344CB8AC3E}">
        <p14:creationId xmlns:p14="http://schemas.microsoft.com/office/powerpoint/2010/main" val="1230738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D1C372-17FF-C94C-B4E4-053BFC8B0FD7}" type="slidenum">
              <a:rPr lang="en-US" smtClean="0"/>
              <a:t>56</a:t>
            </a:fld>
            <a:endParaRPr lang="en-US"/>
          </a:p>
        </p:txBody>
      </p:sp>
    </p:spTree>
    <p:extLst>
      <p:ext uri="{BB962C8B-B14F-4D97-AF65-F5344CB8AC3E}">
        <p14:creationId xmlns:p14="http://schemas.microsoft.com/office/powerpoint/2010/main" val="3485579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through the general comments for this question which was the worst answered question on the paper surprisingly. Main issue that the responses didn’t link to the effective use of space in part (a).</a:t>
            </a:r>
          </a:p>
          <a:p>
            <a:endParaRPr lang="en-US" dirty="0"/>
          </a:p>
        </p:txBody>
      </p:sp>
      <p:sp>
        <p:nvSpPr>
          <p:cNvPr id="4" name="Slide Number Placeholder 3"/>
          <p:cNvSpPr>
            <a:spLocks noGrp="1"/>
          </p:cNvSpPr>
          <p:nvPr>
            <p:ph type="sldNum" sz="quarter" idx="5"/>
          </p:nvPr>
        </p:nvSpPr>
        <p:spPr/>
        <p:txBody>
          <a:bodyPr/>
          <a:lstStyle/>
          <a:p>
            <a:fld id="{F1D1C372-17FF-C94C-B4E4-053BFC8B0FD7}" type="slidenum">
              <a:rPr lang="en-US" smtClean="0"/>
              <a:t>57</a:t>
            </a:fld>
            <a:endParaRPr lang="en-US"/>
          </a:p>
        </p:txBody>
      </p:sp>
    </p:spTree>
    <p:extLst>
      <p:ext uri="{BB962C8B-B14F-4D97-AF65-F5344CB8AC3E}">
        <p14:creationId xmlns:p14="http://schemas.microsoft.com/office/powerpoint/2010/main" val="1372406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them through the main issue with question 6 – Part (a) and (b) very similar and lack of working drawings.</a:t>
            </a:r>
          </a:p>
          <a:p>
            <a:endParaRPr lang="en-US" dirty="0"/>
          </a:p>
        </p:txBody>
      </p:sp>
      <p:sp>
        <p:nvSpPr>
          <p:cNvPr id="4" name="Slide Number Placeholder 3"/>
          <p:cNvSpPr>
            <a:spLocks noGrp="1"/>
          </p:cNvSpPr>
          <p:nvPr>
            <p:ph type="sldNum" sz="quarter" idx="5"/>
          </p:nvPr>
        </p:nvSpPr>
        <p:spPr/>
        <p:txBody>
          <a:bodyPr/>
          <a:lstStyle/>
          <a:p>
            <a:fld id="{F1D1C372-17FF-C94C-B4E4-053BFC8B0FD7}" type="slidenum">
              <a:rPr lang="en-US" smtClean="0"/>
              <a:t>58</a:t>
            </a:fld>
            <a:endParaRPr lang="en-US"/>
          </a:p>
        </p:txBody>
      </p:sp>
    </p:spTree>
    <p:extLst>
      <p:ext uri="{BB962C8B-B14F-4D97-AF65-F5344CB8AC3E}">
        <p14:creationId xmlns:p14="http://schemas.microsoft.com/office/powerpoint/2010/main" val="16162463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through the general comments for this question which saw the vast ranges in responses.</a:t>
            </a:r>
          </a:p>
          <a:p>
            <a:endParaRPr lang="en-US" dirty="0"/>
          </a:p>
        </p:txBody>
      </p:sp>
      <p:sp>
        <p:nvSpPr>
          <p:cNvPr id="4" name="Slide Number Placeholder 3"/>
          <p:cNvSpPr>
            <a:spLocks noGrp="1"/>
          </p:cNvSpPr>
          <p:nvPr>
            <p:ph type="sldNum" sz="quarter" idx="5"/>
          </p:nvPr>
        </p:nvSpPr>
        <p:spPr/>
        <p:txBody>
          <a:bodyPr/>
          <a:lstStyle/>
          <a:p>
            <a:fld id="{F1D1C372-17FF-C94C-B4E4-053BFC8B0FD7}" type="slidenum">
              <a:rPr lang="en-US" smtClean="0"/>
              <a:t>59</a:t>
            </a:fld>
            <a:endParaRPr lang="en-US"/>
          </a:p>
        </p:txBody>
      </p:sp>
    </p:spTree>
    <p:extLst>
      <p:ext uri="{BB962C8B-B14F-4D97-AF65-F5344CB8AC3E}">
        <p14:creationId xmlns:p14="http://schemas.microsoft.com/office/powerpoint/2010/main" val="7690997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through the better responses for question 6b.</a:t>
            </a:r>
          </a:p>
          <a:p>
            <a:endParaRPr lang="en-US" dirty="0"/>
          </a:p>
        </p:txBody>
      </p:sp>
      <p:sp>
        <p:nvSpPr>
          <p:cNvPr id="4" name="Slide Number Placeholder 3"/>
          <p:cNvSpPr>
            <a:spLocks noGrp="1"/>
          </p:cNvSpPr>
          <p:nvPr>
            <p:ph type="sldNum" sz="quarter" idx="5"/>
          </p:nvPr>
        </p:nvSpPr>
        <p:spPr/>
        <p:txBody>
          <a:bodyPr/>
          <a:lstStyle/>
          <a:p>
            <a:fld id="{F1D1C372-17FF-C94C-B4E4-053BFC8B0FD7}" type="slidenum">
              <a:rPr lang="en-US" smtClean="0"/>
              <a:t>60</a:t>
            </a:fld>
            <a:endParaRPr lang="en-US"/>
          </a:p>
        </p:txBody>
      </p:sp>
    </p:spTree>
    <p:extLst>
      <p:ext uri="{BB962C8B-B14F-4D97-AF65-F5344CB8AC3E}">
        <p14:creationId xmlns:p14="http://schemas.microsoft.com/office/powerpoint/2010/main" val="15276568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item level data with the 3 worst answered questions – Question 4, 10 and 7. </a:t>
            </a:r>
          </a:p>
          <a:p>
            <a:r>
              <a:rPr lang="en-US" dirty="0"/>
              <a:t>Identify the 2 better answered questions 2 and 8. </a:t>
            </a:r>
          </a:p>
          <a:p>
            <a:r>
              <a:rPr lang="en-US" dirty="0"/>
              <a:t>Discuss the next steps to go through some examples for these questions and carry out some discussions.</a:t>
            </a:r>
          </a:p>
        </p:txBody>
      </p:sp>
      <p:sp>
        <p:nvSpPr>
          <p:cNvPr id="4" name="Slide Number Placeholder 3"/>
          <p:cNvSpPr>
            <a:spLocks noGrp="1"/>
          </p:cNvSpPr>
          <p:nvPr>
            <p:ph type="sldNum" sz="quarter" idx="5"/>
          </p:nvPr>
        </p:nvSpPr>
        <p:spPr/>
        <p:txBody>
          <a:bodyPr/>
          <a:lstStyle/>
          <a:p>
            <a:fld id="{F1D1C372-17FF-C94C-B4E4-053BFC8B0FD7}" type="slidenum">
              <a:rPr lang="en-US" smtClean="0"/>
              <a:t>61</a:t>
            </a:fld>
            <a:endParaRPr lang="en-US"/>
          </a:p>
        </p:txBody>
      </p:sp>
    </p:spTree>
    <p:extLst>
      <p:ext uri="{BB962C8B-B14F-4D97-AF65-F5344CB8AC3E}">
        <p14:creationId xmlns:p14="http://schemas.microsoft.com/office/powerpoint/2010/main" val="4517667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D1C372-17FF-C94C-B4E4-053BFC8B0FD7}" type="slidenum">
              <a:rPr lang="en-US" smtClean="0"/>
              <a:t>62</a:t>
            </a:fld>
            <a:endParaRPr lang="en-US"/>
          </a:p>
        </p:txBody>
      </p:sp>
    </p:spTree>
    <p:extLst>
      <p:ext uri="{BB962C8B-B14F-4D97-AF65-F5344CB8AC3E}">
        <p14:creationId xmlns:p14="http://schemas.microsoft.com/office/powerpoint/2010/main" val="38061248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through the general comments for this part of question 4 which was the worst answered question on the paper.</a:t>
            </a:r>
          </a:p>
          <a:p>
            <a:r>
              <a:rPr lang="en-US" dirty="0"/>
              <a:t>Talk through main concern that candidates gave the process of vac forming instead of talking about the features of the former/mould.</a:t>
            </a:r>
          </a:p>
          <a:p>
            <a:r>
              <a:rPr lang="en-US" dirty="0"/>
              <a:t>Stress importance to read questions - BASICS</a:t>
            </a:r>
          </a:p>
          <a:p>
            <a:endParaRPr lang="en-US" dirty="0"/>
          </a:p>
        </p:txBody>
      </p:sp>
      <p:sp>
        <p:nvSpPr>
          <p:cNvPr id="4" name="Slide Number Placeholder 3"/>
          <p:cNvSpPr>
            <a:spLocks noGrp="1"/>
          </p:cNvSpPr>
          <p:nvPr>
            <p:ph type="sldNum" sz="quarter" idx="5"/>
          </p:nvPr>
        </p:nvSpPr>
        <p:spPr/>
        <p:txBody>
          <a:bodyPr/>
          <a:lstStyle/>
          <a:p>
            <a:fld id="{F1D1C372-17FF-C94C-B4E4-053BFC8B0FD7}" type="slidenum">
              <a:rPr lang="en-US" smtClean="0"/>
              <a:t>63</a:t>
            </a:fld>
            <a:endParaRPr lang="en-US"/>
          </a:p>
        </p:txBody>
      </p:sp>
    </p:spTree>
    <p:extLst>
      <p:ext uri="{BB962C8B-B14F-4D97-AF65-F5344CB8AC3E}">
        <p14:creationId xmlns:p14="http://schemas.microsoft.com/office/powerpoint/2010/main" val="29045438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through the better responses for question 4b.</a:t>
            </a:r>
          </a:p>
          <a:p>
            <a:endParaRPr lang="en-US" dirty="0"/>
          </a:p>
        </p:txBody>
      </p:sp>
      <p:sp>
        <p:nvSpPr>
          <p:cNvPr id="4" name="Slide Number Placeholder 3"/>
          <p:cNvSpPr>
            <a:spLocks noGrp="1"/>
          </p:cNvSpPr>
          <p:nvPr>
            <p:ph type="sldNum" sz="quarter" idx="5"/>
          </p:nvPr>
        </p:nvSpPr>
        <p:spPr/>
        <p:txBody>
          <a:bodyPr/>
          <a:lstStyle/>
          <a:p>
            <a:fld id="{F1D1C372-17FF-C94C-B4E4-053BFC8B0FD7}" type="slidenum">
              <a:rPr lang="en-US" smtClean="0"/>
              <a:t>64</a:t>
            </a:fld>
            <a:endParaRPr lang="en-US"/>
          </a:p>
        </p:txBody>
      </p:sp>
    </p:spTree>
    <p:extLst>
      <p:ext uri="{BB962C8B-B14F-4D97-AF65-F5344CB8AC3E}">
        <p14:creationId xmlns:p14="http://schemas.microsoft.com/office/powerpoint/2010/main" val="19481209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through the general comments for question 7.</a:t>
            </a:r>
          </a:p>
          <a:p>
            <a:r>
              <a:rPr lang="en-US" dirty="0"/>
              <a:t>Show mark scheme and example answer and give a few minutes for discussions.</a:t>
            </a:r>
          </a:p>
          <a:p>
            <a:r>
              <a:rPr lang="en-US" dirty="0"/>
              <a:t>Reveal actual mark and discuss where the candidate was credited for their response.</a:t>
            </a:r>
          </a:p>
          <a:p>
            <a:endParaRPr lang="en-US" dirty="0"/>
          </a:p>
        </p:txBody>
      </p:sp>
      <p:sp>
        <p:nvSpPr>
          <p:cNvPr id="4" name="Slide Number Placeholder 3"/>
          <p:cNvSpPr>
            <a:spLocks noGrp="1"/>
          </p:cNvSpPr>
          <p:nvPr>
            <p:ph type="sldNum" sz="quarter" idx="5"/>
          </p:nvPr>
        </p:nvSpPr>
        <p:spPr/>
        <p:txBody>
          <a:bodyPr/>
          <a:lstStyle/>
          <a:p>
            <a:fld id="{F1D1C372-17FF-C94C-B4E4-053BFC8B0FD7}" type="slidenum">
              <a:rPr lang="en-US" smtClean="0"/>
              <a:t>65</a:t>
            </a:fld>
            <a:endParaRPr lang="en-US"/>
          </a:p>
        </p:txBody>
      </p:sp>
    </p:spTree>
    <p:extLst>
      <p:ext uri="{BB962C8B-B14F-4D97-AF65-F5344CB8AC3E}">
        <p14:creationId xmlns:p14="http://schemas.microsoft.com/office/powerpoint/2010/main" val="19660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99B570A-4A1C-4299-ADDB-C2BB8D2D3EBD}" type="slidenum">
              <a:rPr lang="en-GB" smtClean="0"/>
              <a:t>11</a:t>
            </a:fld>
            <a:endParaRPr lang="en-GB"/>
          </a:p>
        </p:txBody>
      </p:sp>
    </p:spTree>
    <p:extLst>
      <p:ext uri="{BB962C8B-B14F-4D97-AF65-F5344CB8AC3E}">
        <p14:creationId xmlns:p14="http://schemas.microsoft.com/office/powerpoint/2010/main" val="26674122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through the same issues from previous years regarding the longer extended responses needed and the need for a more structured approach in both units.</a:t>
            </a:r>
          </a:p>
          <a:p>
            <a:endParaRPr lang="en-US" dirty="0"/>
          </a:p>
        </p:txBody>
      </p:sp>
      <p:sp>
        <p:nvSpPr>
          <p:cNvPr id="4" name="Slide Number Placeholder 3"/>
          <p:cNvSpPr>
            <a:spLocks noGrp="1"/>
          </p:cNvSpPr>
          <p:nvPr>
            <p:ph type="sldNum" sz="quarter" idx="5"/>
          </p:nvPr>
        </p:nvSpPr>
        <p:spPr/>
        <p:txBody>
          <a:bodyPr/>
          <a:lstStyle/>
          <a:p>
            <a:fld id="{F1D1C372-17FF-C94C-B4E4-053BFC8B0FD7}" type="slidenum">
              <a:rPr lang="en-US" smtClean="0"/>
              <a:t>66</a:t>
            </a:fld>
            <a:endParaRPr lang="en-US"/>
          </a:p>
        </p:txBody>
      </p:sp>
    </p:spTree>
    <p:extLst>
      <p:ext uri="{BB962C8B-B14F-4D97-AF65-F5344CB8AC3E}">
        <p14:creationId xmlns:p14="http://schemas.microsoft.com/office/powerpoint/2010/main" val="25753747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D1C372-17FF-C94C-B4E4-053BFC8B0FD7}" type="slidenum">
              <a:rPr lang="en-US" smtClean="0"/>
              <a:t>67</a:t>
            </a:fld>
            <a:endParaRPr lang="en-US"/>
          </a:p>
        </p:txBody>
      </p:sp>
    </p:spTree>
    <p:extLst>
      <p:ext uri="{BB962C8B-B14F-4D97-AF65-F5344CB8AC3E}">
        <p14:creationId xmlns:p14="http://schemas.microsoft.com/office/powerpoint/2010/main" val="28571375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Direct to useful resources available on the question banks. Demonstrate how these</a:t>
            </a:r>
            <a:r>
              <a:rPr lang="en-US" baseline="0" dirty="0"/>
              <a:t> can be used to build internal assessments.</a:t>
            </a:r>
          </a:p>
          <a:p>
            <a:r>
              <a:rPr lang="en-US" baseline="0" dirty="0"/>
              <a:t>Point out that the </a:t>
            </a:r>
            <a:r>
              <a:rPr lang="en-US" baseline="0" dirty="0" err="1"/>
              <a:t>eduqas</a:t>
            </a:r>
            <a:r>
              <a:rPr lang="en-US" baseline="0" dirty="0"/>
              <a:t> questions could be used also as long as the topics are on the WJEC spec so just need to check that.</a:t>
            </a:r>
            <a:endParaRPr lang="en-US" dirty="0"/>
          </a:p>
          <a:p>
            <a:endParaRPr lang="en-GB" dirty="0"/>
          </a:p>
        </p:txBody>
      </p:sp>
      <p:sp>
        <p:nvSpPr>
          <p:cNvPr id="4" name="Slide Number Placeholder 3"/>
          <p:cNvSpPr>
            <a:spLocks noGrp="1"/>
          </p:cNvSpPr>
          <p:nvPr>
            <p:ph type="sldNum" sz="quarter" idx="10"/>
          </p:nvPr>
        </p:nvSpPr>
        <p:spPr/>
        <p:txBody>
          <a:bodyPr/>
          <a:lstStyle/>
          <a:p>
            <a:fld id="{F1D1C372-17FF-C94C-B4E4-053BFC8B0FD7}" type="slidenum">
              <a:rPr lang="en-US" smtClean="0"/>
              <a:t>68</a:t>
            </a:fld>
            <a:endParaRPr lang="en-US"/>
          </a:p>
        </p:txBody>
      </p:sp>
    </p:spTree>
    <p:extLst>
      <p:ext uri="{BB962C8B-B14F-4D97-AF65-F5344CB8AC3E}">
        <p14:creationId xmlns:p14="http://schemas.microsoft.com/office/powerpoint/2010/main" val="401185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Direct to useful resources available on the WJEC website, including secure website for grade boundaries and item level data that could inform future planning for cohorts.</a:t>
            </a:r>
          </a:p>
          <a:p>
            <a:r>
              <a:rPr lang="en-US" dirty="0"/>
              <a:t>Links to relevant websites hyperlinked in presentation.</a:t>
            </a:r>
          </a:p>
        </p:txBody>
      </p:sp>
      <p:sp>
        <p:nvSpPr>
          <p:cNvPr id="4" name="Slide Number Placeholder 3"/>
          <p:cNvSpPr>
            <a:spLocks noGrp="1"/>
          </p:cNvSpPr>
          <p:nvPr>
            <p:ph type="sldNum" sz="quarter" idx="5"/>
          </p:nvPr>
        </p:nvSpPr>
        <p:spPr/>
        <p:txBody>
          <a:bodyPr/>
          <a:lstStyle/>
          <a:p>
            <a:fld id="{F1D1C372-17FF-C94C-B4E4-053BFC8B0FD7}" type="slidenum">
              <a:rPr lang="en-US" smtClean="0"/>
              <a:t>69</a:t>
            </a:fld>
            <a:endParaRPr lang="en-US"/>
          </a:p>
        </p:txBody>
      </p:sp>
    </p:spTree>
    <p:extLst>
      <p:ext uri="{BB962C8B-B14F-4D97-AF65-F5344CB8AC3E}">
        <p14:creationId xmlns:p14="http://schemas.microsoft.com/office/powerpoint/2010/main" val="4854625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Demonstrate where to find the useful resources on the WJEC website and show some examples of the above resources which are very useful when delivering the content for unit 1 and 3. Very useful for revision and exam lessons.</a:t>
            </a:r>
          </a:p>
        </p:txBody>
      </p:sp>
      <p:sp>
        <p:nvSpPr>
          <p:cNvPr id="4" name="Slide Number Placeholder 3"/>
          <p:cNvSpPr>
            <a:spLocks noGrp="1"/>
          </p:cNvSpPr>
          <p:nvPr>
            <p:ph type="sldNum" sz="quarter" idx="5"/>
          </p:nvPr>
        </p:nvSpPr>
        <p:spPr/>
        <p:txBody>
          <a:bodyPr/>
          <a:lstStyle/>
          <a:p>
            <a:fld id="{F1D1C372-17FF-C94C-B4E4-053BFC8B0FD7}" type="slidenum">
              <a:rPr lang="en-US" smtClean="0"/>
              <a:t>70</a:t>
            </a:fld>
            <a:endParaRPr lang="en-US"/>
          </a:p>
        </p:txBody>
      </p:sp>
    </p:spTree>
    <p:extLst>
      <p:ext uri="{BB962C8B-B14F-4D97-AF65-F5344CB8AC3E}">
        <p14:creationId xmlns:p14="http://schemas.microsoft.com/office/powerpoint/2010/main" val="18720672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Recap main findings</a:t>
            </a:r>
          </a:p>
        </p:txBody>
      </p:sp>
      <p:sp>
        <p:nvSpPr>
          <p:cNvPr id="4" name="Slide Number Placeholder 3"/>
          <p:cNvSpPr>
            <a:spLocks noGrp="1"/>
          </p:cNvSpPr>
          <p:nvPr>
            <p:ph type="sldNum" sz="quarter" idx="10"/>
          </p:nvPr>
        </p:nvSpPr>
        <p:spPr/>
        <p:txBody>
          <a:bodyPr/>
          <a:lstStyle/>
          <a:p>
            <a:fld id="{F1D1C372-17FF-C94C-B4E4-053BFC8B0FD7}" type="slidenum">
              <a:rPr lang="en-US" smtClean="0"/>
              <a:t>71</a:t>
            </a:fld>
            <a:endParaRPr lang="en-US"/>
          </a:p>
        </p:txBody>
      </p:sp>
    </p:spTree>
    <p:extLst>
      <p:ext uri="{BB962C8B-B14F-4D97-AF65-F5344CB8AC3E}">
        <p14:creationId xmlns:p14="http://schemas.microsoft.com/office/powerpoint/2010/main" val="21367060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73</a:t>
            </a:fld>
            <a:endParaRPr lang="en-US"/>
          </a:p>
        </p:txBody>
      </p:sp>
    </p:spTree>
    <p:extLst>
      <p:ext uri="{BB962C8B-B14F-4D97-AF65-F5344CB8AC3E}">
        <p14:creationId xmlns:p14="http://schemas.microsoft.com/office/powerpoint/2010/main" val="369842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2472339644_0_6:notes"/>
          <p:cNvSpPr txBox="1">
            <a:spLocks noGrp="1"/>
          </p:cNvSpPr>
          <p:nvPr>
            <p:ph type="body" idx="1"/>
          </p:nvPr>
        </p:nvSpPr>
        <p:spPr>
          <a:xfrm>
            <a:off x="679450" y="4716661"/>
            <a:ext cx="5435700" cy="4468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7" name="Google Shape;147;g12472339644_0_6:notes"/>
          <p:cNvSpPr>
            <a:spLocks noGrp="1" noRot="1" noChangeAspect="1"/>
          </p:cNvSpPr>
          <p:nvPr>
            <p:ph type="sldImg" idx="2"/>
          </p:nvPr>
        </p:nvSpPr>
        <p:spPr>
          <a:xfrm>
            <a:off x="87313"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4:notes"/>
          <p:cNvSpPr txBox="1">
            <a:spLocks noGrp="1"/>
          </p:cNvSpPr>
          <p:nvPr>
            <p:ph type="body" idx="1"/>
          </p:nvPr>
        </p:nvSpPr>
        <p:spPr>
          <a:xfrm>
            <a:off x="679450" y="4716661"/>
            <a:ext cx="5435700" cy="4468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22" name="Google Shape;122;p4:notes"/>
          <p:cNvSpPr>
            <a:spLocks noGrp="1" noRot="1" noChangeAspect="1"/>
          </p:cNvSpPr>
          <p:nvPr>
            <p:ph type="sldImg" idx="2"/>
          </p:nvPr>
        </p:nvSpPr>
        <p:spPr>
          <a:xfrm>
            <a:off x="87313"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99B570A-4A1C-4299-ADDB-C2BB8D2D3EBD}" type="slidenum">
              <a:rPr lang="en-GB" smtClean="0"/>
              <a:t>16</a:t>
            </a:fld>
            <a:endParaRPr lang="en-GB"/>
          </a:p>
        </p:txBody>
      </p:sp>
    </p:spTree>
    <p:extLst>
      <p:ext uri="{BB962C8B-B14F-4D97-AF65-F5344CB8AC3E}">
        <p14:creationId xmlns:p14="http://schemas.microsoft.com/office/powerpoint/2010/main" val="1695508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12474292c39_0_14:notes"/>
          <p:cNvSpPr>
            <a:spLocks noGrp="1" noRot="1" noChangeAspect="1"/>
          </p:cNvSpPr>
          <p:nvPr>
            <p:ph type="sldImg" idx="2"/>
          </p:nvPr>
        </p:nvSpPr>
        <p:spPr>
          <a:xfrm>
            <a:off x="87313"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12474292c39_0_14:notes"/>
          <p:cNvSpPr txBox="1">
            <a:spLocks noGrp="1"/>
          </p:cNvSpPr>
          <p:nvPr>
            <p:ph type="body" idx="1"/>
          </p:nvPr>
        </p:nvSpPr>
        <p:spPr>
          <a:xfrm>
            <a:off x="679450" y="4716661"/>
            <a:ext cx="5435700" cy="4468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g12474292c39_0_14:notes"/>
          <p:cNvSpPr txBox="1">
            <a:spLocks noGrp="1"/>
          </p:cNvSpPr>
          <p:nvPr>
            <p:ph type="sldNum" idx="12"/>
          </p:nvPr>
        </p:nvSpPr>
        <p:spPr>
          <a:xfrm>
            <a:off x="3848645" y="9431599"/>
            <a:ext cx="2944200" cy="4965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17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99B570A-4A1C-4299-ADDB-C2BB8D2D3EBD}" type="slidenum">
              <a:rPr lang="en-GB" smtClean="0"/>
              <a:t>20</a:t>
            </a:fld>
            <a:endParaRPr lang="en-GB"/>
          </a:p>
        </p:txBody>
      </p:sp>
    </p:spTree>
    <p:extLst>
      <p:ext uri="{BB962C8B-B14F-4D97-AF65-F5344CB8AC3E}">
        <p14:creationId xmlns:p14="http://schemas.microsoft.com/office/powerpoint/2010/main" val="913219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2474292c39_0_48:notes"/>
          <p:cNvSpPr>
            <a:spLocks noGrp="1" noRot="1" noChangeAspect="1"/>
          </p:cNvSpPr>
          <p:nvPr>
            <p:ph type="sldImg" idx="2"/>
          </p:nvPr>
        </p:nvSpPr>
        <p:spPr>
          <a:xfrm>
            <a:off x="87313"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12474292c39_0_48:notes"/>
          <p:cNvSpPr txBox="1">
            <a:spLocks noGrp="1"/>
          </p:cNvSpPr>
          <p:nvPr>
            <p:ph type="body" idx="1"/>
          </p:nvPr>
        </p:nvSpPr>
        <p:spPr>
          <a:xfrm>
            <a:off x="679450" y="4716661"/>
            <a:ext cx="5435700" cy="4468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g12474292c39_0_48:notes"/>
          <p:cNvSpPr txBox="1">
            <a:spLocks noGrp="1"/>
          </p:cNvSpPr>
          <p:nvPr>
            <p:ph type="sldNum" idx="12"/>
          </p:nvPr>
        </p:nvSpPr>
        <p:spPr>
          <a:xfrm>
            <a:off x="3848645" y="9431599"/>
            <a:ext cx="2944200" cy="4965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23</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F67C-545B-4744-A9ED-5E7C4BAB4B1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5FC46A66-FB05-CD45-B268-BB9FCF79FE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14C6EE4-72D2-2944-9BE4-1D0F6AFF35DF}"/>
              </a:ext>
            </a:extLst>
          </p:cNvPr>
          <p:cNvSpPr>
            <a:spLocks noGrp="1"/>
          </p:cNvSpPr>
          <p:nvPr>
            <p:ph type="dt" sz="half" idx="10"/>
          </p:nvPr>
        </p:nvSpPr>
        <p:spPr/>
        <p:txBody>
          <a:bodyPr/>
          <a:lstStyle/>
          <a:p>
            <a:fld id="{58CFEC9B-ED80-E040-B096-D346576BEFAE}" type="datetimeFigureOut">
              <a:rPr lang="en-US" smtClean="0"/>
              <a:t>9/28/2023</a:t>
            </a:fld>
            <a:endParaRPr lang="en-US"/>
          </a:p>
        </p:txBody>
      </p:sp>
      <p:sp>
        <p:nvSpPr>
          <p:cNvPr id="5" name="Footer Placeholder 4">
            <a:extLst>
              <a:ext uri="{FF2B5EF4-FFF2-40B4-BE49-F238E27FC236}">
                <a16:creationId xmlns:a16="http://schemas.microsoft.com/office/drawing/2014/main" id="{BA418166-B3E0-8342-849D-01F8196601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CD107F-0FB0-2240-9117-8C80A7EDE4AF}"/>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1672619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8AF22-5B4B-2B47-8B57-18B58960D9F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E26DC34-59C1-1E42-A450-F9EE038BE7A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304019B-70AE-7D41-9056-DF8EB0D02E8B}"/>
              </a:ext>
            </a:extLst>
          </p:cNvPr>
          <p:cNvSpPr>
            <a:spLocks noGrp="1"/>
          </p:cNvSpPr>
          <p:nvPr>
            <p:ph type="dt" sz="half" idx="10"/>
          </p:nvPr>
        </p:nvSpPr>
        <p:spPr/>
        <p:txBody>
          <a:bodyPr/>
          <a:lstStyle/>
          <a:p>
            <a:fld id="{58CFEC9B-ED80-E040-B096-D346576BEFAE}" type="datetimeFigureOut">
              <a:rPr lang="en-US" smtClean="0"/>
              <a:t>9/28/2023</a:t>
            </a:fld>
            <a:endParaRPr lang="en-US"/>
          </a:p>
        </p:txBody>
      </p:sp>
      <p:sp>
        <p:nvSpPr>
          <p:cNvPr id="5" name="Footer Placeholder 4">
            <a:extLst>
              <a:ext uri="{FF2B5EF4-FFF2-40B4-BE49-F238E27FC236}">
                <a16:creationId xmlns:a16="http://schemas.microsoft.com/office/drawing/2014/main" id="{96D529C3-3B68-6F41-AAFF-468C6679CA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FD60FD-919C-3647-AD1B-D49AAFD02D20}"/>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693189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B375E4-1413-6C44-9A47-6F559F70DE7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48E503D-4629-B744-A029-95AEB570CBD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C416289-030B-C149-9F54-3F859066F37B}"/>
              </a:ext>
            </a:extLst>
          </p:cNvPr>
          <p:cNvSpPr>
            <a:spLocks noGrp="1"/>
          </p:cNvSpPr>
          <p:nvPr>
            <p:ph type="dt" sz="half" idx="10"/>
          </p:nvPr>
        </p:nvSpPr>
        <p:spPr/>
        <p:txBody>
          <a:bodyPr/>
          <a:lstStyle/>
          <a:p>
            <a:fld id="{58CFEC9B-ED80-E040-B096-D346576BEFAE}" type="datetimeFigureOut">
              <a:rPr lang="en-US" smtClean="0"/>
              <a:t>9/28/2023</a:t>
            </a:fld>
            <a:endParaRPr lang="en-US"/>
          </a:p>
        </p:txBody>
      </p:sp>
      <p:sp>
        <p:nvSpPr>
          <p:cNvPr id="5" name="Footer Placeholder 4">
            <a:extLst>
              <a:ext uri="{FF2B5EF4-FFF2-40B4-BE49-F238E27FC236}">
                <a16:creationId xmlns:a16="http://schemas.microsoft.com/office/drawing/2014/main" id="{14D39239-C200-4943-982D-A93D2D79BE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9B61D-4807-BD4B-AAF7-8DA871D27204}"/>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3806178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75801" y="465299"/>
            <a:ext cx="11040397" cy="57404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9/28/2023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24627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76149-BE0C-2046-A49D-F5CE44BF04E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163F722-4DA5-BE4D-8A60-6A4E07B0AFF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4D546AE-DCE5-E049-B20E-DFA5A99284EE}"/>
              </a:ext>
            </a:extLst>
          </p:cNvPr>
          <p:cNvSpPr>
            <a:spLocks noGrp="1"/>
          </p:cNvSpPr>
          <p:nvPr>
            <p:ph type="dt" sz="half" idx="10"/>
          </p:nvPr>
        </p:nvSpPr>
        <p:spPr/>
        <p:txBody>
          <a:bodyPr/>
          <a:lstStyle/>
          <a:p>
            <a:fld id="{58CFEC9B-ED80-E040-B096-D346576BEFAE}" type="datetimeFigureOut">
              <a:rPr lang="en-US" smtClean="0"/>
              <a:t>9/28/2023</a:t>
            </a:fld>
            <a:endParaRPr lang="en-US"/>
          </a:p>
        </p:txBody>
      </p:sp>
      <p:sp>
        <p:nvSpPr>
          <p:cNvPr id="5" name="Footer Placeholder 4">
            <a:extLst>
              <a:ext uri="{FF2B5EF4-FFF2-40B4-BE49-F238E27FC236}">
                <a16:creationId xmlns:a16="http://schemas.microsoft.com/office/drawing/2014/main" id="{D5C70233-5C20-224C-B23D-110F6981EE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C6F6AE-532E-8245-A061-B1FE5D93E95D}"/>
              </a:ext>
            </a:extLst>
          </p:cNvPr>
          <p:cNvSpPr>
            <a:spLocks noGrp="1"/>
          </p:cNvSpPr>
          <p:nvPr>
            <p:ph type="sldNum" sz="quarter" idx="12"/>
          </p:nvPr>
        </p:nvSpPr>
        <p:spPr/>
        <p:txBody>
          <a:bodyPr/>
          <a:lstStyle/>
          <a:p>
            <a:fld id="{7CE8B0CC-5711-5047-9709-498589CE683B}" type="slidenum">
              <a:rPr lang="en-US" smtClean="0"/>
              <a:t>‹#›</a:t>
            </a:fld>
            <a:endParaRPr lang="en-US"/>
          </a:p>
        </p:txBody>
      </p:sp>
      <p:pic>
        <p:nvPicPr>
          <p:cNvPr id="7" name="Picture 6" descr="Logo, company name&#10;&#10;Description automatically generated">
            <a:extLst>
              <a:ext uri="{FF2B5EF4-FFF2-40B4-BE49-F238E27FC236}">
                <a16:creationId xmlns:a16="http://schemas.microsoft.com/office/drawing/2014/main" id="{BB126F12-D0FC-1F4B-B895-CF830A9FD50C}"/>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195000"/>
                    </a14:imgEffect>
                  </a14:imgLayer>
                </a14:imgProps>
              </a:ext>
            </a:extLst>
          </a:blip>
          <a:stretch>
            <a:fillRect/>
          </a:stretch>
        </p:blipFill>
        <p:spPr>
          <a:xfrm>
            <a:off x="10793662" y="307906"/>
            <a:ext cx="1074580" cy="1074580"/>
          </a:xfrm>
          <a:prstGeom prst="rect">
            <a:avLst/>
          </a:prstGeom>
          <a:effectLst/>
        </p:spPr>
      </p:pic>
    </p:spTree>
    <p:extLst>
      <p:ext uri="{BB962C8B-B14F-4D97-AF65-F5344CB8AC3E}">
        <p14:creationId xmlns:p14="http://schemas.microsoft.com/office/powerpoint/2010/main" val="1224120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BC953-2D41-354A-852B-F1B0AAFA5B0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40EE157-E6D8-114A-8AC7-1B48E51A92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9ECA462-19B6-6647-9673-46AE4A2F40E8}"/>
              </a:ext>
            </a:extLst>
          </p:cNvPr>
          <p:cNvSpPr>
            <a:spLocks noGrp="1"/>
          </p:cNvSpPr>
          <p:nvPr>
            <p:ph type="dt" sz="half" idx="10"/>
          </p:nvPr>
        </p:nvSpPr>
        <p:spPr/>
        <p:txBody>
          <a:bodyPr/>
          <a:lstStyle/>
          <a:p>
            <a:fld id="{58CFEC9B-ED80-E040-B096-D346576BEFAE}" type="datetimeFigureOut">
              <a:rPr lang="en-US" smtClean="0"/>
              <a:t>9/28/2023</a:t>
            </a:fld>
            <a:endParaRPr lang="en-US"/>
          </a:p>
        </p:txBody>
      </p:sp>
      <p:sp>
        <p:nvSpPr>
          <p:cNvPr id="5" name="Footer Placeholder 4">
            <a:extLst>
              <a:ext uri="{FF2B5EF4-FFF2-40B4-BE49-F238E27FC236}">
                <a16:creationId xmlns:a16="http://schemas.microsoft.com/office/drawing/2014/main" id="{092D133D-7942-3144-BC9F-525CB8DBAC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806782-B759-BE42-9AFF-8FCD196CFCA7}"/>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3594591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EB2CB-8B58-A64C-B08A-C448B8C0847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8B22F5F-9036-794C-B68D-FFE8599DF95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66B3D62-2A10-1C46-A1D3-0E7663BFDF6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40E37C2-8EE4-AF4C-A065-950A0D965C4E}"/>
              </a:ext>
            </a:extLst>
          </p:cNvPr>
          <p:cNvSpPr>
            <a:spLocks noGrp="1"/>
          </p:cNvSpPr>
          <p:nvPr>
            <p:ph type="dt" sz="half" idx="10"/>
          </p:nvPr>
        </p:nvSpPr>
        <p:spPr/>
        <p:txBody>
          <a:bodyPr/>
          <a:lstStyle/>
          <a:p>
            <a:fld id="{58CFEC9B-ED80-E040-B096-D346576BEFAE}" type="datetimeFigureOut">
              <a:rPr lang="en-US" smtClean="0"/>
              <a:t>9/28/2023</a:t>
            </a:fld>
            <a:endParaRPr lang="en-US"/>
          </a:p>
        </p:txBody>
      </p:sp>
      <p:sp>
        <p:nvSpPr>
          <p:cNvPr id="6" name="Footer Placeholder 5">
            <a:extLst>
              <a:ext uri="{FF2B5EF4-FFF2-40B4-BE49-F238E27FC236}">
                <a16:creationId xmlns:a16="http://schemas.microsoft.com/office/drawing/2014/main" id="{7BE84F54-000F-6E4A-9748-34E06DEF34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5E3B76-57E2-1644-A520-35EFBCDE4D72}"/>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1156758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E5BE6-7882-B446-8729-D401341FB11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1701C92-7902-E845-AA26-F76B851C59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21803BC-6B3E-3242-8C66-A27B4EFADE6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E174C0B-7259-8747-A5C6-E4946E7695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633F3DE-EE2A-7A47-A264-C07028B7E52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8BED30C-D95F-EB44-BFA4-3E6259DBCBA2}"/>
              </a:ext>
            </a:extLst>
          </p:cNvPr>
          <p:cNvSpPr>
            <a:spLocks noGrp="1"/>
          </p:cNvSpPr>
          <p:nvPr>
            <p:ph type="dt" sz="half" idx="10"/>
          </p:nvPr>
        </p:nvSpPr>
        <p:spPr/>
        <p:txBody>
          <a:bodyPr/>
          <a:lstStyle/>
          <a:p>
            <a:fld id="{58CFEC9B-ED80-E040-B096-D346576BEFAE}" type="datetimeFigureOut">
              <a:rPr lang="en-US" smtClean="0"/>
              <a:t>9/28/2023</a:t>
            </a:fld>
            <a:endParaRPr lang="en-US"/>
          </a:p>
        </p:txBody>
      </p:sp>
      <p:sp>
        <p:nvSpPr>
          <p:cNvPr id="8" name="Footer Placeholder 7">
            <a:extLst>
              <a:ext uri="{FF2B5EF4-FFF2-40B4-BE49-F238E27FC236}">
                <a16:creationId xmlns:a16="http://schemas.microsoft.com/office/drawing/2014/main" id="{4B19EC89-E42A-DD4C-A35D-793FB6354C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9857240-6083-D54F-A130-44DC061A4ACE}"/>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1394073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253F1-D01F-EB40-81EB-97AF969F575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BF620CB-899B-F940-97CE-4E66C6EB9D97}"/>
              </a:ext>
            </a:extLst>
          </p:cNvPr>
          <p:cNvSpPr>
            <a:spLocks noGrp="1"/>
          </p:cNvSpPr>
          <p:nvPr>
            <p:ph type="dt" sz="half" idx="10"/>
          </p:nvPr>
        </p:nvSpPr>
        <p:spPr/>
        <p:txBody>
          <a:bodyPr/>
          <a:lstStyle/>
          <a:p>
            <a:fld id="{58CFEC9B-ED80-E040-B096-D346576BEFAE}" type="datetimeFigureOut">
              <a:rPr lang="en-US" smtClean="0"/>
              <a:t>9/28/2023</a:t>
            </a:fld>
            <a:endParaRPr lang="en-US"/>
          </a:p>
        </p:txBody>
      </p:sp>
      <p:sp>
        <p:nvSpPr>
          <p:cNvPr id="4" name="Footer Placeholder 3">
            <a:extLst>
              <a:ext uri="{FF2B5EF4-FFF2-40B4-BE49-F238E27FC236}">
                <a16:creationId xmlns:a16="http://schemas.microsoft.com/office/drawing/2014/main" id="{52182D1B-EDE9-3840-B9DE-CA11CD8CA2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C2380A-2F38-6E48-BBE5-76AFF9D2515C}"/>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3204364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D46787-A4E8-8042-8DAC-8BBAFDAFAE1B}"/>
              </a:ext>
            </a:extLst>
          </p:cNvPr>
          <p:cNvSpPr>
            <a:spLocks noGrp="1"/>
          </p:cNvSpPr>
          <p:nvPr>
            <p:ph type="dt" sz="half" idx="10"/>
          </p:nvPr>
        </p:nvSpPr>
        <p:spPr/>
        <p:txBody>
          <a:bodyPr/>
          <a:lstStyle/>
          <a:p>
            <a:fld id="{58CFEC9B-ED80-E040-B096-D346576BEFAE}" type="datetimeFigureOut">
              <a:rPr lang="en-US" smtClean="0"/>
              <a:t>9/28/2023</a:t>
            </a:fld>
            <a:endParaRPr lang="en-US"/>
          </a:p>
        </p:txBody>
      </p:sp>
      <p:sp>
        <p:nvSpPr>
          <p:cNvPr id="3" name="Footer Placeholder 2">
            <a:extLst>
              <a:ext uri="{FF2B5EF4-FFF2-40B4-BE49-F238E27FC236}">
                <a16:creationId xmlns:a16="http://schemas.microsoft.com/office/drawing/2014/main" id="{CEF3B5B3-71EA-6842-AF67-A7017ABA15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4C118A-F06E-F748-9D86-21DCDCAD7CA4}"/>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998577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D9159-E1C5-C84B-BE0E-74A846B3694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083A114-2EF7-7C45-A19E-7291390828E8}"/>
              </a:ext>
            </a:extLst>
          </p:cNvPr>
          <p:cNvSpPr>
            <a:spLocks noGrp="1"/>
          </p:cNvSpPr>
          <p:nvPr>
            <p:ph idx="1"/>
          </p:nvPr>
        </p:nvSpPr>
        <p:spPr>
          <a:xfrm>
            <a:off x="6696074" y="996950"/>
            <a:ext cx="379095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21DEA04-8F6E-B74C-8698-E90AED35A84C}"/>
              </a:ext>
            </a:extLst>
          </p:cNvPr>
          <p:cNvSpPr>
            <a:spLocks noGrp="1"/>
          </p:cNvSpPr>
          <p:nvPr>
            <p:ph type="body" sz="half" idx="2"/>
          </p:nvPr>
        </p:nvSpPr>
        <p:spPr>
          <a:xfrm>
            <a:off x="839788" y="2057400"/>
            <a:ext cx="3932237" cy="1371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E48EADC-ECAC-E94C-B344-7E5C3AEA1589}"/>
              </a:ext>
            </a:extLst>
          </p:cNvPr>
          <p:cNvSpPr>
            <a:spLocks noGrp="1"/>
          </p:cNvSpPr>
          <p:nvPr>
            <p:ph type="dt" sz="half" idx="10"/>
          </p:nvPr>
        </p:nvSpPr>
        <p:spPr/>
        <p:txBody>
          <a:bodyPr/>
          <a:lstStyle/>
          <a:p>
            <a:fld id="{58CFEC9B-ED80-E040-B096-D346576BEFAE}" type="datetimeFigureOut">
              <a:rPr lang="en-US" smtClean="0"/>
              <a:t>9/28/2023</a:t>
            </a:fld>
            <a:endParaRPr lang="en-US"/>
          </a:p>
        </p:txBody>
      </p:sp>
      <p:sp>
        <p:nvSpPr>
          <p:cNvPr id="6" name="Footer Placeholder 5">
            <a:extLst>
              <a:ext uri="{FF2B5EF4-FFF2-40B4-BE49-F238E27FC236}">
                <a16:creationId xmlns:a16="http://schemas.microsoft.com/office/drawing/2014/main" id="{F45F63B7-F534-3743-AEF6-416534E64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EC0C58-D218-0F49-859A-177C21105299}"/>
              </a:ext>
            </a:extLst>
          </p:cNvPr>
          <p:cNvSpPr>
            <a:spLocks noGrp="1"/>
          </p:cNvSpPr>
          <p:nvPr>
            <p:ph type="sldNum" sz="quarter" idx="12"/>
          </p:nvPr>
        </p:nvSpPr>
        <p:spPr/>
        <p:txBody>
          <a:bodyPr/>
          <a:lstStyle/>
          <a:p>
            <a:fld id="{7CE8B0CC-5711-5047-9709-498589CE683B}" type="slidenum">
              <a:rPr lang="en-US" smtClean="0"/>
              <a:t>‹#›</a:t>
            </a:fld>
            <a:endParaRPr lang="en-US"/>
          </a:p>
        </p:txBody>
      </p:sp>
      <p:sp>
        <p:nvSpPr>
          <p:cNvPr id="10" name="Table Placeholder 9">
            <a:extLst>
              <a:ext uri="{FF2B5EF4-FFF2-40B4-BE49-F238E27FC236}">
                <a16:creationId xmlns:a16="http://schemas.microsoft.com/office/drawing/2014/main" id="{AFE1BAE4-C883-49AF-BA32-0D30C0716E1F}"/>
              </a:ext>
            </a:extLst>
          </p:cNvPr>
          <p:cNvSpPr>
            <a:spLocks noGrp="1"/>
          </p:cNvSpPr>
          <p:nvPr>
            <p:ph type="tbl" sz="quarter" idx="14"/>
          </p:nvPr>
        </p:nvSpPr>
        <p:spPr>
          <a:xfrm>
            <a:off x="836612" y="3616325"/>
            <a:ext cx="3935413" cy="2343150"/>
          </a:xfrm>
        </p:spPr>
        <p:txBody>
          <a:bodyPr/>
          <a:lstStyle/>
          <a:p>
            <a:endParaRPr lang="en-GB"/>
          </a:p>
        </p:txBody>
      </p:sp>
      <p:sp>
        <p:nvSpPr>
          <p:cNvPr id="12" name="SmartArt Placeholder 11">
            <a:extLst>
              <a:ext uri="{FF2B5EF4-FFF2-40B4-BE49-F238E27FC236}">
                <a16:creationId xmlns:a16="http://schemas.microsoft.com/office/drawing/2014/main" id="{A895AA2C-485E-4EA1-8794-8AACE311EF25}"/>
              </a:ext>
            </a:extLst>
          </p:cNvPr>
          <p:cNvSpPr>
            <a:spLocks noGrp="1"/>
          </p:cNvSpPr>
          <p:nvPr>
            <p:ph type="dgm" sz="quarter" idx="15"/>
          </p:nvPr>
        </p:nvSpPr>
        <p:spPr>
          <a:xfrm>
            <a:off x="6696074" y="1771650"/>
            <a:ext cx="990600" cy="1057275"/>
          </a:xfrm>
        </p:spPr>
        <p:txBody>
          <a:bodyPr/>
          <a:lstStyle/>
          <a:p>
            <a:endParaRPr lang="en-GB"/>
          </a:p>
        </p:txBody>
      </p:sp>
      <p:sp>
        <p:nvSpPr>
          <p:cNvPr id="14" name="SmartArt Placeholder 13">
            <a:extLst>
              <a:ext uri="{FF2B5EF4-FFF2-40B4-BE49-F238E27FC236}">
                <a16:creationId xmlns:a16="http://schemas.microsoft.com/office/drawing/2014/main" id="{611735BB-73FE-494F-97B3-F326AD564F0E}"/>
              </a:ext>
            </a:extLst>
          </p:cNvPr>
          <p:cNvSpPr>
            <a:spLocks noGrp="1"/>
          </p:cNvSpPr>
          <p:nvPr>
            <p:ph type="dgm" sz="quarter" idx="16"/>
          </p:nvPr>
        </p:nvSpPr>
        <p:spPr>
          <a:xfrm>
            <a:off x="6696075" y="3225800"/>
            <a:ext cx="990600" cy="1238250"/>
          </a:xfrm>
        </p:spPr>
        <p:txBody>
          <a:bodyPr/>
          <a:lstStyle/>
          <a:p>
            <a:endParaRPr lang="en-GB"/>
          </a:p>
        </p:txBody>
      </p:sp>
      <p:sp>
        <p:nvSpPr>
          <p:cNvPr id="16" name="SmartArt Placeholder 15">
            <a:extLst>
              <a:ext uri="{FF2B5EF4-FFF2-40B4-BE49-F238E27FC236}">
                <a16:creationId xmlns:a16="http://schemas.microsoft.com/office/drawing/2014/main" id="{741FAB85-B0F4-4657-A1AB-2394EE3F59BF}"/>
              </a:ext>
            </a:extLst>
          </p:cNvPr>
          <p:cNvSpPr>
            <a:spLocks noGrp="1"/>
          </p:cNvSpPr>
          <p:nvPr>
            <p:ph type="dgm" sz="quarter" idx="17"/>
          </p:nvPr>
        </p:nvSpPr>
        <p:spPr>
          <a:xfrm>
            <a:off x="6696074" y="4594225"/>
            <a:ext cx="990602" cy="1298575"/>
          </a:xfrm>
        </p:spPr>
        <p:txBody>
          <a:bodyPr/>
          <a:lstStyle/>
          <a:p>
            <a:endParaRPr lang="en-GB"/>
          </a:p>
        </p:txBody>
      </p:sp>
    </p:spTree>
    <p:extLst>
      <p:ext uri="{BB962C8B-B14F-4D97-AF65-F5344CB8AC3E}">
        <p14:creationId xmlns:p14="http://schemas.microsoft.com/office/powerpoint/2010/main" val="3060604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DF52B-05FA-A64C-8E09-931711C8E44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521631E-2FD8-E048-8FB8-9941F18D83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1AFDD5-CEC0-0440-9B3C-1B6AF995A0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0C7EAC6-1B30-2F45-AAEC-A65294B42B10}"/>
              </a:ext>
            </a:extLst>
          </p:cNvPr>
          <p:cNvSpPr>
            <a:spLocks noGrp="1"/>
          </p:cNvSpPr>
          <p:nvPr>
            <p:ph type="dt" sz="half" idx="10"/>
          </p:nvPr>
        </p:nvSpPr>
        <p:spPr/>
        <p:txBody>
          <a:bodyPr/>
          <a:lstStyle/>
          <a:p>
            <a:fld id="{58CFEC9B-ED80-E040-B096-D346576BEFAE}" type="datetimeFigureOut">
              <a:rPr lang="en-US" smtClean="0"/>
              <a:t>9/28/2023</a:t>
            </a:fld>
            <a:endParaRPr lang="en-US"/>
          </a:p>
        </p:txBody>
      </p:sp>
      <p:sp>
        <p:nvSpPr>
          <p:cNvPr id="6" name="Footer Placeholder 5">
            <a:extLst>
              <a:ext uri="{FF2B5EF4-FFF2-40B4-BE49-F238E27FC236}">
                <a16:creationId xmlns:a16="http://schemas.microsoft.com/office/drawing/2014/main" id="{84944189-E3EF-9845-B898-DF3079C6D6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8DEF43-24EB-B649-882F-533218EC1E55}"/>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1212613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8F7B30-7753-5741-AD1B-195C35FD65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967207C-507C-0246-B04D-A2806B69A9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432C352A-10A9-E34E-81B7-EE88BEE1CE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CFEC9B-ED80-E040-B096-D346576BEFAE}" type="datetimeFigureOut">
              <a:rPr lang="en-US" smtClean="0"/>
              <a:t>9/28/2023</a:t>
            </a:fld>
            <a:endParaRPr lang="en-US"/>
          </a:p>
        </p:txBody>
      </p:sp>
      <p:sp>
        <p:nvSpPr>
          <p:cNvPr id="5" name="Footer Placeholder 4">
            <a:extLst>
              <a:ext uri="{FF2B5EF4-FFF2-40B4-BE49-F238E27FC236}">
                <a16:creationId xmlns:a16="http://schemas.microsoft.com/office/drawing/2014/main" id="{D40BC208-2AD8-8643-AC1B-42F1DD335D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F319CF-8260-D34D-AEC3-463736EA19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E8B0CC-5711-5047-9709-498589CE683B}" type="slidenum">
              <a:rPr lang="en-US" smtClean="0"/>
              <a:t>‹#›</a:t>
            </a:fld>
            <a:endParaRPr lang="en-US"/>
          </a:p>
        </p:txBody>
      </p:sp>
      <p:pic>
        <p:nvPicPr>
          <p:cNvPr id="7" name="Picture 6" descr="Logo, company name&#10;&#10;Description automatically generated">
            <a:extLst>
              <a:ext uri="{FF2B5EF4-FFF2-40B4-BE49-F238E27FC236}">
                <a16:creationId xmlns:a16="http://schemas.microsoft.com/office/drawing/2014/main" id="{049D5532-0AE8-D241-82C3-6B52EB5C84F1}"/>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195000"/>
                    </a14:imgEffect>
                  </a14:imgLayer>
                </a14:imgProps>
              </a:ext>
            </a:extLst>
          </a:blip>
          <a:stretch>
            <a:fillRect/>
          </a:stretch>
        </p:blipFill>
        <p:spPr>
          <a:xfrm>
            <a:off x="10793662" y="307906"/>
            <a:ext cx="1074580" cy="1074580"/>
          </a:xfrm>
          <a:prstGeom prst="rect">
            <a:avLst/>
          </a:prstGeom>
          <a:effectLst/>
        </p:spPr>
      </p:pic>
      <p:sp>
        <p:nvSpPr>
          <p:cNvPr id="8" name="Rectangle 7">
            <a:extLst>
              <a:ext uri="{FF2B5EF4-FFF2-40B4-BE49-F238E27FC236}">
                <a16:creationId xmlns:a16="http://schemas.microsoft.com/office/drawing/2014/main" id="{84BD4E19-D571-C349-BEF2-E7D205896CC7}"/>
              </a:ext>
            </a:extLst>
          </p:cNvPr>
          <p:cNvSpPr/>
          <p:nvPr userDrawn="1"/>
        </p:nvSpPr>
        <p:spPr>
          <a:xfrm flipV="1">
            <a:off x="1" y="6604000"/>
            <a:ext cx="6676570" cy="254000"/>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E90E01-A17D-384C-AA0F-413ABAF5593D}"/>
              </a:ext>
            </a:extLst>
          </p:cNvPr>
          <p:cNvSpPr/>
          <p:nvPr userDrawn="1"/>
        </p:nvSpPr>
        <p:spPr>
          <a:xfrm flipV="1">
            <a:off x="6676570" y="6604000"/>
            <a:ext cx="2757715" cy="254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BA0D681-BDC3-4044-8AAB-207FF3C14EFE}"/>
              </a:ext>
            </a:extLst>
          </p:cNvPr>
          <p:cNvSpPr/>
          <p:nvPr userDrawn="1"/>
        </p:nvSpPr>
        <p:spPr>
          <a:xfrm flipV="1">
            <a:off x="9434285" y="6604000"/>
            <a:ext cx="2757715" cy="254000"/>
          </a:xfrm>
          <a:prstGeom prst="rect">
            <a:avLst/>
          </a:prstGeom>
          <a:solidFill>
            <a:srgbClr val="FFC8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8708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xml"/><Relationship Id="rId5" Type="http://schemas.openxmlformats.org/officeDocument/2006/relationships/image" Target="../media/image65.jpeg"/><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5.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5.xml"/><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5.xml"/><Relationship Id="rId5" Type="http://schemas.openxmlformats.org/officeDocument/2006/relationships/image" Target="../media/image85.jpeg"/><Relationship Id="rId4" Type="http://schemas.openxmlformats.org/officeDocument/2006/relationships/image" Target="../media/image84.jpeg"/></Relationships>
</file>

<file path=ppt/slides/_rels/slide3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5.xml"/><Relationship Id="rId4" Type="http://schemas.openxmlformats.org/officeDocument/2006/relationships/image" Target="../media/image88.png"/></Relationships>
</file>

<file path=ppt/slides/_rels/slide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3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5.xml"/><Relationship Id="rId5" Type="http://schemas.openxmlformats.org/officeDocument/2006/relationships/image" Target="../media/image96.png"/><Relationship Id="rId4" Type="http://schemas.openxmlformats.org/officeDocument/2006/relationships/image" Target="../media/image9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5.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41.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slideLayout" Target="../slideLayouts/slideLayout5.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4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5.xml"/><Relationship Id="rId5" Type="http://schemas.openxmlformats.org/officeDocument/2006/relationships/image" Target="../media/image111.png"/><Relationship Id="rId4" Type="http://schemas.openxmlformats.org/officeDocument/2006/relationships/image" Target="../media/image110.png"/></Relationships>
</file>

<file path=ppt/slides/_rels/slide4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5.xml"/><Relationship Id="rId4" Type="http://schemas.openxmlformats.org/officeDocument/2006/relationships/image" Target="../media/image114.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jpg"/><Relationship Id="rId7" Type="http://schemas.openxmlformats.org/officeDocument/2006/relationships/image" Target="../media/image124.sv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123.png"/><Relationship Id="rId5" Type="http://schemas.openxmlformats.org/officeDocument/2006/relationships/image" Target="../media/image122.svg"/><Relationship Id="rId4" Type="http://schemas.openxmlformats.org/officeDocument/2006/relationships/image" Target="../media/image121.png"/><Relationship Id="rId9" Type="http://schemas.openxmlformats.org/officeDocument/2006/relationships/image" Target="../media/image126.svg"/></Relationships>
</file>

<file path=ppt/slides/_rels/slide5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130.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133.png"/><Relationship Id="rId4" Type="http://schemas.openxmlformats.org/officeDocument/2006/relationships/image" Target="../media/image132.png"/></Relationships>
</file>

<file path=ppt/slides/_rels/slide6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133.png"/><Relationship Id="rId4" Type="http://schemas.openxmlformats.org/officeDocument/2006/relationships/image" Target="../media/image137.png"/></Relationships>
</file>

<file path=ppt/slides/_rels/slide6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139.png"/><Relationship Id="rId5" Type="http://schemas.microsoft.com/office/2007/relationships/hdphoto" Target="../media/hdphoto2.wdp"/><Relationship Id="rId4" Type="http://schemas.openxmlformats.org/officeDocument/2006/relationships/image" Target="../media/image133.png"/></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1.jpg"/><Relationship Id="rId7" Type="http://schemas.openxmlformats.org/officeDocument/2006/relationships/hyperlink" Target="https://questionbank.wjec.co.uk/" TargetMode="External"/><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144.jpg"/><Relationship Id="rId5" Type="http://schemas.openxmlformats.org/officeDocument/2006/relationships/image" Target="../media/image143.jpg"/><Relationship Id="rId4" Type="http://schemas.openxmlformats.org/officeDocument/2006/relationships/image" Target="../media/image142.jpg"/></Relationships>
</file>

<file path=ppt/slides/_rels/slide69.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hyperlink" Target="https://resources.wjec.co.uk/" TargetMode="External"/><Relationship Id="rId3" Type="http://schemas.openxmlformats.org/officeDocument/2006/relationships/image" Target="../media/image146.png"/><Relationship Id="rId7" Type="http://schemas.openxmlformats.org/officeDocument/2006/relationships/image" Target="../media/image150.svg"/><Relationship Id="rId12" Type="http://schemas.openxmlformats.org/officeDocument/2006/relationships/hyperlink" Target="https://www.wjec.co.uk/" TargetMode="External"/><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image" Target="../media/image149.png"/><Relationship Id="rId11" Type="http://schemas.openxmlformats.org/officeDocument/2006/relationships/image" Target="../media/image154.svg"/><Relationship Id="rId5" Type="http://schemas.openxmlformats.org/officeDocument/2006/relationships/image" Target="../media/image148.svg"/><Relationship Id="rId10" Type="http://schemas.openxmlformats.org/officeDocument/2006/relationships/image" Target="../media/image153.png"/><Relationship Id="rId4" Type="http://schemas.openxmlformats.org/officeDocument/2006/relationships/image" Target="../media/image147.png"/><Relationship Id="rId9" Type="http://schemas.openxmlformats.org/officeDocument/2006/relationships/image" Target="../media/image152.svg"/><Relationship Id="rId14" Type="http://schemas.openxmlformats.org/officeDocument/2006/relationships/hyperlink" Target="https://www.wjecservices.co.uk/login.asp"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notesSlide" Target="../notesSlides/notesSlide34.xml"/><Relationship Id="rId1" Type="http://schemas.openxmlformats.org/officeDocument/2006/relationships/slideLayout" Target="../slideLayouts/slideLayout8.xml"/><Relationship Id="rId5" Type="http://schemas.openxmlformats.org/officeDocument/2006/relationships/image" Target="../media/image157.emf"/><Relationship Id="rId4" Type="http://schemas.openxmlformats.org/officeDocument/2006/relationships/image" Target="../media/image156.emf"/></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hyperlink" Target="../WJEC/oer.wjec.co.uk" TargetMode="External"/><Relationship Id="rId2" Type="http://schemas.openxmlformats.org/officeDocument/2006/relationships/hyperlink" Target="../WJEC/resources.wjec.co.uk" TargetMode="External"/><Relationship Id="rId1" Type="http://schemas.openxmlformats.org/officeDocument/2006/relationships/slideLayout" Target="../slideLayouts/slideLayout8.xml"/><Relationship Id="rId5" Type="http://schemas.openxmlformats.org/officeDocument/2006/relationships/image" Target="../media/image158.png"/><Relationship Id="rId4" Type="http://schemas.openxmlformats.org/officeDocument/2006/relationships/hyperlink" Target="http://www.wjecservices.co.uk/"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23B9AB2-5A32-6FE4-65AB-1BFC6A24FABF}"/>
              </a:ext>
              <a:ext uri="{C183D7F6-B498-43B3-948B-1728B52AA6E4}">
                <adec:decorative xmlns:adec="http://schemas.microsoft.com/office/drawing/2017/decorative" val="1"/>
              </a:ext>
            </a:extLst>
          </p:cNvPr>
          <p:cNvSpPr/>
          <p:nvPr/>
        </p:nvSpPr>
        <p:spPr>
          <a:xfrm flipV="1">
            <a:off x="0" y="-18480"/>
            <a:ext cx="12213265" cy="294925"/>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WJEC Western Avenue Building blue overlay">
            <a:extLst>
              <a:ext uri="{FF2B5EF4-FFF2-40B4-BE49-F238E27FC236}">
                <a16:creationId xmlns:a16="http://schemas.microsoft.com/office/drawing/2014/main" id="{EB133E23-0CAA-06E8-DA1C-0FC5B557A85A}"/>
              </a:ext>
            </a:extLst>
          </p:cNvPr>
          <p:cNvPicPr>
            <a:picLocks noGrp="1" noChangeAspect="1"/>
          </p:cNvPicPr>
          <p:nvPr>
            <p:ph idx="1"/>
          </p:nvPr>
        </p:nvPicPr>
        <p:blipFill rotWithShape="1">
          <a:blip r:embed="rId2">
            <a:duotone>
              <a:schemeClr val="accent5">
                <a:shade val="45000"/>
                <a:satMod val="135000"/>
              </a:schemeClr>
              <a:prstClr val="white"/>
            </a:duotone>
          </a:blip>
          <a:srcRect r="16945"/>
          <a:stretch/>
        </p:blipFill>
        <p:spPr>
          <a:xfrm>
            <a:off x="21266" y="1712460"/>
            <a:ext cx="12191999" cy="4952108"/>
          </a:xfrm>
        </p:spPr>
      </p:pic>
      <p:sp>
        <p:nvSpPr>
          <p:cNvPr id="6" name="Title 1">
            <a:extLst>
              <a:ext uri="{FF2B5EF4-FFF2-40B4-BE49-F238E27FC236}">
                <a16:creationId xmlns:a16="http://schemas.microsoft.com/office/drawing/2014/main" id="{0404E3B6-853A-764B-FF6E-C950B18F062A}"/>
              </a:ext>
            </a:extLst>
          </p:cNvPr>
          <p:cNvSpPr>
            <a:spLocks noGrp="1"/>
          </p:cNvSpPr>
          <p:nvPr>
            <p:ph type="title"/>
          </p:nvPr>
        </p:nvSpPr>
        <p:spPr>
          <a:xfrm>
            <a:off x="838200" y="386897"/>
            <a:ext cx="9578788" cy="1727129"/>
          </a:xfrm>
        </p:spPr>
        <p:txBody>
          <a:bodyPr anchor="t">
            <a:normAutofit fontScale="90000"/>
          </a:bodyPr>
          <a:lstStyle/>
          <a:p>
            <a:pPr algn="ctr"/>
            <a:r>
              <a:rPr lang="en-US" kern="1100" spc="-30" dirty="0">
                <a:solidFill>
                  <a:srgbClr val="3DA0E4"/>
                </a:solidFill>
                <a:latin typeface="Gotham Rounded Book" pitchFamily="50" charset="0"/>
                <a:cs typeface="Arial" panose="020B0604020202020204" pitchFamily="34" charset="0"/>
              </a:rPr>
              <a:t>WJEC  GCE  Design &amp; Technology</a:t>
            </a:r>
            <a:br>
              <a:rPr lang="en-US" sz="4400" kern="1100" spc="-30" dirty="0">
                <a:solidFill>
                  <a:srgbClr val="3DA0E4"/>
                </a:solidFill>
                <a:latin typeface="Gotham Rounded Book" pitchFamily="50" charset="0"/>
                <a:cs typeface="Arial" panose="020B0604020202020204" pitchFamily="34" charset="0"/>
              </a:rPr>
            </a:br>
            <a:r>
              <a:rPr lang="en-US" kern="1100" spc="-30" dirty="0">
                <a:solidFill>
                  <a:srgbClr val="3DA0E4"/>
                </a:solidFill>
                <a:latin typeface="Gotham Rounded Book" pitchFamily="50" charset="0"/>
                <a:cs typeface="Arial" panose="020B0604020202020204" pitchFamily="34" charset="0"/>
              </a:rPr>
              <a:t>Unit 2 and Unit 4 NEA  2023</a:t>
            </a:r>
            <a:br>
              <a:rPr lang="en-US" sz="4400" kern="1100" spc="-30" dirty="0">
                <a:solidFill>
                  <a:srgbClr val="3DA0E4"/>
                </a:solidFill>
                <a:latin typeface="Gotham Rounded Book" pitchFamily="50" charset="0"/>
                <a:cs typeface="Arial" panose="020B0604020202020204" pitchFamily="34" charset="0"/>
              </a:rPr>
            </a:br>
            <a:r>
              <a:rPr lang="en-US" sz="4400" kern="1100" spc="-30" dirty="0">
                <a:solidFill>
                  <a:srgbClr val="3DA0E4"/>
                </a:solidFill>
                <a:latin typeface="Gotham Rounded Book" pitchFamily="50" charset="0"/>
                <a:cs typeface="Arial" panose="020B0604020202020204" pitchFamily="34" charset="0"/>
              </a:rPr>
              <a:t>Feedback and Guidance</a:t>
            </a:r>
            <a:endParaRPr lang="en-GB" dirty="0"/>
          </a:p>
        </p:txBody>
      </p:sp>
      <p:sp>
        <p:nvSpPr>
          <p:cNvPr id="9" name="Title 1">
            <a:extLst>
              <a:ext uri="{FF2B5EF4-FFF2-40B4-BE49-F238E27FC236}">
                <a16:creationId xmlns:a16="http://schemas.microsoft.com/office/drawing/2014/main" id="{B63B08B6-2D3C-4BF2-00C0-BFCB489747B2}"/>
              </a:ext>
            </a:extLst>
          </p:cNvPr>
          <p:cNvSpPr txBox="1">
            <a:spLocks/>
          </p:cNvSpPr>
          <p:nvPr/>
        </p:nvSpPr>
        <p:spPr>
          <a:xfrm>
            <a:off x="195926" y="5994413"/>
            <a:ext cx="7538724" cy="4766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kern="1100" spc="-30" dirty="0">
                <a:latin typeface="Gotham Rounded Book" pitchFamily="50" charset="0"/>
                <a:cs typeface="Arial" panose="020B0604020202020204" pitchFamily="34" charset="0"/>
              </a:rPr>
              <a:t>WJEC GCE Principal Moderator:          Emyr James</a:t>
            </a:r>
            <a:br>
              <a:rPr lang="en-US" sz="1800" kern="1100" spc="-30" dirty="0">
                <a:solidFill>
                  <a:srgbClr val="3DA0E4"/>
                </a:solidFill>
                <a:latin typeface="Gotham Rounded Book" pitchFamily="50" charset="0"/>
                <a:cs typeface="Arial" panose="020B0604020202020204" pitchFamily="34" charset="0"/>
              </a:rPr>
            </a:br>
            <a:endParaRPr lang="en-GB" sz="1800" dirty="0"/>
          </a:p>
        </p:txBody>
      </p:sp>
    </p:spTree>
    <p:extLst>
      <p:ext uri="{BB962C8B-B14F-4D97-AF65-F5344CB8AC3E}">
        <p14:creationId xmlns:p14="http://schemas.microsoft.com/office/powerpoint/2010/main" val="7708695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7235" y="367843"/>
            <a:ext cx="7493097" cy="3257302"/>
          </a:xfrm>
          <a:prstGeom prst="rect">
            <a:avLst/>
          </a:prstGeom>
        </p:spPr>
        <p:txBody>
          <a:bodyPr wrap="square">
            <a:spAutoFit/>
          </a:bodyPr>
          <a:lstStyle/>
          <a:p>
            <a:pPr algn="ctr"/>
            <a:r>
              <a:rPr lang="en-GB" sz="2000" b="1" u="sng" dirty="0">
                <a:solidFill>
                  <a:srgbClr val="00B0F0"/>
                </a:solidFill>
                <a:latin typeface="Arial" panose="020B0604020202020204" pitchFamily="34" charset="0"/>
                <a:cs typeface="Arial" panose="020B0604020202020204" pitchFamily="34" charset="0"/>
              </a:rPr>
              <a:t>Where do candidates start ?</a:t>
            </a:r>
          </a:p>
          <a:p>
            <a:pPr marL="363538" indent="-363538">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Identify a range of needs and analyse them </a:t>
            </a:r>
          </a:p>
          <a:p>
            <a:pPr marL="363538" indent="-363538">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Focus on user/client requirements</a:t>
            </a:r>
          </a:p>
          <a:p>
            <a:pPr marL="363538" indent="-363538">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Evaluate existing products</a:t>
            </a:r>
          </a:p>
          <a:p>
            <a:pPr marL="363538" indent="-363538">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Research new materials, processes, techniques</a:t>
            </a:r>
          </a:p>
          <a:p>
            <a:pPr marL="363538" indent="-363538">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Focus on the problem</a:t>
            </a:r>
          </a:p>
          <a:p>
            <a:pPr marL="363538" indent="-363538">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Understanding the problem and target market linked to it.</a:t>
            </a:r>
          </a:p>
          <a:p>
            <a:pPr marL="363538" indent="-363538">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Look at designers / other practitioners</a:t>
            </a:r>
          </a:p>
        </p:txBody>
      </p:sp>
      <p:pic>
        <p:nvPicPr>
          <p:cNvPr id="8" name="Picture 7">
            <a:extLst>
              <a:ext uri="{FF2B5EF4-FFF2-40B4-BE49-F238E27FC236}">
                <a16:creationId xmlns:a16="http://schemas.microsoft.com/office/drawing/2014/main" id="{9D061545-2AED-B39D-7729-9426AE98CB94}"/>
              </a:ext>
            </a:extLst>
          </p:cNvPr>
          <p:cNvPicPr>
            <a:picLocks noChangeAspect="1"/>
          </p:cNvPicPr>
          <p:nvPr/>
        </p:nvPicPr>
        <p:blipFill>
          <a:blip r:embed="rId3"/>
          <a:stretch>
            <a:fillRect/>
          </a:stretch>
        </p:blipFill>
        <p:spPr>
          <a:xfrm>
            <a:off x="8438449" y="3895574"/>
            <a:ext cx="3482125" cy="2455052"/>
          </a:xfrm>
          <a:prstGeom prst="rect">
            <a:avLst/>
          </a:prstGeom>
        </p:spPr>
      </p:pic>
      <p:pic>
        <p:nvPicPr>
          <p:cNvPr id="10" name="Picture 9">
            <a:extLst>
              <a:ext uri="{FF2B5EF4-FFF2-40B4-BE49-F238E27FC236}">
                <a16:creationId xmlns:a16="http://schemas.microsoft.com/office/drawing/2014/main" id="{05B46648-CD1B-1B1F-ABF0-8152B8136E0D}"/>
              </a:ext>
            </a:extLst>
          </p:cNvPr>
          <p:cNvPicPr>
            <a:picLocks noChangeAspect="1"/>
          </p:cNvPicPr>
          <p:nvPr/>
        </p:nvPicPr>
        <p:blipFill>
          <a:blip r:embed="rId4"/>
          <a:stretch>
            <a:fillRect/>
          </a:stretch>
        </p:blipFill>
        <p:spPr>
          <a:xfrm>
            <a:off x="8533975" y="349123"/>
            <a:ext cx="2284755" cy="3163174"/>
          </a:xfrm>
          <a:prstGeom prst="rect">
            <a:avLst/>
          </a:prstGeom>
        </p:spPr>
      </p:pic>
      <p:pic>
        <p:nvPicPr>
          <p:cNvPr id="12" name="Picture 11">
            <a:extLst>
              <a:ext uri="{FF2B5EF4-FFF2-40B4-BE49-F238E27FC236}">
                <a16:creationId xmlns:a16="http://schemas.microsoft.com/office/drawing/2014/main" id="{23A92BBA-D52D-B157-90E8-84F3355CC7F1}"/>
              </a:ext>
            </a:extLst>
          </p:cNvPr>
          <p:cNvPicPr>
            <a:picLocks noChangeAspect="1"/>
          </p:cNvPicPr>
          <p:nvPr/>
        </p:nvPicPr>
        <p:blipFill>
          <a:blip r:embed="rId5"/>
          <a:stretch>
            <a:fillRect/>
          </a:stretch>
        </p:blipFill>
        <p:spPr>
          <a:xfrm>
            <a:off x="149400" y="349123"/>
            <a:ext cx="2198874" cy="3049601"/>
          </a:xfrm>
          <a:prstGeom prst="rect">
            <a:avLst/>
          </a:prstGeom>
        </p:spPr>
      </p:pic>
      <p:pic>
        <p:nvPicPr>
          <p:cNvPr id="14" name="Picture 13">
            <a:extLst>
              <a:ext uri="{FF2B5EF4-FFF2-40B4-BE49-F238E27FC236}">
                <a16:creationId xmlns:a16="http://schemas.microsoft.com/office/drawing/2014/main" id="{8538C5B5-ED1A-2666-812C-8673B57155FC}"/>
              </a:ext>
            </a:extLst>
          </p:cNvPr>
          <p:cNvPicPr>
            <a:picLocks noChangeAspect="1"/>
          </p:cNvPicPr>
          <p:nvPr/>
        </p:nvPicPr>
        <p:blipFill>
          <a:blip r:embed="rId6"/>
          <a:stretch>
            <a:fillRect/>
          </a:stretch>
        </p:blipFill>
        <p:spPr>
          <a:xfrm>
            <a:off x="4483886" y="3832177"/>
            <a:ext cx="3685796" cy="2657980"/>
          </a:xfrm>
          <a:prstGeom prst="rect">
            <a:avLst/>
          </a:prstGeom>
        </p:spPr>
      </p:pic>
      <p:pic>
        <p:nvPicPr>
          <p:cNvPr id="2" name="Picture 1">
            <a:extLst>
              <a:ext uri="{FF2B5EF4-FFF2-40B4-BE49-F238E27FC236}">
                <a16:creationId xmlns:a16="http://schemas.microsoft.com/office/drawing/2014/main" id="{431EBA25-1623-E990-20AA-50ACD6BE9A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3541" y="3810906"/>
            <a:ext cx="3521579" cy="2641184"/>
          </a:xfrm>
          <a:prstGeom prst="rect">
            <a:avLst/>
          </a:prstGeom>
        </p:spPr>
      </p:pic>
    </p:spTree>
    <p:extLst>
      <p:ext uri="{BB962C8B-B14F-4D97-AF65-F5344CB8AC3E}">
        <p14:creationId xmlns:p14="http://schemas.microsoft.com/office/powerpoint/2010/main" val="88661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109144" y="204160"/>
            <a:ext cx="2554875" cy="400110"/>
          </a:xfrm>
          <a:prstGeom prst="rect">
            <a:avLst/>
          </a:prstGeom>
        </p:spPr>
        <p:txBody>
          <a:bodyPr wrap="square">
            <a:spAutoFit/>
          </a:bodyPr>
          <a:lstStyle/>
          <a:p>
            <a:pPr algn="r"/>
            <a:r>
              <a:rPr lang="en-GB" sz="2000" b="1" i="1" dirty="0">
                <a:solidFill>
                  <a:srgbClr val="00B0F0"/>
                </a:solidFill>
                <a:latin typeface="Arial" panose="020B0604020202020204" pitchFamily="34" charset="0"/>
                <a:cs typeface="Arial" panose="020B0604020202020204" pitchFamily="34" charset="0"/>
              </a:rPr>
              <a:t>Identifying a need</a:t>
            </a:r>
            <a:endParaRPr lang="en-GB" dirty="0">
              <a:solidFill>
                <a:srgbClr val="00B0F0"/>
              </a:solidFill>
            </a:endParaRPr>
          </a:p>
        </p:txBody>
      </p:sp>
      <p:sp>
        <p:nvSpPr>
          <p:cNvPr id="9" name="TextBox 8"/>
          <p:cNvSpPr txBox="1"/>
          <p:nvPr/>
        </p:nvSpPr>
        <p:spPr>
          <a:xfrm>
            <a:off x="931690" y="115068"/>
            <a:ext cx="3469053" cy="378052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Full exploration of user needs with specific needs highlighted leads to a better understanding of the task. Superficial investigation with no real direction does not.</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Focus on a broad range of opportunities to begin with.    </a:t>
            </a:r>
            <a:r>
              <a:rPr lang="en-GB" i="1" u="sng" dirty="0">
                <a:latin typeface="Arial" panose="020B0604020202020204" pitchFamily="34" charset="0"/>
                <a:cs typeface="Arial" panose="020B0604020202020204" pitchFamily="34" charset="0"/>
              </a:rPr>
              <a:t>Candidate choice</a:t>
            </a:r>
          </a:p>
        </p:txBody>
      </p:sp>
      <p:pic>
        <p:nvPicPr>
          <p:cNvPr id="2" name="Picture 1"/>
          <p:cNvPicPr>
            <a:picLocks noChangeAspect="1"/>
          </p:cNvPicPr>
          <p:nvPr/>
        </p:nvPicPr>
        <p:blipFill rotWithShape="1">
          <a:blip r:embed="rId3"/>
          <a:srcRect l="27548" t="17859" r="43954" b="6147"/>
          <a:stretch/>
        </p:blipFill>
        <p:spPr>
          <a:xfrm rot="5400000">
            <a:off x="9160778" y="817878"/>
            <a:ext cx="2248248" cy="3372373"/>
          </a:xfrm>
          <a:prstGeom prst="rect">
            <a:avLst/>
          </a:prstGeom>
          <a:ln>
            <a:solidFill>
              <a:schemeClr val="tx1"/>
            </a:solidFill>
          </a:ln>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646" t="5467" r="5820" b="10229"/>
          <a:stretch/>
        </p:blipFill>
        <p:spPr>
          <a:xfrm>
            <a:off x="931690" y="4134530"/>
            <a:ext cx="3227529" cy="2229420"/>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4253" t="8283" r="3839" b="7002"/>
          <a:stretch/>
        </p:blipFill>
        <p:spPr>
          <a:xfrm>
            <a:off x="4076092" y="4134530"/>
            <a:ext cx="3225031" cy="2229418"/>
          </a:xfrm>
          <a:prstGeom prst="rect">
            <a:avLst/>
          </a:prstGeom>
        </p:spPr>
      </p:pic>
      <p:pic>
        <p:nvPicPr>
          <p:cNvPr id="5" name="Picture 4">
            <a:extLst>
              <a:ext uri="{FF2B5EF4-FFF2-40B4-BE49-F238E27FC236}">
                <a16:creationId xmlns:a16="http://schemas.microsoft.com/office/drawing/2014/main" id="{F92D752C-79A7-7FF2-9B61-21B99CD33AFC}"/>
              </a:ext>
            </a:extLst>
          </p:cNvPr>
          <p:cNvPicPr>
            <a:picLocks noChangeAspect="1"/>
          </p:cNvPicPr>
          <p:nvPr/>
        </p:nvPicPr>
        <p:blipFill>
          <a:blip r:embed="rId6"/>
          <a:stretch>
            <a:fillRect/>
          </a:stretch>
        </p:blipFill>
        <p:spPr>
          <a:xfrm>
            <a:off x="7777214" y="3786060"/>
            <a:ext cx="3764840" cy="2549791"/>
          </a:xfrm>
          <a:prstGeom prst="rect">
            <a:avLst/>
          </a:prstGeom>
        </p:spPr>
      </p:pic>
      <p:sp>
        <p:nvSpPr>
          <p:cNvPr id="7" name="TextBox 6">
            <a:extLst>
              <a:ext uri="{FF2B5EF4-FFF2-40B4-BE49-F238E27FC236}">
                <a16:creationId xmlns:a16="http://schemas.microsoft.com/office/drawing/2014/main" id="{B6C6E723-C92E-2C0A-ED52-639909619FB3}"/>
              </a:ext>
            </a:extLst>
          </p:cNvPr>
          <p:cNvSpPr txBox="1"/>
          <p:nvPr/>
        </p:nvSpPr>
        <p:spPr>
          <a:xfrm>
            <a:off x="4569417" y="210758"/>
            <a:ext cx="6094602" cy="3365024"/>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Specific needs identified.</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Simple questions are being asked by the candidate - Who? Why? How?</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Keeps an open approach</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Conclusion about what their challenges are going to be and why they have chosen them</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Analysis of information is needed</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Focused relevant research follows</a:t>
            </a:r>
          </a:p>
        </p:txBody>
      </p:sp>
    </p:spTree>
    <p:extLst>
      <p:ext uri="{BB962C8B-B14F-4D97-AF65-F5344CB8AC3E}">
        <p14:creationId xmlns:p14="http://schemas.microsoft.com/office/powerpoint/2010/main" val="3988630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6DAF4B-B338-899D-7554-5960DCCAAA7F}"/>
              </a:ext>
            </a:extLst>
          </p:cNvPr>
          <p:cNvPicPr>
            <a:picLocks noChangeAspect="1"/>
          </p:cNvPicPr>
          <p:nvPr/>
        </p:nvPicPr>
        <p:blipFill>
          <a:blip r:embed="rId2"/>
          <a:stretch>
            <a:fillRect/>
          </a:stretch>
        </p:blipFill>
        <p:spPr>
          <a:xfrm>
            <a:off x="5924747" y="173517"/>
            <a:ext cx="3862807" cy="2823845"/>
          </a:xfrm>
          <a:prstGeom prst="rect">
            <a:avLst/>
          </a:prstGeom>
        </p:spPr>
      </p:pic>
      <p:pic>
        <p:nvPicPr>
          <p:cNvPr id="10" name="Picture 9">
            <a:extLst>
              <a:ext uri="{FF2B5EF4-FFF2-40B4-BE49-F238E27FC236}">
                <a16:creationId xmlns:a16="http://schemas.microsoft.com/office/drawing/2014/main" id="{0E48D03A-652F-03E8-B1B7-9475A3D0E533}"/>
              </a:ext>
            </a:extLst>
          </p:cNvPr>
          <p:cNvPicPr>
            <a:picLocks noChangeAspect="1"/>
          </p:cNvPicPr>
          <p:nvPr/>
        </p:nvPicPr>
        <p:blipFill>
          <a:blip r:embed="rId3"/>
          <a:stretch>
            <a:fillRect/>
          </a:stretch>
        </p:blipFill>
        <p:spPr>
          <a:xfrm>
            <a:off x="424997" y="79165"/>
            <a:ext cx="4694797" cy="3349835"/>
          </a:xfrm>
          <a:prstGeom prst="rect">
            <a:avLst/>
          </a:prstGeom>
        </p:spPr>
      </p:pic>
      <p:pic>
        <p:nvPicPr>
          <p:cNvPr id="12" name="Picture 11">
            <a:extLst>
              <a:ext uri="{FF2B5EF4-FFF2-40B4-BE49-F238E27FC236}">
                <a16:creationId xmlns:a16="http://schemas.microsoft.com/office/drawing/2014/main" id="{774AE23C-D64F-34BA-3869-21042A99DBF1}"/>
              </a:ext>
            </a:extLst>
          </p:cNvPr>
          <p:cNvPicPr>
            <a:picLocks noChangeAspect="1"/>
          </p:cNvPicPr>
          <p:nvPr/>
        </p:nvPicPr>
        <p:blipFill>
          <a:blip r:embed="rId4"/>
          <a:stretch>
            <a:fillRect/>
          </a:stretch>
        </p:blipFill>
        <p:spPr>
          <a:xfrm>
            <a:off x="6778592" y="2997362"/>
            <a:ext cx="5159509" cy="3562058"/>
          </a:xfrm>
          <a:prstGeom prst="rect">
            <a:avLst/>
          </a:prstGeom>
        </p:spPr>
      </p:pic>
      <p:pic>
        <p:nvPicPr>
          <p:cNvPr id="3" name="Picture 2">
            <a:extLst>
              <a:ext uri="{FF2B5EF4-FFF2-40B4-BE49-F238E27FC236}">
                <a16:creationId xmlns:a16="http://schemas.microsoft.com/office/drawing/2014/main" id="{63BEFFC2-D750-79EC-6036-2AC54722DA4B}"/>
              </a:ext>
            </a:extLst>
          </p:cNvPr>
          <p:cNvPicPr>
            <a:picLocks noChangeAspect="1"/>
          </p:cNvPicPr>
          <p:nvPr/>
        </p:nvPicPr>
        <p:blipFill>
          <a:blip r:embed="rId5"/>
          <a:stretch>
            <a:fillRect/>
          </a:stretch>
        </p:blipFill>
        <p:spPr>
          <a:xfrm>
            <a:off x="1010567" y="3567099"/>
            <a:ext cx="5224963" cy="2916819"/>
          </a:xfrm>
          <a:prstGeom prst="rect">
            <a:avLst/>
          </a:prstGeom>
        </p:spPr>
      </p:pic>
    </p:spTree>
    <p:extLst>
      <p:ext uri="{BB962C8B-B14F-4D97-AF65-F5344CB8AC3E}">
        <p14:creationId xmlns:p14="http://schemas.microsoft.com/office/powerpoint/2010/main" val="3290605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23"/>
          <p:cNvPicPr preferRelativeResize="0"/>
          <p:nvPr/>
        </p:nvPicPr>
        <p:blipFill rotWithShape="1">
          <a:blip r:embed="rId3">
            <a:alphaModFix/>
          </a:blip>
          <a:srcRect l="9049" t="5201" r="15347" b="2402"/>
          <a:stretch/>
        </p:blipFill>
        <p:spPr>
          <a:xfrm>
            <a:off x="436228" y="333077"/>
            <a:ext cx="5062698" cy="3095923"/>
          </a:xfrm>
          <a:prstGeom prst="rect">
            <a:avLst/>
          </a:prstGeom>
          <a:noFill/>
          <a:ln>
            <a:noFill/>
          </a:ln>
        </p:spPr>
      </p:pic>
      <p:pic>
        <p:nvPicPr>
          <p:cNvPr id="150" name="Google Shape;150;p23"/>
          <p:cNvPicPr preferRelativeResize="0"/>
          <p:nvPr/>
        </p:nvPicPr>
        <p:blipFill rotWithShape="1">
          <a:blip r:embed="rId4">
            <a:alphaModFix/>
          </a:blip>
          <a:srcRect l="13776" t="3797" r="12199" b="3797"/>
          <a:stretch/>
        </p:blipFill>
        <p:spPr>
          <a:xfrm>
            <a:off x="5880683" y="201336"/>
            <a:ext cx="4654731" cy="3095923"/>
          </a:xfrm>
          <a:prstGeom prst="rect">
            <a:avLst/>
          </a:prstGeom>
          <a:noFill/>
          <a:ln>
            <a:noFill/>
          </a:ln>
        </p:spPr>
      </p:pic>
      <p:sp>
        <p:nvSpPr>
          <p:cNvPr id="151" name="Google Shape;151;p23"/>
          <p:cNvSpPr txBox="1"/>
          <p:nvPr/>
        </p:nvSpPr>
        <p:spPr>
          <a:xfrm>
            <a:off x="8556282" y="4639797"/>
            <a:ext cx="3402000" cy="1569620"/>
          </a:xfrm>
          <a:prstGeom prst="rect">
            <a:avLst/>
          </a:prstGeom>
          <a:noFill/>
          <a:ln>
            <a:noFill/>
          </a:ln>
        </p:spPr>
        <p:txBody>
          <a:bodyPr spcFirstLastPara="1" wrap="square" lIns="91425" tIns="45700" rIns="91425" bIns="45700" anchor="t" anchorCtr="0">
            <a:spAutoFit/>
          </a:bodyPr>
          <a:lstStyle/>
          <a:p>
            <a:pPr algn="ctr">
              <a:lnSpc>
                <a:spcPct val="80000"/>
              </a:lnSpc>
              <a:buClr>
                <a:srgbClr val="000000"/>
              </a:buClr>
              <a:buSzPts val="2000"/>
            </a:pPr>
            <a:r>
              <a:rPr lang="en-GB" sz="2000" dirty="0">
                <a:solidFill>
                  <a:srgbClr val="000000"/>
                </a:solidFill>
                <a:latin typeface="Arial"/>
                <a:ea typeface="Arial"/>
                <a:cs typeface="Arial"/>
                <a:sym typeface="Arial"/>
              </a:rPr>
              <a:t>UNIT 4: more in depth</a:t>
            </a:r>
          </a:p>
          <a:p>
            <a:pPr algn="ctr">
              <a:lnSpc>
                <a:spcPct val="80000"/>
              </a:lnSpc>
              <a:buClr>
                <a:srgbClr val="000000"/>
              </a:buClr>
              <a:buSzPts val="2000"/>
            </a:pPr>
            <a:endParaRPr lang="en-GB" sz="2000" dirty="0">
              <a:solidFill>
                <a:srgbClr val="000000"/>
              </a:solidFill>
              <a:latin typeface="Arial"/>
              <a:ea typeface="Arial"/>
              <a:cs typeface="Arial"/>
              <a:sym typeface="Arial"/>
            </a:endParaRPr>
          </a:p>
          <a:p>
            <a:pPr algn="ctr">
              <a:lnSpc>
                <a:spcPct val="80000"/>
              </a:lnSpc>
              <a:buClr>
                <a:srgbClr val="000000"/>
              </a:buClr>
              <a:buSzPts val="2000"/>
            </a:pPr>
            <a:r>
              <a:rPr lang="en-GB" sz="2000" dirty="0">
                <a:solidFill>
                  <a:srgbClr val="000000"/>
                </a:solidFill>
                <a:latin typeface="Arial"/>
                <a:ea typeface="Arial"/>
                <a:cs typeface="Arial"/>
                <a:sym typeface="Arial"/>
              </a:rPr>
              <a:t>A range of contexts considered, analysed and conclusions drawn upon.</a:t>
            </a:r>
            <a:endParaRPr dirty="0"/>
          </a:p>
          <a:p>
            <a:pPr algn="ctr">
              <a:lnSpc>
                <a:spcPct val="80000"/>
              </a:lnSpc>
              <a:buClr>
                <a:srgbClr val="000000"/>
              </a:buClr>
              <a:buSzPts val="2000"/>
            </a:pPr>
            <a:r>
              <a:rPr lang="en-GB" sz="2000" dirty="0">
                <a:solidFill>
                  <a:srgbClr val="000000"/>
                </a:solidFill>
                <a:latin typeface="Arial"/>
                <a:ea typeface="Arial"/>
                <a:cs typeface="Arial"/>
                <a:sym typeface="Arial"/>
              </a:rPr>
              <a:t> </a:t>
            </a:r>
            <a:endParaRPr dirty="0"/>
          </a:p>
        </p:txBody>
      </p:sp>
      <p:pic>
        <p:nvPicPr>
          <p:cNvPr id="2" name="Google Shape;147;p6">
            <a:extLst>
              <a:ext uri="{FF2B5EF4-FFF2-40B4-BE49-F238E27FC236}">
                <a16:creationId xmlns:a16="http://schemas.microsoft.com/office/drawing/2014/main" id="{14BEA1FA-41AA-5230-A378-24C342566734}"/>
              </a:ext>
            </a:extLst>
          </p:cNvPr>
          <p:cNvPicPr preferRelativeResize="0"/>
          <p:nvPr/>
        </p:nvPicPr>
        <p:blipFill rotWithShape="1">
          <a:blip r:embed="rId5">
            <a:alphaModFix/>
          </a:blip>
          <a:srcRect/>
          <a:stretch/>
        </p:blipFill>
        <p:spPr>
          <a:xfrm>
            <a:off x="4973804" y="3535406"/>
            <a:ext cx="3351737" cy="2886366"/>
          </a:xfrm>
          <a:prstGeom prst="rect">
            <a:avLst/>
          </a:prstGeom>
          <a:noFill/>
          <a:ln>
            <a:noFill/>
          </a:ln>
          <a:effectLst>
            <a:outerShdw blurRad="292100" dist="139700" dir="2700000" algn="tl" rotWithShape="0">
              <a:srgbClr val="333333">
                <a:alpha val="63921"/>
              </a:srgbClr>
            </a:outerShdw>
          </a:effectLst>
        </p:spPr>
      </p:pic>
      <p:pic>
        <p:nvPicPr>
          <p:cNvPr id="4" name="Picture 3">
            <a:extLst>
              <a:ext uri="{FF2B5EF4-FFF2-40B4-BE49-F238E27FC236}">
                <a16:creationId xmlns:a16="http://schemas.microsoft.com/office/drawing/2014/main" id="{163B7805-04A4-105F-3C92-A9DE02002399}"/>
              </a:ext>
            </a:extLst>
          </p:cNvPr>
          <p:cNvPicPr>
            <a:picLocks noChangeAspect="1"/>
          </p:cNvPicPr>
          <p:nvPr/>
        </p:nvPicPr>
        <p:blipFill>
          <a:blip r:embed="rId6"/>
          <a:stretch>
            <a:fillRect/>
          </a:stretch>
        </p:blipFill>
        <p:spPr>
          <a:xfrm>
            <a:off x="177953" y="3632433"/>
            <a:ext cx="4565110" cy="278933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grpSp>
        <p:nvGrpSpPr>
          <p:cNvPr id="125" name="Google Shape;125;p4"/>
          <p:cNvGrpSpPr/>
          <p:nvPr/>
        </p:nvGrpSpPr>
        <p:grpSpPr>
          <a:xfrm>
            <a:off x="894080" y="753034"/>
            <a:ext cx="9917355" cy="5713463"/>
            <a:chOff x="1465300" y="1193200"/>
            <a:chExt cx="6991350" cy="4991100"/>
          </a:xfrm>
        </p:grpSpPr>
        <p:pic>
          <p:nvPicPr>
            <p:cNvPr id="126" name="Google Shape;126;p4"/>
            <p:cNvPicPr preferRelativeResize="0"/>
            <p:nvPr/>
          </p:nvPicPr>
          <p:blipFill rotWithShape="1">
            <a:blip r:embed="rId3">
              <a:alphaModFix/>
            </a:blip>
            <a:srcRect/>
            <a:stretch/>
          </p:blipFill>
          <p:spPr>
            <a:xfrm>
              <a:off x="1465300" y="1193200"/>
              <a:ext cx="6991350" cy="4991100"/>
            </a:xfrm>
            <a:prstGeom prst="rect">
              <a:avLst/>
            </a:prstGeom>
            <a:noFill/>
            <a:ln>
              <a:noFill/>
            </a:ln>
          </p:spPr>
        </p:pic>
        <p:sp>
          <p:nvSpPr>
            <p:cNvPr id="127" name="Google Shape;127;p4"/>
            <p:cNvSpPr txBox="1"/>
            <p:nvPr/>
          </p:nvSpPr>
          <p:spPr>
            <a:xfrm>
              <a:off x="7922400" y="1266500"/>
              <a:ext cx="485100" cy="447321"/>
            </a:xfrm>
            <a:prstGeom prst="rect">
              <a:avLst/>
            </a:prstGeom>
            <a:solidFill>
              <a:srgbClr val="FFFFFF"/>
            </a:solidFill>
            <a:ln>
              <a:noFill/>
            </a:ln>
          </p:spPr>
          <p:txBody>
            <a:bodyPr spcFirstLastPara="1" wrap="square" lIns="91425" tIns="91425" rIns="91425" bIns="91425"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24" name="Google Shape;124;p4"/>
          <p:cNvSpPr txBox="1"/>
          <p:nvPr/>
        </p:nvSpPr>
        <p:spPr>
          <a:xfrm>
            <a:off x="1055444" y="71553"/>
            <a:ext cx="9379474" cy="639900"/>
          </a:xfrm>
          <a:prstGeom prst="rect">
            <a:avLst/>
          </a:prstGeom>
          <a:noFill/>
          <a:ln>
            <a:noFill/>
          </a:ln>
        </p:spPr>
        <p:txBody>
          <a:bodyPr spcFirstLastPara="1" wrap="square" lIns="91425" tIns="45700" rIns="91425" bIns="45700" anchor="b" anchorCtr="0">
            <a:noAutofit/>
          </a:bodyPr>
          <a:lstStyle/>
          <a:p>
            <a:pPr marL="0" marR="0" lvl="0" indent="0" algn="l" rtl="0">
              <a:spcBef>
                <a:spcPts val="480"/>
              </a:spcBef>
              <a:spcAft>
                <a:spcPts val="0"/>
              </a:spcAft>
              <a:buNone/>
            </a:pPr>
            <a:r>
              <a:rPr lang="en-GB" sz="2400" b="1" i="0" u="none" strike="noStrike" cap="none" dirty="0">
                <a:latin typeface="Calibri"/>
                <a:ea typeface="Calibri"/>
                <a:cs typeface="Calibri"/>
                <a:sym typeface="Calibri"/>
              </a:rPr>
              <a:t>Considered approaches to project </a:t>
            </a:r>
            <a:r>
              <a:rPr lang="en-GB" sz="2400" b="1" dirty="0" err="1">
                <a:latin typeface="Calibri"/>
                <a:ea typeface="Calibri"/>
                <a:cs typeface="Calibri"/>
                <a:sym typeface="Calibri"/>
              </a:rPr>
              <a:t>m</a:t>
            </a:r>
            <a:r>
              <a:rPr lang="en-GB" sz="2400" b="1" i="0" u="none" strike="noStrike" cap="none" dirty="0" err="1">
                <a:latin typeface="Calibri"/>
                <a:ea typeface="Calibri"/>
                <a:cs typeface="Calibri"/>
                <a:sym typeface="Calibri"/>
              </a:rPr>
              <a:t>anagement</a:t>
            </a:r>
            <a:r>
              <a:rPr lang="en-GB" sz="2400" b="1" i="0" u="none" strike="noStrike" cap="none" dirty="0" err="1">
                <a:solidFill>
                  <a:schemeClr val="lt1"/>
                </a:solidFill>
                <a:latin typeface="Calibri"/>
                <a:ea typeface="Calibri"/>
                <a:cs typeface="Calibri"/>
                <a:sym typeface="Calibri"/>
              </a:rPr>
              <a:t>anning</a:t>
            </a:r>
            <a:r>
              <a:rPr lang="en-GB" sz="2400" b="1" i="0" u="none" strike="noStrike" cap="none" dirty="0" err="1">
                <a:latin typeface="Calibri"/>
                <a:ea typeface="Calibri"/>
                <a:cs typeface="Calibri"/>
                <a:sym typeface="Calibri"/>
              </a:rPr>
              <a:t>UNIT</a:t>
            </a:r>
            <a:r>
              <a:rPr lang="en-GB" sz="2400" b="1" i="0" u="none" strike="noStrike" cap="none" dirty="0">
                <a:latin typeface="Calibri"/>
                <a:ea typeface="Calibri"/>
                <a:cs typeface="Calibri"/>
                <a:sym typeface="Calibri"/>
              </a:rPr>
              <a:t> 4</a:t>
            </a:r>
            <a:endParaRPr sz="2400" b="1" i="0" u="none" strike="noStrike" cap="none" dirty="0">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9508" y="1441780"/>
            <a:ext cx="8300706" cy="452431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Research and investigation must be </a:t>
            </a:r>
            <a:r>
              <a:rPr lang="en-GB" b="1" dirty="0">
                <a:latin typeface="Arial" panose="020B0604020202020204" pitchFamily="34" charset="0"/>
                <a:cs typeface="Arial" panose="020B0604020202020204" pitchFamily="34" charset="0"/>
              </a:rPr>
              <a:t>relevant</a:t>
            </a:r>
            <a:r>
              <a:rPr lang="en-GB" dirty="0">
                <a:latin typeface="Arial" panose="020B0604020202020204" pitchFamily="34" charset="0"/>
                <a:cs typeface="Arial" panose="020B0604020202020204" pitchFamily="34" charset="0"/>
              </a:rPr>
              <a:t> and </a:t>
            </a:r>
            <a:r>
              <a:rPr lang="en-GB" b="1" dirty="0">
                <a:latin typeface="Arial" panose="020B0604020202020204" pitchFamily="34" charset="0"/>
                <a:cs typeface="Arial" panose="020B0604020202020204" pitchFamily="34" charset="0"/>
              </a:rPr>
              <a:t>linked to the context</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The </a:t>
            </a:r>
            <a:r>
              <a:rPr lang="en-GB" b="1" dirty="0">
                <a:latin typeface="Arial" panose="020B0604020202020204" pitchFamily="34" charset="0"/>
                <a:cs typeface="Arial" panose="020B0604020202020204" pitchFamily="34" charset="0"/>
              </a:rPr>
              <a:t>needs</a:t>
            </a:r>
            <a:r>
              <a:rPr lang="en-GB" dirty="0">
                <a:latin typeface="Arial" panose="020B0604020202020204" pitchFamily="34" charset="0"/>
                <a:cs typeface="Arial" panose="020B0604020202020204" pitchFamily="34" charset="0"/>
              </a:rPr>
              <a:t>, </a:t>
            </a:r>
            <a:r>
              <a:rPr lang="en-GB" b="1" dirty="0">
                <a:latin typeface="Arial" panose="020B0604020202020204" pitchFamily="34" charset="0"/>
                <a:cs typeface="Arial" panose="020B0604020202020204" pitchFamily="34" charset="0"/>
              </a:rPr>
              <a:t>wants</a:t>
            </a:r>
            <a:r>
              <a:rPr lang="en-GB" dirty="0">
                <a:latin typeface="Arial" panose="020B0604020202020204" pitchFamily="34" charset="0"/>
                <a:cs typeface="Arial" panose="020B0604020202020204" pitchFamily="34" charset="0"/>
              </a:rPr>
              <a:t> and </a:t>
            </a:r>
            <a:r>
              <a:rPr lang="en-GB" b="1" dirty="0">
                <a:latin typeface="Arial" panose="020B0604020202020204" pitchFamily="34" charset="0"/>
                <a:cs typeface="Arial" panose="020B0604020202020204" pitchFamily="34" charset="0"/>
              </a:rPr>
              <a:t>values</a:t>
            </a:r>
            <a:r>
              <a:rPr lang="en-GB" dirty="0">
                <a:latin typeface="Arial" panose="020B0604020202020204" pitchFamily="34" charset="0"/>
                <a:cs typeface="Arial" panose="020B0604020202020204" pitchFamily="34" charset="0"/>
              </a:rPr>
              <a:t> of </a:t>
            </a:r>
            <a:r>
              <a:rPr lang="en-GB" b="1" dirty="0">
                <a:latin typeface="Arial" panose="020B0604020202020204" pitchFamily="34" charset="0"/>
                <a:cs typeface="Arial" panose="020B0604020202020204" pitchFamily="34" charset="0"/>
              </a:rPr>
              <a:t>users</a:t>
            </a:r>
            <a:r>
              <a:rPr lang="en-GB" dirty="0">
                <a:latin typeface="Arial" panose="020B0604020202020204" pitchFamily="34" charset="0"/>
                <a:cs typeface="Arial" panose="020B0604020202020204" pitchFamily="34" charset="0"/>
              </a:rPr>
              <a:t> is important </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Reference to users is </a:t>
            </a:r>
            <a:r>
              <a:rPr lang="en-GB" b="1" dirty="0">
                <a:latin typeface="Arial" panose="020B0604020202020204" pitchFamily="34" charset="0"/>
                <a:cs typeface="Arial" panose="020B0604020202020204" pitchFamily="34" charset="0"/>
              </a:rPr>
              <a:t>on-going</a:t>
            </a:r>
            <a:r>
              <a:rPr lang="en-GB" dirty="0">
                <a:latin typeface="Arial" panose="020B0604020202020204" pitchFamily="34" charset="0"/>
                <a:cs typeface="Arial" panose="020B0604020202020204" pitchFamily="34" charset="0"/>
              </a:rPr>
              <a:t> throughout the task</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Questionnaires (if necessary) should </a:t>
            </a:r>
            <a:r>
              <a:rPr lang="en-GB" u="sng" dirty="0">
                <a:latin typeface="Arial" panose="020B0604020202020204" pitchFamily="34" charset="0"/>
                <a:cs typeface="Arial" panose="020B0604020202020204" pitchFamily="34" charset="0"/>
              </a:rPr>
              <a:t>avoid superficial questions that do not provide any meaningful information</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Strategies used to gather information should </a:t>
            </a:r>
            <a:r>
              <a:rPr lang="en-GB" b="1" dirty="0">
                <a:latin typeface="Arial" panose="020B0604020202020204" pitchFamily="34" charset="0"/>
                <a:cs typeface="Arial" panose="020B0604020202020204" pitchFamily="34" charset="0"/>
              </a:rPr>
              <a:t>focus specifically </a:t>
            </a:r>
            <a:r>
              <a:rPr lang="en-GB" dirty="0">
                <a:latin typeface="Arial" panose="020B0604020202020204" pitchFamily="34" charset="0"/>
                <a:cs typeface="Arial" panose="020B0604020202020204" pitchFamily="34" charset="0"/>
              </a:rPr>
              <a:t>on what the candidate needs to know to support the iterative process of design</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Avoid ‘padding out’ the portfolio</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Less work but far more focused!</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A clear understanding of design problems must be evident.</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5" name="Rectangle 4"/>
          <p:cNvSpPr/>
          <p:nvPr/>
        </p:nvSpPr>
        <p:spPr>
          <a:xfrm>
            <a:off x="1992097" y="943138"/>
            <a:ext cx="7855528" cy="400110"/>
          </a:xfrm>
          <a:prstGeom prst="rect">
            <a:avLst/>
          </a:prstGeom>
        </p:spPr>
        <p:txBody>
          <a:bodyPr wrap="square">
            <a:spAutoFit/>
          </a:bodyPr>
          <a:lstStyle/>
          <a:p>
            <a:r>
              <a:rPr lang="en-US" sz="2000" b="1" dirty="0">
                <a:solidFill>
                  <a:srgbClr val="00B0F0"/>
                </a:solidFill>
                <a:latin typeface="Arial" panose="020B0604020202020204" pitchFamily="34" charset="0"/>
                <a:cs typeface="Arial" panose="020B0604020202020204" pitchFamily="34" charset="0"/>
              </a:rPr>
              <a:t>Summary: Identifying and investigating design possibilities</a:t>
            </a:r>
            <a:endParaRPr lang="en-GB" sz="2000" dirty="0">
              <a:solidFill>
                <a:srgbClr val="00B0F0"/>
              </a:solidFill>
            </a:endParaRPr>
          </a:p>
        </p:txBody>
      </p:sp>
    </p:spTree>
    <p:extLst>
      <p:ext uri="{BB962C8B-B14F-4D97-AF65-F5344CB8AC3E}">
        <p14:creationId xmlns:p14="http://schemas.microsoft.com/office/powerpoint/2010/main" val="1453389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516296" y="586016"/>
            <a:ext cx="3518452" cy="646331"/>
          </a:xfrm>
          <a:prstGeom prst="rect">
            <a:avLst/>
          </a:prstGeom>
        </p:spPr>
        <p:txBody>
          <a:bodyPr wrap="square">
            <a:spAutoFit/>
          </a:bodyPr>
          <a:lstStyle/>
          <a:p>
            <a:pPr algn="ctr"/>
            <a:r>
              <a:rPr lang="en-GB" b="1" u="sng" dirty="0">
                <a:solidFill>
                  <a:srgbClr val="00B0F0"/>
                </a:solidFill>
                <a:latin typeface="Gotham Rounded Book"/>
              </a:rPr>
              <a:t>Final Design Brief and Specification</a:t>
            </a:r>
          </a:p>
          <a:p>
            <a:pPr algn="ctr"/>
            <a:r>
              <a:rPr lang="en-GB" b="1" u="sng" dirty="0">
                <a:solidFill>
                  <a:srgbClr val="00B0F0"/>
                </a:solidFill>
                <a:latin typeface="Gotham Rounded Book"/>
              </a:rPr>
              <a:t> </a:t>
            </a:r>
          </a:p>
        </p:txBody>
      </p:sp>
      <p:pic>
        <p:nvPicPr>
          <p:cNvPr id="2" name="Picture 1"/>
          <p:cNvPicPr>
            <a:picLocks noChangeAspect="1"/>
          </p:cNvPicPr>
          <p:nvPr/>
        </p:nvPicPr>
        <p:blipFill rotWithShape="1">
          <a:blip r:embed="rId3"/>
          <a:srcRect l="28925" t="19793" r="46142" b="15491"/>
          <a:stretch/>
        </p:blipFill>
        <p:spPr>
          <a:xfrm rot="5400000">
            <a:off x="2853386" y="2983822"/>
            <a:ext cx="2964270" cy="4327781"/>
          </a:xfrm>
          <a:prstGeom prst="rect">
            <a:avLst/>
          </a:prstGeom>
          <a:ln>
            <a:solidFill>
              <a:schemeClr val="tx1"/>
            </a:solidFill>
          </a:ln>
        </p:spPr>
      </p:pic>
      <p:pic>
        <p:nvPicPr>
          <p:cNvPr id="9" name="Picture 8"/>
          <p:cNvPicPr>
            <a:picLocks noChangeAspect="1"/>
          </p:cNvPicPr>
          <p:nvPr/>
        </p:nvPicPr>
        <p:blipFill rotWithShape="1">
          <a:blip r:embed="rId4"/>
          <a:srcRect r="12394"/>
          <a:stretch/>
        </p:blipFill>
        <p:spPr>
          <a:xfrm>
            <a:off x="6793778" y="1703729"/>
            <a:ext cx="5221572" cy="3923696"/>
          </a:xfrm>
          <a:prstGeom prst="rect">
            <a:avLst/>
          </a:prstGeom>
          <a:ln>
            <a:solidFill>
              <a:sysClr val="windowText" lastClr="000000"/>
            </a:solidFill>
          </a:ln>
        </p:spPr>
      </p:pic>
      <p:pic>
        <p:nvPicPr>
          <p:cNvPr id="5" name="Picture 4">
            <a:extLst>
              <a:ext uri="{FF2B5EF4-FFF2-40B4-BE49-F238E27FC236}">
                <a16:creationId xmlns:a16="http://schemas.microsoft.com/office/drawing/2014/main" id="{C6546074-3547-84D5-8D32-B58D18EA4BA0}"/>
              </a:ext>
            </a:extLst>
          </p:cNvPr>
          <p:cNvPicPr>
            <a:picLocks noChangeAspect="1"/>
          </p:cNvPicPr>
          <p:nvPr/>
        </p:nvPicPr>
        <p:blipFill>
          <a:blip r:embed="rId5"/>
          <a:stretch>
            <a:fillRect/>
          </a:stretch>
        </p:blipFill>
        <p:spPr>
          <a:xfrm>
            <a:off x="176650" y="128982"/>
            <a:ext cx="4870480" cy="3460850"/>
          </a:xfrm>
          <a:prstGeom prst="rect">
            <a:avLst/>
          </a:prstGeom>
        </p:spPr>
      </p:pic>
    </p:spTree>
    <p:extLst>
      <p:ext uri="{BB962C8B-B14F-4D97-AF65-F5344CB8AC3E}">
        <p14:creationId xmlns:p14="http://schemas.microsoft.com/office/powerpoint/2010/main" val="37915923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25"/>
          <p:cNvPicPr preferRelativeResize="0"/>
          <p:nvPr/>
        </p:nvPicPr>
        <p:blipFill rotWithShape="1">
          <a:blip r:embed="rId3">
            <a:alphaModFix/>
          </a:blip>
          <a:srcRect l="3334" t="11149" b="16402"/>
          <a:stretch/>
        </p:blipFill>
        <p:spPr>
          <a:xfrm>
            <a:off x="6600863" y="830511"/>
            <a:ext cx="4145434" cy="5627344"/>
          </a:xfrm>
          <a:prstGeom prst="rect">
            <a:avLst/>
          </a:prstGeom>
          <a:noFill/>
          <a:ln>
            <a:noFill/>
          </a:ln>
        </p:spPr>
      </p:pic>
      <p:sp>
        <p:nvSpPr>
          <p:cNvPr id="164" name="Google Shape;164;p25"/>
          <p:cNvSpPr txBox="1"/>
          <p:nvPr/>
        </p:nvSpPr>
        <p:spPr>
          <a:xfrm>
            <a:off x="1258760" y="4822477"/>
            <a:ext cx="3486300" cy="1815841"/>
          </a:xfrm>
          <a:prstGeom prst="rect">
            <a:avLst/>
          </a:prstGeom>
          <a:noFill/>
          <a:ln>
            <a:noFill/>
          </a:ln>
        </p:spPr>
        <p:txBody>
          <a:bodyPr spcFirstLastPara="1" wrap="square" lIns="91425" tIns="45700" rIns="91425" bIns="45700" anchor="t" anchorCtr="0">
            <a:spAutoFit/>
          </a:bodyPr>
          <a:lstStyle/>
          <a:p>
            <a:pPr algn="ctr">
              <a:lnSpc>
                <a:spcPct val="80000"/>
              </a:lnSpc>
              <a:buClr>
                <a:srgbClr val="000000"/>
              </a:buClr>
              <a:buSzPts val="2000"/>
            </a:pPr>
            <a:r>
              <a:rPr lang="en-GB" sz="2000" dirty="0">
                <a:solidFill>
                  <a:srgbClr val="000000"/>
                </a:solidFill>
                <a:latin typeface="Arial"/>
                <a:ea typeface="Arial"/>
                <a:cs typeface="Arial"/>
                <a:sym typeface="Arial"/>
              </a:rPr>
              <a:t>UNIT 4: </a:t>
            </a:r>
          </a:p>
          <a:p>
            <a:pPr algn="ctr">
              <a:lnSpc>
                <a:spcPct val="80000"/>
              </a:lnSpc>
              <a:buClr>
                <a:srgbClr val="000000"/>
              </a:buClr>
              <a:buSzPts val="2000"/>
            </a:pPr>
            <a:r>
              <a:rPr lang="en-GB" sz="2000" dirty="0">
                <a:solidFill>
                  <a:srgbClr val="000000"/>
                </a:solidFill>
                <a:latin typeface="Arial"/>
                <a:ea typeface="Arial"/>
                <a:cs typeface="Arial"/>
                <a:sym typeface="Arial"/>
              </a:rPr>
              <a:t>Thorough understanding.</a:t>
            </a:r>
          </a:p>
          <a:p>
            <a:pPr algn="ctr">
              <a:lnSpc>
                <a:spcPct val="80000"/>
              </a:lnSpc>
              <a:buClr>
                <a:srgbClr val="000000"/>
              </a:buClr>
              <a:buSzPts val="2000"/>
            </a:pPr>
            <a:endParaRPr lang="en-GB" sz="2000" dirty="0">
              <a:solidFill>
                <a:srgbClr val="000000"/>
              </a:solidFill>
              <a:latin typeface="Arial"/>
              <a:ea typeface="Arial"/>
              <a:cs typeface="Arial"/>
              <a:sym typeface="Arial"/>
            </a:endParaRPr>
          </a:p>
          <a:p>
            <a:pPr algn="ctr">
              <a:lnSpc>
                <a:spcPct val="80000"/>
              </a:lnSpc>
              <a:buClr>
                <a:srgbClr val="000000"/>
              </a:buClr>
              <a:buSzPts val="2000"/>
            </a:pPr>
            <a:r>
              <a:rPr lang="en-GB" sz="2000" dirty="0">
                <a:solidFill>
                  <a:srgbClr val="000000"/>
                </a:solidFill>
                <a:latin typeface="Arial"/>
                <a:ea typeface="Arial"/>
                <a:cs typeface="Arial"/>
                <a:sym typeface="Arial"/>
              </a:rPr>
              <a:t>A summary of research should then result in a design brief and detailed Specification</a:t>
            </a:r>
            <a:endParaRPr dirty="0"/>
          </a:p>
        </p:txBody>
      </p:sp>
      <p:pic>
        <p:nvPicPr>
          <p:cNvPr id="165" name="Google Shape;165;p25"/>
          <p:cNvPicPr preferRelativeResize="0"/>
          <p:nvPr/>
        </p:nvPicPr>
        <p:blipFill rotWithShape="1">
          <a:blip r:embed="rId4">
            <a:alphaModFix/>
          </a:blip>
          <a:srcRect t="9049"/>
          <a:stretch/>
        </p:blipFill>
        <p:spPr>
          <a:xfrm>
            <a:off x="520117" y="830511"/>
            <a:ext cx="5763286" cy="3988801"/>
          </a:xfrm>
          <a:prstGeom prst="rect">
            <a:avLst/>
          </a:prstGeom>
          <a:noFill/>
          <a:ln>
            <a:noFill/>
          </a:ln>
        </p:spPr>
      </p:pic>
      <p:pic>
        <p:nvPicPr>
          <p:cNvPr id="2" name="Google Shape;180;p10">
            <a:extLst>
              <a:ext uri="{FF2B5EF4-FFF2-40B4-BE49-F238E27FC236}">
                <a16:creationId xmlns:a16="http://schemas.microsoft.com/office/drawing/2014/main" id="{F6ACBD49-5968-CA62-A3B0-8D0FA28506F4}"/>
              </a:ext>
            </a:extLst>
          </p:cNvPr>
          <p:cNvPicPr preferRelativeResize="0"/>
          <p:nvPr/>
        </p:nvPicPr>
        <p:blipFill rotWithShape="1">
          <a:blip r:embed="rId5">
            <a:alphaModFix/>
          </a:blip>
          <a:srcRect/>
          <a:stretch/>
        </p:blipFill>
        <p:spPr>
          <a:xfrm>
            <a:off x="772904" y="0"/>
            <a:ext cx="9629445" cy="71437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7013" y="1143193"/>
            <a:ext cx="9139036" cy="4939814"/>
          </a:xfrm>
          <a:prstGeom prst="rect">
            <a:avLst/>
          </a:prstGeom>
          <a:noFill/>
        </p:spPr>
        <p:txBody>
          <a:bodyPr wrap="square" rtlCol="0">
            <a:spAutoFit/>
          </a:bodyPr>
          <a:lstStyle/>
          <a:p>
            <a:pPr marL="285750" indent="-285750">
              <a:lnSpc>
                <a:spcPct val="150000"/>
              </a:lnSpc>
              <a:buFont typeface="Arial" panose="020B0604020202020204" pitchFamily="34" charset="0"/>
              <a:buChar char="•"/>
            </a:pPr>
            <a:endParaRPr lang="en-GB" dirty="0"/>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Range of problems/opportunities considered before final Design Brief.</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Analysis of research to direct need identification.</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A clear and detailed Design Brief based on a thorough understanding of the task ahead</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Specification with </a:t>
            </a:r>
            <a:r>
              <a:rPr lang="en-GB" b="1" dirty="0">
                <a:latin typeface="Arial" panose="020B0604020202020204" pitchFamily="34" charset="0"/>
                <a:cs typeface="Arial" panose="020B0604020202020204" pitchFamily="34" charset="0"/>
              </a:rPr>
              <a:t>objective</a:t>
            </a:r>
            <a:r>
              <a:rPr lang="en-GB" dirty="0">
                <a:latin typeface="Arial" panose="020B0604020202020204" pitchFamily="34" charset="0"/>
                <a:cs typeface="Arial" panose="020B0604020202020204" pitchFamily="34" charset="0"/>
              </a:rPr>
              <a:t> and </a:t>
            </a:r>
            <a:r>
              <a:rPr lang="en-GB" b="1" dirty="0">
                <a:latin typeface="Arial" panose="020B0604020202020204" pitchFamily="34" charset="0"/>
                <a:cs typeface="Arial" panose="020B0604020202020204" pitchFamily="34" charset="0"/>
              </a:rPr>
              <a:t>measurable criteria</a:t>
            </a:r>
            <a:endParaRPr lang="en-GB"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GB" b="1" dirty="0">
                <a:latin typeface="Arial" panose="020B0604020202020204" pitchFamily="34" charset="0"/>
                <a:cs typeface="Arial" panose="020B0604020202020204" pitchFamily="34" charset="0"/>
              </a:rPr>
              <a:t>User needs </a:t>
            </a:r>
            <a:r>
              <a:rPr lang="en-GB" dirty="0">
                <a:latin typeface="Arial" panose="020B0604020202020204" pitchFamily="34" charset="0"/>
                <a:cs typeface="Arial" panose="020B0604020202020204" pitchFamily="34" charset="0"/>
              </a:rPr>
              <a:t>and </a:t>
            </a:r>
            <a:r>
              <a:rPr lang="en-GB" b="1" dirty="0">
                <a:latin typeface="Arial" panose="020B0604020202020204" pitchFamily="34" charset="0"/>
                <a:cs typeface="Arial" panose="020B0604020202020204" pitchFamily="34" charset="0"/>
              </a:rPr>
              <a:t>wants</a:t>
            </a:r>
            <a:r>
              <a:rPr lang="en-GB" dirty="0">
                <a:latin typeface="Arial" panose="020B0604020202020204" pitchFamily="34" charset="0"/>
                <a:cs typeface="Arial" panose="020B0604020202020204" pitchFamily="34" charset="0"/>
              </a:rPr>
              <a:t> identified and understood</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Specific relevant factors critical to success.</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Identifies key aspects including Form, Function, Materials, Sizes, Safety, Ergonomics, Cost etc.</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Should be used to direct design decisions and manufacturing</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5" name="Rectangle 4"/>
          <p:cNvSpPr/>
          <p:nvPr/>
        </p:nvSpPr>
        <p:spPr>
          <a:xfrm>
            <a:off x="1992097" y="943138"/>
            <a:ext cx="7855528" cy="400110"/>
          </a:xfrm>
          <a:prstGeom prst="rect">
            <a:avLst/>
          </a:prstGeom>
        </p:spPr>
        <p:txBody>
          <a:bodyPr wrap="square">
            <a:spAutoFit/>
          </a:bodyPr>
          <a:lstStyle/>
          <a:p>
            <a:r>
              <a:rPr lang="en-US" sz="2000" b="1" dirty="0">
                <a:solidFill>
                  <a:srgbClr val="00B0F0"/>
                </a:solidFill>
                <a:latin typeface="Arial" panose="020B0604020202020204" pitchFamily="34" charset="0"/>
                <a:cs typeface="Arial" panose="020B0604020202020204" pitchFamily="34" charset="0"/>
              </a:rPr>
              <a:t>Summary: Developing a design brief and specification</a:t>
            </a:r>
            <a:endParaRPr lang="en-GB" sz="2000" dirty="0">
              <a:solidFill>
                <a:srgbClr val="00B0F0"/>
              </a:solidFill>
            </a:endParaRPr>
          </a:p>
        </p:txBody>
      </p:sp>
    </p:spTree>
    <p:extLst>
      <p:ext uri="{BB962C8B-B14F-4D97-AF65-F5344CB8AC3E}">
        <p14:creationId xmlns:p14="http://schemas.microsoft.com/office/powerpoint/2010/main" val="11612903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927179" y="679219"/>
            <a:ext cx="4246317" cy="369332"/>
          </a:xfrm>
          <a:prstGeom prst="rect">
            <a:avLst/>
          </a:prstGeom>
        </p:spPr>
        <p:txBody>
          <a:bodyPr wrap="square">
            <a:spAutoFit/>
          </a:bodyPr>
          <a:lstStyle/>
          <a:p>
            <a:pPr algn="ctr"/>
            <a:r>
              <a:rPr lang="en-GB" b="1" u="sng" dirty="0">
                <a:solidFill>
                  <a:srgbClr val="00B0F0"/>
                </a:solidFill>
                <a:latin typeface="Gotham Rounded Book"/>
              </a:rPr>
              <a:t>INFORMAL Sketchpad </a:t>
            </a:r>
          </a:p>
        </p:txBody>
      </p:sp>
      <p:sp>
        <p:nvSpPr>
          <p:cNvPr id="9" name="TextBox 8"/>
          <p:cNvSpPr txBox="1"/>
          <p:nvPr/>
        </p:nvSpPr>
        <p:spPr>
          <a:xfrm>
            <a:off x="4904429" y="605053"/>
            <a:ext cx="4266195" cy="244682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Initial ideas</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Good concepts</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A sound starting point</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Specific named material</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Shape / form / aesthetics</a:t>
            </a:r>
          </a:p>
          <a:p>
            <a:pPr marL="285750" indent="-285750">
              <a:buFont typeface="Arial" panose="020B0604020202020204" pitchFamily="34" charset="0"/>
              <a:buChar char="•"/>
            </a:pPr>
            <a:endParaRPr lang="en-GB" dirty="0">
              <a:solidFill>
                <a:srgbClr val="00B0F0"/>
              </a:solidFill>
            </a:endParaRPr>
          </a:p>
        </p:txBody>
      </p:sp>
      <p:pic>
        <p:nvPicPr>
          <p:cNvPr id="11" name="Picture 10"/>
          <p:cNvPicPr>
            <a:picLocks noChangeAspect="1"/>
          </p:cNvPicPr>
          <p:nvPr/>
        </p:nvPicPr>
        <p:blipFill rotWithShape="1">
          <a:blip r:embed="rId2"/>
          <a:srcRect b="10096"/>
          <a:stretch/>
        </p:blipFill>
        <p:spPr>
          <a:xfrm>
            <a:off x="219394" y="3429000"/>
            <a:ext cx="4685035" cy="2895553"/>
          </a:xfrm>
          <a:prstGeom prst="rect">
            <a:avLst/>
          </a:prstGeom>
        </p:spPr>
      </p:pic>
      <p:sp>
        <p:nvSpPr>
          <p:cNvPr id="12" name="TextBox 11"/>
          <p:cNvSpPr txBox="1"/>
          <p:nvPr/>
        </p:nvSpPr>
        <p:spPr>
          <a:xfrm>
            <a:off x="4904429" y="2746543"/>
            <a:ext cx="2517396" cy="410881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Annotation provides details</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On-going analysis/ evaluation</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Some ideas will be rejected</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Possible additional research to support ideas.</a:t>
            </a:r>
          </a:p>
          <a:p>
            <a:pPr marL="285750" indent="-285750">
              <a:buFont typeface="Arial" panose="020B0604020202020204" pitchFamily="34" charset="0"/>
              <a:buChar char="•"/>
            </a:pPr>
            <a:endParaRPr lang="en-GB" dirty="0">
              <a:solidFill>
                <a:srgbClr val="00B0F0"/>
              </a:solidFill>
            </a:endParaRPr>
          </a:p>
        </p:txBody>
      </p:sp>
      <p:pic>
        <p:nvPicPr>
          <p:cNvPr id="2" name="Picture 1">
            <a:extLst>
              <a:ext uri="{FF2B5EF4-FFF2-40B4-BE49-F238E27FC236}">
                <a16:creationId xmlns:a16="http://schemas.microsoft.com/office/drawing/2014/main" id="{67E5CEA6-7B75-E22A-D2F5-E5E6E1D0B2AA}"/>
              </a:ext>
            </a:extLst>
          </p:cNvPr>
          <p:cNvPicPr>
            <a:picLocks noChangeAspect="1"/>
          </p:cNvPicPr>
          <p:nvPr/>
        </p:nvPicPr>
        <p:blipFill>
          <a:blip r:embed="rId3"/>
          <a:stretch>
            <a:fillRect/>
          </a:stretch>
        </p:blipFill>
        <p:spPr>
          <a:xfrm>
            <a:off x="219394" y="187952"/>
            <a:ext cx="4356576" cy="2985834"/>
          </a:xfrm>
          <a:prstGeom prst="rect">
            <a:avLst/>
          </a:prstGeom>
        </p:spPr>
      </p:pic>
      <p:graphicFrame>
        <p:nvGraphicFramePr>
          <p:cNvPr id="3" name="Table 2">
            <a:extLst>
              <a:ext uri="{FF2B5EF4-FFF2-40B4-BE49-F238E27FC236}">
                <a16:creationId xmlns:a16="http://schemas.microsoft.com/office/drawing/2014/main" id="{CF15A59F-8C86-BB34-6372-A7FE5018AE6D}"/>
              </a:ext>
            </a:extLst>
          </p:cNvPr>
          <p:cNvGraphicFramePr>
            <a:graphicFrameLocks noGrp="1"/>
          </p:cNvGraphicFramePr>
          <p:nvPr>
            <p:extLst>
              <p:ext uri="{D42A27DB-BD31-4B8C-83A1-F6EECF244321}">
                <p14:modId xmlns:p14="http://schemas.microsoft.com/office/powerpoint/2010/main" val="3541850420"/>
              </p:ext>
            </p:extLst>
          </p:nvPr>
        </p:nvGraphicFramePr>
        <p:xfrm>
          <a:off x="5116586" y="193192"/>
          <a:ext cx="4249894" cy="370840"/>
        </p:xfrm>
        <a:graphic>
          <a:graphicData uri="http://schemas.openxmlformats.org/drawingml/2006/table">
            <a:tbl>
              <a:tblPr firstRow="1" bandRow="1">
                <a:tableStyleId>{5FD0F851-EC5A-4D38-B0AD-8093EC10F338}</a:tableStyleId>
              </a:tblPr>
              <a:tblGrid>
                <a:gridCol w="4249894">
                  <a:extLst>
                    <a:ext uri="{9D8B030D-6E8A-4147-A177-3AD203B41FA5}">
                      <a16:colId xmlns:a16="http://schemas.microsoft.com/office/drawing/2014/main" val="1874041240"/>
                    </a:ext>
                  </a:extLst>
                </a:gridCol>
              </a:tblGrid>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baseline="0" dirty="0"/>
                        <a:t>Generating and developing design ideas</a:t>
                      </a:r>
                      <a:r>
                        <a:rPr lang="en-GB"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262887608"/>
                  </a:ext>
                </a:extLst>
              </a:tr>
            </a:tbl>
          </a:graphicData>
        </a:graphic>
      </p:graphicFrame>
      <p:pic>
        <p:nvPicPr>
          <p:cNvPr id="5" name="Picture 4">
            <a:extLst>
              <a:ext uri="{FF2B5EF4-FFF2-40B4-BE49-F238E27FC236}">
                <a16:creationId xmlns:a16="http://schemas.microsoft.com/office/drawing/2014/main" id="{EB849B39-9750-EC25-D795-C3523D8308DB}"/>
              </a:ext>
            </a:extLst>
          </p:cNvPr>
          <p:cNvPicPr>
            <a:picLocks noChangeAspect="1"/>
          </p:cNvPicPr>
          <p:nvPr/>
        </p:nvPicPr>
        <p:blipFill>
          <a:blip r:embed="rId4"/>
          <a:stretch>
            <a:fillRect/>
          </a:stretch>
        </p:blipFill>
        <p:spPr>
          <a:xfrm>
            <a:off x="8178095" y="1438498"/>
            <a:ext cx="3918830" cy="4920471"/>
          </a:xfrm>
          <a:prstGeom prst="rect">
            <a:avLst/>
          </a:prstGeom>
        </p:spPr>
      </p:pic>
    </p:spTree>
    <p:extLst>
      <p:ext uri="{BB962C8B-B14F-4D97-AF65-F5344CB8AC3E}">
        <p14:creationId xmlns:p14="http://schemas.microsoft.com/office/powerpoint/2010/main" val="3261366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5F3464-EE49-856E-7DA5-8769F5BC737C}"/>
              </a:ext>
            </a:extLst>
          </p:cNvPr>
          <p:cNvSpPr>
            <a:spLocks noGrp="1"/>
          </p:cNvSpPr>
          <p:nvPr>
            <p:ph idx="1"/>
          </p:nvPr>
        </p:nvSpPr>
        <p:spPr>
          <a:xfrm>
            <a:off x="192248" y="332384"/>
            <a:ext cx="10515600" cy="5825135"/>
          </a:xfrm>
        </p:spPr>
        <p:txBody>
          <a:bodyPr>
            <a:normAutofit/>
          </a:bodyPr>
          <a:lstStyle/>
          <a:p>
            <a:pPr marL="0" indent="0">
              <a:lnSpc>
                <a:spcPct val="107000"/>
              </a:lnSpc>
              <a:spcAft>
                <a:spcPts val="800"/>
              </a:spcAft>
              <a:buNone/>
            </a:pPr>
            <a:r>
              <a:rPr lang="en-GB" sz="1800" b="1" dirty="0">
                <a:effectLst/>
                <a:latin typeface="Calibri" panose="020F0502020204030204" pitchFamily="34" charset="0"/>
                <a:ea typeface="Calibri" panose="020F0502020204030204" pitchFamily="34" charset="0"/>
                <a:cs typeface="Times New Roman" panose="02020603050405020304" pitchFamily="18" charset="0"/>
              </a:rPr>
              <a:t>WJEC GCE Design &amp; Technology</a:t>
            </a:r>
            <a:r>
              <a:rPr lang="en-GB" sz="1800" b="1" dirty="0">
                <a:latin typeface="Calibri" panose="020F0502020204030204" pitchFamily="34" charset="0"/>
                <a:ea typeface="Calibri" panose="020F0502020204030204" pitchFamily="34" charset="0"/>
                <a:cs typeface="Times New Roman" panose="02020603050405020304" pitchFamily="18" charset="0"/>
              </a:rPr>
              <a:t> Principal Moderator Report</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(combined)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sz="1800" b="1" dirty="0">
                <a:effectLst/>
                <a:latin typeface="Calibri" panose="020F0502020204030204" pitchFamily="34" charset="0"/>
                <a:ea typeface="Calibri" panose="020F0502020204030204" pitchFamily="34" charset="0"/>
                <a:cs typeface="Times New Roman" panose="02020603050405020304" pitchFamily="18" charset="0"/>
              </a:rPr>
              <a:t>Unit 2 and Unit 4 Non-exam assessment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sz="1800" b="1" dirty="0">
                <a:effectLst/>
                <a:latin typeface="Calibri" panose="020F0502020204030204" pitchFamily="34" charset="0"/>
                <a:ea typeface="Calibri" panose="020F0502020204030204" pitchFamily="34" charset="0"/>
                <a:cs typeface="Times New Roman" panose="02020603050405020304" pitchFamily="18" charset="0"/>
              </a:rPr>
              <a:t>Summer 2023</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sz="1800" i="1" dirty="0">
                <a:effectLst/>
                <a:latin typeface="Calibri" panose="020F0502020204030204" pitchFamily="34" charset="0"/>
                <a:ea typeface="Calibri" panose="020F0502020204030204" pitchFamily="34" charset="0"/>
                <a:cs typeface="Times New Roman" panose="02020603050405020304" pitchFamily="18" charset="0"/>
              </a:rPr>
              <a:t>Principal Moderator:  Emyr James </a:t>
            </a:r>
          </a:p>
          <a:p>
            <a:pPr marL="0" indent="0">
              <a:lnSpc>
                <a:spcPct val="107000"/>
              </a:lnSpc>
              <a:spcAft>
                <a:spcPts val="800"/>
              </a:spcAft>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It was a pleasure once again to be able to witness student creativity and innovation being encouraged at many centres. Summer 2023 saw NEA with no adaptations and generally most centres returned smoothly to delivering the full specification requirements but there were some issues. </a:t>
            </a:r>
            <a:r>
              <a:rPr lang="en-GB"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Many of the issues at AS were replicated at A2</a:t>
            </a:r>
            <a:r>
              <a:rPr lang="en-GB" sz="1800" dirty="0">
                <a:effectLst/>
                <a:latin typeface="Calibri" panose="020F0502020204030204" pitchFamily="34" charset="0"/>
                <a:ea typeface="Calibri" panose="020F0502020204030204" pitchFamily="34" charset="0"/>
                <a:cs typeface="Times New Roman" panose="02020603050405020304" pitchFamily="18" charset="0"/>
              </a:rPr>
              <a:t>. In general, the majority of centres applied the assessment criteria consistently and fairly, but </a:t>
            </a:r>
            <a:r>
              <a:rPr lang="en-GB"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close scrutiny is required to the mark bands if high or full marks are to be awarded. </a:t>
            </a:r>
            <a:r>
              <a:rPr lang="en-GB" sz="1800" dirty="0">
                <a:effectLst/>
                <a:latin typeface="Calibri" panose="020F0502020204030204" pitchFamily="34" charset="0"/>
                <a:ea typeface="Calibri" panose="020F0502020204030204" pitchFamily="34" charset="0"/>
                <a:cs typeface="Times New Roman" panose="02020603050405020304" pitchFamily="18" charset="0"/>
              </a:rPr>
              <a:t>Several of the </a:t>
            </a:r>
            <a:r>
              <a:rPr lang="en-GB"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shortcomings highlighted in the 2022 report were once again still evident </a:t>
            </a:r>
            <a:r>
              <a:rPr lang="en-GB" sz="1800" dirty="0">
                <a:effectLst/>
                <a:latin typeface="Calibri" panose="020F0502020204030204" pitchFamily="34" charset="0"/>
                <a:ea typeface="Calibri" panose="020F0502020204030204" pitchFamily="34" charset="0"/>
                <a:cs typeface="Times New Roman" panose="02020603050405020304" pitchFamily="18" charset="0"/>
              </a:rPr>
              <a:t>at some centres despite WJEC releasing a range of NEAs for standardising purposes. All teachers at the centres need to be encouraged to use the WJEC resources available to them and to act on any recommendations. </a:t>
            </a:r>
            <a:r>
              <a:rPr lang="en-GB"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This report needs to be used in conjunction with your centre report</a:t>
            </a:r>
            <a:r>
              <a:rPr lang="en-GB" sz="1800" dirty="0">
                <a:effectLst/>
                <a:latin typeface="Calibri" panose="020F0502020204030204" pitchFamily="34" charset="0"/>
                <a:ea typeface="Calibri" panose="020F0502020204030204" pitchFamily="34" charset="0"/>
                <a:cs typeface="Times New Roman" panose="02020603050405020304" pitchFamily="18" charset="0"/>
              </a:rPr>
              <a:t> to move the subject forward.</a:t>
            </a:r>
          </a:p>
          <a:p>
            <a:pPr marL="0" indent="0">
              <a:buNone/>
            </a:pPr>
            <a:endParaRPr lang="en-GB" dirty="0"/>
          </a:p>
        </p:txBody>
      </p:sp>
    </p:spTree>
    <p:extLst>
      <p:ext uri="{BB962C8B-B14F-4D97-AF65-F5344CB8AC3E}">
        <p14:creationId xmlns:p14="http://schemas.microsoft.com/office/powerpoint/2010/main" val="14474886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817455" y="415535"/>
            <a:ext cx="3230338" cy="369332"/>
          </a:xfrm>
          <a:prstGeom prst="rect">
            <a:avLst/>
          </a:prstGeom>
        </p:spPr>
        <p:txBody>
          <a:bodyPr wrap="square">
            <a:spAutoFit/>
          </a:bodyPr>
          <a:lstStyle/>
          <a:p>
            <a:pPr algn="ctr"/>
            <a:r>
              <a:rPr lang="en-GB" b="1" u="sng" dirty="0">
                <a:solidFill>
                  <a:srgbClr val="00B0F0"/>
                </a:solidFill>
                <a:latin typeface="Gotham Rounded Book"/>
              </a:rPr>
              <a:t>INFORMAL Sketchpad </a:t>
            </a:r>
          </a:p>
        </p:txBody>
      </p:sp>
      <p:sp>
        <p:nvSpPr>
          <p:cNvPr id="9" name="Rectangle 8"/>
          <p:cNvSpPr/>
          <p:nvPr/>
        </p:nvSpPr>
        <p:spPr>
          <a:xfrm>
            <a:off x="6579306" y="762301"/>
            <a:ext cx="3706636" cy="5078313"/>
          </a:xfrm>
          <a:prstGeom prst="rect">
            <a:avLst/>
          </a:prstGeom>
        </p:spPr>
        <p:txBody>
          <a:bodyPr wrap="square">
            <a:spAutoFit/>
          </a:bodyPr>
          <a:lstStyle/>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First iteration</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Form / style considered</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Some detailed annotation, the student is going through iterative changes clearly showing their design thinking</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Idea is supported with practical testing of concepts</a:t>
            </a:r>
            <a:endParaRPr lang="en-GB" dirty="0">
              <a:solidFill>
                <a:prstClr val="black"/>
              </a:solidFill>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Trial materials and construction</a:t>
            </a:r>
          </a:p>
          <a:p>
            <a:pPr marL="285750" indent="-285750">
              <a:lnSpc>
                <a:spcPct val="150000"/>
              </a:lnSpc>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Test finishes.</a:t>
            </a:r>
          </a:p>
          <a:p>
            <a:pPr marL="285750" indent="-285750">
              <a:lnSpc>
                <a:spcPct val="150000"/>
              </a:lnSpc>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THEN ANALYSE – how to move forward</a:t>
            </a:r>
            <a:endParaRPr lang="en-GB" dirty="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rotWithShape="1">
          <a:blip r:embed="rId3"/>
          <a:srcRect l="26287" t="21716" r="44882" b="8939"/>
          <a:stretch/>
        </p:blipFill>
        <p:spPr>
          <a:xfrm rot="10800000">
            <a:off x="10142621" y="2382563"/>
            <a:ext cx="1898548" cy="2467054"/>
          </a:xfrm>
          <a:prstGeom prst="rect">
            <a:avLst/>
          </a:prstGeom>
          <a:ln>
            <a:solidFill>
              <a:schemeClr val="tx1"/>
            </a:solidFill>
          </a:ln>
        </p:spPr>
      </p:pic>
      <p:pic>
        <p:nvPicPr>
          <p:cNvPr id="6" name="Picture 5">
            <a:extLst>
              <a:ext uri="{FF2B5EF4-FFF2-40B4-BE49-F238E27FC236}">
                <a16:creationId xmlns:a16="http://schemas.microsoft.com/office/drawing/2014/main" id="{34D9C725-A8BF-B155-E5D9-52CA913E8E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225091" y="276834"/>
            <a:ext cx="3601676" cy="2701257"/>
          </a:xfrm>
          <a:prstGeom prst="rect">
            <a:avLst/>
          </a:prstGeom>
          <a:ln>
            <a:solidFill>
              <a:schemeClr val="tx1"/>
            </a:solidFill>
          </a:ln>
        </p:spPr>
      </p:pic>
      <p:pic>
        <p:nvPicPr>
          <p:cNvPr id="13" name="Picture 12">
            <a:extLst>
              <a:ext uri="{FF2B5EF4-FFF2-40B4-BE49-F238E27FC236}">
                <a16:creationId xmlns:a16="http://schemas.microsoft.com/office/drawing/2014/main" id="{A1FA4CB0-8DAC-E508-2961-F8AF19A3872C}"/>
              </a:ext>
            </a:extLst>
          </p:cNvPr>
          <p:cNvPicPr>
            <a:picLocks noChangeAspect="1"/>
          </p:cNvPicPr>
          <p:nvPr/>
        </p:nvPicPr>
        <p:blipFill>
          <a:blip r:embed="rId5"/>
          <a:stretch>
            <a:fillRect/>
          </a:stretch>
        </p:blipFill>
        <p:spPr>
          <a:xfrm>
            <a:off x="150831" y="3301458"/>
            <a:ext cx="3184323" cy="2222229"/>
          </a:xfrm>
          <a:prstGeom prst="rect">
            <a:avLst/>
          </a:prstGeom>
        </p:spPr>
      </p:pic>
      <p:pic>
        <p:nvPicPr>
          <p:cNvPr id="15" name="Picture 14">
            <a:extLst>
              <a:ext uri="{FF2B5EF4-FFF2-40B4-BE49-F238E27FC236}">
                <a16:creationId xmlns:a16="http://schemas.microsoft.com/office/drawing/2014/main" id="{8C02001A-8FCC-2CDB-2A3F-05F5CA6618E8}"/>
              </a:ext>
            </a:extLst>
          </p:cNvPr>
          <p:cNvPicPr>
            <a:picLocks noChangeAspect="1"/>
          </p:cNvPicPr>
          <p:nvPr/>
        </p:nvPicPr>
        <p:blipFill>
          <a:blip r:embed="rId6"/>
          <a:stretch>
            <a:fillRect/>
          </a:stretch>
        </p:blipFill>
        <p:spPr>
          <a:xfrm>
            <a:off x="3447751" y="3780487"/>
            <a:ext cx="3131555" cy="2222229"/>
          </a:xfrm>
          <a:prstGeom prst="rect">
            <a:avLst/>
          </a:prstGeom>
        </p:spPr>
      </p:pic>
      <p:pic>
        <p:nvPicPr>
          <p:cNvPr id="3" name="Picture 2">
            <a:extLst>
              <a:ext uri="{FF2B5EF4-FFF2-40B4-BE49-F238E27FC236}">
                <a16:creationId xmlns:a16="http://schemas.microsoft.com/office/drawing/2014/main" id="{55B647AF-4098-3C55-5D81-CD626925A603}"/>
              </a:ext>
            </a:extLst>
          </p:cNvPr>
          <p:cNvPicPr>
            <a:picLocks noChangeAspect="1"/>
          </p:cNvPicPr>
          <p:nvPr/>
        </p:nvPicPr>
        <p:blipFill>
          <a:blip r:embed="rId7"/>
          <a:stretch>
            <a:fillRect/>
          </a:stretch>
        </p:blipFill>
        <p:spPr>
          <a:xfrm>
            <a:off x="4015218" y="600201"/>
            <a:ext cx="2564088" cy="2701257"/>
          </a:xfrm>
          <a:prstGeom prst="rect">
            <a:avLst/>
          </a:prstGeom>
        </p:spPr>
      </p:pic>
    </p:spTree>
    <p:extLst>
      <p:ext uri="{BB962C8B-B14F-4D97-AF65-F5344CB8AC3E}">
        <p14:creationId xmlns:p14="http://schemas.microsoft.com/office/powerpoint/2010/main" val="12153433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202478" y="348052"/>
            <a:ext cx="4079016" cy="2585323"/>
          </a:xfrm>
          <a:prstGeom prst="rect">
            <a:avLst/>
          </a:prstGeom>
          <a:noFill/>
        </p:spPr>
        <p:txBody>
          <a:bodyPr wrap="square" rtlCol="0">
            <a:spAutoFit/>
          </a:bodyPr>
          <a:lstStyle/>
          <a:p>
            <a:pPr marL="285750" indent="-285750">
              <a:buFont typeface="Arial" panose="020B0604020202020204" pitchFamily="34" charset="0"/>
              <a:buChar char="•"/>
            </a:pPr>
            <a:r>
              <a:rPr lang="en-GB" dirty="0">
                <a:solidFill>
                  <a:prstClr val="black"/>
                </a:solidFill>
                <a:latin typeface="Gotham Rounded Book"/>
              </a:rPr>
              <a:t>Initial ideas</a:t>
            </a:r>
          </a:p>
          <a:p>
            <a:pPr marL="285750" indent="-285750">
              <a:buFont typeface="Arial" panose="020B0604020202020204" pitchFamily="34" charset="0"/>
              <a:buChar char="•"/>
            </a:pPr>
            <a:r>
              <a:rPr lang="en-GB" dirty="0">
                <a:solidFill>
                  <a:prstClr val="black"/>
                </a:solidFill>
                <a:latin typeface="Gotham Rounded Book"/>
              </a:rPr>
              <a:t>Good evidence of modelling</a:t>
            </a:r>
          </a:p>
          <a:p>
            <a:pPr marL="285750" indent="-285750">
              <a:buFont typeface="Arial" panose="020B0604020202020204" pitchFamily="34" charset="0"/>
              <a:buChar char="•"/>
            </a:pPr>
            <a:r>
              <a:rPr lang="en-GB" dirty="0">
                <a:solidFill>
                  <a:prstClr val="black"/>
                </a:solidFill>
                <a:latin typeface="Gotham Rounded Book"/>
              </a:rPr>
              <a:t>Testing v Spec.</a:t>
            </a:r>
          </a:p>
          <a:p>
            <a:pPr marL="285750" indent="-285750">
              <a:buFont typeface="Arial" panose="020B0604020202020204" pitchFamily="34" charset="0"/>
              <a:buChar char="•"/>
            </a:pPr>
            <a:r>
              <a:rPr lang="en-GB" dirty="0">
                <a:solidFill>
                  <a:prstClr val="black"/>
                </a:solidFill>
                <a:latin typeface="Gotham Rounded Book"/>
              </a:rPr>
              <a:t>Analysis is perceptive</a:t>
            </a:r>
          </a:p>
          <a:p>
            <a:pPr marL="285750" indent="-285750">
              <a:buFont typeface="Arial" panose="020B0604020202020204" pitchFamily="34" charset="0"/>
              <a:buChar char="•"/>
            </a:pPr>
            <a:r>
              <a:rPr lang="en-GB" dirty="0">
                <a:solidFill>
                  <a:prstClr val="black"/>
                </a:solidFill>
                <a:latin typeface="Gotham Rounded Book"/>
              </a:rPr>
              <a:t>Clear decision making</a:t>
            </a:r>
          </a:p>
          <a:p>
            <a:pPr marL="285750" indent="-285750">
              <a:buFont typeface="Arial" panose="020B0604020202020204" pitchFamily="34" charset="0"/>
              <a:buChar char="•"/>
            </a:pPr>
            <a:r>
              <a:rPr lang="en-GB" dirty="0">
                <a:solidFill>
                  <a:prstClr val="black"/>
                </a:solidFill>
                <a:latin typeface="Gotham Rounded Book"/>
              </a:rPr>
              <a:t>A mix of practical activity, sketching, reflecting</a:t>
            </a:r>
          </a:p>
          <a:p>
            <a:pPr marL="285750" indent="-285750">
              <a:buFont typeface="Arial" panose="020B0604020202020204" pitchFamily="34" charset="0"/>
              <a:buChar char="•"/>
            </a:pPr>
            <a:r>
              <a:rPr lang="en-GB" dirty="0">
                <a:solidFill>
                  <a:prstClr val="black"/>
                </a:solidFill>
                <a:latin typeface="Gotham Rounded Book"/>
              </a:rPr>
              <a:t>Needs and wants of users considered</a:t>
            </a:r>
          </a:p>
          <a:p>
            <a:pPr marL="285750" indent="-285750">
              <a:buFont typeface="Arial" panose="020B0604020202020204" pitchFamily="34" charset="0"/>
              <a:buChar char="•"/>
            </a:pPr>
            <a:r>
              <a:rPr lang="en-GB" dirty="0">
                <a:solidFill>
                  <a:prstClr val="black"/>
                </a:solidFill>
                <a:latin typeface="Gotham Rounded Book"/>
              </a:rPr>
              <a:t>Lean design - adding value!</a:t>
            </a:r>
          </a:p>
        </p:txBody>
      </p:sp>
      <p:pic>
        <p:nvPicPr>
          <p:cNvPr id="5" name="Picture 4">
            <a:extLst>
              <a:ext uri="{FF2B5EF4-FFF2-40B4-BE49-F238E27FC236}">
                <a16:creationId xmlns:a16="http://schemas.microsoft.com/office/drawing/2014/main" id="{8E1A11C4-E200-426C-83B5-5DE9F86EA2DC}"/>
              </a:ext>
            </a:extLst>
          </p:cNvPr>
          <p:cNvPicPr>
            <a:picLocks noChangeAspect="1"/>
          </p:cNvPicPr>
          <p:nvPr/>
        </p:nvPicPr>
        <p:blipFill>
          <a:blip r:embed="rId2"/>
          <a:stretch>
            <a:fillRect/>
          </a:stretch>
        </p:blipFill>
        <p:spPr>
          <a:xfrm>
            <a:off x="1571625" y="3428999"/>
            <a:ext cx="4465398" cy="3080949"/>
          </a:xfrm>
          <a:prstGeom prst="rect">
            <a:avLst/>
          </a:prstGeom>
        </p:spPr>
      </p:pic>
      <p:pic>
        <p:nvPicPr>
          <p:cNvPr id="10" name="Picture 9">
            <a:extLst>
              <a:ext uri="{FF2B5EF4-FFF2-40B4-BE49-F238E27FC236}">
                <a16:creationId xmlns:a16="http://schemas.microsoft.com/office/drawing/2014/main" id="{5716B949-4AD4-4268-A1A6-74D4A0F816AE}"/>
              </a:ext>
            </a:extLst>
          </p:cNvPr>
          <p:cNvPicPr>
            <a:picLocks noChangeAspect="1"/>
          </p:cNvPicPr>
          <p:nvPr/>
        </p:nvPicPr>
        <p:blipFill>
          <a:blip r:embed="rId3"/>
          <a:stretch>
            <a:fillRect/>
          </a:stretch>
        </p:blipFill>
        <p:spPr>
          <a:xfrm>
            <a:off x="332910" y="368540"/>
            <a:ext cx="4307305" cy="2921178"/>
          </a:xfrm>
          <a:prstGeom prst="rect">
            <a:avLst/>
          </a:prstGeom>
        </p:spPr>
      </p:pic>
      <p:pic>
        <p:nvPicPr>
          <p:cNvPr id="6" name="Picture 5">
            <a:extLst>
              <a:ext uri="{FF2B5EF4-FFF2-40B4-BE49-F238E27FC236}">
                <a16:creationId xmlns:a16="http://schemas.microsoft.com/office/drawing/2014/main" id="{BE3B8438-1F4D-2EEB-21FC-57A4493A826A}"/>
              </a:ext>
            </a:extLst>
          </p:cNvPr>
          <p:cNvPicPr>
            <a:picLocks noChangeAspect="1"/>
          </p:cNvPicPr>
          <p:nvPr/>
        </p:nvPicPr>
        <p:blipFill>
          <a:blip r:embed="rId4"/>
          <a:stretch>
            <a:fillRect/>
          </a:stretch>
        </p:blipFill>
        <p:spPr>
          <a:xfrm>
            <a:off x="6816621" y="2905125"/>
            <a:ext cx="5200400" cy="3604823"/>
          </a:xfrm>
          <a:prstGeom prst="rect">
            <a:avLst/>
          </a:prstGeom>
        </p:spPr>
      </p:pic>
    </p:spTree>
    <p:extLst>
      <p:ext uri="{BB962C8B-B14F-4D97-AF65-F5344CB8AC3E}">
        <p14:creationId xmlns:p14="http://schemas.microsoft.com/office/powerpoint/2010/main" val="3407625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3DDDDF4-8C48-7E49-F29A-5F06DA8D5D17}"/>
              </a:ext>
            </a:extLst>
          </p:cNvPr>
          <p:cNvPicPr>
            <a:picLocks noChangeAspect="1"/>
          </p:cNvPicPr>
          <p:nvPr/>
        </p:nvPicPr>
        <p:blipFill>
          <a:blip r:embed="rId2"/>
          <a:stretch>
            <a:fillRect/>
          </a:stretch>
        </p:blipFill>
        <p:spPr>
          <a:xfrm>
            <a:off x="9653224" y="3748671"/>
            <a:ext cx="2346121" cy="2540162"/>
          </a:xfrm>
          <a:prstGeom prst="rect">
            <a:avLst/>
          </a:prstGeom>
        </p:spPr>
      </p:pic>
      <p:pic>
        <p:nvPicPr>
          <p:cNvPr id="10" name="Picture 9">
            <a:extLst>
              <a:ext uri="{FF2B5EF4-FFF2-40B4-BE49-F238E27FC236}">
                <a16:creationId xmlns:a16="http://schemas.microsoft.com/office/drawing/2014/main" id="{1D7E880D-AF0B-17E7-3E42-73A94B1D5F6B}"/>
              </a:ext>
            </a:extLst>
          </p:cNvPr>
          <p:cNvPicPr>
            <a:picLocks noChangeAspect="1"/>
          </p:cNvPicPr>
          <p:nvPr/>
        </p:nvPicPr>
        <p:blipFill>
          <a:blip r:embed="rId3"/>
          <a:stretch>
            <a:fillRect/>
          </a:stretch>
        </p:blipFill>
        <p:spPr>
          <a:xfrm rot="5400000">
            <a:off x="1411153" y="2613183"/>
            <a:ext cx="2671148" cy="4942124"/>
          </a:xfrm>
          <a:prstGeom prst="rect">
            <a:avLst/>
          </a:prstGeom>
        </p:spPr>
      </p:pic>
      <p:pic>
        <p:nvPicPr>
          <p:cNvPr id="12" name="Picture 11">
            <a:extLst>
              <a:ext uri="{FF2B5EF4-FFF2-40B4-BE49-F238E27FC236}">
                <a16:creationId xmlns:a16="http://schemas.microsoft.com/office/drawing/2014/main" id="{C1142F78-F05F-208E-FABD-5B8E7D6196AA}"/>
              </a:ext>
            </a:extLst>
          </p:cNvPr>
          <p:cNvPicPr>
            <a:picLocks noChangeAspect="1"/>
          </p:cNvPicPr>
          <p:nvPr/>
        </p:nvPicPr>
        <p:blipFill>
          <a:blip r:embed="rId4"/>
          <a:stretch>
            <a:fillRect/>
          </a:stretch>
        </p:blipFill>
        <p:spPr>
          <a:xfrm>
            <a:off x="5484409" y="3748671"/>
            <a:ext cx="3902196" cy="2624573"/>
          </a:xfrm>
          <a:prstGeom prst="rect">
            <a:avLst/>
          </a:prstGeom>
        </p:spPr>
      </p:pic>
      <p:pic>
        <p:nvPicPr>
          <p:cNvPr id="14" name="Picture 13">
            <a:extLst>
              <a:ext uri="{FF2B5EF4-FFF2-40B4-BE49-F238E27FC236}">
                <a16:creationId xmlns:a16="http://schemas.microsoft.com/office/drawing/2014/main" id="{D74772B3-61BB-7542-E88C-3825D2C8412C}"/>
              </a:ext>
            </a:extLst>
          </p:cNvPr>
          <p:cNvPicPr>
            <a:picLocks noChangeAspect="1"/>
          </p:cNvPicPr>
          <p:nvPr/>
        </p:nvPicPr>
        <p:blipFill>
          <a:blip r:embed="rId5"/>
          <a:stretch>
            <a:fillRect/>
          </a:stretch>
        </p:blipFill>
        <p:spPr>
          <a:xfrm>
            <a:off x="482257" y="192903"/>
            <a:ext cx="4528940" cy="3322864"/>
          </a:xfrm>
          <a:prstGeom prst="rect">
            <a:avLst/>
          </a:prstGeom>
        </p:spPr>
      </p:pic>
      <p:pic>
        <p:nvPicPr>
          <p:cNvPr id="2" name="Picture 1">
            <a:extLst>
              <a:ext uri="{FF2B5EF4-FFF2-40B4-BE49-F238E27FC236}">
                <a16:creationId xmlns:a16="http://schemas.microsoft.com/office/drawing/2014/main" id="{DAD7A2B0-06B6-73D5-DFA9-E667DF7122D5}"/>
              </a:ext>
            </a:extLst>
          </p:cNvPr>
          <p:cNvPicPr>
            <a:picLocks noChangeAspect="1"/>
          </p:cNvPicPr>
          <p:nvPr/>
        </p:nvPicPr>
        <p:blipFill>
          <a:blip r:embed="rId6"/>
          <a:stretch>
            <a:fillRect/>
          </a:stretch>
        </p:blipFill>
        <p:spPr>
          <a:xfrm>
            <a:off x="5484409" y="106136"/>
            <a:ext cx="5264418" cy="3496398"/>
          </a:xfrm>
          <a:prstGeom prst="rect">
            <a:avLst/>
          </a:prstGeom>
        </p:spPr>
      </p:pic>
    </p:spTree>
    <p:extLst>
      <p:ext uri="{BB962C8B-B14F-4D97-AF65-F5344CB8AC3E}">
        <p14:creationId xmlns:p14="http://schemas.microsoft.com/office/powerpoint/2010/main" val="15148169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31"/>
          <p:cNvPicPr preferRelativeResize="0"/>
          <p:nvPr/>
        </p:nvPicPr>
        <p:blipFill rotWithShape="1">
          <a:blip r:embed="rId3">
            <a:alphaModFix/>
          </a:blip>
          <a:srcRect l="3535" t="2745" r="5115" b="10101"/>
          <a:stretch/>
        </p:blipFill>
        <p:spPr>
          <a:xfrm>
            <a:off x="384038" y="2827090"/>
            <a:ext cx="4631662" cy="3394134"/>
          </a:xfrm>
          <a:prstGeom prst="rect">
            <a:avLst/>
          </a:prstGeom>
          <a:noFill/>
          <a:ln>
            <a:noFill/>
          </a:ln>
        </p:spPr>
      </p:pic>
      <p:pic>
        <p:nvPicPr>
          <p:cNvPr id="209" name="Google Shape;209;p31"/>
          <p:cNvPicPr preferRelativeResize="0"/>
          <p:nvPr/>
        </p:nvPicPr>
        <p:blipFill rotWithShape="1">
          <a:blip r:embed="rId4">
            <a:alphaModFix/>
          </a:blip>
          <a:srcRect l="2401" t="6953" r="3798" b="2745"/>
          <a:stretch/>
        </p:blipFill>
        <p:spPr>
          <a:xfrm>
            <a:off x="8155677" y="111875"/>
            <a:ext cx="3911427" cy="5231912"/>
          </a:xfrm>
          <a:prstGeom prst="rect">
            <a:avLst/>
          </a:prstGeom>
          <a:noFill/>
          <a:ln>
            <a:noFill/>
          </a:ln>
        </p:spPr>
      </p:pic>
      <p:pic>
        <p:nvPicPr>
          <p:cNvPr id="210" name="Google Shape;210;p31"/>
          <p:cNvPicPr preferRelativeResize="0"/>
          <p:nvPr/>
        </p:nvPicPr>
        <p:blipFill rotWithShape="1">
          <a:blip r:embed="rId5">
            <a:alphaModFix/>
          </a:blip>
          <a:srcRect l="12199" t="2401" r="11412" b="3798"/>
          <a:stretch/>
        </p:blipFill>
        <p:spPr>
          <a:xfrm>
            <a:off x="384038" y="111875"/>
            <a:ext cx="3529011" cy="2438400"/>
          </a:xfrm>
          <a:prstGeom prst="rect">
            <a:avLst/>
          </a:prstGeom>
          <a:noFill/>
          <a:ln>
            <a:noFill/>
          </a:ln>
        </p:spPr>
      </p:pic>
      <p:pic>
        <p:nvPicPr>
          <p:cNvPr id="2" name="Google Shape;238;p13">
            <a:extLst>
              <a:ext uri="{FF2B5EF4-FFF2-40B4-BE49-F238E27FC236}">
                <a16:creationId xmlns:a16="http://schemas.microsoft.com/office/drawing/2014/main" id="{24732416-25FB-84CC-1627-0768D76807B7}"/>
              </a:ext>
            </a:extLst>
          </p:cNvPr>
          <p:cNvPicPr preferRelativeResize="0"/>
          <p:nvPr/>
        </p:nvPicPr>
        <p:blipFill rotWithShape="1">
          <a:blip r:embed="rId6">
            <a:alphaModFix/>
          </a:blip>
          <a:srcRect/>
          <a:stretch/>
        </p:blipFill>
        <p:spPr>
          <a:xfrm>
            <a:off x="4053725" y="111875"/>
            <a:ext cx="3362143" cy="2438400"/>
          </a:xfrm>
          <a:prstGeom prst="rect">
            <a:avLst/>
          </a:prstGeom>
          <a:noFill/>
          <a:ln>
            <a:noFill/>
          </a:ln>
          <a:effectLst>
            <a:outerShdw blurRad="292100" dist="139700" dir="2700000" algn="tl" rotWithShape="0">
              <a:srgbClr val="333333">
                <a:alpha val="64705"/>
              </a:srgbClr>
            </a:outerShdw>
          </a:effectLst>
        </p:spPr>
      </p:pic>
      <p:pic>
        <p:nvPicPr>
          <p:cNvPr id="3" name="Picture 2">
            <a:extLst>
              <a:ext uri="{FF2B5EF4-FFF2-40B4-BE49-F238E27FC236}">
                <a16:creationId xmlns:a16="http://schemas.microsoft.com/office/drawing/2014/main" id="{FCDF95A1-C979-E910-8B83-0426AE9EB4E5}"/>
              </a:ext>
            </a:extLst>
          </p:cNvPr>
          <p:cNvPicPr>
            <a:picLocks noChangeAspect="1"/>
          </p:cNvPicPr>
          <p:nvPr/>
        </p:nvPicPr>
        <p:blipFill>
          <a:blip r:embed="rId7"/>
          <a:stretch>
            <a:fillRect/>
          </a:stretch>
        </p:blipFill>
        <p:spPr>
          <a:xfrm>
            <a:off x="4626666" y="3138924"/>
            <a:ext cx="4074453" cy="2951484"/>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36;p20">
            <a:extLst>
              <a:ext uri="{FF2B5EF4-FFF2-40B4-BE49-F238E27FC236}">
                <a16:creationId xmlns:a16="http://schemas.microsoft.com/office/drawing/2014/main" id="{8CE4D4AB-5204-6DC9-E4F7-DB24860CC425}"/>
              </a:ext>
            </a:extLst>
          </p:cNvPr>
          <p:cNvPicPr preferRelativeResize="0"/>
          <p:nvPr/>
        </p:nvPicPr>
        <p:blipFill>
          <a:blip r:embed="rId2">
            <a:alphaModFix/>
          </a:blip>
          <a:stretch>
            <a:fillRect/>
          </a:stretch>
        </p:blipFill>
        <p:spPr>
          <a:xfrm>
            <a:off x="152400" y="152399"/>
            <a:ext cx="8385110" cy="6043127"/>
          </a:xfrm>
          <a:prstGeom prst="rect">
            <a:avLst/>
          </a:prstGeom>
          <a:noFill/>
          <a:ln>
            <a:noFill/>
          </a:ln>
        </p:spPr>
      </p:pic>
      <p:pic>
        <p:nvPicPr>
          <p:cNvPr id="8" name="Google Shape;237;p20">
            <a:extLst>
              <a:ext uri="{FF2B5EF4-FFF2-40B4-BE49-F238E27FC236}">
                <a16:creationId xmlns:a16="http://schemas.microsoft.com/office/drawing/2014/main" id="{6382F8C5-E25B-385B-5789-D593B4A1513F}"/>
              </a:ext>
            </a:extLst>
          </p:cNvPr>
          <p:cNvPicPr preferRelativeResize="0"/>
          <p:nvPr/>
        </p:nvPicPr>
        <p:blipFill>
          <a:blip r:embed="rId3">
            <a:alphaModFix/>
          </a:blip>
          <a:stretch>
            <a:fillRect/>
          </a:stretch>
        </p:blipFill>
        <p:spPr>
          <a:xfrm>
            <a:off x="8620624" y="1532329"/>
            <a:ext cx="3418975" cy="3599508"/>
          </a:xfrm>
          <a:prstGeom prst="rect">
            <a:avLst/>
          </a:prstGeom>
          <a:noFill/>
          <a:ln>
            <a:noFill/>
          </a:ln>
        </p:spPr>
      </p:pic>
    </p:spTree>
    <p:extLst>
      <p:ext uri="{BB962C8B-B14F-4D97-AF65-F5344CB8AC3E}">
        <p14:creationId xmlns:p14="http://schemas.microsoft.com/office/powerpoint/2010/main" val="36697100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491532-D458-4483-9EBE-B76F32E636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0856" y="3601786"/>
            <a:ext cx="4246691" cy="3185018"/>
          </a:xfrm>
          <a:prstGeom prst="rect">
            <a:avLst/>
          </a:prstGeom>
        </p:spPr>
      </p:pic>
      <p:pic>
        <p:nvPicPr>
          <p:cNvPr id="5" name="Picture 4">
            <a:extLst>
              <a:ext uri="{FF2B5EF4-FFF2-40B4-BE49-F238E27FC236}">
                <a16:creationId xmlns:a16="http://schemas.microsoft.com/office/drawing/2014/main" id="{443F3629-0A33-4262-BE7E-8C18C1D70A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381500" y="537376"/>
            <a:ext cx="3429000" cy="2571750"/>
          </a:xfrm>
          <a:prstGeom prst="rect">
            <a:avLst/>
          </a:prstGeom>
        </p:spPr>
      </p:pic>
      <p:pic>
        <p:nvPicPr>
          <p:cNvPr id="7" name="Picture 6">
            <a:extLst>
              <a:ext uri="{FF2B5EF4-FFF2-40B4-BE49-F238E27FC236}">
                <a16:creationId xmlns:a16="http://schemas.microsoft.com/office/drawing/2014/main" id="{146A3AF5-5794-41FD-BF8C-4DE8E0B278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370263" y="537376"/>
            <a:ext cx="3429001" cy="2571751"/>
          </a:xfrm>
          <a:prstGeom prst="rect">
            <a:avLst/>
          </a:prstGeom>
        </p:spPr>
      </p:pic>
      <p:pic>
        <p:nvPicPr>
          <p:cNvPr id="9" name="Picture 8">
            <a:extLst>
              <a:ext uri="{FF2B5EF4-FFF2-40B4-BE49-F238E27FC236}">
                <a16:creationId xmlns:a16="http://schemas.microsoft.com/office/drawing/2014/main" id="{1E663D6C-F698-4FD1-B5FD-38433F8224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7297" y="3601785"/>
            <a:ext cx="4246691" cy="3185019"/>
          </a:xfrm>
          <a:prstGeom prst="rect">
            <a:avLst/>
          </a:prstGeom>
        </p:spPr>
      </p:pic>
      <p:pic>
        <p:nvPicPr>
          <p:cNvPr id="11" name="Picture 10">
            <a:extLst>
              <a:ext uri="{FF2B5EF4-FFF2-40B4-BE49-F238E27FC236}">
                <a16:creationId xmlns:a16="http://schemas.microsoft.com/office/drawing/2014/main" id="{0247F05A-1FA0-4BC4-8513-6ADAA43542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406332" y="486229"/>
            <a:ext cx="3320249" cy="2490187"/>
          </a:xfrm>
          <a:prstGeom prst="rect">
            <a:avLst/>
          </a:prstGeom>
        </p:spPr>
      </p:pic>
    </p:spTree>
    <p:extLst>
      <p:ext uri="{BB962C8B-B14F-4D97-AF65-F5344CB8AC3E}">
        <p14:creationId xmlns:p14="http://schemas.microsoft.com/office/powerpoint/2010/main" val="41320751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C041A5-9887-4D99-9D69-C1278B8A94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8255" y="3346630"/>
            <a:ext cx="4325151" cy="3243863"/>
          </a:xfrm>
          <a:prstGeom prst="rect">
            <a:avLst/>
          </a:prstGeom>
        </p:spPr>
      </p:pic>
      <p:pic>
        <p:nvPicPr>
          <p:cNvPr id="2" name="Picture 1">
            <a:extLst>
              <a:ext uri="{FF2B5EF4-FFF2-40B4-BE49-F238E27FC236}">
                <a16:creationId xmlns:a16="http://schemas.microsoft.com/office/drawing/2014/main" id="{42BCCA3F-2546-4DF2-90E8-68BF4F4CE671}"/>
              </a:ext>
            </a:extLst>
          </p:cNvPr>
          <p:cNvPicPr>
            <a:picLocks noChangeAspect="1"/>
          </p:cNvPicPr>
          <p:nvPr/>
        </p:nvPicPr>
        <p:blipFill>
          <a:blip r:embed="rId3"/>
          <a:stretch>
            <a:fillRect/>
          </a:stretch>
        </p:blipFill>
        <p:spPr>
          <a:xfrm>
            <a:off x="178594" y="221232"/>
            <a:ext cx="3595705" cy="6301044"/>
          </a:xfrm>
          <a:prstGeom prst="rect">
            <a:avLst/>
          </a:prstGeom>
        </p:spPr>
      </p:pic>
      <p:pic>
        <p:nvPicPr>
          <p:cNvPr id="4" name="Picture 3">
            <a:extLst>
              <a:ext uri="{FF2B5EF4-FFF2-40B4-BE49-F238E27FC236}">
                <a16:creationId xmlns:a16="http://schemas.microsoft.com/office/drawing/2014/main" id="{8B1A9A01-B5D1-4D29-AE9F-8DFBF10ACF1C}"/>
              </a:ext>
            </a:extLst>
          </p:cNvPr>
          <p:cNvPicPr>
            <a:picLocks noChangeAspect="1"/>
          </p:cNvPicPr>
          <p:nvPr/>
        </p:nvPicPr>
        <p:blipFill>
          <a:blip r:embed="rId4"/>
          <a:stretch>
            <a:fillRect/>
          </a:stretch>
        </p:blipFill>
        <p:spPr>
          <a:xfrm>
            <a:off x="4015376" y="224350"/>
            <a:ext cx="4568803" cy="3015923"/>
          </a:xfrm>
          <a:prstGeom prst="rect">
            <a:avLst/>
          </a:prstGeom>
        </p:spPr>
      </p:pic>
      <p:pic>
        <p:nvPicPr>
          <p:cNvPr id="8" name="Picture 7">
            <a:extLst>
              <a:ext uri="{FF2B5EF4-FFF2-40B4-BE49-F238E27FC236}">
                <a16:creationId xmlns:a16="http://schemas.microsoft.com/office/drawing/2014/main" id="{FC4E6547-CBB4-4A5C-A425-0EB7937483E8}"/>
              </a:ext>
            </a:extLst>
          </p:cNvPr>
          <p:cNvPicPr>
            <a:picLocks noChangeAspect="1"/>
          </p:cNvPicPr>
          <p:nvPr/>
        </p:nvPicPr>
        <p:blipFill>
          <a:blip r:embed="rId5"/>
          <a:stretch>
            <a:fillRect/>
          </a:stretch>
        </p:blipFill>
        <p:spPr>
          <a:xfrm>
            <a:off x="3888599" y="3804272"/>
            <a:ext cx="3685356" cy="2168690"/>
          </a:xfrm>
          <a:prstGeom prst="rect">
            <a:avLst/>
          </a:prstGeom>
        </p:spPr>
      </p:pic>
      <p:sp>
        <p:nvSpPr>
          <p:cNvPr id="3" name="TextBox 2">
            <a:extLst>
              <a:ext uri="{FF2B5EF4-FFF2-40B4-BE49-F238E27FC236}">
                <a16:creationId xmlns:a16="http://schemas.microsoft.com/office/drawing/2014/main" id="{29722980-7145-7F91-8BCC-A80E4D966672}"/>
              </a:ext>
            </a:extLst>
          </p:cNvPr>
          <p:cNvSpPr txBox="1"/>
          <p:nvPr/>
        </p:nvSpPr>
        <p:spPr>
          <a:xfrm>
            <a:off x="8706867" y="1990129"/>
            <a:ext cx="3306539" cy="416011"/>
          </a:xfrm>
          <a:prstGeom prst="rect">
            <a:avLst/>
          </a:prstGeom>
          <a:noFill/>
        </p:spPr>
        <p:txBody>
          <a:bodyPr wrap="square" rtlCol="0">
            <a:spAutoFit/>
          </a:bodyPr>
          <a:lstStyle/>
          <a:p>
            <a:pPr>
              <a:lnSpc>
                <a:spcPct val="150000"/>
              </a:lnSpc>
            </a:pPr>
            <a:r>
              <a:rPr lang="en-GB" sz="1600" b="1" dirty="0">
                <a:solidFill>
                  <a:prstClr val="black"/>
                </a:solidFill>
                <a:latin typeface="Arial" panose="020B0604020202020204" pitchFamily="34" charset="0"/>
                <a:cs typeface="Arial" panose="020B0604020202020204" pitchFamily="34" charset="0"/>
              </a:rPr>
              <a:t>Evidence of an iterative process</a:t>
            </a:r>
          </a:p>
        </p:txBody>
      </p:sp>
    </p:spTree>
    <p:extLst>
      <p:ext uri="{BB962C8B-B14F-4D97-AF65-F5344CB8AC3E}">
        <p14:creationId xmlns:p14="http://schemas.microsoft.com/office/powerpoint/2010/main" val="22603886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049232" y="1022635"/>
            <a:ext cx="3622779" cy="503535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Another iteration  - </a:t>
            </a:r>
          </a:p>
          <a:p>
            <a:pPr marL="285750" indent="-285750">
              <a:lnSpc>
                <a:spcPct val="150000"/>
              </a:lnSpc>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CAD needs to be introduced at the right time to maximise benefit – not normally a starting point, but could be, for example form.</a:t>
            </a:r>
          </a:p>
          <a:p>
            <a:pPr marL="285750" indent="-285750">
              <a:lnSpc>
                <a:spcPct val="150000"/>
              </a:lnSpc>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Communication of details to a third party</a:t>
            </a:r>
          </a:p>
          <a:p>
            <a:pPr marL="285750" indent="-285750">
              <a:lnSpc>
                <a:spcPct val="150000"/>
              </a:lnSpc>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Relevant details of materials, dimensions, finishes and production techniques</a:t>
            </a:r>
          </a:p>
          <a:p>
            <a:pPr marL="285750" indent="-285750">
              <a:lnSpc>
                <a:spcPct val="150000"/>
              </a:lnSpc>
              <a:buFont typeface="Arial" panose="020B0604020202020204" pitchFamily="34" charset="0"/>
              <a:buChar char="•"/>
            </a:pPr>
            <a:endParaRPr lang="en-GB" dirty="0">
              <a:solidFill>
                <a:prstClr val="black"/>
              </a:solidFill>
              <a:latin typeface="Gotham Rounded Book"/>
            </a:endParaRPr>
          </a:p>
        </p:txBody>
      </p:sp>
      <p:sp>
        <p:nvSpPr>
          <p:cNvPr id="2" name="Rectangle 1"/>
          <p:cNvSpPr/>
          <p:nvPr/>
        </p:nvSpPr>
        <p:spPr>
          <a:xfrm>
            <a:off x="7512313" y="653303"/>
            <a:ext cx="2316916" cy="369332"/>
          </a:xfrm>
          <a:prstGeom prst="rect">
            <a:avLst/>
          </a:prstGeom>
        </p:spPr>
        <p:txBody>
          <a:bodyPr wrap="none">
            <a:spAutoFit/>
          </a:bodyPr>
          <a:lstStyle/>
          <a:p>
            <a:pPr algn="ctr"/>
            <a:r>
              <a:rPr lang="en-GB" b="1" u="sng" dirty="0">
                <a:solidFill>
                  <a:srgbClr val="00B0F0"/>
                </a:solidFill>
                <a:latin typeface="Gotham Rounded Book"/>
              </a:rPr>
              <a:t>INFORMAL Sketchpad </a:t>
            </a:r>
          </a:p>
        </p:txBody>
      </p:sp>
      <p:pic>
        <p:nvPicPr>
          <p:cNvPr id="4" name="Picture 3"/>
          <p:cNvPicPr>
            <a:picLocks noChangeAspect="1"/>
          </p:cNvPicPr>
          <p:nvPr/>
        </p:nvPicPr>
        <p:blipFill rotWithShape="1">
          <a:blip r:embed="rId2"/>
          <a:srcRect l="24805" t="35742" r="44809" b="6451"/>
          <a:stretch/>
        </p:blipFill>
        <p:spPr>
          <a:xfrm rot="10800000">
            <a:off x="673204" y="320942"/>
            <a:ext cx="2233846" cy="2390462"/>
          </a:xfrm>
          <a:prstGeom prst="rect">
            <a:avLst/>
          </a:prstGeom>
          <a:ln>
            <a:solidFill>
              <a:schemeClr val="tx1"/>
            </a:solidFill>
          </a:ln>
        </p:spPr>
      </p:pic>
      <p:pic>
        <p:nvPicPr>
          <p:cNvPr id="3" name="Picture 2"/>
          <p:cNvPicPr>
            <a:picLocks noChangeAspect="1"/>
          </p:cNvPicPr>
          <p:nvPr/>
        </p:nvPicPr>
        <p:blipFill rotWithShape="1">
          <a:blip r:embed="rId3"/>
          <a:srcRect l="22298" t="20864" r="56577" b="37409"/>
          <a:stretch/>
        </p:blipFill>
        <p:spPr>
          <a:xfrm>
            <a:off x="3902433" y="320943"/>
            <a:ext cx="2151416" cy="2390462"/>
          </a:xfrm>
          <a:prstGeom prst="rect">
            <a:avLst/>
          </a:prstGeom>
          <a:ln>
            <a:solidFill>
              <a:schemeClr val="tx1"/>
            </a:solidFill>
          </a:ln>
        </p:spPr>
      </p:pic>
      <p:pic>
        <p:nvPicPr>
          <p:cNvPr id="7" name="Picture 6"/>
          <p:cNvPicPr>
            <a:picLocks noChangeAspect="1"/>
          </p:cNvPicPr>
          <p:nvPr/>
        </p:nvPicPr>
        <p:blipFill rotWithShape="1">
          <a:blip r:embed="rId4"/>
          <a:srcRect t="1237"/>
          <a:stretch/>
        </p:blipFill>
        <p:spPr>
          <a:xfrm>
            <a:off x="107542" y="3445422"/>
            <a:ext cx="3607818" cy="2208758"/>
          </a:xfrm>
          <a:prstGeom prst="rect">
            <a:avLst/>
          </a:prstGeom>
          <a:ln>
            <a:solidFill>
              <a:schemeClr val="tx1"/>
            </a:solidFill>
          </a:ln>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972" t="4987"/>
          <a:stretch/>
        </p:blipFill>
        <p:spPr>
          <a:xfrm>
            <a:off x="3830324" y="3391642"/>
            <a:ext cx="3218908" cy="2316317"/>
          </a:xfrm>
          <a:prstGeom prst="rect">
            <a:avLst/>
          </a:prstGeom>
          <a:ln>
            <a:solidFill>
              <a:sysClr val="windowText" lastClr="000000"/>
            </a:solidFill>
          </a:ln>
        </p:spPr>
      </p:pic>
    </p:spTree>
    <p:extLst>
      <p:ext uri="{BB962C8B-B14F-4D97-AF65-F5344CB8AC3E}">
        <p14:creationId xmlns:p14="http://schemas.microsoft.com/office/powerpoint/2010/main" val="42379600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29;p18">
            <a:extLst>
              <a:ext uri="{FF2B5EF4-FFF2-40B4-BE49-F238E27FC236}">
                <a16:creationId xmlns:a16="http://schemas.microsoft.com/office/drawing/2014/main" id="{92DFB055-738E-72C3-3E6B-F923111FFFB2}"/>
              </a:ext>
            </a:extLst>
          </p:cNvPr>
          <p:cNvPicPr preferRelativeResize="0"/>
          <p:nvPr/>
        </p:nvPicPr>
        <p:blipFill rotWithShape="1">
          <a:blip r:embed="rId2">
            <a:alphaModFix/>
          </a:blip>
          <a:srcRect/>
          <a:stretch/>
        </p:blipFill>
        <p:spPr>
          <a:xfrm>
            <a:off x="1468688" y="529546"/>
            <a:ext cx="8449751" cy="5734849"/>
          </a:xfrm>
          <a:prstGeom prst="rect">
            <a:avLst/>
          </a:prstGeom>
          <a:noFill/>
          <a:ln>
            <a:noFill/>
          </a:ln>
        </p:spPr>
      </p:pic>
    </p:spTree>
    <p:extLst>
      <p:ext uri="{BB962C8B-B14F-4D97-AF65-F5344CB8AC3E}">
        <p14:creationId xmlns:p14="http://schemas.microsoft.com/office/powerpoint/2010/main" val="22775091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C981511-C97F-A0AC-D327-60CD9E3266F9}"/>
              </a:ext>
            </a:extLst>
          </p:cNvPr>
          <p:cNvPicPr>
            <a:picLocks noChangeAspect="1"/>
          </p:cNvPicPr>
          <p:nvPr/>
        </p:nvPicPr>
        <p:blipFill>
          <a:blip r:embed="rId2"/>
          <a:stretch>
            <a:fillRect/>
          </a:stretch>
        </p:blipFill>
        <p:spPr>
          <a:xfrm>
            <a:off x="141320" y="94764"/>
            <a:ext cx="5326419" cy="3151126"/>
          </a:xfrm>
          <a:prstGeom prst="rect">
            <a:avLst/>
          </a:prstGeom>
        </p:spPr>
      </p:pic>
      <p:pic>
        <p:nvPicPr>
          <p:cNvPr id="10" name="Picture 9">
            <a:extLst>
              <a:ext uri="{FF2B5EF4-FFF2-40B4-BE49-F238E27FC236}">
                <a16:creationId xmlns:a16="http://schemas.microsoft.com/office/drawing/2014/main" id="{FDA5D712-8628-524C-FF6F-32D46457B785}"/>
              </a:ext>
            </a:extLst>
          </p:cNvPr>
          <p:cNvPicPr>
            <a:picLocks noChangeAspect="1"/>
          </p:cNvPicPr>
          <p:nvPr/>
        </p:nvPicPr>
        <p:blipFill>
          <a:blip r:embed="rId3"/>
          <a:stretch>
            <a:fillRect/>
          </a:stretch>
        </p:blipFill>
        <p:spPr>
          <a:xfrm>
            <a:off x="5838144" y="1504373"/>
            <a:ext cx="6086378" cy="3506876"/>
          </a:xfrm>
          <a:prstGeom prst="rect">
            <a:avLst/>
          </a:prstGeom>
        </p:spPr>
      </p:pic>
      <p:pic>
        <p:nvPicPr>
          <p:cNvPr id="12" name="Picture 11">
            <a:extLst>
              <a:ext uri="{FF2B5EF4-FFF2-40B4-BE49-F238E27FC236}">
                <a16:creationId xmlns:a16="http://schemas.microsoft.com/office/drawing/2014/main" id="{75AC78C6-05E3-F5DB-1079-E5BFB3ACD8AD}"/>
              </a:ext>
            </a:extLst>
          </p:cNvPr>
          <p:cNvPicPr>
            <a:picLocks noChangeAspect="1"/>
          </p:cNvPicPr>
          <p:nvPr/>
        </p:nvPicPr>
        <p:blipFill>
          <a:blip r:embed="rId4"/>
          <a:stretch>
            <a:fillRect/>
          </a:stretch>
        </p:blipFill>
        <p:spPr>
          <a:xfrm>
            <a:off x="141320" y="3357857"/>
            <a:ext cx="5417299" cy="3069803"/>
          </a:xfrm>
          <a:prstGeom prst="rect">
            <a:avLst/>
          </a:prstGeom>
        </p:spPr>
      </p:pic>
    </p:spTree>
    <p:extLst>
      <p:ext uri="{BB962C8B-B14F-4D97-AF65-F5344CB8AC3E}">
        <p14:creationId xmlns:p14="http://schemas.microsoft.com/office/powerpoint/2010/main" val="865867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E29435-664C-3F6D-4C3F-10E6EC022AFF}"/>
              </a:ext>
            </a:extLst>
          </p:cNvPr>
          <p:cNvSpPr>
            <a:spLocks noGrp="1"/>
          </p:cNvSpPr>
          <p:nvPr>
            <p:ph idx="1"/>
          </p:nvPr>
        </p:nvSpPr>
        <p:spPr>
          <a:xfrm>
            <a:off x="360027" y="617610"/>
            <a:ext cx="10403048" cy="5774800"/>
          </a:xfrm>
        </p:spPr>
        <p:txBody>
          <a:bodyPr>
            <a:normAutofit fontScale="92500" lnSpcReduction="10000"/>
          </a:bodyPr>
          <a:lstStyle/>
          <a:p>
            <a:pPr marL="0" indent="0">
              <a:lnSpc>
                <a:spcPct val="107000"/>
              </a:lnSpc>
              <a:spcAft>
                <a:spcPts val="800"/>
              </a:spcAft>
              <a:buNone/>
            </a:pPr>
            <a:r>
              <a:rPr lang="en-GB" sz="1800" b="1" i="1" u="sng" dirty="0">
                <a:effectLst/>
                <a:latin typeface="Calibri" panose="020F0502020204030204" pitchFamily="34" charset="0"/>
                <a:ea typeface="Calibri" panose="020F0502020204030204" pitchFamily="34" charset="0"/>
                <a:cs typeface="Times New Roman" panose="02020603050405020304" pitchFamily="18" charset="0"/>
              </a:rPr>
              <a:t>Identifying and investigating design possibilities</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GB" sz="1800" dirty="0">
                <a:effectLst/>
                <a:latin typeface="Calibri" panose="020F0502020204030204" pitchFamily="34" charset="0"/>
                <a:ea typeface="Calibri" panose="020F0502020204030204" pitchFamily="34" charset="0"/>
                <a:cs typeface="Calibri" panose="020F0502020204030204" pitchFamily="34" charset="0"/>
              </a:rPr>
              <a:t>The assessment criteria clearly demands that </a:t>
            </a:r>
            <a:r>
              <a:rPr lang="en-GB"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candidates identify a broad range of problems/opportunities to clearly inform the development of possible design briefs. </a:t>
            </a:r>
            <a:r>
              <a:rPr lang="en-GB" sz="1800" dirty="0">
                <a:effectLst/>
                <a:latin typeface="Calibri" panose="020F0502020204030204" pitchFamily="34" charset="0"/>
                <a:ea typeface="Calibri" panose="020F0502020204030204" pitchFamily="34" charset="0"/>
                <a:cs typeface="Calibri" panose="020F0502020204030204" pitchFamily="34" charset="0"/>
              </a:rPr>
              <a:t>This was not the case in all centres. There are still some centres directing candidates in certain briefs or contexts. </a:t>
            </a:r>
            <a:r>
              <a:rPr lang="en-GB"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The candidates need to be allowed to choose and develop their own briefs and it is not expected that whole samples show the same contexts. </a:t>
            </a:r>
            <a:r>
              <a:rPr lang="en-GB" sz="1800" u="sng" dirty="0">
                <a:effectLst/>
                <a:latin typeface="Calibri" panose="020F0502020204030204" pitchFamily="34" charset="0"/>
                <a:ea typeface="Calibri" panose="020F0502020204030204" pitchFamily="34" charset="0"/>
                <a:cs typeface="Calibri" panose="020F0502020204030204" pitchFamily="34" charset="0"/>
              </a:rPr>
              <a:t>Care is needed to ensure that access to the higher mark bands is possible, because with only limited very focused research, access to the higher bands is not possible. </a:t>
            </a:r>
            <a:r>
              <a:rPr lang="en-GB" sz="1800" dirty="0">
                <a:effectLst/>
                <a:latin typeface="Calibri" panose="020F0502020204030204" pitchFamily="34" charset="0"/>
                <a:ea typeface="Calibri" panose="020F0502020204030204" pitchFamily="34" charset="0"/>
                <a:cs typeface="Calibri" panose="020F0502020204030204" pitchFamily="34" charset="0"/>
              </a:rPr>
              <a:t>Candidates also need to be encouraged to use a variety of different design strategies during this section.</a:t>
            </a:r>
          </a:p>
          <a:p>
            <a:pPr marL="0" indent="0" algn="just">
              <a:lnSpc>
                <a:spcPct val="107000"/>
              </a:lnSpc>
              <a:spcAft>
                <a:spcPts val="800"/>
              </a:spcAft>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sz="1800" b="1" i="1" u="sng" dirty="0">
                <a:effectLst/>
                <a:latin typeface="Calibri" panose="020F0502020204030204" pitchFamily="34" charset="0"/>
                <a:ea typeface="Calibri" panose="020F0502020204030204" pitchFamily="34" charset="0"/>
                <a:cs typeface="Times New Roman" panose="02020603050405020304" pitchFamily="18" charset="0"/>
              </a:rPr>
              <a:t>Developing a design brief and specification</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Not enough evidence was witnessed to suggest that some centres had acted upon the recommendations of the report from last year. Many centres assessed this section too generously. Several centres produced design specifications with sufficient details required, but not all. This must be addressed if higher marks are to be awarded. </a:t>
            </a:r>
            <a:r>
              <a:rPr lang="en-GB"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The design specification needs to be specific and detailed and include a range of objective and measurable criteria. The design specification needs to direct and inform the designer whilst developing the design. </a:t>
            </a:r>
            <a:r>
              <a:rPr lang="en-GB" sz="1800" dirty="0">
                <a:effectLst/>
                <a:latin typeface="Calibri" panose="020F0502020204030204" pitchFamily="34" charset="0"/>
                <a:ea typeface="Calibri" panose="020F0502020204030204" pitchFamily="34" charset="0"/>
                <a:cs typeface="Times New Roman" panose="02020603050405020304" pitchFamily="18" charset="0"/>
              </a:rPr>
              <a:t>A quality, measurable, in-depth design specification will help greatly when evaluating the product. It must be remembered that </a:t>
            </a:r>
            <a:r>
              <a:rPr lang="en-GB" sz="1800" u="sng" dirty="0">
                <a:effectLst/>
                <a:latin typeface="Calibri" panose="020F0502020204030204" pitchFamily="34" charset="0"/>
                <a:ea typeface="Calibri" panose="020F0502020204030204" pitchFamily="34" charset="0"/>
                <a:cs typeface="Times New Roman" panose="02020603050405020304" pitchFamily="18" charset="0"/>
              </a:rPr>
              <a:t>specifications are working documents</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should be referred to throughout the iterative process. </a:t>
            </a:r>
          </a:p>
          <a:p>
            <a:pPr marL="0" indent="0">
              <a:buNone/>
            </a:pPr>
            <a:endParaRPr lang="en-GB" dirty="0"/>
          </a:p>
        </p:txBody>
      </p:sp>
    </p:spTree>
    <p:extLst>
      <p:ext uri="{BB962C8B-B14F-4D97-AF65-F5344CB8AC3E}">
        <p14:creationId xmlns:p14="http://schemas.microsoft.com/office/powerpoint/2010/main" val="26896890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38024" y="1631287"/>
            <a:ext cx="9344225" cy="4611519"/>
          </a:xfrm>
          <a:prstGeom prst="rect">
            <a:avLst/>
          </a:prstGeom>
        </p:spPr>
        <p:txBody>
          <a:bodyPr wrap="square">
            <a:spAutoFit/>
          </a:bodyPr>
          <a:lstStyle/>
          <a:p>
            <a:pPr marL="285750" indent="-285750" defTabSz="457200" fontAlgn="base">
              <a:lnSpc>
                <a:spcPct val="150000"/>
              </a:lnSpc>
              <a:spcBef>
                <a:spcPct val="0"/>
              </a:spcBef>
              <a:spcAft>
                <a:spcPct val="0"/>
              </a:spcAft>
              <a:buFont typeface="Arial" panose="020B0604020202020204" pitchFamily="34" charset="0"/>
              <a:buChar char="•"/>
            </a:pPr>
            <a:r>
              <a:rPr lang="en-GB" dirty="0">
                <a:solidFill>
                  <a:prstClr val="black"/>
                </a:solidFill>
                <a:latin typeface="Arial" panose="020B0604020202020204" pitchFamily="34" charset="0"/>
                <a:ea typeface="ＭＳ Ｐゴシック" pitchFamily="1" charset="-128"/>
                <a:cs typeface="Arial" panose="020B0604020202020204" pitchFamily="34" charset="0"/>
              </a:rPr>
              <a:t>An iterative approach – good evidence of practical testing / ideas rejected /developed</a:t>
            </a:r>
          </a:p>
          <a:p>
            <a:pPr marL="285750" indent="-285750" defTabSz="457200" fontAlgn="base">
              <a:lnSpc>
                <a:spcPct val="150000"/>
              </a:lnSpc>
              <a:spcBef>
                <a:spcPct val="0"/>
              </a:spcBef>
              <a:spcAft>
                <a:spcPct val="0"/>
              </a:spcAft>
              <a:buFont typeface="Arial" panose="020B0604020202020204" pitchFamily="34" charset="0"/>
              <a:buChar char="•"/>
            </a:pPr>
            <a:r>
              <a:rPr lang="en-GB" dirty="0">
                <a:solidFill>
                  <a:prstClr val="black"/>
                </a:solidFill>
                <a:latin typeface="Arial" panose="020B0604020202020204" pitchFamily="34" charset="0"/>
                <a:ea typeface="ＭＳ Ｐゴシック" pitchFamily="1" charset="-128"/>
                <a:cs typeface="Arial" panose="020B0604020202020204" pitchFamily="34" charset="0"/>
              </a:rPr>
              <a:t>A </a:t>
            </a:r>
            <a:r>
              <a:rPr lang="en-GB" b="1" dirty="0">
                <a:solidFill>
                  <a:prstClr val="black"/>
                </a:solidFill>
                <a:latin typeface="Arial" panose="020B0604020202020204" pitchFamily="34" charset="0"/>
                <a:ea typeface="ＭＳ Ｐゴシック" pitchFamily="1" charset="-128"/>
                <a:cs typeface="Arial" panose="020B0604020202020204" pitchFamily="34" charset="0"/>
              </a:rPr>
              <a:t>range of design strategies </a:t>
            </a:r>
            <a:r>
              <a:rPr lang="en-GB" dirty="0">
                <a:solidFill>
                  <a:prstClr val="black"/>
                </a:solidFill>
                <a:latin typeface="Arial" panose="020B0604020202020204" pitchFamily="34" charset="0"/>
                <a:ea typeface="ＭＳ Ｐゴシック" pitchFamily="1" charset="-128"/>
                <a:cs typeface="Arial" panose="020B0604020202020204" pitchFamily="34" charset="0"/>
              </a:rPr>
              <a:t>– including quick developmental sketching, annotation of details</a:t>
            </a:r>
          </a:p>
          <a:p>
            <a:pPr marL="285750" indent="-285750" defTabSz="457200" fontAlgn="base">
              <a:lnSpc>
                <a:spcPct val="150000"/>
              </a:lnSpc>
              <a:spcBef>
                <a:spcPct val="0"/>
              </a:spcBef>
              <a:spcAft>
                <a:spcPct val="0"/>
              </a:spcAft>
              <a:buFont typeface="Arial" panose="020B0604020202020204" pitchFamily="34" charset="0"/>
              <a:buChar char="•"/>
            </a:pPr>
            <a:r>
              <a:rPr lang="en-US" dirty="0">
                <a:solidFill>
                  <a:prstClr val="black"/>
                </a:solidFill>
                <a:latin typeface="Arial" panose="020B0604020202020204" pitchFamily="34" charset="0"/>
                <a:ea typeface="ＭＳ Ｐゴシック" pitchFamily="1" charset="-128"/>
                <a:cs typeface="Arial" panose="020B0604020202020204" pitchFamily="34" charset="0"/>
              </a:rPr>
              <a:t>On-going analysis / evaluation against the specification identifies further refinements</a:t>
            </a:r>
          </a:p>
          <a:p>
            <a:pPr marL="285750" indent="-285750" defTabSz="457200" fontAlgn="base">
              <a:lnSpc>
                <a:spcPct val="150000"/>
              </a:lnSpc>
              <a:spcBef>
                <a:spcPct val="0"/>
              </a:spcBef>
              <a:spcAft>
                <a:spcPct val="0"/>
              </a:spcAft>
              <a:buFont typeface="Arial" panose="020B0604020202020204" pitchFamily="34" charset="0"/>
              <a:buChar char="•"/>
            </a:pPr>
            <a:r>
              <a:rPr lang="en-GB" dirty="0">
                <a:solidFill>
                  <a:prstClr val="black"/>
                </a:solidFill>
                <a:latin typeface="Arial" panose="020B0604020202020204" pitchFamily="34" charset="0"/>
                <a:ea typeface="ＭＳ Ｐゴシック" pitchFamily="1" charset="-128"/>
                <a:cs typeface="Arial" panose="020B0604020202020204" pitchFamily="34" charset="0"/>
              </a:rPr>
              <a:t>Decision making supports developmental </a:t>
            </a:r>
            <a:r>
              <a:rPr lang="en-GB" b="1" dirty="0">
                <a:solidFill>
                  <a:prstClr val="black"/>
                </a:solidFill>
                <a:latin typeface="Arial" panose="020B0604020202020204" pitchFamily="34" charset="0"/>
                <a:ea typeface="ＭＳ Ｐゴシック" pitchFamily="1" charset="-128"/>
                <a:cs typeface="Arial" panose="020B0604020202020204" pitchFamily="34" charset="0"/>
              </a:rPr>
              <a:t>iterations</a:t>
            </a:r>
            <a:endParaRPr lang="en-US" dirty="0">
              <a:solidFill>
                <a:prstClr val="black"/>
              </a:solidFill>
              <a:latin typeface="Arial" panose="020B0604020202020204" pitchFamily="34" charset="0"/>
              <a:ea typeface="ＭＳ Ｐゴシック" pitchFamily="1" charset="-128"/>
              <a:cs typeface="Arial" panose="020B0604020202020204" pitchFamily="34" charset="0"/>
            </a:endParaRPr>
          </a:p>
          <a:p>
            <a:pPr marL="285750" indent="-285750" defTabSz="457200" fontAlgn="base">
              <a:lnSpc>
                <a:spcPct val="150000"/>
              </a:lnSpc>
              <a:spcBef>
                <a:spcPct val="0"/>
              </a:spcBef>
              <a:spcAft>
                <a:spcPct val="0"/>
              </a:spcAft>
              <a:buFont typeface="Arial" panose="020B0604020202020204" pitchFamily="34" charset="0"/>
              <a:buChar char="•"/>
            </a:pPr>
            <a:r>
              <a:rPr lang="en-US" dirty="0">
                <a:solidFill>
                  <a:prstClr val="black"/>
                </a:solidFill>
                <a:latin typeface="Arial" panose="020B0604020202020204" pitchFamily="34" charset="0"/>
                <a:ea typeface="ＭＳ Ｐゴシック" pitchFamily="1" charset="-128"/>
                <a:cs typeface="Arial" panose="020B0604020202020204" pitchFamily="34" charset="0"/>
              </a:rPr>
              <a:t>A mix of practical activity, sketching, CAD…..</a:t>
            </a:r>
          </a:p>
          <a:p>
            <a:pPr marL="285750" indent="-285750" defTabSz="457200" fontAlgn="base">
              <a:lnSpc>
                <a:spcPct val="150000"/>
              </a:lnSpc>
              <a:spcBef>
                <a:spcPct val="0"/>
              </a:spcBef>
              <a:spcAft>
                <a:spcPct val="0"/>
              </a:spcAft>
              <a:buFont typeface="Arial" panose="020B0604020202020204" pitchFamily="34" charset="0"/>
              <a:buChar char="•"/>
            </a:pPr>
            <a:r>
              <a:rPr lang="en-US" dirty="0">
                <a:solidFill>
                  <a:prstClr val="black"/>
                </a:solidFill>
                <a:latin typeface="Arial" panose="020B0604020202020204" pitchFamily="34" charset="0"/>
                <a:ea typeface="ＭＳ Ｐゴシック" pitchFamily="1" charset="-128"/>
                <a:cs typeface="Arial" panose="020B0604020202020204" pitchFamily="34" charset="0"/>
              </a:rPr>
              <a:t>Use of modelling</a:t>
            </a:r>
          </a:p>
          <a:p>
            <a:pPr marL="285750" indent="-285750" defTabSz="457200" fontAlgn="base">
              <a:lnSpc>
                <a:spcPct val="150000"/>
              </a:lnSpc>
              <a:spcBef>
                <a:spcPct val="0"/>
              </a:spcBef>
              <a:spcAft>
                <a:spcPct val="0"/>
              </a:spcAft>
              <a:buFont typeface="Arial" panose="020B0604020202020204" pitchFamily="34" charset="0"/>
              <a:buChar char="•"/>
            </a:pPr>
            <a:r>
              <a:rPr lang="en-US" dirty="0">
                <a:solidFill>
                  <a:prstClr val="black"/>
                </a:solidFill>
                <a:latin typeface="Arial" panose="020B0604020202020204" pitchFamily="34" charset="0"/>
                <a:ea typeface="ＭＳ Ｐゴシック" pitchFamily="1" charset="-128"/>
                <a:cs typeface="Arial" panose="020B0604020202020204" pitchFamily="34" charset="0"/>
              </a:rPr>
              <a:t>Needs, wants of users considered</a:t>
            </a:r>
          </a:p>
          <a:p>
            <a:pPr marL="285750" indent="-285750" defTabSz="457200" fontAlgn="base">
              <a:lnSpc>
                <a:spcPct val="150000"/>
              </a:lnSpc>
              <a:spcBef>
                <a:spcPct val="0"/>
              </a:spcBef>
              <a:spcAft>
                <a:spcPct val="0"/>
              </a:spcAft>
              <a:buFont typeface="Arial" panose="020B0604020202020204" pitchFamily="34" charset="0"/>
              <a:buChar char="•"/>
            </a:pPr>
            <a:r>
              <a:rPr lang="en-US" dirty="0">
                <a:solidFill>
                  <a:prstClr val="black"/>
                </a:solidFill>
                <a:latin typeface="Arial" panose="020B0604020202020204" pitchFamily="34" charset="0"/>
                <a:ea typeface="ＭＳ Ｐゴシック" pitchFamily="1" charset="-128"/>
                <a:cs typeface="Arial" panose="020B0604020202020204" pitchFamily="34" charset="0"/>
              </a:rPr>
              <a:t>High level skills / techniques evident</a:t>
            </a:r>
          </a:p>
          <a:p>
            <a:pPr marL="285750" indent="-285750" defTabSz="457200" fontAlgn="base">
              <a:lnSpc>
                <a:spcPct val="150000"/>
              </a:lnSpc>
              <a:spcBef>
                <a:spcPct val="0"/>
              </a:spcBef>
              <a:spcAft>
                <a:spcPct val="0"/>
              </a:spcAft>
              <a:buFont typeface="Arial" panose="020B0604020202020204" pitchFamily="34" charset="0"/>
              <a:buChar char="•"/>
            </a:pPr>
            <a:r>
              <a:rPr lang="en-US" dirty="0">
                <a:solidFill>
                  <a:prstClr val="black"/>
                </a:solidFill>
                <a:latin typeface="Arial" panose="020B0604020202020204" pitchFamily="34" charset="0"/>
                <a:ea typeface="ＭＳ Ｐゴシック" pitchFamily="1" charset="-128"/>
                <a:cs typeface="Arial" panose="020B0604020202020204" pitchFamily="34" charset="0"/>
              </a:rPr>
              <a:t>Detailed proposal</a:t>
            </a:r>
          </a:p>
          <a:p>
            <a:pPr marL="285750" indent="-285750" defTabSz="457200" fontAlgn="base">
              <a:lnSpc>
                <a:spcPct val="150000"/>
              </a:lnSpc>
              <a:spcBef>
                <a:spcPct val="0"/>
              </a:spcBef>
              <a:spcAft>
                <a:spcPct val="0"/>
              </a:spcAft>
              <a:buFont typeface="Arial" panose="020B0604020202020204" pitchFamily="34" charset="0"/>
              <a:buChar char="•"/>
            </a:pPr>
            <a:r>
              <a:rPr lang="en-US" dirty="0">
                <a:solidFill>
                  <a:prstClr val="black"/>
                </a:solidFill>
                <a:latin typeface="Arial" panose="020B0604020202020204" pitchFamily="34" charset="0"/>
                <a:ea typeface="ＭＳ Ｐゴシック" pitchFamily="1" charset="-128"/>
                <a:cs typeface="Arial" panose="020B0604020202020204" pitchFamily="34" charset="0"/>
              </a:rPr>
              <a:t>Considered the manufacture of the prototype.</a:t>
            </a:r>
          </a:p>
        </p:txBody>
      </p:sp>
      <p:sp>
        <p:nvSpPr>
          <p:cNvPr id="2" name="Rectangle 1">
            <a:extLst>
              <a:ext uri="{FF2B5EF4-FFF2-40B4-BE49-F238E27FC236}">
                <a16:creationId xmlns:a16="http://schemas.microsoft.com/office/drawing/2014/main" id="{484D144A-671E-7AA5-F6F2-EB38E615E05A}"/>
              </a:ext>
            </a:extLst>
          </p:cNvPr>
          <p:cNvSpPr/>
          <p:nvPr/>
        </p:nvSpPr>
        <p:spPr>
          <a:xfrm>
            <a:off x="1782373" y="790148"/>
            <a:ext cx="7855528" cy="400110"/>
          </a:xfrm>
          <a:prstGeom prst="rect">
            <a:avLst/>
          </a:prstGeom>
        </p:spPr>
        <p:txBody>
          <a:bodyPr wrap="square">
            <a:spAutoFit/>
          </a:bodyPr>
          <a:lstStyle/>
          <a:p>
            <a:r>
              <a:rPr lang="en-US" sz="2000" b="1" dirty="0">
                <a:solidFill>
                  <a:srgbClr val="00B0F0"/>
                </a:solidFill>
                <a:latin typeface="Arial" panose="020B0604020202020204" pitchFamily="34" charset="0"/>
                <a:cs typeface="Arial" panose="020B0604020202020204" pitchFamily="34" charset="0"/>
              </a:rPr>
              <a:t>Summary: Generating and developing design ideas</a:t>
            </a:r>
            <a:endParaRPr lang="en-GB" sz="2000" dirty="0">
              <a:solidFill>
                <a:srgbClr val="00B0F0"/>
              </a:solidFill>
            </a:endParaRPr>
          </a:p>
        </p:txBody>
      </p:sp>
    </p:spTree>
    <p:extLst>
      <p:ext uri="{BB962C8B-B14F-4D97-AF65-F5344CB8AC3E}">
        <p14:creationId xmlns:p14="http://schemas.microsoft.com/office/powerpoint/2010/main" val="21076826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5796" y="576058"/>
            <a:ext cx="5035177" cy="369332"/>
          </a:xfrm>
          <a:prstGeom prst="rect">
            <a:avLst/>
          </a:prstGeom>
        </p:spPr>
        <p:txBody>
          <a:bodyPr wrap="square">
            <a:spAutoFit/>
          </a:bodyPr>
          <a:lstStyle/>
          <a:p>
            <a:pPr algn="ctr"/>
            <a:r>
              <a:rPr lang="en-GB" b="1" u="sng" dirty="0">
                <a:solidFill>
                  <a:srgbClr val="00B0F0"/>
                </a:solidFill>
                <a:latin typeface="Gotham Rounded Book"/>
              </a:rPr>
              <a:t>FORMAL PRESENTATION FOLIO </a:t>
            </a:r>
          </a:p>
        </p:txBody>
      </p:sp>
      <p:pic>
        <p:nvPicPr>
          <p:cNvPr id="7" name="Picture 6"/>
          <p:cNvPicPr>
            <a:picLocks noChangeAspect="1"/>
          </p:cNvPicPr>
          <p:nvPr/>
        </p:nvPicPr>
        <p:blipFill>
          <a:blip r:embed="rId2"/>
          <a:stretch>
            <a:fillRect/>
          </a:stretch>
        </p:blipFill>
        <p:spPr>
          <a:xfrm>
            <a:off x="150395" y="485888"/>
            <a:ext cx="3792157" cy="2852697"/>
          </a:xfrm>
          <a:prstGeom prst="rect">
            <a:avLst/>
          </a:prstGeom>
        </p:spPr>
      </p:pic>
      <p:sp>
        <p:nvSpPr>
          <p:cNvPr id="8" name="TextBox 7"/>
          <p:cNvSpPr txBox="1"/>
          <p:nvPr/>
        </p:nvSpPr>
        <p:spPr>
          <a:xfrm>
            <a:off x="8059739" y="1024124"/>
            <a:ext cx="3329608" cy="5632311"/>
          </a:xfrm>
          <a:prstGeom prst="rect">
            <a:avLst/>
          </a:prstGeom>
          <a:noFill/>
        </p:spPr>
        <p:txBody>
          <a:bodyPr wrap="square" rtlCol="0">
            <a:spAutoFit/>
          </a:bodyPr>
          <a:lstStyle/>
          <a:p>
            <a:pPr marL="285750" indent="-285750" defTabSz="457200" fontAlgn="base">
              <a:lnSpc>
                <a:spcPct val="150000"/>
              </a:lnSpc>
              <a:spcBef>
                <a:spcPct val="0"/>
              </a:spcBef>
              <a:spcAft>
                <a:spcPct val="0"/>
              </a:spcAft>
              <a:buFont typeface="Arial" panose="020B0604020202020204" pitchFamily="34" charset="0"/>
              <a:buChar char="•"/>
            </a:pPr>
            <a:r>
              <a:rPr lang="en-GB" dirty="0">
                <a:solidFill>
                  <a:prstClr val="black"/>
                </a:solidFill>
                <a:latin typeface="Arial" panose="020B0604020202020204" pitchFamily="34" charset="0"/>
                <a:ea typeface="ＭＳ Ｐゴシック" pitchFamily="1" charset="-128"/>
                <a:cs typeface="Arial" panose="020B0604020202020204" pitchFamily="34" charset="0"/>
              </a:rPr>
              <a:t>Stages of manufacture </a:t>
            </a:r>
          </a:p>
          <a:p>
            <a:pPr marL="285750" indent="-285750" defTabSz="457200" fontAlgn="base">
              <a:lnSpc>
                <a:spcPct val="150000"/>
              </a:lnSpc>
              <a:spcBef>
                <a:spcPct val="0"/>
              </a:spcBef>
              <a:spcAft>
                <a:spcPct val="0"/>
              </a:spcAft>
              <a:buFont typeface="Arial" panose="020B0604020202020204" pitchFamily="34" charset="0"/>
              <a:buChar char="•"/>
            </a:pPr>
            <a:r>
              <a:rPr lang="en-GB" dirty="0">
                <a:solidFill>
                  <a:prstClr val="black"/>
                </a:solidFill>
                <a:latin typeface="Arial" panose="020B0604020202020204" pitchFamily="34" charset="0"/>
                <a:ea typeface="ＭＳ Ｐゴシック" pitchFamily="1" charset="-128"/>
                <a:cs typeface="Arial" panose="020B0604020202020204" pitchFamily="34" charset="0"/>
              </a:rPr>
              <a:t>A logical sequence – is it clearly communicated with sufficient detail within each stage – could a third party follow the sequence?</a:t>
            </a:r>
          </a:p>
          <a:p>
            <a:pPr marL="285750" indent="-285750" defTabSz="457200" fontAlgn="base">
              <a:lnSpc>
                <a:spcPct val="150000"/>
              </a:lnSpc>
              <a:spcBef>
                <a:spcPct val="0"/>
              </a:spcBef>
              <a:spcAft>
                <a:spcPct val="0"/>
              </a:spcAft>
              <a:buFont typeface="Arial" panose="020B0604020202020204" pitchFamily="34" charset="0"/>
              <a:buChar char="•"/>
            </a:pPr>
            <a:r>
              <a:rPr lang="en-GB" dirty="0">
                <a:solidFill>
                  <a:prstClr val="black"/>
                </a:solidFill>
                <a:latin typeface="Arial" panose="020B0604020202020204" pitchFamily="34" charset="0"/>
                <a:ea typeface="ＭＳ Ｐゴシック" pitchFamily="1" charset="-128"/>
                <a:cs typeface="Arial" panose="020B0604020202020204" pitchFamily="34" charset="0"/>
              </a:rPr>
              <a:t>Reference to tools, processes and techniques</a:t>
            </a:r>
          </a:p>
          <a:p>
            <a:pPr marL="285750" indent="-285750" defTabSz="457200" fontAlgn="base">
              <a:lnSpc>
                <a:spcPct val="150000"/>
              </a:lnSpc>
              <a:spcBef>
                <a:spcPct val="0"/>
              </a:spcBef>
              <a:spcAft>
                <a:spcPct val="0"/>
              </a:spcAft>
              <a:buFont typeface="Arial" panose="020B0604020202020204" pitchFamily="34" charset="0"/>
              <a:buChar char="•"/>
            </a:pPr>
            <a:r>
              <a:rPr lang="en-GB" dirty="0">
                <a:solidFill>
                  <a:prstClr val="black"/>
                </a:solidFill>
                <a:latin typeface="Arial" panose="020B0604020202020204" pitchFamily="34" charset="0"/>
                <a:ea typeface="ＭＳ Ｐゴシック" pitchFamily="1" charset="-128"/>
                <a:cs typeface="Arial" panose="020B0604020202020204" pitchFamily="34" charset="0"/>
              </a:rPr>
              <a:t>Quality control</a:t>
            </a:r>
          </a:p>
          <a:p>
            <a:pPr marL="285750" indent="-285750" defTabSz="457200" fontAlgn="base">
              <a:lnSpc>
                <a:spcPct val="150000"/>
              </a:lnSpc>
              <a:spcBef>
                <a:spcPct val="0"/>
              </a:spcBef>
              <a:spcAft>
                <a:spcPct val="0"/>
              </a:spcAft>
              <a:buFont typeface="Arial" panose="020B0604020202020204" pitchFamily="34" charset="0"/>
              <a:buChar char="•"/>
            </a:pPr>
            <a:r>
              <a:rPr lang="en-GB" dirty="0">
                <a:solidFill>
                  <a:prstClr val="black"/>
                </a:solidFill>
                <a:latin typeface="Arial" panose="020B0604020202020204" pitchFamily="34" charset="0"/>
                <a:ea typeface="ＭＳ Ｐゴシック" pitchFamily="1" charset="-128"/>
                <a:cs typeface="Arial" panose="020B0604020202020204" pitchFamily="34" charset="0"/>
              </a:rPr>
              <a:t>Realistic timeline for manufacture of prototype is needed</a:t>
            </a:r>
            <a:endParaRPr lang="en-GB" dirty="0">
              <a:solidFill>
                <a:srgbClr val="F79646"/>
              </a:solidFill>
              <a:latin typeface="Arial" panose="020B0604020202020204" pitchFamily="34" charset="0"/>
              <a:ea typeface="ＭＳ Ｐゴシック" pitchFamily="1" charset="-128"/>
              <a:cs typeface="Arial" panose="020B0604020202020204" pitchFamily="34" charset="0"/>
            </a:endParaRPr>
          </a:p>
          <a:p>
            <a:pPr marL="285750" indent="-285750" defTabSz="457200" fontAlgn="base">
              <a:spcBef>
                <a:spcPct val="0"/>
              </a:spcBef>
              <a:spcAft>
                <a:spcPct val="0"/>
              </a:spcAft>
              <a:buFont typeface="Arial" panose="020B0604020202020204" pitchFamily="34" charset="0"/>
              <a:buChar char="•"/>
            </a:pPr>
            <a:endParaRPr lang="en-GB" dirty="0">
              <a:solidFill>
                <a:srgbClr val="00B0F0"/>
              </a:solidFill>
              <a:latin typeface="Gotham Rounded Book"/>
              <a:ea typeface="ＭＳ Ｐゴシック" pitchFamily="1" charset="-128"/>
            </a:endParaRPr>
          </a:p>
          <a:p>
            <a:pPr marL="285750" indent="-285750" defTabSz="457200" fontAlgn="base">
              <a:spcBef>
                <a:spcPct val="0"/>
              </a:spcBef>
              <a:spcAft>
                <a:spcPct val="0"/>
              </a:spcAft>
              <a:buFont typeface="Arial" panose="020B0604020202020204" pitchFamily="34" charset="0"/>
              <a:buChar char="•"/>
            </a:pPr>
            <a:endParaRPr lang="en-GB" dirty="0">
              <a:solidFill>
                <a:srgbClr val="00B0F0"/>
              </a:solidFill>
              <a:latin typeface="Gotham Rounded Book"/>
              <a:ea typeface="ＭＳ Ｐゴシック" pitchFamily="1" charset="-128"/>
            </a:endParaRPr>
          </a:p>
        </p:txBody>
      </p:sp>
      <p:pic>
        <p:nvPicPr>
          <p:cNvPr id="9" name="Picture 8"/>
          <p:cNvPicPr>
            <a:picLocks noChangeAspect="1"/>
          </p:cNvPicPr>
          <p:nvPr/>
        </p:nvPicPr>
        <p:blipFill>
          <a:blip r:embed="rId3"/>
          <a:stretch>
            <a:fillRect/>
          </a:stretch>
        </p:blipFill>
        <p:spPr>
          <a:xfrm>
            <a:off x="150396" y="3429000"/>
            <a:ext cx="3792157" cy="2839027"/>
          </a:xfrm>
          <a:prstGeom prst="rect">
            <a:avLst/>
          </a:prstGeom>
        </p:spPr>
      </p:pic>
      <p:sp>
        <p:nvSpPr>
          <p:cNvPr id="2" name="Rectangle 1">
            <a:extLst>
              <a:ext uri="{FF2B5EF4-FFF2-40B4-BE49-F238E27FC236}">
                <a16:creationId xmlns:a16="http://schemas.microsoft.com/office/drawing/2014/main" id="{CCC5CA54-AB34-6966-F116-BBA4A794B399}"/>
              </a:ext>
              <a:ext uri="{C183D7F6-B498-43B3-948B-1728B52AA6E4}">
                <adec:decorative xmlns:adec="http://schemas.microsoft.com/office/drawing/2017/decorative" val="1"/>
              </a:ext>
            </a:extLst>
          </p:cNvPr>
          <p:cNvSpPr/>
          <p:nvPr/>
        </p:nvSpPr>
        <p:spPr>
          <a:xfrm flipV="1">
            <a:off x="0" y="-18480"/>
            <a:ext cx="12213265" cy="294925"/>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EAE151B-28AB-327B-E5C3-22EC0E11CFA9}"/>
              </a:ext>
            </a:extLst>
          </p:cNvPr>
          <p:cNvPicPr>
            <a:picLocks noChangeAspect="1"/>
          </p:cNvPicPr>
          <p:nvPr/>
        </p:nvPicPr>
        <p:blipFill>
          <a:blip r:embed="rId4"/>
          <a:stretch>
            <a:fillRect/>
          </a:stretch>
        </p:blipFill>
        <p:spPr>
          <a:xfrm>
            <a:off x="4132262" y="1245002"/>
            <a:ext cx="3509381" cy="4831947"/>
          </a:xfrm>
          <a:prstGeom prst="rect">
            <a:avLst/>
          </a:prstGeom>
        </p:spPr>
      </p:pic>
      <p:graphicFrame>
        <p:nvGraphicFramePr>
          <p:cNvPr id="12" name="Table 11">
            <a:extLst>
              <a:ext uri="{FF2B5EF4-FFF2-40B4-BE49-F238E27FC236}">
                <a16:creationId xmlns:a16="http://schemas.microsoft.com/office/drawing/2014/main" id="{1A9EBD0E-BCE1-107B-3DDA-2D582CCBE5A3}"/>
              </a:ext>
            </a:extLst>
          </p:cNvPr>
          <p:cNvGraphicFramePr>
            <a:graphicFrameLocks noGrp="1"/>
          </p:cNvGraphicFramePr>
          <p:nvPr>
            <p:extLst>
              <p:ext uri="{D42A27DB-BD31-4B8C-83A1-F6EECF244321}">
                <p14:modId xmlns:p14="http://schemas.microsoft.com/office/powerpoint/2010/main" val="1483218782"/>
              </p:ext>
            </p:extLst>
          </p:nvPr>
        </p:nvGraphicFramePr>
        <p:xfrm>
          <a:off x="5886952" y="128982"/>
          <a:ext cx="2855767" cy="370840"/>
        </p:xfrm>
        <a:graphic>
          <a:graphicData uri="http://schemas.openxmlformats.org/drawingml/2006/table">
            <a:tbl>
              <a:tblPr firstRow="1" bandRow="1">
                <a:tableStyleId>{5FD0F851-EC5A-4D38-B0AD-8093EC10F338}</a:tableStyleId>
              </a:tblPr>
              <a:tblGrid>
                <a:gridCol w="2855767">
                  <a:extLst>
                    <a:ext uri="{9D8B030D-6E8A-4147-A177-3AD203B41FA5}">
                      <a16:colId xmlns:a16="http://schemas.microsoft.com/office/drawing/2014/main" val="1874041240"/>
                    </a:ext>
                  </a:extLst>
                </a:gridCol>
              </a:tblGrid>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baseline="0" dirty="0"/>
                        <a:t>Manufacturing a prototype</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262887608"/>
                  </a:ext>
                </a:extLst>
              </a:tr>
            </a:tbl>
          </a:graphicData>
        </a:graphic>
      </p:graphicFrame>
    </p:spTree>
    <p:extLst>
      <p:ext uri="{BB962C8B-B14F-4D97-AF65-F5344CB8AC3E}">
        <p14:creationId xmlns:p14="http://schemas.microsoft.com/office/powerpoint/2010/main" val="12875043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8203" y="165403"/>
            <a:ext cx="5035177" cy="369332"/>
          </a:xfrm>
          <a:prstGeom prst="rect">
            <a:avLst/>
          </a:prstGeom>
        </p:spPr>
        <p:txBody>
          <a:bodyPr wrap="square">
            <a:spAutoFit/>
          </a:bodyPr>
          <a:lstStyle/>
          <a:p>
            <a:pPr algn="ctr"/>
            <a:r>
              <a:rPr lang="en-GB" b="1" u="sng" dirty="0">
                <a:solidFill>
                  <a:srgbClr val="00B0F0"/>
                </a:solidFill>
                <a:latin typeface="Gotham Rounded Book"/>
              </a:rPr>
              <a:t>FORMAL PRESENTATION FOLIO </a:t>
            </a:r>
          </a:p>
        </p:txBody>
      </p:sp>
      <p:sp>
        <p:nvSpPr>
          <p:cNvPr id="4" name="TextBox 3"/>
          <p:cNvSpPr txBox="1"/>
          <p:nvPr/>
        </p:nvSpPr>
        <p:spPr>
          <a:xfrm>
            <a:off x="169079" y="5231859"/>
            <a:ext cx="6993913" cy="877163"/>
          </a:xfrm>
          <a:prstGeom prst="rect">
            <a:avLst/>
          </a:prstGeom>
          <a:noFill/>
        </p:spPr>
        <p:txBody>
          <a:bodyPr wrap="square" rtlCol="0">
            <a:spAutoFit/>
          </a:bodyPr>
          <a:lstStyle/>
          <a:p>
            <a:pPr marL="285750" indent="-285750">
              <a:buFont typeface="Arial" panose="020B0604020202020204" pitchFamily="34" charset="0"/>
              <a:buChar char="•"/>
            </a:pPr>
            <a:r>
              <a:rPr lang="en-GB" sz="1700" dirty="0">
                <a:solidFill>
                  <a:prstClr val="black"/>
                </a:solidFill>
                <a:latin typeface="Gotham Rounded Book"/>
              </a:rPr>
              <a:t>A logical sequence for manufacture ~ alternative method of presentation.</a:t>
            </a:r>
          </a:p>
          <a:p>
            <a:pPr marL="285750" indent="-285750">
              <a:buFont typeface="Arial" panose="020B0604020202020204" pitchFamily="34" charset="0"/>
              <a:buChar char="•"/>
            </a:pPr>
            <a:r>
              <a:rPr lang="en-GB" sz="1700" dirty="0">
                <a:solidFill>
                  <a:prstClr val="black"/>
                </a:solidFill>
                <a:latin typeface="Gotham Rounded Book"/>
              </a:rPr>
              <a:t>Achievable sequence </a:t>
            </a:r>
          </a:p>
          <a:p>
            <a:pPr marL="285750" indent="-285750">
              <a:buFont typeface="Arial" panose="020B0604020202020204" pitchFamily="34" charset="0"/>
              <a:buChar char="•"/>
            </a:pPr>
            <a:r>
              <a:rPr lang="en-GB" sz="1700" dirty="0">
                <a:solidFill>
                  <a:prstClr val="black"/>
                </a:solidFill>
                <a:latin typeface="Gotham Rounded Book"/>
              </a:rPr>
              <a:t>Could a 3</a:t>
            </a:r>
            <a:r>
              <a:rPr lang="en-GB" sz="1700" baseline="30000" dirty="0">
                <a:solidFill>
                  <a:prstClr val="black"/>
                </a:solidFill>
                <a:latin typeface="Gotham Rounded Book"/>
              </a:rPr>
              <a:t>rd</a:t>
            </a:r>
            <a:r>
              <a:rPr lang="en-GB" sz="1700" dirty="0">
                <a:solidFill>
                  <a:prstClr val="black"/>
                </a:solidFill>
                <a:latin typeface="Gotham Rounded Book"/>
              </a:rPr>
              <a:t> party/ manufacturer follow this sequence to produce same?</a:t>
            </a:r>
          </a:p>
        </p:txBody>
      </p:sp>
      <p:pic>
        <p:nvPicPr>
          <p:cNvPr id="2" name="Picture 1"/>
          <p:cNvPicPr>
            <a:picLocks noChangeAspect="1"/>
          </p:cNvPicPr>
          <p:nvPr/>
        </p:nvPicPr>
        <p:blipFill rotWithShape="1">
          <a:blip r:embed="rId3"/>
          <a:srcRect l="440" t="1048" b="625"/>
          <a:stretch/>
        </p:blipFill>
        <p:spPr>
          <a:xfrm>
            <a:off x="349952" y="671119"/>
            <a:ext cx="6537410" cy="4290566"/>
          </a:xfrm>
          <a:prstGeom prst="rect">
            <a:avLst/>
          </a:prstGeom>
          <a:ln>
            <a:solidFill>
              <a:schemeClr val="tx1"/>
            </a:solidFill>
          </a:ln>
        </p:spPr>
      </p:pic>
      <p:pic>
        <p:nvPicPr>
          <p:cNvPr id="5" name="Picture 4">
            <a:extLst>
              <a:ext uri="{FF2B5EF4-FFF2-40B4-BE49-F238E27FC236}">
                <a16:creationId xmlns:a16="http://schemas.microsoft.com/office/drawing/2014/main" id="{2A15DF97-F294-1A0C-10DA-FCBF8CA5A3CE}"/>
              </a:ext>
            </a:extLst>
          </p:cNvPr>
          <p:cNvPicPr>
            <a:picLocks noChangeAspect="1"/>
          </p:cNvPicPr>
          <p:nvPr/>
        </p:nvPicPr>
        <p:blipFill>
          <a:blip r:embed="rId4"/>
          <a:stretch>
            <a:fillRect/>
          </a:stretch>
        </p:blipFill>
        <p:spPr>
          <a:xfrm>
            <a:off x="7162992" y="100349"/>
            <a:ext cx="3398748" cy="3382290"/>
          </a:xfrm>
          <a:prstGeom prst="rect">
            <a:avLst/>
          </a:prstGeom>
        </p:spPr>
      </p:pic>
      <p:pic>
        <p:nvPicPr>
          <p:cNvPr id="7" name="Picture 6">
            <a:extLst>
              <a:ext uri="{FF2B5EF4-FFF2-40B4-BE49-F238E27FC236}">
                <a16:creationId xmlns:a16="http://schemas.microsoft.com/office/drawing/2014/main" id="{AB9E9AC7-E858-C39C-F5EE-21E727C1B263}"/>
              </a:ext>
            </a:extLst>
          </p:cNvPr>
          <p:cNvPicPr>
            <a:picLocks noChangeAspect="1"/>
          </p:cNvPicPr>
          <p:nvPr/>
        </p:nvPicPr>
        <p:blipFill>
          <a:blip r:embed="rId5"/>
          <a:stretch>
            <a:fillRect/>
          </a:stretch>
        </p:blipFill>
        <p:spPr>
          <a:xfrm>
            <a:off x="7119670" y="3616652"/>
            <a:ext cx="4804478" cy="2690065"/>
          </a:xfrm>
          <a:prstGeom prst="rect">
            <a:avLst/>
          </a:prstGeom>
        </p:spPr>
      </p:pic>
    </p:spTree>
    <p:extLst>
      <p:ext uri="{BB962C8B-B14F-4D97-AF65-F5344CB8AC3E}">
        <p14:creationId xmlns:p14="http://schemas.microsoft.com/office/powerpoint/2010/main" val="33530667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DC585C3-CA97-0C61-9740-A3F8224A2426}"/>
              </a:ext>
            </a:extLst>
          </p:cNvPr>
          <p:cNvPicPr>
            <a:picLocks noChangeAspect="1"/>
          </p:cNvPicPr>
          <p:nvPr/>
        </p:nvPicPr>
        <p:blipFill>
          <a:blip r:embed="rId2"/>
          <a:stretch>
            <a:fillRect/>
          </a:stretch>
        </p:blipFill>
        <p:spPr>
          <a:xfrm>
            <a:off x="7843837" y="1344109"/>
            <a:ext cx="4067175" cy="5057775"/>
          </a:xfrm>
          <a:prstGeom prst="rect">
            <a:avLst/>
          </a:prstGeom>
        </p:spPr>
      </p:pic>
      <p:sp>
        <p:nvSpPr>
          <p:cNvPr id="6" name="Rectangle 5">
            <a:extLst>
              <a:ext uri="{FF2B5EF4-FFF2-40B4-BE49-F238E27FC236}">
                <a16:creationId xmlns:a16="http://schemas.microsoft.com/office/drawing/2014/main" id="{3F1B5CBD-3F4F-F111-1B60-BA0FFA78958C}"/>
              </a:ext>
              <a:ext uri="{C183D7F6-B498-43B3-948B-1728B52AA6E4}">
                <adec:decorative xmlns:adec="http://schemas.microsoft.com/office/drawing/2017/decorative" val="1"/>
              </a:ext>
            </a:extLst>
          </p:cNvPr>
          <p:cNvSpPr/>
          <p:nvPr/>
        </p:nvSpPr>
        <p:spPr>
          <a:xfrm flipV="1">
            <a:off x="0" y="-18480"/>
            <a:ext cx="12213265" cy="294925"/>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D90C3F8-682E-B589-9504-4C0835E1B75E}"/>
              </a:ext>
            </a:extLst>
          </p:cNvPr>
          <p:cNvPicPr>
            <a:picLocks noChangeAspect="1"/>
          </p:cNvPicPr>
          <p:nvPr/>
        </p:nvPicPr>
        <p:blipFill>
          <a:blip r:embed="rId3"/>
          <a:stretch>
            <a:fillRect/>
          </a:stretch>
        </p:blipFill>
        <p:spPr>
          <a:xfrm>
            <a:off x="123825" y="583773"/>
            <a:ext cx="4486275" cy="5206962"/>
          </a:xfrm>
          <a:prstGeom prst="rect">
            <a:avLst/>
          </a:prstGeom>
        </p:spPr>
      </p:pic>
      <p:pic>
        <p:nvPicPr>
          <p:cNvPr id="9" name="Picture 8">
            <a:extLst>
              <a:ext uri="{FF2B5EF4-FFF2-40B4-BE49-F238E27FC236}">
                <a16:creationId xmlns:a16="http://schemas.microsoft.com/office/drawing/2014/main" id="{AF5C2FD1-135D-53E1-A6CB-03F1E647CE9F}"/>
              </a:ext>
            </a:extLst>
          </p:cNvPr>
          <p:cNvPicPr>
            <a:picLocks noChangeAspect="1"/>
          </p:cNvPicPr>
          <p:nvPr/>
        </p:nvPicPr>
        <p:blipFill>
          <a:blip r:embed="rId4"/>
          <a:stretch>
            <a:fillRect/>
          </a:stretch>
        </p:blipFill>
        <p:spPr>
          <a:xfrm>
            <a:off x="4419341" y="1613403"/>
            <a:ext cx="3424496" cy="3900488"/>
          </a:xfrm>
          <a:prstGeom prst="rect">
            <a:avLst/>
          </a:prstGeom>
        </p:spPr>
      </p:pic>
    </p:spTree>
    <p:extLst>
      <p:ext uri="{BB962C8B-B14F-4D97-AF65-F5344CB8AC3E}">
        <p14:creationId xmlns:p14="http://schemas.microsoft.com/office/powerpoint/2010/main" val="37502999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29956D-A79A-AF7F-429D-FBCC9C4B6D73}"/>
              </a:ext>
            </a:extLst>
          </p:cNvPr>
          <p:cNvPicPr>
            <a:picLocks noChangeAspect="1"/>
          </p:cNvPicPr>
          <p:nvPr/>
        </p:nvPicPr>
        <p:blipFill>
          <a:blip r:embed="rId2"/>
          <a:stretch>
            <a:fillRect/>
          </a:stretch>
        </p:blipFill>
        <p:spPr>
          <a:xfrm>
            <a:off x="330223" y="799711"/>
            <a:ext cx="5919238" cy="4627965"/>
          </a:xfrm>
          <a:prstGeom prst="rect">
            <a:avLst/>
          </a:prstGeom>
        </p:spPr>
      </p:pic>
      <p:pic>
        <p:nvPicPr>
          <p:cNvPr id="5" name="Picture 4">
            <a:extLst>
              <a:ext uri="{FF2B5EF4-FFF2-40B4-BE49-F238E27FC236}">
                <a16:creationId xmlns:a16="http://schemas.microsoft.com/office/drawing/2014/main" id="{5F2C3DA7-5E6F-1B01-6C44-D55F41D51C15}"/>
              </a:ext>
            </a:extLst>
          </p:cNvPr>
          <p:cNvPicPr>
            <a:picLocks noChangeAspect="1"/>
          </p:cNvPicPr>
          <p:nvPr/>
        </p:nvPicPr>
        <p:blipFill>
          <a:blip r:embed="rId3"/>
          <a:stretch>
            <a:fillRect/>
          </a:stretch>
        </p:blipFill>
        <p:spPr>
          <a:xfrm>
            <a:off x="6467574" y="1877809"/>
            <a:ext cx="5615915" cy="4174958"/>
          </a:xfrm>
          <a:prstGeom prst="rect">
            <a:avLst/>
          </a:prstGeom>
        </p:spPr>
      </p:pic>
    </p:spTree>
    <p:extLst>
      <p:ext uri="{BB962C8B-B14F-4D97-AF65-F5344CB8AC3E}">
        <p14:creationId xmlns:p14="http://schemas.microsoft.com/office/powerpoint/2010/main" val="22589934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245;p21">
            <a:extLst>
              <a:ext uri="{FF2B5EF4-FFF2-40B4-BE49-F238E27FC236}">
                <a16:creationId xmlns:a16="http://schemas.microsoft.com/office/drawing/2014/main" id="{90ACFE5D-C265-4668-1D65-CB797E1B641B}"/>
              </a:ext>
            </a:extLst>
          </p:cNvPr>
          <p:cNvPicPr preferRelativeResize="0"/>
          <p:nvPr/>
        </p:nvPicPr>
        <p:blipFill rotWithShape="1">
          <a:blip r:embed="rId2">
            <a:alphaModFix/>
          </a:blip>
          <a:srcRect l="2009" t="4519" r="2694" b="2678"/>
          <a:stretch/>
        </p:blipFill>
        <p:spPr>
          <a:xfrm rot="10800000">
            <a:off x="1625600" y="223520"/>
            <a:ext cx="8298126" cy="6209156"/>
          </a:xfrm>
          <a:prstGeom prst="rect">
            <a:avLst/>
          </a:prstGeom>
          <a:noFill/>
          <a:ln>
            <a:noFill/>
          </a:ln>
          <a:effectLst>
            <a:outerShdw blurRad="292100" dist="139700" dir="2700000" algn="tl" rotWithShape="0">
              <a:srgbClr val="333333">
                <a:alpha val="64313"/>
              </a:srgbClr>
            </a:outerShdw>
          </a:effectLst>
        </p:spPr>
      </p:pic>
    </p:spTree>
    <p:extLst>
      <p:ext uri="{BB962C8B-B14F-4D97-AF65-F5344CB8AC3E}">
        <p14:creationId xmlns:p14="http://schemas.microsoft.com/office/powerpoint/2010/main" val="37883200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C7C286-B59D-49DC-86DD-666ACFB6BE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40" y="421318"/>
            <a:ext cx="3502243" cy="2626682"/>
          </a:xfrm>
          <a:prstGeom prst="rect">
            <a:avLst/>
          </a:prstGeom>
        </p:spPr>
      </p:pic>
      <p:pic>
        <p:nvPicPr>
          <p:cNvPr id="8" name="Content Placeholder 7">
            <a:extLst>
              <a:ext uri="{FF2B5EF4-FFF2-40B4-BE49-F238E27FC236}">
                <a16:creationId xmlns:a16="http://schemas.microsoft.com/office/drawing/2014/main" id="{DCB35E94-044E-402C-B019-445E0284113B}"/>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588348" y="1084829"/>
            <a:ext cx="3658962" cy="2744222"/>
          </a:xfrm>
        </p:spPr>
      </p:pic>
      <p:sp>
        <p:nvSpPr>
          <p:cNvPr id="9" name="TextBox 8">
            <a:extLst>
              <a:ext uri="{FF2B5EF4-FFF2-40B4-BE49-F238E27FC236}">
                <a16:creationId xmlns:a16="http://schemas.microsoft.com/office/drawing/2014/main" id="{0FD4E643-2CDE-4602-A5ED-6E0C3419478C}"/>
              </a:ext>
            </a:extLst>
          </p:cNvPr>
          <p:cNvSpPr txBox="1"/>
          <p:nvPr/>
        </p:nvSpPr>
        <p:spPr>
          <a:xfrm>
            <a:off x="7572439" y="1548096"/>
            <a:ext cx="4162573" cy="646331"/>
          </a:xfrm>
          <a:prstGeom prst="rect">
            <a:avLst/>
          </a:prstGeom>
          <a:noFill/>
        </p:spPr>
        <p:txBody>
          <a:bodyPr wrap="square" rtlCol="0">
            <a:spAutoFit/>
          </a:bodyPr>
          <a:lstStyle/>
          <a:p>
            <a:r>
              <a:rPr lang="en-GB" dirty="0"/>
              <a:t>Is there an iterative journey evident in the evidence provided?</a:t>
            </a:r>
          </a:p>
        </p:txBody>
      </p:sp>
      <p:sp>
        <p:nvSpPr>
          <p:cNvPr id="2" name="Rectangle 1">
            <a:extLst>
              <a:ext uri="{FF2B5EF4-FFF2-40B4-BE49-F238E27FC236}">
                <a16:creationId xmlns:a16="http://schemas.microsoft.com/office/drawing/2014/main" id="{2BBD8A5D-01A8-0789-D425-DD75F11090F8}"/>
              </a:ext>
              <a:ext uri="{C183D7F6-B498-43B3-948B-1728B52AA6E4}">
                <adec:decorative xmlns:adec="http://schemas.microsoft.com/office/drawing/2017/decorative" val="1"/>
              </a:ext>
            </a:extLst>
          </p:cNvPr>
          <p:cNvSpPr/>
          <p:nvPr/>
        </p:nvSpPr>
        <p:spPr>
          <a:xfrm flipV="1">
            <a:off x="0" y="-18480"/>
            <a:ext cx="12213265" cy="294925"/>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9">
            <a:extLst>
              <a:ext uri="{FF2B5EF4-FFF2-40B4-BE49-F238E27FC236}">
                <a16:creationId xmlns:a16="http://schemas.microsoft.com/office/drawing/2014/main" id="{778A90E1-E716-EDFE-C6EF-0917C44EB9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7267575" y="2610398"/>
            <a:ext cx="4772302" cy="3579227"/>
          </a:xfrm>
          <a:prstGeom prst="rect">
            <a:avLst/>
          </a:prstGeom>
          <a:noFill/>
          <a:ln w="9525">
            <a:noFill/>
            <a:miter lim="800000"/>
            <a:headEnd/>
            <a:tailEnd/>
          </a:ln>
        </p:spPr>
      </p:pic>
      <p:pic>
        <p:nvPicPr>
          <p:cNvPr id="4" name="Picture 3">
            <a:extLst>
              <a:ext uri="{FF2B5EF4-FFF2-40B4-BE49-F238E27FC236}">
                <a16:creationId xmlns:a16="http://schemas.microsoft.com/office/drawing/2014/main" id="{71FA4903-F13E-2709-6765-F874A42F9C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123" y="3856384"/>
            <a:ext cx="3502242" cy="2626682"/>
          </a:xfrm>
          <a:prstGeom prst="rect">
            <a:avLst/>
          </a:prstGeom>
        </p:spPr>
      </p:pic>
    </p:spTree>
    <p:extLst>
      <p:ext uri="{BB962C8B-B14F-4D97-AF65-F5344CB8AC3E}">
        <p14:creationId xmlns:p14="http://schemas.microsoft.com/office/powerpoint/2010/main" val="11679093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94681C6-9E67-47DC-8F64-D29B2C16AF33}"/>
              </a:ext>
            </a:extLst>
          </p:cNvPr>
          <p:cNvPicPr>
            <a:picLocks noChangeAspect="1"/>
          </p:cNvPicPr>
          <p:nvPr/>
        </p:nvPicPr>
        <p:blipFill>
          <a:blip r:embed="rId2"/>
          <a:stretch>
            <a:fillRect/>
          </a:stretch>
        </p:blipFill>
        <p:spPr>
          <a:xfrm>
            <a:off x="6926918" y="2083553"/>
            <a:ext cx="5008164" cy="4128988"/>
          </a:xfrm>
          <a:prstGeom prst="rect">
            <a:avLst/>
          </a:prstGeom>
        </p:spPr>
      </p:pic>
      <p:pic>
        <p:nvPicPr>
          <p:cNvPr id="9" name="Picture 8">
            <a:extLst>
              <a:ext uri="{FF2B5EF4-FFF2-40B4-BE49-F238E27FC236}">
                <a16:creationId xmlns:a16="http://schemas.microsoft.com/office/drawing/2014/main" id="{20B82D5C-8E39-4845-8EC6-CC504D8C6AE5}"/>
              </a:ext>
            </a:extLst>
          </p:cNvPr>
          <p:cNvPicPr>
            <a:picLocks noChangeAspect="1"/>
          </p:cNvPicPr>
          <p:nvPr/>
        </p:nvPicPr>
        <p:blipFill>
          <a:blip r:embed="rId3"/>
          <a:stretch>
            <a:fillRect/>
          </a:stretch>
        </p:blipFill>
        <p:spPr>
          <a:xfrm>
            <a:off x="2141185" y="3429000"/>
            <a:ext cx="4483733" cy="3365002"/>
          </a:xfrm>
          <a:prstGeom prst="rect">
            <a:avLst/>
          </a:prstGeom>
        </p:spPr>
      </p:pic>
      <p:sp>
        <p:nvSpPr>
          <p:cNvPr id="10" name="TextBox 9">
            <a:extLst>
              <a:ext uri="{FF2B5EF4-FFF2-40B4-BE49-F238E27FC236}">
                <a16:creationId xmlns:a16="http://schemas.microsoft.com/office/drawing/2014/main" id="{90711ECF-1E9C-4778-B03F-D43BA5A06458}"/>
              </a:ext>
            </a:extLst>
          </p:cNvPr>
          <p:cNvSpPr txBox="1"/>
          <p:nvPr/>
        </p:nvSpPr>
        <p:spPr>
          <a:xfrm>
            <a:off x="6332184" y="859748"/>
            <a:ext cx="3584957" cy="1200329"/>
          </a:xfrm>
          <a:prstGeom prst="rect">
            <a:avLst/>
          </a:prstGeom>
          <a:noFill/>
        </p:spPr>
        <p:txBody>
          <a:bodyPr wrap="square" rtlCol="0">
            <a:spAutoFit/>
          </a:bodyPr>
          <a:lstStyle/>
          <a:p>
            <a:r>
              <a:rPr lang="en-GB" dirty="0">
                <a:latin typeface="+mj-lt"/>
              </a:rPr>
              <a:t>Does it perform as intended?</a:t>
            </a:r>
          </a:p>
          <a:p>
            <a:r>
              <a:rPr lang="en-GB" dirty="0">
                <a:solidFill>
                  <a:prstClr val="black"/>
                </a:solidFill>
                <a:latin typeface="+mj-lt"/>
                <a:cs typeface="Arial" panose="020B0604020202020204" pitchFamily="34" charset="0"/>
              </a:rPr>
              <a:t>End user testing.</a:t>
            </a:r>
          </a:p>
          <a:p>
            <a:endParaRPr lang="en-GB" dirty="0"/>
          </a:p>
          <a:p>
            <a:endParaRPr lang="en-GB" dirty="0"/>
          </a:p>
        </p:txBody>
      </p:sp>
      <p:sp>
        <p:nvSpPr>
          <p:cNvPr id="2" name="Rectangle 1">
            <a:extLst>
              <a:ext uri="{FF2B5EF4-FFF2-40B4-BE49-F238E27FC236}">
                <a16:creationId xmlns:a16="http://schemas.microsoft.com/office/drawing/2014/main" id="{3138378D-36D5-C19A-30B0-530FA8EFD0BC}"/>
              </a:ext>
              <a:ext uri="{C183D7F6-B498-43B3-948B-1728B52AA6E4}">
                <adec:decorative xmlns:adec="http://schemas.microsoft.com/office/drawing/2017/decorative" val="1"/>
              </a:ext>
            </a:extLst>
          </p:cNvPr>
          <p:cNvSpPr/>
          <p:nvPr/>
        </p:nvSpPr>
        <p:spPr>
          <a:xfrm flipV="1">
            <a:off x="0" y="-18480"/>
            <a:ext cx="12213265" cy="294925"/>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79AA39A-D42B-44FA-AC8E-196224EDFE35}"/>
              </a:ext>
            </a:extLst>
          </p:cNvPr>
          <p:cNvPicPr>
            <a:picLocks noChangeAspect="1"/>
          </p:cNvPicPr>
          <p:nvPr/>
        </p:nvPicPr>
        <p:blipFill>
          <a:blip r:embed="rId4"/>
          <a:stretch>
            <a:fillRect/>
          </a:stretch>
        </p:blipFill>
        <p:spPr>
          <a:xfrm>
            <a:off x="121026" y="128982"/>
            <a:ext cx="5144057" cy="3253066"/>
          </a:xfrm>
          <a:prstGeom prst="rect">
            <a:avLst/>
          </a:prstGeom>
        </p:spPr>
      </p:pic>
    </p:spTree>
    <p:extLst>
      <p:ext uri="{BB962C8B-B14F-4D97-AF65-F5344CB8AC3E}">
        <p14:creationId xmlns:p14="http://schemas.microsoft.com/office/powerpoint/2010/main" val="30486754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50" name="Google Shape;250;p36"/>
          <p:cNvPicPr preferRelativeResize="0"/>
          <p:nvPr/>
        </p:nvPicPr>
        <p:blipFill rotWithShape="1">
          <a:blip r:embed="rId3">
            <a:alphaModFix/>
          </a:blip>
          <a:srcRect l="5193" t="4401" r="8540" b="9967"/>
          <a:stretch/>
        </p:blipFill>
        <p:spPr>
          <a:xfrm>
            <a:off x="5961252" y="0"/>
            <a:ext cx="4759877" cy="3677607"/>
          </a:xfrm>
          <a:prstGeom prst="rect">
            <a:avLst/>
          </a:prstGeom>
          <a:noFill/>
          <a:ln>
            <a:noFill/>
          </a:ln>
        </p:spPr>
      </p:pic>
      <p:pic>
        <p:nvPicPr>
          <p:cNvPr id="251" name="Google Shape;251;p36"/>
          <p:cNvPicPr preferRelativeResize="0"/>
          <p:nvPr/>
        </p:nvPicPr>
        <p:blipFill rotWithShape="1">
          <a:blip r:embed="rId4">
            <a:alphaModFix/>
          </a:blip>
          <a:srcRect l="3951" t="3797" r="5205" b="13097"/>
          <a:stretch/>
        </p:blipFill>
        <p:spPr>
          <a:xfrm>
            <a:off x="6327032" y="3429000"/>
            <a:ext cx="5117854" cy="3259330"/>
          </a:xfrm>
          <a:prstGeom prst="rect">
            <a:avLst/>
          </a:prstGeom>
          <a:noFill/>
          <a:ln>
            <a:noFill/>
          </a:ln>
        </p:spPr>
      </p:pic>
      <p:pic>
        <p:nvPicPr>
          <p:cNvPr id="2" name="Google Shape;263;p23">
            <a:extLst>
              <a:ext uri="{FF2B5EF4-FFF2-40B4-BE49-F238E27FC236}">
                <a16:creationId xmlns:a16="http://schemas.microsoft.com/office/drawing/2014/main" id="{054E75DF-EE30-6AB2-FA8F-21B4BAAA02DF}"/>
              </a:ext>
            </a:extLst>
          </p:cNvPr>
          <p:cNvPicPr preferRelativeResize="0"/>
          <p:nvPr/>
        </p:nvPicPr>
        <p:blipFill rotWithShape="1">
          <a:blip r:embed="rId5">
            <a:alphaModFix/>
          </a:blip>
          <a:srcRect/>
          <a:stretch/>
        </p:blipFill>
        <p:spPr>
          <a:xfrm>
            <a:off x="747113" y="253139"/>
            <a:ext cx="4944398" cy="3014373"/>
          </a:xfrm>
          <a:prstGeom prst="rect">
            <a:avLst/>
          </a:prstGeom>
          <a:noFill/>
          <a:ln>
            <a:noFill/>
          </a:ln>
          <a:effectLst>
            <a:outerShdw blurRad="292100" dist="139700" dir="2700000" algn="tl" rotWithShape="0">
              <a:srgbClr val="333333">
                <a:alpha val="64313"/>
              </a:srgbClr>
            </a:outerShdw>
          </a:effectLst>
        </p:spPr>
      </p:pic>
      <p:pic>
        <p:nvPicPr>
          <p:cNvPr id="3" name="Picture 2">
            <a:extLst>
              <a:ext uri="{FF2B5EF4-FFF2-40B4-BE49-F238E27FC236}">
                <a16:creationId xmlns:a16="http://schemas.microsoft.com/office/drawing/2014/main" id="{AC223297-B222-E99D-9EDA-543A39062F4D}"/>
              </a:ext>
            </a:extLst>
          </p:cNvPr>
          <p:cNvPicPr>
            <a:picLocks noChangeAspect="1"/>
          </p:cNvPicPr>
          <p:nvPr/>
        </p:nvPicPr>
        <p:blipFill>
          <a:blip r:embed="rId6"/>
          <a:stretch>
            <a:fillRect/>
          </a:stretch>
        </p:blipFill>
        <p:spPr>
          <a:xfrm>
            <a:off x="747113" y="3412575"/>
            <a:ext cx="4740837" cy="3192286"/>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4E57D41-7381-1001-92DB-D8324C2845F7}"/>
              </a:ext>
            </a:extLst>
          </p:cNvPr>
          <p:cNvPicPr>
            <a:picLocks noChangeAspect="1"/>
          </p:cNvPicPr>
          <p:nvPr/>
        </p:nvPicPr>
        <p:blipFill>
          <a:blip r:embed="rId2"/>
          <a:stretch>
            <a:fillRect/>
          </a:stretch>
        </p:blipFill>
        <p:spPr>
          <a:xfrm>
            <a:off x="248525" y="92179"/>
            <a:ext cx="4259378" cy="3186828"/>
          </a:xfrm>
          <a:prstGeom prst="rect">
            <a:avLst/>
          </a:prstGeom>
        </p:spPr>
      </p:pic>
      <p:pic>
        <p:nvPicPr>
          <p:cNvPr id="10" name="Picture 9">
            <a:extLst>
              <a:ext uri="{FF2B5EF4-FFF2-40B4-BE49-F238E27FC236}">
                <a16:creationId xmlns:a16="http://schemas.microsoft.com/office/drawing/2014/main" id="{094F0F9A-E03C-EADC-2083-F0BB7BFD1264}"/>
              </a:ext>
            </a:extLst>
          </p:cNvPr>
          <p:cNvPicPr>
            <a:picLocks noChangeAspect="1"/>
          </p:cNvPicPr>
          <p:nvPr/>
        </p:nvPicPr>
        <p:blipFill>
          <a:blip r:embed="rId3"/>
          <a:stretch>
            <a:fillRect/>
          </a:stretch>
        </p:blipFill>
        <p:spPr>
          <a:xfrm>
            <a:off x="1527135" y="3035918"/>
            <a:ext cx="4568865" cy="3433329"/>
          </a:xfrm>
          <a:prstGeom prst="rect">
            <a:avLst/>
          </a:prstGeom>
        </p:spPr>
      </p:pic>
      <p:pic>
        <p:nvPicPr>
          <p:cNvPr id="12" name="Picture 11">
            <a:extLst>
              <a:ext uri="{FF2B5EF4-FFF2-40B4-BE49-F238E27FC236}">
                <a16:creationId xmlns:a16="http://schemas.microsoft.com/office/drawing/2014/main" id="{FD5D7E18-284A-41D1-E736-23DCF213ED72}"/>
              </a:ext>
            </a:extLst>
          </p:cNvPr>
          <p:cNvPicPr>
            <a:picLocks noChangeAspect="1"/>
          </p:cNvPicPr>
          <p:nvPr/>
        </p:nvPicPr>
        <p:blipFill>
          <a:blip r:embed="rId4"/>
          <a:stretch>
            <a:fillRect/>
          </a:stretch>
        </p:blipFill>
        <p:spPr>
          <a:xfrm>
            <a:off x="6308521" y="4103946"/>
            <a:ext cx="3371020" cy="2365301"/>
          </a:xfrm>
          <a:prstGeom prst="rect">
            <a:avLst/>
          </a:prstGeom>
        </p:spPr>
      </p:pic>
      <p:pic>
        <p:nvPicPr>
          <p:cNvPr id="3" name="Picture 2">
            <a:extLst>
              <a:ext uri="{FF2B5EF4-FFF2-40B4-BE49-F238E27FC236}">
                <a16:creationId xmlns:a16="http://schemas.microsoft.com/office/drawing/2014/main" id="{E991782D-FE2F-C9C6-B3C0-8FDD2F8D2353}"/>
              </a:ext>
            </a:extLst>
          </p:cNvPr>
          <p:cNvPicPr>
            <a:picLocks noChangeAspect="1"/>
          </p:cNvPicPr>
          <p:nvPr/>
        </p:nvPicPr>
        <p:blipFill>
          <a:blip r:embed="rId5"/>
          <a:stretch>
            <a:fillRect/>
          </a:stretch>
        </p:blipFill>
        <p:spPr>
          <a:xfrm>
            <a:off x="6375633" y="147102"/>
            <a:ext cx="5567842" cy="3884127"/>
          </a:xfrm>
          <a:prstGeom prst="rect">
            <a:avLst/>
          </a:prstGeom>
        </p:spPr>
      </p:pic>
    </p:spTree>
    <p:extLst>
      <p:ext uri="{BB962C8B-B14F-4D97-AF65-F5344CB8AC3E}">
        <p14:creationId xmlns:p14="http://schemas.microsoft.com/office/powerpoint/2010/main" val="415846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D91B91-BB47-592E-DC23-AAF42D66935D}"/>
              </a:ext>
            </a:extLst>
          </p:cNvPr>
          <p:cNvSpPr>
            <a:spLocks noGrp="1"/>
          </p:cNvSpPr>
          <p:nvPr>
            <p:ph idx="1"/>
          </p:nvPr>
        </p:nvSpPr>
        <p:spPr>
          <a:xfrm>
            <a:off x="318082" y="340774"/>
            <a:ext cx="10537271" cy="6244584"/>
          </a:xfrm>
        </p:spPr>
        <p:txBody>
          <a:bodyPr>
            <a:normAutofit fontScale="92500" lnSpcReduction="20000"/>
          </a:bodyPr>
          <a:lstStyle/>
          <a:p>
            <a:pPr marL="0" indent="0">
              <a:lnSpc>
                <a:spcPct val="107000"/>
              </a:lnSpc>
              <a:spcAft>
                <a:spcPts val="800"/>
              </a:spcAft>
              <a:buNone/>
            </a:pPr>
            <a:r>
              <a:rPr lang="en-GB" sz="1800" b="1" i="1" u="sng" dirty="0">
                <a:effectLst/>
                <a:latin typeface="Calibri" panose="020F0502020204030204" pitchFamily="34" charset="0"/>
                <a:ea typeface="Calibri" panose="020F0502020204030204" pitchFamily="34" charset="0"/>
                <a:cs typeface="Times New Roman" panose="02020603050405020304" pitchFamily="18" charset="0"/>
              </a:rPr>
              <a:t>Generating and developing design ideas</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Some candidates had fully embraced the iterative design approach with some high-quality work being produced. This is where thorough </a:t>
            </a:r>
            <a:r>
              <a:rPr lang="en-GB"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use of relevant modelling and testing of ideas, driven by the design specification can support decision making</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move the project forward on the journey. Those candidates who had done this extensively gained valuable information and feedback prior to making their final prototype. Research of different findings and possibilities can also be included here, to aid once again with the iterative design process. Centres need to continue to encourage candidates to develop this iterative process as much as possible and to always remember to record their findings in some way. </a:t>
            </a:r>
            <a:r>
              <a:rPr lang="en-GB" sz="1800" dirty="0">
                <a:effectLst/>
                <a:latin typeface="Calibri" panose="020F0502020204030204" pitchFamily="34" charset="0"/>
                <a:ea typeface="Calibri" panose="020F0502020204030204" pitchFamily="34" charset="0"/>
                <a:cs typeface="Calibri" panose="020F0502020204030204" pitchFamily="34" charset="0"/>
              </a:rPr>
              <a:t>Models, tests and concepts could take on the form of a physical model from any material or a 3D CAD model. Sketchbooks must also continue to be developed and used as the iterative working tool that </a:t>
            </a:r>
            <a:r>
              <a:rPr lang="en-GB" sz="1800" dirty="0">
                <a:latin typeface="Calibri" panose="020F0502020204030204" pitchFamily="34" charset="0"/>
                <a:ea typeface="Calibri" panose="020F0502020204030204" pitchFamily="34" charset="0"/>
                <a:cs typeface="Calibri" panose="020F0502020204030204" pitchFamily="34" charset="0"/>
              </a:rPr>
              <a:t>they</a:t>
            </a:r>
            <a:r>
              <a:rPr lang="en-GB" sz="1800" dirty="0">
                <a:effectLst/>
                <a:latin typeface="Calibri" panose="020F0502020204030204" pitchFamily="34" charset="0"/>
                <a:ea typeface="Calibri" panose="020F0502020204030204" pitchFamily="34" charset="0"/>
                <a:cs typeface="Calibri" panose="020F0502020204030204" pitchFamily="34" charset="0"/>
              </a:rPr>
              <a:t> should be. </a:t>
            </a:r>
            <a:r>
              <a:rPr lang="en-GB"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With thorough testing and modelling, the candidates gain a real understanding of their project and for a method of gaining valuable development feedback from the target users or clients. </a:t>
            </a:r>
            <a:endParaRPr lang="en-GB"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sz="1800" b="1" i="1" u="sng" dirty="0">
                <a:effectLst/>
                <a:latin typeface="Calibri" panose="020F0502020204030204" pitchFamily="34" charset="0"/>
                <a:ea typeface="Calibri" panose="020F0502020204030204" pitchFamily="34" charset="0"/>
                <a:cs typeface="Times New Roman" panose="02020603050405020304" pitchFamily="18" charset="0"/>
              </a:rPr>
              <a:t>Manufacturing a prototype</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Evidence of a logical sequence and achievable timeline for the stages of production is required in this section if higher mark band marks are to be awarded. </a:t>
            </a:r>
            <a:r>
              <a:rPr lang="en-GB"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Does the evidence communicate enough information to enable a 3</a:t>
            </a:r>
            <a:r>
              <a:rPr lang="en-GB" sz="1800" baseline="30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rd</a:t>
            </a:r>
            <a:r>
              <a:rPr lang="en-GB"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party to manufacture the product?</a:t>
            </a:r>
            <a:r>
              <a:rPr lang="en-GB" sz="1800" dirty="0">
                <a:effectLst/>
                <a:latin typeface="Calibri" panose="020F0502020204030204" pitchFamily="34" charset="0"/>
                <a:ea typeface="Calibri" panose="020F0502020204030204" pitchFamily="34" charset="0"/>
                <a:cs typeface="Times New Roman" panose="02020603050405020304" pitchFamily="18" charset="0"/>
              </a:rPr>
              <a:t>  Excellent making skills were witnessed in many centres, </a:t>
            </a:r>
            <a:r>
              <a:rPr lang="en-GB"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but the standards of manufacture varied greatly, as did the application of the assessment criteria.</a:t>
            </a:r>
            <a:r>
              <a:rPr lang="en-GB" sz="1800" dirty="0">
                <a:effectLst/>
                <a:latin typeface="Calibri" panose="020F0502020204030204" pitchFamily="34" charset="0"/>
                <a:ea typeface="Calibri" panose="020F0502020204030204" pitchFamily="34" charset="0"/>
                <a:cs typeface="Times New Roman" panose="02020603050405020304" pitchFamily="18" charset="0"/>
              </a:rPr>
              <a:t> Some of the products developed and manufactured were not really suitable for the course and a more innovative approach needed to be encouraged at the centre. </a:t>
            </a:r>
            <a:r>
              <a:rPr lang="en-GB"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Several prototypes manufactured were lacking in accuracy and skills, yet high band marks had been awarded. </a:t>
            </a:r>
            <a:r>
              <a:rPr lang="en-GB" sz="1800" dirty="0">
                <a:effectLst/>
                <a:latin typeface="Calibri" panose="020F0502020204030204" pitchFamily="34" charset="0"/>
                <a:ea typeface="Calibri" panose="020F0502020204030204" pitchFamily="34" charset="0"/>
                <a:cs typeface="Times New Roman" panose="02020603050405020304" pitchFamily="18" charset="0"/>
              </a:rPr>
              <a:t>Last year the principal moderator’s report stated, </a:t>
            </a:r>
            <a:r>
              <a:rPr lang="en-GB"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“if top mark band marks are to be awarded the product needs to be a high-quality functioning prototype, displaying very good attention to detail with a quality finish”. </a:t>
            </a:r>
            <a:r>
              <a:rPr lang="en-GB" sz="1800" dirty="0">
                <a:effectLst/>
                <a:latin typeface="Calibri" panose="020F0502020204030204" pitchFamily="34" charset="0"/>
                <a:ea typeface="Calibri" panose="020F0502020204030204" pitchFamily="34" charset="0"/>
                <a:cs typeface="Times New Roman" panose="02020603050405020304" pitchFamily="18" charset="0"/>
              </a:rPr>
              <a:t>Recommendations like these need to be acted upon. It must be remembered that marks cannot be awarded for models and test pieces in this section, these are rewarded in ‘generating and developing design ideas. Assessment of this section was generous overall and very generous in some centres and is an </a:t>
            </a:r>
            <a:r>
              <a:rPr lang="en-GB"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area to focus on next year.</a:t>
            </a:r>
          </a:p>
          <a:p>
            <a:pPr marL="0" indent="0">
              <a:buNone/>
            </a:pPr>
            <a:endParaRPr lang="en-GB" dirty="0"/>
          </a:p>
        </p:txBody>
      </p:sp>
    </p:spTree>
    <p:extLst>
      <p:ext uri="{BB962C8B-B14F-4D97-AF65-F5344CB8AC3E}">
        <p14:creationId xmlns:p14="http://schemas.microsoft.com/office/powerpoint/2010/main" val="32331633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1D5B2E6-CB36-27D0-CBFB-24A377AB05D7}"/>
              </a:ext>
            </a:extLst>
          </p:cNvPr>
          <p:cNvPicPr>
            <a:picLocks noChangeAspect="1"/>
          </p:cNvPicPr>
          <p:nvPr/>
        </p:nvPicPr>
        <p:blipFill>
          <a:blip r:embed="rId2"/>
          <a:stretch>
            <a:fillRect/>
          </a:stretch>
        </p:blipFill>
        <p:spPr>
          <a:xfrm>
            <a:off x="154693" y="3358946"/>
            <a:ext cx="3380859" cy="3116497"/>
          </a:xfrm>
          <a:prstGeom prst="rect">
            <a:avLst/>
          </a:prstGeom>
        </p:spPr>
      </p:pic>
      <p:pic>
        <p:nvPicPr>
          <p:cNvPr id="12" name="Picture 11">
            <a:extLst>
              <a:ext uri="{FF2B5EF4-FFF2-40B4-BE49-F238E27FC236}">
                <a16:creationId xmlns:a16="http://schemas.microsoft.com/office/drawing/2014/main" id="{11233C50-CAF2-A02F-52FA-9A7EF12472F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18015" y="2076023"/>
            <a:ext cx="5216444" cy="4245501"/>
          </a:xfrm>
          <a:prstGeom prst="rect">
            <a:avLst/>
          </a:prstGeom>
        </p:spPr>
      </p:pic>
      <p:pic>
        <p:nvPicPr>
          <p:cNvPr id="8" name="Picture 7">
            <a:extLst>
              <a:ext uri="{FF2B5EF4-FFF2-40B4-BE49-F238E27FC236}">
                <a16:creationId xmlns:a16="http://schemas.microsoft.com/office/drawing/2014/main" id="{CE94EDAF-B965-9C51-C660-331579C7AC05}"/>
              </a:ext>
            </a:extLst>
          </p:cNvPr>
          <p:cNvPicPr>
            <a:picLocks noChangeAspect="1"/>
          </p:cNvPicPr>
          <p:nvPr/>
        </p:nvPicPr>
        <p:blipFill>
          <a:blip r:embed="rId4"/>
          <a:stretch>
            <a:fillRect/>
          </a:stretch>
        </p:blipFill>
        <p:spPr>
          <a:xfrm>
            <a:off x="2412701" y="69941"/>
            <a:ext cx="4975675" cy="4012163"/>
          </a:xfrm>
          <a:prstGeom prst="rect">
            <a:avLst/>
          </a:prstGeom>
        </p:spPr>
      </p:pic>
      <p:pic>
        <p:nvPicPr>
          <p:cNvPr id="14" name="Picture 13">
            <a:extLst>
              <a:ext uri="{FF2B5EF4-FFF2-40B4-BE49-F238E27FC236}">
                <a16:creationId xmlns:a16="http://schemas.microsoft.com/office/drawing/2014/main" id="{2798EC7A-03C1-2EFF-D511-326A5B7C068A}"/>
              </a:ext>
            </a:extLst>
          </p:cNvPr>
          <p:cNvPicPr>
            <a:picLocks noChangeAspect="1"/>
          </p:cNvPicPr>
          <p:nvPr/>
        </p:nvPicPr>
        <p:blipFill>
          <a:blip r:embed="rId5"/>
          <a:stretch>
            <a:fillRect/>
          </a:stretch>
        </p:blipFill>
        <p:spPr>
          <a:xfrm>
            <a:off x="4016857" y="4357257"/>
            <a:ext cx="2317005" cy="2118186"/>
          </a:xfrm>
          <a:prstGeom prst="rect">
            <a:avLst/>
          </a:prstGeom>
        </p:spPr>
      </p:pic>
      <p:pic>
        <p:nvPicPr>
          <p:cNvPr id="3" name="Picture 2">
            <a:extLst>
              <a:ext uri="{FF2B5EF4-FFF2-40B4-BE49-F238E27FC236}">
                <a16:creationId xmlns:a16="http://schemas.microsoft.com/office/drawing/2014/main" id="{7AC080D7-39F3-CAA4-AE81-E084B5BFEBAC}"/>
              </a:ext>
            </a:extLst>
          </p:cNvPr>
          <p:cNvPicPr>
            <a:picLocks noChangeAspect="1"/>
          </p:cNvPicPr>
          <p:nvPr/>
        </p:nvPicPr>
        <p:blipFill>
          <a:blip r:embed="rId6"/>
          <a:stretch>
            <a:fillRect/>
          </a:stretch>
        </p:blipFill>
        <p:spPr>
          <a:xfrm>
            <a:off x="154693" y="547835"/>
            <a:ext cx="2157977" cy="2245700"/>
          </a:xfrm>
          <a:prstGeom prst="rect">
            <a:avLst/>
          </a:prstGeom>
        </p:spPr>
      </p:pic>
    </p:spTree>
    <p:extLst>
      <p:ext uri="{BB962C8B-B14F-4D97-AF65-F5344CB8AC3E}">
        <p14:creationId xmlns:p14="http://schemas.microsoft.com/office/powerpoint/2010/main" val="39221860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1DB1FF-2E54-A3E8-C96E-298FAD39AC0F}"/>
              </a:ext>
            </a:extLst>
          </p:cNvPr>
          <p:cNvPicPr>
            <a:picLocks noChangeAspect="1"/>
          </p:cNvPicPr>
          <p:nvPr/>
        </p:nvPicPr>
        <p:blipFill>
          <a:blip r:embed="rId2"/>
          <a:stretch>
            <a:fillRect/>
          </a:stretch>
        </p:blipFill>
        <p:spPr>
          <a:xfrm>
            <a:off x="61960" y="60350"/>
            <a:ext cx="5273192" cy="3822555"/>
          </a:xfrm>
          <a:prstGeom prst="rect">
            <a:avLst/>
          </a:prstGeom>
        </p:spPr>
      </p:pic>
      <p:pic>
        <p:nvPicPr>
          <p:cNvPr id="10" name="Picture 9">
            <a:extLst>
              <a:ext uri="{FF2B5EF4-FFF2-40B4-BE49-F238E27FC236}">
                <a16:creationId xmlns:a16="http://schemas.microsoft.com/office/drawing/2014/main" id="{AA339195-0985-C6C6-6BD8-7004522A1857}"/>
              </a:ext>
            </a:extLst>
          </p:cNvPr>
          <p:cNvPicPr>
            <a:picLocks noChangeAspect="1"/>
          </p:cNvPicPr>
          <p:nvPr/>
        </p:nvPicPr>
        <p:blipFill>
          <a:blip r:embed="rId3"/>
          <a:stretch>
            <a:fillRect/>
          </a:stretch>
        </p:blipFill>
        <p:spPr>
          <a:xfrm>
            <a:off x="7884488" y="3068194"/>
            <a:ext cx="4174134" cy="3027484"/>
          </a:xfrm>
          <a:prstGeom prst="rect">
            <a:avLst/>
          </a:prstGeom>
        </p:spPr>
      </p:pic>
      <p:pic>
        <p:nvPicPr>
          <p:cNvPr id="12" name="Picture 11">
            <a:extLst>
              <a:ext uri="{FF2B5EF4-FFF2-40B4-BE49-F238E27FC236}">
                <a16:creationId xmlns:a16="http://schemas.microsoft.com/office/drawing/2014/main" id="{E9EFFE02-D5BF-B000-6D40-34417F368828}"/>
              </a:ext>
            </a:extLst>
          </p:cNvPr>
          <p:cNvPicPr>
            <a:picLocks noChangeAspect="1"/>
          </p:cNvPicPr>
          <p:nvPr/>
        </p:nvPicPr>
        <p:blipFill>
          <a:blip r:embed="rId4"/>
          <a:stretch>
            <a:fillRect/>
          </a:stretch>
        </p:blipFill>
        <p:spPr>
          <a:xfrm>
            <a:off x="4382298" y="2534964"/>
            <a:ext cx="3442024" cy="3560714"/>
          </a:xfrm>
          <a:prstGeom prst="rect">
            <a:avLst/>
          </a:prstGeom>
        </p:spPr>
      </p:pic>
      <p:pic>
        <p:nvPicPr>
          <p:cNvPr id="14" name="Picture 13">
            <a:extLst>
              <a:ext uri="{FF2B5EF4-FFF2-40B4-BE49-F238E27FC236}">
                <a16:creationId xmlns:a16="http://schemas.microsoft.com/office/drawing/2014/main" id="{B39D9E96-759B-513B-D03C-F26C22F5CCA1}"/>
              </a:ext>
            </a:extLst>
          </p:cNvPr>
          <p:cNvPicPr>
            <a:picLocks noChangeAspect="1"/>
          </p:cNvPicPr>
          <p:nvPr/>
        </p:nvPicPr>
        <p:blipFill>
          <a:blip r:embed="rId5"/>
          <a:stretch>
            <a:fillRect/>
          </a:stretch>
        </p:blipFill>
        <p:spPr>
          <a:xfrm>
            <a:off x="5667667" y="363893"/>
            <a:ext cx="2913543" cy="1859708"/>
          </a:xfrm>
          <a:prstGeom prst="rect">
            <a:avLst/>
          </a:prstGeom>
        </p:spPr>
      </p:pic>
      <p:pic>
        <p:nvPicPr>
          <p:cNvPr id="16" name="Picture 15">
            <a:extLst>
              <a:ext uri="{FF2B5EF4-FFF2-40B4-BE49-F238E27FC236}">
                <a16:creationId xmlns:a16="http://schemas.microsoft.com/office/drawing/2014/main" id="{DE8D861F-C5B5-644F-9455-4B017CFC6109}"/>
              </a:ext>
            </a:extLst>
          </p:cNvPr>
          <p:cNvPicPr>
            <a:picLocks noChangeAspect="1"/>
          </p:cNvPicPr>
          <p:nvPr/>
        </p:nvPicPr>
        <p:blipFill>
          <a:blip r:embed="rId6"/>
          <a:stretch>
            <a:fillRect/>
          </a:stretch>
        </p:blipFill>
        <p:spPr>
          <a:xfrm>
            <a:off x="9203993" y="989765"/>
            <a:ext cx="1535124" cy="1520550"/>
          </a:xfrm>
          <a:prstGeom prst="rect">
            <a:avLst/>
          </a:prstGeom>
        </p:spPr>
      </p:pic>
      <p:pic>
        <p:nvPicPr>
          <p:cNvPr id="3" name="Picture 2">
            <a:extLst>
              <a:ext uri="{FF2B5EF4-FFF2-40B4-BE49-F238E27FC236}">
                <a16:creationId xmlns:a16="http://schemas.microsoft.com/office/drawing/2014/main" id="{D2981542-D1AB-58BB-897A-104168629931}"/>
              </a:ext>
            </a:extLst>
          </p:cNvPr>
          <p:cNvPicPr>
            <a:picLocks noChangeAspect="1"/>
          </p:cNvPicPr>
          <p:nvPr/>
        </p:nvPicPr>
        <p:blipFill>
          <a:blip r:embed="rId7"/>
          <a:stretch>
            <a:fillRect/>
          </a:stretch>
        </p:blipFill>
        <p:spPr>
          <a:xfrm>
            <a:off x="208164" y="3765459"/>
            <a:ext cx="4113968" cy="2474614"/>
          </a:xfrm>
          <a:prstGeom prst="rect">
            <a:avLst/>
          </a:prstGeom>
        </p:spPr>
      </p:pic>
    </p:spTree>
    <p:extLst>
      <p:ext uri="{BB962C8B-B14F-4D97-AF65-F5344CB8AC3E}">
        <p14:creationId xmlns:p14="http://schemas.microsoft.com/office/powerpoint/2010/main" val="30879897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7E528F8-46D7-158B-4E00-6E4041A053E7}"/>
              </a:ext>
            </a:extLst>
          </p:cNvPr>
          <p:cNvPicPr>
            <a:picLocks noChangeAspect="1"/>
          </p:cNvPicPr>
          <p:nvPr/>
        </p:nvPicPr>
        <p:blipFill>
          <a:blip r:embed="rId2"/>
          <a:stretch>
            <a:fillRect/>
          </a:stretch>
        </p:blipFill>
        <p:spPr>
          <a:xfrm>
            <a:off x="151054" y="241307"/>
            <a:ext cx="4657725" cy="6229350"/>
          </a:xfrm>
          <a:prstGeom prst="rect">
            <a:avLst/>
          </a:prstGeom>
        </p:spPr>
      </p:pic>
      <p:pic>
        <p:nvPicPr>
          <p:cNvPr id="10" name="Picture 9">
            <a:extLst>
              <a:ext uri="{FF2B5EF4-FFF2-40B4-BE49-F238E27FC236}">
                <a16:creationId xmlns:a16="http://schemas.microsoft.com/office/drawing/2014/main" id="{AB41CE26-B562-932D-58C7-1CDB11FF82F3}"/>
              </a:ext>
            </a:extLst>
          </p:cNvPr>
          <p:cNvPicPr>
            <a:picLocks noChangeAspect="1"/>
          </p:cNvPicPr>
          <p:nvPr/>
        </p:nvPicPr>
        <p:blipFill>
          <a:blip r:embed="rId3"/>
          <a:stretch>
            <a:fillRect/>
          </a:stretch>
        </p:blipFill>
        <p:spPr>
          <a:xfrm>
            <a:off x="5001875" y="241307"/>
            <a:ext cx="2381348" cy="3196407"/>
          </a:xfrm>
          <a:prstGeom prst="rect">
            <a:avLst/>
          </a:prstGeom>
        </p:spPr>
      </p:pic>
      <p:pic>
        <p:nvPicPr>
          <p:cNvPr id="12" name="Picture 11">
            <a:extLst>
              <a:ext uri="{FF2B5EF4-FFF2-40B4-BE49-F238E27FC236}">
                <a16:creationId xmlns:a16="http://schemas.microsoft.com/office/drawing/2014/main" id="{85DA462D-048E-76F1-7AFA-9022D4B4D3DE}"/>
              </a:ext>
            </a:extLst>
          </p:cNvPr>
          <p:cNvPicPr>
            <a:picLocks noChangeAspect="1"/>
          </p:cNvPicPr>
          <p:nvPr/>
        </p:nvPicPr>
        <p:blipFill>
          <a:blip r:embed="rId4"/>
          <a:stretch>
            <a:fillRect/>
          </a:stretch>
        </p:blipFill>
        <p:spPr>
          <a:xfrm>
            <a:off x="5095473" y="3575659"/>
            <a:ext cx="2194152" cy="2894998"/>
          </a:xfrm>
          <a:prstGeom prst="rect">
            <a:avLst/>
          </a:prstGeom>
        </p:spPr>
      </p:pic>
      <p:pic>
        <p:nvPicPr>
          <p:cNvPr id="14" name="Picture 13">
            <a:extLst>
              <a:ext uri="{FF2B5EF4-FFF2-40B4-BE49-F238E27FC236}">
                <a16:creationId xmlns:a16="http://schemas.microsoft.com/office/drawing/2014/main" id="{82B5E308-1288-398E-4470-CE8D96F5183E}"/>
              </a:ext>
            </a:extLst>
          </p:cNvPr>
          <p:cNvPicPr>
            <a:picLocks noChangeAspect="1"/>
          </p:cNvPicPr>
          <p:nvPr/>
        </p:nvPicPr>
        <p:blipFill>
          <a:blip r:embed="rId5"/>
          <a:stretch>
            <a:fillRect/>
          </a:stretch>
        </p:blipFill>
        <p:spPr>
          <a:xfrm>
            <a:off x="7747130" y="1436915"/>
            <a:ext cx="3962789" cy="5033742"/>
          </a:xfrm>
          <a:prstGeom prst="rect">
            <a:avLst/>
          </a:prstGeom>
        </p:spPr>
      </p:pic>
    </p:spTree>
    <p:extLst>
      <p:ext uri="{BB962C8B-B14F-4D97-AF65-F5344CB8AC3E}">
        <p14:creationId xmlns:p14="http://schemas.microsoft.com/office/powerpoint/2010/main" val="20756776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39625F-9174-3681-C3BB-5E4F3E964255}"/>
              </a:ext>
            </a:extLst>
          </p:cNvPr>
          <p:cNvPicPr>
            <a:picLocks noChangeAspect="1"/>
          </p:cNvPicPr>
          <p:nvPr/>
        </p:nvPicPr>
        <p:blipFill>
          <a:blip r:embed="rId2"/>
          <a:stretch>
            <a:fillRect/>
          </a:stretch>
        </p:blipFill>
        <p:spPr>
          <a:xfrm>
            <a:off x="1570459" y="90440"/>
            <a:ext cx="5579706" cy="3873515"/>
          </a:xfrm>
          <a:prstGeom prst="rect">
            <a:avLst/>
          </a:prstGeom>
        </p:spPr>
      </p:pic>
      <p:pic>
        <p:nvPicPr>
          <p:cNvPr id="10" name="Picture 9">
            <a:extLst>
              <a:ext uri="{FF2B5EF4-FFF2-40B4-BE49-F238E27FC236}">
                <a16:creationId xmlns:a16="http://schemas.microsoft.com/office/drawing/2014/main" id="{FB76FFDB-1A60-E767-2FF0-DB8621B7363B}"/>
              </a:ext>
            </a:extLst>
          </p:cNvPr>
          <p:cNvPicPr>
            <a:picLocks noChangeAspect="1"/>
          </p:cNvPicPr>
          <p:nvPr/>
        </p:nvPicPr>
        <p:blipFill>
          <a:blip r:embed="rId3"/>
          <a:stretch>
            <a:fillRect/>
          </a:stretch>
        </p:blipFill>
        <p:spPr>
          <a:xfrm>
            <a:off x="4360312" y="3963955"/>
            <a:ext cx="7334250" cy="2438400"/>
          </a:xfrm>
          <a:prstGeom prst="rect">
            <a:avLst/>
          </a:prstGeom>
        </p:spPr>
      </p:pic>
      <p:pic>
        <p:nvPicPr>
          <p:cNvPr id="12" name="Picture 11">
            <a:extLst>
              <a:ext uri="{FF2B5EF4-FFF2-40B4-BE49-F238E27FC236}">
                <a16:creationId xmlns:a16="http://schemas.microsoft.com/office/drawing/2014/main" id="{DB38DF42-0A87-66B3-7967-8B3CFA44F321}"/>
              </a:ext>
            </a:extLst>
          </p:cNvPr>
          <p:cNvPicPr>
            <a:picLocks noChangeAspect="1"/>
          </p:cNvPicPr>
          <p:nvPr/>
        </p:nvPicPr>
        <p:blipFill>
          <a:blip r:embed="rId4"/>
          <a:stretch>
            <a:fillRect/>
          </a:stretch>
        </p:blipFill>
        <p:spPr>
          <a:xfrm>
            <a:off x="7290125" y="1487233"/>
            <a:ext cx="4802349" cy="2200304"/>
          </a:xfrm>
          <a:prstGeom prst="rect">
            <a:avLst/>
          </a:prstGeom>
        </p:spPr>
      </p:pic>
    </p:spTree>
    <p:extLst>
      <p:ext uri="{BB962C8B-B14F-4D97-AF65-F5344CB8AC3E}">
        <p14:creationId xmlns:p14="http://schemas.microsoft.com/office/powerpoint/2010/main" val="6586474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00181" y="1570102"/>
            <a:ext cx="7590363" cy="3373359"/>
          </a:xfrm>
          <a:prstGeom prst="rect">
            <a:avLst/>
          </a:prstGeom>
        </p:spPr>
        <p:txBody>
          <a:bodyPr wrap="square">
            <a:spAutoFit/>
          </a:bodyPr>
          <a:lstStyle/>
          <a:p>
            <a:pPr marL="285750" indent="-285750">
              <a:lnSpc>
                <a:spcPct val="150000"/>
              </a:lnSpc>
              <a:buFont typeface="Arial" panose="020B0604020202020204" pitchFamily="34" charset="0"/>
              <a:buChar char="•"/>
            </a:pPr>
            <a:r>
              <a:rPr lang="en-GB" b="1" dirty="0">
                <a:solidFill>
                  <a:prstClr val="black"/>
                </a:solidFill>
                <a:latin typeface="Arial" panose="020B0604020202020204" pitchFamily="34" charset="0"/>
                <a:cs typeface="Arial" panose="020B0604020202020204" pitchFamily="34" charset="0"/>
              </a:rPr>
              <a:t>Stages </a:t>
            </a:r>
            <a:r>
              <a:rPr lang="en-GB" dirty="0">
                <a:solidFill>
                  <a:prstClr val="black"/>
                </a:solidFill>
                <a:latin typeface="Arial" panose="020B0604020202020204" pitchFamily="34" charset="0"/>
                <a:cs typeface="Arial" panose="020B0604020202020204" pitchFamily="34" charset="0"/>
              </a:rPr>
              <a:t>of a </a:t>
            </a:r>
            <a:r>
              <a:rPr lang="en-GB" b="1" dirty="0">
                <a:solidFill>
                  <a:prstClr val="black"/>
                </a:solidFill>
                <a:latin typeface="Arial" panose="020B0604020202020204" pitchFamily="34" charset="0"/>
                <a:cs typeface="Arial" panose="020B0604020202020204" pitchFamily="34" charset="0"/>
              </a:rPr>
              <a:t>production timeline</a:t>
            </a:r>
          </a:p>
          <a:p>
            <a:pPr marL="285750" indent="-285750">
              <a:lnSpc>
                <a:spcPct val="150000"/>
              </a:lnSpc>
              <a:buFont typeface="Arial" panose="020B0604020202020204" pitchFamily="34" charset="0"/>
              <a:buChar char="•"/>
            </a:pPr>
            <a:r>
              <a:rPr lang="en-GB" b="1" dirty="0">
                <a:solidFill>
                  <a:prstClr val="black"/>
                </a:solidFill>
                <a:latin typeface="Arial" panose="020B0604020202020204" pitchFamily="34" charset="0"/>
                <a:cs typeface="Arial" panose="020B0604020202020204" pitchFamily="34" charset="0"/>
              </a:rPr>
              <a:t>High quality fully functioning </a:t>
            </a:r>
            <a:r>
              <a:rPr lang="en-GB" b="1" dirty="0">
                <a:latin typeface="Arial" panose="020B0604020202020204" pitchFamily="34" charset="0"/>
                <a:cs typeface="Arial" panose="020B0604020202020204" pitchFamily="34" charset="0"/>
              </a:rPr>
              <a:t>prototype </a:t>
            </a:r>
          </a:p>
          <a:p>
            <a:pPr marL="285750" indent="-285750">
              <a:lnSpc>
                <a:spcPct val="150000"/>
              </a:lnSpc>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Highly appropriate making skills</a:t>
            </a:r>
          </a:p>
          <a:p>
            <a:pPr marL="285750" indent="-285750">
              <a:lnSpc>
                <a:spcPct val="150000"/>
              </a:lnSpc>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Excellent understanding shown</a:t>
            </a:r>
          </a:p>
          <a:p>
            <a:pPr marL="285750" indent="-285750">
              <a:lnSpc>
                <a:spcPct val="150000"/>
              </a:lnSpc>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Specialist processes and materials used skilfully</a:t>
            </a:r>
          </a:p>
          <a:p>
            <a:pPr marL="285750" indent="-285750">
              <a:lnSpc>
                <a:spcPct val="150000"/>
              </a:lnSpc>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High levels of accuracy and finish achieved</a:t>
            </a:r>
          </a:p>
          <a:p>
            <a:pPr marL="285750" indent="-285750">
              <a:lnSpc>
                <a:spcPct val="150000"/>
              </a:lnSpc>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A precise outcome that functions well</a:t>
            </a:r>
          </a:p>
          <a:p>
            <a:pPr marL="285750" indent="-285750">
              <a:lnSpc>
                <a:spcPct val="150000"/>
              </a:lnSpc>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Meets the needs, wants and values of the user</a:t>
            </a:r>
          </a:p>
        </p:txBody>
      </p:sp>
      <p:sp>
        <p:nvSpPr>
          <p:cNvPr id="2" name="Rectangle 1">
            <a:extLst>
              <a:ext uri="{FF2B5EF4-FFF2-40B4-BE49-F238E27FC236}">
                <a16:creationId xmlns:a16="http://schemas.microsoft.com/office/drawing/2014/main" id="{9D24E1BF-6B8F-CD85-9AEF-0C8B91F04948}"/>
              </a:ext>
            </a:extLst>
          </p:cNvPr>
          <p:cNvSpPr/>
          <p:nvPr/>
        </p:nvSpPr>
        <p:spPr>
          <a:xfrm>
            <a:off x="2067599" y="650906"/>
            <a:ext cx="7855528" cy="400110"/>
          </a:xfrm>
          <a:prstGeom prst="rect">
            <a:avLst/>
          </a:prstGeom>
        </p:spPr>
        <p:txBody>
          <a:bodyPr wrap="square">
            <a:spAutoFit/>
          </a:bodyPr>
          <a:lstStyle/>
          <a:p>
            <a:r>
              <a:rPr lang="en-US" sz="2000" b="1" dirty="0">
                <a:solidFill>
                  <a:srgbClr val="00B0F0"/>
                </a:solidFill>
                <a:latin typeface="Arial" panose="020B0604020202020204" pitchFamily="34" charset="0"/>
                <a:cs typeface="Arial" panose="020B0604020202020204" pitchFamily="34" charset="0"/>
              </a:rPr>
              <a:t>Summary: Manufacturing a prototype</a:t>
            </a:r>
            <a:endParaRPr lang="en-GB" sz="2000" dirty="0">
              <a:solidFill>
                <a:srgbClr val="00B0F0"/>
              </a:solidFill>
            </a:endParaRPr>
          </a:p>
        </p:txBody>
      </p:sp>
    </p:spTree>
    <p:extLst>
      <p:ext uri="{BB962C8B-B14F-4D97-AF65-F5344CB8AC3E}">
        <p14:creationId xmlns:p14="http://schemas.microsoft.com/office/powerpoint/2010/main" val="37113948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8077" t="15641" r="2179" b="10684"/>
          <a:stretch/>
        </p:blipFill>
        <p:spPr>
          <a:xfrm>
            <a:off x="1298713" y="879841"/>
            <a:ext cx="6956054" cy="4282939"/>
          </a:xfrm>
          <a:prstGeom prst="rect">
            <a:avLst/>
          </a:prstGeom>
          <a:ln>
            <a:solidFill>
              <a:schemeClr val="tx1"/>
            </a:solidFill>
          </a:ln>
        </p:spPr>
      </p:pic>
      <p:sp>
        <p:nvSpPr>
          <p:cNvPr id="5" name="TextBox 4"/>
          <p:cNvSpPr txBox="1"/>
          <p:nvPr/>
        </p:nvSpPr>
        <p:spPr>
          <a:xfrm>
            <a:off x="813731" y="5455807"/>
            <a:ext cx="10964411" cy="1200329"/>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A critical and objective evaluation comparing the outcome to the final brief and design specification. </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Views of users considered, including end user testing</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Suggestions and communication for modifications following testing</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114C9BD5-0346-8E8E-CCE9-471AE97B6C5C}"/>
              </a:ext>
            </a:extLst>
          </p:cNvPr>
          <p:cNvGraphicFramePr>
            <a:graphicFrameLocks noGrp="1"/>
          </p:cNvGraphicFramePr>
          <p:nvPr>
            <p:extLst>
              <p:ext uri="{D42A27DB-BD31-4B8C-83A1-F6EECF244321}">
                <p14:modId xmlns:p14="http://schemas.microsoft.com/office/powerpoint/2010/main" val="3207021317"/>
              </p:ext>
            </p:extLst>
          </p:nvPr>
        </p:nvGraphicFramePr>
        <p:xfrm>
          <a:off x="695586" y="215974"/>
          <a:ext cx="6526194" cy="370840"/>
        </p:xfrm>
        <a:graphic>
          <a:graphicData uri="http://schemas.openxmlformats.org/drawingml/2006/table">
            <a:tbl>
              <a:tblPr firstRow="1" bandRow="1">
                <a:tableStyleId>{5FD0F851-EC5A-4D38-B0AD-8093EC10F338}</a:tableStyleId>
              </a:tblPr>
              <a:tblGrid>
                <a:gridCol w="6526194">
                  <a:extLst>
                    <a:ext uri="{9D8B030D-6E8A-4147-A177-3AD203B41FA5}">
                      <a16:colId xmlns:a16="http://schemas.microsoft.com/office/drawing/2014/main" val="1143698661"/>
                    </a:ext>
                  </a:extLst>
                </a:gridCol>
              </a:tblGrid>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baseline="0" dirty="0"/>
                        <a:t> Analysing and evaluating design decisions and prototypes</a:t>
                      </a:r>
                      <a:r>
                        <a:rPr lang="en-GB"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306497960"/>
                  </a:ext>
                </a:extLst>
              </a:tr>
            </a:tbl>
          </a:graphicData>
        </a:graphic>
      </p:graphicFrame>
    </p:spTree>
    <p:extLst>
      <p:ext uri="{BB962C8B-B14F-4D97-AF65-F5344CB8AC3E}">
        <p14:creationId xmlns:p14="http://schemas.microsoft.com/office/powerpoint/2010/main" val="6128649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EBD7E5-DDB4-4347-83E8-31F02BD6BAB8}"/>
              </a:ext>
            </a:extLst>
          </p:cNvPr>
          <p:cNvPicPr>
            <a:picLocks noChangeAspect="1"/>
          </p:cNvPicPr>
          <p:nvPr/>
        </p:nvPicPr>
        <p:blipFill rotWithShape="1">
          <a:blip r:embed="rId2">
            <a:extLst>
              <a:ext uri="{28A0092B-C50C-407E-A947-70E740481C1C}">
                <a14:useLocalDpi xmlns:a14="http://schemas.microsoft.com/office/drawing/2010/main" val="0"/>
              </a:ext>
            </a:extLst>
          </a:blip>
          <a:srcRect l="2035" t="2397" r="4077" b="6057"/>
          <a:stretch/>
        </p:blipFill>
        <p:spPr>
          <a:xfrm>
            <a:off x="1445623" y="426720"/>
            <a:ext cx="8151223" cy="5773783"/>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E9C550FA-912D-6BFF-1FAA-6177CB431F04}"/>
              </a:ext>
            </a:extLst>
          </p:cNvPr>
          <p:cNvSpPr txBox="1"/>
          <p:nvPr/>
        </p:nvSpPr>
        <p:spPr>
          <a:xfrm>
            <a:off x="10328989" y="2736501"/>
            <a:ext cx="1623891" cy="1384995"/>
          </a:xfrm>
          <a:prstGeom prst="rect">
            <a:avLst/>
          </a:prstGeom>
          <a:noFill/>
        </p:spPr>
        <p:txBody>
          <a:bodyPr wrap="square">
            <a:spAutoFit/>
          </a:bodyPr>
          <a:lstStyle/>
          <a:p>
            <a:pPr algn="ctr"/>
            <a:r>
              <a:rPr lang="en-GB" sz="2800" dirty="0">
                <a:solidFill>
                  <a:schemeClr val="dk1"/>
                </a:solidFill>
                <a:latin typeface="Calibri"/>
                <a:ea typeface="Calibri"/>
                <a:cs typeface="Calibri"/>
                <a:sym typeface="Calibri"/>
              </a:rPr>
              <a:t>More in depth for A2</a:t>
            </a:r>
            <a:endParaRPr lang="cy-GB" sz="2800" dirty="0"/>
          </a:p>
        </p:txBody>
      </p:sp>
    </p:spTree>
    <p:extLst>
      <p:ext uri="{BB962C8B-B14F-4D97-AF65-F5344CB8AC3E}">
        <p14:creationId xmlns:p14="http://schemas.microsoft.com/office/powerpoint/2010/main" val="12965214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2" name="Picture 1">
            <a:extLst>
              <a:ext uri="{FF2B5EF4-FFF2-40B4-BE49-F238E27FC236}">
                <a16:creationId xmlns:a16="http://schemas.microsoft.com/office/drawing/2014/main" id="{0F1EE58C-FA6B-48A3-B3FE-10A707E476D6}"/>
              </a:ext>
            </a:extLst>
          </p:cNvPr>
          <p:cNvPicPr>
            <a:picLocks noChangeAspect="1"/>
          </p:cNvPicPr>
          <p:nvPr/>
        </p:nvPicPr>
        <p:blipFill rotWithShape="1">
          <a:blip r:embed="rId3">
            <a:extLst>
              <a:ext uri="{28A0092B-C50C-407E-A947-70E740481C1C}">
                <a14:useLocalDpi xmlns:a14="http://schemas.microsoft.com/office/drawing/2010/main" val="0"/>
              </a:ext>
            </a:extLst>
          </a:blip>
          <a:srcRect l="1922" t="3772" r="4240" b="6188"/>
          <a:stretch/>
        </p:blipFill>
        <p:spPr>
          <a:xfrm>
            <a:off x="1572345" y="409303"/>
            <a:ext cx="8181256" cy="5721531"/>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BD6510-FD6A-40B9-B4F0-9CD9714F4A45}"/>
              </a:ext>
            </a:extLst>
          </p:cNvPr>
          <p:cNvPicPr>
            <a:picLocks noChangeAspect="1"/>
          </p:cNvPicPr>
          <p:nvPr/>
        </p:nvPicPr>
        <p:blipFill rotWithShape="1">
          <a:blip r:embed="rId2">
            <a:extLst>
              <a:ext uri="{28A0092B-C50C-407E-A947-70E740481C1C}">
                <a14:useLocalDpi xmlns:a14="http://schemas.microsoft.com/office/drawing/2010/main" val="0"/>
              </a:ext>
            </a:extLst>
          </a:blip>
          <a:srcRect l="2186" t="3575" r="4615" b="6178"/>
          <a:stretch/>
        </p:blipFill>
        <p:spPr>
          <a:xfrm>
            <a:off x="1631458" y="357051"/>
            <a:ext cx="8374691" cy="59131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173189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5" name="Picture 4">
            <a:extLst>
              <a:ext uri="{FF2B5EF4-FFF2-40B4-BE49-F238E27FC236}">
                <a16:creationId xmlns:a16="http://schemas.microsoft.com/office/drawing/2014/main" id="{58C31C4E-54C8-4EA3-B5FF-7CD1C461BF3F}"/>
              </a:ext>
            </a:extLst>
          </p:cNvPr>
          <p:cNvPicPr>
            <a:picLocks noChangeAspect="1"/>
          </p:cNvPicPr>
          <p:nvPr/>
        </p:nvPicPr>
        <p:blipFill rotWithShape="1">
          <a:blip r:embed="rId3">
            <a:extLst>
              <a:ext uri="{28A0092B-C50C-407E-A947-70E740481C1C}">
                <a14:useLocalDpi xmlns:a14="http://schemas.microsoft.com/office/drawing/2010/main" val="0"/>
              </a:ext>
            </a:extLst>
          </a:blip>
          <a:srcRect l="2176" t="2587" r="4328" b="5894"/>
          <a:stretch/>
        </p:blipFill>
        <p:spPr>
          <a:xfrm>
            <a:off x="1663336" y="322217"/>
            <a:ext cx="8394542" cy="60089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43454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A40AD8-3724-81CC-FFFE-E9EC0F4302F0}"/>
              </a:ext>
            </a:extLst>
          </p:cNvPr>
          <p:cNvSpPr>
            <a:spLocks noGrp="1"/>
          </p:cNvSpPr>
          <p:nvPr>
            <p:ph idx="1"/>
          </p:nvPr>
        </p:nvSpPr>
        <p:spPr>
          <a:xfrm>
            <a:off x="287838" y="614960"/>
            <a:ext cx="10515600" cy="5967747"/>
          </a:xfrm>
        </p:spPr>
        <p:txBody>
          <a:bodyPr/>
          <a:lstStyle/>
          <a:p>
            <a:pPr marL="0" indent="0">
              <a:lnSpc>
                <a:spcPct val="107000"/>
              </a:lnSpc>
              <a:spcAft>
                <a:spcPts val="800"/>
              </a:spcAft>
              <a:buNone/>
            </a:pPr>
            <a:r>
              <a:rPr lang="en-GB" sz="1800" b="1" i="1" u="sng" dirty="0">
                <a:effectLst/>
                <a:latin typeface="Calibri" panose="020F0502020204030204" pitchFamily="34" charset="0"/>
                <a:ea typeface="Calibri" panose="020F0502020204030204" pitchFamily="34" charset="0"/>
                <a:cs typeface="Times New Roman" panose="02020603050405020304" pitchFamily="18" charset="0"/>
              </a:rPr>
              <a:t>Analysing and evaluating design decisions and prototypes</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GB" sz="1800" dirty="0">
                <a:effectLst/>
                <a:latin typeface="Calibri" panose="020F0502020204030204" pitchFamily="34" charset="0"/>
                <a:ea typeface="Calibri" panose="020F0502020204030204" pitchFamily="34" charset="0"/>
                <a:cs typeface="Calibri" panose="020F0502020204030204" pitchFamily="34" charset="0"/>
              </a:rPr>
              <a:t>The depth and quality of evaluations did vary significantly across centres. </a:t>
            </a:r>
            <a:r>
              <a:rPr lang="en-GB"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A consideration of the time allocated to this section should be revised by many centres when considering the marks available to them. </a:t>
            </a:r>
            <a:r>
              <a:rPr lang="en-GB" sz="1800" dirty="0">
                <a:effectLst/>
                <a:latin typeface="Calibri" panose="020F0502020204030204" pitchFamily="34" charset="0"/>
                <a:ea typeface="Calibri" panose="020F0502020204030204" pitchFamily="34" charset="0"/>
                <a:cs typeface="Calibri" panose="020F0502020204030204" pitchFamily="34" charset="0"/>
              </a:rPr>
              <a:t>More end user trialling and testing needs to be encouraged and then to communicate the further developments required to better meet the functional and/or aesthetic needs of the product. There were some good examples in several centres of using video evidence for end user testing and there were some good examples of the consideration of how the product better meets the needs of the user. Modifications should be fully realised in annotated sketches or CAD presentations. </a:t>
            </a:r>
            <a:r>
              <a:rPr lang="en-GB"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A quality design specification with good measurable qualitative and quantitative criteria enabled the candidates to produce a much more meaningful final summative evaluation. </a:t>
            </a:r>
            <a:r>
              <a:rPr lang="en-GB" sz="1800" dirty="0">
                <a:effectLst/>
                <a:latin typeface="Calibri" panose="020F0502020204030204" pitchFamily="34" charset="0"/>
                <a:ea typeface="Calibri" panose="020F0502020204030204" pitchFamily="34" charset="0"/>
                <a:cs typeface="Calibri" panose="020F0502020204030204" pitchFamily="34" charset="0"/>
              </a:rPr>
              <a:t>Many of the summative evaluations were well written, and considered the design brief and specification, and considered views of users and referenced end testing. As mentioned, with the marks available for this section, after the manufacture of the prototype, </a:t>
            </a:r>
            <a:r>
              <a:rPr lang="en-GB"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the students must be encouraged not to rush and to produce a quality evaluation covering all the assessment criteria.</a:t>
            </a:r>
            <a:endParaRPr lang="en-GB"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dirty="0"/>
          </a:p>
        </p:txBody>
      </p:sp>
      <p:sp>
        <p:nvSpPr>
          <p:cNvPr id="2" name="TextBox 1">
            <a:extLst>
              <a:ext uri="{FF2B5EF4-FFF2-40B4-BE49-F238E27FC236}">
                <a16:creationId xmlns:a16="http://schemas.microsoft.com/office/drawing/2014/main" id="{E8AB562E-7F98-2252-3779-A91315FF309E}"/>
              </a:ext>
            </a:extLst>
          </p:cNvPr>
          <p:cNvSpPr txBox="1"/>
          <p:nvPr/>
        </p:nvSpPr>
        <p:spPr>
          <a:xfrm>
            <a:off x="287838" y="5385865"/>
            <a:ext cx="9152963" cy="646331"/>
          </a:xfrm>
          <a:prstGeom prst="rect">
            <a:avLst/>
          </a:prstGeom>
          <a:noFill/>
        </p:spPr>
        <p:txBody>
          <a:bodyPr wrap="square">
            <a:spAutoFit/>
          </a:bodyPr>
          <a:lstStyle/>
          <a:p>
            <a:r>
              <a:rPr lang="en-GB" b="1" dirty="0"/>
              <a:t>Centre Moderator’s Report</a:t>
            </a:r>
          </a:p>
          <a:p>
            <a:r>
              <a:rPr lang="en-GB" dirty="0"/>
              <a:t>Valuable information for your centre work is available from the secure site from results day. </a:t>
            </a:r>
          </a:p>
        </p:txBody>
      </p:sp>
    </p:spTree>
    <p:extLst>
      <p:ext uri="{BB962C8B-B14F-4D97-AF65-F5344CB8AC3E}">
        <p14:creationId xmlns:p14="http://schemas.microsoft.com/office/powerpoint/2010/main" val="9021080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78840" y="2077291"/>
            <a:ext cx="10863743" cy="3693319"/>
          </a:xfrm>
          <a:prstGeom prst="rect">
            <a:avLst/>
          </a:prstGeom>
        </p:spPr>
        <p:txBody>
          <a:bodyPr wrap="square">
            <a:spAutoFit/>
          </a:bodyPr>
          <a:lstStyle/>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Critical, objective and articulate appraisal of the final prototype</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Ongoing analysis/evaluative commentary whilst applying the iterative process of design and development</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Final prototype testing; wearer/user trials</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Opinions of users</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Respond to feedback from users</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Further development opportunities  identified </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Modifications offered</a:t>
            </a:r>
          </a:p>
          <a:p>
            <a:endParaRPr lang="en-US" dirty="0"/>
          </a:p>
        </p:txBody>
      </p:sp>
      <p:sp>
        <p:nvSpPr>
          <p:cNvPr id="3" name="Rectangle 2">
            <a:extLst>
              <a:ext uri="{FF2B5EF4-FFF2-40B4-BE49-F238E27FC236}">
                <a16:creationId xmlns:a16="http://schemas.microsoft.com/office/drawing/2014/main" id="{45B6618A-F0B1-AB50-B37A-F5E9F45C70C9}"/>
              </a:ext>
            </a:extLst>
          </p:cNvPr>
          <p:cNvSpPr/>
          <p:nvPr/>
        </p:nvSpPr>
        <p:spPr>
          <a:xfrm>
            <a:off x="1010587" y="1025912"/>
            <a:ext cx="9137296" cy="400110"/>
          </a:xfrm>
          <a:prstGeom prst="rect">
            <a:avLst/>
          </a:prstGeom>
        </p:spPr>
        <p:txBody>
          <a:bodyPr wrap="square">
            <a:spAutoFit/>
          </a:bodyPr>
          <a:lstStyle/>
          <a:p>
            <a:r>
              <a:rPr lang="en-US" sz="2000" b="1" dirty="0">
                <a:solidFill>
                  <a:srgbClr val="00B0F0"/>
                </a:solidFill>
                <a:latin typeface="Arial" panose="020B0604020202020204" pitchFamily="34" charset="0"/>
                <a:cs typeface="Arial" panose="020B0604020202020204" pitchFamily="34" charset="0"/>
              </a:rPr>
              <a:t>Summary: </a:t>
            </a:r>
            <a:r>
              <a:rPr lang="en-GB" sz="2000" b="1" dirty="0">
                <a:solidFill>
                  <a:srgbClr val="00B0F0"/>
                </a:solidFill>
                <a:latin typeface="Arial" panose="020B0604020202020204" pitchFamily="34" charset="0"/>
                <a:cs typeface="Arial" panose="020B0604020202020204" pitchFamily="34" charset="0"/>
              </a:rPr>
              <a:t>Analysing and evaluating design decisions and prototypes </a:t>
            </a:r>
            <a:endParaRPr lang="en-GB" sz="2000" dirty="0">
              <a:solidFill>
                <a:srgbClr val="00B0F0"/>
              </a:solidFill>
            </a:endParaRPr>
          </a:p>
        </p:txBody>
      </p:sp>
    </p:spTree>
    <p:extLst>
      <p:ext uri="{BB962C8B-B14F-4D97-AF65-F5344CB8AC3E}">
        <p14:creationId xmlns:p14="http://schemas.microsoft.com/office/powerpoint/2010/main" val="21458767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A2D21-BB03-44BE-BFA4-408A7181E42A}"/>
              </a:ext>
            </a:extLst>
          </p:cNvPr>
          <p:cNvSpPr>
            <a:spLocks noGrp="1"/>
          </p:cNvSpPr>
          <p:nvPr>
            <p:ph type="title"/>
          </p:nvPr>
        </p:nvSpPr>
        <p:spPr>
          <a:xfrm>
            <a:off x="2164080" y="4479925"/>
            <a:ext cx="10515600" cy="1325563"/>
          </a:xfrm>
        </p:spPr>
        <p:txBody>
          <a:bodyPr anchor="t">
            <a:noAutofit/>
          </a:bodyPr>
          <a:lstStyle/>
          <a:p>
            <a:pPr>
              <a:lnSpc>
                <a:spcPct val="80000"/>
              </a:lnSpc>
            </a:pPr>
            <a:r>
              <a:rPr lang="en-US" sz="6000" kern="1100" spc="-30" dirty="0" err="1">
                <a:solidFill>
                  <a:srgbClr val="3DA0E4"/>
                </a:solidFill>
                <a:latin typeface="Gotham Rounded Medium" pitchFamily="2" charset="77"/>
                <a:cs typeface="Arial" panose="020B0604020202020204" pitchFamily="34" charset="0"/>
              </a:rPr>
              <a:t>Unrhyw</a:t>
            </a:r>
            <a:r>
              <a:rPr lang="en-US" sz="6000" kern="1100" spc="-30" dirty="0">
                <a:solidFill>
                  <a:srgbClr val="3DA0E4"/>
                </a:solidFill>
                <a:latin typeface="Gotham Rounded Medium" pitchFamily="2" charset="77"/>
                <a:cs typeface="Arial" panose="020B0604020202020204" pitchFamily="34" charset="0"/>
              </a:rPr>
              <a:t> </a:t>
            </a:r>
            <a:r>
              <a:rPr lang="en-US" sz="6000" kern="1100" spc="-30" dirty="0" err="1">
                <a:solidFill>
                  <a:srgbClr val="3DA0E4"/>
                </a:solidFill>
                <a:latin typeface="Gotham Rounded Medium" pitchFamily="2" charset="77"/>
                <a:cs typeface="Arial" panose="020B0604020202020204" pitchFamily="34" charset="0"/>
              </a:rPr>
              <a:t>Gwestiynau</a:t>
            </a:r>
            <a:r>
              <a:rPr lang="en-US" sz="6000" kern="1100" spc="-30" dirty="0">
                <a:solidFill>
                  <a:srgbClr val="3DA0E4"/>
                </a:solidFill>
                <a:latin typeface="Gotham Rounded Medium" pitchFamily="2" charset="77"/>
                <a:cs typeface="Arial" panose="020B0604020202020204" pitchFamily="34" charset="0"/>
              </a:rPr>
              <a:t>?</a:t>
            </a:r>
            <a:br>
              <a:rPr lang="en-US" sz="6000" kern="1100" spc="-30" dirty="0">
                <a:solidFill>
                  <a:srgbClr val="3DA0E4"/>
                </a:solidFill>
                <a:latin typeface="Gotham Rounded Medium" pitchFamily="2" charset="77"/>
                <a:cs typeface="Arial" panose="020B0604020202020204" pitchFamily="34" charset="0"/>
              </a:rPr>
            </a:br>
            <a:r>
              <a:rPr lang="en-US" sz="6000" kern="1100" spc="-30" dirty="0">
                <a:solidFill>
                  <a:srgbClr val="3DA0E4"/>
                </a:solidFill>
                <a:latin typeface="Gotham Rounded Medium" pitchFamily="2" charset="77"/>
                <a:cs typeface="Gotham Rounded Book"/>
              </a:rPr>
              <a:t>Any questions?</a:t>
            </a:r>
            <a:br>
              <a:rPr lang="en-US" sz="6000" kern="1100" spc="-30" dirty="0">
                <a:solidFill>
                  <a:srgbClr val="3DA0E4"/>
                </a:solidFill>
                <a:latin typeface="Gotham Rounded Medium" pitchFamily="2" charset="77"/>
                <a:cs typeface="Arial" panose="020B0604020202020204" pitchFamily="34" charset="0"/>
              </a:rPr>
            </a:br>
            <a:br>
              <a:rPr lang="en-US" sz="6000" kern="1100" spc="-30" dirty="0">
                <a:solidFill>
                  <a:srgbClr val="3DA0E4"/>
                </a:solidFill>
                <a:latin typeface="Gotham Rounded Book"/>
                <a:cs typeface="Gotham Rounded Book"/>
              </a:rPr>
            </a:br>
            <a:endParaRPr lang="en-GB" sz="6000" dirty="0"/>
          </a:p>
        </p:txBody>
      </p:sp>
      <p:sp>
        <p:nvSpPr>
          <p:cNvPr id="3" name="Rectangle 2">
            <a:extLst>
              <a:ext uri="{FF2B5EF4-FFF2-40B4-BE49-F238E27FC236}">
                <a16:creationId xmlns:a16="http://schemas.microsoft.com/office/drawing/2014/main" id="{CE136015-D0C2-4CA6-1B70-6EDCB3861933}"/>
              </a:ext>
              <a:ext uri="{C183D7F6-B498-43B3-948B-1728B52AA6E4}">
                <adec:decorative xmlns:adec="http://schemas.microsoft.com/office/drawing/2017/decorative" val="1"/>
              </a:ext>
            </a:extLst>
          </p:cNvPr>
          <p:cNvSpPr/>
          <p:nvPr/>
        </p:nvSpPr>
        <p:spPr>
          <a:xfrm flipV="1">
            <a:off x="0" y="-18480"/>
            <a:ext cx="12213265" cy="294925"/>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00680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23B9AB2-5A32-6FE4-65AB-1BFC6A24FABF}"/>
              </a:ext>
              <a:ext uri="{C183D7F6-B498-43B3-948B-1728B52AA6E4}">
                <adec:decorative xmlns:adec="http://schemas.microsoft.com/office/drawing/2017/decorative" val="1"/>
              </a:ext>
            </a:extLst>
          </p:cNvPr>
          <p:cNvSpPr/>
          <p:nvPr/>
        </p:nvSpPr>
        <p:spPr>
          <a:xfrm flipV="1">
            <a:off x="0" y="-18480"/>
            <a:ext cx="12213265" cy="294925"/>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WJEC Western Avenue Building blue overlay">
            <a:extLst>
              <a:ext uri="{FF2B5EF4-FFF2-40B4-BE49-F238E27FC236}">
                <a16:creationId xmlns:a16="http://schemas.microsoft.com/office/drawing/2014/main" id="{EB133E23-0CAA-06E8-DA1C-0FC5B557A85A}"/>
              </a:ext>
            </a:extLst>
          </p:cNvPr>
          <p:cNvPicPr>
            <a:picLocks noGrp="1" noChangeAspect="1"/>
          </p:cNvPicPr>
          <p:nvPr>
            <p:ph idx="1"/>
          </p:nvPr>
        </p:nvPicPr>
        <p:blipFill rotWithShape="1">
          <a:blip r:embed="rId2">
            <a:duotone>
              <a:schemeClr val="accent5">
                <a:shade val="45000"/>
                <a:satMod val="135000"/>
              </a:schemeClr>
              <a:prstClr val="white"/>
            </a:duotone>
          </a:blip>
          <a:srcRect r="16945"/>
          <a:stretch/>
        </p:blipFill>
        <p:spPr>
          <a:xfrm>
            <a:off x="21266" y="1712460"/>
            <a:ext cx="12191999" cy="4952108"/>
          </a:xfrm>
        </p:spPr>
      </p:pic>
      <p:sp>
        <p:nvSpPr>
          <p:cNvPr id="6" name="Title 1">
            <a:extLst>
              <a:ext uri="{FF2B5EF4-FFF2-40B4-BE49-F238E27FC236}">
                <a16:creationId xmlns:a16="http://schemas.microsoft.com/office/drawing/2014/main" id="{0404E3B6-853A-764B-FF6E-C950B18F062A}"/>
              </a:ext>
            </a:extLst>
          </p:cNvPr>
          <p:cNvSpPr>
            <a:spLocks noGrp="1"/>
          </p:cNvSpPr>
          <p:nvPr>
            <p:ph type="title"/>
          </p:nvPr>
        </p:nvSpPr>
        <p:spPr>
          <a:xfrm>
            <a:off x="838200" y="386897"/>
            <a:ext cx="9578788" cy="1727129"/>
          </a:xfrm>
        </p:spPr>
        <p:txBody>
          <a:bodyPr anchor="t">
            <a:normAutofit fontScale="90000"/>
          </a:bodyPr>
          <a:lstStyle/>
          <a:p>
            <a:pPr algn="ctr"/>
            <a:r>
              <a:rPr lang="en-US" kern="1100" spc="-30" dirty="0">
                <a:solidFill>
                  <a:srgbClr val="3DA0E4"/>
                </a:solidFill>
                <a:latin typeface="Gotham Rounded Book" pitchFamily="50" charset="0"/>
                <a:cs typeface="Arial" panose="020B0604020202020204" pitchFamily="34" charset="0"/>
              </a:rPr>
              <a:t>WJEC  GCE  Design &amp; Technology</a:t>
            </a:r>
            <a:br>
              <a:rPr lang="en-US" sz="4400" kern="1100" spc="-30" dirty="0">
                <a:solidFill>
                  <a:srgbClr val="3DA0E4"/>
                </a:solidFill>
                <a:latin typeface="Gotham Rounded Book" pitchFamily="50" charset="0"/>
                <a:cs typeface="Arial" panose="020B0604020202020204" pitchFamily="34" charset="0"/>
              </a:rPr>
            </a:br>
            <a:r>
              <a:rPr lang="en-US" sz="4400" kern="1100" spc="-30" dirty="0">
                <a:solidFill>
                  <a:srgbClr val="3DA0E4"/>
                </a:solidFill>
                <a:latin typeface="Gotham Rounded Book" pitchFamily="50" charset="0"/>
                <a:cs typeface="Arial" panose="020B0604020202020204" pitchFamily="34" charset="0"/>
              </a:rPr>
              <a:t>Product Design  </a:t>
            </a:r>
            <a:r>
              <a:rPr lang="en-US" kern="1100" spc="-30" dirty="0">
                <a:solidFill>
                  <a:srgbClr val="3DA0E4"/>
                </a:solidFill>
                <a:latin typeface="Gotham Rounded Book" pitchFamily="50" charset="0"/>
                <a:cs typeface="Arial" panose="020B0604020202020204" pitchFamily="34" charset="0"/>
              </a:rPr>
              <a:t>Unit 1 and Unit 3 Exams  2023</a:t>
            </a:r>
            <a:br>
              <a:rPr lang="en-US" sz="4400" kern="1100" spc="-30" dirty="0">
                <a:solidFill>
                  <a:srgbClr val="3DA0E4"/>
                </a:solidFill>
                <a:latin typeface="Gotham Rounded Book" pitchFamily="50" charset="0"/>
                <a:cs typeface="Arial" panose="020B0604020202020204" pitchFamily="34" charset="0"/>
              </a:rPr>
            </a:br>
            <a:r>
              <a:rPr lang="en-US" sz="4400" kern="1100" spc="-30" dirty="0">
                <a:solidFill>
                  <a:srgbClr val="3DA0E4"/>
                </a:solidFill>
                <a:latin typeface="Gotham Rounded Book" pitchFamily="50" charset="0"/>
                <a:cs typeface="Arial" panose="020B0604020202020204" pitchFamily="34" charset="0"/>
              </a:rPr>
              <a:t>Feedback and Guidance</a:t>
            </a:r>
            <a:endParaRPr lang="en-GB" dirty="0"/>
          </a:p>
        </p:txBody>
      </p:sp>
    </p:spTree>
    <p:extLst>
      <p:ext uri="{BB962C8B-B14F-4D97-AF65-F5344CB8AC3E}">
        <p14:creationId xmlns:p14="http://schemas.microsoft.com/office/powerpoint/2010/main" val="41070082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EF17BB7-3DB7-9E42-8E87-945C5986BA79}"/>
              </a:ext>
              <a:ext uri="{C183D7F6-B498-43B3-948B-1728B52AA6E4}">
                <adec:decorative xmlns:adec="http://schemas.microsoft.com/office/drawing/2017/decorative" val="1"/>
              </a:ext>
            </a:extLst>
          </p:cNvPr>
          <p:cNvSpPr/>
          <p:nvPr/>
        </p:nvSpPr>
        <p:spPr>
          <a:xfrm flipV="1">
            <a:off x="1" y="6604000"/>
            <a:ext cx="6676570" cy="254000"/>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545A429-9F05-0C47-84F0-88A74EAF054D}"/>
              </a:ext>
              <a:ext uri="{C183D7F6-B498-43B3-948B-1728B52AA6E4}">
                <adec:decorative xmlns:adec="http://schemas.microsoft.com/office/drawing/2017/decorative" val="1"/>
              </a:ext>
            </a:extLst>
          </p:cNvPr>
          <p:cNvSpPr/>
          <p:nvPr/>
        </p:nvSpPr>
        <p:spPr>
          <a:xfrm flipV="1">
            <a:off x="6676570" y="6604000"/>
            <a:ext cx="2757715" cy="254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F861919-BADC-1744-BEBF-CA87918683D9}"/>
              </a:ext>
              <a:ext uri="{C183D7F6-B498-43B3-948B-1728B52AA6E4}">
                <adec:decorative xmlns:adec="http://schemas.microsoft.com/office/drawing/2017/decorative" val="1"/>
              </a:ext>
            </a:extLst>
          </p:cNvPr>
          <p:cNvSpPr/>
          <p:nvPr/>
        </p:nvSpPr>
        <p:spPr>
          <a:xfrm flipV="1">
            <a:off x="9434285" y="6604000"/>
            <a:ext cx="2757715" cy="254000"/>
          </a:xfrm>
          <a:prstGeom prst="rect">
            <a:avLst/>
          </a:prstGeom>
          <a:solidFill>
            <a:srgbClr val="FFC8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69F29B3-C7C3-4D64-9DD2-2B8130439864}"/>
              </a:ext>
            </a:extLst>
          </p:cNvPr>
          <p:cNvSpPr/>
          <p:nvPr/>
        </p:nvSpPr>
        <p:spPr>
          <a:xfrm flipV="1">
            <a:off x="0" y="1651892"/>
            <a:ext cx="12240000" cy="36000"/>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3">
            <a:extLst>
              <a:ext uri="{FF2B5EF4-FFF2-40B4-BE49-F238E27FC236}">
                <a16:creationId xmlns:a16="http://schemas.microsoft.com/office/drawing/2014/main" id="{0222D529-EAD4-4892-07B0-939596876A74}"/>
              </a:ext>
            </a:extLst>
          </p:cNvPr>
          <p:cNvSpPr>
            <a:spLocks noGrp="1"/>
          </p:cNvSpPr>
          <p:nvPr>
            <p:ph type="body" sz="half" idx="2"/>
          </p:nvPr>
        </p:nvSpPr>
        <p:spPr>
          <a:xfrm>
            <a:off x="235023" y="1726227"/>
            <a:ext cx="11838443" cy="4281798"/>
          </a:xfrm>
        </p:spPr>
        <p:txBody>
          <a:bodyPr>
            <a:normAutofit/>
          </a:bodyPr>
          <a:lstStyle/>
          <a:p>
            <a:pPr>
              <a:spcAft>
                <a:spcPts val="600"/>
              </a:spcAft>
            </a:pPr>
            <a:r>
              <a:rPr lang="en-US" sz="2600" kern="1100" spc="-30" dirty="0">
                <a:solidFill>
                  <a:srgbClr val="1E70C0"/>
                </a:solidFill>
                <a:latin typeface="Arial" panose="020B0604020202020204" pitchFamily="34" charset="0"/>
                <a:cs typeface="Arial" panose="020B0604020202020204" pitchFamily="34" charset="0"/>
              </a:rPr>
              <a:t> </a:t>
            </a:r>
            <a:endParaRPr lang="en-GB" dirty="0"/>
          </a:p>
        </p:txBody>
      </p:sp>
      <p:sp>
        <p:nvSpPr>
          <p:cNvPr id="5" name="Title 1">
            <a:extLst>
              <a:ext uri="{FF2B5EF4-FFF2-40B4-BE49-F238E27FC236}">
                <a16:creationId xmlns:a16="http://schemas.microsoft.com/office/drawing/2014/main" id="{C9754AA0-6B72-89C4-9110-2027054B7B50}"/>
              </a:ext>
            </a:extLst>
          </p:cNvPr>
          <p:cNvSpPr>
            <a:spLocks noGrp="1"/>
          </p:cNvSpPr>
          <p:nvPr>
            <p:ph type="title"/>
          </p:nvPr>
        </p:nvSpPr>
        <p:spPr>
          <a:xfrm>
            <a:off x="701749" y="556935"/>
            <a:ext cx="8167552" cy="1325563"/>
          </a:xfrm>
        </p:spPr>
        <p:txBody>
          <a:bodyPr>
            <a:normAutofit fontScale="90000"/>
          </a:bodyPr>
          <a:lstStyle/>
          <a:p>
            <a:pPr>
              <a:lnSpc>
                <a:spcPct val="100000"/>
              </a:lnSpc>
              <a:defRPr/>
            </a:pPr>
            <a:br>
              <a:rPr lang="en-US" dirty="0">
                <a:solidFill>
                  <a:srgbClr val="1E70C0"/>
                </a:solidFill>
                <a:latin typeface="Arial" panose="020B0604020202020204" pitchFamily="34" charset="0"/>
                <a:cs typeface="Arial" panose="020B0604020202020204" pitchFamily="34" charset="0"/>
              </a:rPr>
            </a:br>
            <a:r>
              <a:rPr lang="en-US" sz="3600" kern="1100" spc="-30" dirty="0">
                <a:solidFill>
                  <a:srgbClr val="3DA0E4"/>
                </a:solidFill>
                <a:latin typeface="Arial" panose="020B0604020202020204" pitchFamily="34" charset="0"/>
                <a:cs typeface="Arial" panose="020B0604020202020204" pitchFamily="34" charset="0"/>
              </a:rPr>
              <a:t>GCE Product Design – Units 1 &amp; 3 Exam </a:t>
            </a:r>
            <a:r>
              <a:rPr lang="en-US" sz="3600" kern="1100" spc="-50" dirty="0">
                <a:solidFill>
                  <a:srgbClr val="3DA0E4"/>
                </a:solidFill>
                <a:latin typeface="Arial" panose="020B0604020202020204" pitchFamily="34" charset="0"/>
                <a:cs typeface="Arial" panose="020B0604020202020204" pitchFamily="34" charset="0"/>
              </a:rPr>
              <a:t>Understanding the exam questions</a:t>
            </a:r>
            <a:br>
              <a:rPr lang="en-GB" dirty="0">
                <a:solidFill>
                  <a:srgbClr val="3DA0E4"/>
                </a:solidFill>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F28B556-178B-F78A-DF22-4EABA649FE61}"/>
              </a:ext>
            </a:extLst>
          </p:cNvPr>
          <p:cNvSpPr txBox="1"/>
          <p:nvPr/>
        </p:nvSpPr>
        <p:spPr>
          <a:xfrm>
            <a:off x="524107" y="1843546"/>
            <a:ext cx="11269817" cy="419602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Candidates need to read and consider the question carefully before attempting to answer, some candidates make notes around the question.</a:t>
            </a:r>
          </a:p>
          <a:p>
            <a:pPr>
              <a:lnSpc>
                <a:spcPct val="150000"/>
              </a:lnSpc>
            </a:pPr>
            <a:endParaRPr lang="en-GB"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Command words give instructions – candidates need to know the differences.</a:t>
            </a:r>
          </a:p>
          <a:p>
            <a:pPr>
              <a:lnSpc>
                <a:spcPct val="150000"/>
              </a:lnSpc>
            </a:pPr>
            <a:endParaRPr lang="en-GB"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Mark allocation is an indication of the depth of the response required.</a:t>
            </a:r>
          </a:p>
          <a:p>
            <a:pPr>
              <a:lnSpc>
                <a:spcPct val="150000"/>
              </a:lnSpc>
            </a:pPr>
            <a:endParaRPr lang="en-GB"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Each question has key words that should be carefully considered.</a:t>
            </a:r>
          </a:p>
          <a:p>
            <a:pPr>
              <a:lnSpc>
                <a:spcPct val="150000"/>
              </a:lnSpc>
            </a:pPr>
            <a:endParaRPr lang="en-GB"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Questions will make use of products and images to put the topic into context.</a:t>
            </a:r>
          </a:p>
        </p:txBody>
      </p:sp>
    </p:spTree>
    <p:extLst>
      <p:ext uri="{BB962C8B-B14F-4D97-AF65-F5344CB8AC3E}">
        <p14:creationId xmlns:p14="http://schemas.microsoft.com/office/powerpoint/2010/main" val="7514874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17">
            <a:extLst>
              <a:ext uri="{FF2B5EF4-FFF2-40B4-BE49-F238E27FC236}">
                <a16:creationId xmlns:a16="http://schemas.microsoft.com/office/drawing/2014/main" id="{6160F334-B64C-41E3-8F66-858A298C89A7}"/>
              </a:ext>
              <a:ext uri="{C183D7F6-B498-43B3-948B-1728B52AA6E4}">
                <adec:decorative xmlns:adec="http://schemas.microsoft.com/office/drawing/2017/decorative" val="1"/>
              </a:ext>
            </a:extLst>
          </p:cNvPr>
          <p:cNvPicPr>
            <a:picLocks noGrp="1" noChangeAspect="1"/>
          </p:cNvPicPr>
          <p:nvPr>
            <p:ph sz="half" idx="2"/>
          </p:nvPr>
        </p:nvPicPr>
        <p:blipFill rotWithShape="1">
          <a:blip r:embed="rId3"/>
          <a:srcRect l="5774" t="41402" r="14896" b="26200"/>
          <a:stretch/>
        </p:blipFill>
        <p:spPr>
          <a:xfrm>
            <a:off x="-25941" y="-422426"/>
            <a:ext cx="8443220" cy="2298723"/>
          </a:xfrm>
          <a:prstGeom prst="rect">
            <a:avLst/>
          </a:prstGeom>
          <a:effectLst>
            <a:softEdge rad="635000"/>
          </a:effectLst>
        </p:spPr>
      </p:pic>
      <p:pic>
        <p:nvPicPr>
          <p:cNvPr id="21" name="Graphic 20">
            <a:extLst>
              <a:ext uri="{FF2B5EF4-FFF2-40B4-BE49-F238E27FC236}">
                <a16:creationId xmlns:a16="http://schemas.microsoft.com/office/drawing/2014/main" id="{4C0C3A42-2270-D44A-AB87-BA4EDBFCFABD}"/>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7557" y="5133718"/>
            <a:ext cx="914400" cy="914400"/>
          </a:xfrm>
          <a:prstGeom prst="rect">
            <a:avLst/>
          </a:prstGeom>
        </p:spPr>
      </p:pic>
      <p:pic>
        <p:nvPicPr>
          <p:cNvPr id="17" name="Graphic 16">
            <a:extLst>
              <a:ext uri="{FF2B5EF4-FFF2-40B4-BE49-F238E27FC236}">
                <a16:creationId xmlns:a16="http://schemas.microsoft.com/office/drawing/2014/main" id="{425D510A-E134-D74E-86D3-CD4282ABBF68}"/>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7557" y="2381031"/>
            <a:ext cx="914400" cy="914400"/>
          </a:xfrm>
          <a:prstGeom prst="rect">
            <a:avLst/>
          </a:prstGeom>
        </p:spPr>
      </p:pic>
      <p:pic>
        <p:nvPicPr>
          <p:cNvPr id="19" name="Graphic 18">
            <a:extLst>
              <a:ext uri="{FF2B5EF4-FFF2-40B4-BE49-F238E27FC236}">
                <a16:creationId xmlns:a16="http://schemas.microsoft.com/office/drawing/2014/main" id="{479612AA-AF6E-4548-9B8D-C5774C3F6435}"/>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8856" y="3774471"/>
            <a:ext cx="914400" cy="914400"/>
          </a:xfrm>
          <a:prstGeom prst="rect">
            <a:avLst/>
          </a:prstGeom>
        </p:spPr>
      </p:pic>
      <p:sp>
        <p:nvSpPr>
          <p:cNvPr id="8" name="Content Placeholder 7">
            <a:extLst>
              <a:ext uri="{FF2B5EF4-FFF2-40B4-BE49-F238E27FC236}">
                <a16:creationId xmlns:a16="http://schemas.microsoft.com/office/drawing/2014/main" id="{D25BC949-012E-4309-BFD6-A227D21A549F}"/>
              </a:ext>
            </a:extLst>
          </p:cNvPr>
          <p:cNvSpPr>
            <a:spLocks noGrp="1"/>
          </p:cNvSpPr>
          <p:nvPr>
            <p:ph sz="quarter" idx="4"/>
          </p:nvPr>
        </p:nvSpPr>
        <p:spPr>
          <a:xfrm>
            <a:off x="3099404" y="2483308"/>
            <a:ext cx="7828602" cy="764326"/>
          </a:xfrm>
        </p:spPr>
        <p:txBody>
          <a:bodyPr>
            <a:noAutofit/>
          </a:bodyPr>
          <a:lstStyle/>
          <a:p>
            <a:pPr marL="0" indent="0">
              <a:lnSpc>
                <a:spcPct val="150000"/>
              </a:lnSpc>
              <a:buNone/>
            </a:pPr>
            <a:r>
              <a:rPr lang="en-GB" sz="1800" b="1" baseline="30000" dirty="0">
                <a:solidFill>
                  <a:srgbClr val="3DA0E4"/>
                </a:solidFill>
                <a:latin typeface="Arial" panose="020B0604020202020204" pitchFamily="34" charset="0"/>
                <a:cs typeface="Arial" panose="020B0604020202020204" pitchFamily="34" charset="0"/>
              </a:rPr>
              <a:t>These questions are designed to ease the learner into the question. </a:t>
            </a:r>
          </a:p>
          <a:p>
            <a:pPr marL="0" indent="0">
              <a:lnSpc>
                <a:spcPct val="150000"/>
              </a:lnSpc>
              <a:buNone/>
            </a:pPr>
            <a:r>
              <a:rPr lang="en-GB" sz="1800" b="1" baseline="30000" dirty="0">
                <a:solidFill>
                  <a:srgbClr val="3DA0E4"/>
                </a:solidFill>
                <a:latin typeface="Arial" panose="020B0604020202020204" pitchFamily="34" charset="0"/>
                <a:cs typeface="Arial" panose="020B0604020202020204" pitchFamily="34" charset="0"/>
              </a:rPr>
              <a:t>Low tariff questions that rely on recall. Will only be used in early questions at GCE.</a:t>
            </a:r>
          </a:p>
          <a:p>
            <a:pPr marL="0" indent="0">
              <a:buNone/>
            </a:pPr>
            <a:endParaRPr lang="en-GB" sz="2400" dirty="0">
              <a:latin typeface="Arial" panose="020B0604020202020204" pitchFamily="34" charset="0"/>
              <a:cs typeface="Arial" panose="020B0604020202020204" pitchFamily="34" charset="0"/>
            </a:endParaRPr>
          </a:p>
        </p:txBody>
      </p:sp>
      <p:sp>
        <p:nvSpPr>
          <p:cNvPr id="7" name="Text Placeholder 6">
            <a:extLst>
              <a:ext uri="{FF2B5EF4-FFF2-40B4-BE49-F238E27FC236}">
                <a16:creationId xmlns:a16="http://schemas.microsoft.com/office/drawing/2014/main" id="{7F295065-7283-4012-A1DB-8F5EFDEF0AE1}"/>
              </a:ext>
            </a:extLst>
          </p:cNvPr>
          <p:cNvSpPr>
            <a:spLocks noGrp="1"/>
          </p:cNvSpPr>
          <p:nvPr>
            <p:ph type="body" sz="quarter" idx="3"/>
          </p:nvPr>
        </p:nvSpPr>
        <p:spPr>
          <a:xfrm>
            <a:off x="1936365" y="2518525"/>
            <a:ext cx="817663" cy="928038"/>
          </a:xfrm>
        </p:spPr>
        <p:txBody>
          <a:bodyPr>
            <a:normAutofit fontScale="25000" lnSpcReduction="20000"/>
          </a:bodyPr>
          <a:lstStyle/>
          <a:p>
            <a:r>
              <a:rPr lang="en-US" sz="5600" dirty="0">
                <a:solidFill>
                  <a:srgbClr val="3DA0E4"/>
                </a:solidFill>
                <a:latin typeface="Arial" panose="020B0604020202020204" pitchFamily="34" charset="0"/>
                <a:cs typeface="Arial" panose="020B0604020202020204" pitchFamily="34" charset="0"/>
              </a:rPr>
              <a:t>Give</a:t>
            </a:r>
          </a:p>
          <a:p>
            <a:r>
              <a:rPr lang="en-US" sz="5600" dirty="0">
                <a:solidFill>
                  <a:srgbClr val="3DA0E4"/>
                </a:solidFill>
                <a:latin typeface="Arial" panose="020B0604020202020204" pitchFamily="34" charset="0"/>
                <a:cs typeface="Arial" panose="020B0604020202020204" pitchFamily="34" charset="0"/>
              </a:rPr>
              <a:t>State</a:t>
            </a:r>
          </a:p>
          <a:p>
            <a:r>
              <a:rPr lang="en-US" sz="5600" dirty="0">
                <a:solidFill>
                  <a:srgbClr val="3DA0E4"/>
                </a:solidFill>
                <a:latin typeface="Arial" panose="020B0604020202020204" pitchFamily="34" charset="0"/>
                <a:cs typeface="Arial" panose="020B0604020202020204" pitchFamily="34" charset="0"/>
              </a:rPr>
              <a:t>Identify</a:t>
            </a:r>
          </a:p>
          <a:p>
            <a:endParaRPr lang="en-GB"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1C85D138-F3D1-463C-8BCA-4744B1EBE0A6}"/>
              </a:ext>
            </a:extLst>
          </p:cNvPr>
          <p:cNvSpPr>
            <a:spLocks noGrp="1"/>
          </p:cNvSpPr>
          <p:nvPr>
            <p:ph type="title"/>
          </p:nvPr>
        </p:nvSpPr>
        <p:spPr>
          <a:xfrm>
            <a:off x="688546" y="1513267"/>
            <a:ext cx="7528708" cy="902366"/>
          </a:xfrm>
        </p:spPr>
        <p:txBody>
          <a:bodyPr>
            <a:noAutofit/>
          </a:bodyPr>
          <a:lstStyle/>
          <a:p>
            <a:pPr>
              <a:defRPr/>
            </a:pPr>
            <a:r>
              <a:rPr lang="en-US" sz="3200" dirty="0">
                <a:solidFill>
                  <a:srgbClr val="1E70C0"/>
                </a:solidFill>
                <a:latin typeface="Arial" panose="020B0604020202020204" pitchFamily="34" charset="0"/>
                <a:ea typeface="Adobe Kaiti Std R" panose="02020400000000000000" pitchFamily="18" charset="-128"/>
                <a:cs typeface="Arial" panose="020B0604020202020204" pitchFamily="34" charset="0"/>
              </a:rPr>
              <a:t>Understanding the command words</a:t>
            </a:r>
            <a:br>
              <a:rPr lang="en-GB" sz="3200" dirty="0">
                <a:solidFill>
                  <a:srgbClr val="3DA0E4"/>
                </a:solidFill>
                <a:latin typeface="Arial" panose="020B0604020202020204" pitchFamily="34" charset="0"/>
                <a:ea typeface="Adobe Kaiti Std R" panose="02020400000000000000" pitchFamily="18" charset="-128"/>
                <a:cs typeface="Arial" panose="020B0604020202020204" pitchFamily="34" charset="0"/>
              </a:rPr>
            </a:br>
            <a:endParaRPr lang="en-GB" sz="3200" dirty="0">
              <a:latin typeface="Arial" panose="020B0604020202020204" pitchFamily="34" charset="0"/>
              <a:ea typeface="Adobe Kaiti Std R" panose="02020400000000000000" pitchFamily="18" charset="-128"/>
              <a:cs typeface="Arial" panose="020B0604020202020204" pitchFamily="34" charset="0"/>
            </a:endParaRPr>
          </a:p>
        </p:txBody>
      </p:sp>
      <p:sp>
        <p:nvSpPr>
          <p:cNvPr id="11" name="Text Placeholder 6">
            <a:extLst>
              <a:ext uri="{FF2B5EF4-FFF2-40B4-BE49-F238E27FC236}">
                <a16:creationId xmlns:a16="http://schemas.microsoft.com/office/drawing/2014/main" id="{7F295065-7283-4012-A1DB-8F5EFDEF0AE1}"/>
              </a:ext>
            </a:extLst>
          </p:cNvPr>
          <p:cNvSpPr>
            <a:spLocks noGrp="1"/>
          </p:cNvSpPr>
          <p:nvPr>
            <p:ph type="body" sz="quarter" idx="3"/>
          </p:nvPr>
        </p:nvSpPr>
        <p:spPr>
          <a:xfrm>
            <a:off x="1928143" y="4175230"/>
            <a:ext cx="1163039" cy="928038"/>
          </a:xfrm>
        </p:spPr>
        <p:txBody>
          <a:bodyPr>
            <a:normAutofit fontScale="25000" lnSpcReduction="20000"/>
          </a:bodyPr>
          <a:lstStyle/>
          <a:p>
            <a:r>
              <a:rPr lang="en-US" sz="5600" dirty="0">
                <a:solidFill>
                  <a:srgbClr val="FFC841"/>
                </a:solidFill>
                <a:latin typeface="Arial" panose="020B0604020202020204" pitchFamily="34" charset="0"/>
                <a:cs typeface="Arial" panose="020B0604020202020204" pitchFamily="34" charset="0"/>
              </a:rPr>
              <a:t>Describe</a:t>
            </a:r>
          </a:p>
          <a:p>
            <a:r>
              <a:rPr lang="en-US" sz="5600" dirty="0">
                <a:solidFill>
                  <a:srgbClr val="FFC841"/>
                </a:solidFill>
                <a:latin typeface="Arial" panose="020B0604020202020204" pitchFamily="34" charset="0"/>
                <a:cs typeface="Arial" panose="020B0604020202020204" pitchFamily="34" charset="0"/>
              </a:rPr>
              <a:t>Outline</a:t>
            </a:r>
          </a:p>
          <a:p>
            <a:r>
              <a:rPr lang="en-US" sz="5600" dirty="0">
                <a:solidFill>
                  <a:srgbClr val="FFC841"/>
                </a:solidFill>
                <a:latin typeface="Arial" panose="020B0604020202020204" pitchFamily="34" charset="0"/>
                <a:cs typeface="Arial" panose="020B0604020202020204" pitchFamily="34" charset="0"/>
              </a:rPr>
              <a:t>Explain </a:t>
            </a:r>
          </a:p>
          <a:p>
            <a:r>
              <a:rPr lang="en-US" sz="5600" dirty="0">
                <a:solidFill>
                  <a:srgbClr val="FFC841"/>
                </a:solidFill>
                <a:latin typeface="Arial" panose="020B0604020202020204" pitchFamily="34" charset="0"/>
                <a:cs typeface="Arial" panose="020B0604020202020204" pitchFamily="34" charset="0"/>
              </a:rPr>
              <a:t>Justify</a:t>
            </a:r>
          </a:p>
          <a:p>
            <a:r>
              <a:rPr lang="en-US" sz="5600" dirty="0">
                <a:solidFill>
                  <a:srgbClr val="FFC841"/>
                </a:solidFill>
                <a:latin typeface="Arial" panose="020B0604020202020204" pitchFamily="34" charset="0"/>
                <a:cs typeface="Arial" panose="020B0604020202020204" pitchFamily="34" charset="0"/>
              </a:rPr>
              <a:t>Discuss</a:t>
            </a:r>
          </a:p>
          <a:p>
            <a:endParaRPr lang="en-GB" dirty="0">
              <a:latin typeface="Arial" panose="020B0604020202020204" pitchFamily="34" charset="0"/>
              <a:cs typeface="Arial" panose="020B0604020202020204" pitchFamily="34" charset="0"/>
            </a:endParaRPr>
          </a:p>
        </p:txBody>
      </p:sp>
      <p:sp>
        <p:nvSpPr>
          <p:cNvPr id="12" name="Text Placeholder 6">
            <a:extLst>
              <a:ext uri="{FF2B5EF4-FFF2-40B4-BE49-F238E27FC236}">
                <a16:creationId xmlns:a16="http://schemas.microsoft.com/office/drawing/2014/main" id="{7F295065-7283-4012-A1DB-8F5EFDEF0AE1}"/>
              </a:ext>
            </a:extLst>
          </p:cNvPr>
          <p:cNvSpPr>
            <a:spLocks noGrp="1"/>
          </p:cNvSpPr>
          <p:nvPr>
            <p:ph type="body" sz="quarter" idx="3"/>
          </p:nvPr>
        </p:nvSpPr>
        <p:spPr>
          <a:xfrm>
            <a:off x="1903834" y="5236141"/>
            <a:ext cx="1163039" cy="928038"/>
          </a:xfrm>
        </p:spPr>
        <p:txBody>
          <a:bodyPr>
            <a:normAutofit/>
          </a:bodyPr>
          <a:lstStyle/>
          <a:p>
            <a:r>
              <a:rPr lang="en-US" sz="1400" dirty="0">
                <a:solidFill>
                  <a:srgbClr val="E65000"/>
                </a:solidFill>
                <a:latin typeface="Arial" panose="020B0604020202020204" pitchFamily="34" charset="0"/>
                <a:cs typeface="Arial" panose="020B0604020202020204" pitchFamily="34" charset="0"/>
              </a:rPr>
              <a:t>Evaluate </a:t>
            </a:r>
          </a:p>
          <a:p>
            <a:r>
              <a:rPr lang="en-US" sz="1400" dirty="0" err="1">
                <a:solidFill>
                  <a:srgbClr val="E65000"/>
                </a:solidFill>
                <a:latin typeface="Arial" panose="020B0604020202020204" pitchFamily="34" charset="0"/>
                <a:cs typeface="Arial" panose="020B0604020202020204" pitchFamily="34" charset="0"/>
              </a:rPr>
              <a:t>Analyse</a:t>
            </a:r>
            <a:endParaRPr lang="en-US" sz="1400" dirty="0">
              <a:solidFill>
                <a:srgbClr val="E65000"/>
              </a:solidFill>
              <a:latin typeface="Arial" panose="020B0604020202020204" pitchFamily="34" charset="0"/>
              <a:cs typeface="Arial" panose="020B0604020202020204" pitchFamily="34" charset="0"/>
            </a:endParaRPr>
          </a:p>
          <a:p>
            <a:endParaRPr lang="en-GB" sz="700" dirty="0"/>
          </a:p>
        </p:txBody>
      </p:sp>
      <p:sp>
        <p:nvSpPr>
          <p:cNvPr id="13" name="Content Placeholder 7">
            <a:extLst>
              <a:ext uri="{FF2B5EF4-FFF2-40B4-BE49-F238E27FC236}">
                <a16:creationId xmlns:a16="http://schemas.microsoft.com/office/drawing/2014/main" id="{D25BC949-012E-4309-BFD6-A227D21A549F}"/>
              </a:ext>
            </a:extLst>
          </p:cNvPr>
          <p:cNvSpPr txBox="1">
            <a:spLocks/>
          </p:cNvSpPr>
          <p:nvPr/>
        </p:nvSpPr>
        <p:spPr>
          <a:xfrm>
            <a:off x="3066873" y="3614550"/>
            <a:ext cx="7828602" cy="13692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GB" sz="1800" b="1" baseline="30000" dirty="0">
                <a:solidFill>
                  <a:srgbClr val="FFC841"/>
                </a:solidFill>
                <a:latin typeface="Arial" panose="020B0604020202020204" pitchFamily="34" charset="0"/>
                <a:cs typeface="Arial" panose="020B0604020202020204" pitchFamily="34" charset="0"/>
              </a:rPr>
              <a:t>There is a need for detail in the answer with clear sentences. Basic bullet points won’t get the higher marks. Sometimes the question will ask the learner to use notes and sketches; this means that a clearly labelled sketch or diagram will, of course, gain the marks.</a:t>
            </a:r>
          </a:p>
          <a:p>
            <a:pPr marL="0" indent="0">
              <a:lnSpc>
                <a:spcPct val="150000"/>
              </a:lnSpc>
              <a:buNone/>
            </a:pPr>
            <a:r>
              <a:rPr lang="en-GB" sz="1800" b="1" baseline="30000" dirty="0">
                <a:solidFill>
                  <a:srgbClr val="FFC841"/>
                </a:solidFill>
                <a:latin typeface="Arial" panose="020B0604020202020204" pitchFamily="34" charset="0"/>
                <a:cs typeface="Arial" panose="020B0604020202020204" pitchFamily="34" charset="0"/>
              </a:rPr>
              <a:t>Higher tariff questions, more challenging and meant to test knowledge and understanding.</a:t>
            </a:r>
          </a:p>
        </p:txBody>
      </p:sp>
      <p:sp>
        <p:nvSpPr>
          <p:cNvPr id="14" name="Content Placeholder 7">
            <a:extLst>
              <a:ext uri="{FF2B5EF4-FFF2-40B4-BE49-F238E27FC236}">
                <a16:creationId xmlns:a16="http://schemas.microsoft.com/office/drawing/2014/main" id="{D25BC949-012E-4309-BFD6-A227D21A549F}"/>
              </a:ext>
            </a:extLst>
          </p:cNvPr>
          <p:cNvSpPr txBox="1">
            <a:spLocks/>
          </p:cNvSpPr>
          <p:nvPr/>
        </p:nvSpPr>
        <p:spPr>
          <a:xfrm>
            <a:off x="3099404" y="5076390"/>
            <a:ext cx="7828602" cy="7643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GB" sz="1800" b="1" baseline="30000" dirty="0">
                <a:solidFill>
                  <a:srgbClr val="E65000"/>
                </a:solidFill>
                <a:latin typeface="Arial" panose="020B0604020202020204" pitchFamily="34" charset="0"/>
                <a:cs typeface="Arial" panose="020B0604020202020204" pitchFamily="34" charset="0"/>
              </a:rPr>
              <a:t>These high tariff questions are designed to test, stretch and challenge the more able learner. These questions require the learner to make a well-balanced argument involving both advantages and disadvantages. </a:t>
            </a:r>
          </a:p>
          <a:p>
            <a:pPr marL="0" indent="0">
              <a:lnSpc>
                <a:spcPct val="150000"/>
              </a:lnSpc>
              <a:buNone/>
            </a:pPr>
            <a:r>
              <a:rPr lang="en-GB" sz="1800" b="1" baseline="30000" dirty="0">
                <a:solidFill>
                  <a:srgbClr val="E65000"/>
                </a:solidFill>
                <a:latin typeface="Arial" panose="020B0604020202020204" pitchFamily="34" charset="0"/>
                <a:cs typeface="Arial" panose="020B0604020202020204" pitchFamily="34" charset="0"/>
              </a:rPr>
              <a:t>A structured approach is needed with a number of paragraphs of extended writing required.</a:t>
            </a:r>
          </a:p>
        </p:txBody>
      </p:sp>
      <p:sp>
        <p:nvSpPr>
          <p:cNvPr id="16" name="Rectangle 15">
            <a:extLst>
              <a:ext uri="{FF2B5EF4-FFF2-40B4-BE49-F238E27FC236}">
                <a16:creationId xmlns:a16="http://schemas.microsoft.com/office/drawing/2014/main" id="{F11F6A57-D323-4378-9209-643AE8AF2433}"/>
              </a:ext>
            </a:extLst>
          </p:cNvPr>
          <p:cNvSpPr/>
          <p:nvPr/>
        </p:nvSpPr>
        <p:spPr>
          <a:xfrm flipV="1">
            <a:off x="820016" y="2005034"/>
            <a:ext cx="1241966" cy="45719"/>
          </a:xfrm>
          <a:prstGeom prst="rect">
            <a:avLst/>
          </a:prstGeom>
          <a:solidFill>
            <a:srgbClr val="1E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70C0"/>
              </a:solidFill>
            </a:endParaRPr>
          </a:p>
        </p:txBody>
      </p:sp>
    </p:spTree>
    <p:extLst>
      <p:ext uri="{BB962C8B-B14F-4D97-AF65-F5344CB8AC3E}">
        <p14:creationId xmlns:p14="http://schemas.microsoft.com/office/powerpoint/2010/main" val="30244685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710129-B813-A7D2-BEA5-FE4C6E48FC75}"/>
              </a:ext>
            </a:extLst>
          </p:cNvPr>
          <p:cNvPicPr>
            <a:picLocks noChangeAspect="1"/>
          </p:cNvPicPr>
          <p:nvPr/>
        </p:nvPicPr>
        <p:blipFill>
          <a:blip r:embed="rId3"/>
          <a:stretch>
            <a:fillRect/>
          </a:stretch>
        </p:blipFill>
        <p:spPr>
          <a:xfrm>
            <a:off x="410262" y="1738406"/>
            <a:ext cx="11371475" cy="3487082"/>
          </a:xfrm>
          <a:prstGeom prst="rect">
            <a:avLst/>
          </a:prstGeom>
        </p:spPr>
      </p:pic>
      <p:sp>
        <p:nvSpPr>
          <p:cNvPr id="15" name="Rectangle 14">
            <a:extLst>
              <a:ext uri="{FF2B5EF4-FFF2-40B4-BE49-F238E27FC236}">
                <a16:creationId xmlns:a16="http://schemas.microsoft.com/office/drawing/2014/main" id="{F11F6A57-D323-4378-9209-643AE8AF2433}"/>
              </a:ext>
            </a:extLst>
          </p:cNvPr>
          <p:cNvSpPr/>
          <p:nvPr/>
        </p:nvSpPr>
        <p:spPr>
          <a:xfrm flipV="1">
            <a:off x="1166685" y="1149762"/>
            <a:ext cx="1241966" cy="45719"/>
          </a:xfrm>
          <a:prstGeom prst="rect">
            <a:avLst/>
          </a:prstGeom>
          <a:solidFill>
            <a:srgbClr val="1E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70C0"/>
              </a:solidFill>
            </a:endParaRPr>
          </a:p>
        </p:txBody>
      </p:sp>
      <p:sp>
        <p:nvSpPr>
          <p:cNvPr id="3" name="Title 2">
            <a:extLst>
              <a:ext uri="{FF2B5EF4-FFF2-40B4-BE49-F238E27FC236}">
                <a16:creationId xmlns:a16="http://schemas.microsoft.com/office/drawing/2014/main" id="{1C85D138-F3D1-463C-8BCA-4744B1EBE0A6}"/>
              </a:ext>
            </a:extLst>
          </p:cNvPr>
          <p:cNvSpPr>
            <a:spLocks noGrp="1"/>
          </p:cNvSpPr>
          <p:nvPr>
            <p:ph type="title"/>
          </p:nvPr>
        </p:nvSpPr>
        <p:spPr>
          <a:xfrm>
            <a:off x="1012054" y="1149762"/>
            <a:ext cx="9439071" cy="464258"/>
          </a:xfrm>
        </p:spPr>
        <p:txBody>
          <a:bodyPr>
            <a:normAutofit fontScale="90000"/>
          </a:bodyPr>
          <a:lstStyle/>
          <a:p>
            <a:pPr>
              <a:defRPr/>
            </a:pPr>
            <a:r>
              <a:rPr lang="en-US" sz="3600" dirty="0">
                <a:solidFill>
                  <a:srgbClr val="1E70C0"/>
                </a:solidFill>
                <a:latin typeface="Arial" panose="020B0604020202020204" pitchFamily="34" charset="0"/>
                <a:cs typeface="Arial" panose="020B0604020202020204" pitchFamily="34" charset="0"/>
              </a:rPr>
              <a:t>Unit 1 - Item Level Data</a:t>
            </a:r>
            <a:br>
              <a:rPr lang="en-US" dirty="0">
                <a:solidFill>
                  <a:srgbClr val="1E70C0"/>
                </a:solidFill>
              </a:rPr>
            </a:br>
            <a:br>
              <a:rPr lang="en-GB" dirty="0">
                <a:solidFill>
                  <a:srgbClr val="3DA0E4"/>
                </a:solidFill>
              </a:rPr>
            </a:br>
            <a:endParaRPr lang="en-GB" dirty="0"/>
          </a:p>
        </p:txBody>
      </p:sp>
      <p:sp>
        <p:nvSpPr>
          <p:cNvPr id="7" name="Rectangle 6">
            <a:extLst>
              <a:ext uri="{FF2B5EF4-FFF2-40B4-BE49-F238E27FC236}">
                <a16:creationId xmlns:a16="http://schemas.microsoft.com/office/drawing/2014/main" id="{9964E1B4-5828-4F8F-87D3-28C4325A6706}"/>
              </a:ext>
            </a:extLst>
          </p:cNvPr>
          <p:cNvSpPr/>
          <p:nvPr/>
        </p:nvSpPr>
        <p:spPr>
          <a:xfrm>
            <a:off x="513402" y="2779879"/>
            <a:ext cx="11161925" cy="344661"/>
          </a:xfrm>
          <a:prstGeom prst="rect">
            <a:avLst/>
          </a:prstGeom>
          <a:solidFill>
            <a:schemeClr val="accent2">
              <a:lumMod val="60000"/>
              <a:lumOff val="40000"/>
              <a:alpha val="36078"/>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964E1B4-5828-4F8F-87D3-28C4325A6706}"/>
              </a:ext>
            </a:extLst>
          </p:cNvPr>
          <p:cNvSpPr/>
          <p:nvPr/>
        </p:nvSpPr>
        <p:spPr>
          <a:xfrm>
            <a:off x="531676" y="4338343"/>
            <a:ext cx="11161924" cy="344661"/>
          </a:xfrm>
          <a:prstGeom prst="rect">
            <a:avLst/>
          </a:prstGeom>
          <a:solidFill>
            <a:schemeClr val="accent2">
              <a:lumMod val="60000"/>
              <a:lumOff val="40000"/>
              <a:alpha val="36078"/>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964E1B4-5828-4F8F-87D3-28C4325A6706}"/>
              </a:ext>
            </a:extLst>
          </p:cNvPr>
          <p:cNvSpPr/>
          <p:nvPr/>
        </p:nvSpPr>
        <p:spPr>
          <a:xfrm>
            <a:off x="531676" y="3993682"/>
            <a:ext cx="11161924" cy="344661"/>
          </a:xfrm>
          <a:prstGeom prst="rect">
            <a:avLst/>
          </a:prstGeom>
          <a:solidFill>
            <a:schemeClr val="accent6">
              <a:lumMod val="40000"/>
              <a:lumOff val="60000"/>
              <a:alpha val="36078"/>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1012054" y="5885305"/>
            <a:ext cx="9179696" cy="584775"/>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Mean mark (average) typically less than half marks for each question</a:t>
            </a:r>
          </a:p>
          <a:p>
            <a:r>
              <a:rPr lang="en-US" sz="1600" dirty="0">
                <a:latin typeface="Arial" panose="020B0604020202020204" pitchFamily="34" charset="0"/>
                <a:cs typeface="Arial" panose="020B0604020202020204" pitchFamily="34" charset="0"/>
              </a:rPr>
              <a:t>SD (Standard Deviation) and FF (Facility Factor)  indicate accessibility of the paper</a:t>
            </a:r>
          </a:p>
        </p:txBody>
      </p:sp>
    </p:spTree>
    <p:extLst>
      <p:ext uri="{BB962C8B-B14F-4D97-AF65-F5344CB8AC3E}">
        <p14:creationId xmlns:p14="http://schemas.microsoft.com/office/powerpoint/2010/main" val="289909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545A429-9F05-0C47-84F0-88A74EAF054D}"/>
              </a:ext>
            </a:extLst>
          </p:cNvPr>
          <p:cNvSpPr/>
          <p:nvPr/>
        </p:nvSpPr>
        <p:spPr>
          <a:xfrm flipV="1">
            <a:off x="6676570" y="6604000"/>
            <a:ext cx="2757715" cy="254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F861919-BADC-1744-BEBF-CA87918683D9}"/>
              </a:ext>
            </a:extLst>
          </p:cNvPr>
          <p:cNvSpPr/>
          <p:nvPr/>
        </p:nvSpPr>
        <p:spPr>
          <a:xfrm flipV="1">
            <a:off x="9434285" y="6604000"/>
            <a:ext cx="2757715" cy="254000"/>
          </a:xfrm>
          <a:prstGeom prst="rect">
            <a:avLst/>
          </a:prstGeom>
          <a:solidFill>
            <a:srgbClr val="FFC8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D543F32-DED1-8947-9039-24D7A1D61734}"/>
              </a:ext>
            </a:extLst>
          </p:cNvPr>
          <p:cNvSpPr/>
          <p:nvPr/>
        </p:nvSpPr>
        <p:spPr>
          <a:xfrm flipV="1">
            <a:off x="2316662" y="1900597"/>
            <a:ext cx="1241966" cy="45719"/>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70C0"/>
              </a:solidFill>
            </a:endParaRPr>
          </a:p>
        </p:txBody>
      </p:sp>
      <p:sp>
        <p:nvSpPr>
          <p:cNvPr id="2" name="Title 1">
            <a:extLst>
              <a:ext uri="{FF2B5EF4-FFF2-40B4-BE49-F238E27FC236}">
                <a16:creationId xmlns:a16="http://schemas.microsoft.com/office/drawing/2014/main" id="{031A2D21-BB03-44BE-BFA4-408A7181E42A}"/>
              </a:ext>
            </a:extLst>
          </p:cNvPr>
          <p:cNvSpPr>
            <a:spLocks noGrp="1"/>
          </p:cNvSpPr>
          <p:nvPr>
            <p:ph type="title"/>
          </p:nvPr>
        </p:nvSpPr>
        <p:spPr>
          <a:xfrm>
            <a:off x="2164080" y="2459739"/>
            <a:ext cx="10515600" cy="1325563"/>
          </a:xfrm>
        </p:spPr>
        <p:txBody>
          <a:bodyPr anchor="t">
            <a:normAutofit fontScale="90000"/>
          </a:bodyPr>
          <a:lstStyle/>
          <a:p>
            <a:pPr>
              <a:lnSpc>
                <a:spcPct val="80000"/>
              </a:lnSpc>
            </a:pPr>
            <a:r>
              <a:rPr lang="en-US" sz="6000" kern="1100" spc="-30" dirty="0">
                <a:solidFill>
                  <a:srgbClr val="3DA0E4"/>
                </a:solidFill>
                <a:latin typeface="Arial" panose="020B0604020202020204" pitchFamily="34" charset="0"/>
                <a:cs typeface="Arial" panose="020B0604020202020204" pitchFamily="34" charset="0"/>
              </a:rPr>
              <a:t>Exemplar Responses</a:t>
            </a:r>
            <a:br>
              <a:rPr lang="en-US" sz="6000" kern="1100" spc="-30" dirty="0">
                <a:solidFill>
                  <a:srgbClr val="3DA0E4"/>
                </a:solidFill>
                <a:latin typeface="Arial" panose="020B0604020202020204" pitchFamily="34" charset="0"/>
                <a:cs typeface="Arial" panose="020B0604020202020204" pitchFamily="34" charset="0"/>
              </a:rPr>
            </a:br>
            <a:r>
              <a:rPr lang="en-US" sz="6000" kern="1100" spc="-30" dirty="0">
                <a:solidFill>
                  <a:srgbClr val="3DA0E4"/>
                </a:solidFill>
                <a:latin typeface="Arial" panose="020B0604020202020204" pitchFamily="34" charset="0"/>
                <a:cs typeface="Arial" panose="020B0604020202020204" pitchFamily="34" charset="0"/>
              </a:rPr>
              <a:t>Unit 1</a:t>
            </a:r>
            <a:br>
              <a:rPr lang="en-US" sz="6000" kern="1100" spc="-30" dirty="0">
                <a:solidFill>
                  <a:srgbClr val="3DA0E4"/>
                </a:solidFill>
                <a:latin typeface="Arial" panose="020B0604020202020204" pitchFamily="34" charset="0"/>
                <a:cs typeface="Arial" panose="020B0604020202020204" pitchFamily="34" charset="0"/>
              </a:rPr>
            </a:br>
            <a:br>
              <a:rPr lang="en-US" sz="8000" kern="1100" spc="-30" dirty="0">
                <a:solidFill>
                  <a:srgbClr val="3DA0E4"/>
                </a:solidFill>
                <a:latin typeface="Arial" panose="020B0604020202020204" pitchFamily="34" charset="0"/>
                <a:cs typeface="Arial" panose="020B0604020202020204" pitchFamily="34" charset="0"/>
              </a:rPr>
            </a:br>
            <a:r>
              <a:rPr lang="en-US" sz="3100" kern="1100" spc="-30" dirty="0">
                <a:solidFill>
                  <a:srgbClr val="3DA0E4"/>
                </a:solidFill>
                <a:latin typeface="Arial" panose="020B0604020202020204" pitchFamily="34" charset="0"/>
                <a:cs typeface="Arial" panose="020B0604020202020204" pitchFamily="34" charset="0"/>
              </a:rPr>
              <a:t>Discussions looking at example responses from 2023 paper</a:t>
            </a:r>
            <a:br>
              <a:rPr lang="en-US" sz="4400" kern="1100" spc="-30" dirty="0">
                <a:solidFill>
                  <a:srgbClr val="3DA0E4"/>
                </a:solidFill>
                <a:latin typeface="Gotham Rounded Book"/>
                <a:cs typeface="Gotham Rounded Book"/>
              </a:rPr>
            </a:br>
            <a:endParaRPr lang="en-GB" dirty="0"/>
          </a:p>
        </p:txBody>
      </p:sp>
    </p:spTree>
    <p:extLst>
      <p:ext uri="{BB962C8B-B14F-4D97-AF65-F5344CB8AC3E}">
        <p14:creationId xmlns:p14="http://schemas.microsoft.com/office/powerpoint/2010/main" val="12691987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23AFC28C-DC55-4A75-91C6-8943F7BFF2BC}"/>
              </a:ext>
              <a:ext uri="{C183D7F6-B498-43B3-948B-1728B52AA6E4}">
                <adec:decorative xmlns:adec="http://schemas.microsoft.com/office/drawing/2017/decorative" val="1"/>
              </a:ext>
            </a:extLst>
          </p:cNvPr>
          <p:cNvSpPr/>
          <p:nvPr/>
        </p:nvSpPr>
        <p:spPr>
          <a:xfrm>
            <a:off x="243391" y="192342"/>
            <a:ext cx="4132880" cy="6324600"/>
          </a:xfrm>
          <a:prstGeom prst="rect">
            <a:avLst/>
          </a:prstGeom>
          <a:solidFill>
            <a:schemeClr val="accent5">
              <a:lumMod val="60000"/>
              <a:lumOff val="4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8886A687-6EDB-47D4-8E8E-A98ADF07F38C}"/>
              </a:ext>
            </a:extLst>
          </p:cNvPr>
          <p:cNvSpPr>
            <a:spLocks noGrp="1"/>
          </p:cNvSpPr>
          <p:nvPr>
            <p:ph idx="1"/>
          </p:nvPr>
        </p:nvSpPr>
        <p:spPr>
          <a:xfrm>
            <a:off x="371175" y="287591"/>
            <a:ext cx="3925617" cy="5990546"/>
          </a:xfrm>
        </p:spPr>
        <p:txBody>
          <a:bodyPr numCol="1">
            <a:noAutofit/>
          </a:bodyPr>
          <a:lstStyle/>
          <a:p>
            <a:pPr marL="0" indent="0">
              <a:lnSpc>
                <a:spcPct val="150000"/>
              </a:lnSpc>
              <a:spcAft>
                <a:spcPts val="130"/>
              </a:spcAft>
              <a:buNone/>
            </a:pPr>
            <a:r>
              <a:rPr lang="en-GB" sz="1800" b="1" dirty="0">
                <a:latin typeface="Arial" panose="020B0604020202020204" pitchFamily="34" charset="0"/>
                <a:cs typeface="Arial" panose="020B0604020202020204" pitchFamily="34" charset="0"/>
              </a:rPr>
              <a:t>General Comments</a:t>
            </a:r>
          </a:p>
          <a:p>
            <a:pPr>
              <a:lnSpc>
                <a:spcPct val="150000"/>
              </a:lnSpc>
              <a:spcAft>
                <a:spcPts val="130"/>
              </a:spcAft>
            </a:pPr>
            <a:r>
              <a:rPr lang="en-US" sz="1800" b="1" baseline="30000" dirty="0">
                <a:latin typeface="Arial" panose="020B0604020202020204" pitchFamily="34" charset="0"/>
                <a:cs typeface="Arial" panose="020B0604020202020204" pitchFamily="34" charset="0"/>
              </a:rPr>
              <a:t>All candidates attempted this question. With 3.4 the average mark attained and a Facility Factor of 42.4 and a Standard Deviation of 1.6, this proved to be the most challenging question on the paper.</a:t>
            </a:r>
          </a:p>
          <a:p>
            <a:pPr>
              <a:lnSpc>
                <a:spcPct val="150000"/>
              </a:lnSpc>
              <a:spcAft>
                <a:spcPts val="130"/>
              </a:spcAft>
            </a:pPr>
            <a:r>
              <a:rPr lang="en-US" sz="1800" b="1" baseline="30000" dirty="0">
                <a:latin typeface="Arial" panose="020B0604020202020204" pitchFamily="34" charset="0"/>
                <a:cs typeface="Arial" panose="020B0604020202020204" pitchFamily="34" charset="0"/>
              </a:rPr>
              <a:t>Basic analytical skills were not employed in relation to the question, many responses referred to the </a:t>
            </a:r>
            <a:r>
              <a:rPr lang="en-GB" sz="1800" b="1" baseline="30000" dirty="0">
                <a:latin typeface="Arial" panose="020B0604020202020204" pitchFamily="34" charset="0"/>
                <a:cs typeface="Arial" panose="020B0604020202020204" pitchFamily="34" charset="0"/>
              </a:rPr>
              <a:t>colour</a:t>
            </a:r>
            <a:r>
              <a:rPr lang="en-US" sz="1800" b="1" baseline="30000" dirty="0">
                <a:latin typeface="Arial" panose="020B0604020202020204" pitchFamily="34" charset="0"/>
                <a:cs typeface="Arial" panose="020B0604020202020204" pitchFamily="34" charset="0"/>
              </a:rPr>
              <a:t> coding of the containers which has little relevance to the effective use of space.</a:t>
            </a:r>
          </a:p>
          <a:p>
            <a:pPr>
              <a:lnSpc>
                <a:spcPct val="150000"/>
              </a:lnSpc>
              <a:spcAft>
                <a:spcPts val="130"/>
              </a:spcAft>
            </a:pPr>
            <a:endParaRPr lang="en-US" sz="1800" b="1" baseline="30000" dirty="0">
              <a:latin typeface="Arial" panose="020B0604020202020204" pitchFamily="34" charset="0"/>
              <a:cs typeface="Arial" panose="020B0604020202020204" pitchFamily="34" charset="0"/>
            </a:endParaRPr>
          </a:p>
          <a:p>
            <a:pPr marL="0" indent="0">
              <a:lnSpc>
                <a:spcPct val="150000"/>
              </a:lnSpc>
              <a:spcAft>
                <a:spcPts val="130"/>
              </a:spcAft>
              <a:buNone/>
            </a:pPr>
            <a:endParaRPr lang="en-GB" sz="1800" b="1" baseline="30000" dirty="0">
              <a:latin typeface="Bliss-Light"/>
              <a:cs typeface="Bliss-Light"/>
            </a:endParaRPr>
          </a:p>
          <a:p>
            <a:pPr marL="0" indent="0">
              <a:lnSpc>
                <a:spcPct val="150000"/>
              </a:lnSpc>
              <a:spcAft>
                <a:spcPts val="130"/>
              </a:spcAft>
              <a:buNone/>
            </a:pPr>
            <a:endParaRPr lang="en-GB" sz="6600" b="1" baseline="30000" dirty="0">
              <a:latin typeface="Bliss-Light"/>
              <a:cs typeface="Bliss-Light"/>
            </a:endParaRPr>
          </a:p>
          <a:p>
            <a:endParaRPr lang="en-GB" sz="4000" dirty="0"/>
          </a:p>
          <a:p>
            <a:endParaRPr lang="en-GB" sz="4000" dirty="0"/>
          </a:p>
        </p:txBody>
      </p:sp>
      <p:sp>
        <p:nvSpPr>
          <p:cNvPr id="2" name="Title 1">
            <a:extLst>
              <a:ext uri="{FF2B5EF4-FFF2-40B4-BE49-F238E27FC236}">
                <a16:creationId xmlns:a16="http://schemas.microsoft.com/office/drawing/2014/main" id="{EBF9F0E1-2386-493D-A469-DCB81D7B971D}"/>
              </a:ext>
            </a:extLst>
          </p:cNvPr>
          <p:cNvSpPr>
            <a:spLocks noGrp="1"/>
          </p:cNvSpPr>
          <p:nvPr>
            <p:ph type="title"/>
          </p:nvPr>
        </p:nvSpPr>
        <p:spPr>
          <a:xfrm>
            <a:off x="4937579" y="192342"/>
            <a:ext cx="6227120" cy="550803"/>
          </a:xfrm>
        </p:spPr>
        <p:txBody>
          <a:bodyPr anchor="t">
            <a:noAutofit/>
          </a:bodyPr>
          <a:lstStyle/>
          <a:p>
            <a:r>
              <a:rPr lang="en-US" sz="2400" dirty="0">
                <a:solidFill>
                  <a:srgbClr val="1E70C0"/>
                </a:solidFill>
                <a:latin typeface="Arial" panose="020B0604020202020204" pitchFamily="34" charset="0"/>
                <a:cs typeface="Arial" panose="020B0604020202020204" pitchFamily="34" charset="0"/>
              </a:rPr>
              <a:t>Question 1 – Worst answered question</a:t>
            </a:r>
            <a:endParaRPr lang="en-GB" sz="2400" dirty="0">
              <a:latin typeface="Arial" panose="020B0604020202020204" pitchFamily="34" charset="0"/>
              <a:cs typeface="Arial" panose="020B0604020202020204" pitchFamily="34" charset="0"/>
            </a:endParaRPr>
          </a:p>
        </p:txBody>
      </p:sp>
      <p:sp>
        <p:nvSpPr>
          <p:cNvPr id="21" name="Content Placeholder 2">
            <a:extLst>
              <a:ext uri="{FF2B5EF4-FFF2-40B4-BE49-F238E27FC236}">
                <a16:creationId xmlns:a16="http://schemas.microsoft.com/office/drawing/2014/main" id="{8886A687-6EDB-47D4-8E8E-A98ADF07F38C}"/>
              </a:ext>
            </a:extLst>
          </p:cNvPr>
          <p:cNvSpPr txBox="1">
            <a:spLocks/>
          </p:cNvSpPr>
          <p:nvPr/>
        </p:nvSpPr>
        <p:spPr>
          <a:xfrm>
            <a:off x="419447" y="3928644"/>
            <a:ext cx="3780767" cy="2444742"/>
          </a:xfrm>
          <a:prstGeom prst="rect">
            <a:avLst/>
          </a:prstGeom>
          <a:solidFill>
            <a:schemeClr val="accent4">
              <a:lumMod val="40000"/>
              <a:lumOff val="60000"/>
            </a:schemeClr>
          </a:solidFill>
          <a:ln>
            <a:solidFill>
              <a:schemeClr val="bg1"/>
            </a:solidFill>
          </a:ln>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spcAft>
                <a:spcPts val="130"/>
              </a:spcAft>
              <a:buFont typeface="Arial" panose="020B0604020202020204" pitchFamily="34" charset="0"/>
              <a:buNone/>
            </a:pPr>
            <a:r>
              <a:rPr lang="en-GB" sz="1200" b="1" dirty="0">
                <a:latin typeface="Arial" panose="020B0604020202020204" pitchFamily="34" charset="0"/>
                <a:cs typeface="Arial" panose="020B0604020202020204" pitchFamily="34" charset="0"/>
              </a:rPr>
              <a:t>Actual Mark – 5</a:t>
            </a:r>
          </a:p>
          <a:p>
            <a:pPr marL="0" indent="0" algn="ctr">
              <a:lnSpc>
                <a:spcPct val="150000"/>
              </a:lnSpc>
              <a:spcAft>
                <a:spcPts val="130"/>
              </a:spcAft>
              <a:buFont typeface="Arial" panose="020B0604020202020204" pitchFamily="34" charset="0"/>
              <a:buNone/>
            </a:pPr>
            <a:r>
              <a:rPr lang="en-GB" sz="1200" b="1" dirty="0">
                <a:latin typeface="Arial" panose="020B0604020202020204" pitchFamily="34" charset="0"/>
                <a:cs typeface="Arial" panose="020B0604020202020204" pitchFamily="34" charset="0"/>
              </a:rPr>
              <a:t>Not enough discussion in part (a) to gain more than 2 marks. Candidate only talks about the stacking of the containers and could have mentioned about the impact of the lids also.</a:t>
            </a:r>
          </a:p>
          <a:p>
            <a:pPr marL="0" indent="0" algn="ctr">
              <a:lnSpc>
                <a:spcPct val="150000"/>
              </a:lnSpc>
              <a:spcAft>
                <a:spcPts val="130"/>
              </a:spcAft>
              <a:buFont typeface="Arial" panose="020B0604020202020204" pitchFamily="34" charset="0"/>
              <a:buNone/>
            </a:pPr>
            <a:r>
              <a:rPr lang="en-GB" sz="1200" b="1" dirty="0">
                <a:latin typeface="Arial" panose="020B0604020202020204" pitchFamily="34" charset="0"/>
                <a:cs typeface="Arial" panose="020B0604020202020204" pitchFamily="34" charset="0"/>
              </a:rPr>
              <a:t>Marked agreed by Principal Examiner in the sampling process as seen by the green marks.</a:t>
            </a:r>
          </a:p>
        </p:txBody>
      </p:sp>
      <p:pic>
        <p:nvPicPr>
          <p:cNvPr id="8" name="Picture 7">
            <a:extLst>
              <a:ext uri="{FF2B5EF4-FFF2-40B4-BE49-F238E27FC236}">
                <a16:creationId xmlns:a16="http://schemas.microsoft.com/office/drawing/2014/main" id="{377C5A3F-B16C-1073-2169-7723E5884B5D}"/>
              </a:ext>
            </a:extLst>
          </p:cNvPr>
          <p:cNvPicPr>
            <a:picLocks noChangeAspect="1"/>
          </p:cNvPicPr>
          <p:nvPr/>
        </p:nvPicPr>
        <p:blipFill>
          <a:blip r:embed="rId3"/>
          <a:stretch>
            <a:fillRect/>
          </a:stretch>
        </p:blipFill>
        <p:spPr>
          <a:xfrm>
            <a:off x="4714340" y="733207"/>
            <a:ext cx="5982007" cy="5099312"/>
          </a:xfrm>
          <a:prstGeom prst="rect">
            <a:avLst/>
          </a:prstGeom>
        </p:spPr>
      </p:pic>
    </p:spTree>
    <p:extLst>
      <p:ext uri="{BB962C8B-B14F-4D97-AF65-F5344CB8AC3E}">
        <p14:creationId xmlns:p14="http://schemas.microsoft.com/office/powerpoint/2010/main" val="195384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9F0E1-2386-493D-A469-DCB81D7B971D}"/>
              </a:ext>
            </a:extLst>
          </p:cNvPr>
          <p:cNvSpPr>
            <a:spLocks noGrp="1"/>
          </p:cNvSpPr>
          <p:nvPr>
            <p:ph type="title"/>
          </p:nvPr>
        </p:nvSpPr>
        <p:spPr>
          <a:xfrm>
            <a:off x="445867" y="393510"/>
            <a:ext cx="8478677" cy="550803"/>
          </a:xfrm>
        </p:spPr>
        <p:txBody>
          <a:bodyPr anchor="t">
            <a:normAutofit/>
          </a:bodyPr>
          <a:lstStyle/>
          <a:p>
            <a:r>
              <a:rPr lang="en-US" sz="3200" dirty="0">
                <a:solidFill>
                  <a:srgbClr val="1E70C0"/>
                </a:solidFill>
                <a:latin typeface="Arial" panose="020B0604020202020204" pitchFamily="34" charset="0"/>
                <a:cs typeface="Arial" panose="020B0604020202020204" pitchFamily="34" charset="0"/>
              </a:rPr>
              <a:t>Question 6 (a) and (b) – Spot the difference</a:t>
            </a:r>
            <a:endParaRPr lang="en-GB"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22FAF053-6CE5-19C1-7B14-9F9BA0234CFF}"/>
              </a:ext>
            </a:extLst>
          </p:cNvPr>
          <p:cNvPicPr>
            <a:picLocks noChangeAspect="1"/>
          </p:cNvPicPr>
          <p:nvPr/>
        </p:nvPicPr>
        <p:blipFill>
          <a:blip r:embed="rId3"/>
          <a:stretch>
            <a:fillRect/>
          </a:stretch>
        </p:blipFill>
        <p:spPr>
          <a:xfrm>
            <a:off x="601901" y="1074574"/>
            <a:ext cx="3842507" cy="5270696"/>
          </a:xfrm>
          <a:prstGeom prst="rect">
            <a:avLst/>
          </a:prstGeom>
          <a:ln>
            <a:solidFill>
              <a:schemeClr val="tx1"/>
            </a:solidFill>
          </a:ln>
        </p:spPr>
      </p:pic>
      <p:pic>
        <p:nvPicPr>
          <p:cNvPr id="11" name="Picture 10">
            <a:extLst>
              <a:ext uri="{FF2B5EF4-FFF2-40B4-BE49-F238E27FC236}">
                <a16:creationId xmlns:a16="http://schemas.microsoft.com/office/drawing/2014/main" id="{9761A86A-4ECC-EA8A-EF44-33BA0D17B3CF}"/>
              </a:ext>
            </a:extLst>
          </p:cNvPr>
          <p:cNvPicPr>
            <a:picLocks noChangeAspect="1"/>
          </p:cNvPicPr>
          <p:nvPr/>
        </p:nvPicPr>
        <p:blipFill>
          <a:blip r:embed="rId4"/>
          <a:stretch>
            <a:fillRect/>
          </a:stretch>
        </p:blipFill>
        <p:spPr>
          <a:xfrm>
            <a:off x="4848447" y="1074574"/>
            <a:ext cx="3863749" cy="5270696"/>
          </a:xfrm>
          <a:prstGeom prst="rect">
            <a:avLst/>
          </a:prstGeom>
          <a:ln>
            <a:solidFill>
              <a:schemeClr val="tx1"/>
            </a:solidFill>
          </a:ln>
        </p:spPr>
      </p:pic>
      <p:sp>
        <p:nvSpPr>
          <p:cNvPr id="12" name="Content Placeholder 2">
            <a:extLst>
              <a:ext uri="{FF2B5EF4-FFF2-40B4-BE49-F238E27FC236}">
                <a16:creationId xmlns:a16="http://schemas.microsoft.com/office/drawing/2014/main" id="{BC1853BA-A2EA-73E9-B9CC-98A986B7A7E2}"/>
              </a:ext>
            </a:extLst>
          </p:cNvPr>
          <p:cNvSpPr txBox="1">
            <a:spLocks/>
          </p:cNvSpPr>
          <p:nvPr/>
        </p:nvSpPr>
        <p:spPr>
          <a:xfrm>
            <a:off x="6815470" y="2865389"/>
            <a:ext cx="5231829" cy="2302034"/>
          </a:xfrm>
          <a:prstGeom prst="rect">
            <a:avLst/>
          </a:prstGeom>
          <a:solidFill>
            <a:schemeClr val="accent4">
              <a:lumMod val="40000"/>
              <a:lumOff val="60000"/>
            </a:schemeClr>
          </a:solidFill>
          <a:ln>
            <a:solidFill>
              <a:schemeClr val="bg1"/>
            </a:solidFill>
          </a:ln>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spcAft>
                <a:spcPts val="130"/>
              </a:spcAft>
              <a:buFont typeface="Arial" panose="020B0604020202020204" pitchFamily="34" charset="0"/>
              <a:buNone/>
            </a:pPr>
            <a:r>
              <a:rPr lang="en-GB" sz="1400" b="1" dirty="0">
                <a:latin typeface="Arial" panose="020B0604020202020204" pitchFamily="34" charset="0"/>
                <a:cs typeface="Arial" panose="020B0604020202020204" pitchFamily="34" charset="0"/>
              </a:rPr>
              <a:t>Not much difference from part (a) to part (b) responses. A lot of the information is the same and a redraw of part (a)</a:t>
            </a:r>
          </a:p>
          <a:p>
            <a:pPr marL="0" indent="0" algn="ctr">
              <a:lnSpc>
                <a:spcPct val="150000"/>
              </a:lnSpc>
              <a:spcAft>
                <a:spcPts val="130"/>
              </a:spcAft>
              <a:buFont typeface="Arial" panose="020B0604020202020204" pitchFamily="34" charset="0"/>
              <a:buNone/>
            </a:pPr>
            <a:r>
              <a:rPr lang="en-GB" sz="1400" b="1" dirty="0">
                <a:latin typeface="Arial" panose="020B0604020202020204" pitchFamily="34" charset="0"/>
                <a:cs typeface="Arial" panose="020B0604020202020204" pitchFamily="34" charset="0"/>
              </a:rPr>
              <a:t>Part (b) needed to be a working drawing this was not the case for the majority of candidate responses and this part was poorly answered.</a:t>
            </a:r>
          </a:p>
        </p:txBody>
      </p:sp>
    </p:spTree>
    <p:extLst>
      <p:ext uri="{BB962C8B-B14F-4D97-AF65-F5344CB8AC3E}">
        <p14:creationId xmlns:p14="http://schemas.microsoft.com/office/powerpoint/2010/main" val="61767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9F0E1-2386-493D-A469-DCB81D7B971D}"/>
              </a:ext>
            </a:extLst>
          </p:cNvPr>
          <p:cNvSpPr>
            <a:spLocks noGrp="1"/>
          </p:cNvSpPr>
          <p:nvPr>
            <p:ph type="title"/>
          </p:nvPr>
        </p:nvSpPr>
        <p:spPr>
          <a:xfrm>
            <a:off x="445867" y="393510"/>
            <a:ext cx="8478677" cy="550803"/>
          </a:xfrm>
        </p:spPr>
        <p:txBody>
          <a:bodyPr anchor="t">
            <a:normAutofit/>
          </a:bodyPr>
          <a:lstStyle/>
          <a:p>
            <a:r>
              <a:rPr lang="en-US" sz="3200" dirty="0">
                <a:solidFill>
                  <a:srgbClr val="1E70C0"/>
                </a:solidFill>
                <a:latin typeface="Arial" panose="020B0604020202020204" pitchFamily="34" charset="0"/>
                <a:cs typeface="Arial" panose="020B0604020202020204" pitchFamily="34" charset="0"/>
              </a:rPr>
              <a:t>Question 6 (a) and (b) – The biggest issues</a:t>
            </a:r>
            <a:endParaRPr lang="en-GB"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CC57F8B-8EB4-F2DE-6F17-19FDB8DCDCB4}"/>
              </a:ext>
            </a:extLst>
          </p:cNvPr>
          <p:cNvSpPr txBox="1"/>
          <p:nvPr/>
        </p:nvSpPr>
        <p:spPr>
          <a:xfrm>
            <a:off x="443637" y="1431114"/>
            <a:ext cx="11269817" cy="503355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t>This question proved to be challenging with a wide variety of responses and marks. Many candidates did not link this question to the skills and knowledge that they would have developed through the NEA task and the information that they would have produced in the Generating and Developing Design Ideas (AO2) section of the NEA. </a:t>
            </a:r>
          </a:p>
          <a:p>
            <a:pPr marL="285750" indent="-285750">
              <a:lnSpc>
                <a:spcPct val="150000"/>
              </a:lnSpc>
              <a:buFont typeface="Arial" panose="020B0604020202020204" pitchFamily="34" charset="0"/>
              <a:buChar char="•"/>
            </a:pPr>
            <a:endParaRPr lang="en-US" dirty="0"/>
          </a:p>
          <a:p>
            <a:pPr marL="285750" indent="-285750">
              <a:lnSpc>
                <a:spcPct val="150000"/>
              </a:lnSpc>
              <a:buFont typeface="Arial" panose="020B0604020202020204" pitchFamily="34" charset="0"/>
              <a:buChar char="•"/>
            </a:pPr>
            <a:r>
              <a:rPr lang="en-US" dirty="0"/>
              <a:t>A surprising number of candidates did not respond to this question and many of the responses presented little information other than a simple sketch or a drawing. </a:t>
            </a:r>
          </a:p>
          <a:p>
            <a:pPr marL="285750" indent="-285750">
              <a:lnSpc>
                <a:spcPct val="150000"/>
              </a:lnSpc>
              <a:buFont typeface="Arial" panose="020B0604020202020204" pitchFamily="34" charset="0"/>
              <a:buChar char="•"/>
            </a:pPr>
            <a:endParaRPr lang="en-US" dirty="0"/>
          </a:p>
          <a:p>
            <a:pPr marL="285750" indent="-285750">
              <a:lnSpc>
                <a:spcPct val="150000"/>
              </a:lnSpc>
              <a:buFont typeface="Arial" panose="020B0604020202020204" pitchFamily="34" charset="0"/>
              <a:buChar char="•"/>
            </a:pPr>
            <a:r>
              <a:rPr lang="en-US" dirty="0"/>
              <a:t>In some instances, the response was a redraw of the information presented in question (a) and in this instance candidates were only credited with any new information that was provided. </a:t>
            </a:r>
          </a:p>
          <a:p>
            <a:pPr marL="285750" indent="-285750">
              <a:lnSpc>
                <a:spcPct val="150000"/>
              </a:lnSpc>
              <a:buFont typeface="Arial" panose="020B0604020202020204" pitchFamily="34" charset="0"/>
              <a:buChar char="•"/>
            </a:pPr>
            <a:endParaRPr lang="en-US" dirty="0"/>
          </a:p>
          <a:p>
            <a:pPr marL="285750" indent="-285750">
              <a:lnSpc>
                <a:spcPct val="150000"/>
              </a:lnSpc>
              <a:buFont typeface="Arial" panose="020B0604020202020204" pitchFamily="34" charset="0"/>
              <a:buChar char="•"/>
            </a:pPr>
            <a:r>
              <a:rPr lang="en-US" dirty="0"/>
              <a:t>Candidates who were able to produce a simple drawing/drawings together with critical details that were complied with BSI standards i.e. dimensions and tolerances were suitably credited and achieved high marks. </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811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313887" y="6086188"/>
            <a:ext cx="8694058" cy="400110"/>
          </a:xfrm>
          <a:prstGeom prst="rect">
            <a:avLst/>
          </a:prstGeom>
        </p:spPr>
        <p:txBody>
          <a:bodyPr wrap="square">
            <a:spAutoFit/>
          </a:bodyPr>
          <a:lstStyle/>
          <a:p>
            <a:r>
              <a:rPr lang="en-GB" sz="2000" dirty="0">
                <a:solidFill>
                  <a:prstClr val="black"/>
                </a:solidFill>
                <a:latin typeface="Arial" panose="020B0604020202020204" pitchFamily="34" charset="0"/>
                <a:cs typeface="Arial" panose="020B0604020202020204" pitchFamily="34" charset="0"/>
              </a:rPr>
              <a:t>Internal standardisation is essential (</a:t>
            </a:r>
            <a:r>
              <a:rPr lang="en-GB" sz="2000" i="1" dirty="0">
                <a:solidFill>
                  <a:prstClr val="black"/>
                </a:solidFill>
                <a:latin typeface="Arial" panose="020B0604020202020204" pitchFamily="34" charset="0"/>
                <a:cs typeface="Arial" panose="020B0604020202020204" pitchFamily="34" charset="0"/>
              </a:rPr>
              <a:t>across focus areas</a:t>
            </a:r>
            <a:r>
              <a:rPr lang="en-GB" sz="2000" dirty="0">
                <a:solidFill>
                  <a:prstClr val="black"/>
                </a:solidFill>
                <a:latin typeface="Arial" panose="020B0604020202020204" pitchFamily="34" charset="0"/>
                <a:cs typeface="Arial" panose="020B0604020202020204" pitchFamily="34" charset="0"/>
              </a:rPr>
              <a:t>)</a:t>
            </a:r>
          </a:p>
        </p:txBody>
      </p:sp>
      <p:sp>
        <p:nvSpPr>
          <p:cNvPr id="4" name="TextBox 3"/>
          <p:cNvSpPr txBox="1"/>
          <p:nvPr/>
        </p:nvSpPr>
        <p:spPr>
          <a:xfrm>
            <a:off x="357932" y="388479"/>
            <a:ext cx="3485778" cy="2185214"/>
          </a:xfrm>
          <a:prstGeom prst="rect">
            <a:avLst/>
          </a:prstGeom>
          <a:noFill/>
          <a:ln w="38100">
            <a:solidFill>
              <a:schemeClr val="accent2">
                <a:lumMod val="75000"/>
              </a:schemeClr>
            </a:solidFill>
          </a:ln>
        </p:spPr>
        <p:txBody>
          <a:bodyPr wrap="square" rtlCol="0">
            <a:spAutoFit/>
          </a:bodyPr>
          <a:lstStyle/>
          <a:p>
            <a:r>
              <a:rPr lang="en-GB" sz="2400" b="1" dirty="0">
                <a:latin typeface="Arial" panose="020B0604020202020204" pitchFamily="34" charset="0"/>
                <a:cs typeface="Arial" panose="020B0604020202020204" pitchFamily="34" charset="0"/>
              </a:rPr>
              <a:t>GCE AS Level        </a:t>
            </a:r>
          </a:p>
          <a:p>
            <a:r>
              <a:rPr lang="en-GB" sz="2400" b="1" dirty="0">
                <a:latin typeface="Arial" panose="020B0604020202020204" pitchFamily="34" charset="0"/>
                <a:cs typeface="Arial" panose="020B0604020202020204" pitchFamily="34" charset="0"/>
              </a:rPr>
              <a:t>WJEC Unit 2 </a:t>
            </a:r>
          </a:p>
          <a:p>
            <a:pPr marL="285750" indent="-285750">
              <a:buFont typeface="Arial" panose="020B0604020202020204" pitchFamily="34" charset="0"/>
              <a:buChar char="•"/>
            </a:pPr>
            <a:r>
              <a:rPr lang="en-GB" sz="2200" dirty="0">
                <a:latin typeface="Arial" panose="020B0604020202020204" pitchFamily="34" charset="0"/>
                <a:cs typeface="Arial" panose="020B0604020202020204" pitchFamily="34" charset="0"/>
              </a:rPr>
              <a:t>Design and make task</a:t>
            </a:r>
          </a:p>
          <a:p>
            <a:pPr marL="285750" indent="-285750">
              <a:buFont typeface="Arial" panose="020B0604020202020204" pitchFamily="34" charset="0"/>
              <a:buChar char="•"/>
            </a:pPr>
            <a:r>
              <a:rPr lang="en-GB" sz="2200" dirty="0">
                <a:latin typeface="Arial" panose="020B0604020202020204" pitchFamily="34" charset="0"/>
                <a:cs typeface="Arial" panose="020B0604020202020204" pitchFamily="34" charset="0"/>
              </a:rPr>
              <a:t>50% of qualification</a:t>
            </a:r>
          </a:p>
          <a:p>
            <a:pPr marL="285750" indent="-285750">
              <a:buFont typeface="Arial" panose="020B0604020202020204" pitchFamily="34" charset="0"/>
              <a:buChar char="•"/>
            </a:pPr>
            <a:r>
              <a:rPr lang="en-GB" sz="2200" dirty="0">
                <a:latin typeface="Arial" panose="020B0604020202020204" pitchFamily="34" charset="0"/>
                <a:cs typeface="Arial" panose="020B0604020202020204" pitchFamily="34" charset="0"/>
              </a:rPr>
              <a:t>Approximately 40 hours</a:t>
            </a:r>
          </a:p>
          <a:p>
            <a:pPr marL="285750" indent="-285750">
              <a:buFont typeface="Arial" panose="020B0604020202020204" pitchFamily="34" charset="0"/>
              <a:buChar char="•"/>
            </a:pPr>
            <a:r>
              <a:rPr lang="en-GB" sz="2200" b="1" dirty="0">
                <a:latin typeface="Arial" panose="020B0604020202020204" pitchFamily="34" charset="0"/>
                <a:cs typeface="Arial" panose="020B0604020202020204" pitchFamily="34" charset="0"/>
              </a:rPr>
              <a:t>80</a:t>
            </a:r>
            <a:r>
              <a:rPr lang="en-GB" sz="2200" dirty="0">
                <a:latin typeface="Arial" panose="020B0604020202020204" pitchFamily="34" charset="0"/>
                <a:cs typeface="Arial" panose="020B0604020202020204" pitchFamily="34" charset="0"/>
              </a:rPr>
              <a:t> marks WJEC </a:t>
            </a:r>
          </a:p>
        </p:txBody>
      </p:sp>
      <p:sp>
        <p:nvSpPr>
          <p:cNvPr id="10" name="TextBox 9">
            <a:extLst>
              <a:ext uri="{FF2B5EF4-FFF2-40B4-BE49-F238E27FC236}">
                <a16:creationId xmlns:a16="http://schemas.microsoft.com/office/drawing/2014/main" id="{5B209C75-3EE5-1D4D-791D-9B112C2E6BA9}"/>
              </a:ext>
            </a:extLst>
          </p:cNvPr>
          <p:cNvSpPr txBox="1"/>
          <p:nvPr/>
        </p:nvSpPr>
        <p:spPr>
          <a:xfrm>
            <a:off x="5642234" y="371702"/>
            <a:ext cx="3586386" cy="2862322"/>
          </a:xfrm>
          <a:prstGeom prst="rect">
            <a:avLst/>
          </a:prstGeom>
          <a:noFill/>
          <a:ln w="38100">
            <a:solidFill>
              <a:schemeClr val="accent2">
                <a:lumMod val="75000"/>
              </a:schemeClr>
            </a:solidFill>
          </a:ln>
        </p:spPr>
        <p:txBody>
          <a:bodyPr wrap="square" rtlCol="0">
            <a:spAutoFit/>
          </a:bodyPr>
          <a:lstStyle/>
          <a:p>
            <a:r>
              <a:rPr lang="en-GB" sz="2400" b="1" dirty="0">
                <a:latin typeface="Arial" panose="020B0604020202020204" pitchFamily="34" charset="0"/>
                <a:cs typeface="Arial" panose="020B0604020202020204" pitchFamily="34" charset="0"/>
              </a:rPr>
              <a:t>GCE A2 Level        </a:t>
            </a:r>
          </a:p>
          <a:p>
            <a:r>
              <a:rPr lang="en-GB" sz="2400" b="1" dirty="0">
                <a:latin typeface="Arial" panose="020B0604020202020204" pitchFamily="34" charset="0"/>
                <a:cs typeface="Arial" panose="020B0604020202020204" pitchFamily="34" charset="0"/>
              </a:rPr>
              <a:t>WJEC Unit 4 </a:t>
            </a:r>
          </a:p>
          <a:p>
            <a:pPr marL="285750" indent="-285750">
              <a:buFont typeface="Arial" panose="020B0604020202020204" pitchFamily="34" charset="0"/>
              <a:buChar char="•"/>
            </a:pPr>
            <a:r>
              <a:rPr lang="en-GB" sz="2200" dirty="0">
                <a:latin typeface="Arial" panose="020B0604020202020204" pitchFamily="34" charset="0"/>
                <a:cs typeface="Arial" panose="020B0604020202020204" pitchFamily="34" charset="0"/>
              </a:rPr>
              <a:t>Design and make project</a:t>
            </a:r>
          </a:p>
          <a:p>
            <a:pPr marL="285750" indent="-285750">
              <a:buFont typeface="Arial" panose="020B0604020202020204" pitchFamily="34" charset="0"/>
              <a:buChar char="•"/>
            </a:pPr>
            <a:r>
              <a:rPr lang="en-GB" sz="2200" dirty="0">
                <a:latin typeface="Arial" panose="020B0604020202020204" pitchFamily="34" charset="0"/>
                <a:cs typeface="Arial" panose="020B0604020202020204" pitchFamily="34" charset="0"/>
              </a:rPr>
              <a:t>50% of the A2 units and 30% of the overall qualification</a:t>
            </a:r>
          </a:p>
          <a:p>
            <a:pPr marL="285750" indent="-285750">
              <a:buFont typeface="Arial" panose="020B0604020202020204" pitchFamily="34" charset="0"/>
              <a:buChar char="•"/>
            </a:pPr>
            <a:r>
              <a:rPr lang="en-GB" sz="2200" dirty="0">
                <a:latin typeface="Arial" panose="020B0604020202020204" pitchFamily="34" charset="0"/>
                <a:cs typeface="Arial" panose="020B0604020202020204" pitchFamily="34" charset="0"/>
              </a:rPr>
              <a:t>Approximately 60 hours</a:t>
            </a:r>
          </a:p>
          <a:p>
            <a:pPr marL="285750" indent="-285750">
              <a:buFont typeface="Arial" panose="020B0604020202020204" pitchFamily="34" charset="0"/>
              <a:buChar char="•"/>
            </a:pPr>
            <a:r>
              <a:rPr lang="en-GB" sz="2200" b="1" dirty="0">
                <a:latin typeface="Arial" panose="020B0604020202020204" pitchFamily="34" charset="0"/>
                <a:cs typeface="Arial" panose="020B0604020202020204" pitchFamily="34" charset="0"/>
              </a:rPr>
              <a:t>100</a:t>
            </a:r>
            <a:r>
              <a:rPr lang="en-GB" sz="2200" dirty="0">
                <a:latin typeface="Arial" panose="020B0604020202020204" pitchFamily="34" charset="0"/>
                <a:cs typeface="Arial" panose="020B0604020202020204" pitchFamily="34" charset="0"/>
              </a:rPr>
              <a:t> marks WJEC</a:t>
            </a:r>
          </a:p>
        </p:txBody>
      </p:sp>
      <p:pic>
        <p:nvPicPr>
          <p:cNvPr id="14" name="Picture 13">
            <a:extLst>
              <a:ext uri="{FF2B5EF4-FFF2-40B4-BE49-F238E27FC236}">
                <a16:creationId xmlns:a16="http://schemas.microsoft.com/office/drawing/2014/main" id="{53DA098E-153A-4D51-4F09-572B8760EE39}"/>
              </a:ext>
            </a:extLst>
          </p:cNvPr>
          <p:cNvPicPr>
            <a:picLocks noChangeAspect="1"/>
          </p:cNvPicPr>
          <p:nvPr/>
        </p:nvPicPr>
        <p:blipFill>
          <a:blip r:embed="rId2"/>
          <a:stretch>
            <a:fillRect/>
          </a:stretch>
        </p:blipFill>
        <p:spPr>
          <a:xfrm>
            <a:off x="2848272" y="2769956"/>
            <a:ext cx="1990876" cy="3592232"/>
          </a:xfrm>
          <a:prstGeom prst="rect">
            <a:avLst/>
          </a:prstGeom>
        </p:spPr>
      </p:pic>
      <p:pic>
        <p:nvPicPr>
          <p:cNvPr id="16" name="Picture 15">
            <a:extLst>
              <a:ext uri="{FF2B5EF4-FFF2-40B4-BE49-F238E27FC236}">
                <a16:creationId xmlns:a16="http://schemas.microsoft.com/office/drawing/2014/main" id="{1BFDA199-F203-4204-ED53-6E9FE050E7B8}"/>
              </a:ext>
            </a:extLst>
          </p:cNvPr>
          <p:cNvPicPr>
            <a:picLocks noChangeAspect="1"/>
          </p:cNvPicPr>
          <p:nvPr/>
        </p:nvPicPr>
        <p:blipFill>
          <a:blip r:embed="rId3"/>
          <a:stretch>
            <a:fillRect/>
          </a:stretch>
        </p:blipFill>
        <p:spPr>
          <a:xfrm>
            <a:off x="9453433" y="1802863"/>
            <a:ext cx="2206351" cy="4012165"/>
          </a:xfrm>
          <a:prstGeom prst="rect">
            <a:avLst/>
          </a:prstGeom>
        </p:spPr>
      </p:pic>
    </p:spTree>
    <p:extLst>
      <p:ext uri="{BB962C8B-B14F-4D97-AF65-F5344CB8AC3E}">
        <p14:creationId xmlns:p14="http://schemas.microsoft.com/office/powerpoint/2010/main" val="551038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D4962A-774D-F6C7-9E81-75F4E74A58C7}"/>
              </a:ext>
            </a:extLst>
          </p:cNvPr>
          <p:cNvPicPr>
            <a:picLocks noChangeAspect="1"/>
          </p:cNvPicPr>
          <p:nvPr/>
        </p:nvPicPr>
        <p:blipFill>
          <a:blip r:embed="rId3"/>
          <a:stretch>
            <a:fillRect/>
          </a:stretch>
        </p:blipFill>
        <p:spPr>
          <a:xfrm>
            <a:off x="5664747" y="848714"/>
            <a:ext cx="5022231" cy="5566969"/>
          </a:xfrm>
          <a:prstGeom prst="rect">
            <a:avLst/>
          </a:prstGeom>
          <a:ln>
            <a:solidFill>
              <a:schemeClr val="tx1"/>
            </a:solidFill>
          </a:ln>
        </p:spPr>
      </p:pic>
      <p:pic>
        <p:nvPicPr>
          <p:cNvPr id="4" name="Picture 3">
            <a:extLst>
              <a:ext uri="{FF2B5EF4-FFF2-40B4-BE49-F238E27FC236}">
                <a16:creationId xmlns:a16="http://schemas.microsoft.com/office/drawing/2014/main" id="{C46D6E2B-B49F-1CF2-36E5-BC0FBA85AC62}"/>
              </a:ext>
            </a:extLst>
          </p:cNvPr>
          <p:cNvPicPr>
            <a:picLocks noChangeAspect="1"/>
          </p:cNvPicPr>
          <p:nvPr/>
        </p:nvPicPr>
        <p:blipFill>
          <a:blip r:embed="rId4"/>
          <a:stretch>
            <a:fillRect/>
          </a:stretch>
        </p:blipFill>
        <p:spPr>
          <a:xfrm>
            <a:off x="190104" y="825562"/>
            <a:ext cx="5334274" cy="5556536"/>
          </a:xfrm>
          <a:prstGeom prst="rect">
            <a:avLst/>
          </a:prstGeom>
          <a:ln>
            <a:solidFill>
              <a:schemeClr val="tx1"/>
            </a:solidFill>
          </a:ln>
        </p:spPr>
      </p:pic>
      <p:sp>
        <p:nvSpPr>
          <p:cNvPr id="2" name="Title 1">
            <a:extLst>
              <a:ext uri="{FF2B5EF4-FFF2-40B4-BE49-F238E27FC236}">
                <a16:creationId xmlns:a16="http://schemas.microsoft.com/office/drawing/2014/main" id="{EBF9F0E1-2386-493D-A469-DCB81D7B971D}"/>
              </a:ext>
            </a:extLst>
          </p:cNvPr>
          <p:cNvSpPr>
            <a:spLocks noGrp="1"/>
          </p:cNvSpPr>
          <p:nvPr>
            <p:ph type="title"/>
          </p:nvPr>
        </p:nvSpPr>
        <p:spPr>
          <a:xfrm>
            <a:off x="444034" y="228567"/>
            <a:ext cx="5679691" cy="550803"/>
          </a:xfrm>
        </p:spPr>
        <p:txBody>
          <a:bodyPr anchor="t">
            <a:normAutofit fontScale="90000"/>
          </a:bodyPr>
          <a:lstStyle/>
          <a:p>
            <a:r>
              <a:rPr lang="en-US" sz="3200" dirty="0">
                <a:solidFill>
                  <a:srgbClr val="1E70C0"/>
                </a:solidFill>
                <a:latin typeface="Arial" panose="020B0604020202020204" pitchFamily="34" charset="0"/>
                <a:cs typeface="Arial" panose="020B0604020202020204" pitchFamily="34" charset="0"/>
              </a:rPr>
              <a:t>Question 6 (b) – B</a:t>
            </a:r>
            <a:r>
              <a:rPr lang="en-US" dirty="0">
                <a:solidFill>
                  <a:srgbClr val="1E70C0"/>
                </a:solidFill>
                <a:latin typeface="Arial" panose="020B0604020202020204" pitchFamily="34" charset="0"/>
                <a:cs typeface="Arial" panose="020B0604020202020204" pitchFamily="34" charset="0"/>
              </a:rPr>
              <a:t>etter</a:t>
            </a:r>
            <a:r>
              <a:rPr lang="en-US" sz="3200" dirty="0">
                <a:solidFill>
                  <a:srgbClr val="1E70C0"/>
                </a:solidFill>
                <a:latin typeface="Arial" panose="020B0604020202020204" pitchFamily="34" charset="0"/>
                <a:cs typeface="Arial" panose="020B0604020202020204" pitchFamily="34" charset="0"/>
              </a:rPr>
              <a:t> examples</a:t>
            </a:r>
            <a:endParaRPr lang="en-GB" dirty="0">
              <a:latin typeface="Arial" panose="020B0604020202020204" pitchFamily="34" charset="0"/>
              <a:cs typeface="Arial" panose="020B0604020202020204" pitchFamily="34" charset="0"/>
            </a:endParaRPr>
          </a:p>
        </p:txBody>
      </p:sp>
      <p:sp>
        <p:nvSpPr>
          <p:cNvPr id="7" name="Content Placeholder 2">
            <a:extLst>
              <a:ext uri="{FF2B5EF4-FFF2-40B4-BE49-F238E27FC236}">
                <a16:creationId xmlns:a16="http://schemas.microsoft.com/office/drawing/2014/main" id="{5C568D7C-FE12-42BA-3A0C-901AE00ED240}"/>
              </a:ext>
            </a:extLst>
          </p:cNvPr>
          <p:cNvSpPr txBox="1">
            <a:spLocks/>
          </p:cNvSpPr>
          <p:nvPr/>
        </p:nvSpPr>
        <p:spPr>
          <a:xfrm>
            <a:off x="3048832" y="2017897"/>
            <a:ext cx="5231829" cy="2302034"/>
          </a:xfrm>
          <a:prstGeom prst="rect">
            <a:avLst/>
          </a:prstGeom>
          <a:solidFill>
            <a:schemeClr val="accent4">
              <a:lumMod val="40000"/>
              <a:lumOff val="60000"/>
            </a:schemeClr>
          </a:solidFill>
          <a:ln>
            <a:solidFill>
              <a:schemeClr val="bg1"/>
            </a:solidFill>
          </a:ln>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spcAft>
                <a:spcPts val="130"/>
              </a:spcAft>
              <a:buFont typeface="Arial" panose="020B0604020202020204" pitchFamily="34" charset="0"/>
              <a:buNone/>
            </a:pPr>
            <a:r>
              <a:rPr lang="en-GB" sz="1400" b="1" dirty="0">
                <a:latin typeface="Arial" panose="020B0604020202020204" pitchFamily="34" charset="0"/>
                <a:cs typeface="Arial" panose="020B0604020202020204" pitchFamily="34" charset="0"/>
              </a:rPr>
              <a:t>Better technical details shown with some attempt to draw an orthographic working drawing.</a:t>
            </a:r>
          </a:p>
          <a:p>
            <a:pPr marL="0" indent="0" algn="ctr">
              <a:lnSpc>
                <a:spcPct val="150000"/>
              </a:lnSpc>
              <a:spcAft>
                <a:spcPts val="130"/>
              </a:spcAft>
              <a:buFont typeface="Arial" panose="020B0604020202020204" pitchFamily="34" charset="0"/>
              <a:buNone/>
            </a:pPr>
            <a:r>
              <a:rPr lang="en-GB" sz="1400" b="1" dirty="0">
                <a:latin typeface="Arial" panose="020B0604020202020204" pitchFamily="34" charset="0"/>
                <a:cs typeface="Arial" panose="020B0604020202020204" pitchFamily="34" charset="0"/>
              </a:rPr>
              <a:t>Key measurements identified which are suitable.</a:t>
            </a:r>
          </a:p>
          <a:p>
            <a:pPr marL="0" indent="0" algn="ctr">
              <a:lnSpc>
                <a:spcPct val="150000"/>
              </a:lnSpc>
              <a:spcAft>
                <a:spcPts val="130"/>
              </a:spcAft>
              <a:buFont typeface="Arial" panose="020B0604020202020204" pitchFamily="34" charset="0"/>
              <a:buNone/>
            </a:pPr>
            <a:r>
              <a:rPr lang="en-GB" sz="1400" b="1" dirty="0">
                <a:latin typeface="Arial" panose="020B0604020202020204" pitchFamily="34" charset="0"/>
                <a:cs typeface="Arial" panose="020B0604020202020204" pitchFamily="34" charset="0"/>
              </a:rPr>
              <a:t>Reference to scale.</a:t>
            </a:r>
          </a:p>
          <a:p>
            <a:pPr marL="0" indent="0" algn="ctr">
              <a:lnSpc>
                <a:spcPct val="150000"/>
              </a:lnSpc>
              <a:spcAft>
                <a:spcPts val="130"/>
              </a:spcAft>
              <a:buFont typeface="Arial" panose="020B0604020202020204" pitchFamily="34" charset="0"/>
              <a:buNone/>
            </a:pPr>
            <a:r>
              <a:rPr lang="en-GB" sz="1400" b="1" dirty="0">
                <a:latin typeface="Arial" panose="020B0604020202020204" pitchFamily="34" charset="0"/>
                <a:cs typeface="Arial" panose="020B0604020202020204" pitchFamily="34" charset="0"/>
              </a:rPr>
              <a:t>Parts labelled with materials and key features.</a:t>
            </a:r>
          </a:p>
        </p:txBody>
      </p:sp>
      <p:grpSp>
        <p:nvGrpSpPr>
          <p:cNvPr id="9" name="Group 8">
            <a:extLst>
              <a:ext uri="{FF2B5EF4-FFF2-40B4-BE49-F238E27FC236}">
                <a16:creationId xmlns:a16="http://schemas.microsoft.com/office/drawing/2014/main" id="{5FE7D154-33D7-FCEC-AF64-83059AB5E6C9}"/>
              </a:ext>
            </a:extLst>
          </p:cNvPr>
          <p:cNvGrpSpPr/>
          <p:nvPr/>
        </p:nvGrpSpPr>
        <p:grpSpPr>
          <a:xfrm>
            <a:off x="2094428" y="5167779"/>
            <a:ext cx="1908808" cy="549137"/>
            <a:chOff x="1284754" y="2996161"/>
            <a:chExt cx="1908808" cy="549137"/>
          </a:xfrm>
        </p:grpSpPr>
        <p:pic>
          <p:nvPicPr>
            <p:cNvPr id="21" name="Picture 20">
              <a:extLst>
                <a:ext uri="{FF2B5EF4-FFF2-40B4-BE49-F238E27FC236}">
                  <a16:creationId xmlns:a16="http://schemas.microsoft.com/office/drawing/2014/main" id="{2517D945-345F-980B-6249-494E027BE06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284754" y="2996161"/>
              <a:ext cx="372752" cy="432839"/>
            </a:xfrm>
            <a:prstGeom prst="rect">
              <a:avLst/>
            </a:prstGeom>
          </p:spPr>
        </p:pic>
        <p:sp>
          <p:nvSpPr>
            <p:cNvPr id="22" name="Content Placeholder 2">
              <a:extLst>
                <a:ext uri="{FF2B5EF4-FFF2-40B4-BE49-F238E27FC236}">
                  <a16:creationId xmlns:a16="http://schemas.microsoft.com/office/drawing/2014/main" id="{87C4B81C-FAA3-7E74-086C-4D02FAD0B860}"/>
                </a:ext>
              </a:extLst>
            </p:cNvPr>
            <p:cNvSpPr txBox="1">
              <a:spLocks/>
            </p:cNvSpPr>
            <p:nvPr/>
          </p:nvSpPr>
          <p:spPr>
            <a:xfrm>
              <a:off x="1505022" y="3212580"/>
              <a:ext cx="1688540" cy="332718"/>
            </a:xfrm>
            <a:prstGeom prst="rect">
              <a:avLst/>
            </a:prstGeom>
            <a:solidFill>
              <a:schemeClr val="accent4">
                <a:lumMod val="40000"/>
                <a:lumOff val="60000"/>
              </a:schemeClr>
            </a:solidFill>
            <a:ln>
              <a:solidFill>
                <a:schemeClr val="bg1"/>
              </a:solidFill>
            </a:ln>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spcAft>
                  <a:spcPts val="130"/>
                </a:spcAft>
                <a:buFont typeface="Arial" panose="020B0604020202020204" pitchFamily="34" charset="0"/>
                <a:buNone/>
              </a:pPr>
              <a:r>
                <a:rPr lang="en-GB" sz="1000" b="1" dirty="0">
                  <a:latin typeface="Arial" panose="020B0604020202020204" pitchFamily="34" charset="0"/>
                  <a:cs typeface="Arial" panose="020B0604020202020204" pitchFamily="34" charset="0"/>
                </a:rPr>
                <a:t>6/8 marks</a:t>
              </a:r>
            </a:p>
          </p:txBody>
        </p:sp>
      </p:grpSp>
      <p:grpSp>
        <p:nvGrpSpPr>
          <p:cNvPr id="27" name="Group 26">
            <a:extLst>
              <a:ext uri="{FF2B5EF4-FFF2-40B4-BE49-F238E27FC236}">
                <a16:creationId xmlns:a16="http://schemas.microsoft.com/office/drawing/2014/main" id="{B7345292-374B-2963-DABB-B5E869223332}"/>
              </a:ext>
            </a:extLst>
          </p:cNvPr>
          <p:cNvGrpSpPr/>
          <p:nvPr/>
        </p:nvGrpSpPr>
        <p:grpSpPr>
          <a:xfrm>
            <a:off x="7221458" y="5167779"/>
            <a:ext cx="1908808" cy="549137"/>
            <a:chOff x="1284754" y="2996161"/>
            <a:chExt cx="1908808" cy="549137"/>
          </a:xfrm>
        </p:grpSpPr>
        <p:pic>
          <p:nvPicPr>
            <p:cNvPr id="28" name="Picture 27">
              <a:extLst>
                <a:ext uri="{FF2B5EF4-FFF2-40B4-BE49-F238E27FC236}">
                  <a16:creationId xmlns:a16="http://schemas.microsoft.com/office/drawing/2014/main" id="{FF25EC72-CEF7-2DF5-CE79-9D911EFDB2D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284754" y="2996161"/>
              <a:ext cx="372752" cy="432839"/>
            </a:xfrm>
            <a:prstGeom prst="rect">
              <a:avLst/>
            </a:prstGeom>
          </p:spPr>
        </p:pic>
        <p:sp>
          <p:nvSpPr>
            <p:cNvPr id="29" name="Content Placeholder 2">
              <a:extLst>
                <a:ext uri="{FF2B5EF4-FFF2-40B4-BE49-F238E27FC236}">
                  <a16:creationId xmlns:a16="http://schemas.microsoft.com/office/drawing/2014/main" id="{977E9982-56F4-4B72-9EAB-B1BDEDA6DDF6}"/>
                </a:ext>
              </a:extLst>
            </p:cNvPr>
            <p:cNvSpPr txBox="1">
              <a:spLocks/>
            </p:cNvSpPr>
            <p:nvPr/>
          </p:nvSpPr>
          <p:spPr>
            <a:xfrm>
              <a:off x="1505022" y="3212580"/>
              <a:ext cx="1688540" cy="332718"/>
            </a:xfrm>
            <a:prstGeom prst="rect">
              <a:avLst/>
            </a:prstGeom>
            <a:solidFill>
              <a:schemeClr val="accent4">
                <a:lumMod val="40000"/>
                <a:lumOff val="60000"/>
              </a:schemeClr>
            </a:solidFill>
            <a:ln>
              <a:solidFill>
                <a:schemeClr val="bg1"/>
              </a:solidFill>
            </a:ln>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spcAft>
                  <a:spcPts val="130"/>
                </a:spcAft>
                <a:buFont typeface="Arial" panose="020B0604020202020204" pitchFamily="34" charset="0"/>
                <a:buNone/>
              </a:pPr>
              <a:r>
                <a:rPr lang="en-GB" sz="1000" b="1" dirty="0">
                  <a:latin typeface="Arial" panose="020B0604020202020204" pitchFamily="34" charset="0"/>
                  <a:cs typeface="Arial" panose="020B0604020202020204" pitchFamily="34" charset="0"/>
                </a:rPr>
                <a:t>8/8 marks</a:t>
              </a:r>
            </a:p>
          </p:txBody>
        </p:sp>
      </p:grpSp>
    </p:spTree>
    <p:extLst>
      <p:ext uri="{BB962C8B-B14F-4D97-AF65-F5344CB8AC3E}">
        <p14:creationId xmlns:p14="http://schemas.microsoft.com/office/powerpoint/2010/main" val="422138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2F69852-C5B2-1AFE-F053-0B1FC8F74D2F}"/>
              </a:ext>
            </a:extLst>
          </p:cNvPr>
          <p:cNvPicPr>
            <a:picLocks noChangeAspect="1"/>
          </p:cNvPicPr>
          <p:nvPr/>
        </p:nvPicPr>
        <p:blipFill>
          <a:blip r:embed="rId3"/>
          <a:stretch>
            <a:fillRect/>
          </a:stretch>
        </p:blipFill>
        <p:spPr>
          <a:xfrm>
            <a:off x="740045" y="1319154"/>
            <a:ext cx="10176999" cy="4566151"/>
          </a:xfrm>
          <a:prstGeom prst="rect">
            <a:avLst/>
          </a:prstGeom>
        </p:spPr>
      </p:pic>
      <p:sp>
        <p:nvSpPr>
          <p:cNvPr id="15" name="Rectangle 14">
            <a:extLst>
              <a:ext uri="{FF2B5EF4-FFF2-40B4-BE49-F238E27FC236}">
                <a16:creationId xmlns:a16="http://schemas.microsoft.com/office/drawing/2014/main" id="{F11F6A57-D323-4378-9209-643AE8AF2433}"/>
              </a:ext>
            </a:extLst>
          </p:cNvPr>
          <p:cNvSpPr/>
          <p:nvPr/>
        </p:nvSpPr>
        <p:spPr>
          <a:xfrm flipV="1">
            <a:off x="1166685" y="1149762"/>
            <a:ext cx="1241966" cy="45719"/>
          </a:xfrm>
          <a:prstGeom prst="rect">
            <a:avLst/>
          </a:prstGeom>
          <a:solidFill>
            <a:srgbClr val="1E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70C0"/>
              </a:solidFill>
            </a:endParaRPr>
          </a:p>
        </p:txBody>
      </p:sp>
      <p:sp>
        <p:nvSpPr>
          <p:cNvPr id="3" name="Title 2">
            <a:extLst>
              <a:ext uri="{FF2B5EF4-FFF2-40B4-BE49-F238E27FC236}">
                <a16:creationId xmlns:a16="http://schemas.microsoft.com/office/drawing/2014/main" id="{1C85D138-F3D1-463C-8BCA-4744B1EBE0A6}"/>
              </a:ext>
            </a:extLst>
          </p:cNvPr>
          <p:cNvSpPr>
            <a:spLocks noGrp="1"/>
          </p:cNvSpPr>
          <p:nvPr>
            <p:ph type="title"/>
          </p:nvPr>
        </p:nvSpPr>
        <p:spPr>
          <a:xfrm>
            <a:off x="1012054" y="1149762"/>
            <a:ext cx="9439071" cy="464258"/>
          </a:xfrm>
        </p:spPr>
        <p:txBody>
          <a:bodyPr>
            <a:normAutofit fontScale="90000"/>
          </a:bodyPr>
          <a:lstStyle/>
          <a:p>
            <a:pPr>
              <a:defRPr/>
            </a:pPr>
            <a:r>
              <a:rPr lang="en-US" sz="3600" dirty="0">
                <a:solidFill>
                  <a:srgbClr val="1E70C0"/>
                </a:solidFill>
                <a:latin typeface="Arial" panose="020B0604020202020204" pitchFamily="34" charset="0"/>
                <a:cs typeface="Arial" panose="020B0604020202020204" pitchFamily="34" charset="0"/>
              </a:rPr>
              <a:t>Unit 3 - Item Level Data</a:t>
            </a:r>
            <a:br>
              <a:rPr lang="en-US" dirty="0">
                <a:solidFill>
                  <a:srgbClr val="1E70C0"/>
                </a:solidFill>
              </a:rPr>
            </a:br>
            <a:br>
              <a:rPr lang="en-GB" dirty="0">
                <a:solidFill>
                  <a:srgbClr val="3DA0E4"/>
                </a:solidFill>
              </a:rPr>
            </a:br>
            <a:endParaRPr lang="en-GB" dirty="0"/>
          </a:p>
        </p:txBody>
      </p:sp>
      <p:sp>
        <p:nvSpPr>
          <p:cNvPr id="7" name="Rectangle 6">
            <a:extLst>
              <a:ext uri="{FF2B5EF4-FFF2-40B4-BE49-F238E27FC236}">
                <a16:creationId xmlns:a16="http://schemas.microsoft.com/office/drawing/2014/main" id="{9964E1B4-5828-4F8F-87D3-28C4325A6706}"/>
              </a:ext>
            </a:extLst>
          </p:cNvPr>
          <p:cNvSpPr/>
          <p:nvPr/>
        </p:nvSpPr>
        <p:spPr>
          <a:xfrm>
            <a:off x="740044" y="3309617"/>
            <a:ext cx="10176999" cy="344661"/>
          </a:xfrm>
          <a:prstGeom prst="rect">
            <a:avLst/>
          </a:prstGeom>
          <a:solidFill>
            <a:schemeClr val="accent2">
              <a:lumMod val="60000"/>
              <a:lumOff val="40000"/>
              <a:alpha val="36078"/>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964E1B4-5828-4F8F-87D3-28C4325A6706}"/>
              </a:ext>
            </a:extLst>
          </p:cNvPr>
          <p:cNvSpPr/>
          <p:nvPr/>
        </p:nvSpPr>
        <p:spPr>
          <a:xfrm>
            <a:off x="740043" y="5472410"/>
            <a:ext cx="10177001" cy="344661"/>
          </a:xfrm>
          <a:prstGeom prst="rect">
            <a:avLst/>
          </a:prstGeom>
          <a:solidFill>
            <a:schemeClr val="accent2">
              <a:lumMod val="60000"/>
              <a:lumOff val="40000"/>
              <a:alpha val="36078"/>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964E1B4-5828-4F8F-87D3-28C4325A6706}"/>
              </a:ext>
            </a:extLst>
          </p:cNvPr>
          <p:cNvSpPr/>
          <p:nvPr/>
        </p:nvSpPr>
        <p:spPr>
          <a:xfrm>
            <a:off x="740045" y="4391013"/>
            <a:ext cx="10176998" cy="366583"/>
          </a:xfrm>
          <a:prstGeom prst="rect">
            <a:avLst/>
          </a:prstGeom>
          <a:solidFill>
            <a:schemeClr val="accent2">
              <a:lumMod val="60000"/>
              <a:lumOff val="40000"/>
              <a:alpha val="36078"/>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964E1B4-5828-4F8F-87D3-28C4325A6706}"/>
              </a:ext>
            </a:extLst>
          </p:cNvPr>
          <p:cNvSpPr/>
          <p:nvPr/>
        </p:nvSpPr>
        <p:spPr>
          <a:xfrm>
            <a:off x="776591" y="2607549"/>
            <a:ext cx="10140452" cy="344661"/>
          </a:xfrm>
          <a:prstGeom prst="rect">
            <a:avLst/>
          </a:prstGeom>
          <a:solidFill>
            <a:schemeClr val="accent6">
              <a:lumMod val="40000"/>
              <a:lumOff val="60000"/>
              <a:alpha val="36078"/>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964E1B4-5828-4F8F-87D3-28C4325A6706}"/>
              </a:ext>
            </a:extLst>
          </p:cNvPr>
          <p:cNvSpPr/>
          <p:nvPr/>
        </p:nvSpPr>
        <p:spPr>
          <a:xfrm>
            <a:off x="740043" y="4770341"/>
            <a:ext cx="10176998" cy="366583"/>
          </a:xfrm>
          <a:prstGeom prst="rect">
            <a:avLst/>
          </a:prstGeom>
          <a:solidFill>
            <a:schemeClr val="accent6">
              <a:lumMod val="40000"/>
              <a:lumOff val="60000"/>
              <a:alpha val="36078"/>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1012054" y="5885305"/>
            <a:ext cx="9179696" cy="584775"/>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Mean mark (average) typically less than half marks for each question</a:t>
            </a:r>
          </a:p>
          <a:p>
            <a:r>
              <a:rPr lang="en-US" sz="1600" dirty="0">
                <a:latin typeface="Arial" panose="020B0604020202020204" pitchFamily="34" charset="0"/>
                <a:cs typeface="Arial" panose="020B0604020202020204" pitchFamily="34" charset="0"/>
              </a:rPr>
              <a:t>SD and FF indicate accessibility of the paper</a:t>
            </a:r>
          </a:p>
        </p:txBody>
      </p:sp>
    </p:spTree>
    <p:extLst>
      <p:ext uri="{BB962C8B-B14F-4D97-AF65-F5344CB8AC3E}">
        <p14:creationId xmlns:p14="http://schemas.microsoft.com/office/powerpoint/2010/main" val="77659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545A429-9F05-0C47-84F0-88A74EAF054D}"/>
              </a:ext>
            </a:extLst>
          </p:cNvPr>
          <p:cNvSpPr/>
          <p:nvPr/>
        </p:nvSpPr>
        <p:spPr>
          <a:xfrm flipV="1">
            <a:off x="6676570" y="6604000"/>
            <a:ext cx="2757715" cy="254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F861919-BADC-1744-BEBF-CA87918683D9}"/>
              </a:ext>
            </a:extLst>
          </p:cNvPr>
          <p:cNvSpPr/>
          <p:nvPr/>
        </p:nvSpPr>
        <p:spPr>
          <a:xfrm flipV="1">
            <a:off x="9434285" y="6604000"/>
            <a:ext cx="2757715" cy="254000"/>
          </a:xfrm>
          <a:prstGeom prst="rect">
            <a:avLst/>
          </a:prstGeom>
          <a:solidFill>
            <a:srgbClr val="FFC8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D543F32-DED1-8947-9039-24D7A1D61734}"/>
              </a:ext>
            </a:extLst>
          </p:cNvPr>
          <p:cNvSpPr/>
          <p:nvPr/>
        </p:nvSpPr>
        <p:spPr>
          <a:xfrm flipV="1">
            <a:off x="2316662" y="1900597"/>
            <a:ext cx="1241966" cy="45719"/>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70C0"/>
              </a:solidFill>
            </a:endParaRPr>
          </a:p>
        </p:txBody>
      </p:sp>
      <p:sp>
        <p:nvSpPr>
          <p:cNvPr id="2" name="Title 1">
            <a:extLst>
              <a:ext uri="{FF2B5EF4-FFF2-40B4-BE49-F238E27FC236}">
                <a16:creationId xmlns:a16="http://schemas.microsoft.com/office/drawing/2014/main" id="{031A2D21-BB03-44BE-BFA4-408A7181E42A}"/>
              </a:ext>
            </a:extLst>
          </p:cNvPr>
          <p:cNvSpPr>
            <a:spLocks noGrp="1"/>
          </p:cNvSpPr>
          <p:nvPr>
            <p:ph type="title"/>
          </p:nvPr>
        </p:nvSpPr>
        <p:spPr>
          <a:xfrm>
            <a:off x="2164080" y="2459739"/>
            <a:ext cx="10515600" cy="1325563"/>
          </a:xfrm>
        </p:spPr>
        <p:txBody>
          <a:bodyPr anchor="t">
            <a:normAutofit fontScale="90000"/>
          </a:bodyPr>
          <a:lstStyle/>
          <a:p>
            <a:pPr>
              <a:lnSpc>
                <a:spcPct val="80000"/>
              </a:lnSpc>
            </a:pPr>
            <a:r>
              <a:rPr lang="en-US" sz="6000" kern="1100" spc="-30" dirty="0">
                <a:solidFill>
                  <a:srgbClr val="3DA0E4"/>
                </a:solidFill>
                <a:latin typeface="Arial" panose="020B0604020202020204" pitchFamily="34" charset="0"/>
                <a:cs typeface="Arial" panose="020B0604020202020204" pitchFamily="34" charset="0"/>
              </a:rPr>
              <a:t>Exemplar Responses</a:t>
            </a:r>
            <a:br>
              <a:rPr lang="en-US" sz="6000" kern="1100" spc="-30" dirty="0">
                <a:solidFill>
                  <a:srgbClr val="3DA0E4"/>
                </a:solidFill>
                <a:latin typeface="Arial" panose="020B0604020202020204" pitchFamily="34" charset="0"/>
                <a:cs typeface="Arial" panose="020B0604020202020204" pitchFamily="34" charset="0"/>
              </a:rPr>
            </a:br>
            <a:r>
              <a:rPr lang="en-US" sz="6000" kern="1100" spc="-30" dirty="0">
                <a:solidFill>
                  <a:srgbClr val="3DA0E4"/>
                </a:solidFill>
                <a:latin typeface="Arial" panose="020B0604020202020204" pitchFamily="34" charset="0"/>
                <a:cs typeface="Arial" panose="020B0604020202020204" pitchFamily="34" charset="0"/>
              </a:rPr>
              <a:t>Unit 3</a:t>
            </a:r>
            <a:br>
              <a:rPr lang="en-US" sz="6000" kern="1100" spc="-30" dirty="0">
                <a:solidFill>
                  <a:srgbClr val="3DA0E4"/>
                </a:solidFill>
                <a:latin typeface="Arial" panose="020B0604020202020204" pitchFamily="34" charset="0"/>
                <a:cs typeface="Arial" panose="020B0604020202020204" pitchFamily="34" charset="0"/>
              </a:rPr>
            </a:br>
            <a:br>
              <a:rPr lang="en-US" sz="8000" kern="1100" spc="-30" dirty="0">
                <a:solidFill>
                  <a:srgbClr val="3DA0E4"/>
                </a:solidFill>
                <a:latin typeface="Arial" panose="020B0604020202020204" pitchFamily="34" charset="0"/>
                <a:cs typeface="Arial" panose="020B0604020202020204" pitchFamily="34" charset="0"/>
              </a:rPr>
            </a:br>
            <a:r>
              <a:rPr lang="en-US" sz="3100" kern="1100" spc="-30" dirty="0">
                <a:solidFill>
                  <a:srgbClr val="3DA0E4"/>
                </a:solidFill>
                <a:latin typeface="Arial" panose="020B0604020202020204" pitchFamily="34" charset="0"/>
                <a:cs typeface="Arial" panose="020B0604020202020204" pitchFamily="34" charset="0"/>
              </a:rPr>
              <a:t>Discussions looking at example responses from 2023 paper</a:t>
            </a:r>
            <a:br>
              <a:rPr lang="en-US" sz="4400" kern="1100" spc="-30" dirty="0">
                <a:solidFill>
                  <a:srgbClr val="3DA0E4"/>
                </a:solidFill>
                <a:latin typeface="Gotham Rounded Book"/>
                <a:cs typeface="Gotham Rounded Book"/>
              </a:rPr>
            </a:br>
            <a:endParaRPr lang="en-GB" dirty="0"/>
          </a:p>
        </p:txBody>
      </p:sp>
    </p:spTree>
    <p:extLst>
      <p:ext uri="{BB962C8B-B14F-4D97-AF65-F5344CB8AC3E}">
        <p14:creationId xmlns:p14="http://schemas.microsoft.com/office/powerpoint/2010/main" val="12997413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AA7318-A28A-2345-754A-517BBD4149A3}"/>
              </a:ext>
            </a:extLst>
          </p:cNvPr>
          <p:cNvPicPr>
            <a:picLocks noChangeAspect="1"/>
          </p:cNvPicPr>
          <p:nvPr/>
        </p:nvPicPr>
        <p:blipFill>
          <a:blip r:embed="rId3"/>
          <a:stretch>
            <a:fillRect/>
          </a:stretch>
        </p:blipFill>
        <p:spPr>
          <a:xfrm>
            <a:off x="4567491" y="688792"/>
            <a:ext cx="4598811" cy="5873180"/>
          </a:xfrm>
          <a:prstGeom prst="rect">
            <a:avLst/>
          </a:prstGeom>
        </p:spPr>
      </p:pic>
      <p:sp>
        <p:nvSpPr>
          <p:cNvPr id="27" name="Rectangle 26">
            <a:extLst>
              <a:ext uri="{FF2B5EF4-FFF2-40B4-BE49-F238E27FC236}">
                <a16:creationId xmlns:a16="http://schemas.microsoft.com/office/drawing/2014/main" id="{23AFC28C-DC55-4A75-91C6-8943F7BFF2BC}"/>
              </a:ext>
              <a:ext uri="{C183D7F6-B498-43B3-948B-1728B52AA6E4}">
                <adec:decorative xmlns:adec="http://schemas.microsoft.com/office/drawing/2017/decorative" val="1"/>
              </a:ext>
            </a:extLst>
          </p:cNvPr>
          <p:cNvSpPr/>
          <p:nvPr/>
        </p:nvSpPr>
        <p:spPr>
          <a:xfrm>
            <a:off x="243391" y="192342"/>
            <a:ext cx="4132880" cy="6324600"/>
          </a:xfrm>
          <a:prstGeom prst="rect">
            <a:avLst/>
          </a:prstGeom>
          <a:solidFill>
            <a:schemeClr val="accent5">
              <a:lumMod val="60000"/>
              <a:lumOff val="4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8886A687-6EDB-47D4-8E8E-A98ADF07F38C}"/>
              </a:ext>
            </a:extLst>
          </p:cNvPr>
          <p:cNvSpPr>
            <a:spLocks noGrp="1"/>
          </p:cNvSpPr>
          <p:nvPr>
            <p:ph idx="1"/>
          </p:nvPr>
        </p:nvSpPr>
        <p:spPr>
          <a:xfrm>
            <a:off x="371175" y="287591"/>
            <a:ext cx="3925617" cy="5990546"/>
          </a:xfrm>
        </p:spPr>
        <p:txBody>
          <a:bodyPr numCol="1">
            <a:noAutofit/>
          </a:bodyPr>
          <a:lstStyle/>
          <a:p>
            <a:pPr marL="0" indent="0">
              <a:lnSpc>
                <a:spcPct val="150000"/>
              </a:lnSpc>
              <a:spcAft>
                <a:spcPts val="130"/>
              </a:spcAft>
              <a:buNone/>
            </a:pPr>
            <a:r>
              <a:rPr lang="en-GB" sz="1800" b="1" dirty="0">
                <a:latin typeface="Arial" panose="020B0604020202020204" pitchFamily="34" charset="0"/>
                <a:cs typeface="Arial" panose="020B0604020202020204" pitchFamily="34" charset="0"/>
              </a:rPr>
              <a:t>General Comments</a:t>
            </a:r>
          </a:p>
          <a:p>
            <a:pPr>
              <a:lnSpc>
                <a:spcPct val="150000"/>
              </a:lnSpc>
              <a:spcAft>
                <a:spcPts val="130"/>
              </a:spcAft>
            </a:pPr>
            <a:r>
              <a:rPr lang="en-US" sz="1800" b="1" baseline="30000" dirty="0">
                <a:latin typeface="Arial" panose="020B0604020202020204" pitchFamily="34" charset="0"/>
                <a:cs typeface="Arial" panose="020B0604020202020204" pitchFamily="34" charset="0"/>
              </a:rPr>
              <a:t>The facility factor for this question was 24.5 and a mean score of 2.9 from 12, proving to be the most challenging question to candidates. This question had two elements to it and part (a) was better that part (b). </a:t>
            </a:r>
          </a:p>
          <a:p>
            <a:pPr>
              <a:lnSpc>
                <a:spcPct val="150000"/>
              </a:lnSpc>
              <a:spcAft>
                <a:spcPts val="130"/>
              </a:spcAft>
            </a:pPr>
            <a:r>
              <a:rPr lang="en-US" sz="1800" b="1" baseline="30000" dirty="0">
                <a:latin typeface="Arial" panose="020B0604020202020204" pitchFamily="34" charset="0"/>
                <a:cs typeface="Arial" panose="020B0604020202020204" pitchFamily="34" charset="0"/>
              </a:rPr>
              <a:t>The main concern with this question was that responses for part (b) did not address what was being asked from the question and the majority of responses explained the process of vacuum forming rather than explaining the features required to produce a successful industrial former. </a:t>
            </a:r>
          </a:p>
          <a:p>
            <a:pPr>
              <a:lnSpc>
                <a:spcPct val="150000"/>
              </a:lnSpc>
              <a:spcAft>
                <a:spcPts val="130"/>
              </a:spcAft>
            </a:pPr>
            <a:r>
              <a:rPr lang="en-US" sz="1800" b="1" baseline="30000" dirty="0">
                <a:latin typeface="Arial" panose="020B0604020202020204" pitchFamily="34" charset="0"/>
                <a:cs typeface="Arial" panose="020B0604020202020204" pitchFamily="34" charset="0"/>
              </a:rPr>
              <a:t>This highlights the importance of reading the question carefully. Where the answer was answered well it was clear that candidates were able to identify draft angles, support ribs and the need for the former to be designed with a working hinge to make it one piece.</a:t>
            </a:r>
          </a:p>
          <a:p>
            <a:pPr marL="0" indent="0">
              <a:lnSpc>
                <a:spcPct val="150000"/>
              </a:lnSpc>
              <a:spcAft>
                <a:spcPts val="130"/>
              </a:spcAft>
              <a:buNone/>
            </a:pPr>
            <a:endParaRPr lang="en-GB" sz="1800" b="1" baseline="30000" dirty="0">
              <a:latin typeface="Bliss-Light"/>
              <a:cs typeface="Bliss-Light"/>
            </a:endParaRPr>
          </a:p>
          <a:p>
            <a:pPr marL="0" indent="0">
              <a:lnSpc>
                <a:spcPct val="150000"/>
              </a:lnSpc>
              <a:spcAft>
                <a:spcPts val="130"/>
              </a:spcAft>
              <a:buNone/>
            </a:pPr>
            <a:endParaRPr lang="en-GB" sz="6600" b="1" baseline="30000" dirty="0">
              <a:latin typeface="Bliss-Light"/>
              <a:cs typeface="Bliss-Light"/>
            </a:endParaRPr>
          </a:p>
          <a:p>
            <a:endParaRPr lang="en-GB" sz="4000" dirty="0"/>
          </a:p>
          <a:p>
            <a:endParaRPr lang="en-GB" sz="4000" dirty="0"/>
          </a:p>
        </p:txBody>
      </p:sp>
      <p:sp>
        <p:nvSpPr>
          <p:cNvPr id="2" name="Title 1">
            <a:extLst>
              <a:ext uri="{FF2B5EF4-FFF2-40B4-BE49-F238E27FC236}">
                <a16:creationId xmlns:a16="http://schemas.microsoft.com/office/drawing/2014/main" id="{EBF9F0E1-2386-493D-A469-DCB81D7B971D}"/>
              </a:ext>
            </a:extLst>
          </p:cNvPr>
          <p:cNvSpPr>
            <a:spLocks noGrp="1"/>
          </p:cNvSpPr>
          <p:nvPr>
            <p:ph type="title"/>
          </p:nvPr>
        </p:nvSpPr>
        <p:spPr>
          <a:xfrm>
            <a:off x="4469227" y="192342"/>
            <a:ext cx="3932237" cy="550803"/>
          </a:xfrm>
        </p:spPr>
        <p:txBody>
          <a:bodyPr anchor="t"/>
          <a:lstStyle/>
          <a:p>
            <a:r>
              <a:rPr lang="en-US" sz="3200" dirty="0">
                <a:solidFill>
                  <a:srgbClr val="1E70C0"/>
                </a:solidFill>
                <a:latin typeface="Arial" panose="020B0604020202020204" pitchFamily="34" charset="0"/>
                <a:cs typeface="Arial" panose="020B0604020202020204" pitchFamily="34" charset="0"/>
              </a:rPr>
              <a:t>Question 4 (b)</a:t>
            </a:r>
            <a:endParaRPr lang="en-GB" dirty="0">
              <a:latin typeface="Arial" panose="020B0604020202020204" pitchFamily="34" charset="0"/>
              <a:cs typeface="Arial" panose="020B0604020202020204" pitchFamily="34" charset="0"/>
            </a:endParaRPr>
          </a:p>
        </p:txBody>
      </p:sp>
      <p:sp>
        <p:nvSpPr>
          <p:cNvPr id="21" name="Content Placeholder 2">
            <a:extLst>
              <a:ext uri="{FF2B5EF4-FFF2-40B4-BE49-F238E27FC236}">
                <a16:creationId xmlns:a16="http://schemas.microsoft.com/office/drawing/2014/main" id="{8886A687-6EDB-47D4-8E8E-A98ADF07F38C}"/>
              </a:ext>
            </a:extLst>
          </p:cNvPr>
          <p:cNvSpPr txBox="1">
            <a:spLocks/>
          </p:cNvSpPr>
          <p:nvPr/>
        </p:nvSpPr>
        <p:spPr>
          <a:xfrm>
            <a:off x="6244683" y="3724507"/>
            <a:ext cx="5703925" cy="2663199"/>
          </a:xfrm>
          <a:prstGeom prst="rect">
            <a:avLst/>
          </a:prstGeom>
          <a:solidFill>
            <a:schemeClr val="accent4">
              <a:lumMod val="40000"/>
              <a:lumOff val="60000"/>
            </a:schemeClr>
          </a:solidFill>
          <a:ln>
            <a:solidFill>
              <a:schemeClr val="bg1"/>
            </a:solidFill>
          </a:ln>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spcAft>
                <a:spcPts val="130"/>
              </a:spcAft>
              <a:buFont typeface="Arial" panose="020B0604020202020204" pitchFamily="34" charset="0"/>
              <a:buNone/>
            </a:pPr>
            <a:r>
              <a:rPr lang="en-GB" sz="1400" b="1" dirty="0">
                <a:latin typeface="Arial" panose="020B0604020202020204" pitchFamily="34" charset="0"/>
                <a:cs typeface="Arial" panose="020B0604020202020204" pitchFamily="34" charset="0"/>
              </a:rPr>
              <a:t>Actual Mark – 0</a:t>
            </a:r>
          </a:p>
          <a:p>
            <a:pPr marL="0" indent="0" algn="ctr">
              <a:lnSpc>
                <a:spcPct val="150000"/>
              </a:lnSpc>
              <a:spcAft>
                <a:spcPts val="130"/>
              </a:spcAft>
              <a:buFont typeface="Arial" panose="020B0604020202020204" pitchFamily="34" charset="0"/>
              <a:buNone/>
            </a:pPr>
            <a:r>
              <a:rPr lang="en-GB" sz="1400" b="1" dirty="0">
                <a:latin typeface="Arial" panose="020B0604020202020204" pitchFamily="34" charset="0"/>
                <a:cs typeface="Arial" panose="020B0604020202020204" pitchFamily="34" charset="0"/>
              </a:rPr>
              <a:t>Process of vacuum forming explained but this is not what the question was asking. </a:t>
            </a:r>
          </a:p>
          <a:p>
            <a:pPr marL="0" indent="0" algn="ctr">
              <a:lnSpc>
                <a:spcPct val="150000"/>
              </a:lnSpc>
              <a:spcAft>
                <a:spcPts val="130"/>
              </a:spcAft>
              <a:buNone/>
            </a:pPr>
            <a:r>
              <a:rPr lang="en-GB" sz="1400" b="1" dirty="0">
                <a:latin typeface="Arial" panose="020B0604020202020204" pitchFamily="34" charset="0"/>
                <a:cs typeface="Arial" panose="020B0604020202020204" pitchFamily="34" charset="0"/>
              </a:rPr>
              <a:t>This was a common theme across the majority of candidate responses.</a:t>
            </a:r>
          </a:p>
        </p:txBody>
      </p:sp>
      <p:grpSp>
        <p:nvGrpSpPr>
          <p:cNvPr id="29" name="Group 28"/>
          <p:cNvGrpSpPr/>
          <p:nvPr/>
        </p:nvGrpSpPr>
        <p:grpSpPr>
          <a:xfrm>
            <a:off x="9166302" y="1236904"/>
            <a:ext cx="2438941" cy="1732459"/>
            <a:chOff x="6727362" y="639413"/>
            <a:chExt cx="2438941" cy="1732459"/>
          </a:xfrm>
        </p:grpSpPr>
        <p:sp>
          <p:nvSpPr>
            <p:cNvPr id="22" name="Content Placeholder 2">
              <a:extLst>
                <a:ext uri="{FF2B5EF4-FFF2-40B4-BE49-F238E27FC236}">
                  <a16:creationId xmlns:a16="http://schemas.microsoft.com/office/drawing/2014/main" id="{8886A687-6EDB-47D4-8E8E-A98ADF07F38C}"/>
                </a:ext>
              </a:extLst>
            </p:cNvPr>
            <p:cNvSpPr txBox="1">
              <a:spLocks/>
            </p:cNvSpPr>
            <p:nvPr/>
          </p:nvSpPr>
          <p:spPr>
            <a:xfrm>
              <a:off x="6727362" y="1925309"/>
              <a:ext cx="2438941" cy="446563"/>
            </a:xfrm>
            <a:prstGeom prst="rect">
              <a:avLst/>
            </a:prstGeom>
            <a:solidFill>
              <a:schemeClr val="accent5">
                <a:lumMod val="40000"/>
                <a:lumOff val="60000"/>
              </a:schemeClr>
            </a:solidFill>
            <a:ln>
              <a:solidFill>
                <a:schemeClr val="bg1"/>
              </a:solidFill>
            </a:ln>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spcAft>
                  <a:spcPts val="130"/>
                </a:spcAft>
                <a:buFont typeface="Arial" panose="020B0604020202020204" pitchFamily="34" charset="0"/>
                <a:buNone/>
              </a:pPr>
              <a:r>
                <a:rPr lang="en-GB" sz="1400" b="1" dirty="0">
                  <a:latin typeface="Bliss-Light"/>
                  <a:cs typeface="Bliss-Light"/>
                </a:rPr>
                <a:t>Any thoughts?</a:t>
              </a:r>
            </a:p>
          </p:txBody>
        </p:sp>
        <p:sp>
          <p:nvSpPr>
            <p:cNvPr id="28" name="Cloud Callout 27"/>
            <p:cNvSpPr/>
            <p:nvPr/>
          </p:nvSpPr>
          <p:spPr>
            <a:xfrm>
              <a:off x="6918582" y="639413"/>
              <a:ext cx="1447060" cy="867086"/>
            </a:xfrm>
            <a:prstGeom prst="cloudCallout">
              <a:avLst>
                <a:gd name="adj1" fmla="val -42919"/>
                <a:gd name="adj2" fmla="val 82977"/>
              </a:avLst>
            </a:prstGeom>
            <a:solidFill>
              <a:srgbClr val="E65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solidFill>
                    <a:schemeClr val="tx1"/>
                  </a:solidFill>
                  <a:latin typeface="Bliss-Light"/>
                </a:rPr>
                <a:t>Discussion</a:t>
              </a:r>
            </a:p>
          </p:txBody>
        </p:sp>
      </p:grpSp>
    </p:spTree>
    <p:extLst>
      <p:ext uri="{BB962C8B-B14F-4D97-AF65-F5344CB8AC3E}">
        <p14:creationId xmlns:p14="http://schemas.microsoft.com/office/powerpoint/2010/main" val="350188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9F0E1-2386-493D-A469-DCB81D7B971D}"/>
              </a:ext>
            </a:extLst>
          </p:cNvPr>
          <p:cNvSpPr>
            <a:spLocks noGrp="1"/>
          </p:cNvSpPr>
          <p:nvPr>
            <p:ph type="title"/>
          </p:nvPr>
        </p:nvSpPr>
        <p:spPr>
          <a:xfrm>
            <a:off x="444034" y="228567"/>
            <a:ext cx="5679691" cy="550803"/>
          </a:xfrm>
        </p:spPr>
        <p:txBody>
          <a:bodyPr anchor="t">
            <a:normAutofit fontScale="90000"/>
          </a:bodyPr>
          <a:lstStyle/>
          <a:p>
            <a:r>
              <a:rPr lang="en-US" sz="3200" dirty="0">
                <a:solidFill>
                  <a:srgbClr val="1E70C0"/>
                </a:solidFill>
                <a:latin typeface="Arial" panose="020B0604020202020204" pitchFamily="34" charset="0"/>
                <a:cs typeface="Arial" panose="020B0604020202020204" pitchFamily="34" charset="0"/>
              </a:rPr>
              <a:t>Question 4 (b) – Better examples</a:t>
            </a:r>
            <a:endParaRPr lang="en-GB"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DFE943BC-BFFA-A8AC-B747-5B7ED601C46E}"/>
              </a:ext>
            </a:extLst>
          </p:cNvPr>
          <p:cNvPicPr>
            <a:picLocks noChangeAspect="1"/>
          </p:cNvPicPr>
          <p:nvPr/>
        </p:nvPicPr>
        <p:blipFill>
          <a:blip r:embed="rId3"/>
          <a:stretch>
            <a:fillRect/>
          </a:stretch>
        </p:blipFill>
        <p:spPr>
          <a:xfrm>
            <a:off x="250644" y="780411"/>
            <a:ext cx="5138418" cy="5791366"/>
          </a:xfrm>
          <a:prstGeom prst="rect">
            <a:avLst/>
          </a:prstGeom>
          <a:ln>
            <a:solidFill>
              <a:schemeClr val="tx1"/>
            </a:solidFill>
          </a:ln>
        </p:spPr>
      </p:pic>
      <p:pic>
        <p:nvPicPr>
          <p:cNvPr id="10" name="Picture 9">
            <a:extLst>
              <a:ext uri="{FF2B5EF4-FFF2-40B4-BE49-F238E27FC236}">
                <a16:creationId xmlns:a16="http://schemas.microsoft.com/office/drawing/2014/main" id="{4ED8B28C-5C03-0C4A-361D-65A15DDF7EB0}"/>
              </a:ext>
            </a:extLst>
          </p:cNvPr>
          <p:cNvPicPr>
            <a:picLocks noChangeAspect="1"/>
          </p:cNvPicPr>
          <p:nvPr/>
        </p:nvPicPr>
        <p:blipFill>
          <a:blip r:embed="rId4"/>
          <a:stretch>
            <a:fillRect/>
          </a:stretch>
        </p:blipFill>
        <p:spPr>
          <a:xfrm>
            <a:off x="5582452" y="779370"/>
            <a:ext cx="5138418" cy="5792399"/>
          </a:xfrm>
          <a:prstGeom prst="rect">
            <a:avLst/>
          </a:prstGeom>
          <a:ln>
            <a:solidFill>
              <a:schemeClr val="tx1"/>
            </a:solidFill>
          </a:ln>
        </p:spPr>
      </p:pic>
      <p:grpSp>
        <p:nvGrpSpPr>
          <p:cNvPr id="25" name="Group 24">
            <a:extLst>
              <a:ext uri="{FF2B5EF4-FFF2-40B4-BE49-F238E27FC236}">
                <a16:creationId xmlns:a16="http://schemas.microsoft.com/office/drawing/2014/main" id="{CEEF0C93-BB61-DF3C-B128-0A02A8076A1A}"/>
              </a:ext>
            </a:extLst>
          </p:cNvPr>
          <p:cNvGrpSpPr/>
          <p:nvPr/>
        </p:nvGrpSpPr>
        <p:grpSpPr>
          <a:xfrm>
            <a:off x="1284754" y="2996161"/>
            <a:ext cx="1908808" cy="549137"/>
            <a:chOff x="1284754" y="2996161"/>
            <a:chExt cx="1908808" cy="549137"/>
          </a:xfrm>
        </p:grpSpPr>
        <p:pic>
          <p:nvPicPr>
            <p:cNvPr id="12" name="Picture 11">
              <a:extLst>
                <a:ext uri="{FF2B5EF4-FFF2-40B4-BE49-F238E27FC236}">
                  <a16:creationId xmlns:a16="http://schemas.microsoft.com/office/drawing/2014/main" id="{8D061BBA-897F-56E0-69BF-BAE41FF708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284754" y="2996161"/>
              <a:ext cx="372752" cy="432839"/>
            </a:xfrm>
            <a:prstGeom prst="rect">
              <a:avLst/>
            </a:prstGeom>
          </p:spPr>
        </p:pic>
        <p:sp>
          <p:nvSpPr>
            <p:cNvPr id="17" name="Content Placeholder 2">
              <a:extLst>
                <a:ext uri="{FF2B5EF4-FFF2-40B4-BE49-F238E27FC236}">
                  <a16:creationId xmlns:a16="http://schemas.microsoft.com/office/drawing/2014/main" id="{F5D51FD0-65A8-8D38-ECF5-EC7DD56456C0}"/>
                </a:ext>
              </a:extLst>
            </p:cNvPr>
            <p:cNvSpPr txBox="1">
              <a:spLocks/>
            </p:cNvSpPr>
            <p:nvPr/>
          </p:nvSpPr>
          <p:spPr>
            <a:xfrm>
              <a:off x="1505022" y="3212580"/>
              <a:ext cx="1688540" cy="332718"/>
            </a:xfrm>
            <a:prstGeom prst="rect">
              <a:avLst/>
            </a:prstGeom>
            <a:solidFill>
              <a:schemeClr val="accent4">
                <a:lumMod val="40000"/>
                <a:lumOff val="60000"/>
              </a:schemeClr>
            </a:solidFill>
            <a:ln>
              <a:solidFill>
                <a:schemeClr val="bg1"/>
              </a:solidFill>
            </a:ln>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spcAft>
                  <a:spcPts val="130"/>
                </a:spcAft>
                <a:buFont typeface="Arial" panose="020B0604020202020204" pitchFamily="34" charset="0"/>
                <a:buNone/>
              </a:pPr>
              <a:r>
                <a:rPr lang="en-GB" sz="1000" b="1" dirty="0">
                  <a:latin typeface="Arial" panose="020B0604020202020204" pitchFamily="34" charset="0"/>
                  <a:cs typeface="Arial" panose="020B0604020202020204" pitchFamily="34" charset="0"/>
                </a:rPr>
                <a:t>Reference to webbing</a:t>
              </a:r>
            </a:p>
          </p:txBody>
        </p:sp>
      </p:grpSp>
      <p:grpSp>
        <p:nvGrpSpPr>
          <p:cNvPr id="26" name="Group 25">
            <a:extLst>
              <a:ext uri="{FF2B5EF4-FFF2-40B4-BE49-F238E27FC236}">
                <a16:creationId xmlns:a16="http://schemas.microsoft.com/office/drawing/2014/main" id="{70BC131D-12DD-6A63-AF0D-134B94D052A8}"/>
              </a:ext>
            </a:extLst>
          </p:cNvPr>
          <p:cNvGrpSpPr/>
          <p:nvPr/>
        </p:nvGrpSpPr>
        <p:grpSpPr>
          <a:xfrm>
            <a:off x="3766174" y="3848619"/>
            <a:ext cx="1447877" cy="771192"/>
            <a:chOff x="3766174" y="3848619"/>
            <a:chExt cx="1447877" cy="771192"/>
          </a:xfrm>
        </p:grpSpPr>
        <p:pic>
          <p:nvPicPr>
            <p:cNvPr id="11" name="Picture 10">
              <a:extLst>
                <a:ext uri="{FF2B5EF4-FFF2-40B4-BE49-F238E27FC236}">
                  <a16:creationId xmlns:a16="http://schemas.microsoft.com/office/drawing/2014/main" id="{FD06B33C-3934-EC4A-68F8-5E1523FA4C7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027184" y="3848619"/>
              <a:ext cx="372752" cy="432839"/>
            </a:xfrm>
            <a:prstGeom prst="rect">
              <a:avLst/>
            </a:prstGeom>
          </p:spPr>
        </p:pic>
        <p:sp>
          <p:nvSpPr>
            <p:cNvPr id="18" name="Content Placeholder 2">
              <a:extLst>
                <a:ext uri="{FF2B5EF4-FFF2-40B4-BE49-F238E27FC236}">
                  <a16:creationId xmlns:a16="http://schemas.microsoft.com/office/drawing/2014/main" id="{17C127B2-4EB8-2E6E-F9A8-EE257C6E0AA1}"/>
                </a:ext>
              </a:extLst>
            </p:cNvPr>
            <p:cNvSpPr txBox="1">
              <a:spLocks/>
            </p:cNvSpPr>
            <p:nvPr/>
          </p:nvSpPr>
          <p:spPr>
            <a:xfrm>
              <a:off x="3766174" y="4287093"/>
              <a:ext cx="1447877" cy="332718"/>
            </a:xfrm>
            <a:prstGeom prst="rect">
              <a:avLst/>
            </a:prstGeom>
            <a:solidFill>
              <a:schemeClr val="accent4">
                <a:lumMod val="40000"/>
                <a:lumOff val="60000"/>
              </a:schemeClr>
            </a:solidFill>
            <a:ln>
              <a:solidFill>
                <a:schemeClr val="bg1"/>
              </a:solidFill>
            </a:ln>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spcAft>
                  <a:spcPts val="130"/>
                </a:spcAft>
                <a:buFont typeface="Arial" panose="020B0604020202020204" pitchFamily="34" charset="0"/>
                <a:buNone/>
              </a:pPr>
              <a:r>
                <a:rPr lang="en-GB" sz="1000" b="1" dirty="0">
                  <a:latin typeface="Arial" panose="020B0604020202020204" pitchFamily="34" charset="0"/>
                  <a:cs typeface="Arial" panose="020B0604020202020204" pitchFamily="34" charset="0"/>
                </a:rPr>
                <a:t>Draft angles</a:t>
              </a:r>
            </a:p>
          </p:txBody>
        </p:sp>
      </p:grpSp>
      <p:grpSp>
        <p:nvGrpSpPr>
          <p:cNvPr id="30" name="Group 29">
            <a:extLst>
              <a:ext uri="{FF2B5EF4-FFF2-40B4-BE49-F238E27FC236}">
                <a16:creationId xmlns:a16="http://schemas.microsoft.com/office/drawing/2014/main" id="{19E08614-2BD5-E27C-DEE4-CCB34DF2FBF0}"/>
              </a:ext>
            </a:extLst>
          </p:cNvPr>
          <p:cNvGrpSpPr/>
          <p:nvPr/>
        </p:nvGrpSpPr>
        <p:grpSpPr>
          <a:xfrm>
            <a:off x="2447101" y="5491711"/>
            <a:ext cx="1929170" cy="530294"/>
            <a:chOff x="2447101" y="5491711"/>
            <a:chExt cx="1929170" cy="530294"/>
          </a:xfrm>
        </p:grpSpPr>
        <p:pic>
          <p:nvPicPr>
            <p:cNvPr id="13" name="Picture 12">
              <a:extLst>
                <a:ext uri="{FF2B5EF4-FFF2-40B4-BE49-F238E27FC236}">
                  <a16:creationId xmlns:a16="http://schemas.microsoft.com/office/drawing/2014/main" id="{829A6700-DF23-AE04-4A33-B43DEBEDDF2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447101" y="5491711"/>
              <a:ext cx="372752" cy="432839"/>
            </a:xfrm>
            <a:prstGeom prst="rect">
              <a:avLst/>
            </a:prstGeom>
          </p:spPr>
        </p:pic>
        <p:sp>
          <p:nvSpPr>
            <p:cNvPr id="19" name="Content Placeholder 2">
              <a:extLst>
                <a:ext uri="{FF2B5EF4-FFF2-40B4-BE49-F238E27FC236}">
                  <a16:creationId xmlns:a16="http://schemas.microsoft.com/office/drawing/2014/main" id="{2FE46FE9-BE3C-336F-53F6-CE005B3FF446}"/>
                </a:ext>
              </a:extLst>
            </p:cNvPr>
            <p:cNvSpPr txBox="1">
              <a:spLocks/>
            </p:cNvSpPr>
            <p:nvPr/>
          </p:nvSpPr>
          <p:spPr>
            <a:xfrm>
              <a:off x="2687731" y="5689287"/>
              <a:ext cx="1688540" cy="332718"/>
            </a:xfrm>
            <a:prstGeom prst="rect">
              <a:avLst/>
            </a:prstGeom>
            <a:solidFill>
              <a:schemeClr val="accent4">
                <a:lumMod val="40000"/>
                <a:lumOff val="60000"/>
              </a:schemeClr>
            </a:solidFill>
            <a:ln>
              <a:solidFill>
                <a:schemeClr val="bg1"/>
              </a:solidFill>
            </a:ln>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spcAft>
                  <a:spcPts val="130"/>
                </a:spcAft>
                <a:buFont typeface="Arial" panose="020B0604020202020204" pitchFamily="34" charset="0"/>
                <a:buNone/>
              </a:pPr>
              <a:r>
                <a:rPr lang="en-GB" sz="1000" b="1" dirty="0">
                  <a:latin typeface="Arial" panose="020B0604020202020204" pitchFamily="34" charset="0"/>
                  <a:cs typeface="Arial" panose="020B0604020202020204" pitchFamily="34" charset="0"/>
                </a:rPr>
                <a:t>Required finish of mould </a:t>
              </a:r>
            </a:p>
          </p:txBody>
        </p:sp>
      </p:grpSp>
      <p:grpSp>
        <p:nvGrpSpPr>
          <p:cNvPr id="31" name="Group 30">
            <a:extLst>
              <a:ext uri="{FF2B5EF4-FFF2-40B4-BE49-F238E27FC236}">
                <a16:creationId xmlns:a16="http://schemas.microsoft.com/office/drawing/2014/main" id="{4DBDD77D-8E44-5425-7A01-F973D207212E}"/>
              </a:ext>
            </a:extLst>
          </p:cNvPr>
          <p:cNvGrpSpPr/>
          <p:nvPr/>
        </p:nvGrpSpPr>
        <p:grpSpPr>
          <a:xfrm>
            <a:off x="6123725" y="2811491"/>
            <a:ext cx="1688540" cy="813686"/>
            <a:chOff x="6123725" y="2811491"/>
            <a:chExt cx="1688540" cy="813686"/>
          </a:xfrm>
        </p:grpSpPr>
        <p:pic>
          <p:nvPicPr>
            <p:cNvPr id="15" name="Picture 14">
              <a:extLst>
                <a:ext uri="{FF2B5EF4-FFF2-40B4-BE49-F238E27FC236}">
                  <a16:creationId xmlns:a16="http://schemas.microsoft.com/office/drawing/2014/main" id="{F875F525-E825-2A77-33FC-3EB022BCBB4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6595243" y="2811491"/>
              <a:ext cx="372752" cy="432839"/>
            </a:xfrm>
            <a:prstGeom prst="rect">
              <a:avLst/>
            </a:prstGeom>
          </p:spPr>
        </p:pic>
        <p:sp>
          <p:nvSpPr>
            <p:cNvPr id="20" name="Content Placeholder 2">
              <a:extLst>
                <a:ext uri="{FF2B5EF4-FFF2-40B4-BE49-F238E27FC236}">
                  <a16:creationId xmlns:a16="http://schemas.microsoft.com/office/drawing/2014/main" id="{79B1F613-E842-D912-E236-CD171DAFC46C}"/>
                </a:ext>
              </a:extLst>
            </p:cNvPr>
            <p:cNvSpPr txBox="1">
              <a:spLocks/>
            </p:cNvSpPr>
            <p:nvPr/>
          </p:nvSpPr>
          <p:spPr>
            <a:xfrm>
              <a:off x="6123725" y="3292459"/>
              <a:ext cx="1688540" cy="332718"/>
            </a:xfrm>
            <a:prstGeom prst="rect">
              <a:avLst/>
            </a:prstGeom>
            <a:solidFill>
              <a:schemeClr val="accent4">
                <a:lumMod val="40000"/>
                <a:lumOff val="60000"/>
              </a:schemeClr>
            </a:solidFill>
            <a:ln>
              <a:solidFill>
                <a:schemeClr val="bg1"/>
              </a:solidFill>
            </a:ln>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spcAft>
                  <a:spcPts val="130"/>
                </a:spcAft>
                <a:buFont typeface="Arial" panose="020B0604020202020204" pitchFamily="34" charset="0"/>
                <a:buNone/>
              </a:pPr>
              <a:r>
                <a:rPr lang="en-GB" sz="1000" b="1" dirty="0">
                  <a:latin typeface="Arial" panose="020B0604020202020204" pitchFamily="34" charset="0"/>
                  <a:cs typeface="Arial" panose="020B0604020202020204" pitchFamily="34" charset="0"/>
                </a:rPr>
                <a:t>Ribs on the mould </a:t>
              </a:r>
            </a:p>
          </p:txBody>
        </p:sp>
      </p:grpSp>
      <p:grpSp>
        <p:nvGrpSpPr>
          <p:cNvPr id="32" name="Group 31">
            <a:extLst>
              <a:ext uri="{FF2B5EF4-FFF2-40B4-BE49-F238E27FC236}">
                <a16:creationId xmlns:a16="http://schemas.microsoft.com/office/drawing/2014/main" id="{C85332EC-0A5D-3A68-D870-3E3F0EBCC847}"/>
              </a:ext>
            </a:extLst>
          </p:cNvPr>
          <p:cNvGrpSpPr/>
          <p:nvPr/>
        </p:nvGrpSpPr>
        <p:grpSpPr>
          <a:xfrm>
            <a:off x="8671693" y="3415780"/>
            <a:ext cx="1874916" cy="697534"/>
            <a:chOff x="8671693" y="3415780"/>
            <a:chExt cx="1874916" cy="697534"/>
          </a:xfrm>
        </p:grpSpPr>
        <p:pic>
          <p:nvPicPr>
            <p:cNvPr id="16" name="Picture 15">
              <a:extLst>
                <a:ext uri="{FF2B5EF4-FFF2-40B4-BE49-F238E27FC236}">
                  <a16:creationId xmlns:a16="http://schemas.microsoft.com/office/drawing/2014/main" id="{663C843A-3977-83AC-F7A0-211787FB575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8671693" y="3415780"/>
              <a:ext cx="372752" cy="432839"/>
            </a:xfrm>
            <a:prstGeom prst="rect">
              <a:avLst/>
            </a:prstGeom>
          </p:spPr>
        </p:pic>
        <p:sp>
          <p:nvSpPr>
            <p:cNvPr id="23" name="Content Placeholder 2">
              <a:extLst>
                <a:ext uri="{FF2B5EF4-FFF2-40B4-BE49-F238E27FC236}">
                  <a16:creationId xmlns:a16="http://schemas.microsoft.com/office/drawing/2014/main" id="{B4784B6B-80A7-5488-F258-FA5AF49B06A2}"/>
                </a:ext>
              </a:extLst>
            </p:cNvPr>
            <p:cNvSpPr txBox="1">
              <a:spLocks/>
            </p:cNvSpPr>
            <p:nvPr/>
          </p:nvSpPr>
          <p:spPr>
            <a:xfrm>
              <a:off x="8858069" y="3780596"/>
              <a:ext cx="1688540" cy="332718"/>
            </a:xfrm>
            <a:prstGeom prst="rect">
              <a:avLst/>
            </a:prstGeom>
            <a:solidFill>
              <a:schemeClr val="accent4">
                <a:lumMod val="40000"/>
                <a:lumOff val="60000"/>
              </a:schemeClr>
            </a:solidFill>
            <a:ln>
              <a:solidFill>
                <a:schemeClr val="bg1"/>
              </a:solidFill>
            </a:ln>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spcAft>
                  <a:spcPts val="130"/>
                </a:spcAft>
                <a:buFont typeface="Arial" panose="020B0604020202020204" pitchFamily="34" charset="0"/>
                <a:buNone/>
              </a:pPr>
              <a:r>
                <a:rPr lang="en-GB" sz="1000" b="1" dirty="0">
                  <a:latin typeface="Arial" panose="020B0604020202020204" pitchFamily="34" charset="0"/>
                  <a:cs typeface="Arial" panose="020B0604020202020204" pitchFamily="34" charset="0"/>
                </a:rPr>
                <a:t>Rounded edges</a:t>
              </a:r>
            </a:p>
          </p:txBody>
        </p:sp>
      </p:grpSp>
      <p:grpSp>
        <p:nvGrpSpPr>
          <p:cNvPr id="33" name="Group 32">
            <a:extLst>
              <a:ext uri="{FF2B5EF4-FFF2-40B4-BE49-F238E27FC236}">
                <a16:creationId xmlns:a16="http://schemas.microsoft.com/office/drawing/2014/main" id="{E078EEA0-E1A1-5ED5-A354-0E194F70FFA3}"/>
              </a:ext>
            </a:extLst>
          </p:cNvPr>
          <p:cNvGrpSpPr/>
          <p:nvPr/>
        </p:nvGrpSpPr>
        <p:grpSpPr>
          <a:xfrm>
            <a:off x="7778909" y="5427691"/>
            <a:ext cx="2569208" cy="488136"/>
            <a:chOff x="7778909" y="5427691"/>
            <a:chExt cx="2569208" cy="488136"/>
          </a:xfrm>
        </p:grpSpPr>
        <p:pic>
          <p:nvPicPr>
            <p:cNvPr id="14" name="Picture 13">
              <a:extLst>
                <a:ext uri="{FF2B5EF4-FFF2-40B4-BE49-F238E27FC236}">
                  <a16:creationId xmlns:a16="http://schemas.microsoft.com/office/drawing/2014/main" id="{17A1FEB7-05EC-B4CC-0D68-9A42A1EDE5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7778909" y="5427691"/>
              <a:ext cx="372752" cy="432839"/>
            </a:xfrm>
            <a:prstGeom prst="rect">
              <a:avLst/>
            </a:prstGeom>
          </p:spPr>
        </p:pic>
        <p:sp>
          <p:nvSpPr>
            <p:cNvPr id="24" name="Content Placeholder 2">
              <a:extLst>
                <a:ext uri="{FF2B5EF4-FFF2-40B4-BE49-F238E27FC236}">
                  <a16:creationId xmlns:a16="http://schemas.microsoft.com/office/drawing/2014/main" id="{AFAA1DA9-71E8-D043-C4DB-191C9E747D03}"/>
                </a:ext>
              </a:extLst>
            </p:cNvPr>
            <p:cNvSpPr txBox="1">
              <a:spLocks/>
            </p:cNvSpPr>
            <p:nvPr/>
          </p:nvSpPr>
          <p:spPr>
            <a:xfrm>
              <a:off x="8151660" y="5541770"/>
              <a:ext cx="2196457" cy="374057"/>
            </a:xfrm>
            <a:prstGeom prst="rect">
              <a:avLst/>
            </a:prstGeom>
            <a:solidFill>
              <a:schemeClr val="accent4">
                <a:lumMod val="40000"/>
                <a:lumOff val="60000"/>
              </a:schemeClr>
            </a:solidFill>
            <a:ln>
              <a:solidFill>
                <a:schemeClr val="bg1"/>
              </a:solidFill>
            </a:ln>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spcAft>
                  <a:spcPts val="130"/>
                </a:spcAft>
                <a:buFont typeface="Arial" panose="020B0604020202020204" pitchFamily="34" charset="0"/>
                <a:buNone/>
              </a:pPr>
              <a:r>
                <a:rPr lang="en-GB" sz="1000" b="1" dirty="0">
                  <a:latin typeface="Arial" panose="020B0604020202020204" pitchFamily="34" charset="0"/>
                  <a:cs typeface="Arial" panose="020B0604020202020204" pitchFamily="34" charset="0"/>
                </a:rPr>
                <a:t>One piece mould requirement</a:t>
              </a:r>
            </a:p>
          </p:txBody>
        </p:sp>
      </p:grpSp>
    </p:spTree>
    <p:extLst>
      <p:ext uri="{BB962C8B-B14F-4D97-AF65-F5344CB8AC3E}">
        <p14:creationId xmlns:p14="http://schemas.microsoft.com/office/powerpoint/2010/main" val="404081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7458D73-17E7-E63E-A3B7-B18D9CC4ABC9}"/>
              </a:ext>
            </a:extLst>
          </p:cNvPr>
          <p:cNvPicPr>
            <a:picLocks noChangeAspect="1"/>
          </p:cNvPicPr>
          <p:nvPr/>
        </p:nvPicPr>
        <p:blipFill>
          <a:blip r:embed="rId3"/>
          <a:stretch>
            <a:fillRect/>
          </a:stretch>
        </p:blipFill>
        <p:spPr>
          <a:xfrm>
            <a:off x="4585346" y="786523"/>
            <a:ext cx="4628430" cy="5990727"/>
          </a:xfrm>
          <a:prstGeom prst="rect">
            <a:avLst/>
          </a:prstGeom>
        </p:spPr>
      </p:pic>
      <p:sp>
        <p:nvSpPr>
          <p:cNvPr id="27" name="Rectangle 26">
            <a:extLst>
              <a:ext uri="{FF2B5EF4-FFF2-40B4-BE49-F238E27FC236}">
                <a16:creationId xmlns:a16="http://schemas.microsoft.com/office/drawing/2014/main" id="{23AFC28C-DC55-4A75-91C6-8943F7BFF2BC}"/>
              </a:ext>
              <a:ext uri="{C183D7F6-B498-43B3-948B-1728B52AA6E4}">
                <adec:decorative xmlns:adec="http://schemas.microsoft.com/office/drawing/2017/decorative" val="1"/>
              </a:ext>
            </a:extLst>
          </p:cNvPr>
          <p:cNvSpPr/>
          <p:nvPr/>
        </p:nvSpPr>
        <p:spPr>
          <a:xfrm>
            <a:off x="243391" y="192342"/>
            <a:ext cx="4132880" cy="6324600"/>
          </a:xfrm>
          <a:prstGeom prst="rect">
            <a:avLst/>
          </a:prstGeom>
          <a:solidFill>
            <a:schemeClr val="accent5">
              <a:lumMod val="60000"/>
              <a:lumOff val="4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8886A687-6EDB-47D4-8E8E-A98ADF07F38C}"/>
              </a:ext>
            </a:extLst>
          </p:cNvPr>
          <p:cNvSpPr>
            <a:spLocks noGrp="1"/>
          </p:cNvSpPr>
          <p:nvPr>
            <p:ph idx="1"/>
          </p:nvPr>
        </p:nvSpPr>
        <p:spPr>
          <a:xfrm>
            <a:off x="371175" y="287591"/>
            <a:ext cx="3925617" cy="2399853"/>
          </a:xfrm>
        </p:spPr>
        <p:txBody>
          <a:bodyPr numCol="1">
            <a:normAutofit lnSpcReduction="10000"/>
          </a:bodyPr>
          <a:lstStyle/>
          <a:p>
            <a:pPr marL="0" indent="0">
              <a:lnSpc>
                <a:spcPct val="150000"/>
              </a:lnSpc>
              <a:spcAft>
                <a:spcPts val="130"/>
              </a:spcAft>
              <a:buNone/>
            </a:pPr>
            <a:r>
              <a:rPr lang="en-GB" sz="1400" b="1" dirty="0">
                <a:latin typeface="Arial" panose="020B0604020202020204" pitchFamily="34" charset="0"/>
                <a:cs typeface="Arial" panose="020B0604020202020204" pitchFamily="34" charset="0"/>
              </a:rPr>
              <a:t>General Comments</a:t>
            </a:r>
          </a:p>
          <a:p>
            <a:pPr>
              <a:lnSpc>
                <a:spcPct val="150000"/>
              </a:lnSpc>
              <a:spcAft>
                <a:spcPts val="130"/>
              </a:spcAft>
            </a:pPr>
            <a:r>
              <a:rPr lang="en-US" sz="1400" b="1" baseline="30000" dirty="0">
                <a:latin typeface="Arial" panose="020B0604020202020204" pitchFamily="34" charset="0"/>
                <a:cs typeface="Arial" panose="020B0604020202020204" pitchFamily="34" charset="0"/>
              </a:rPr>
              <a:t>This question proved difficult for many candidates, with a facility factor of 46.3 and a mean mark of 5.6 out of 12. </a:t>
            </a:r>
          </a:p>
          <a:p>
            <a:pPr>
              <a:lnSpc>
                <a:spcPct val="150000"/>
              </a:lnSpc>
              <a:spcAft>
                <a:spcPts val="130"/>
              </a:spcAft>
            </a:pPr>
            <a:r>
              <a:rPr lang="en-US" sz="1400" b="1" baseline="30000" dirty="0">
                <a:latin typeface="Arial" panose="020B0604020202020204" pitchFamily="34" charset="0"/>
                <a:cs typeface="Arial" panose="020B0604020202020204" pitchFamily="34" charset="0"/>
              </a:rPr>
              <a:t>There were some good responses in which candidates identified a range of benefits and negatives of JIT, however many didn’t go onto evaluating the impact this could have on the manufacturer. As in previous years it is vital that candidates ensure they structure their response for the A03 evaluate questions.</a:t>
            </a:r>
          </a:p>
          <a:p>
            <a:pPr marL="0" indent="0">
              <a:lnSpc>
                <a:spcPct val="150000"/>
              </a:lnSpc>
              <a:spcAft>
                <a:spcPts val="130"/>
              </a:spcAft>
              <a:buNone/>
            </a:pPr>
            <a:endParaRPr lang="en-GB" sz="1400" b="1" baseline="30000" dirty="0">
              <a:latin typeface="Bliss-Light"/>
              <a:cs typeface="Bliss-Light"/>
            </a:endParaRPr>
          </a:p>
          <a:p>
            <a:pPr marL="0" indent="0">
              <a:lnSpc>
                <a:spcPct val="150000"/>
              </a:lnSpc>
              <a:spcAft>
                <a:spcPts val="130"/>
              </a:spcAft>
              <a:buNone/>
            </a:pPr>
            <a:endParaRPr lang="en-GB" sz="5600" b="1" baseline="30000" dirty="0">
              <a:latin typeface="Bliss-Light"/>
              <a:cs typeface="Bliss-Light"/>
            </a:endParaRPr>
          </a:p>
          <a:p>
            <a:endParaRPr lang="en-GB" dirty="0"/>
          </a:p>
          <a:p>
            <a:endParaRPr lang="en-GB" dirty="0"/>
          </a:p>
        </p:txBody>
      </p:sp>
      <p:sp>
        <p:nvSpPr>
          <p:cNvPr id="2" name="Title 1">
            <a:extLst>
              <a:ext uri="{FF2B5EF4-FFF2-40B4-BE49-F238E27FC236}">
                <a16:creationId xmlns:a16="http://schemas.microsoft.com/office/drawing/2014/main" id="{EBF9F0E1-2386-493D-A469-DCB81D7B971D}"/>
              </a:ext>
            </a:extLst>
          </p:cNvPr>
          <p:cNvSpPr>
            <a:spLocks noGrp="1"/>
          </p:cNvSpPr>
          <p:nvPr>
            <p:ph type="title"/>
          </p:nvPr>
        </p:nvSpPr>
        <p:spPr>
          <a:xfrm>
            <a:off x="4469227" y="192342"/>
            <a:ext cx="3932237" cy="550803"/>
          </a:xfrm>
        </p:spPr>
        <p:txBody>
          <a:bodyPr anchor="t"/>
          <a:lstStyle/>
          <a:p>
            <a:r>
              <a:rPr lang="en-US" sz="3200" dirty="0">
                <a:solidFill>
                  <a:srgbClr val="1E70C0"/>
                </a:solidFill>
                <a:latin typeface="Arial" panose="020B0604020202020204" pitchFamily="34" charset="0"/>
                <a:cs typeface="Arial" panose="020B0604020202020204" pitchFamily="34" charset="0"/>
              </a:rPr>
              <a:t>Question 7</a:t>
            </a:r>
            <a:endParaRPr lang="en-GB" dirty="0">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85541D45-45D0-4D52-BFF2-C25729E317D9}"/>
              </a:ext>
            </a:extLst>
          </p:cNvPr>
          <p:cNvGrpSpPr/>
          <p:nvPr/>
        </p:nvGrpSpPr>
        <p:grpSpPr>
          <a:xfrm>
            <a:off x="9422851" y="2113985"/>
            <a:ext cx="2438941" cy="1705267"/>
            <a:chOff x="6548674" y="-928739"/>
            <a:chExt cx="2438941" cy="1705267"/>
          </a:xfrm>
        </p:grpSpPr>
        <p:sp>
          <p:nvSpPr>
            <p:cNvPr id="22" name="Content Placeholder 2">
              <a:extLst>
                <a:ext uri="{FF2B5EF4-FFF2-40B4-BE49-F238E27FC236}">
                  <a16:creationId xmlns:a16="http://schemas.microsoft.com/office/drawing/2014/main" id="{8886A687-6EDB-47D4-8E8E-A98ADF07F38C}"/>
                </a:ext>
              </a:extLst>
            </p:cNvPr>
            <p:cNvSpPr txBox="1">
              <a:spLocks/>
            </p:cNvSpPr>
            <p:nvPr/>
          </p:nvSpPr>
          <p:spPr>
            <a:xfrm>
              <a:off x="6548674" y="329965"/>
              <a:ext cx="2438941" cy="446563"/>
            </a:xfrm>
            <a:prstGeom prst="rect">
              <a:avLst/>
            </a:prstGeom>
            <a:solidFill>
              <a:schemeClr val="accent5">
                <a:lumMod val="40000"/>
                <a:lumOff val="60000"/>
              </a:schemeClr>
            </a:solidFill>
            <a:ln>
              <a:solidFill>
                <a:schemeClr val="bg1"/>
              </a:solidFill>
            </a:ln>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spcAft>
                  <a:spcPts val="130"/>
                </a:spcAft>
                <a:buFont typeface="Arial" panose="020B0604020202020204" pitchFamily="34" charset="0"/>
                <a:buNone/>
              </a:pPr>
              <a:r>
                <a:rPr lang="en-GB" sz="1400" b="1" dirty="0">
                  <a:latin typeface="Bliss-Light"/>
                  <a:cs typeface="Bliss-Light"/>
                </a:rPr>
                <a:t>Any thoughts?</a:t>
              </a:r>
            </a:p>
          </p:txBody>
        </p:sp>
        <p:sp>
          <p:nvSpPr>
            <p:cNvPr id="28" name="Cloud Callout 27"/>
            <p:cNvSpPr/>
            <p:nvPr/>
          </p:nvSpPr>
          <p:spPr>
            <a:xfrm>
              <a:off x="7499588" y="-928739"/>
              <a:ext cx="1447060" cy="867086"/>
            </a:xfrm>
            <a:prstGeom prst="cloudCallout">
              <a:avLst>
                <a:gd name="adj1" fmla="val -30759"/>
                <a:gd name="adj2" fmla="val 97201"/>
              </a:avLst>
            </a:prstGeom>
            <a:solidFill>
              <a:srgbClr val="E65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solidFill>
                    <a:schemeClr val="tx1"/>
                  </a:solidFill>
                  <a:latin typeface="Bliss-Light"/>
                </a:rPr>
                <a:t>Discussion</a:t>
              </a:r>
            </a:p>
          </p:txBody>
        </p:sp>
      </p:grpSp>
      <p:grpSp>
        <p:nvGrpSpPr>
          <p:cNvPr id="17" name="Group 16">
            <a:extLst>
              <a:ext uri="{FF2B5EF4-FFF2-40B4-BE49-F238E27FC236}">
                <a16:creationId xmlns:a16="http://schemas.microsoft.com/office/drawing/2014/main" id="{92005BE0-DB4D-58A4-3A69-4C3CDD3877A0}"/>
              </a:ext>
            </a:extLst>
          </p:cNvPr>
          <p:cNvGrpSpPr/>
          <p:nvPr/>
        </p:nvGrpSpPr>
        <p:grpSpPr>
          <a:xfrm>
            <a:off x="8987615" y="1671151"/>
            <a:ext cx="559128" cy="442834"/>
            <a:chOff x="8987615" y="1671151"/>
            <a:chExt cx="559128" cy="442834"/>
          </a:xfrm>
        </p:grpSpPr>
        <p:pic>
          <p:nvPicPr>
            <p:cNvPr id="19" name="Picture 18">
              <a:extLst>
                <a:ext uri="{FF2B5EF4-FFF2-40B4-BE49-F238E27FC236}">
                  <a16:creationId xmlns:a16="http://schemas.microsoft.com/office/drawing/2014/main" id="{D02DA99E-1D7A-4840-87CC-80BF3888130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8987615" y="1671151"/>
              <a:ext cx="372752" cy="432839"/>
            </a:xfrm>
            <a:prstGeom prst="rect">
              <a:avLst/>
            </a:prstGeom>
          </p:spPr>
        </p:pic>
        <p:pic>
          <p:nvPicPr>
            <p:cNvPr id="20" name="Picture 19">
              <a:extLst>
                <a:ext uri="{FF2B5EF4-FFF2-40B4-BE49-F238E27FC236}">
                  <a16:creationId xmlns:a16="http://schemas.microsoft.com/office/drawing/2014/main" id="{4C3784BB-75C9-4FA6-8514-614DAB9D611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9173991" y="1681146"/>
              <a:ext cx="372752" cy="432839"/>
            </a:xfrm>
            <a:prstGeom prst="rect">
              <a:avLst/>
            </a:prstGeom>
          </p:spPr>
        </p:pic>
      </p:grpSp>
      <p:grpSp>
        <p:nvGrpSpPr>
          <p:cNvPr id="18" name="Group 17">
            <a:extLst>
              <a:ext uri="{FF2B5EF4-FFF2-40B4-BE49-F238E27FC236}">
                <a16:creationId xmlns:a16="http://schemas.microsoft.com/office/drawing/2014/main" id="{95873CB2-3092-C795-47B5-CE9203458B5E}"/>
              </a:ext>
            </a:extLst>
          </p:cNvPr>
          <p:cNvGrpSpPr/>
          <p:nvPr/>
        </p:nvGrpSpPr>
        <p:grpSpPr>
          <a:xfrm>
            <a:off x="8971966" y="2891741"/>
            <a:ext cx="559128" cy="457307"/>
            <a:chOff x="8971966" y="2891741"/>
            <a:chExt cx="559128" cy="457307"/>
          </a:xfrm>
        </p:grpSpPr>
        <p:pic>
          <p:nvPicPr>
            <p:cNvPr id="25" name="Picture 24">
              <a:extLst>
                <a:ext uri="{FF2B5EF4-FFF2-40B4-BE49-F238E27FC236}">
                  <a16:creationId xmlns:a16="http://schemas.microsoft.com/office/drawing/2014/main" id="{239D8993-A036-4798-B17F-3F228CF7CF5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8971966" y="2891741"/>
              <a:ext cx="372752" cy="432839"/>
            </a:xfrm>
            <a:prstGeom prst="rect">
              <a:avLst/>
            </a:prstGeom>
          </p:spPr>
        </p:pic>
        <p:pic>
          <p:nvPicPr>
            <p:cNvPr id="30" name="Picture 29">
              <a:extLst>
                <a:ext uri="{FF2B5EF4-FFF2-40B4-BE49-F238E27FC236}">
                  <a16:creationId xmlns:a16="http://schemas.microsoft.com/office/drawing/2014/main" id="{39ECBEFA-268D-43EE-8D68-8CEEE2E539C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9158342" y="2916209"/>
              <a:ext cx="372752" cy="432839"/>
            </a:xfrm>
            <a:prstGeom prst="rect">
              <a:avLst/>
            </a:prstGeom>
          </p:spPr>
        </p:pic>
      </p:grpSp>
      <p:sp>
        <p:nvSpPr>
          <p:cNvPr id="34" name="Rectangle 33">
            <a:extLst>
              <a:ext uri="{FF2B5EF4-FFF2-40B4-BE49-F238E27FC236}">
                <a16:creationId xmlns:a16="http://schemas.microsoft.com/office/drawing/2014/main" id="{3DA0CDCD-B142-4607-BA0B-3D8D266740E4}"/>
              </a:ext>
            </a:extLst>
          </p:cNvPr>
          <p:cNvSpPr/>
          <p:nvPr/>
        </p:nvSpPr>
        <p:spPr>
          <a:xfrm>
            <a:off x="274209" y="2333620"/>
            <a:ext cx="1319592" cy="375552"/>
          </a:xfrm>
          <a:prstGeom prst="rect">
            <a:avLst/>
          </a:prstGeom>
        </p:spPr>
        <p:txBody>
          <a:bodyPr wrap="none">
            <a:spAutoFit/>
          </a:bodyPr>
          <a:lstStyle/>
          <a:p>
            <a:pPr>
              <a:lnSpc>
                <a:spcPct val="150000"/>
              </a:lnSpc>
              <a:spcAft>
                <a:spcPts val="130"/>
              </a:spcAft>
            </a:pPr>
            <a:r>
              <a:rPr lang="en-GB" sz="1400" b="1" dirty="0">
                <a:latin typeface="Bliss-Light"/>
                <a:cs typeface="Bliss-Light"/>
              </a:rPr>
              <a:t>Mark scheme</a:t>
            </a:r>
          </a:p>
        </p:txBody>
      </p:sp>
      <p:pic>
        <p:nvPicPr>
          <p:cNvPr id="11" name="Picture 10">
            <a:extLst>
              <a:ext uri="{FF2B5EF4-FFF2-40B4-BE49-F238E27FC236}">
                <a16:creationId xmlns:a16="http://schemas.microsoft.com/office/drawing/2014/main" id="{CCAE3CD4-432C-D5E8-E87A-EF9E4B32695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9140608" y="3885916"/>
            <a:ext cx="372752" cy="432839"/>
          </a:xfrm>
          <a:prstGeom prst="rect">
            <a:avLst/>
          </a:prstGeom>
        </p:spPr>
      </p:pic>
      <p:grpSp>
        <p:nvGrpSpPr>
          <p:cNvPr id="23" name="Group 22">
            <a:extLst>
              <a:ext uri="{FF2B5EF4-FFF2-40B4-BE49-F238E27FC236}">
                <a16:creationId xmlns:a16="http://schemas.microsoft.com/office/drawing/2014/main" id="{B9DF9A14-4BC1-D1A7-CC87-676F8788200B}"/>
              </a:ext>
            </a:extLst>
          </p:cNvPr>
          <p:cNvGrpSpPr/>
          <p:nvPr/>
        </p:nvGrpSpPr>
        <p:grpSpPr>
          <a:xfrm>
            <a:off x="9124366" y="5186849"/>
            <a:ext cx="559128" cy="457307"/>
            <a:chOff x="9124366" y="5186849"/>
            <a:chExt cx="559128" cy="457307"/>
          </a:xfrm>
        </p:grpSpPr>
        <p:pic>
          <p:nvPicPr>
            <p:cNvPr id="12" name="Picture 11">
              <a:extLst>
                <a:ext uri="{FF2B5EF4-FFF2-40B4-BE49-F238E27FC236}">
                  <a16:creationId xmlns:a16="http://schemas.microsoft.com/office/drawing/2014/main" id="{F3BDE101-00B9-125D-B1CE-C57C91F9B60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9124366" y="5186849"/>
              <a:ext cx="372752" cy="432839"/>
            </a:xfrm>
            <a:prstGeom prst="rect">
              <a:avLst/>
            </a:prstGeom>
          </p:spPr>
        </p:pic>
        <p:pic>
          <p:nvPicPr>
            <p:cNvPr id="13" name="Picture 12">
              <a:extLst>
                <a:ext uri="{FF2B5EF4-FFF2-40B4-BE49-F238E27FC236}">
                  <a16:creationId xmlns:a16="http://schemas.microsoft.com/office/drawing/2014/main" id="{F823A40A-4C2C-48D1-2C2B-49C346023AA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9310742" y="5211317"/>
              <a:ext cx="372752" cy="432839"/>
            </a:xfrm>
            <a:prstGeom prst="rect">
              <a:avLst/>
            </a:prstGeom>
          </p:spPr>
        </p:pic>
      </p:grpSp>
      <p:pic>
        <p:nvPicPr>
          <p:cNvPr id="14" name="Picture 13">
            <a:extLst>
              <a:ext uri="{FF2B5EF4-FFF2-40B4-BE49-F238E27FC236}">
                <a16:creationId xmlns:a16="http://schemas.microsoft.com/office/drawing/2014/main" id="{A63AC05D-79E6-783B-C6E7-E35BCF6DDB2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9141907" y="5964604"/>
            <a:ext cx="372752" cy="432839"/>
          </a:xfrm>
          <a:prstGeom prst="rect">
            <a:avLst/>
          </a:prstGeom>
        </p:spPr>
      </p:pic>
      <p:pic>
        <p:nvPicPr>
          <p:cNvPr id="16" name="Picture 15">
            <a:extLst>
              <a:ext uri="{FF2B5EF4-FFF2-40B4-BE49-F238E27FC236}">
                <a16:creationId xmlns:a16="http://schemas.microsoft.com/office/drawing/2014/main" id="{4BFC0DC0-28F5-8000-5FAC-E06768C085DD}"/>
              </a:ext>
            </a:extLst>
          </p:cNvPr>
          <p:cNvPicPr>
            <a:picLocks noChangeAspect="1"/>
          </p:cNvPicPr>
          <p:nvPr/>
        </p:nvPicPr>
        <p:blipFill>
          <a:blip r:embed="rId6"/>
          <a:stretch>
            <a:fillRect/>
          </a:stretch>
        </p:blipFill>
        <p:spPr>
          <a:xfrm>
            <a:off x="581293" y="2683056"/>
            <a:ext cx="3505380" cy="3816546"/>
          </a:xfrm>
          <a:prstGeom prst="rect">
            <a:avLst/>
          </a:prstGeom>
        </p:spPr>
      </p:pic>
      <p:sp>
        <p:nvSpPr>
          <p:cNvPr id="35" name="Rectangle 34">
            <a:extLst>
              <a:ext uri="{FF2B5EF4-FFF2-40B4-BE49-F238E27FC236}">
                <a16:creationId xmlns:a16="http://schemas.microsoft.com/office/drawing/2014/main" id="{69F874B9-6149-46B2-825E-908C302B1A0C}"/>
              </a:ext>
            </a:extLst>
          </p:cNvPr>
          <p:cNvSpPr/>
          <p:nvPr/>
        </p:nvSpPr>
        <p:spPr>
          <a:xfrm>
            <a:off x="278219" y="4850450"/>
            <a:ext cx="4098052" cy="79370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8100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8D0610C1-F747-D9E8-00E8-299625CF695F}"/>
              </a:ext>
            </a:extLst>
          </p:cNvPr>
          <p:cNvGraphicFramePr/>
          <p:nvPr/>
        </p:nvGraphicFramePr>
        <p:xfrm>
          <a:off x="375935" y="4270211"/>
          <a:ext cx="11405220" cy="12960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EBF9F0E1-2386-493D-A469-DCB81D7B971D}"/>
              </a:ext>
            </a:extLst>
          </p:cNvPr>
          <p:cNvSpPr>
            <a:spLocks noGrp="1"/>
          </p:cNvSpPr>
          <p:nvPr>
            <p:ph type="title"/>
          </p:nvPr>
        </p:nvSpPr>
        <p:spPr>
          <a:xfrm>
            <a:off x="443637" y="348459"/>
            <a:ext cx="9891210" cy="2745615"/>
          </a:xfrm>
        </p:spPr>
        <p:txBody>
          <a:bodyPr anchor="t">
            <a:normAutofit/>
          </a:bodyPr>
          <a:lstStyle/>
          <a:p>
            <a:pPr defTabSz="987425"/>
            <a:r>
              <a:rPr lang="en-US" sz="2800" dirty="0">
                <a:solidFill>
                  <a:srgbClr val="1E70C0"/>
                </a:solidFill>
                <a:latin typeface="Arial" panose="020B0604020202020204" pitchFamily="34" charset="0"/>
                <a:cs typeface="Arial" panose="020B0604020202020204" pitchFamily="34" charset="0"/>
              </a:rPr>
              <a:t>Extended responses </a:t>
            </a:r>
            <a:br>
              <a:rPr lang="en-US" sz="2800" dirty="0">
                <a:solidFill>
                  <a:srgbClr val="1E70C0"/>
                </a:solidFill>
                <a:latin typeface="Arial" panose="020B0604020202020204" pitchFamily="34" charset="0"/>
                <a:cs typeface="Arial" panose="020B0604020202020204" pitchFamily="34" charset="0"/>
              </a:rPr>
            </a:br>
            <a:r>
              <a:rPr lang="en-US" sz="2400" dirty="0">
                <a:solidFill>
                  <a:srgbClr val="1E70C0"/>
                </a:solidFill>
                <a:latin typeface="Arial" panose="020B0604020202020204" pitchFamily="34" charset="0"/>
                <a:cs typeface="Arial" panose="020B0604020202020204" pitchFamily="34" charset="0"/>
              </a:rPr>
              <a:t>Question 5 – 	Unit 1</a:t>
            </a:r>
            <a:br>
              <a:rPr lang="en-US" sz="2400" dirty="0">
                <a:solidFill>
                  <a:srgbClr val="1E70C0"/>
                </a:solidFill>
                <a:latin typeface="Arial" panose="020B0604020202020204" pitchFamily="34" charset="0"/>
                <a:cs typeface="Arial" panose="020B0604020202020204" pitchFamily="34" charset="0"/>
              </a:rPr>
            </a:br>
            <a:r>
              <a:rPr lang="en-US" sz="2400" dirty="0">
                <a:solidFill>
                  <a:srgbClr val="1E70C0"/>
                </a:solidFill>
                <a:latin typeface="Arial" panose="020B0604020202020204" pitchFamily="34" charset="0"/>
                <a:cs typeface="Arial" panose="020B0604020202020204" pitchFamily="34" charset="0"/>
              </a:rPr>
              <a:t>Question 10 – Unit 3</a:t>
            </a:r>
            <a:endParaRPr lang="en-GB" sz="16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5E2B987-3B88-AB14-C31D-A9C5E6A8697D}"/>
              </a:ext>
            </a:extLst>
          </p:cNvPr>
          <p:cNvSpPr txBox="1"/>
          <p:nvPr/>
        </p:nvSpPr>
        <p:spPr>
          <a:xfrm>
            <a:off x="375935" y="1524596"/>
            <a:ext cx="11269817" cy="502701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Still issues regarding depth of answers for extended responses in both AS and A-Level papers.</a:t>
            </a:r>
          </a:p>
          <a:p>
            <a:pPr>
              <a:lnSpc>
                <a:spcPct val="150000"/>
              </a:lnSpc>
            </a:pPr>
            <a:endParaRPr lang="en-GB"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The A03 ‘</a:t>
            </a:r>
            <a:r>
              <a:rPr lang="en-US" dirty="0" err="1">
                <a:latin typeface="Arial" panose="020B0604020202020204" pitchFamily="34" charset="0"/>
                <a:cs typeface="Arial" panose="020B0604020202020204" pitchFamily="34" charset="0"/>
              </a:rPr>
              <a:t>analyse</a:t>
            </a:r>
            <a:r>
              <a:rPr lang="en-US" dirty="0">
                <a:latin typeface="Arial" panose="020B0604020202020204" pitchFamily="34" charset="0"/>
                <a:cs typeface="Arial" panose="020B0604020202020204" pitchFamily="34" charset="0"/>
              </a:rPr>
              <a:t>’ and ‘evaluate’ questions particularly need to be an area of focus for </a:t>
            </a:r>
            <a:r>
              <a:rPr lang="en-US" dirty="0" err="1">
                <a:latin typeface="Arial" panose="020B0604020202020204" pitchFamily="34" charset="0"/>
                <a:cs typeface="Arial" panose="020B0604020202020204" pitchFamily="34" charset="0"/>
              </a:rPr>
              <a:t>centres</a:t>
            </a:r>
            <a:r>
              <a:rPr lang="en-US" dirty="0">
                <a:latin typeface="Arial" panose="020B0604020202020204" pitchFamily="34" charset="0"/>
                <a:cs typeface="Arial" panose="020B0604020202020204" pitchFamily="34" charset="0"/>
              </a:rPr>
              <a:t> as there are still a large number of candidates that lack the structured well written answers required to meet the higher band marks and it would be beneficial if </a:t>
            </a:r>
            <a:r>
              <a:rPr lang="en-US" dirty="0" err="1">
                <a:latin typeface="Arial" panose="020B0604020202020204" pitchFamily="34" charset="0"/>
                <a:cs typeface="Arial" panose="020B0604020202020204" pitchFamily="34" charset="0"/>
              </a:rPr>
              <a:t>centres</a:t>
            </a:r>
            <a:r>
              <a:rPr lang="en-US" dirty="0">
                <a:latin typeface="Arial" panose="020B0604020202020204" pitchFamily="34" charset="0"/>
                <a:cs typeface="Arial" panose="020B0604020202020204" pitchFamily="34" charset="0"/>
              </a:rPr>
              <a:t> could continue to allow candidates </a:t>
            </a:r>
            <a:r>
              <a:rPr lang="en-US">
                <a:latin typeface="Arial" panose="020B0604020202020204" pitchFamily="34" charset="0"/>
                <a:cs typeface="Arial" panose="020B0604020202020204" pitchFamily="34" charset="0"/>
              </a:rPr>
              <a:t>to practice </a:t>
            </a:r>
            <a:r>
              <a:rPr lang="en-US" dirty="0">
                <a:latin typeface="Arial" panose="020B0604020202020204" pitchFamily="34" charset="0"/>
                <a:cs typeface="Arial" panose="020B0604020202020204" pitchFamily="34" charset="0"/>
              </a:rPr>
              <a:t>answers in a structured approach; using introduction, main points followed by a conclusion.</a:t>
            </a:r>
            <a:endParaRPr lang="en-GB"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a:lnSpc>
                <a:spcPct val="150000"/>
              </a:lnSpc>
            </a:pPr>
            <a:endParaRPr lang="en-GB" dirty="0">
              <a:latin typeface="Arial" panose="020B0604020202020204" pitchFamily="34" charset="0"/>
              <a:cs typeface="Arial" panose="020B0604020202020204" pitchFamily="34" charset="0"/>
            </a:endParaRPr>
          </a:p>
          <a:p>
            <a:pPr>
              <a:lnSpc>
                <a:spcPct val="150000"/>
              </a:lnSpc>
            </a:pPr>
            <a:endParaRPr lang="en-GB"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The mean marks for extended response questions in unit 1 and unit 3 sees a drop from last year’s mean score for these longer analyse/evaluate questions. </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75601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oduct design sketches"/>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72955" y="2005890"/>
            <a:ext cx="11750722" cy="459811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9545A429-9F05-0C47-84F0-88A74EAF054D}"/>
              </a:ext>
            </a:extLst>
          </p:cNvPr>
          <p:cNvSpPr/>
          <p:nvPr/>
        </p:nvSpPr>
        <p:spPr>
          <a:xfrm flipV="1">
            <a:off x="6676570" y="6604000"/>
            <a:ext cx="2757715" cy="254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F861919-BADC-1744-BEBF-CA87918683D9}"/>
              </a:ext>
            </a:extLst>
          </p:cNvPr>
          <p:cNvSpPr/>
          <p:nvPr/>
        </p:nvSpPr>
        <p:spPr>
          <a:xfrm flipV="1">
            <a:off x="9434285" y="6604000"/>
            <a:ext cx="2757715" cy="254000"/>
          </a:xfrm>
          <a:prstGeom prst="rect">
            <a:avLst/>
          </a:prstGeom>
          <a:solidFill>
            <a:srgbClr val="FFC8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D543F32-DED1-8947-9039-24D7A1D61734}"/>
              </a:ext>
            </a:extLst>
          </p:cNvPr>
          <p:cNvSpPr/>
          <p:nvPr/>
        </p:nvSpPr>
        <p:spPr>
          <a:xfrm flipV="1">
            <a:off x="2316662" y="1900597"/>
            <a:ext cx="1241966" cy="45719"/>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70C0"/>
              </a:solidFill>
            </a:endParaRPr>
          </a:p>
        </p:txBody>
      </p:sp>
      <p:sp>
        <p:nvSpPr>
          <p:cNvPr id="2" name="Title 1">
            <a:extLst>
              <a:ext uri="{FF2B5EF4-FFF2-40B4-BE49-F238E27FC236}">
                <a16:creationId xmlns:a16="http://schemas.microsoft.com/office/drawing/2014/main" id="{031A2D21-BB03-44BE-BFA4-408A7181E42A}"/>
              </a:ext>
            </a:extLst>
          </p:cNvPr>
          <p:cNvSpPr>
            <a:spLocks noGrp="1"/>
          </p:cNvSpPr>
          <p:nvPr>
            <p:ph type="title"/>
          </p:nvPr>
        </p:nvSpPr>
        <p:spPr>
          <a:xfrm>
            <a:off x="2164080" y="2459739"/>
            <a:ext cx="10515600" cy="1325563"/>
          </a:xfrm>
        </p:spPr>
        <p:txBody>
          <a:bodyPr anchor="t">
            <a:normAutofit fontScale="90000"/>
          </a:bodyPr>
          <a:lstStyle/>
          <a:p>
            <a:pPr>
              <a:lnSpc>
                <a:spcPct val="80000"/>
              </a:lnSpc>
            </a:pPr>
            <a:r>
              <a:rPr lang="en-US" kern="1100" spc="-30" dirty="0">
                <a:solidFill>
                  <a:srgbClr val="1E70C0"/>
                </a:solidFill>
                <a:latin typeface="Arial" panose="020B0604020202020204" pitchFamily="34" charset="0"/>
                <a:cs typeface="Arial" panose="020B0604020202020204" pitchFamily="34" charset="0"/>
              </a:rPr>
              <a:t>Producing examination style questions for assessment in the classroom     </a:t>
            </a:r>
            <a:br>
              <a:rPr lang="en-US" sz="6000" kern="1100" spc="-30" dirty="0">
                <a:solidFill>
                  <a:srgbClr val="1E70C0"/>
                </a:solidFill>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41597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75801" y="465299"/>
            <a:ext cx="3150235" cy="574040"/>
          </a:xfrm>
          <a:prstGeom prst="rect">
            <a:avLst/>
          </a:prstGeom>
        </p:spPr>
        <p:txBody>
          <a:bodyPr vert="horz" wrap="square" lIns="0" tIns="12700" rIns="0" bIns="0" rtlCol="0">
            <a:spAutoFit/>
          </a:bodyPr>
          <a:lstStyle/>
          <a:p>
            <a:pPr marL="12700">
              <a:lnSpc>
                <a:spcPct val="100000"/>
              </a:lnSpc>
              <a:spcBef>
                <a:spcPts val="100"/>
              </a:spcBef>
            </a:pPr>
            <a:r>
              <a:rPr sz="3200" spc="-30" dirty="0">
                <a:solidFill>
                  <a:srgbClr val="3DA0E4"/>
                </a:solidFill>
                <a:latin typeface="Arial"/>
                <a:cs typeface="Arial"/>
              </a:rPr>
              <a:t>Question</a:t>
            </a:r>
            <a:r>
              <a:rPr sz="3600" spc="-125" dirty="0">
                <a:solidFill>
                  <a:srgbClr val="3DA0E4"/>
                </a:solidFill>
                <a:latin typeface="Arial"/>
                <a:cs typeface="Arial"/>
              </a:rPr>
              <a:t> </a:t>
            </a:r>
            <a:r>
              <a:rPr sz="3600" spc="-35" dirty="0">
                <a:solidFill>
                  <a:srgbClr val="3DA0E4"/>
                </a:solidFill>
                <a:latin typeface="Arial"/>
                <a:cs typeface="Arial"/>
              </a:rPr>
              <a:t>banks</a:t>
            </a:r>
            <a:endParaRPr sz="3600" dirty="0">
              <a:latin typeface="Arial"/>
              <a:cs typeface="Arial"/>
            </a:endParaRPr>
          </a:p>
        </p:txBody>
      </p:sp>
      <p:sp>
        <p:nvSpPr>
          <p:cNvPr id="3" name="object 3"/>
          <p:cNvSpPr/>
          <p:nvPr/>
        </p:nvSpPr>
        <p:spPr>
          <a:xfrm>
            <a:off x="673100" y="1689100"/>
            <a:ext cx="1586903" cy="230822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67877" y="1687891"/>
            <a:ext cx="1587500" cy="2308225"/>
          </a:xfrm>
          <a:custGeom>
            <a:avLst/>
            <a:gdLst/>
            <a:ahLst/>
            <a:cxnLst/>
            <a:rect l="l" t="t" r="r" b="b"/>
            <a:pathLst>
              <a:path w="1587500" h="2308225">
                <a:moveTo>
                  <a:pt x="0" y="0"/>
                </a:moveTo>
                <a:lnTo>
                  <a:pt x="1586903" y="0"/>
                </a:lnTo>
                <a:lnTo>
                  <a:pt x="1586903" y="2308223"/>
                </a:lnTo>
                <a:lnTo>
                  <a:pt x="0" y="2308223"/>
                </a:lnTo>
                <a:lnTo>
                  <a:pt x="0" y="0"/>
                </a:lnTo>
                <a:close/>
              </a:path>
            </a:pathLst>
          </a:custGeom>
          <a:ln w="9525">
            <a:solidFill>
              <a:srgbClr val="000000"/>
            </a:solidFill>
          </a:ln>
        </p:spPr>
        <p:txBody>
          <a:bodyPr wrap="square" lIns="0" tIns="0" rIns="0" bIns="0" rtlCol="0"/>
          <a:lstStyle/>
          <a:p>
            <a:endParaRPr/>
          </a:p>
        </p:txBody>
      </p:sp>
      <p:sp>
        <p:nvSpPr>
          <p:cNvPr id="5" name="object 5"/>
          <p:cNvSpPr/>
          <p:nvPr/>
        </p:nvSpPr>
        <p:spPr>
          <a:xfrm>
            <a:off x="2461176" y="1725710"/>
            <a:ext cx="1591384" cy="2301055"/>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2425599" y="1687891"/>
            <a:ext cx="1591945" cy="2308225"/>
          </a:xfrm>
          <a:custGeom>
            <a:avLst/>
            <a:gdLst/>
            <a:ahLst/>
            <a:cxnLst/>
            <a:rect l="l" t="t" r="r" b="b"/>
            <a:pathLst>
              <a:path w="1591945" h="2308225">
                <a:moveTo>
                  <a:pt x="0" y="0"/>
                </a:moveTo>
                <a:lnTo>
                  <a:pt x="1591384" y="0"/>
                </a:lnTo>
                <a:lnTo>
                  <a:pt x="1591384" y="2308223"/>
                </a:lnTo>
                <a:lnTo>
                  <a:pt x="0" y="2308223"/>
                </a:lnTo>
                <a:lnTo>
                  <a:pt x="0" y="0"/>
                </a:lnTo>
                <a:close/>
              </a:path>
            </a:pathLst>
          </a:custGeom>
          <a:ln w="9525">
            <a:solidFill>
              <a:srgbClr val="000000"/>
            </a:solidFill>
          </a:ln>
        </p:spPr>
        <p:txBody>
          <a:bodyPr wrap="square" lIns="0" tIns="0" rIns="0" bIns="0" rtlCol="0"/>
          <a:lstStyle/>
          <a:p>
            <a:endParaRPr/>
          </a:p>
        </p:txBody>
      </p:sp>
      <p:sp>
        <p:nvSpPr>
          <p:cNvPr id="7" name="object 7"/>
          <p:cNvSpPr/>
          <p:nvPr/>
        </p:nvSpPr>
        <p:spPr>
          <a:xfrm>
            <a:off x="673100" y="4089400"/>
            <a:ext cx="1586902" cy="2304914"/>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667877" y="4084211"/>
            <a:ext cx="1587500" cy="2319655"/>
          </a:xfrm>
          <a:custGeom>
            <a:avLst/>
            <a:gdLst/>
            <a:ahLst/>
            <a:cxnLst/>
            <a:rect l="l" t="t" r="r" b="b"/>
            <a:pathLst>
              <a:path w="1587500" h="2319654">
                <a:moveTo>
                  <a:pt x="0" y="0"/>
                </a:moveTo>
                <a:lnTo>
                  <a:pt x="1586902" y="0"/>
                </a:lnTo>
                <a:lnTo>
                  <a:pt x="1586902" y="2319320"/>
                </a:lnTo>
                <a:lnTo>
                  <a:pt x="0" y="2319320"/>
                </a:lnTo>
                <a:lnTo>
                  <a:pt x="0" y="0"/>
                </a:lnTo>
                <a:close/>
              </a:path>
            </a:pathLst>
          </a:custGeom>
          <a:ln w="9525">
            <a:solidFill>
              <a:srgbClr val="000000"/>
            </a:solidFill>
          </a:ln>
        </p:spPr>
        <p:txBody>
          <a:bodyPr wrap="square" lIns="0" tIns="0" rIns="0" bIns="0" rtlCol="0"/>
          <a:lstStyle/>
          <a:p>
            <a:endParaRPr/>
          </a:p>
        </p:txBody>
      </p:sp>
      <p:sp>
        <p:nvSpPr>
          <p:cNvPr id="9" name="object 9"/>
          <p:cNvSpPr/>
          <p:nvPr/>
        </p:nvSpPr>
        <p:spPr>
          <a:xfrm>
            <a:off x="2425700" y="4089400"/>
            <a:ext cx="1579722" cy="2304958"/>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2425599" y="4084209"/>
            <a:ext cx="1587500" cy="2319655"/>
          </a:xfrm>
          <a:custGeom>
            <a:avLst/>
            <a:gdLst/>
            <a:ahLst/>
            <a:cxnLst/>
            <a:rect l="l" t="t" r="r" b="b"/>
            <a:pathLst>
              <a:path w="1587500" h="2319654">
                <a:moveTo>
                  <a:pt x="0" y="0"/>
                </a:moveTo>
                <a:lnTo>
                  <a:pt x="1586902" y="0"/>
                </a:lnTo>
                <a:lnTo>
                  <a:pt x="1586902" y="2319320"/>
                </a:lnTo>
                <a:lnTo>
                  <a:pt x="0" y="2319320"/>
                </a:lnTo>
                <a:lnTo>
                  <a:pt x="0" y="0"/>
                </a:lnTo>
                <a:close/>
              </a:path>
            </a:pathLst>
          </a:custGeom>
          <a:ln w="9524">
            <a:solidFill>
              <a:srgbClr val="000000"/>
            </a:solidFill>
          </a:ln>
        </p:spPr>
        <p:txBody>
          <a:bodyPr wrap="square" lIns="0" tIns="0" rIns="0" bIns="0" rtlCol="0"/>
          <a:lstStyle/>
          <a:p>
            <a:endParaRPr/>
          </a:p>
        </p:txBody>
      </p:sp>
      <p:sp>
        <p:nvSpPr>
          <p:cNvPr id="26" name="object 26"/>
          <p:cNvSpPr txBox="1"/>
          <p:nvPr/>
        </p:nvSpPr>
        <p:spPr>
          <a:xfrm>
            <a:off x="575800" y="1245551"/>
            <a:ext cx="3125470" cy="299720"/>
          </a:xfrm>
          <a:prstGeom prst="rect">
            <a:avLst/>
          </a:prstGeom>
        </p:spPr>
        <p:txBody>
          <a:bodyPr vert="horz" wrap="square" lIns="0" tIns="12700" rIns="0" bIns="0" rtlCol="0">
            <a:spAutoFit/>
          </a:bodyPr>
          <a:lstStyle/>
          <a:p>
            <a:pPr marL="12700">
              <a:lnSpc>
                <a:spcPct val="100000"/>
              </a:lnSpc>
              <a:spcBef>
                <a:spcPts val="100"/>
              </a:spcBef>
            </a:pPr>
            <a:r>
              <a:rPr sz="1800" spc="-10" dirty="0">
                <a:latin typeface="Calibri"/>
                <a:cs typeface="Calibri"/>
                <a:hlinkClick r:id="rId7"/>
              </a:rPr>
              <a:t>https://questionbank.wjec.co.uk/</a:t>
            </a:r>
            <a:endParaRPr sz="1800" dirty="0">
              <a:latin typeface="Calibri"/>
              <a:cs typeface="Calibri"/>
            </a:endParaRPr>
          </a:p>
        </p:txBody>
      </p:sp>
      <p:pic>
        <p:nvPicPr>
          <p:cNvPr id="11" name="Picture 10"/>
          <p:cNvPicPr>
            <a:picLocks noChangeAspect="1"/>
          </p:cNvPicPr>
          <p:nvPr/>
        </p:nvPicPr>
        <p:blipFill rotWithShape="1">
          <a:blip r:embed="rId8"/>
          <a:srcRect l="15263" t="14015" r="16052" b="3801"/>
          <a:stretch/>
        </p:blipFill>
        <p:spPr>
          <a:xfrm>
            <a:off x="4351033" y="1514028"/>
            <a:ext cx="7265167" cy="4889838"/>
          </a:xfrm>
          <a:prstGeom prst="rect">
            <a:avLst/>
          </a:prstGeom>
          <a:ln>
            <a:solidFill>
              <a:schemeClr val="tx1"/>
            </a:solidFill>
          </a:ln>
        </p:spPr>
      </p:pic>
    </p:spTree>
    <p:extLst>
      <p:ext uri="{BB962C8B-B14F-4D97-AF65-F5344CB8AC3E}">
        <p14:creationId xmlns:p14="http://schemas.microsoft.com/office/powerpoint/2010/main" val="6454676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95A38FA-9D2A-4383-9708-2257557A0A4E}"/>
              </a:ext>
              <a:ext uri="{C183D7F6-B498-43B3-948B-1728B52AA6E4}">
                <adec:decorative xmlns:adec="http://schemas.microsoft.com/office/drawing/2017/decorative" val="1"/>
              </a:ext>
            </a:extLst>
          </p:cNvPr>
          <p:cNvGrpSpPr/>
          <p:nvPr/>
        </p:nvGrpSpPr>
        <p:grpSpPr>
          <a:xfrm>
            <a:off x="6758372" y="1257300"/>
            <a:ext cx="4493632" cy="4471275"/>
            <a:chOff x="1141393" y="889000"/>
            <a:chExt cx="5105400" cy="5079999"/>
          </a:xfrm>
        </p:grpSpPr>
        <p:pic>
          <p:nvPicPr>
            <p:cNvPr id="13" name="Picture 12">
              <a:extLst>
                <a:ext uri="{FF2B5EF4-FFF2-40B4-BE49-F238E27FC236}">
                  <a16:creationId xmlns:a16="http://schemas.microsoft.com/office/drawing/2014/main" id="{9DDDCABD-4082-4E4E-BA3C-E159366C359F}"/>
                </a:ext>
              </a:extLst>
            </p:cNvPr>
            <p:cNvPicPr>
              <a:picLocks noChangeAspect="1"/>
            </p:cNvPicPr>
            <p:nvPr/>
          </p:nvPicPr>
          <p:blipFill>
            <a:blip r:embed="rId3">
              <a:duotone>
                <a:schemeClr val="bg2">
                  <a:shade val="45000"/>
                  <a:satMod val="135000"/>
                </a:schemeClr>
                <a:prstClr val="white"/>
              </a:duotone>
            </a:blip>
            <a:srcRect/>
            <a:stretch/>
          </p:blipFill>
          <p:spPr>
            <a:xfrm>
              <a:off x="1141393" y="889000"/>
              <a:ext cx="5105400" cy="5079999"/>
            </a:xfrm>
            <a:prstGeom prst="rect">
              <a:avLst/>
            </a:prstGeom>
          </p:spPr>
        </p:pic>
        <p:pic>
          <p:nvPicPr>
            <p:cNvPr id="14" name="Graphic 13" descr="Building with solid fill">
              <a:extLst>
                <a:ext uri="{FF2B5EF4-FFF2-40B4-BE49-F238E27FC236}">
                  <a16:creationId xmlns:a16="http://schemas.microsoft.com/office/drawing/2014/main" id="{D8608B7B-4555-41DB-B404-217681FDBB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06455" y="1393370"/>
              <a:ext cx="914400" cy="914400"/>
            </a:xfrm>
            <a:prstGeom prst="rect">
              <a:avLst/>
            </a:prstGeom>
          </p:spPr>
        </p:pic>
        <p:pic>
          <p:nvPicPr>
            <p:cNvPr id="15" name="Graphic 14" descr="Target Audience with solid fill">
              <a:extLst>
                <a:ext uri="{FF2B5EF4-FFF2-40B4-BE49-F238E27FC236}">
                  <a16:creationId xmlns:a16="http://schemas.microsoft.com/office/drawing/2014/main" id="{D7310873-81D4-45CB-B339-30B008D643D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44703" y="1850570"/>
              <a:ext cx="914400" cy="914400"/>
            </a:xfrm>
            <a:prstGeom prst="rect">
              <a:avLst/>
            </a:prstGeom>
          </p:spPr>
        </p:pic>
        <p:pic>
          <p:nvPicPr>
            <p:cNvPr id="16" name="Graphic 15" descr="Meeting with solid fill">
              <a:extLst>
                <a:ext uri="{FF2B5EF4-FFF2-40B4-BE49-F238E27FC236}">
                  <a16:creationId xmlns:a16="http://schemas.microsoft.com/office/drawing/2014/main" id="{BED5803C-5F44-4247-B78B-A4083FFCE0C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08221" y="4376800"/>
              <a:ext cx="914400" cy="914400"/>
            </a:xfrm>
            <a:prstGeom prst="rect">
              <a:avLst/>
            </a:prstGeom>
          </p:spPr>
        </p:pic>
        <p:pic>
          <p:nvPicPr>
            <p:cNvPr id="17" name="Graphic 16" descr="Handshake with solid fill">
              <a:extLst>
                <a:ext uri="{FF2B5EF4-FFF2-40B4-BE49-F238E27FC236}">
                  <a16:creationId xmlns:a16="http://schemas.microsoft.com/office/drawing/2014/main" id="{B45E482C-4659-467B-B790-225B31EE08E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711879" y="4093031"/>
              <a:ext cx="914400" cy="914400"/>
            </a:xfrm>
            <a:prstGeom prst="rect">
              <a:avLst/>
            </a:prstGeom>
          </p:spPr>
        </p:pic>
      </p:grpSp>
      <p:sp>
        <p:nvSpPr>
          <p:cNvPr id="4" name="Text Placeholder 3">
            <a:extLst>
              <a:ext uri="{FF2B5EF4-FFF2-40B4-BE49-F238E27FC236}">
                <a16:creationId xmlns:a16="http://schemas.microsoft.com/office/drawing/2014/main" id="{32010CD0-BF88-4CF3-93A5-763CF25F2C4B}"/>
              </a:ext>
            </a:extLst>
          </p:cNvPr>
          <p:cNvSpPr>
            <a:spLocks noGrp="1"/>
          </p:cNvSpPr>
          <p:nvPr>
            <p:ph type="body" sz="half" idx="2"/>
          </p:nvPr>
        </p:nvSpPr>
        <p:spPr>
          <a:xfrm>
            <a:off x="836612" y="2295394"/>
            <a:ext cx="4372430" cy="3000195"/>
          </a:xfrm>
        </p:spPr>
        <p:txBody>
          <a:bodyPr>
            <a:normAutofit fontScale="92500" lnSpcReduction="20000"/>
          </a:bodyPr>
          <a:lstStyle/>
          <a:p>
            <a:pPr>
              <a:lnSpc>
                <a:spcPct val="100000"/>
              </a:lnSpc>
            </a:pPr>
            <a:r>
              <a:rPr lang="en-US" dirty="0">
                <a:latin typeface="Arial" panose="020B0604020202020204" pitchFamily="34" charset="0"/>
                <a:cs typeface="Arial" panose="020B0604020202020204" pitchFamily="34" charset="0"/>
              </a:rPr>
              <a:t>Free subject specific resources available for all to download from </a:t>
            </a:r>
            <a:r>
              <a:rPr lang="en-US" dirty="0">
                <a:latin typeface="Arial" panose="020B0604020202020204" pitchFamily="34" charset="0"/>
                <a:cs typeface="Arial" panose="020B0604020202020204" pitchFamily="34" charset="0"/>
                <a:hlinkClick r:id="rId12"/>
              </a:rPr>
              <a:t>our website</a:t>
            </a:r>
            <a:r>
              <a:rPr lang="en-US" dirty="0">
                <a:latin typeface="Arial" panose="020B0604020202020204" pitchFamily="34" charset="0"/>
                <a:cs typeface="Arial" panose="020B0604020202020204" pitchFamily="34" charset="0"/>
              </a:rPr>
              <a:t>.</a:t>
            </a:r>
          </a:p>
          <a:p>
            <a:pPr>
              <a:lnSpc>
                <a:spcPct val="150000"/>
              </a:lnSpc>
              <a:spcAft>
                <a:spcPts val="1200"/>
              </a:spcAft>
            </a:pPr>
            <a:r>
              <a:rPr lang="en-GB" sz="2000" dirty="0">
                <a:solidFill>
                  <a:srgbClr val="3DA0E4"/>
                </a:solidFill>
                <a:latin typeface="Arial" panose="020B0604020202020204" pitchFamily="34" charset="0"/>
                <a:cs typeface="Arial" panose="020B0604020202020204" pitchFamily="34" charset="0"/>
                <a:hlinkClick r:id="rId13"/>
              </a:rPr>
              <a:t>Free digital resources</a:t>
            </a:r>
            <a:endParaRPr lang="en-GB" sz="2000" dirty="0">
              <a:solidFill>
                <a:srgbClr val="3DA0E4"/>
              </a:solidFill>
              <a:latin typeface="Arial" panose="020B0604020202020204" pitchFamily="34" charset="0"/>
              <a:cs typeface="Arial" panose="020B0604020202020204" pitchFamily="34" charset="0"/>
            </a:endParaRPr>
          </a:p>
          <a:p>
            <a:pPr>
              <a:spcAft>
                <a:spcPts val="130"/>
              </a:spcAft>
            </a:pPr>
            <a:r>
              <a:rPr lang="en-GB" sz="2000" baseline="30000" dirty="0">
                <a:latin typeface="Arial" panose="020B0604020202020204" pitchFamily="34" charset="0"/>
                <a:cs typeface="Arial" panose="020B0604020202020204" pitchFamily="34" charset="0"/>
              </a:rPr>
              <a:t>To support the teaching and learning of a broad range of subjects.</a:t>
            </a:r>
          </a:p>
          <a:p>
            <a:pPr>
              <a:lnSpc>
                <a:spcPct val="150000"/>
              </a:lnSpc>
              <a:spcAft>
                <a:spcPts val="1200"/>
              </a:spcAft>
            </a:pPr>
            <a:r>
              <a:rPr lang="en-GB" sz="2000" dirty="0">
                <a:solidFill>
                  <a:srgbClr val="3DA0E4"/>
                </a:solidFill>
                <a:latin typeface="Arial" panose="020B0604020202020204" pitchFamily="34" charset="0"/>
                <a:cs typeface="Arial" panose="020B0604020202020204" pitchFamily="34" charset="0"/>
                <a:hlinkClick r:id="rId14"/>
              </a:rPr>
              <a:t>Secure Website </a:t>
            </a:r>
            <a:endParaRPr lang="en-GB" sz="2000" dirty="0">
              <a:solidFill>
                <a:srgbClr val="3DA0E4"/>
              </a:solidFill>
              <a:latin typeface="Arial" panose="020B0604020202020204" pitchFamily="34" charset="0"/>
              <a:cs typeface="Arial" panose="020B0604020202020204" pitchFamily="34" charset="0"/>
            </a:endParaRPr>
          </a:p>
          <a:p>
            <a:pPr>
              <a:spcAft>
                <a:spcPts val="130"/>
              </a:spcAft>
            </a:pPr>
            <a:r>
              <a:rPr lang="en-GB" sz="2100" baseline="30000" dirty="0">
                <a:latin typeface="Arial" panose="020B0604020202020204" pitchFamily="34" charset="0"/>
                <a:cs typeface="Arial" panose="020B0604020202020204" pitchFamily="34" charset="0"/>
              </a:rPr>
              <a:t>It allows teachers to analyse item level data, assess sample and past papers, mark schemes, grade boundaries</a:t>
            </a:r>
            <a:r>
              <a:rPr lang="en-GB" sz="2100" dirty="0">
                <a:latin typeface="Arial" panose="020B0604020202020204" pitchFamily="34" charset="0"/>
                <a:cs typeface="Arial" panose="020B0604020202020204" pitchFamily="34" charset="0"/>
              </a:rPr>
              <a:t> </a:t>
            </a:r>
            <a:r>
              <a:rPr lang="en-GB" sz="2100" baseline="30000" dirty="0">
                <a:latin typeface="Arial" panose="020B0604020202020204" pitchFamily="34" charset="0"/>
                <a:cs typeface="Arial" panose="020B0604020202020204" pitchFamily="34" charset="0"/>
              </a:rPr>
              <a:t>and receive examiner feedback.</a:t>
            </a:r>
          </a:p>
          <a:p>
            <a:pPr>
              <a:spcAft>
                <a:spcPts val="130"/>
              </a:spcAft>
            </a:pPr>
            <a:endParaRPr lang="en-GB" sz="1800" baseline="30000" dirty="0">
              <a:latin typeface="Arial" panose="020B0604020202020204" pitchFamily="34" charset="0"/>
              <a:cs typeface="Arial" panose="020B0604020202020204" pitchFamily="34" charset="0"/>
            </a:endParaRPr>
          </a:p>
          <a:p>
            <a:endParaRPr lang="en-US" dirty="0">
              <a:solidFill>
                <a:srgbClr val="3DA0E4"/>
              </a:solidFill>
              <a:latin typeface="Arial" panose="020B0604020202020204" pitchFamily="34" charset="0"/>
              <a:cs typeface="Arial" panose="020B0604020202020204" pitchFamily="34" charset="0"/>
            </a:endParaRPr>
          </a:p>
          <a:p>
            <a:endParaRPr lang="en-GB" dirty="0"/>
          </a:p>
        </p:txBody>
      </p:sp>
      <p:sp>
        <p:nvSpPr>
          <p:cNvPr id="18" name="Rectangle 17">
            <a:extLst>
              <a:ext uri="{FF2B5EF4-FFF2-40B4-BE49-F238E27FC236}">
                <a16:creationId xmlns:a16="http://schemas.microsoft.com/office/drawing/2014/main" id="{FB646F56-B050-4044-A70B-A31867A7A276}"/>
              </a:ext>
            </a:extLst>
          </p:cNvPr>
          <p:cNvSpPr/>
          <p:nvPr/>
        </p:nvSpPr>
        <p:spPr>
          <a:xfrm flipV="1">
            <a:off x="939996" y="1789214"/>
            <a:ext cx="1241966" cy="45719"/>
          </a:xfrm>
          <a:prstGeom prst="rect">
            <a:avLst/>
          </a:prstGeom>
          <a:solidFill>
            <a:srgbClr val="1E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70C0"/>
              </a:solidFill>
            </a:endParaRPr>
          </a:p>
        </p:txBody>
      </p:sp>
      <p:sp>
        <p:nvSpPr>
          <p:cNvPr id="2" name="Title 1">
            <a:extLst>
              <a:ext uri="{FF2B5EF4-FFF2-40B4-BE49-F238E27FC236}">
                <a16:creationId xmlns:a16="http://schemas.microsoft.com/office/drawing/2014/main" id="{269692FA-DC0D-43FF-8668-F1A404DFC338}"/>
              </a:ext>
            </a:extLst>
          </p:cNvPr>
          <p:cNvSpPr>
            <a:spLocks noGrp="1"/>
          </p:cNvSpPr>
          <p:nvPr>
            <p:ph type="title"/>
          </p:nvPr>
        </p:nvSpPr>
        <p:spPr>
          <a:xfrm>
            <a:off x="839788" y="457200"/>
            <a:ext cx="6350152" cy="1600200"/>
          </a:xfrm>
        </p:spPr>
        <p:txBody>
          <a:bodyPr>
            <a:normAutofit/>
          </a:bodyPr>
          <a:lstStyle/>
          <a:p>
            <a:pPr>
              <a:defRPr/>
            </a:pPr>
            <a:r>
              <a:rPr lang="en-US" dirty="0">
                <a:latin typeface="Arial" panose="020B0604020202020204" pitchFamily="34" charset="0"/>
                <a:ea typeface="Adobe Kaiti Std R" panose="02020400000000000000" pitchFamily="18" charset="-128"/>
                <a:cs typeface="Arial" panose="020B0604020202020204" pitchFamily="34" charset="0"/>
              </a:rPr>
              <a:t>Resources for teachers</a:t>
            </a:r>
            <a:br>
              <a:rPr lang="en-US" dirty="0">
                <a:latin typeface="Arial" panose="020B0604020202020204" pitchFamily="34" charset="0"/>
                <a:ea typeface="Adobe Kaiti Std R" panose="02020400000000000000" pitchFamily="18" charset="-128"/>
                <a:cs typeface="Arial" panose="020B0604020202020204" pitchFamily="34" charset="0"/>
              </a:rPr>
            </a:br>
            <a:r>
              <a:rPr lang="en-US" kern="1100" spc="-50" dirty="0">
                <a:solidFill>
                  <a:srgbClr val="0096ED"/>
                </a:solidFill>
                <a:latin typeface="Arial" panose="020B0604020202020204" pitchFamily="34" charset="0"/>
                <a:ea typeface="Adobe Kaiti Std R" panose="02020400000000000000" pitchFamily="18" charset="-128"/>
                <a:cs typeface="Arial" panose="020B0604020202020204" pitchFamily="34" charset="0"/>
              </a:rPr>
              <a:t>Supporting teaching and learning</a:t>
            </a:r>
            <a:br>
              <a:rPr lang="en-US" kern="1100" spc="-50" dirty="0">
                <a:solidFill>
                  <a:srgbClr val="0096ED"/>
                </a:solidFill>
                <a:latin typeface="Arial" panose="020B0604020202020204" pitchFamily="34" charset="0"/>
                <a:ea typeface="Times New Roman"/>
                <a:cs typeface="Arial" panose="020B0604020202020204" pitchFamily="34" charset="0"/>
              </a:rPr>
            </a:b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1423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p:cNvSpPr>
            <a:spLocks noGrp="1"/>
          </p:cNvSpPr>
          <p:nvPr>
            <p:ph type="body" sz="quarter" idx="4294967295"/>
          </p:nvPr>
        </p:nvSpPr>
        <p:spPr>
          <a:xfrm>
            <a:off x="1809750" y="878568"/>
            <a:ext cx="8572500" cy="5100864"/>
          </a:xfrm>
          <a:prstGeom prst="rect">
            <a:avLst/>
          </a:prstGeom>
        </p:spPr>
        <p:txBody>
          <a:bodyPr>
            <a:normAutofit fontScale="92500" lnSpcReduction="20000"/>
          </a:bodyPr>
          <a:lstStyle/>
          <a:p>
            <a:pPr fontAlgn="base">
              <a:spcBef>
                <a:spcPct val="0"/>
              </a:spcBef>
              <a:spcAft>
                <a:spcPct val="0"/>
              </a:spcAft>
              <a:buFont typeface="Arial" panose="020B0604020202020204" pitchFamily="34" charset="0"/>
              <a:buNone/>
              <a:defRPr/>
            </a:pPr>
            <a:r>
              <a:rPr lang="en-GB" altLang="en-US" sz="2400" b="1" dirty="0">
                <a:latin typeface="Arial" panose="020B0604020202020204" pitchFamily="34" charset="0"/>
                <a:cs typeface="Arial" panose="020B0604020202020204" pitchFamily="34" charset="0"/>
              </a:rPr>
              <a:t>NEA requirements:</a:t>
            </a:r>
          </a:p>
          <a:p>
            <a:pPr fontAlgn="base">
              <a:spcBef>
                <a:spcPct val="0"/>
              </a:spcBef>
              <a:spcAft>
                <a:spcPct val="0"/>
              </a:spcAft>
              <a:buFont typeface="Arial" panose="020B0604020202020204" pitchFamily="34" charset="0"/>
              <a:buNone/>
              <a:defRPr/>
            </a:pPr>
            <a:endParaRPr lang="en-GB" altLang="en-US" sz="2400" dirty="0">
              <a:latin typeface="Arial" panose="020B0604020202020204" pitchFamily="34" charset="0"/>
              <a:cs typeface="Arial" panose="020B0604020202020204" pitchFamily="34" charset="0"/>
            </a:endParaRPr>
          </a:p>
          <a:p>
            <a:pPr marL="361950" lvl="1" indent="-361950">
              <a:defRPr/>
            </a:pPr>
            <a:r>
              <a:rPr lang="en-GB" altLang="en-US" dirty="0">
                <a:latin typeface="Arial" panose="020B0604020202020204" pitchFamily="34" charset="0"/>
                <a:cs typeface="Arial" panose="020B0604020202020204" pitchFamily="34" charset="0"/>
              </a:rPr>
              <a:t>A final design brief </a:t>
            </a:r>
            <a:r>
              <a:rPr lang="en-GB" altLang="en-US" b="1" dirty="0">
                <a:latin typeface="Arial" panose="020B0604020202020204" pitchFamily="34" charset="0"/>
                <a:cs typeface="Arial" panose="020B0604020202020204" pitchFamily="34" charset="0"/>
              </a:rPr>
              <a:t>developed </a:t>
            </a:r>
            <a:r>
              <a:rPr lang="en-GB" altLang="en-US" dirty="0">
                <a:latin typeface="Arial" panose="020B0604020202020204" pitchFamily="34" charset="0"/>
                <a:cs typeface="Arial" panose="020B0604020202020204" pitchFamily="34" charset="0"/>
              </a:rPr>
              <a:t>by the learner following a thorough analysis/research into a range of problems that have arisen from needs identified.</a:t>
            </a:r>
          </a:p>
          <a:p>
            <a:pPr marL="0" lvl="1" indent="0">
              <a:buNone/>
              <a:defRPr/>
            </a:pPr>
            <a:endParaRPr lang="en-GB" altLang="en-US" sz="800" dirty="0">
              <a:latin typeface="Arial" panose="020B0604020202020204" pitchFamily="34" charset="0"/>
              <a:cs typeface="Arial" panose="020B0604020202020204" pitchFamily="34" charset="0"/>
            </a:endParaRPr>
          </a:p>
          <a:p>
            <a:pPr marL="361950" lvl="1" indent="-361950">
              <a:defRPr/>
            </a:pPr>
            <a:r>
              <a:rPr lang="en-GB" altLang="en-US" dirty="0">
                <a:latin typeface="Arial" panose="020B0604020202020204" pitchFamily="34" charset="0"/>
                <a:cs typeface="Arial" panose="020B0604020202020204" pitchFamily="34" charset="0"/>
              </a:rPr>
              <a:t>A design portfolio including informal sketchbook that includes evidence of a </a:t>
            </a:r>
            <a:r>
              <a:rPr lang="en-GB" altLang="en-US" i="1" u="sng" dirty="0">
                <a:latin typeface="Arial" panose="020B0604020202020204" pitchFamily="34" charset="0"/>
                <a:cs typeface="Arial" panose="020B0604020202020204" pitchFamily="34" charset="0"/>
              </a:rPr>
              <a:t>personal iterative design</a:t>
            </a:r>
            <a:r>
              <a:rPr lang="en-GB" altLang="en-US" i="1" dirty="0">
                <a:latin typeface="Arial" panose="020B0604020202020204" pitchFamily="34" charset="0"/>
                <a:cs typeface="Arial" panose="020B0604020202020204" pitchFamily="34" charset="0"/>
              </a:rPr>
              <a:t> </a:t>
            </a:r>
            <a:r>
              <a:rPr lang="en-GB" altLang="en-US" dirty="0">
                <a:latin typeface="Arial" panose="020B0604020202020204" pitchFamily="34" charset="0"/>
                <a:cs typeface="Arial" panose="020B0604020202020204" pitchFamily="34" charset="0"/>
              </a:rPr>
              <a:t>journey</a:t>
            </a:r>
          </a:p>
          <a:p>
            <a:pPr marL="0" lvl="1" indent="0">
              <a:buNone/>
              <a:defRPr/>
            </a:pPr>
            <a:endParaRPr lang="en-GB" altLang="en-US" sz="800" dirty="0">
              <a:latin typeface="Arial" panose="020B0604020202020204" pitchFamily="34" charset="0"/>
              <a:cs typeface="Arial" panose="020B0604020202020204" pitchFamily="34" charset="0"/>
            </a:endParaRPr>
          </a:p>
          <a:p>
            <a:pPr marL="361950" lvl="1" indent="-361950">
              <a:defRPr/>
            </a:pPr>
            <a:r>
              <a:rPr lang="en-GB" altLang="en-US" dirty="0">
                <a:latin typeface="Arial" panose="020B0604020202020204" pitchFamily="34" charset="0"/>
                <a:cs typeface="Arial" panose="020B0604020202020204" pitchFamily="34" charset="0"/>
              </a:rPr>
              <a:t>A final quality prototype (or prototypes) based on the design brief. </a:t>
            </a:r>
            <a:r>
              <a:rPr lang="en-GB" sz="2400" dirty="0">
                <a:latin typeface="Arial" panose="020B0604020202020204" pitchFamily="34" charset="0"/>
                <a:cs typeface="Arial" panose="020B0604020202020204" pitchFamily="34" charset="0"/>
              </a:rPr>
              <a:t>Expectation is that the final outcome will be a quality functioning prototype.</a:t>
            </a:r>
          </a:p>
          <a:p>
            <a:pPr marL="361950" lvl="1" indent="-361950">
              <a:defRPr/>
            </a:pPr>
            <a:endParaRPr lang="en-GB" sz="2400" dirty="0">
              <a:latin typeface="Arial" panose="020B0604020202020204" pitchFamily="34" charset="0"/>
              <a:cs typeface="Arial" panose="020B0604020202020204" pitchFamily="34" charset="0"/>
            </a:endParaRPr>
          </a:p>
          <a:p>
            <a:pPr marL="361950" lvl="1" indent="-361950">
              <a:defRPr/>
            </a:pPr>
            <a:r>
              <a:rPr lang="en-GB" sz="2400" dirty="0">
                <a:latin typeface="Arial" panose="020B0604020202020204" pitchFamily="34" charset="0"/>
                <a:cs typeface="Arial" panose="020B0604020202020204" pitchFamily="34" charset="0"/>
              </a:rPr>
              <a:t>Ongoing and summative final product evaluation with end user testing and modifications suggested.</a:t>
            </a:r>
          </a:p>
          <a:p>
            <a:pPr marL="361950" lvl="1" indent="-361950">
              <a:defRPr/>
            </a:pPr>
            <a:endParaRPr lang="en-GB" dirty="0">
              <a:latin typeface="Arial" panose="020B0604020202020204" pitchFamily="34" charset="0"/>
              <a:cs typeface="Arial" panose="020B0604020202020204" pitchFamily="34" charset="0"/>
            </a:endParaRPr>
          </a:p>
          <a:p>
            <a:pPr marL="342900" lvl="1" indent="-342900">
              <a:defRPr/>
            </a:pPr>
            <a:r>
              <a:rPr lang="en-GB" altLang="en-US" dirty="0">
                <a:latin typeface="Arial" panose="020B0604020202020204" pitchFamily="34" charset="0"/>
                <a:cs typeface="Arial" panose="020B0604020202020204" pitchFamily="34" charset="0"/>
              </a:rPr>
              <a:t>All additional evidence (tests pieces, trials, mock-ups, toiles) to support the iterative process</a:t>
            </a:r>
          </a:p>
          <a:p>
            <a:pPr marL="361950" lvl="1" indent="-361950">
              <a:defRPr/>
            </a:pPr>
            <a:endParaRPr lang="en-GB" altLang="en-US" dirty="0">
              <a:latin typeface="Arial" panose="020B0604020202020204" pitchFamily="34" charset="0"/>
              <a:cs typeface="Arial" panose="020B0604020202020204" pitchFamily="34" charset="0"/>
            </a:endParaRPr>
          </a:p>
          <a:p>
            <a:pPr marL="361950" lvl="1" indent="-361950">
              <a:defRPr/>
            </a:pPr>
            <a:endParaRPr lang="en-GB" altLang="en-US" dirty="0">
              <a:latin typeface="Arial" panose="020B0604020202020204" pitchFamily="34" charset="0"/>
              <a:cs typeface="Arial" panose="020B0604020202020204" pitchFamily="34" charset="0"/>
            </a:endParaRPr>
          </a:p>
          <a:p>
            <a:pPr fontAlgn="base">
              <a:spcBef>
                <a:spcPct val="0"/>
              </a:spcBef>
              <a:spcAft>
                <a:spcPct val="0"/>
              </a:spcAft>
              <a:buFont typeface="Arial" panose="020B0604020202020204" pitchFamily="34" charset="0"/>
              <a:buNone/>
              <a:defRPr/>
            </a:pPr>
            <a:endParaRPr lang="en-GB" altLang="en-US" sz="2400" dirty="0">
              <a:latin typeface="Arial" panose="020B0604020202020204" pitchFamily="34" charset="0"/>
              <a:cs typeface="Arial" panose="020B0604020202020204" pitchFamily="34" charset="0"/>
            </a:endParaRPr>
          </a:p>
          <a:p>
            <a:pPr fontAlgn="base">
              <a:spcBef>
                <a:spcPct val="0"/>
              </a:spcBef>
              <a:spcAft>
                <a:spcPct val="0"/>
              </a:spcAft>
              <a:buFont typeface="Arial" panose="020B0604020202020204" pitchFamily="34" charset="0"/>
              <a:buNone/>
              <a:defRPr/>
            </a:pPr>
            <a:endParaRPr lang="en-GB"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55806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B646F56-B050-4044-A70B-A31867A7A276}"/>
              </a:ext>
            </a:extLst>
          </p:cNvPr>
          <p:cNvSpPr/>
          <p:nvPr/>
        </p:nvSpPr>
        <p:spPr>
          <a:xfrm flipV="1">
            <a:off x="939996" y="1789214"/>
            <a:ext cx="1241966" cy="45719"/>
          </a:xfrm>
          <a:prstGeom prst="rect">
            <a:avLst/>
          </a:prstGeom>
          <a:solidFill>
            <a:srgbClr val="1E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70C0"/>
              </a:solidFill>
            </a:endParaRPr>
          </a:p>
        </p:txBody>
      </p:sp>
      <p:sp>
        <p:nvSpPr>
          <p:cNvPr id="2" name="Title 1">
            <a:extLst>
              <a:ext uri="{FF2B5EF4-FFF2-40B4-BE49-F238E27FC236}">
                <a16:creationId xmlns:a16="http://schemas.microsoft.com/office/drawing/2014/main" id="{269692FA-DC0D-43FF-8668-F1A404DFC338}"/>
              </a:ext>
            </a:extLst>
          </p:cNvPr>
          <p:cNvSpPr>
            <a:spLocks noGrp="1"/>
          </p:cNvSpPr>
          <p:nvPr>
            <p:ph type="title"/>
          </p:nvPr>
        </p:nvSpPr>
        <p:spPr>
          <a:xfrm>
            <a:off x="839788" y="457200"/>
            <a:ext cx="6350152" cy="1600200"/>
          </a:xfrm>
        </p:spPr>
        <p:txBody>
          <a:bodyPr>
            <a:normAutofit/>
          </a:bodyPr>
          <a:lstStyle/>
          <a:p>
            <a:pPr>
              <a:defRPr/>
            </a:pPr>
            <a:r>
              <a:rPr lang="en-US" dirty="0">
                <a:latin typeface="Arial" panose="020B0604020202020204" pitchFamily="34" charset="0"/>
                <a:ea typeface="Adobe Kaiti Std R" panose="02020400000000000000" pitchFamily="18" charset="-128"/>
                <a:cs typeface="Arial" panose="020B0604020202020204" pitchFamily="34" charset="0"/>
              </a:rPr>
              <a:t>Resources for teachers</a:t>
            </a:r>
            <a:br>
              <a:rPr lang="en-US" dirty="0">
                <a:latin typeface="Arial" panose="020B0604020202020204" pitchFamily="34" charset="0"/>
                <a:ea typeface="Adobe Kaiti Std R" panose="02020400000000000000" pitchFamily="18" charset="-128"/>
                <a:cs typeface="Arial" panose="020B0604020202020204" pitchFamily="34" charset="0"/>
              </a:rPr>
            </a:br>
            <a:r>
              <a:rPr lang="en-US" kern="1100" spc="-50" dirty="0">
                <a:solidFill>
                  <a:srgbClr val="0096ED"/>
                </a:solidFill>
                <a:latin typeface="Arial" panose="020B0604020202020204" pitchFamily="34" charset="0"/>
                <a:ea typeface="Adobe Kaiti Std R" panose="02020400000000000000" pitchFamily="18" charset="-128"/>
                <a:cs typeface="Arial" panose="020B0604020202020204" pitchFamily="34" charset="0"/>
              </a:rPr>
              <a:t>Supporting teaching and learning</a:t>
            </a:r>
            <a:br>
              <a:rPr lang="en-US" kern="1100" spc="-50" dirty="0">
                <a:solidFill>
                  <a:srgbClr val="0096ED"/>
                </a:solidFill>
                <a:latin typeface="Gotham Rounded Book"/>
                <a:ea typeface="Times New Roman"/>
                <a:cs typeface="Gotham Rounded Book"/>
              </a:rPr>
            </a:br>
            <a:endParaRPr lang="en-GB" dirty="0"/>
          </a:p>
        </p:txBody>
      </p:sp>
      <p:pic>
        <p:nvPicPr>
          <p:cNvPr id="3" name="Picture 2"/>
          <p:cNvPicPr>
            <a:picLocks noChangeAspect="1"/>
          </p:cNvPicPr>
          <p:nvPr/>
        </p:nvPicPr>
        <p:blipFill>
          <a:blip r:embed="rId3"/>
          <a:stretch>
            <a:fillRect/>
          </a:stretch>
        </p:blipFill>
        <p:spPr>
          <a:xfrm>
            <a:off x="4067074" y="1789214"/>
            <a:ext cx="4568578" cy="3217805"/>
          </a:xfrm>
          <a:prstGeom prst="rect">
            <a:avLst/>
          </a:prstGeom>
          <a:ln>
            <a:solidFill>
              <a:schemeClr val="tx1"/>
            </a:solidFill>
          </a:ln>
        </p:spPr>
      </p:pic>
      <p:pic>
        <p:nvPicPr>
          <p:cNvPr id="5" name="Picture 4"/>
          <p:cNvPicPr>
            <a:picLocks noChangeAspect="1"/>
          </p:cNvPicPr>
          <p:nvPr/>
        </p:nvPicPr>
        <p:blipFill>
          <a:blip r:embed="rId4"/>
          <a:stretch>
            <a:fillRect/>
          </a:stretch>
        </p:blipFill>
        <p:spPr>
          <a:xfrm>
            <a:off x="7618362" y="3057515"/>
            <a:ext cx="4440287" cy="3000385"/>
          </a:xfrm>
          <a:prstGeom prst="rect">
            <a:avLst/>
          </a:prstGeom>
          <a:ln>
            <a:solidFill>
              <a:schemeClr val="tx1"/>
            </a:solidFill>
          </a:ln>
        </p:spPr>
      </p:pic>
      <p:pic>
        <p:nvPicPr>
          <p:cNvPr id="7" name="Picture 6"/>
          <p:cNvPicPr>
            <a:picLocks noChangeAspect="1"/>
          </p:cNvPicPr>
          <p:nvPr/>
        </p:nvPicPr>
        <p:blipFill>
          <a:blip r:embed="rId5"/>
          <a:stretch>
            <a:fillRect/>
          </a:stretch>
        </p:blipFill>
        <p:spPr>
          <a:xfrm>
            <a:off x="514635" y="1974337"/>
            <a:ext cx="3133440" cy="4346880"/>
          </a:xfrm>
          <a:prstGeom prst="rect">
            <a:avLst/>
          </a:prstGeom>
          <a:ln>
            <a:solidFill>
              <a:schemeClr val="tx1"/>
            </a:solidFill>
          </a:ln>
        </p:spPr>
      </p:pic>
      <p:sp>
        <p:nvSpPr>
          <p:cNvPr id="8" name="Rectangle 7"/>
          <p:cNvSpPr/>
          <p:nvPr/>
        </p:nvSpPr>
        <p:spPr>
          <a:xfrm>
            <a:off x="3860474" y="5517247"/>
            <a:ext cx="3540451" cy="646331"/>
          </a:xfrm>
          <a:prstGeom prst="rect">
            <a:avLst/>
          </a:prstGeom>
        </p:spPr>
        <p:txBody>
          <a:bodyPr wrap="square">
            <a:spAutoFit/>
          </a:bodyPr>
          <a:lstStyle/>
          <a:p>
            <a:pPr algn="ctr">
              <a:spcAft>
                <a:spcPts val="130"/>
              </a:spcAft>
            </a:pPr>
            <a:r>
              <a:rPr lang="en-GB" b="1" baseline="30000" dirty="0">
                <a:latin typeface="Arial" panose="020B0604020202020204" pitchFamily="34" charset="0"/>
                <a:cs typeface="Arial" panose="020B0604020202020204" pitchFamily="34" charset="0"/>
              </a:rPr>
              <a:t>A range of very useful resources already created for the candidates to revise and prepare for both unit 1 and 3 exam papers</a:t>
            </a:r>
          </a:p>
        </p:txBody>
      </p:sp>
    </p:spTree>
    <p:extLst>
      <p:ext uri="{BB962C8B-B14F-4D97-AF65-F5344CB8AC3E}">
        <p14:creationId xmlns:p14="http://schemas.microsoft.com/office/powerpoint/2010/main" val="2216237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EF17BB7-3DB7-9E42-8E87-945C5986BA79}"/>
              </a:ext>
              <a:ext uri="{C183D7F6-B498-43B3-948B-1728B52AA6E4}">
                <adec:decorative xmlns:adec="http://schemas.microsoft.com/office/drawing/2017/decorative" val="1"/>
              </a:ext>
            </a:extLst>
          </p:cNvPr>
          <p:cNvSpPr/>
          <p:nvPr/>
        </p:nvSpPr>
        <p:spPr>
          <a:xfrm flipV="1">
            <a:off x="1" y="6604000"/>
            <a:ext cx="6676570" cy="254000"/>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545A429-9F05-0C47-84F0-88A74EAF054D}"/>
              </a:ext>
              <a:ext uri="{C183D7F6-B498-43B3-948B-1728B52AA6E4}">
                <adec:decorative xmlns:adec="http://schemas.microsoft.com/office/drawing/2017/decorative" val="1"/>
              </a:ext>
            </a:extLst>
          </p:cNvPr>
          <p:cNvSpPr/>
          <p:nvPr/>
        </p:nvSpPr>
        <p:spPr>
          <a:xfrm flipV="1">
            <a:off x="6676570" y="6604000"/>
            <a:ext cx="2757715" cy="254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F861919-BADC-1744-BEBF-CA87918683D9}"/>
              </a:ext>
              <a:ext uri="{C183D7F6-B498-43B3-948B-1728B52AA6E4}">
                <adec:decorative xmlns:adec="http://schemas.microsoft.com/office/drawing/2017/decorative" val="1"/>
              </a:ext>
            </a:extLst>
          </p:cNvPr>
          <p:cNvSpPr/>
          <p:nvPr/>
        </p:nvSpPr>
        <p:spPr>
          <a:xfrm flipV="1">
            <a:off x="9434285" y="6604000"/>
            <a:ext cx="2757715" cy="254000"/>
          </a:xfrm>
          <a:prstGeom prst="rect">
            <a:avLst/>
          </a:prstGeom>
          <a:solidFill>
            <a:srgbClr val="FFC8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69F29B3-C7C3-4D64-9DD2-2B8130439864}"/>
              </a:ext>
            </a:extLst>
          </p:cNvPr>
          <p:cNvSpPr/>
          <p:nvPr/>
        </p:nvSpPr>
        <p:spPr>
          <a:xfrm flipV="1">
            <a:off x="0" y="1651892"/>
            <a:ext cx="12240000" cy="36000"/>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742E4925-1F55-1305-4590-0DA290E49F6D}"/>
              </a:ext>
            </a:extLst>
          </p:cNvPr>
          <p:cNvSpPr>
            <a:spLocks noGrp="1"/>
          </p:cNvSpPr>
          <p:nvPr>
            <p:ph type="title"/>
          </p:nvPr>
        </p:nvSpPr>
        <p:spPr>
          <a:xfrm>
            <a:off x="431496" y="526892"/>
            <a:ext cx="8877529" cy="1143000"/>
          </a:xfrm>
        </p:spPr>
        <p:txBody>
          <a:bodyPr>
            <a:normAutofit/>
          </a:bodyPr>
          <a:lstStyle/>
          <a:p>
            <a:r>
              <a:rPr lang="en-US" kern="1100" spc="-30" dirty="0">
                <a:solidFill>
                  <a:srgbClr val="3DA0E4"/>
                </a:solidFill>
                <a:latin typeface="Arial" panose="020B0604020202020204" pitchFamily="34" charset="0"/>
                <a:cs typeface="Arial" panose="020B0604020202020204" pitchFamily="34" charset="0"/>
              </a:rPr>
              <a:t>Improving performance - Recap</a:t>
            </a:r>
            <a:br>
              <a:rPr lang="en-US" sz="3200" kern="1100" spc="-30" dirty="0">
                <a:solidFill>
                  <a:srgbClr val="3DA0E4"/>
                </a:solidFill>
                <a:latin typeface="Gotham Rounded Book" pitchFamily="50" charset="0"/>
                <a:cs typeface="Arial" panose="020B0604020202020204" pitchFamily="34" charset="0"/>
              </a:rPr>
            </a:br>
            <a:endParaRPr lang="en-GB" dirty="0"/>
          </a:p>
        </p:txBody>
      </p:sp>
      <p:sp>
        <p:nvSpPr>
          <p:cNvPr id="2" name="TextBox 1">
            <a:extLst>
              <a:ext uri="{FF2B5EF4-FFF2-40B4-BE49-F238E27FC236}">
                <a16:creationId xmlns:a16="http://schemas.microsoft.com/office/drawing/2014/main" id="{632347A7-2920-28E3-8D5E-A72437773004}"/>
              </a:ext>
            </a:extLst>
          </p:cNvPr>
          <p:cNvSpPr txBox="1"/>
          <p:nvPr/>
        </p:nvSpPr>
        <p:spPr>
          <a:xfrm>
            <a:off x="831104" y="1827050"/>
            <a:ext cx="10577792" cy="419602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Allow sufficient time to teach the contents of the specification and build skills</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Regular testing and practice answering exam style questions </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Link theory with practical work </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Use the OER resources on the WJEC website – candidates can access this too</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The papers allow plenty of time for a reason – avoid rushing through the paper</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Questions demand that candidates think carefully about the context of the question – the images and products are there to support; use this information</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Avoid repetition in answers</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Read the questions carefully</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Candidates should read through their answers – is the meaning clear?</a:t>
            </a:r>
          </a:p>
        </p:txBody>
      </p:sp>
    </p:spTree>
    <p:extLst>
      <p:ext uri="{BB962C8B-B14F-4D97-AF65-F5344CB8AC3E}">
        <p14:creationId xmlns:p14="http://schemas.microsoft.com/office/powerpoint/2010/main" val="26604628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B646F56-B050-4044-A70B-A31867A7A276}"/>
              </a:ext>
            </a:extLst>
          </p:cNvPr>
          <p:cNvSpPr/>
          <p:nvPr/>
        </p:nvSpPr>
        <p:spPr>
          <a:xfrm flipV="1">
            <a:off x="939996" y="1789214"/>
            <a:ext cx="1241966" cy="45719"/>
          </a:xfrm>
          <a:prstGeom prst="rect">
            <a:avLst/>
          </a:prstGeom>
          <a:solidFill>
            <a:srgbClr val="1E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70C0"/>
              </a:solidFill>
            </a:endParaRPr>
          </a:p>
        </p:txBody>
      </p:sp>
      <p:sp>
        <p:nvSpPr>
          <p:cNvPr id="2" name="Title 1">
            <a:extLst>
              <a:ext uri="{FF2B5EF4-FFF2-40B4-BE49-F238E27FC236}">
                <a16:creationId xmlns:a16="http://schemas.microsoft.com/office/drawing/2014/main" id="{269692FA-DC0D-43FF-8668-F1A404DFC338}"/>
              </a:ext>
            </a:extLst>
          </p:cNvPr>
          <p:cNvSpPr>
            <a:spLocks noGrp="1"/>
          </p:cNvSpPr>
          <p:nvPr>
            <p:ph type="title"/>
          </p:nvPr>
        </p:nvSpPr>
        <p:spPr>
          <a:xfrm>
            <a:off x="839788" y="457200"/>
            <a:ext cx="6350152" cy="1600200"/>
          </a:xfrm>
        </p:spPr>
        <p:txBody>
          <a:bodyPr>
            <a:normAutofit/>
          </a:bodyPr>
          <a:lstStyle/>
          <a:p>
            <a:pPr>
              <a:defRPr/>
            </a:pPr>
            <a:r>
              <a:rPr lang="en-US" dirty="0"/>
              <a:t>Resources for teachers</a:t>
            </a:r>
            <a:br>
              <a:rPr lang="en-US" dirty="0"/>
            </a:br>
            <a:r>
              <a:rPr lang="en-US" kern="1100" spc="-50" dirty="0">
                <a:solidFill>
                  <a:srgbClr val="0096ED"/>
                </a:solidFill>
                <a:latin typeface="Gotham Rounded Book"/>
                <a:ea typeface="Times New Roman"/>
                <a:cs typeface="Gotham Rounded Book"/>
              </a:rPr>
              <a:t>Supporting teaching and learning</a:t>
            </a:r>
            <a:br>
              <a:rPr lang="en-US" kern="1100" spc="-50" dirty="0">
                <a:solidFill>
                  <a:srgbClr val="0096ED"/>
                </a:solidFill>
                <a:latin typeface="Gotham Rounded Book"/>
                <a:ea typeface="Times New Roman"/>
                <a:cs typeface="Gotham Rounded Book"/>
              </a:rPr>
            </a:br>
            <a:endParaRPr lang="en-GB" dirty="0"/>
          </a:p>
        </p:txBody>
      </p:sp>
      <p:sp>
        <p:nvSpPr>
          <p:cNvPr id="3" name="Rectangle 2">
            <a:extLst>
              <a:ext uri="{FF2B5EF4-FFF2-40B4-BE49-F238E27FC236}">
                <a16:creationId xmlns:a16="http://schemas.microsoft.com/office/drawing/2014/main" id="{55897372-ED2C-3439-8672-48F81494CF5D}"/>
              </a:ext>
              <a:ext uri="{C183D7F6-B498-43B3-948B-1728B52AA6E4}">
                <adec:decorative xmlns:adec="http://schemas.microsoft.com/office/drawing/2017/decorative" val="1"/>
              </a:ext>
            </a:extLst>
          </p:cNvPr>
          <p:cNvSpPr/>
          <p:nvPr/>
        </p:nvSpPr>
        <p:spPr>
          <a:xfrm flipV="1">
            <a:off x="0" y="-18480"/>
            <a:ext cx="12213265" cy="294925"/>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1144B0B-1EB2-87F3-28D7-79398CDB3B2B}"/>
              </a:ext>
            </a:extLst>
          </p:cNvPr>
          <p:cNvSpPr txBox="1"/>
          <p:nvPr/>
        </p:nvSpPr>
        <p:spPr>
          <a:xfrm>
            <a:off x="550249" y="2103647"/>
            <a:ext cx="6104964" cy="5287601"/>
          </a:xfrm>
          <a:prstGeom prst="rect">
            <a:avLst/>
          </a:prstGeom>
          <a:noFill/>
        </p:spPr>
        <p:txBody>
          <a:bodyPr wrap="square">
            <a:spAutoFit/>
          </a:bodyPr>
          <a:lstStyle/>
          <a:p>
            <a:pPr>
              <a:lnSpc>
                <a:spcPct val="100000"/>
              </a:lnSpc>
            </a:pPr>
            <a:r>
              <a:rPr lang="en-US" sz="1800" dirty="0">
                <a:latin typeface="Arial" panose="020B0604020202020204" pitchFamily="34" charset="0"/>
                <a:cs typeface="Arial" panose="020B0604020202020204" pitchFamily="34" charset="0"/>
              </a:rPr>
              <a:t>Free subject specific resources available for all to download from our website</a:t>
            </a:r>
          </a:p>
          <a:p>
            <a:pPr>
              <a:lnSpc>
                <a:spcPct val="100000"/>
              </a:lnSpc>
            </a:pPr>
            <a:r>
              <a:rPr lang="en-US" sz="1800" dirty="0">
                <a:latin typeface="Arial" panose="020B0604020202020204" pitchFamily="34" charset="0"/>
                <a:cs typeface="Arial" panose="020B0604020202020204" pitchFamily="34" charset="0"/>
              </a:rPr>
              <a:t>https://resources.eduqas.co.uk/</a:t>
            </a:r>
          </a:p>
          <a:p>
            <a:pPr>
              <a:lnSpc>
                <a:spcPct val="150000"/>
              </a:lnSpc>
              <a:spcAft>
                <a:spcPts val="600"/>
              </a:spcAft>
            </a:pPr>
            <a:r>
              <a:rPr lang="en-GB" sz="1800" dirty="0">
                <a:solidFill>
                  <a:srgbClr val="1E70C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Free digital resources</a:t>
            </a:r>
            <a:endParaRPr lang="en-GB" sz="1800" dirty="0">
              <a:solidFill>
                <a:srgbClr val="1E70C0"/>
              </a:solidFill>
              <a:latin typeface="Arial" panose="020B0604020202020204" pitchFamily="34" charset="0"/>
              <a:cs typeface="Arial" panose="020B0604020202020204" pitchFamily="34" charset="0"/>
            </a:endParaRPr>
          </a:p>
          <a:p>
            <a:pPr>
              <a:lnSpc>
                <a:spcPct val="120000"/>
              </a:lnSpc>
              <a:spcAft>
                <a:spcPts val="130"/>
              </a:spcAft>
            </a:pPr>
            <a:r>
              <a:rPr lang="en-GB" sz="1800" dirty="0">
                <a:latin typeface="Arial" panose="020B0604020202020204" pitchFamily="34" charset="0"/>
                <a:cs typeface="Arial" panose="020B0604020202020204" pitchFamily="34" charset="0"/>
              </a:rPr>
              <a:t>To support the teaching and learning of GCE Design and Technology</a:t>
            </a:r>
          </a:p>
          <a:p>
            <a:pPr>
              <a:lnSpc>
                <a:spcPct val="150000"/>
              </a:lnSpc>
              <a:spcAft>
                <a:spcPts val="1200"/>
              </a:spcAft>
            </a:pPr>
            <a:r>
              <a:rPr lang="en-GB" sz="1800" dirty="0">
                <a:solidFill>
                  <a:srgbClr val="3DA0E4"/>
                </a:solidFill>
                <a:latin typeface="Arial" panose="020B0604020202020204" pitchFamily="34" charset="0"/>
                <a:cs typeface="Arial" panose="020B0604020202020204" pitchFamily="34" charset="0"/>
                <a:hlinkClick r:id="rId3"/>
              </a:rPr>
              <a:t>Free online exam review</a:t>
            </a:r>
            <a:endParaRPr lang="en-GB" sz="1800" dirty="0">
              <a:solidFill>
                <a:srgbClr val="3DA0E4"/>
              </a:solidFill>
              <a:latin typeface="Arial" panose="020B0604020202020204" pitchFamily="34" charset="0"/>
              <a:cs typeface="Arial" panose="020B0604020202020204" pitchFamily="34" charset="0"/>
            </a:endParaRPr>
          </a:p>
          <a:p>
            <a:pPr>
              <a:lnSpc>
                <a:spcPct val="120000"/>
              </a:lnSpc>
              <a:spcAft>
                <a:spcPts val="130"/>
              </a:spcAft>
            </a:pPr>
            <a:r>
              <a:rPr lang="en-GB" sz="1800" dirty="0">
                <a:latin typeface="Arial" panose="020B0604020202020204" pitchFamily="34" charset="0"/>
                <a:cs typeface="Arial" panose="020B0604020202020204" pitchFamily="34" charset="0"/>
              </a:rPr>
              <a:t>It allows teachers to analyse item level data, critically assess sample question papers and receive examiner feedback.</a:t>
            </a:r>
          </a:p>
          <a:p>
            <a:pPr>
              <a:lnSpc>
                <a:spcPct val="120000"/>
              </a:lnSpc>
              <a:spcAft>
                <a:spcPts val="130"/>
              </a:spcAft>
            </a:pPr>
            <a:r>
              <a:rPr lang="en-GB" sz="1800" dirty="0">
                <a:latin typeface="Arial" panose="020B0604020202020204" pitchFamily="34" charset="0"/>
                <a:cs typeface="Arial" panose="020B0604020202020204" pitchFamily="34" charset="0"/>
                <a:hlinkClick r:id="rId4"/>
              </a:rPr>
              <a:t>www.wjecservices.co.uk</a:t>
            </a:r>
            <a:endParaRPr lang="en-GB" sz="1800" dirty="0">
              <a:latin typeface="Arial" panose="020B0604020202020204" pitchFamily="34" charset="0"/>
              <a:cs typeface="Arial" panose="020B0604020202020204" pitchFamily="34" charset="0"/>
            </a:endParaRPr>
          </a:p>
          <a:p>
            <a:pPr>
              <a:lnSpc>
                <a:spcPct val="120000"/>
              </a:lnSpc>
              <a:spcAft>
                <a:spcPts val="130"/>
              </a:spcAft>
            </a:pPr>
            <a:r>
              <a:rPr lang="en-GB" sz="1800" dirty="0">
                <a:latin typeface="Arial" panose="020B0604020202020204" pitchFamily="34" charset="0"/>
                <a:cs typeface="Arial" panose="020B0604020202020204" pitchFamily="34" charset="0"/>
              </a:rPr>
              <a:t>Key documents, past papers and mark schemes</a:t>
            </a:r>
          </a:p>
          <a:p>
            <a:pPr>
              <a:lnSpc>
                <a:spcPct val="120000"/>
              </a:lnSpc>
              <a:spcAft>
                <a:spcPts val="130"/>
              </a:spcAft>
            </a:pPr>
            <a:endParaRPr lang="en-GB" sz="1200" dirty="0">
              <a:latin typeface="Arial" panose="020B0604020202020204" pitchFamily="34" charset="0"/>
              <a:cs typeface="Arial" panose="020B0604020202020204" pitchFamily="34" charset="0"/>
            </a:endParaRPr>
          </a:p>
          <a:p>
            <a:pPr>
              <a:spcAft>
                <a:spcPts val="130"/>
              </a:spcAft>
            </a:pPr>
            <a:endParaRPr lang="en-GB" sz="800" dirty="0">
              <a:latin typeface="Arial" panose="020B0604020202020204" pitchFamily="34" charset="0"/>
              <a:cs typeface="Arial" panose="020B0604020202020204" pitchFamily="34" charset="0"/>
            </a:endParaRPr>
          </a:p>
          <a:p>
            <a:endParaRPr lang="en-US" dirty="0">
              <a:solidFill>
                <a:srgbClr val="3DA0E4"/>
              </a:solidFill>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5A321FE8-0FEB-F6EE-9244-931A77E6209F}"/>
              </a:ext>
            </a:extLst>
          </p:cNvPr>
          <p:cNvPicPr>
            <a:picLocks noChangeAspect="1"/>
          </p:cNvPicPr>
          <p:nvPr/>
        </p:nvPicPr>
        <p:blipFill>
          <a:blip r:embed="rId5"/>
          <a:stretch>
            <a:fillRect/>
          </a:stretch>
        </p:blipFill>
        <p:spPr>
          <a:xfrm>
            <a:off x="6662893" y="1359379"/>
            <a:ext cx="4978858" cy="4868676"/>
          </a:xfrm>
          <a:prstGeom prst="rect">
            <a:avLst/>
          </a:prstGeom>
        </p:spPr>
      </p:pic>
    </p:spTree>
    <p:extLst>
      <p:ext uri="{BB962C8B-B14F-4D97-AF65-F5344CB8AC3E}">
        <p14:creationId xmlns:p14="http://schemas.microsoft.com/office/powerpoint/2010/main" val="4847878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E7A91ED-8515-4CEB-B398-8700DAC9DD55}"/>
              </a:ext>
            </a:extLst>
          </p:cNvPr>
          <p:cNvSpPr>
            <a:spLocks noGrp="1"/>
          </p:cNvSpPr>
          <p:nvPr>
            <p:ph type="body" sz="half" idx="2"/>
          </p:nvPr>
        </p:nvSpPr>
        <p:spPr>
          <a:xfrm>
            <a:off x="556757" y="2412461"/>
            <a:ext cx="4714490" cy="2217573"/>
          </a:xfrm>
        </p:spPr>
        <p:txBody>
          <a:bodyPr>
            <a:normAutofit fontScale="25000" lnSpcReduction="20000"/>
          </a:bodyPr>
          <a:lstStyle/>
          <a:p>
            <a:pPr marL="457200" indent="-457200">
              <a:spcAft>
                <a:spcPts val="600"/>
              </a:spcAft>
              <a:buFont typeface="Arial" panose="020B0604020202020204" pitchFamily="34" charset="0"/>
              <a:buChar char="•"/>
            </a:pPr>
            <a:r>
              <a:rPr lang="en-US" sz="8000" kern="1100" spc="-30" dirty="0">
                <a:solidFill>
                  <a:schemeClr val="accent1"/>
                </a:solidFill>
                <a:latin typeface="Arial" panose="020B0604020202020204" pitchFamily="34" charset="0"/>
                <a:cs typeface="Arial" panose="020B0604020202020204" pitchFamily="34" charset="0"/>
              </a:rPr>
              <a:t>Blended Learning: interactive self-study to complement teaching and learning </a:t>
            </a:r>
          </a:p>
          <a:p>
            <a:pPr marL="457200" indent="-457200">
              <a:spcAft>
                <a:spcPts val="600"/>
              </a:spcAft>
              <a:buFont typeface="Arial" panose="020B0604020202020204" pitchFamily="34" charset="0"/>
              <a:buChar char="•"/>
            </a:pPr>
            <a:endParaRPr lang="en-US" sz="8000" kern="1100" spc="-30" dirty="0">
              <a:solidFill>
                <a:schemeClr val="accent1"/>
              </a:solidFill>
              <a:latin typeface="Arial" panose="020B0604020202020204" pitchFamily="34" charset="0"/>
              <a:cs typeface="Arial" panose="020B0604020202020204" pitchFamily="34" charset="0"/>
            </a:endParaRPr>
          </a:p>
          <a:p>
            <a:pPr marL="457200" indent="-457200">
              <a:spcAft>
                <a:spcPts val="600"/>
              </a:spcAft>
              <a:buFont typeface="Arial" panose="020B0604020202020204" pitchFamily="34" charset="0"/>
              <a:buChar char="•"/>
            </a:pPr>
            <a:r>
              <a:rPr lang="en-US" sz="8000" kern="1100" spc="-30" dirty="0">
                <a:solidFill>
                  <a:schemeClr val="accent1"/>
                </a:solidFill>
                <a:latin typeface="Arial" panose="020B0604020202020204" pitchFamily="34" charset="0"/>
                <a:cs typeface="Arial" panose="020B0604020202020204" pitchFamily="34" charset="0"/>
              </a:rPr>
              <a:t>Knowledge </a:t>
            </a:r>
            <a:r>
              <a:rPr lang="en-GB" sz="8000" kern="1100" spc="-30" dirty="0">
                <a:solidFill>
                  <a:schemeClr val="accent1"/>
                </a:solidFill>
                <a:latin typeface="Arial" panose="020B0604020202020204" pitchFamily="34" charset="0"/>
                <a:cs typeface="Arial" panose="020B0604020202020204" pitchFamily="34" charset="0"/>
              </a:rPr>
              <a:t>Organisers</a:t>
            </a:r>
            <a:r>
              <a:rPr lang="en-US" sz="8000" kern="1100" spc="-30" dirty="0">
                <a:solidFill>
                  <a:schemeClr val="accent1"/>
                </a:solidFill>
                <a:latin typeface="Arial" panose="020B0604020202020204" pitchFamily="34" charset="0"/>
                <a:cs typeface="Arial" panose="020B0604020202020204" pitchFamily="34" charset="0"/>
              </a:rPr>
              <a:t>: </a:t>
            </a:r>
            <a:r>
              <a:rPr lang="en-GB" sz="8000" kern="1100" spc="-30" dirty="0">
                <a:solidFill>
                  <a:schemeClr val="accent1"/>
                </a:solidFill>
                <a:latin typeface="Arial" panose="020B0604020202020204" pitchFamily="34" charset="0"/>
                <a:cs typeface="Arial" panose="020B0604020202020204" pitchFamily="34" charset="0"/>
              </a:rPr>
              <a:t>To support learning of GCE Design and Technology</a:t>
            </a:r>
          </a:p>
          <a:p>
            <a:pPr marL="457200" indent="-457200">
              <a:spcAft>
                <a:spcPts val="600"/>
              </a:spcAft>
              <a:buFont typeface="Arial" panose="020B0604020202020204" pitchFamily="34" charset="0"/>
              <a:buChar char="•"/>
            </a:pPr>
            <a:endParaRPr lang="en-GB" sz="8000" dirty="0">
              <a:solidFill>
                <a:schemeClr val="accent1"/>
              </a:solidFill>
              <a:latin typeface="Arial" panose="020B0604020202020204" pitchFamily="34" charset="0"/>
              <a:cs typeface="Arial" panose="020B0604020202020204" pitchFamily="34" charset="0"/>
            </a:endParaRPr>
          </a:p>
          <a:p>
            <a:pPr marL="457200" indent="-457200">
              <a:spcAft>
                <a:spcPts val="600"/>
              </a:spcAft>
              <a:buFont typeface="Arial" panose="020B0604020202020204" pitchFamily="34" charset="0"/>
              <a:buChar char="•"/>
            </a:pPr>
            <a:r>
              <a:rPr lang="en-US" sz="8000" kern="1100" spc="-30" dirty="0">
                <a:solidFill>
                  <a:schemeClr val="accent1"/>
                </a:solidFill>
                <a:latin typeface="Arial" panose="020B0604020202020204" pitchFamily="34" charset="0"/>
                <a:cs typeface="Arial" panose="020B0604020202020204" pitchFamily="34" charset="0"/>
              </a:rPr>
              <a:t>NEA walk through: aimed at learners; a practical approach in preparing for the NEA. </a:t>
            </a:r>
          </a:p>
          <a:p>
            <a:endParaRPr lang="en-GB" dirty="0">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E69F29B3-C7C3-4D64-9DD2-2B8130439864}"/>
              </a:ext>
            </a:extLst>
          </p:cNvPr>
          <p:cNvSpPr/>
          <p:nvPr/>
        </p:nvSpPr>
        <p:spPr>
          <a:xfrm flipV="1">
            <a:off x="0" y="1651892"/>
            <a:ext cx="12240000" cy="36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2" name="Title 1">
            <a:extLst>
              <a:ext uri="{FF2B5EF4-FFF2-40B4-BE49-F238E27FC236}">
                <a16:creationId xmlns:a16="http://schemas.microsoft.com/office/drawing/2014/main" id="{C518A3A5-7CC7-4C4E-93D7-EBF30255E206}"/>
              </a:ext>
            </a:extLst>
          </p:cNvPr>
          <p:cNvSpPr>
            <a:spLocks noGrp="1"/>
          </p:cNvSpPr>
          <p:nvPr>
            <p:ph type="title"/>
          </p:nvPr>
        </p:nvSpPr>
        <p:spPr>
          <a:xfrm>
            <a:off x="556757" y="272446"/>
            <a:ext cx="7498670" cy="1600200"/>
          </a:xfrm>
        </p:spPr>
        <p:txBody>
          <a:bodyPr>
            <a:normAutofit/>
          </a:bodyPr>
          <a:lstStyle/>
          <a:p>
            <a:r>
              <a:rPr lang="en-US" sz="4400" kern="1100" spc="-30" dirty="0">
                <a:solidFill>
                  <a:schemeClr val="accent1"/>
                </a:solidFill>
                <a:latin typeface="Arial" panose="020B0604020202020204" pitchFamily="34" charset="0"/>
                <a:cs typeface="Arial" panose="020B0604020202020204" pitchFamily="34" charset="0"/>
              </a:rPr>
              <a:t>Digital Resources</a:t>
            </a:r>
            <a:br>
              <a:rPr lang="en-US" sz="3200" kern="1100" spc="-30" dirty="0">
                <a:solidFill>
                  <a:srgbClr val="3DA0E4"/>
                </a:solidFill>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17235F46-2CE5-981F-B2B8-C30289717C75}"/>
              </a:ext>
              <a:ext uri="{C183D7F6-B498-43B3-948B-1728B52AA6E4}">
                <adec:decorative xmlns:adec="http://schemas.microsoft.com/office/drawing/2017/decorative" val="1"/>
              </a:ext>
            </a:extLst>
          </p:cNvPr>
          <p:cNvSpPr/>
          <p:nvPr/>
        </p:nvSpPr>
        <p:spPr>
          <a:xfrm flipV="1">
            <a:off x="0" y="-18480"/>
            <a:ext cx="12213265" cy="294925"/>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D0786A4-5958-463C-C2D0-56A128474F59}"/>
              </a:ext>
            </a:extLst>
          </p:cNvPr>
          <p:cNvPicPr>
            <a:picLocks noChangeAspect="1"/>
          </p:cNvPicPr>
          <p:nvPr/>
        </p:nvPicPr>
        <p:blipFill>
          <a:blip r:embed="rId3"/>
          <a:stretch>
            <a:fillRect/>
          </a:stretch>
        </p:blipFill>
        <p:spPr>
          <a:xfrm>
            <a:off x="6287769" y="461425"/>
            <a:ext cx="4057501" cy="6119647"/>
          </a:xfrm>
          <a:prstGeom prst="rect">
            <a:avLst/>
          </a:prstGeom>
        </p:spPr>
      </p:pic>
    </p:spTree>
    <p:extLst>
      <p:ext uri="{BB962C8B-B14F-4D97-AF65-F5344CB8AC3E}">
        <p14:creationId xmlns:p14="http://schemas.microsoft.com/office/powerpoint/2010/main" val="24797844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92D434-F8DC-8F5D-673F-6072E0B8F04B}"/>
              </a:ext>
              <a:ext uri="{C183D7F6-B498-43B3-948B-1728B52AA6E4}">
                <adec:decorative xmlns:adec="http://schemas.microsoft.com/office/drawing/2017/decorative" val="1"/>
              </a:ext>
            </a:extLst>
          </p:cNvPr>
          <p:cNvSpPr/>
          <p:nvPr/>
        </p:nvSpPr>
        <p:spPr>
          <a:xfrm flipV="1">
            <a:off x="0" y="-18480"/>
            <a:ext cx="12213265" cy="294925"/>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2043C334-BFEB-1245-6197-745B5AA1DA48}"/>
              </a:ext>
            </a:extLst>
          </p:cNvPr>
          <p:cNvSpPr>
            <a:spLocks noGrp="1"/>
          </p:cNvSpPr>
          <p:nvPr>
            <p:ph type="title"/>
          </p:nvPr>
        </p:nvSpPr>
        <p:spPr>
          <a:xfrm>
            <a:off x="434788" y="546505"/>
            <a:ext cx="10515600" cy="5226766"/>
          </a:xfrm>
        </p:spPr>
        <p:txBody>
          <a:bodyPr anchor="t">
            <a:normAutofit/>
          </a:bodyPr>
          <a:lstStyle/>
          <a:p>
            <a:pPr>
              <a:lnSpc>
                <a:spcPct val="80000"/>
              </a:lnSpc>
              <a:spcAft>
                <a:spcPts val="1200"/>
              </a:spcAft>
            </a:pPr>
            <a:r>
              <a:rPr lang="en-US" sz="4400" kern="1100" spc="-30" dirty="0">
                <a:solidFill>
                  <a:srgbClr val="3DA0E4"/>
                </a:solidFill>
                <a:latin typeface="Gotham Rounded Medium" pitchFamily="2" charset="77"/>
                <a:cs typeface="Arial" panose="020B0604020202020204" pitchFamily="34" charset="0"/>
              </a:rPr>
              <a:t>Become an examiner or moderator?</a:t>
            </a:r>
            <a:br>
              <a:rPr lang="en-US" sz="4400" kern="1100" spc="-30" dirty="0">
                <a:solidFill>
                  <a:srgbClr val="3DA0E4"/>
                </a:solidFill>
                <a:latin typeface="Gotham Rounded Medium" pitchFamily="2" charset="77"/>
                <a:cs typeface="Arial" panose="020B0604020202020204" pitchFamily="34" charset="0"/>
              </a:rPr>
            </a:br>
            <a:br>
              <a:rPr lang="en-US" sz="4400" kern="1100" spc="-30" dirty="0">
                <a:solidFill>
                  <a:srgbClr val="3DA0E4"/>
                </a:solidFill>
                <a:latin typeface="Gotham Rounded Medium" pitchFamily="2" charset="77"/>
                <a:cs typeface="Arial" panose="020B0604020202020204" pitchFamily="34" charset="0"/>
              </a:rPr>
            </a:br>
            <a:r>
              <a:rPr lang="en-US" sz="2000" kern="1100" spc="-30" dirty="0">
                <a:latin typeface="Gotham Rounded Medium" pitchFamily="2" charset="77"/>
                <a:cs typeface="Arial" panose="020B0604020202020204" pitchFamily="34" charset="0"/>
              </a:rPr>
              <a:t>If you wish to:</a:t>
            </a:r>
            <a:br>
              <a:rPr lang="en-US" sz="2000" kern="1100" spc="-30" dirty="0">
                <a:latin typeface="Gotham Rounded Medium" pitchFamily="2" charset="77"/>
                <a:cs typeface="Arial" panose="020B0604020202020204" pitchFamily="34" charset="0"/>
              </a:rPr>
            </a:br>
            <a:br>
              <a:rPr lang="en-US" sz="2000" kern="1100" spc="-30" dirty="0">
                <a:latin typeface="Gotham Rounded Medium" pitchFamily="2" charset="77"/>
                <a:cs typeface="Arial" panose="020B0604020202020204" pitchFamily="34" charset="0"/>
              </a:rPr>
            </a:br>
            <a:r>
              <a:rPr lang="en-US" sz="2000" kern="1100" spc="-30" dirty="0">
                <a:latin typeface="Gotham Rounded Medium" pitchFamily="2" charset="77"/>
                <a:cs typeface="Arial" panose="020B0604020202020204" pitchFamily="34" charset="0"/>
              </a:rPr>
              <a:t>Enhance your subject knowledge</a:t>
            </a:r>
            <a:br>
              <a:rPr lang="en-US" sz="2000" kern="1100" spc="-30" dirty="0">
                <a:latin typeface="Gotham Rounded Medium" pitchFamily="2" charset="77"/>
                <a:cs typeface="Arial" panose="020B0604020202020204" pitchFamily="34" charset="0"/>
              </a:rPr>
            </a:br>
            <a:r>
              <a:rPr lang="en-US" sz="2000" kern="1100" spc="-30" dirty="0">
                <a:latin typeface="Gotham Rounded Medium" pitchFamily="2" charset="77"/>
                <a:cs typeface="Arial" panose="020B0604020202020204" pitchFamily="34" charset="0"/>
              </a:rPr>
              <a:t>Progression of your career</a:t>
            </a:r>
            <a:br>
              <a:rPr lang="en-US" sz="2000" kern="1100" spc="-30" dirty="0">
                <a:latin typeface="Gotham Rounded Medium" pitchFamily="2" charset="77"/>
                <a:cs typeface="Arial" panose="020B0604020202020204" pitchFamily="34" charset="0"/>
              </a:rPr>
            </a:br>
            <a:r>
              <a:rPr lang="en-US" sz="2000" kern="1100" spc="-30" dirty="0">
                <a:latin typeface="Gotham Rounded Medium" pitchFamily="2" charset="77"/>
                <a:cs typeface="Arial" panose="020B0604020202020204" pitchFamily="34" charset="0"/>
              </a:rPr>
              <a:t>Network with other teachers and experienced professionals</a:t>
            </a:r>
            <a:br>
              <a:rPr lang="en-US" sz="2000" kern="1100" spc="-30" dirty="0">
                <a:latin typeface="Gotham Rounded Medium" pitchFamily="2" charset="77"/>
                <a:cs typeface="Arial" panose="020B0604020202020204" pitchFamily="34" charset="0"/>
              </a:rPr>
            </a:br>
            <a:r>
              <a:rPr lang="en-US" sz="2000" kern="1100" spc="-30" dirty="0">
                <a:latin typeface="Gotham Rounded Medium" pitchFamily="2" charset="77"/>
                <a:cs typeface="Arial" panose="020B0604020202020204" pitchFamily="34" charset="0"/>
              </a:rPr>
              <a:t>Receive comprehensive training and support</a:t>
            </a:r>
            <a:br>
              <a:rPr lang="en-US" sz="2000" kern="1100" spc="-30" dirty="0">
                <a:latin typeface="Gotham Rounded Medium" pitchFamily="2" charset="77"/>
                <a:cs typeface="Arial" panose="020B0604020202020204" pitchFamily="34" charset="0"/>
              </a:rPr>
            </a:br>
            <a:r>
              <a:rPr lang="en-US" sz="2000" kern="1100" spc="-30" dirty="0">
                <a:latin typeface="Gotham Rounded Medium" pitchFamily="2" charset="77"/>
                <a:cs typeface="Arial" panose="020B0604020202020204" pitchFamily="34" charset="0"/>
              </a:rPr>
              <a:t>Boost your income</a:t>
            </a:r>
            <a:br>
              <a:rPr lang="en-US" sz="2000" kern="1100" spc="-30" dirty="0">
                <a:latin typeface="Gotham Rounded Medium" pitchFamily="2" charset="77"/>
                <a:cs typeface="Arial" panose="020B0604020202020204" pitchFamily="34" charset="0"/>
              </a:rPr>
            </a:br>
            <a:br>
              <a:rPr lang="en-US" sz="2000" kern="1100" spc="-30" dirty="0">
                <a:latin typeface="Gotham Rounded Medium" pitchFamily="2" charset="77"/>
                <a:cs typeface="Arial" panose="020B0604020202020204" pitchFamily="34" charset="0"/>
              </a:rPr>
            </a:br>
            <a:br>
              <a:rPr lang="en-US" sz="2000" kern="1100" spc="-30" dirty="0">
                <a:latin typeface="Gotham Rounded Medium" pitchFamily="2" charset="77"/>
                <a:cs typeface="Arial" panose="020B0604020202020204" pitchFamily="34" charset="0"/>
              </a:rPr>
            </a:br>
            <a:r>
              <a:rPr lang="en-US" sz="2000" kern="1100" spc="-30" dirty="0">
                <a:latin typeface="Gotham Rounded Medium" pitchFamily="2" charset="77"/>
                <a:cs typeface="Arial" panose="020B0604020202020204" pitchFamily="34" charset="0"/>
              </a:rPr>
              <a:t>visit the WJEC website and follow the link to apply to become an Examiner.</a:t>
            </a:r>
            <a:br>
              <a:rPr lang="en-US" sz="2000" kern="1100" spc="-30" dirty="0">
                <a:latin typeface="Gotham Rounded Medium" pitchFamily="2" charset="77"/>
                <a:cs typeface="Arial" panose="020B0604020202020204" pitchFamily="34" charset="0"/>
              </a:rPr>
            </a:br>
            <a:br>
              <a:rPr lang="en-US" sz="2000" kern="1100" spc="-30" dirty="0">
                <a:latin typeface="Gotham Rounded Medium" pitchFamily="2" charset="77"/>
                <a:cs typeface="Arial" panose="020B0604020202020204" pitchFamily="34" charset="0"/>
              </a:rPr>
            </a:br>
            <a:br>
              <a:rPr lang="en-US" sz="2000" kern="1100" spc="-30" dirty="0">
                <a:latin typeface="Gotham Rounded Medium" pitchFamily="2" charset="77"/>
                <a:cs typeface="Arial" panose="020B0604020202020204" pitchFamily="34" charset="0"/>
              </a:rPr>
            </a:br>
            <a:r>
              <a:rPr lang="en-US" sz="2000" kern="1100" spc="-30" dirty="0">
                <a:latin typeface="Gotham Rounded Medium" pitchFamily="2" charset="77"/>
                <a:cs typeface="Arial" panose="020B0604020202020204" pitchFamily="34" charset="0"/>
              </a:rPr>
              <a:t>“It is the best CPD available to you”</a:t>
            </a:r>
            <a:br>
              <a:rPr lang="en-US" sz="6000" kern="1100" spc="-30" dirty="0">
                <a:solidFill>
                  <a:srgbClr val="3DA0E4"/>
                </a:solidFill>
                <a:latin typeface="Bliss 2 Light" panose="02000506030000020004" pitchFamily="2" charset="0"/>
                <a:cs typeface="Arial" panose="020B0604020202020204" pitchFamily="34" charset="0"/>
              </a:rPr>
            </a:br>
            <a:endParaRPr lang="en-US" sz="6000" kern="1100" spc="-30" dirty="0">
              <a:solidFill>
                <a:srgbClr val="3DA0E4"/>
              </a:solidFill>
              <a:latin typeface="Gotham Rounded Medium" pitchFamily="2" charset="77"/>
              <a:cs typeface="Arial" panose="020B0604020202020204" pitchFamily="34" charset="0"/>
            </a:endParaRPr>
          </a:p>
        </p:txBody>
      </p:sp>
    </p:spTree>
    <p:extLst>
      <p:ext uri="{BB962C8B-B14F-4D97-AF65-F5344CB8AC3E}">
        <p14:creationId xmlns:p14="http://schemas.microsoft.com/office/powerpoint/2010/main" val="37214181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A2D21-BB03-44BE-BFA4-408A7181E42A}"/>
              </a:ext>
            </a:extLst>
          </p:cNvPr>
          <p:cNvSpPr>
            <a:spLocks noGrp="1"/>
          </p:cNvSpPr>
          <p:nvPr>
            <p:ph type="title"/>
          </p:nvPr>
        </p:nvSpPr>
        <p:spPr>
          <a:xfrm>
            <a:off x="2164080" y="4479925"/>
            <a:ext cx="10515600" cy="1325563"/>
          </a:xfrm>
        </p:spPr>
        <p:txBody>
          <a:bodyPr anchor="t">
            <a:noAutofit/>
          </a:bodyPr>
          <a:lstStyle/>
          <a:p>
            <a:pPr>
              <a:lnSpc>
                <a:spcPct val="80000"/>
              </a:lnSpc>
            </a:pPr>
            <a:r>
              <a:rPr lang="en-US" sz="6000" kern="1100" spc="-30" dirty="0" err="1">
                <a:solidFill>
                  <a:srgbClr val="3DA0E4"/>
                </a:solidFill>
                <a:latin typeface="Gotham Rounded Medium" pitchFamily="2" charset="77"/>
                <a:cs typeface="Arial" panose="020B0604020202020204" pitchFamily="34" charset="0"/>
              </a:rPr>
              <a:t>Unrhyw</a:t>
            </a:r>
            <a:r>
              <a:rPr lang="en-US" sz="6000" kern="1100" spc="-30" dirty="0">
                <a:solidFill>
                  <a:srgbClr val="3DA0E4"/>
                </a:solidFill>
                <a:latin typeface="Gotham Rounded Medium" pitchFamily="2" charset="77"/>
                <a:cs typeface="Arial" panose="020B0604020202020204" pitchFamily="34" charset="0"/>
              </a:rPr>
              <a:t> </a:t>
            </a:r>
            <a:r>
              <a:rPr lang="en-US" sz="6000" kern="1100" spc="-30" dirty="0" err="1">
                <a:solidFill>
                  <a:srgbClr val="3DA0E4"/>
                </a:solidFill>
                <a:latin typeface="Gotham Rounded Medium" pitchFamily="2" charset="77"/>
                <a:cs typeface="Arial" panose="020B0604020202020204" pitchFamily="34" charset="0"/>
              </a:rPr>
              <a:t>Gwestiynau</a:t>
            </a:r>
            <a:r>
              <a:rPr lang="en-US" sz="6000" kern="1100" spc="-30" dirty="0">
                <a:solidFill>
                  <a:srgbClr val="3DA0E4"/>
                </a:solidFill>
                <a:latin typeface="Gotham Rounded Medium" pitchFamily="2" charset="77"/>
                <a:cs typeface="Arial" panose="020B0604020202020204" pitchFamily="34" charset="0"/>
              </a:rPr>
              <a:t>?</a:t>
            </a:r>
            <a:br>
              <a:rPr lang="en-US" sz="6000" kern="1100" spc="-30" dirty="0">
                <a:solidFill>
                  <a:srgbClr val="3DA0E4"/>
                </a:solidFill>
                <a:latin typeface="Gotham Rounded Medium" pitchFamily="2" charset="77"/>
                <a:cs typeface="Arial" panose="020B0604020202020204" pitchFamily="34" charset="0"/>
              </a:rPr>
            </a:br>
            <a:r>
              <a:rPr lang="en-US" sz="6000" kern="1100" spc="-30" dirty="0">
                <a:solidFill>
                  <a:srgbClr val="3DA0E4"/>
                </a:solidFill>
                <a:latin typeface="Gotham Rounded Medium" pitchFamily="2" charset="77"/>
                <a:cs typeface="Gotham Rounded Book"/>
              </a:rPr>
              <a:t>Any questions?</a:t>
            </a:r>
            <a:br>
              <a:rPr lang="en-US" sz="6000" kern="1100" spc="-30" dirty="0">
                <a:solidFill>
                  <a:srgbClr val="3DA0E4"/>
                </a:solidFill>
                <a:latin typeface="Gotham Rounded Medium" pitchFamily="2" charset="77"/>
                <a:cs typeface="Arial" panose="020B0604020202020204" pitchFamily="34" charset="0"/>
              </a:rPr>
            </a:br>
            <a:br>
              <a:rPr lang="en-US" sz="6000" kern="1100" spc="-30" dirty="0">
                <a:solidFill>
                  <a:srgbClr val="3DA0E4"/>
                </a:solidFill>
                <a:latin typeface="Gotham Rounded Book"/>
                <a:cs typeface="Gotham Rounded Book"/>
              </a:rPr>
            </a:br>
            <a:endParaRPr lang="en-GB" sz="6000" dirty="0"/>
          </a:p>
        </p:txBody>
      </p:sp>
      <p:sp>
        <p:nvSpPr>
          <p:cNvPr id="3" name="Rectangle 2">
            <a:extLst>
              <a:ext uri="{FF2B5EF4-FFF2-40B4-BE49-F238E27FC236}">
                <a16:creationId xmlns:a16="http://schemas.microsoft.com/office/drawing/2014/main" id="{CE136015-D0C2-4CA6-1B70-6EDCB3861933}"/>
              </a:ext>
              <a:ext uri="{C183D7F6-B498-43B3-948B-1728B52AA6E4}">
                <adec:decorative xmlns:adec="http://schemas.microsoft.com/office/drawing/2017/decorative" val="1"/>
              </a:ext>
            </a:extLst>
          </p:cNvPr>
          <p:cNvSpPr/>
          <p:nvPr/>
        </p:nvSpPr>
        <p:spPr>
          <a:xfrm flipV="1">
            <a:off x="0" y="-18480"/>
            <a:ext cx="12213265" cy="294925"/>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77961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A2D21-BB03-44BE-BFA4-408A7181E42A}"/>
              </a:ext>
            </a:extLst>
          </p:cNvPr>
          <p:cNvSpPr>
            <a:spLocks noGrp="1"/>
          </p:cNvSpPr>
          <p:nvPr>
            <p:ph type="title"/>
          </p:nvPr>
        </p:nvSpPr>
        <p:spPr>
          <a:xfrm>
            <a:off x="434788" y="546505"/>
            <a:ext cx="10515600" cy="3104217"/>
          </a:xfrm>
        </p:spPr>
        <p:txBody>
          <a:bodyPr anchor="t">
            <a:normAutofit fontScale="90000"/>
          </a:bodyPr>
          <a:lstStyle/>
          <a:p>
            <a:pPr>
              <a:lnSpc>
                <a:spcPct val="80000"/>
              </a:lnSpc>
              <a:spcAft>
                <a:spcPts val="1200"/>
              </a:spcAft>
            </a:pPr>
            <a:r>
              <a:rPr lang="en-US" sz="6000" kern="1100" spc="-30" dirty="0" err="1">
                <a:solidFill>
                  <a:srgbClr val="3DA0E4"/>
                </a:solidFill>
                <a:latin typeface="Gotham Rounded Medium" pitchFamily="2" charset="77"/>
                <a:cs typeface="Arial" panose="020B0604020202020204" pitchFamily="34" charset="0"/>
              </a:rPr>
              <a:t>Diolch</a:t>
            </a:r>
            <a:br>
              <a:rPr lang="en-US" sz="6000" kern="1100" spc="-30" dirty="0">
                <a:solidFill>
                  <a:srgbClr val="3DA0E4"/>
                </a:solidFill>
                <a:latin typeface="Gotham Rounded Medium" pitchFamily="2" charset="77"/>
                <a:cs typeface="Arial" panose="020B0604020202020204" pitchFamily="34" charset="0"/>
              </a:rPr>
            </a:br>
            <a:r>
              <a:rPr lang="en-US" sz="3600" kern="1100" spc="-30" dirty="0" err="1">
                <a:solidFill>
                  <a:srgbClr val="3DA0E4"/>
                </a:solidFill>
                <a:latin typeface="Bliss 2 Light" panose="02000506030000020004" pitchFamily="2" charset="0"/>
                <a:cs typeface="Arial" panose="020B0604020202020204" pitchFamily="34" charset="0"/>
              </a:rPr>
              <a:t>Tîm</a:t>
            </a:r>
            <a:r>
              <a:rPr lang="en-US" sz="3600" kern="1100" spc="-30" dirty="0">
                <a:solidFill>
                  <a:srgbClr val="3DA0E4"/>
                </a:solidFill>
                <a:latin typeface="Bliss 2 Light" panose="02000506030000020004" pitchFamily="2" charset="0"/>
                <a:cs typeface="Arial" panose="020B0604020202020204" pitchFamily="34" charset="0"/>
              </a:rPr>
              <a:t> </a:t>
            </a:r>
            <a:r>
              <a:rPr lang="en-US" sz="3600" kern="1100" spc="-30" dirty="0" err="1">
                <a:solidFill>
                  <a:srgbClr val="3DA0E4"/>
                </a:solidFill>
                <a:latin typeface="Bliss 2 Light" panose="02000506030000020004" pitchFamily="2" charset="0"/>
                <a:cs typeface="Arial" panose="020B0604020202020204" pitchFamily="34" charset="0"/>
              </a:rPr>
              <a:t>Dylunio</a:t>
            </a:r>
            <a:r>
              <a:rPr lang="en-US" sz="3600" kern="1100" spc="-30" dirty="0">
                <a:solidFill>
                  <a:srgbClr val="3DA0E4"/>
                </a:solidFill>
                <a:latin typeface="Bliss 2 Light" panose="02000506030000020004" pitchFamily="2" charset="0"/>
                <a:cs typeface="Arial" panose="020B0604020202020204" pitchFamily="34" charset="0"/>
              </a:rPr>
              <a:t> a </a:t>
            </a:r>
            <a:r>
              <a:rPr lang="en-US" sz="3600" kern="1100" spc="-30" dirty="0" err="1">
                <a:solidFill>
                  <a:srgbClr val="3DA0E4"/>
                </a:solidFill>
                <a:latin typeface="Bliss 2 Light" panose="02000506030000020004" pitchFamily="2" charset="0"/>
                <a:cs typeface="Arial" panose="020B0604020202020204" pitchFamily="34" charset="0"/>
              </a:rPr>
              <a:t>Thechnoleg</a:t>
            </a:r>
            <a:br>
              <a:rPr lang="en-US" sz="3600" kern="1100" spc="-30" dirty="0">
                <a:solidFill>
                  <a:srgbClr val="3DA0E4"/>
                </a:solidFill>
                <a:latin typeface="Bliss 2 Light" panose="02000506030000020004" pitchFamily="2" charset="0"/>
                <a:cs typeface="Arial" panose="020B0604020202020204" pitchFamily="34" charset="0"/>
              </a:rPr>
            </a:br>
            <a:r>
              <a:rPr lang="en-US" sz="3600" kern="1100" spc="-30" dirty="0">
                <a:solidFill>
                  <a:srgbClr val="3DA0E4"/>
                </a:solidFill>
                <a:latin typeface="Bliss 2 Light" panose="02000506030000020004" pitchFamily="2" charset="0"/>
                <a:cs typeface="Arial" panose="020B0604020202020204" pitchFamily="34" charset="0"/>
              </a:rPr>
              <a:t>Jason Cates – </a:t>
            </a:r>
            <a:r>
              <a:rPr lang="en-US" sz="3600" kern="1100" spc="-30" dirty="0" err="1">
                <a:solidFill>
                  <a:srgbClr val="3DA0E4"/>
                </a:solidFill>
                <a:latin typeface="Bliss 2 Light" panose="02000506030000020004" pitchFamily="2" charset="0"/>
                <a:cs typeface="Arial" panose="020B0604020202020204" pitchFamily="34" charset="0"/>
              </a:rPr>
              <a:t>Swyddog</a:t>
            </a:r>
            <a:r>
              <a:rPr lang="en-US" sz="3600" kern="1100" spc="-30" dirty="0">
                <a:solidFill>
                  <a:srgbClr val="3DA0E4"/>
                </a:solidFill>
                <a:latin typeface="Bliss 2 Light" panose="02000506030000020004" pitchFamily="2" charset="0"/>
                <a:cs typeface="Arial" panose="020B0604020202020204" pitchFamily="34" charset="0"/>
              </a:rPr>
              <a:t> </a:t>
            </a:r>
            <a:r>
              <a:rPr lang="en-US" sz="3600" kern="1100" spc="-30" dirty="0" err="1">
                <a:solidFill>
                  <a:srgbClr val="3DA0E4"/>
                </a:solidFill>
                <a:latin typeface="Bliss 2 Light" panose="02000506030000020004" pitchFamily="2" charset="0"/>
                <a:cs typeface="Arial" panose="020B0604020202020204" pitchFamily="34" charset="0"/>
              </a:rPr>
              <a:t>Pwnc</a:t>
            </a:r>
            <a:br>
              <a:rPr lang="en-US" sz="3600" kern="1100" spc="-30" dirty="0">
                <a:solidFill>
                  <a:srgbClr val="3DA0E4"/>
                </a:solidFill>
                <a:latin typeface="Bliss 2 Light" panose="02000506030000020004" pitchFamily="2" charset="0"/>
                <a:cs typeface="Arial" panose="020B0604020202020204" pitchFamily="34" charset="0"/>
              </a:rPr>
            </a:br>
            <a:r>
              <a:rPr lang="en-US" sz="3600" kern="1100" spc="-30" dirty="0">
                <a:solidFill>
                  <a:srgbClr val="3DA0E4"/>
                </a:solidFill>
                <a:latin typeface="Bliss 2 Light" panose="02000506030000020004" pitchFamily="2" charset="0"/>
                <a:cs typeface="Arial" panose="020B0604020202020204" pitchFamily="34" charset="0"/>
              </a:rPr>
              <a:t>029 2240 4303</a:t>
            </a:r>
            <a:br>
              <a:rPr lang="en-US" sz="3600" kern="1100" spc="-30" dirty="0">
                <a:solidFill>
                  <a:srgbClr val="3DA0E4"/>
                </a:solidFill>
                <a:latin typeface="Bliss 2 Light" panose="02000506030000020004" pitchFamily="2" charset="0"/>
                <a:cs typeface="Arial" panose="020B0604020202020204" pitchFamily="34" charset="0"/>
              </a:rPr>
            </a:br>
            <a:r>
              <a:rPr lang="en-US" sz="3600" kern="1100" spc="-30" dirty="0">
                <a:solidFill>
                  <a:srgbClr val="3DA0E4"/>
                </a:solidFill>
                <a:latin typeface="Bliss 2 Light" panose="02000506030000020004" pitchFamily="2" charset="0"/>
                <a:cs typeface="Arial" panose="020B0604020202020204" pitchFamily="34" charset="0"/>
              </a:rPr>
              <a:t>dylunioathechnoleg@cbac.co.uk</a:t>
            </a:r>
            <a:br>
              <a:rPr lang="en-US" sz="6000" kern="1100" spc="-30" dirty="0">
                <a:solidFill>
                  <a:srgbClr val="3DA0E4"/>
                </a:solidFill>
                <a:latin typeface="Bliss 2 Light" panose="02000506030000020004" pitchFamily="2" charset="0"/>
                <a:cs typeface="Arial" panose="020B0604020202020204" pitchFamily="34" charset="0"/>
              </a:rPr>
            </a:br>
            <a:endParaRPr lang="en-US" sz="6000" kern="1100" spc="-30" dirty="0">
              <a:solidFill>
                <a:srgbClr val="3DA0E4"/>
              </a:solidFill>
              <a:latin typeface="Gotham Rounded Medium" pitchFamily="2" charset="77"/>
              <a:cs typeface="Arial" panose="020B0604020202020204" pitchFamily="34" charset="0"/>
            </a:endParaRPr>
          </a:p>
        </p:txBody>
      </p:sp>
      <p:sp>
        <p:nvSpPr>
          <p:cNvPr id="4" name="TextBox 3">
            <a:extLst>
              <a:ext uri="{FF2B5EF4-FFF2-40B4-BE49-F238E27FC236}">
                <a16:creationId xmlns:a16="http://schemas.microsoft.com/office/drawing/2014/main" id="{B192CE38-D592-7FE9-FD2B-05C44130E05F}"/>
              </a:ext>
            </a:extLst>
          </p:cNvPr>
          <p:cNvSpPr txBox="1"/>
          <p:nvPr/>
        </p:nvSpPr>
        <p:spPr>
          <a:xfrm>
            <a:off x="5262283" y="3060171"/>
            <a:ext cx="6494929" cy="3231654"/>
          </a:xfrm>
          <a:prstGeom prst="rect">
            <a:avLst/>
          </a:prstGeom>
          <a:noFill/>
        </p:spPr>
        <p:txBody>
          <a:bodyPr wrap="square">
            <a:spAutoFit/>
          </a:bodyPr>
          <a:lstStyle/>
          <a:p>
            <a:r>
              <a:rPr kumimoji="0" lang="en-US" sz="6000" b="0" i="0" u="none" strike="noStrike" kern="1100" cap="none" spc="-30" normalizeH="0" baseline="0" noProof="0" dirty="0">
                <a:ln>
                  <a:noFill/>
                </a:ln>
                <a:solidFill>
                  <a:srgbClr val="3DA0E4"/>
                </a:solidFill>
                <a:effectLst/>
                <a:uLnTx/>
                <a:uFillTx/>
                <a:latin typeface="Gotham Rounded Medium" pitchFamily="2" charset="77"/>
                <a:ea typeface="+mj-ea"/>
                <a:cs typeface="Gotham Rounded Book"/>
              </a:rPr>
              <a:t>Thank you</a:t>
            </a:r>
            <a:br>
              <a:rPr kumimoji="0" lang="en-US" sz="6000" b="0" i="0" u="none" strike="noStrike" kern="1100" cap="none" spc="-30" normalizeH="0" baseline="0" noProof="0" dirty="0">
                <a:ln>
                  <a:noFill/>
                </a:ln>
                <a:solidFill>
                  <a:srgbClr val="3DA0E4"/>
                </a:solidFill>
                <a:effectLst/>
                <a:uLnTx/>
                <a:uFillTx/>
                <a:latin typeface="Gotham Rounded Medium" pitchFamily="2" charset="77"/>
                <a:ea typeface="+mj-ea"/>
                <a:cs typeface="Arial" panose="020B0604020202020204" pitchFamily="34" charset="0"/>
              </a:rPr>
            </a:br>
            <a:r>
              <a:rPr lang="en-US" sz="3600" kern="1100" spc="-30" dirty="0">
                <a:solidFill>
                  <a:srgbClr val="3DA0E4"/>
                </a:solidFill>
                <a:latin typeface="Gotham Rounded Book"/>
                <a:ea typeface="+mj-ea"/>
                <a:cs typeface="Arial" panose="020B0604020202020204" pitchFamily="34" charset="0"/>
              </a:rPr>
              <a:t>Design &amp; Technology</a:t>
            </a:r>
            <a:r>
              <a:rPr kumimoji="0" lang="en-US" sz="3600" b="0" i="0" u="none" strike="noStrike" kern="1100" cap="none" spc="-30" normalizeH="0" baseline="0" noProof="0" dirty="0">
                <a:ln>
                  <a:noFill/>
                </a:ln>
                <a:solidFill>
                  <a:srgbClr val="3DA0E4"/>
                </a:solidFill>
                <a:effectLst/>
                <a:uLnTx/>
                <a:uFillTx/>
                <a:latin typeface="Gotham Rounded Book"/>
                <a:ea typeface="+mj-ea"/>
                <a:cs typeface="Gotham Rounded Book"/>
              </a:rPr>
              <a:t> team</a:t>
            </a:r>
          </a:p>
          <a:p>
            <a:r>
              <a:rPr lang="en-US" sz="3600" kern="1100" spc="-30" noProof="0" dirty="0">
                <a:solidFill>
                  <a:srgbClr val="3DA0E4"/>
                </a:solidFill>
                <a:latin typeface="Gotham Rounded Book"/>
                <a:ea typeface="+mj-ea"/>
                <a:cs typeface="Gotham Rounded Book"/>
              </a:rPr>
              <a:t>Jason Cates – Subject Officer</a:t>
            </a:r>
            <a:br>
              <a:rPr kumimoji="0" lang="en-US" sz="3600" b="0" i="0" u="none" strike="noStrike" kern="1100" cap="none" spc="-30" normalizeH="0" baseline="0" noProof="0" dirty="0">
                <a:ln>
                  <a:noFill/>
                </a:ln>
                <a:solidFill>
                  <a:srgbClr val="3DA0E4"/>
                </a:solidFill>
                <a:effectLst/>
                <a:uLnTx/>
                <a:uFillTx/>
                <a:latin typeface="Gotham Rounded Book"/>
                <a:ea typeface="+mj-ea"/>
                <a:cs typeface="Gotham Rounded Book"/>
              </a:rPr>
            </a:br>
            <a:r>
              <a:rPr kumimoji="0" lang="en-GB" sz="3600" b="0" i="0" u="none" strike="noStrike" kern="1100" cap="none" spc="-30" normalizeH="0" baseline="0" noProof="0" dirty="0">
                <a:ln>
                  <a:noFill/>
                </a:ln>
                <a:solidFill>
                  <a:srgbClr val="3DA0E4"/>
                </a:solidFill>
                <a:effectLst/>
                <a:uLnTx/>
                <a:uFillTx/>
                <a:latin typeface="Gotham Rounded Book"/>
                <a:ea typeface="+mj-ea"/>
                <a:cs typeface="Gotham Rounded Book"/>
              </a:rPr>
              <a:t>029 2240 4303</a:t>
            </a:r>
          </a:p>
          <a:p>
            <a:r>
              <a:rPr lang="en-GB" sz="3600" kern="1100" spc="-30" dirty="0">
                <a:solidFill>
                  <a:srgbClr val="3DA0E4"/>
                </a:solidFill>
                <a:latin typeface="Gotham Rounded Book"/>
                <a:ea typeface="+mj-ea"/>
                <a:cs typeface="Gotham Rounded Book"/>
              </a:rPr>
              <a:t>designandtechnology@wjec.co.uk</a:t>
            </a:r>
            <a:endParaRPr lang="en-US" sz="3600" kern="1100" spc="-30" dirty="0">
              <a:solidFill>
                <a:srgbClr val="3DA0E4"/>
              </a:solidFill>
              <a:latin typeface="Gotham Rounded Book"/>
              <a:ea typeface="+mj-ea"/>
              <a:cs typeface="Gotham Rounded Book"/>
            </a:endParaRPr>
          </a:p>
        </p:txBody>
      </p:sp>
      <p:sp>
        <p:nvSpPr>
          <p:cNvPr id="5" name="Rectangle 4">
            <a:extLst>
              <a:ext uri="{FF2B5EF4-FFF2-40B4-BE49-F238E27FC236}">
                <a16:creationId xmlns:a16="http://schemas.microsoft.com/office/drawing/2014/main" id="{8D3ED6E7-7924-FC7F-09BC-7C09D24F7ECD}"/>
              </a:ext>
              <a:ext uri="{C183D7F6-B498-43B3-948B-1728B52AA6E4}">
                <adec:decorative xmlns:adec="http://schemas.microsoft.com/office/drawing/2017/decorative" val="1"/>
              </a:ext>
            </a:extLst>
          </p:cNvPr>
          <p:cNvSpPr/>
          <p:nvPr/>
        </p:nvSpPr>
        <p:spPr>
          <a:xfrm flipV="1">
            <a:off x="0" y="-18480"/>
            <a:ext cx="12213265" cy="294925"/>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6783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66D2702-2EEB-D547-596C-B098B083C871}"/>
              </a:ext>
            </a:extLst>
          </p:cNvPr>
          <p:cNvSpPr txBox="1">
            <a:spLocks/>
          </p:cNvSpPr>
          <p:nvPr/>
        </p:nvSpPr>
        <p:spPr>
          <a:xfrm>
            <a:off x="796953" y="341956"/>
            <a:ext cx="9454393" cy="8596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solidFill>
                  <a:srgbClr val="00B0F0"/>
                </a:solidFill>
                <a:latin typeface="Arial" panose="020B0604020202020204" pitchFamily="34" charset="0"/>
                <a:cs typeface="Arial" panose="020B0604020202020204" pitchFamily="34" charset="0"/>
              </a:rPr>
              <a:t>Teacher Assessment Good Practice</a:t>
            </a:r>
          </a:p>
        </p:txBody>
      </p:sp>
      <p:sp>
        <p:nvSpPr>
          <p:cNvPr id="9" name="TextBox 8">
            <a:extLst>
              <a:ext uri="{FF2B5EF4-FFF2-40B4-BE49-F238E27FC236}">
                <a16:creationId xmlns:a16="http://schemas.microsoft.com/office/drawing/2014/main" id="{49A1683C-88AB-CFB6-EF39-7D3EB74D7E21}"/>
              </a:ext>
            </a:extLst>
          </p:cNvPr>
          <p:cNvSpPr txBox="1"/>
          <p:nvPr/>
        </p:nvSpPr>
        <p:spPr>
          <a:xfrm>
            <a:off x="251669" y="1320199"/>
            <a:ext cx="10888910" cy="5009064"/>
          </a:xfrm>
          <a:prstGeom prst="rect">
            <a:avLst/>
          </a:prstGeom>
          <a:noFill/>
        </p:spPr>
        <p:txBody>
          <a:bodyPr wrap="square">
            <a:spAutoFit/>
          </a:bodyPr>
          <a:lstStyle/>
          <a:p>
            <a:pPr marL="457200" marR="0" lvl="0" indent="0" algn="l" rtl="0">
              <a:spcBef>
                <a:spcPts val="480"/>
              </a:spcBef>
              <a:spcAft>
                <a:spcPts val="0"/>
              </a:spcAft>
              <a:buNone/>
            </a:pPr>
            <a:r>
              <a:rPr lang="en-GB" sz="2400" b="1" dirty="0">
                <a:solidFill>
                  <a:schemeClr val="dk1"/>
                </a:solidFill>
                <a:latin typeface="Calibri"/>
                <a:ea typeface="Calibri"/>
                <a:cs typeface="Calibri"/>
                <a:sym typeface="Calibri"/>
              </a:rPr>
              <a:t>Consider the key words</a:t>
            </a:r>
          </a:p>
          <a:p>
            <a:pPr marL="457200" marR="0" lvl="0" indent="0" algn="l" rtl="0">
              <a:spcBef>
                <a:spcPts val="480"/>
              </a:spcBef>
              <a:spcAft>
                <a:spcPts val="0"/>
              </a:spcAft>
              <a:buNone/>
            </a:pPr>
            <a:r>
              <a:rPr lang="en-GB" sz="1800" b="1" dirty="0">
                <a:solidFill>
                  <a:schemeClr val="dk1"/>
                </a:solidFill>
                <a:latin typeface="Calibri"/>
                <a:ea typeface="Calibri"/>
                <a:cs typeface="Calibri"/>
                <a:sym typeface="Calibri"/>
              </a:rPr>
              <a:t>When marking work of your students consider the following key words initially before placing the work in a particular band and before awarding a particular mark</a:t>
            </a:r>
          </a:p>
          <a:p>
            <a:pPr marL="457200" marR="0" lvl="0" indent="0" algn="ctr" rtl="0">
              <a:spcBef>
                <a:spcPts val="480"/>
              </a:spcBef>
              <a:spcAft>
                <a:spcPts val="0"/>
              </a:spcAft>
              <a:buNone/>
            </a:pPr>
            <a:r>
              <a:rPr lang="en-GB" sz="1800" b="1" dirty="0">
                <a:solidFill>
                  <a:srgbClr val="38761D"/>
                </a:solidFill>
                <a:latin typeface="Calibri"/>
                <a:ea typeface="Calibri"/>
                <a:cs typeface="Calibri"/>
                <a:sym typeface="Calibri"/>
              </a:rPr>
              <a:t>Band the work first of all before then deciding on the mark within that band.</a:t>
            </a:r>
          </a:p>
          <a:p>
            <a:pPr marL="457200" marR="0" lvl="0" indent="0" algn="l" rtl="0">
              <a:spcBef>
                <a:spcPts val="480"/>
              </a:spcBef>
              <a:spcAft>
                <a:spcPts val="0"/>
              </a:spcAft>
              <a:buNone/>
            </a:pPr>
            <a:r>
              <a:rPr lang="en-GB" sz="2400" b="1" dirty="0">
                <a:solidFill>
                  <a:srgbClr val="FF0000"/>
                </a:solidFill>
                <a:latin typeface="Calibri"/>
                <a:ea typeface="Calibri"/>
                <a:cs typeface="Calibri"/>
                <a:sym typeface="Calibri"/>
              </a:rPr>
              <a:t>e.g. for A2, does the student meet…..</a:t>
            </a:r>
          </a:p>
          <a:p>
            <a:pPr marL="457200" marR="0" lvl="0" indent="0" algn="l" rtl="0">
              <a:spcBef>
                <a:spcPts val="480"/>
              </a:spcBef>
              <a:spcAft>
                <a:spcPts val="0"/>
              </a:spcAft>
              <a:buNone/>
            </a:pPr>
            <a:r>
              <a:rPr lang="en-GB" sz="1800" b="1" dirty="0">
                <a:solidFill>
                  <a:srgbClr val="FF0000"/>
                </a:solidFill>
                <a:latin typeface="Calibri"/>
                <a:ea typeface="Calibri"/>
                <a:cs typeface="Calibri"/>
                <a:sym typeface="Calibri"/>
              </a:rPr>
              <a:t>Section a)</a:t>
            </a:r>
            <a:r>
              <a:rPr lang="en-GB" b="1" dirty="0">
                <a:solidFill>
                  <a:srgbClr val="333333"/>
                </a:solidFill>
                <a:latin typeface="Calibri"/>
                <a:ea typeface="Calibri"/>
                <a:cs typeface="Calibri"/>
                <a:sym typeface="Calibri"/>
              </a:rPr>
              <a:t> </a:t>
            </a:r>
            <a:r>
              <a:rPr lang="en-GB" sz="1800" b="1" dirty="0">
                <a:solidFill>
                  <a:srgbClr val="333333"/>
                </a:solidFill>
                <a:latin typeface="Calibri"/>
                <a:ea typeface="Calibri"/>
                <a:cs typeface="Calibri"/>
                <a:sym typeface="Calibri"/>
              </a:rPr>
              <a:t> Band 5 - highly effective, wide-ranging, clearly inform, fully considered.</a:t>
            </a:r>
          </a:p>
          <a:p>
            <a:pPr marL="457200" marR="0" lvl="0" indent="0" algn="l" rtl="0">
              <a:spcBef>
                <a:spcPts val="480"/>
              </a:spcBef>
              <a:spcAft>
                <a:spcPts val="0"/>
              </a:spcAft>
              <a:buNone/>
            </a:pPr>
            <a:r>
              <a:rPr lang="en-GB" sz="1800" b="1" dirty="0">
                <a:solidFill>
                  <a:srgbClr val="FF0000"/>
                </a:solidFill>
                <a:latin typeface="Calibri"/>
                <a:ea typeface="Calibri"/>
                <a:cs typeface="Calibri"/>
                <a:sym typeface="Calibri"/>
              </a:rPr>
              <a:t>Section b)</a:t>
            </a:r>
            <a:r>
              <a:rPr lang="en-GB" b="1" dirty="0">
                <a:solidFill>
                  <a:srgbClr val="333333"/>
                </a:solidFill>
                <a:latin typeface="Calibri"/>
                <a:ea typeface="Calibri"/>
                <a:cs typeface="Calibri"/>
                <a:sym typeface="Calibri"/>
              </a:rPr>
              <a:t> </a:t>
            </a:r>
            <a:r>
              <a:rPr lang="en-GB" sz="1800" b="1" dirty="0">
                <a:solidFill>
                  <a:srgbClr val="333333"/>
                </a:solidFill>
                <a:latin typeface="Calibri"/>
                <a:ea typeface="Calibri"/>
                <a:cs typeface="Calibri"/>
                <a:sym typeface="Calibri"/>
              </a:rPr>
              <a:t> Band 5 - comprehensive range, thorough and detailed, comprehensive and detailed analysis, detailed, relevant, objective and measurable criteria</a:t>
            </a:r>
          </a:p>
          <a:p>
            <a:pPr marL="457200" marR="0" lvl="0" indent="0" algn="l" rtl="0">
              <a:spcBef>
                <a:spcPts val="480"/>
              </a:spcBef>
              <a:spcAft>
                <a:spcPts val="0"/>
              </a:spcAft>
              <a:buNone/>
            </a:pPr>
            <a:r>
              <a:rPr lang="en-GB" sz="1800" b="1" dirty="0">
                <a:solidFill>
                  <a:srgbClr val="FF0000"/>
                </a:solidFill>
                <a:latin typeface="Calibri"/>
                <a:ea typeface="Calibri"/>
                <a:cs typeface="Calibri"/>
                <a:sym typeface="Calibri"/>
              </a:rPr>
              <a:t>Section </a:t>
            </a:r>
            <a:r>
              <a:rPr lang="en-GB" b="1" dirty="0">
                <a:solidFill>
                  <a:srgbClr val="FF0000"/>
                </a:solidFill>
                <a:latin typeface="Calibri"/>
                <a:ea typeface="Calibri"/>
                <a:cs typeface="Calibri"/>
                <a:sym typeface="Calibri"/>
              </a:rPr>
              <a:t>c) </a:t>
            </a:r>
            <a:r>
              <a:rPr lang="en-GB" sz="1800" b="1" dirty="0">
                <a:solidFill>
                  <a:srgbClr val="333333"/>
                </a:solidFill>
                <a:latin typeface="Calibri"/>
                <a:ea typeface="Calibri"/>
                <a:cs typeface="Calibri"/>
                <a:sym typeface="Calibri"/>
              </a:rPr>
              <a:t> Band 5 - comprehensive and diverse range, excellent use of modelling, detailed proposal, fully considered, sophisticated and highly effective</a:t>
            </a:r>
          </a:p>
          <a:p>
            <a:pPr marL="457200" marR="0" lvl="0" indent="0" algn="l" rtl="0">
              <a:spcBef>
                <a:spcPts val="480"/>
              </a:spcBef>
              <a:spcAft>
                <a:spcPts val="0"/>
              </a:spcAft>
              <a:buNone/>
            </a:pPr>
            <a:r>
              <a:rPr lang="en-GB" sz="1800" b="1" dirty="0">
                <a:solidFill>
                  <a:srgbClr val="FF0000"/>
                </a:solidFill>
                <a:latin typeface="Calibri"/>
                <a:ea typeface="Calibri"/>
                <a:cs typeface="Calibri"/>
                <a:sym typeface="Calibri"/>
              </a:rPr>
              <a:t>Section </a:t>
            </a:r>
            <a:r>
              <a:rPr lang="en-GB" b="1" dirty="0">
                <a:solidFill>
                  <a:srgbClr val="FF0000"/>
                </a:solidFill>
                <a:latin typeface="Calibri"/>
                <a:ea typeface="Calibri"/>
                <a:cs typeface="Calibri"/>
                <a:sym typeface="Calibri"/>
              </a:rPr>
              <a:t>d) </a:t>
            </a:r>
            <a:r>
              <a:rPr lang="en-GB" sz="1800" b="1" dirty="0">
                <a:solidFill>
                  <a:srgbClr val="333333"/>
                </a:solidFill>
                <a:latin typeface="Calibri"/>
                <a:ea typeface="Calibri"/>
                <a:cs typeface="Calibri"/>
                <a:sym typeface="Calibri"/>
              </a:rPr>
              <a:t> Band 5 - comprehensively communicated, appropriate materials, very high quality fully-functioning prototype, excellent understanding, used a range of specialist tools</a:t>
            </a:r>
          </a:p>
          <a:p>
            <a:pPr marL="457200" marR="0" lvl="0" indent="0" algn="l" rtl="0">
              <a:spcBef>
                <a:spcPts val="480"/>
              </a:spcBef>
              <a:spcAft>
                <a:spcPts val="0"/>
              </a:spcAft>
              <a:buNone/>
            </a:pPr>
            <a:endParaRPr lang="en-GB" sz="1800" b="1" dirty="0">
              <a:solidFill>
                <a:srgbClr val="333333"/>
              </a:solidFill>
              <a:latin typeface="Calibri"/>
              <a:ea typeface="Calibri"/>
              <a:cs typeface="Calibri"/>
              <a:sym typeface="Calibri"/>
            </a:endParaRPr>
          </a:p>
          <a:p>
            <a:pPr marL="457200" marR="0" lvl="0" indent="0" algn="l" rtl="0">
              <a:spcBef>
                <a:spcPts val="480"/>
              </a:spcBef>
              <a:spcAft>
                <a:spcPts val="0"/>
              </a:spcAft>
              <a:buNone/>
            </a:pPr>
            <a:r>
              <a:rPr lang="en-GB" sz="1800" b="1" i="1" dirty="0">
                <a:solidFill>
                  <a:srgbClr val="333333"/>
                </a:solidFill>
                <a:latin typeface="Calibri"/>
                <a:ea typeface="Calibri"/>
                <a:cs typeface="Calibri"/>
                <a:sym typeface="Calibri"/>
              </a:rPr>
              <a:t>*It is always important to consider a </a:t>
            </a:r>
            <a:r>
              <a:rPr lang="en-GB" sz="1800" b="1" i="1" dirty="0">
                <a:solidFill>
                  <a:srgbClr val="333333"/>
                </a:solidFill>
                <a:highlight>
                  <a:srgbClr val="FFFF00"/>
                </a:highlight>
                <a:latin typeface="Calibri"/>
                <a:ea typeface="Calibri"/>
                <a:cs typeface="Calibri"/>
                <a:sym typeface="Calibri"/>
              </a:rPr>
              <a:t>best fit approach</a:t>
            </a:r>
            <a:r>
              <a:rPr lang="en-GB" sz="1800" b="1" i="1" dirty="0">
                <a:solidFill>
                  <a:srgbClr val="333333"/>
                </a:solidFill>
                <a:latin typeface="Calibri"/>
                <a:ea typeface="Calibri"/>
                <a:cs typeface="Calibri"/>
                <a:sym typeface="Calibri"/>
              </a:rPr>
              <a:t>, students may not meet every single criteria in a particular band*</a:t>
            </a:r>
          </a:p>
        </p:txBody>
      </p:sp>
      <p:sp>
        <p:nvSpPr>
          <p:cNvPr id="3" name="TextBox 2">
            <a:extLst>
              <a:ext uri="{FF2B5EF4-FFF2-40B4-BE49-F238E27FC236}">
                <a16:creationId xmlns:a16="http://schemas.microsoft.com/office/drawing/2014/main" id="{67F39FE5-A519-96C8-A4BE-3284B5B9C717}"/>
              </a:ext>
            </a:extLst>
          </p:cNvPr>
          <p:cNvSpPr txBox="1"/>
          <p:nvPr/>
        </p:nvSpPr>
        <p:spPr>
          <a:xfrm>
            <a:off x="3048699" y="891580"/>
            <a:ext cx="6094602" cy="369332"/>
          </a:xfrm>
          <a:prstGeom prst="rect">
            <a:avLst/>
          </a:prstGeom>
          <a:noFill/>
        </p:spPr>
        <p:txBody>
          <a:bodyPr wrap="square">
            <a:spAutoFit/>
          </a:bodyPr>
          <a:lstStyle/>
          <a:p>
            <a:pPr marL="457200" marR="0" lvl="0" indent="0" algn="l" rtl="0">
              <a:lnSpc>
                <a:spcPct val="100000"/>
              </a:lnSpc>
              <a:spcBef>
                <a:spcPts val="480"/>
              </a:spcBef>
              <a:spcAft>
                <a:spcPts val="0"/>
              </a:spcAft>
              <a:buClr>
                <a:schemeClr val="dk1"/>
              </a:buClr>
              <a:buSzPts val="2800"/>
              <a:buFont typeface="Calibri"/>
              <a:buNone/>
            </a:pPr>
            <a:r>
              <a:rPr lang="en-GB" sz="1800" b="1" i="0" u="none" strike="noStrike" cap="none" dirty="0">
                <a:solidFill>
                  <a:schemeClr val="dk1"/>
                </a:solidFill>
                <a:latin typeface="Calibri"/>
                <a:ea typeface="Calibri"/>
                <a:cs typeface="Calibri"/>
                <a:sym typeface="Calibri"/>
              </a:rPr>
              <a:t>Interpreting the marking scheme</a:t>
            </a:r>
            <a:endParaRPr lang="en-GB"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42044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21"/>
          <p:cNvPicPr preferRelativeResize="0"/>
          <p:nvPr/>
        </p:nvPicPr>
        <p:blipFill>
          <a:blip r:embed="rId3">
            <a:alphaModFix/>
          </a:blip>
          <a:stretch>
            <a:fillRect/>
          </a:stretch>
        </p:blipFill>
        <p:spPr>
          <a:xfrm>
            <a:off x="2048327" y="916678"/>
            <a:ext cx="7388499" cy="5254050"/>
          </a:xfrm>
          <a:prstGeom prst="rect">
            <a:avLst/>
          </a:prstGeom>
          <a:noFill/>
          <a:ln>
            <a:noFill/>
          </a:ln>
        </p:spPr>
      </p:pic>
      <p:graphicFrame>
        <p:nvGraphicFramePr>
          <p:cNvPr id="2" name="Table 1">
            <a:extLst>
              <a:ext uri="{FF2B5EF4-FFF2-40B4-BE49-F238E27FC236}">
                <a16:creationId xmlns:a16="http://schemas.microsoft.com/office/drawing/2014/main" id="{20C8803C-F027-9646-3C41-FB4FAB13337B}"/>
              </a:ext>
            </a:extLst>
          </p:cNvPr>
          <p:cNvGraphicFramePr>
            <a:graphicFrameLocks noGrp="1"/>
          </p:cNvGraphicFramePr>
          <p:nvPr>
            <p:extLst>
              <p:ext uri="{D42A27DB-BD31-4B8C-83A1-F6EECF244321}">
                <p14:modId xmlns:p14="http://schemas.microsoft.com/office/powerpoint/2010/main" val="1600704255"/>
              </p:ext>
            </p:extLst>
          </p:nvPr>
        </p:nvGraphicFramePr>
        <p:xfrm>
          <a:off x="1526098" y="438354"/>
          <a:ext cx="8886826" cy="370840"/>
        </p:xfrm>
        <a:graphic>
          <a:graphicData uri="http://schemas.openxmlformats.org/drawingml/2006/table">
            <a:tbl>
              <a:tblPr firstRow="1" bandRow="1">
                <a:tableStyleId>{5FD0F851-EC5A-4D38-B0AD-8093EC10F338}</a:tableStyleId>
              </a:tblPr>
              <a:tblGrid>
                <a:gridCol w="6526194">
                  <a:extLst>
                    <a:ext uri="{9D8B030D-6E8A-4147-A177-3AD203B41FA5}">
                      <a16:colId xmlns:a16="http://schemas.microsoft.com/office/drawing/2014/main" val="1403103733"/>
                    </a:ext>
                  </a:extLst>
                </a:gridCol>
                <a:gridCol w="2360632">
                  <a:extLst>
                    <a:ext uri="{9D8B030D-6E8A-4147-A177-3AD203B41FA5}">
                      <a16:colId xmlns:a16="http://schemas.microsoft.com/office/drawing/2014/main" val="3272209607"/>
                    </a:ext>
                  </a:extLst>
                </a:gridCol>
              </a:tblGrid>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(a) Identifying and investigating design possibilities   UNIT 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r"/>
                      <a:r>
                        <a:rPr lang="en-GB" dirty="0">
                          <a:solidFill>
                            <a:schemeClr val="tx1"/>
                          </a:solidFill>
                        </a:rPr>
                        <a:t>WJEC               15 marks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220461360"/>
                  </a:ext>
                </a:extLst>
              </a:tr>
            </a:tbl>
          </a:graphicData>
        </a:graphic>
      </p:graphicFrame>
      <p:sp>
        <p:nvSpPr>
          <p:cNvPr id="3" name="TextBox 2">
            <a:extLst>
              <a:ext uri="{FF2B5EF4-FFF2-40B4-BE49-F238E27FC236}">
                <a16:creationId xmlns:a16="http://schemas.microsoft.com/office/drawing/2014/main" id="{A20C0829-D2AF-AAC6-9009-5E8D40A3656D}"/>
              </a:ext>
            </a:extLst>
          </p:cNvPr>
          <p:cNvSpPr txBox="1"/>
          <p:nvPr/>
        </p:nvSpPr>
        <p:spPr>
          <a:xfrm>
            <a:off x="8984609" y="1468073"/>
            <a:ext cx="251670" cy="370840"/>
          </a:xfrm>
          <a:prstGeom prst="rect">
            <a:avLst/>
          </a:prstGeom>
          <a:solidFill>
            <a:schemeClr val="bg1">
              <a:lumMod val="95000"/>
            </a:schemeClr>
          </a:solidFill>
        </p:spPr>
        <p:txBody>
          <a:bodyPr wrap="square" rtlCol="0">
            <a:spAutoFit/>
          </a:bodyPr>
          <a:lstStyle/>
          <a:p>
            <a:r>
              <a:rPr lang="en-GB" dirty="0"/>
              <a:t>5</a:t>
            </a:r>
          </a:p>
        </p:txBody>
      </p:sp>
      <p:sp>
        <p:nvSpPr>
          <p:cNvPr id="4" name="TextBox 3">
            <a:extLst>
              <a:ext uri="{FF2B5EF4-FFF2-40B4-BE49-F238E27FC236}">
                <a16:creationId xmlns:a16="http://schemas.microsoft.com/office/drawing/2014/main" id="{2E7B4A17-6E84-D96B-8B20-E14F8EF11E3E}"/>
              </a:ext>
            </a:extLst>
          </p:cNvPr>
          <p:cNvSpPr txBox="1"/>
          <p:nvPr/>
        </p:nvSpPr>
        <p:spPr>
          <a:xfrm>
            <a:off x="8984609" y="2390308"/>
            <a:ext cx="251670" cy="370840"/>
          </a:xfrm>
          <a:prstGeom prst="rect">
            <a:avLst/>
          </a:prstGeom>
          <a:solidFill>
            <a:schemeClr val="bg1">
              <a:lumMod val="95000"/>
            </a:schemeClr>
          </a:solidFill>
        </p:spPr>
        <p:txBody>
          <a:bodyPr wrap="square" rtlCol="0">
            <a:spAutoFit/>
          </a:bodyPr>
          <a:lstStyle/>
          <a:p>
            <a:r>
              <a:rPr lang="en-GB" dirty="0"/>
              <a:t>4</a:t>
            </a:r>
          </a:p>
        </p:txBody>
      </p:sp>
      <p:sp>
        <p:nvSpPr>
          <p:cNvPr id="5" name="TextBox 4">
            <a:extLst>
              <a:ext uri="{FF2B5EF4-FFF2-40B4-BE49-F238E27FC236}">
                <a16:creationId xmlns:a16="http://schemas.microsoft.com/office/drawing/2014/main" id="{FDBDD1E4-D032-4651-7F41-4B4F461CCAE0}"/>
              </a:ext>
            </a:extLst>
          </p:cNvPr>
          <p:cNvSpPr txBox="1"/>
          <p:nvPr/>
        </p:nvSpPr>
        <p:spPr>
          <a:xfrm>
            <a:off x="8984609" y="3346957"/>
            <a:ext cx="251670" cy="370840"/>
          </a:xfrm>
          <a:prstGeom prst="rect">
            <a:avLst/>
          </a:prstGeom>
          <a:solidFill>
            <a:schemeClr val="bg1">
              <a:lumMod val="95000"/>
            </a:schemeClr>
          </a:solidFill>
        </p:spPr>
        <p:txBody>
          <a:bodyPr wrap="square" rtlCol="0">
            <a:spAutoFit/>
          </a:bodyPr>
          <a:lstStyle/>
          <a:p>
            <a:r>
              <a:rPr lang="en-GB" dirty="0"/>
              <a:t>3</a:t>
            </a:r>
          </a:p>
        </p:txBody>
      </p:sp>
      <p:sp>
        <p:nvSpPr>
          <p:cNvPr id="6" name="TextBox 5">
            <a:extLst>
              <a:ext uri="{FF2B5EF4-FFF2-40B4-BE49-F238E27FC236}">
                <a16:creationId xmlns:a16="http://schemas.microsoft.com/office/drawing/2014/main" id="{23C30B19-0DD3-7F46-EB82-9D3D6FCE16A8}"/>
              </a:ext>
            </a:extLst>
          </p:cNvPr>
          <p:cNvSpPr txBox="1"/>
          <p:nvPr/>
        </p:nvSpPr>
        <p:spPr>
          <a:xfrm>
            <a:off x="8984609" y="4195893"/>
            <a:ext cx="251670" cy="370840"/>
          </a:xfrm>
          <a:prstGeom prst="rect">
            <a:avLst/>
          </a:prstGeom>
          <a:solidFill>
            <a:schemeClr val="bg1">
              <a:lumMod val="95000"/>
            </a:schemeClr>
          </a:solidFill>
        </p:spPr>
        <p:txBody>
          <a:bodyPr wrap="square" rtlCol="0">
            <a:spAutoFit/>
          </a:bodyPr>
          <a:lstStyle/>
          <a:p>
            <a:r>
              <a:rPr lang="en-GB" dirty="0"/>
              <a:t>2</a:t>
            </a:r>
          </a:p>
        </p:txBody>
      </p:sp>
      <p:sp>
        <p:nvSpPr>
          <p:cNvPr id="7" name="TextBox 6">
            <a:extLst>
              <a:ext uri="{FF2B5EF4-FFF2-40B4-BE49-F238E27FC236}">
                <a16:creationId xmlns:a16="http://schemas.microsoft.com/office/drawing/2014/main" id="{26C6A475-D27A-5C47-E874-33C562463EA1}"/>
              </a:ext>
            </a:extLst>
          </p:cNvPr>
          <p:cNvSpPr txBox="1"/>
          <p:nvPr/>
        </p:nvSpPr>
        <p:spPr>
          <a:xfrm>
            <a:off x="8984609" y="4997890"/>
            <a:ext cx="251670" cy="370840"/>
          </a:xfrm>
          <a:prstGeom prst="rect">
            <a:avLst/>
          </a:prstGeom>
          <a:solidFill>
            <a:schemeClr val="bg1">
              <a:lumMod val="95000"/>
            </a:schemeClr>
          </a:solidFill>
        </p:spPr>
        <p:txBody>
          <a:bodyPr wrap="square" rtlCol="0">
            <a:spAutoFit/>
          </a:bodyPr>
          <a:lstStyle/>
          <a:p>
            <a:r>
              <a:rPr lang="en-GB" dirty="0"/>
              <a:t>1</a:t>
            </a:r>
          </a:p>
        </p:txBody>
      </p:sp>
      <p:sp>
        <p:nvSpPr>
          <p:cNvPr id="8" name="TextBox 7">
            <a:extLst>
              <a:ext uri="{FF2B5EF4-FFF2-40B4-BE49-F238E27FC236}">
                <a16:creationId xmlns:a16="http://schemas.microsoft.com/office/drawing/2014/main" id="{09593C48-9A24-314E-9809-4711E49E5080}"/>
              </a:ext>
            </a:extLst>
          </p:cNvPr>
          <p:cNvSpPr txBox="1"/>
          <p:nvPr/>
        </p:nvSpPr>
        <p:spPr>
          <a:xfrm>
            <a:off x="9000993" y="5796516"/>
            <a:ext cx="251670" cy="215444"/>
          </a:xfrm>
          <a:prstGeom prst="rect">
            <a:avLst/>
          </a:prstGeom>
          <a:solidFill>
            <a:schemeClr val="bg1">
              <a:lumMod val="95000"/>
            </a:schemeClr>
          </a:solidFill>
        </p:spPr>
        <p:txBody>
          <a:bodyPr wrap="square" rtlCol="0">
            <a:spAutoFit/>
          </a:bodyPr>
          <a:lstStyle/>
          <a:p>
            <a:endParaRPr lang="en-GB" sz="800" dirty="0"/>
          </a:p>
        </p:txBody>
      </p:sp>
      <p:sp>
        <p:nvSpPr>
          <p:cNvPr id="9" name="Title 1">
            <a:extLst>
              <a:ext uri="{FF2B5EF4-FFF2-40B4-BE49-F238E27FC236}">
                <a16:creationId xmlns:a16="http://schemas.microsoft.com/office/drawing/2014/main" id="{4242A281-0F20-D31A-0C1A-19C4A082D4B0}"/>
              </a:ext>
            </a:extLst>
          </p:cNvPr>
          <p:cNvSpPr txBox="1">
            <a:spLocks/>
          </p:cNvSpPr>
          <p:nvPr/>
        </p:nvSpPr>
        <p:spPr>
          <a:xfrm>
            <a:off x="380999" y="193940"/>
            <a:ext cx="830511" cy="8596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solidFill>
                  <a:srgbClr val="00B0F0"/>
                </a:solidFill>
                <a:latin typeface="Arial" panose="020B0604020202020204" pitchFamily="34" charset="0"/>
                <a:cs typeface="Arial" panose="020B0604020202020204" pitchFamily="34" charset="0"/>
              </a:rPr>
              <a:t>e.g.</a:t>
            </a:r>
          </a:p>
        </p:txBody>
      </p:sp>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6f98b4f-ba65-4a7d-9a34-48b23de556cb" xsi:nil="true"/>
    <lcf76f155ced4ddcb4097134ff3c332f xmlns="82e184b6-85a8-46e3-8566-3c81e2119331">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08315D743CEC145AAE9815F14DFC2EE" ma:contentTypeVersion="18" ma:contentTypeDescription="Create a new document." ma:contentTypeScope="" ma:versionID="86194489eb04e0ce41909b55b100e958">
  <xsd:schema xmlns:xsd="http://www.w3.org/2001/XMLSchema" xmlns:xs="http://www.w3.org/2001/XMLSchema" xmlns:p="http://schemas.microsoft.com/office/2006/metadata/properties" xmlns:ns2="82e184b6-85a8-46e3-8566-3c81e2119331" xmlns:ns3="36f98b4f-ba65-4a7d-9a34-48b23de556cb" targetNamespace="http://schemas.microsoft.com/office/2006/metadata/properties" ma:root="true" ma:fieldsID="a293042cd9c103f5b2e274899b38c7d2" ns2:_="" ns3:_="">
    <xsd:import namespace="82e184b6-85a8-46e3-8566-3c81e2119331"/>
    <xsd:import namespace="36f98b4f-ba65-4a7d-9a34-48b23de556c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e184b6-85a8-46e3-8566-3c81e21193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d004107-dac0-45af-83fb-11757b2c8399"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f98b4f-ba65-4a7d-9a34-48b23de556c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317158d-5997-432d-8f64-ed5253ed3d4a}" ma:internalName="TaxCatchAll" ma:showField="CatchAllData" ma:web="36f98b4f-ba65-4a7d-9a34-48b23de556c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50CA006-BCCE-4122-BAC9-86D3CDD53D92}">
  <ds:schemaRefs>
    <ds:schemaRef ds:uri="http://purl.org/dc/terms/"/>
    <ds:schemaRef ds:uri="http://purl.org/dc/elements/1.1/"/>
    <ds:schemaRef ds:uri="http://schemas.openxmlformats.org/package/2006/metadata/core-properties"/>
    <ds:schemaRef ds:uri="http://schemas.microsoft.com/office/2006/documentManagement/types"/>
    <ds:schemaRef ds:uri="http://schemas.microsoft.com/office/2006/metadata/properties"/>
    <ds:schemaRef ds:uri="c1647cf1-36fb-4e7a-b377-b47338a3cf7b"/>
    <ds:schemaRef ds:uri="http://purl.org/dc/dcmitype/"/>
    <ds:schemaRef ds:uri="http://schemas.microsoft.com/office/infopath/2007/PartnerControls"/>
    <ds:schemaRef ds:uri="59590a49-1c4b-4e9e-9e39-c071e80d3e24"/>
    <ds:schemaRef ds:uri="http://www.w3.org/XML/1998/namespace"/>
    <ds:schemaRef ds:uri="36f98b4f-ba65-4a7d-9a34-48b23de556cb"/>
    <ds:schemaRef ds:uri="82e184b6-85a8-46e3-8566-3c81e2119331"/>
  </ds:schemaRefs>
</ds:datastoreItem>
</file>

<file path=customXml/itemProps2.xml><?xml version="1.0" encoding="utf-8"?>
<ds:datastoreItem xmlns:ds="http://schemas.openxmlformats.org/officeDocument/2006/customXml" ds:itemID="{D8516173-C5CF-44D9-9CD3-9CDE72D494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e184b6-85a8-46e3-8566-3c81e2119331"/>
    <ds:schemaRef ds:uri="36f98b4f-ba65-4a7d-9a34-48b23de556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7E678A9-6C9B-4D2C-9CB6-493B40D61F3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3008</TotalTime>
  <Words>4632</Words>
  <Application>Microsoft Office PowerPoint</Application>
  <PresentationFormat>Widescreen</PresentationFormat>
  <Paragraphs>406</Paragraphs>
  <Slides>76</Slides>
  <Notes>36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76</vt:i4>
      </vt:variant>
    </vt:vector>
  </HeadingPairs>
  <TitlesOfParts>
    <vt:vector size="84" baseType="lpstr">
      <vt:lpstr>Arial</vt:lpstr>
      <vt:lpstr>Bliss 2 Light</vt:lpstr>
      <vt:lpstr>Bliss-Light</vt:lpstr>
      <vt:lpstr>Calibri</vt:lpstr>
      <vt:lpstr>Calibri Light</vt:lpstr>
      <vt:lpstr>Gotham Rounded Book</vt:lpstr>
      <vt:lpstr>Gotham Rounded Medium</vt:lpstr>
      <vt:lpstr>1_Office Theme</vt:lpstr>
      <vt:lpstr>WJEC  GCE  Design &amp; Technology Unit 2 and Unit 4 NEA  2023 Feedback and Guidance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Unrhyw Gwestiynau? Any questions?  </vt:lpstr>
      <vt:lpstr>WJEC  GCE  Design &amp; Technology Product Design  Unit 1 and Unit 3 Exams  2023 Feedback and Guidance</vt:lpstr>
      <vt:lpstr> GCE Product Design – Units 1 &amp; 3 Exam Understanding the exam questions </vt:lpstr>
      <vt:lpstr>Understanding the command words </vt:lpstr>
      <vt:lpstr>Unit 1 - Item Level Data  </vt:lpstr>
      <vt:lpstr>Exemplar Responses Unit 1  Discussions looking at example responses from 2023 paper </vt:lpstr>
      <vt:lpstr>Question 1 – Worst answered question</vt:lpstr>
      <vt:lpstr>Question 6 (a) and (b) – Spot the difference</vt:lpstr>
      <vt:lpstr>Question 6 (a) and (b) – The biggest issues</vt:lpstr>
      <vt:lpstr>Question 6 (b) – Better examples</vt:lpstr>
      <vt:lpstr>Unit 3 - Item Level Data  </vt:lpstr>
      <vt:lpstr>Exemplar Responses Unit 3  Discussions looking at example responses from 2023 paper </vt:lpstr>
      <vt:lpstr>Question 4 (b)</vt:lpstr>
      <vt:lpstr>Question 4 (b) – Better examples</vt:lpstr>
      <vt:lpstr>Question 7</vt:lpstr>
      <vt:lpstr>Extended responses  Question 5 –  Unit 1 Question 10 – Unit 3</vt:lpstr>
      <vt:lpstr>Producing examination style questions for assessment in the classroom      </vt:lpstr>
      <vt:lpstr>PowerPoint Presentation</vt:lpstr>
      <vt:lpstr>Resources for teachers Supporting teaching and learning </vt:lpstr>
      <vt:lpstr>Resources for teachers Supporting teaching and learning </vt:lpstr>
      <vt:lpstr>Improving performance - Recap </vt:lpstr>
      <vt:lpstr>Resources for teachers Supporting teaching and learning </vt:lpstr>
      <vt:lpstr>Digital Resources </vt:lpstr>
      <vt:lpstr>Become an examiner or moderator?  If you wish to:  Enhance your subject knowledge Progression of your career Network with other teachers and experienced professionals Receive comprehensive training and support Boost your income   visit the WJEC website and follow the link to apply to become an Examiner.   “It is the best CPD available to you” </vt:lpstr>
      <vt:lpstr>Unrhyw Gwestiynau? Any questions?  </vt:lpstr>
      <vt:lpstr>Diolch Tîm Dylunio a Thechnoleg Jason Cates – Swyddog Pwnc 029 2240 4303 dylunioathechnoleg@cbac.co.uk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&amp; Technology          GCE PRODUCT DESIGN  Autumn  2022</dc:title>
  <dc:creator>E JAMES (Ysgol Uwchradd Aberteifi)</dc:creator>
  <cp:lastModifiedBy>Crouch, Jan</cp:lastModifiedBy>
  <cp:revision>26</cp:revision>
  <dcterms:created xsi:type="dcterms:W3CDTF">2023-04-24T20:35:39Z</dcterms:created>
  <dcterms:modified xsi:type="dcterms:W3CDTF">2023-09-28T13:49:28Z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0x010100008315D743CEC145AAE9815F14DFC2EE</vt:lpwstr>
  </property>
  <property fmtid="{D5CDD505-2E9C-101B-9397-08002B2CF9AE}" pid="3" name="MediaServiceImageTags">
    <vt:lpwstr/>
  </property>
</Properties>
</file>