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4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25461-653D-1F01-91A3-A1C327E5E8D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31C01F4-978C-D19B-FB94-809A91F14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09F5FF-4031-07F2-89BB-037F8B7C1287}"/>
              </a:ext>
            </a:extLst>
          </p:cNvPr>
          <p:cNvSpPr>
            <a:spLocks noGrp="1"/>
          </p:cNvSpPr>
          <p:nvPr>
            <p:ph type="dt" sz="half" idx="10"/>
          </p:nvPr>
        </p:nvSpPr>
        <p:spPr/>
        <p:txBody>
          <a:bodyPr/>
          <a:lstStyle/>
          <a:p>
            <a:fld id="{012FF90F-B2AC-4AFF-A60F-4E92642745A4}" type="datetimeFigureOut">
              <a:rPr lang="en-GB" smtClean="0"/>
              <a:t>20/12/2023</a:t>
            </a:fld>
            <a:endParaRPr lang="en-GB"/>
          </a:p>
        </p:txBody>
      </p:sp>
      <p:sp>
        <p:nvSpPr>
          <p:cNvPr id="5" name="Footer Placeholder 4">
            <a:extLst>
              <a:ext uri="{FF2B5EF4-FFF2-40B4-BE49-F238E27FC236}">
                <a16:creationId xmlns:a16="http://schemas.microsoft.com/office/drawing/2014/main" id="{C82A627F-73C9-055F-7A89-5CD1E6313A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09921B-B46D-4955-C32F-43D7E3630995}"/>
              </a:ext>
            </a:extLst>
          </p:cNvPr>
          <p:cNvSpPr>
            <a:spLocks noGrp="1"/>
          </p:cNvSpPr>
          <p:nvPr>
            <p:ph type="sldNum" sz="quarter" idx="12"/>
          </p:nvPr>
        </p:nvSpPr>
        <p:spPr/>
        <p:txBody>
          <a:bodyPr/>
          <a:lstStyle/>
          <a:p>
            <a:fld id="{C3F10D66-7F7E-4825-BBD7-FAD821E1941C}" type="slidenum">
              <a:rPr lang="en-GB" smtClean="0"/>
              <a:t>‹#›</a:t>
            </a:fld>
            <a:endParaRPr lang="en-GB"/>
          </a:p>
        </p:txBody>
      </p:sp>
    </p:spTree>
    <p:extLst>
      <p:ext uri="{BB962C8B-B14F-4D97-AF65-F5344CB8AC3E}">
        <p14:creationId xmlns:p14="http://schemas.microsoft.com/office/powerpoint/2010/main" val="353363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806A-E44D-1C85-0D42-48240EF8A8D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591EE5C-3AD9-0FE3-42B6-0DD5A9EF61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8C48EB-EE21-0588-F556-810B09022085}"/>
              </a:ext>
            </a:extLst>
          </p:cNvPr>
          <p:cNvSpPr>
            <a:spLocks noGrp="1"/>
          </p:cNvSpPr>
          <p:nvPr>
            <p:ph type="dt" sz="half" idx="10"/>
          </p:nvPr>
        </p:nvSpPr>
        <p:spPr/>
        <p:txBody>
          <a:bodyPr/>
          <a:lstStyle/>
          <a:p>
            <a:fld id="{012FF90F-B2AC-4AFF-A60F-4E92642745A4}" type="datetimeFigureOut">
              <a:rPr lang="en-GB" smtClean="0"/>
              <a:t>20/12/2023</a:t>
            </a:fld>
            <a:endParaRPr lang="en-GB"/>
          </a:p>
        </p:txBody>
      </p:sp>
      <p:sp>
        <p:nvSpPr>
          <p:cNvPr id="5" name="Footer Placeholder 4">
            <a:extLst>
              <a:ext uri="{FF2B5EF4-FFF2-40B4-BE49-F238E27FC236}">
                <a16:creationId xmlns:a16="http://schemas.microsoft.com/office/drawing/2014/main" id="{800BC0CF-9B60-5F90-EC2D-249D6BC95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C2AFC2-4936-1529-7C21-0839CAB696DC}"/>
              </a:ext>
            </a:extLst>
          </p:cNvPr>
          <p:cNvSpPr>
            <a:spLocks noGrp="1"/>
          </p:cNvSpPr>
          <p:nvPr>
            <p:ph type="sldNum" sz="quarter" idx="12"/>
          </p:nvPr>
        </p:nvSpPr>
        <p:spPr/>
        <p:txBody>
          <a:bodyPr/>
          <a:lstStyle/>
          <a:p>
            <a:fld id="{C3F10D66-7F7E-4825-BBD7-FAD821E1941C}" type="slidenum">
              <a:rPr lang="en-GB" smtClean="0"/>
              <a:t>‹#›</a:t>
            </a:fld>
            <a:endParaRPr lang="en-GB"/>
          </a:p>
        </p:txBody>
      </p:sp>
    </p:spTree>
    <p:extLst>
      <p:ext uri="{BB962C8B-B14F-4D97-AF65-F5344CB8AC3E}">
        <p14:creationId xmlns:p14="http://schemas.microsoft.com/office/powerpoint/2010/main" val="296968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8BAB45-03E0-EA9D-9C66-2EBE23C7073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4D1464E-9104-A009-B582-249EFEF832C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1DB0642-D153-479F-AF8A-E152778AE4CC}"/>
              </a:ext>
            </a:extLst>
          </p:cNvPr>
          <p:cNvSpPr>
            <a:spLocks noGrp="1"/>
          </p:cNvSpPr>
          <p:nvPr>
            <p:ph type="dt" sz="half" idx="10"/>
          </p:nvPr>
        </p:nvSpPr>
        <p:spPr/>
        <p:txBody>
          <a:bodyPr/>
          <a:lstStyle/>
          <a:p>
            <a:fld id="{012FF90F-B2AC-4AFF-A60F-4E92642745A4}" type="datetimeFigureOut">
              <a:rPr lang="en-GB" smtClean="0"/>
              <a:t>20/12/2023</a:t>
            </a:fld>
            <a:endParaRPr lang="en-GB"/>
          </a:p>
        </p:txBody>
      </p:sp>
      <p:sp>
        <p:nvSpPr>
          <p:cNvPr id="5" name="Footer Placeholder 4">
            <a:extLst>
              <a:ext uri="{FF2B5EF4-FFF2-40B4-BE49-F238E27FC236}">
                <a16:creationId xmlns:a16="http://schemas.microsoft.com/office/drawing/2014/main" id="{99D3BBE0-B309-F37C-9337-B8A631EC55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6591AE-500F-7FED-112C-13CC202C0FD9}"/>
              </a:ext>
            </a:extLst>
          </p:cNvPr>
          <p:cNvSpPr>
            <a:spLocks noGrp="1"/>
          </p:cNvSpPr>
          <p:nvPr>
            <p:ph type="sldNum" sz="quarter" idx="12"/>
          </p:nvPr>
        </p:nvSpPr>
        <p:spPr/>
        <p:txBody>
          <a:bodyPr/>
          <a:lstStyle/>
          <a:p>
            <a:fld id="{C3F10D66-7F7E-4825-BBD7-FAD821E1941C}" type="slidenum">
              <a:rPr lang="en-GB" smtClean="0"/>
              <a:t>‹#›</a:t>
            </a:fld>
            <a:endParaRPr lang="en-GB"/>
          </a:p>
        </p:txBody>
      </p:sp>
    </p:spTree>
    <p:extLst>
      <p:ext uri="{BB962C8B-B14F-4D97-AF65-F5344CB8AC3E}">
        <p14:creationId xmlns:p14="http://schemas.microsoft.com/office/powerpoint/2010/main" val="6195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185B4-B5C5-807C-60E7-4461FE1B36B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880BD33-C9B3-13D4-9E11-875B9D2903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7F1E83-4F4D-F827-3630-AD1791BCFD6F}"/>
              </a:ext>
            </a:extLst>
          </p:cNvPr>
          <p:cNvSpPr>
            <a:spLocks noGrp="1"/>
          </p:cNvSpPr>
          <p:nvPr>
            <p:ph type="dt" sz="half" idx="10"/>
          </p:nvPr>
        </p:nvSpPr>
        <p:spPr/>
        <p:txBody>
          <a:bodyPr/>
          <a:lstStyle/>
          <a:p>
            <a:fld id="{012FF90F-B2AC-4AFF-A60F-4E92642745A4}" type="datetimeFigureOut">
              <a:rPr lang="en-GB" smtClean="0"/>
              <a:t>20/12/2023</a:t>
            </a:fld>
            <a:endParaRPr lang="en-GB"/>
          </a:p>
        </p:txBody>
      </p:sp>
      <p:sp>
        <p:nvSpPr>
          <p:cNvPr id="5" name="Footer Placeholder 4">
            <a:extLst>
              <a:ext uri="{FF2B5EF4-FFF2-40B4-BE49-F238E27FC236}">
                <a16:creationId xmlns:a16="http://schemas.microsoft.com/office/drawing/2014/main" id="{EDFF9478-7708-1940-9651-DEF87FA26A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5A9D8B-72BD-FC3D-3B3E-3CCAF4C4B260}"/>
              </a:ext>
            </a:extLst>
          </p:cNvPr>
          <p:cNvSpPr>
            <a:spLocks noGrp="1"/>
          </p:cNvSpPr>
          <p:nvPr>
            <p:ph type="sldNum" sz="quarter" idx="12"/>
          </p:nvPr>
        </p:nvSpPr>
        <p:spPr/>
        <p:txBody>
          <a:bodyPr/>
          <a:lstStyle/>
          <a:p>
            <a:fld id="{C3F10D66-7F7E-4825-BBD7-FAD821E1941C}" type="slidenum">
              <a:rPr lang="en-GB" smtClean="0"/>
              <a:t>‹#›</a:t>
            </a:fld>
            <a:endParaRPr lang="en-GB"/>
          </a:p>
        </p:txBody>
      </p:sp>
    </p:spTree>
    <p:extLst>
      <p:ext uri="{BB962C8B-B14F-4D97-AF65-F5344CB8AC3E}">
        <p14:creationId xmlns:p14="http://schemas.microsoft.com/office/powerpoint/2010/main" val="144664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83DD-BE68-CFC0-A7EA-782B5229CDE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2C2B34F-ADBC-6562-B0F7-1321A9CD1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33B9B8B-AA11-4D21-B74C-747CDA832689}"/>
              </a:ext>
            </a:extLst>
          </p:cNvPr>
          <p:cNvSpPr>
            <a:spLocks noGrp="1"/>
          </p:cNvSpPr>
          <p:nvPr>
            <p:ph type="dt" sz="half" idx="10"/>
          </p:nvPr>
        </p:nvSpPr>
        <p:spPr/>
        <p:txBody>
          <a:bodyPr/>
          <a:lstStyle/>
          <a:p>
            <a:fld id="{012FF90F-B2AC-4AFF-A60F-4E92642745A4}" type="datetimeFigureOut">
              <a:rPr lang="en-GB" smtClean="0"/>
              <a:t>20/12/2023</a:t>
            </a:fld>
            <a:endParaRPr lang="en-GB"/>
          </a:p>
        </p:txBody>
      </p:sp>
      <p:sp>
        <p:nvSpPr>
          <p:cNvPr id="5" name="Footer Placeholder 4">
            <a:extLst>
              <a:ext uri="{FF2B5EF4-FFF2-40B4-BE49-F238E27FC236}">
                <a16:creationId xmlns:a16="http://schemas.microsoft.com/office/drawing/2014/main" id="{378220F2-4C3E-A927-F1EF-66AA80D5FB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4D2537-A6C8-5F72-7B0C-A76409BE7B99}"/>
              </a:ext>
            </a:extLst>
          </p:cNvPr>
          <p:cNvSpPr>
            <a:spLocks noGrp="1"/>
          </p:cNvSpPr>
          <p:nvPr>
            <p:ph type="sldNum" sz="quarter" idx="12"/>
          </p:nvPr>
        </p:nvSpPr>
        <p:spPr/>
        <p:txBody>
          <a:bodyPr/>
          <a:lstStyle/>
          <a:p>
            <a:fld id="{C3F10D66-7F7E-4825-BBD7-FAD821E1941C}" type="slidenum">
              <a:rPr lang="en-GB" smtClean="0"/>
              <a:t>‹#›</a:t>
            </a:fld>
            <a:endParaRPr lang="en-GB"/>
          </a:p>
        </p:txBody>
      </p:sp>
    </p:spTree>
    <p:extLst>
      <p:ext uri="{BB962C8B-B14F-4D97-AF65-F5344CB8AC3E}">
        <p14:creationId xmlns:p14="http://schemas.microsoft.com/office/powerpoint/2010/main" val="69757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DE81-C4B5-D909-964F-152010CE771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D1D6B2B-5CFD-F3FC-8AEE-076961BCFC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49D7E1F-F4DC-1F2F-F929-AE3D9F7E357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93B165C-85EB-EC21-17AF-42403EF75AED}"/>
              </a:ext>
            </a:extLst>
          </p:cNvPr>
          <p:cNvSpPr>
            <a:spLocks noGrp="1"/>
          </p:cNvSpPr>
          <p:nvPr>
            <p:ph type="dt" sz="half" idx="10"/>
          </p:nvPr>
        </p:nvSpPr>
        <p:spPr/>
        <p:txBody>
          <a:bodyPr/>
          <a:lstStyle/>
          <a:p>
            <a:fld id="{012FF90F-B2AC-4AFF-A60F-4E92642745A4}" type="datetimeFigureOut">
              <a:rPr lang="en-GB" smtClean="0"/>
              <a:t>20/12/2023</a:t>
            </a:fld>
            <a:endParaRPr lang="en-GB"/>
          </a:p>
        </p:txBody>
      </p:sp>
      <p:sp>
        <p:nvSpPr>
          <p:cNvPr id="6" name="Footer Placeholder 5">
            <a:extLst>
              <a:ext uri="{FF2B5EF4-FFF2-40B4-BE49-F238E27FC236}">
                <a16:creationId xmlns:a16="http://schemas.microsoft.com/office/drawing/2014/main" id="{E8033728-1CFC-9675-B4E4-0CCD19E5A4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4801DC-479B-1436-9F92-265C5FC79706}"/>
              </a:ext>
            </a:extLst>
          </p:cNvPr>
          <p:cNvSpPr>
            <a:spLocks noGrp="1"/>
          </p:cNvSpPr>
          <p:nvPr>
            <p:ph type="sldNum" sz="quarter" idx="12"/>
          </p:nvPr>
        </p:nvSpPr>
        <p:spPr/>
        <p:txBody>
          <a:bodyPr/>
          <a:lstStyle/>
          <a:p>
            <a:fld id="{C3F10D66-7F7E-4825-BBD7-FAD821E1941C}" type="slidenum">
              <a:rPr lang="en-GB" smtClean="0"/>
              <a:t>‹#›</a:t>
            </a:fld>
            <a:endParaRPr lang="en-GB"/>
          </a:p>
        </p:txBody>
      </p:sp>
    </p:spTree>
    <p:extLst>
      <p:ext uri="{BB962C8B-B14F-4D97-AF65-F5344CB8AC3E}">
        <p14:creationId xmlns:p14="http://schemas.microsoft.com/office/powerpoint/2010/main" val="7244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2311-FE22-63D4-B7D1-6EAADCA67C9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10F3310-7BFB-13CB-5AB5-072D677201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B99ABD-FD4D-CDA3-C502-090565A5FE4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0C878AD-D2C3-ADBE-7348-8460B2AAFD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9B342FC-41D6-3E67-5E4F-77506BAEFF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7CDC20C-DD66-D5F8-0D9F-B896744097AB}"/>
              </a:ext>
            </a:extLst>
          </p:cNvPr>
          <p:cNvSpPr>
            <a:spLocks noGrp="1"/>
          </p:cNvSpPr>
          <p:nvPr>
            <p:ph type="dt" sz="half" idx="10"/>
          </p:nvPr>
        </p:nvSpPr>
        <p:spPr/>
        <p:txBody>
          <a:bodyPr/>
          <a:lstStyle/>
          <a:p>
            <a:fld id="{012FF90F-B2AC-4AFF-A60F-4E92642745A4}" type="datetimeFigureOut">
              <a:rPr lang="en-GB" smtClean="0"/>
              <a:t>20/12/2023</a:t>
            </a:fld>
            <a:endParaRPr lang="en-GB"/>
          </a:p>
        </p:txBody>
      </p:sp>
      <p:sp>
        <p:nvSpPr>
          <p:cNvPr id="8" name="Footer Placeholder 7">
            <a:extLst>
              <a:ext uri="{FF2B5EF4-FFF2-40B4-BE49-F238E27FC236}">
                <a16:creationId xmlns:a16="http://schemas.microsoft.com/office/drawing/2014/main" id="{A073F69D-8C2A-1E6D-B2CF-F53A9867C0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92421A-1A14-0ADC-7B90-95F73D47D6D9}"/>
              </a:ext>
            </a:extLst>
          </p:cNvPr>
          <p:cNvSpPr>
            <a:spLocks noGrp="1"/>
          </p:cNvSpPr>
          <p:nvPr>
            <p:ph type="sldNum" sz="quarter" idx="12"/>
          </p:nvPr>
        </p:nvSpPr>
        <p:spPr/>
        <p:txBody>
          <a:bodyPr/>
          <a:lstStyle/>
          <a:p>
            <a:fld id="{C3F10D66-7F7E-4825-BBD7-FAD821E1941C}" type="slidenum">
              <a:rPr lang="en-GB" smtClean="0"/>
              <a:t>‹#›</a:t>
            </a:fld>
            <a:endParaRPr lang="en-GB"/>
          </a:p>
        </p:txBody>
      </p:sp>
    </p:spTree>
    <p:extLst>
      <p:ext uri="{BB962C8B-B14F-4D97-AF65-F5344CB8AC3E}">
        <p14:creationId xmlns:p14="http://schemas.microsoft.com/office/powerpoint/2010/main" val="12102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649E-F722-EB57-5DF4-4BC4365ECE9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0DF0CEE-9767-3242-5010-BAD2236BAEB2}"/>
              </a:ext>
            </a:extLst>
          </p:cNvPr>
          <p:cNvSpPr>
            <a:spLocks noGrp="1"/>
          </p:cNvSpPr>
          <p:nvPr>
            <p:ph type="dt" sz="half" idx="10"/>
          </p:nvPr>
        </p:nvSpPr>
        <p:spPr/>
        <p:txBody>
          <a:bodyPr/>
          <a:lstStyle/>
          <a:p>
            <a:fld id="{012FF90F-B2AC-4AFF-A60F-4E92642745A4}" type="datetimeFigureOut">
              <a:rPr lang="en-GB" smtClean="0"/>
              <a:t>20/12/2023</a:t>
            </a:fld>
            <a:endParaRPr lang="en-GB"/>
          </a:p>
        </p:txBody>
      </p:sp>
      <p:sp>
        <p:nvSpPr>
          <p:cNvPr id="4" name="Footer Placeholder 3">
            <a:extLst>
              <a:ext uri="{FF2B5EF4-FFF2-40B4-BE49-F238E27FC236}">
                <a16:creationId xmlns:a16="http://schemas.microsoft.com/office/drawing/2014/main" id="{093092F4-C340-CB6A-73EF-2DA74186DA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722F01-ABA1-B015-E246-684C74735EBA}"/>
              </a:ext>
            </a:extLst>
          </p:cNvPr>
          <p:cNvSpPr>
            <a:spLocks noGrp="1"/>
          </p:cNvSpPr>
          <p:nvPr>
            <p:ph type="sldNum" sz="quarter" idx="12"/>
          </p:nvPr>
        </p:nvSpPr>
        <p:spPr/>
        <p:txBody>
          <a:bodyPr/>
          <a:lstStyle/>
          <a:p>
            <a:fld id="{C3F10D66-7F7E-4825-BBD7-FAD821E1941C}" type="slidenum">
              <a:rPr lang="en-GB" smtClean="0"/>
              <a:t>‹#›</a:t>
            </a:fld>
            <a:endParaRPr lang="en-GB"/>
          </a:p>
        </p:txBody>
      </p:sp>
    </p:spTree>
    <p:extLst>
      <p:ext uri="{BB962C8B-B14F-4D97-AF65-F5344CB8AC3E}">
        <p14:creationId xmlns:p14="http://schemas.microsoft.com/office/powerpoint/2010/main" val="139007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ABF584-7171-795A-D6C5-27382076D5ED}"/>
              </a:ext>
            </a:extLst>
          </p:cNvPr>
          <p:cNvSpPr>
            <a:spLocks noGrp="1"/>
          </p:cNvSpPr>
          <p:nvPr>
            <p:ph type="dt" sz="half" idx="10"/>
          </p:nvPr>
        </p:nvSpPr>
        <p:spPr/>
        <p:txBody>
          <a:bodyPr/>
          <a:lstStyle/>
          <a:p>
            <a:fld id="{012FF90F-B2AC-4AFF-A60F-4E92642745A4}" type="datetimeFigureOut">
              <a:rPr lang="en-GB" smtClean="0"/>
              <a:t>20/12/2023</a:t>
            </a:fld>
            <a:endParaRPr lang="en-GB"/>
          </a:p>
        </p:txBody>
      </p:sp>
      <p:sp>
        <p:nvSpPr>
          <p:cNvPr id="3" name="Footer Placeholder 2">
            <a:extLst>
              <a:ext uri="{FF2B5EF4-FFF2-40B4-BE49-F238E27FC236}">
                <a16:creationId xmlns:a16="http://schemas.microsoft.com/office/drawing/2014/main" id="{A8A8143D-3387-3574-D2C1-7DD9A2BB28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CC026B-5FFF-8CB1-7F06-E627CBC0D8E9}"/>
              </a:ext>
            </a:extLst>
          </p:cNvPr>
          <p:cNvSpPr>
            <a:spLocks noGrp="1"/>
          </p:cNvSpPr>
          <p:nvPr>
            <p:ph type="sldNum" sz="quarter" idx="12"/>
          </p:nvPr>
        </p:nvSpPr>
        <p:spPr/>
        <p:txBody>
          <a:bodyPr/>
          <a:lstStyle/>
          <a:p>
            <a:fld id="{C3F10D66-7F7E-4825-BBD7-FAD821E1941C}" type="slidenum">
              <a:rPr lang="en-GB" smtClean="0"/>
              <a:t>‹#›</a:t>
            </a:fld>
            <a:endParaRPr lang="en-GB"/>
          </a:p>
        </p:txBody>
      </p:sp>
    </p:spTree>
    <p:extLst>
      <p:ext uri="{BB962C8B-B14F-4D97-AF65-F5344CB8AC3E}">
        <p14:creationId xmlns:p14="http://schemas.microsoft.com/office/powerpoint/2010/main" val="219685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06222-9758-61F0-FEC0-DBF5395AFE7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1AC18FA-78E1-9909-D51A-572DB7B48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CADEE05-2911-F079-791E-8091BE95F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6CB499-D6AD-B77E-5338-C1F11ADB73C7}"/>
              </a:ext>
            </a:extLst>
          </p:cNvPr>
          <p:cNvSpPr>
            <a:spLocks noGrp="1"/>
          </p:cNvSpPr>
          <p:nvPr>
            <p:ph type="dt" sz="half" idx="10"/>
          </p:nvPr>
        </p:nvSpPr>
        <p:spPr/>
        <p:txBody>
          <a:bodyPr/>
          <a:lstStyle/>
          <a:p>
            <a:fld id="{012FF90F-B2AC-4AFF-A60F-4E92642745A4}" type="datetimeFigureOut">
              <a:rPr lang="en-GB" smtClean="0"/>
              <a:t>20/12/2023</a:t>
            </a:fld>
            <a:endParaRPr lang="en-GB"/>
          </a:p>
        </p:txBody>
      </p:sp>
      <p:sp>
        <p:nvSpPr>
          <p:cNvPr id="6" name="Footer Placeholder 5">
            <a:extLst>
              <a:ext uri="{FF2B5EF4-FFF2-40B4-BE49-F238E27FC236}">
                <a16:creationId xmlns:a16="http://schemas.microsoft.com/office/drawing/2014/main" id="{86F3DDB8-CC3F-39EE-E8C0-CFBAF91837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67FD6E-F324-8F68-8E8D-AB11A3011FEF}"/>
              </a:ext>
            </a:extLst>
          </p:cNvPr>
          <p:cNvSpPr>
            <a:spLocks noGrp="1"/>
          </p:cNvSpPr>
          <p:nvPr>
            <p:ph type="sldNum" sz="quarter" idx="12"/>
          </p:nvPr>
        </p:nvSpPr>
        <p:spPr/>
        <p:txBody>
          <a:bodyPr/>
          <a:lstStyle/>
          <a:p>
            <a:fld id="{C3F10D66-7F7E-4825-BBD7-FAD821E1941C}" type="slidenum">
              <a:rPr lang="en-GB" smtClean="0"/>
              <a:t>‹#›</a:t>
            </a:fld>
            <a:endParaRPr lang="en-GB"/>
          </a:p>
        </p:txBody>
      </p:sp>
    </p:spTree>
    <p:extLst>
      <p:ext uri="{BB962C8B-B14F-4D97-AF65-F5344CB8AC3E}">
        <p14:creationId xmlns:p14="http://schemas.microsoft.com/office/powerpoint/2010/main" val="65392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C723-9B68-1281-D742-B91944DA03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ED713E9-A3EB-666F-24CA-16ABDBBCEE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90009E-810A-630A-5065-E1291FA83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CEEA5C-F045-6385-9E82-BA4C1CFE3C5C}"/>
              </a:ext>
            </a:extLst>
          </p:cNvPr>
          <p:cNvSpPr>
            <a:spLocks noGrp="1"/>
          </p:cNvSpPr>
          <p:nvPr>
            <p:ph type="dt" sz="half" idx="10"/>
          </p:nvPr>
        </p:nvSpPr>
        <p:spPr/>
        <p:txBody>
          <a:bodyPr/>
          <a:lstStyle/>
          <a:p>
            <a:fld id="{012FF90F-B2AC-4AFF-A60F-4E92642745A4}" type="datetimeFigureOut">
              <a:rPr lang="en-GB" smtClean="0"/>
              <a:t>20/12/2023</a:t>
            </a:fld>
            <a:endParaRPr lang="en-GB"/>
          </a:p>
        </p:txBody>
      </p:sp>
      <p:sp>
        <p:nvSpPr>
          <p:cNvPr id="6" name="Footer Placeholder 5">
            <a:extLst>
              <a:ext uri="{FF2B5EF4-FFF2-40B4-BE49-F238E27FC236}">
                <a16:creationId xmlns:a16="http://schemas.microsoft.com/office/drawing/2014/main" id="{8DA37EBC-1396-59B9-DFDF-D63FF49728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B805F7-78B5-2DBF-31B8-FB15E84CFA6F}"/>
              </a:ext>
            </a:extLst>
          </p:cNvPr>
          <p:cNvSpPr>
            <a:spLocks noGrp="1"/>
          </p:cNvSpPr>
          <p:nvPr>
            <p:ph type="sldNum" sz="quarter" idx="12"/>
          </p:nvPr>
        </p:nvSpPr>
        <p:spPr/>
        <p:txBody>
          <a:bodyPr/>
          <a:lstStyle/>
          <a:p>
            <a:fld id="{C3F10D66-7F7E-4825-BBD7-FAD821E1941C}" type="slidenum">
              <a:rPr lang="en-GB" smtClean="0"/>
              <a:t>‹#›</a:t>
            </a:fld>
            <a:endParaRPr lang="en-GB"/>
          </a:p>
        </p:txBody>
      </p:sp>
    </p:spTree>
    <p:extLst>
      <p:ext uri="{BB962C8B-B14F-4D97-AF65-F5344CB8AC3E}">
        <p14:creationId xmlns:p14="http://schemas.microsoft.com/office/powerpoint/2010/main" val="389891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DA957-A07A-8720-4892-0DE107520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F2701B-4F91-D14E-C6D6-F21A04E73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0B223C-8219-3AF4-EF96-9FFD959C9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FF90F-B2AC-4AFF-A60F-4E92642745A4}" type="datetimeFigureOut">
              <a:rPr lang="en-GB" smtClean="0"/>
              <a:t>20/12/2023</a:t>
            </a:fld>
            <a:endParaRPr lang="en-GB"/>
          </a:p>
        </p:txBody>
      </p:sp>
      <p:sp>
        <p:nvSpPr>
          <p:cNvPr id="5" name="Footer Placeholder 4">
            <a:extLst>
              <a:ext uri="{FF2B5EF4-FFF2-40B4-BE49-F238E27FC236}">
                <a16:creationId xmlns:a16="http://schemas.microsoft.com/office/drawing/2014/main" id="{A598D15C-1326-5140-01BF-89AB6AA11C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F972E6-D35E-AC19-57D9-07F97F74C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10D66-7F7E-4825-BBD7-FAD821E1941C}" type="slidenum">
              <a:rPr lang="en-GB" smtClean="0"/>
              <a:t>‹#›</a:t>
            </a:fld>
            <a:endParaRPr lang="en-GB"/>
          </a:p>
        </p:txBody>
      </p:sp>
    </p:spTree>
    <p:extLst>
      <p:ext uri="{BB962C8B-B14F-4D97-AF65-F5344CB8AC3E}">
        <p14:creationId xmlns:p14="http://schemas.microsoft.com/office/powerpoint/2010/main" val="1506809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FvLPNmSNums?start=4&amp;feature=oembed"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esource.download.wjec.co.uk/vtc/2017-18/17-18_int-02/eng/series-1.html"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latt Projects | Photos, videos, logos, illustrations and branding on  Behance">
            <a:extLst>
              <a:ext uri="{FF2B5EF4-FFF2-40B4-BE49-F238E27FC236}">
                <a16:creationId xmlns:a16="http://schemas.microsoft.com/office/drawing/2014/main" id="{EF59F56C-E360-DF3B-34CC-5B0209AC78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89" b="10326"/>
          <a:stretch/>
        </p:blipFill>
        <p:spPr bwMode="auto">
          <a:xfrm>
            <a:off x="-3048"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050578-4FA4-FDBD-8FCD-4C539F181BC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7200" dirty="0" err="1">
                <a:latin typeface="Arial" panose="020B0604020202020204" pitchFamily="34" charset="0"/>
                <a:cs typeface="Arial" panose="020B0604020202020204" pitchFamily="34" charset="0"/>
              </a:rPr>
              <a:t>GeogShots</a:t>
            </a:r>
            <a:r>
              <a:rPr lang="en-US" sz="7200" dirty="0">
                <a:solidFill>
                  <a:srgbClr val="FFFFFF"/>
                </a:solidFill>
                <a:latin typeface="Arial" panose="020B0604020202020204" pitchFamily="34" charset="0"/>
                <a:cs typeface="Arial" panose="020B0604020202020204" pitchFamily="34" charset="0"/>
              </a:rPr>
              <a:t> </a:t>
            </a:r>
            <a:endParaRPr lang="en-GB" sz="7200" dirty="0">
              <a:solidFill>
                <a:srgbClr val="FFFFFF"/>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ADBD2FB-DC06-894A-A371-8F3E717D239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sz="900" dirty="0">
                <a:solidFill>
                  <a:srgbClr val="FFFFFF"/>
                </a:solidFill>
                <a:latin typeface="Arial" panose="020B0604020202020204" pitchFamily="34" charset="0"/>
                <a:cs typeface="Arial" panose="020B0604020202020204" pitchFamily="34" charset="0"/>
              </a:rPr>
              <a:t>CC BY-NC-ND 4.0</a:t>
            </a:r>
          </a:p>
        </p:txBody>
      </p:sp>
      <p:pic>
        <p:nvPicPr>
          <p:cNvPr id="4" name="Picture 3">
            <a:extLst>
              <a:ext uri="{FF2B5EF4-FFF2-40B4-BE49-F238E27FC236}">
                <a16:creationId xmlns:a16="http://schemas.microsoft.com/office/drawing/2014/main" id="{47E6E687-4666-043E-EB7F-002CBC96E177}"/>
              </a:ext>
            </a:extLst>
          </p:cNvPr>
          <p:cNvPicPr>
            <a:picLocks noChangeAspect="1"/>
          </p:cNvPicPr>
          <p:nvPr/>
        </p:nvPicPr>
        <p:blipFill>
          <a:blip r:embed="rId3"/>
          <a:stretch>
            <a:fillRect/>
          </a:stretch>
        </p:blipFill>
        <p:spPr>
          <a:xfrm>
            <a:off x="11094720" y="1503250"/>
            <a:ext cx="975445" cy="969348"/>
          </a:xfrm>
          <a:prstGeom prst="rect">
            <a:avLst/>
          </a:prstGeom>
        </p:spPr>
      </p:pic>
    </p:spTree>
    <p:extLst>
      <p:ext uri="{BB962C8B-B14F-4D97-AF65-F5344CB8AC3E}">
        <p14:creationId xmlns:p14="http://schemas.microsoft.com/office/powerpoint/2010/main" val="9952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D707-5A1D-1B16-62AC-9F5AA59FE663}"/>
              </a:ext>
            </a:extLst>
          </p:cNvPr>
          <p:cNvSpPr>
            <a:spLocks noGrp="1"/>
          </p:cNvSpPr>
          <p:nvPr>
            <p:ph type="title"/>
          </p:nvPr>
        </p:nvSpPr>
        <p:spPr/>
        <p:txBody>
          <a:bodyPr>
            <a:normAutofit/>
          </a:bodyPr>
          <a:lstStyle/>
          <a:p>
            <a:r>
              <a:rPr lang="en-US" sz="5400" b="1" dirty="0" err="1">
                <a:latin typeface="Arial" panose="020B0604020202020204" pitchFamily="34" charset="0"/>
                <a:cs typeface="Arial" panose="020B0604020202020204" pitchFamily="34" charset="0"/>
              </a:rPr>
              <a:t>GeogShot</a:t>
            </a:r>
            <a:r>
              <a:rPr lang="en-US" sz="5400" b="1" dirty="0">
                <a:latin typeface="Arial" panose="020B0604020202020204" pitchFamily="34" charset="0"/>
                <a:cs typeface="Arial" panose="020B0604020202020204" pitchFamily="34" charset="0"/>
              </a:rPr>
              <a:t>.</a:t>
            </a:r>
            <a:endParaRPr lang="en-GB" sz="5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6A2479E-81ED-FB8A-0E13-44F6CA7B4F4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 10-minute solution focused “shot” of geography to help guide your learners to more successful responses in the exam.</a:t>
            </a:r>
          </a:p>
          <a:p>
            <a:r>
              <a:rPr lang="en-US" dirty="0">
                <a:latin typeface="Arial" panose="020B0604020202020204" pitchFamily="34" charset="0"/>
                <a:cs typeface="Arial" panose="020B0604020202020204" pitchFamily="34" charset="0"/>
              </a:rPr>
              <a:t>They are designed so you can fit these resources into your existing lesson plan or adapt as you want.</a:t>
            </a:r>
          </a:p>
          <a:p>
            <a:r>
              <a:rPr lang="en-US" dirty="0">
                <a:latin typeface="Arial" panose="020B0604020202020204" pitchFamily="34" charset="0"/>
                <a:cs typeface="Arial" panose="020B0604020202020204" pitchFamily="34" charset="0"/>
              </a:rPr>
              <a:t>Each builds on identified actions from examiners reports.</a:t>
            </a:r>
          </a:p>
          <a:p>
            <a:r>
              <a:rPr lang="en-US" dirty="0">
                <a:latin typeface="Arial" panose="020B0604020202020204" pitchFamily="34" charset="0"/>
                <a:cs typeface="Arial" panose="020B0604020202020204" pitchFamily="34" charset="0"/>
              </a:rPr>
              <a:t>They could be part of your intervention strategy to support and challenge your learners in class.</a:t>
            </a:r>
          </a:p>
          <a:p>
            <a:r>
              <a:rPr lang="en-US" dirty="0">
                <a:latin typeface="Arial" panose="020B0604020202020204" pitchFamily="34" charset="0"/>
                <a:cs typeface="Arial" panose="020B0604020202020204" pitchFamily="34" charset="0"/>
              </a:rPr>
              <a:t>They are designed to allow you to insert a relevant question to work on from any aspect within the specification.</a:t>
            </a: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93A50D1-4CD5-5236-2219-CFD513BFDD96}"/>
              </a:ext>
            </a:extLst>
          </p:cNvPr>
          <p:cNvPicPr>
            <a:picLocks noChangeAspect="1"/>
          </p:cNvPicPr>
          <p:nvPr/>
        </p:nvPicPr>
        <p:blipFill>
          <a:blip r:embed="rId2"/>
          <a:stretch>
            <a:fillRect/>
          </a:stretch>
        </p:blipFill>
        <p:spPr>
          <a:xfrm>
            <a:off x="10866077" y="196363"/>
            <a:ext cx="975445" cy="969348"/>
          </a:xfrm>
          <a:prstGeom prst="rect">
            <a:avLst/>
          </a:prstGeom>
        </p:spPr>
      </p:pic>
    </p:spTree>
    <p:extLst>
      <p:ext uri="{BB962C8B-B14F-4D97-AF65-F5344CB8AC3E}">
        <p14:creationId xmlns:p14="http://schemas.microsoft.com/office/powerpoint/2010/main" val="420295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7914E2-95AC-C6A2-6843-A99997AF8FA4}"/>
              </a:ext>
            </a:extLst>
          </p:cNvPr>
          <p:cNvPicPr>
            <a:picLocks noChangeAspect="1"/>
          </p:cNvPicPr>
          <p:nvPr/>
        </p:nvPicPr>
        <p:blipFill>
          <a:blip r:embed="rId2"/>
          <a:stretch>
            <a:fillRect/>
          </a:stretch>
        </p:blipFill>
        <p:spPr>
          <a:xfrm>
            <a:off x="219075" y="161925"/>
            <a:ext cx="3403013" cy="2268675"/>
          </a:xfrm>
          <a:prstGeom prst="rect">
            <a:avLst/>
          </a:prstGeom>
        </p:spPr>
      </p:pic>
      <p:sp>
        <p:nvSpPr>
          <p:cNvPr id="8" name="TextBox 7">
            <a:extLst>
              <a:ext uri="{FF2B5EF4-FFF2-40B4-BE49-F238E27FC236}">
                <a16:creationId xmlns:a16="http://schemas.microsoft.com/office/drawing/2014/main" id="{8C1A25D4-3E1F-F790-8AA8-C3324F00A574}"/>
              </a:ext>
            </a:extLst>
          </p:cNvPr>
          <p:cNvSpPr txBox="1"/>
          <p:nvPr/>
        </p:nvSpPr>
        <p:spPr>
          <a:xfrm>
            <a:off x="109491" y="2430600"/>
            <a:ext cx="2607075" cy="215444"/>
          </a:xfrm>
          <a:prstGeom prst="rect">
            <a:avLst/>
          </a:prstGeom>
          <a:noFill/>
        </p:spPr>
        <p:txBody>
          <a:bodyPr wrap="square">
            <a:spAutoFit/>
          </a:bodyPr>
          <a:lstStyle/>
          <a:p>
            <a:r>
              <a:rPr lang="en-GB" sz="800" dirty="0"/>
              <a:t>https://creativecommons.org/licenses/by-sa/3.0/</a:t>
            </a:r>
          </a:p>
        </p:txBody>
      </p:sp>
      <p:sp>
        <p:nvSpPr>
          <p:cNvPr id="9" name="Rectangle: Rounded Corners 8">
            <a:extLst>
              <a:ext uri="{FF2B5EF4-FFF2-40B4-BE49-F238E27FC236}">
                <a16:creationId xmlns:a16="http://schemas.microsoft.com/office/drawing/2014/main" id="{1E6A38FB-F73E-B512-7ABE-36F58CD86318}"/>
              </a:ext>
            </a:extLst>
          </p:cNvPr>
          <p:cNvSpPr/>
          <p:nvPr/>
        </p:nvSpPr>
        <p:spPr>
          <a:xfrm>
            <a:off x="5397623" y="1909215"/>
            <a:ext cx="6684886" cy="33857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t>Candidates need to ensure that they use map evidence when this required for exemplification in the command for a question. When using map evidence, regardless of the type of map, candidates should aim to be as accurate as possible in their use of scale, direction, or information from the key, (examiners report 2023).</a:t>
            </a:r>
          </a:p>
        </p:txBody>
      </p:sp>
      <p:sp>
        <p:nvSpPr>
          <p:cNvPr id="10" name="Explosion: 8 Points 9">
            <a:extLst>
              <a:ext uri="{FF2B5EF4-FFF2-40B4-BE49-F238E27FC236}">
                <a16:creationId xmlns:a16="http://schemas.microsoft.com/office/drawing/2014/main" id="{76C9D399-8865-52B0-0859-36F17C031F4C}"/>
              </a:ext>
            </a:extLst>
          </p:cNvPr>
          <p:cNvSpPr/>
          <p:nvPr/>
        </p:nvSpPr>
        <p:spPr>
          <a:xfrm>
            <a:off x="219075" y="2690702"/>
            <a:ext cx="5078027" cy="4017146"/>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tx1"/>
                </a:solidFill>
              </a:rPr>
              <a:t>How can this be included in your lesson?</a:t>
            </a:r>
            <a:endParaRPr lang="en-GB" sz="2400" dirty="0">
              <a:solidFill>
                <a:schemeClr val="tx1"/>
              </a:solidFill>
            </a:endParaRPr>
          </a:p>
        </p:txBody>
      </p:sp>
      <p:pic>
        <p:nvPicPr>
          <p:cNvPr id="2" name="Picture 1">
            <a:extLst>
              <a:ext uri="{FF2B5EF4-FFF2-40B4-BE49-F238E27FC236}">
                <a16:creationId xmlns:a16="http://schemas.microsoft.com/office/drawing/2014/main" id="{000E0E33-7F35-CECA-8F93-FD31E5EBB1E2}"/>
              </a:ext>
            </a:extLst>
          </p:cNvPr>
          <p:cNvPicPr>
            <a:picLocks noChangeAspect="1"/>
          </p:cNvPicPr>
          <p:nvPr/>
        </p:nvPicPr>
        <p:blipFill>
          <a:blip r:embed="rId3"/>
          <a:stretch>
            <a:fillRect/>
          </a:stretch>
        </p:blipFill>
        <p:spPr>
          <a:xfrm>
            <a:off x="10589852" y="326914"/>
            <a:ext cx="975445" cy="969348"/>
          </a:xfrm>
          <a:prstGeom prst="rect">
            <a:avLst/>
          </a:prstGeom>
        </p:spPr>
      </p:pic>
    </p:spTree>
    <p:extLst>
      <p:ext uri="{BB962C8B-B14F-4D97-AF65-F5344CB8AC3E}">
        <p14:creationId xmlns:p14="http://schemas.microsoft.com/office/powerpoint/2010/main" val="112689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510103-54D3-ACA4-9E2D-E110E8805F54}"/>
              </a:ext>
            </a:extLst>
          </p:cNvPr>
          <p:cNvPicPr>
            <a:picLocks noChangeAspect="1"/>
          </p:cNvPicPr>
          <p:nvPr/>
        </p:nvPicPr>
        <p:blipFill rotWithShape="1">
          <a:blip r:embed="rId2"/>
          <a:srcRect l="24375" t="13194" r="27265" b="5694"/>
          <a:stretch/>
        </p:blipFill>
        <p:spPr>
          <a:xfrm>
            <a:off x="2971800" y="904874"/>
            <a:ext cx="5895975" cy="5562601"/>
          </a:xfrm>
          <a:prstGeom prst="rect">
            <a:avLst/>
          </a:prstGeom>
        </p:spPr>
      </p:pic>
      <p:sp>
        <p:nvSpPr>
          <p:cNvPr id="4" name="Speech Bubble: Oval 3">
            <a:extLst>
              <a:ext uri="{FF2B5EF4-FFF2-40B4-BE49-F238E27FC236}">
                <a16:creationId xmlns:a16="http://schemas.microsoft.com/office/drawing/2014/main" id="{A2F0082F-D8C9-23F3-F986-23962393D79C}"/>
              </a:ext>
            </a:extLst>
          </p:cNvPr>
          <p:cNvSpPr/>
          <p:nvPr/>
        </p:nvSpPr>
        <p:spPr>
          <a:xfrm>
            <a:off x="8963025" y="1018712"/>
            <a:ext cx="3019425" cy="1677880"/>
          </a:xfrm>
          <a:prstGeom prst="wedgeEllipseCallout">
            <a:avLst>
              <a:gd name="adj1" fmla="val -76043"/>
              <a:gd name="adj2" fmla="val -288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Read the title there are clues here.</a:t>
            </a:r>
          </a:p>
          <a:p>
            <a:pPr algn="ctr"/>
            <a:r>
              <a:rPr lang="en-US" dirty="0"/>
              <a:t>Note there is a key on page 28 USE IT.</a:t>
            </a:r>
          </a:p>
        </p:txBody>
      </p:sp>
      <p:sp>
        <p:nvSpPr>
          <p:cNvPr id="5" name="Speech Bubble: Oval 4">
            <a:extLst>
              <a:ext uri="{FF2B5EF4-FFF2-40B4-BE49-F238E27FC236}">
                <a16:creationId xmlns:a16="http://schemas.microsoft.com/office/drawing/2014/main" id="{4A15F83A-26C5-FDF3-2C06-536E798A303B}"/>
              </a:ext>
            </a:extLst>
          </p:cNvPr>
          <p:cNvSpPr/>
          <p:nvPr/>
        </p:nvSpPr>
        <p:spPr>
          <a:xfrm>
            <a:off x="390617" y="2492452"/>
            <a:ext cx="2343705" cy="1624800"/>
          </a:xfrm>
          <a:prstGeom prst="wedgeEllipseCallout">
            <a:avLst>
              <a:gd name="adj1" fmla="val 85542"/>
              <a:gd name="adj2" fmla="val 5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Often there is an outlined focus area.</a:t>
            </a:r>
          </a:p>
          <a:p>
            <a:pPr algn="ctr"/>
            <a:r>
              <a:rPr lang="en-US" dirty="0"/>
              <a:t>Describe 3 main features.</a:t>
            </a:r>
            <a:endParaRPr lang="en-GB" dirty="0"/>
          </a:p>
        </p:txBody>
      </p:sp>
      <p:sp>
        <p:nvSpPr>
          <p:cNvPr id="6" name="Speech Bubble: Oval 5">
            <a:extLst>
              <a:ext uri="{FF2B5EF4-FFF2-40B4-BE49-F238E27FC236}">
                <a16:creationId xmlns:a16="http://schemas.microsoft.com/office/drawing/2014/main" id="{81230BA6-054C-CC0E-5D60-D11DBB4EF99B}"/>
              </a:ext>
            </a:extLst>
          </p:cNvPr>
          <p:cNvSpPr/>
          <p:nvPr/>
        </p:nvSpPr>
        <p:spPr>
          <a:xfrm>
            <a:off x="9220200" y="4598632"/>
            <a:ext cx="2667000" cy="1677879"/>
          </a:xfrm>
          <a:prstGeom prst="wedgeEllipseCallout">
            <a:avLst>
              <a:gd name="adj1" fmla="val -64772"/>
              <a:gd name="adj2" fmla="val 498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Make sure you know how to interpret the scale. Use your ruler.</a:t>
            </a:r>
            <a:endParaRPr lang="en-GB" dirty="0"/>
          </a:p>
        </p:txBody>
      </p:sp>
      <p:sp>
        <p:nvSpPr>
          <p:cNvPr id="7" name="Speech Bubble: Oval 6">
            <a:extLst>
              <a:ext uri="{FF2B5EF4-FFF2-40B4-BE49-F238E27FC236}">
                <a16:creationId xmlns:a16="http://schemas.microsoft.com/office/drawing/2014/main" id="{4AB7404D-4A70-A8BE-3059-F5FE83728D6A}"/>
              </a:ext>
            </a:extLst>
          </p:cNvPr>
          <p:cNvSpPr/>
          <p:nvPr/>
        </p:nvSpPr>
        <p:spPr>
          <a:xfrm>
            <a:off x="71021" y="4842675"/>
            <a:ext cx="2663301" cy="1624800"/>
          </a:xfrm>
          <a:prstGeom prst="wedgeEllipseCallout">
            <a:avLst>
              <a:gd name="adj1" fmla="val 64723"/>
              <a:gd name="adj2" fmla="val 292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 need to be able to locate on the map using 4 and 6 figure co ordinates.</a:t>
            </a:r>
            <a:endParaRPr lang="en-GB" dirty="0"/>
          </a:p>
        </p:txBody>
      </p:sp>
      <p:sp>
        <p:nvSpPr>
          <p:cNvPr id="8" name="Speech Bubble: Oval 7">
            <a:extLst>
              <a:ext uri="{FF2B5EF4-FFF2-40B4-BE49-F238E27FC236}">
                <a16:creationId xmlns:a16="http://schemas.microsoft.com/office/drawing/2014/main" id="{15688B98-BECE-2E90-6135-FAFB01643AC8}"/>
              </a:ext>
            </a:extLst>
          </p:cNvPr>
          <p:cNvSpPr/>
          <p:nvPr/>
        </p:nvSpPr>
        <p:spPr>
          <a:xfrm>
            <a:off x="304800" y="142042"/>
            <a:ext cx="2757996" cy="2050742"/>
          </a:xfrm>
          <a:prstGeom prst="wedgeEllipseCallout">
            <a:avLst>
              <a:gd name="adj1" fmla="val 51469"/>
              <a:gd name="adj2" fmla="val 54586"/>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t>What should you always notice and use accurately in your answer using an OS map?</a:t>
            </a:r>
            <a:endParaRPr lang="en-GB" dirty="0"/>
          </a:p>
        </p:txBody>
      </p:sp>
      <p:pic>
        <p:nvPicPr>
          <p:cNvPr id="9" name="Picture 8">
            <a:extLst>
              <a:ext uri="{FF2B5EF4-FFF2-40B4-BE49-F238E27FC236}">
                <a16:creationId xmlns:a16="http://schemas.microsoft.com/office/drawing/2014/main" id="{7DB17CD7-0EA1-400C-A9A7-1BB631E10268}"/>
              </a:ext>
            </a:extLst>
          </p:cNvPr>
          <p:cNvPicPr>
            <a:picLocks noChangeAspect="1"/>
          </p:cNvPicPr>
          <p:nvPr/>
        </p:nvPicPr>
        <p:blipFill>
          <a:blip r:embed="rId3"/>
          <a:stretch>
            <a:fillRect/>
          </a:stretch>
        </p:blipFill>
        <p:spPr>
          <a:xfrm>
            <a:off x="3300274" y="0"/>
            <a:ext cx="1358283" cy="1018712"/>
          </a:xfrm>
          <a:prstGeom prst="rect">
            <a:avLst/>
          </a:prstGeom>
        </p:spPr>
      </p:pic>
      <p:sp>
        <p:nvSpPr>
          <p:cNvPr id="10" name="TextBox 9">
            <a:extLst>
              <a:ext uri="{FF2B5EF4-FFF2-40B4-BE49-F238E27FC236}">
                <a16:creationId xmlns:a16="http://schemas.microsoft.com/office/drawing/2014/main" id="{633D1629-07DB-C0D6-7C3D-C9EDC2CC913B}"/>
              </a:ext>
            </a:extLst>
          </p:cNvPr>
          <p:cNvSpPr txBox="1"/>
          <p:nvPr/>
        </p:nvSpPr>
        <p:spPr>
          <a:xfrm>
            <a:off x="7552713" y="6467475"/>
            <a:ext cx="994183" cy="230832"/>
          </a:xfrm>
          <a:prstGeom prst="rect">
            <a:avLst/>
          </a:prstGeom>
          <a:noFill/>
        </p:spPr>
        <p:txBody>
          <a:bodyPr wrap="none" rtlCol="0">
            <a:spAutoFit/>
          </a:bodyPr>
          <a:lstStyle/>
          <a:p>
            <a:r>
              <a:rPr lang="en-US" sz="900" dirty="0"/>
              <a:t>WJEC/CBAC 2019</a:t>
            </a:r>
            <a:endParaRPr lang="en-GB" sz="900" dirty="0"/>
          </a:p>
        </p:txBody>
      </p:sp>
      <p:pic>
        <p:nvPicPr>
          <p:cNvPr id="11" name="Picture 10">
            <a:extLst>
              <a:ext uri="{FF2B5EF4-FFF2-40B4-BE49-F238E27FC236}">
                <a16:creationId xmlns:a16="http://schemas.microsoft.com/office/drawing/2014/main" id="{721992FF-C210-B17F-744E-596E49E1C957}"/>
              </a:ext>
            </a:extLst>
          </p:cNvPr>
          <p:cNvPicPr>
            <a:picLocks noChangeAspect="1"/>
          </p:cNvPicPr>
          <p:nvPr/>
        </p:nvPicPr>
        <p:blipFill>
          <a:blip r:embed="rId4"/>
          <a:stretch>
            <a:fillRect/>
          </a:stretch>
        </p:blipFill>
        <p:spPr>
          <a:xfrm>
            <a:off x="11216555" y="96815"/>
            <a:ext cx="975445" cy="969348"/>
          </a:xfrm>
          <a:prstGeom prst="rect">
            <a:avLst/>
          </a:prstGeom>
        </p:spPr>
      </p:pic>
    </p:spTree>
    <p:extLst>
      <p:ext uri="{BB962C8B-B14F-4D97-AF65-F5344CB8AC3E}">
        <p14:creationId xmlns:p14="http://schemas.microsoft.com/office/powerpoint/2010/main" val="330442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BC Geography - Using Maps">
            <a:hlinkClick r:id="" action="ppaction://media"/>
            <a:extLst>
              <a:ext uri="{FF2B5EF4-FFF2-40B4-BE49-F238E27FC236}">
                <a16:creationId xmlns:a16="http://schemas.microsoft.com/office/drawing/2014/main" id="{068149BD-BDAB-DF2E-97AA-C65525E572A0}"/>
              </a:ext>
            </a:extLst>
          </p:cNvPr>
          <p:cNvPicPr>
            <a:picLocks noRot="1" noChangeAspect="1"/>
          </p:cNvPicPr>
          <p:nvPr>
            <a:videoFile r:link="rId1"/>
          </p:nvPr>
        </p:nvPicPr>
        <p:blipFill>
          <a:blip r:embed="rId3"/>
          <a:stretch>
            <a:fillRect/>
          </a:stretch>
        </p:blipFill>
        <p:spPr>
          <a:xfrm>
            <a:off x="3226047" y="1492096"/>
            <a:ext cx="8547702" cy="4829452"/>
          </a:xfrm>
          <a:prstGeom prst="rect">
            <a:avLst/>
          </a:prstGeom>
        </p:spPr>
      </p:pic>
      <p:sp>
        <p:nvSpPr>
          <p:cNvPr id="3" name="Rectangle: Rounded Corners 2">
            <a:extLst>
              <a:ext uri="{FF2B5EF4-FFF2-40B4-BE49-F238E27FC236}">
                <a16:creationId xmlns:a16="http://schemas.microsoft.com/office/drawing/2014/main" id="{0D27F2A4-D637-90D6-7B8D-4DA7B535AC71}"/>
              </a:ext>
            </a:extLst>
          </p:cNvPr>
          <p:cNvSpPr/>
          <p:nvPr/>
        </p:nvSpPr>
        <p:spPr>
          <a:xfrm>
            <a:off x="292963" y="381740"/>
            <a:ext cx="2823099" cy="45276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Watch this video to remember how to use OS map extract accurately.</a:t>
            </a:r>
            <a:endParaRPr lang="en-GB" sz="2800" dirty="0"/>
          </a:p>
        </p:txBody>
      </p:sp>
      <p:pic>
        <p:nvPicPr>
          <p:cNvPr id="4" name="Picture 3">
            <a:extLst>
              <a:ext uri="{FF2B5EF4-FFF2-40B4-BE49-F238E27FC236}">
                <a16:creationId xmlns:a16="http://schemas.microsoft.com/office/drawing/2014/main" id="{B7938508-C857-5886-F7F6-582789B03991}"/>
              </a:ext>
            </a:extLst>
          </p:cNvPr>
          <p:cNvPicPr>
            <a:picLocks noChangeAspect="1"/>
          </p:cNvPicPr>
          <p:nvPr/>
        </p:nvPicPr>
        <p:blipFill>
          <a:blip r:embed="rId4"/>
          <a:stretch>
            <a:fillRect/>
          </a:stretch>
        </p:blipFill>
        <p:spPr>
          <a:xfrm>
            <a:off x="11018477" y="267801"/>
            <a:ext cx="975445" cy="969348"/>
          </a:xfrm>
          <a:prstGeom prst="rect">
            <a:avLst/>
          </a:prstGeom>
        </p:spPr>
      </p:pic>
    </p:spTree>
    <p:extLst>
      <p:ext uri="{BB962C8B-B14F-4D97-AF65-F5344CB8AC3E}">
        <p14:creationId xmlns:p14="http://schemas.microsoft.com/office/powerpoint/2010/main" val="199188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383D0B-ED87-19BD-0248-D91762393252}"/>
              </a:ext>
            </a:extLst>
          </p:cNvPr>
          <p:cNvPicPr>
            <a:picLocks noChangeAspect="1"/>
          </p:cNvPicPr>
          <p:nvPr/>
        </p:nvPicPr>
        <p:blipFill rotWithShape="1">
          <a:blip r:embed="rId2"/>
          <a:srcRect l="25391" t="14722" r="26719" b="5278"/>
          <a:stretch/>
        </p:blipFill>
        <p:spPr>
          <a:xfrm>
            <a:off x="6096000" y="944740"/>
            <a:ext cx="5838826" cy="5486400"/>
          </a:xfrm>
          <a:prstGeom prst="rect">
            <a:avLst/>
          </a:prstGeom>
        </p:spPr>
      </p:pic>
      <p:pic>
        <p:nvPicPr>
          <p:cNvPr id="4" name="Picture 3">
            <a:extLst>
              <a:ext uri="{FF2B5EF4-FFF2-40B4-BE49-F238E27FC236}">
                <a16:creationId xmlns:a16="http://schemas.microsoft.com/office/drawing/2014/main" id="{0FDBACBB-A9B9-4226-F5F2-408C1784DBE5}"/>
              </a:ext>
            </a:extLst>
          </p:cNvPr>
          <p:cNvPicPr>
            <a:picLocks noChangeAspect="1"/>
          </p:cNvPicPr>
          <p:nvPr/>
        </p:nvPicPr>
        <p:blipFill>
          <a:blip r:embed="rId3"/>
          <a:stretch>
            <a:fillRect/>
          </a:stretch>
        </p:blipFill>
        <p:spPr>
          <a:xfrm>
            <a:off x="175795" y="865010"/>
            <a:ext cx="5895343" cy="5566130"/>
          </a:xfrm>
          <a:prstGeom prst="rect">
            <a:avLst/>
          </a:prstGeom>
        </p:spPr>
      </p:pic>
      <p:sp>
        <p:nvSpPr>
          <p:cNvPr id="5" name="Rectangle 4">
            <a:extLst>
              <a:ext uri="{FF2B5EF4-FFF2-40B4-BE49-F238E27FC236}">
                <a16:creationId xmlns:a16="http://schemas.microsoft.com/office/drawing/2014/main" id="{CC8D7DA9-72AF-4AC3-6E11-A8499083BD7D}"/>
              </a:ext>
            </a:extLst>
          </p:cNvPr>
          <p:cNvSpPr/>
          <p:nvPr/>
        </p:nvSpPr>
        <p:spPr>
          <a:xfrm>
            <a:off x="6296025" y="5884685"/>
            <a:ext cx="5720180" cy="8209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skills you have been asked to demonstrate in these questions gives you 6 marks. </a:t>
            </a:r>
            <a:endParaRPr lang="en-GB" dirty="0"/>
          </a:p>
        </p:txBody>
      </p:sp>
      <p:pic>
        <p:nvPicPr>
          <p:cNvPr id="6" name="Picture 5">
            <a:extLst>
              <a:ext uri="{FF2B5EF4-FFF2-40B4-BE49-F238E27FC236}">
                <a16:creationId xmlns:a16="http://schemas.microsoft.com/office/drawing/2014/main" id="{D9E00A93-1E7C-A187-72B6-97EBEEC11CB5}"/>
              </a:ext>
            </a:extLst>
          </p:cNvPr>
          <p:cNvPicPr>
            <a:picLocks noChangeAspect="1"/>
          </p:cNvPicPr>
          <p:nvPr/>
        </p:nvPicPr>
        <p:blipFill>
          <a:blip r:embed="rId4"/>
          <a:stretch>
            <a:fillRect/>
          </a:stretch>
        </p:blipFill>
        <p:spPr>
          <a:xfrm>
            <a:off x="11046574" y="0"/>
            <a:ext cx="975445" cy="969348"/>
          </a:xfrm>
          <a:prstGeom prst="rect">
            <a:avLst/>
          </a:prstGeom>
        </p:spPr>
      </p:pic>
    </p:spTree>
    <p:extLst>
      <p:ext uri="{BB962C8B-B14F-4D97-AF65-F5344CB8AC3E}">
        <p14:creationId xmlns:p14="http://schemas.microsoft.com/office/powerpoint/2010/main" val="2472800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75C418-476F-4056-1141-A827BC37016F}"/>
              </a:ext>
            </a:extLst>
          </p:cNvPr>
          <p:cNvSpPr txBox="1"/>
          <p:nvPr/>
        </p:nvSpPr>
        <p:spPr>
          <a:xfrm>
            <a:off x="358158" y="4490351"/>
            <a:ext cx="6094520" cy="369332"/>
          </a:xfrm>
          <a:prstGeom prst="rect">
            <a:avLst/>
          </a:prstGeom>
          <a:noFill/>
        </p:spPr>
        <p:txBody>
          <a:bodyPr wrap="square">
            <a:spAutoFit/>
          </a:bodyPr>
          <a:lstStyle/>
          <a:p>
            <a:r>
              <a:rPr lang="en-US" dirty="0">
                <a:hlinkClick r:id="rId2"/>
              </a:rPr>
              <a:t>Mathematics and statistics in GCSE Geography (wjec.co.uk)</a:t>
            </a:r>
            <a:endParaRPr lang="en-GB" dirty="0"/>
          </a:p>
        </p:txBody>
      </p:sp>
      <p:pic>
        <p:nvPicPr>
          <p:cNvPr id="5" name="Picture 4">
            <a:extLst>
              <a:ext uri="{FF2B5EF4-FFF2-40B4-BE49-F238E27FC236}">
                <a16:creationId xmlns:a16="http://schemas.microsoft.com/office/drawing/2014/main" id="{6AE718C4-5258-C657-D06D-4E8F782F1FE6}"/>
              </a:ext>
            </a:extLst>
          </p:cNvPr>
          <p:cNvPicPr>
            <a:picLocks noChangeAspect="1"/>
          </p:cNvPicPr>
          <p:nvPr/>
        </p:nvPicPr>
        <p:blipFill rotWithShape="1">
          <a:blip r:embed="rId3"/>
          <a:srcRect t="8195" r="1094" b="5139"/>
          <a:stretch/>
        </p:blipFill>
        <p:spPr>
          <a:xfrm>
            <a:off x="444653" y="676276"/>
            <a:ext cx="7343407" cy="3619500"/>
          </a:xfrm>
          <a:prstGeom prst="rect">
            <a:avLst/>
          </a:prstGeom>
        </p:spPr>
      </p:pic>
      <p:sp>
        <p:nvSpPr>
          <p:cNvPr id="6" name="Rectangle: Rounded Corners 5">
            <a:extLst>
              <a:ext uri="{FF2B5EF4-FFF2-40B4-BE49-F238E27FC236}">
                <a16:creationId xmlns:a16="http://schemas.microsoft.com/office/drawing/2014/main" id="{2B52B12D-ECAD-C0FE-B172-5C04887F4071}"/>
              </a:ext>
            </a:extLst>
          </p:cNvPr>
          <p:cNvSpPr/>
          <p:nvPr/>
        </p:nvSpPr>
        <p:spPr>
          <a:xfrm>
            <a:off x="8076738" y="676276"/>
            <a:ext cx="3990975" cy="61722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t>Use this resource to practice. These are often low tariff questions but straightforward where you can gain a good score to add to your overall grade.</a:t>
            </a:r>
          </a:p>
          <a:p>
            <a:pPr algn="ctr"/>
            <a:r>
              <a:rPr lang="en-US" sz="2800" dirty="0"/>
              <a:t>You need to be accurate and use as directed the scale, key and direction in your answer.</a:t>
            </a:r>
            <a:endParaRPr lang="en-GB" sz="2800" dirty="0"/>
          </a:p>
        </p:txBody>
      </p:sp>
      <p:pic>
        <p:nvPicPr>
          <p:cNvPr id="7" name="Picture 6">
            <a:extLst>
              <a:ext uri="{FF2B5EF4-FFF2-40B4-BE49-F238E27FC236}">
                <a16:creationId xmlns:a16="http://schemas.microsoft.com/office/drawing/2014/main" id="{C0E4D320-C3A9-4CC5-1AEC-C5AB04FA9A60}"/>
              </a:ext>
            </a:extLst>
          </p:cNvPr>
          <p:cNvPicPr>
            <a:picLocks noChangeAspect="1"/>
          </p:cNvPicPr>
          <p:nvPr/>
        </p:nvPicPr>
        <p:blipFill>
          <a:blip r:embed="rId4"/>
          <a:stretch>
            <a:fillRect/>
          </a:stretch>
        </p:blipFill>
        <p:spPr>
          <a:xfrm>
            <a:off x="11259624" y="9524"/>
            <a:ext cx="975445" cy="969348"/>
          </a:xfrm>
          <a:prstGeom prst="rect">
            <a:avLst/>
          </a:prstGeom>
        </p:spPr>
      </p:pic>
    </p:spTree>
    <p:extLst>
      <p:ext uri="{BB962C8B-B14F-4D97-AF65-F5344CB8AC3E}">
        <p14:creationId xmlns:p14="http://schemas.microsoft.com/office/powerpoint/2010/main" val="627771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C688D20975B24D8FB5A95768DE6DF2" ma:contentTypeVersion="19" ma:contentTypeDescription="Create a new document." ma:contentTypeScope="" ma:versionID="cfb2c9bf1b89074cc5c3453c19ff5235">
  <xsd:schema xmlns:xsd="http://www.w3.org/2001/XMLSchema" xmlns:xs="http://www.w3.org/2001/XMLSchema" xmlns:p="http://schemas.microsoft.com/office/2006/metadata/properties" xmlns:ns2="cd497dfa-9c52-4b77-9510-d5d8b75d053a" xmlns:ns3="36f98b4f-ba65-4a7d-9a34-48b23de556cb" targetNamespace="http://schemas.microsoft.com/office/2006/metadata/properties" ma:root="true" ma:fieldsID="2b35a398955445f1f38704153505873c" ns2:_="" ns3:_="">
    <xsd:import namespace="cd497dfa-9c52-4b77-9510-d5d8b75d053a"/>
    <xsd:import namespace="36f98b4f-ba65-4a7d-9a34-48b23de556cb"/>
    <xsd:element name="properties">
      <xsd:complexType>
        <xsd:sequence>
          <xsd:element name="documentManagement">
            <xsd:complexType>
              <xsd:all>
                <xsd:element ref="ns2:Description_x0020_new" minOccurs="0"/>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497dfa-9c52-4b77-9510-d5d8b75d053a" elementFormDefault="qualified">
    <xsd:import namespace="http://schemas.microsoft.com/office/2006/documentManagement/types"/>
    <xsd:import namespace="http://schemas.microsoft.com/office/infopath/2007/PartnerControls"/>
    <xsd:element name="Description_x0020_new" ma:index="8" nillable="true" ma:displayName="Description new" ma:internalName="Description_x0020_new">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317158d-5997-432d-8f64-ed5253ed3d4a}" ma:internalName="TaxCatchAll" ma:showField="CatchAllData" ma:web="36f98b4f-ba65-4a7d-9a34-48b23de556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_x0020_new xmlns="cd497dfa-9c52-4b77-9510-d5d8b75d053a" xsi:nil="true"/>
    <lcf76f155ced4ddcb4097134ff3c332f xmlns="cd497dfa-9c52-4b77-9510-d5d8b75d053a">
      <Terms xmlns="http://schemas.microsoft.com/office/infopath/2007/PartnerControls"/>
    </lcf76f155ced4ddcb4097134ff3c332f>
    <TaxCatchAll xmlns="36f98b4f-ba65-4a7d-9a34-48b23de556cb" xsi:nil="true"/>
  </documentManagement>
</p:properties>
</file>

<file path=customXml/itemProps1.xml><?xml version="1.0" encoding="utf-8"?>
<ds:datastoreItem xmlns:ds="http://schemas.openxmlformats.org/officeDocument/2006/customXml" ds:itemID="{F5F372DA-2570-4973-A120-1A479F9EFC21}"/>
</file>

<file path=customXml/itemProps2.xml><?xml version="1.0" encoding="utf-8"?>
<ds:datastoreItem xmlns:ds="http://schemas.openxmlformats.org/officeDocument/2006/customXml" ds:itemID="{5A6DC5CC-8FE3-4C78-B961-51BB87C50B48}"/>
</file>

<file path=customXml/itemProps3.xml><?xml version="1.0" encoding="utf-8"?>
<ds:datastoreItem xmlns:ds="http://schemas.openxmlformats.org/officeDocument/2006/customXml" ds:itemID="{59ADDACB-2BA5-4037-A8D4-6BFE80653888}"/>
</file>

<file path=docProps/app.xml><?xml version="1.0" encoding="utf-8"?>
<Properties xmlns="http://schemas.openxmlformats.org/officeDocument/2006/extended-properties" xmlns:vt="http://schemas.openxmlformats.org/officeDocument/2006/docPropsVTypes">
  <TotalTime>99</TotalTime>
  <Words>350</Words>
  <Application>Microsoft Office PowerPoint</Application>
  <PresentationFormat>Widescreen</PresentationFormat>
  <Paragraphs>24</Paragraphs>
  <Slides>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GeogShots </vt:lpstr>
      <vt:lpstr>GeogShot.</vt:lpstr>
      <vt:lpstr>PowerPoint Presentation</vt:lpstr>
      <vt:lpstr>PowerPoint Presentation</vt:lpstr>
      <vt:lpstr>PowerPoint Presentation</vt:lpstr>
      <vt:lpstr>PowerPoint Presentation</vt:lpstr>
      <vt:lpstr>PowerPoint Presentation</vt:lpstr>
    </vt:vector>
  </TitlesOfParts>
  <Company>WJEC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GeogShots</dc:title>
  <dc:creator>Rennie, Fiona</dc:creator>
  <cp:lastModifiedBy>Rennie, Fiona</cp:lastModifiedBy>
  <cp:revision>6</cp:revision>
  <dcterms:created xsi:type="dcterms:W3CDTF">2023-12-20T10:06:10Z</dcterms:created>
  <dcterms:modified xsi:type="dcterms:W3CDTF">2023-12-20T11:45:54Z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0x01010012C688D20975B24D8FB5A95768DE6DF2</vt:lpwstr>
  </property>
</Properties>
</file>