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2"/>
  </p:notesMasterIdLst>
  <p:sldIdLst>
    <p:sldId id="265" r:id="rId5"/>
    <p:sldId id="259" r:id="rId6"/>
    <p:sldId id="256" r:id="rId7"/>
    <p:sldId id="258" r:id="rId8"/>
    <p:sldId id="271" r:id="rId9"/>
    <p:sldId id="272" r:id="rId10"/>
    <p:sldId id="268"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Gotham Rounded Book" pitchFamily="50" charset="0"/>
      <p:regular r:id="rId17"/>
      <p:italic r:id="rId18"/>
    </p:embeddedFont>
  </p:embeddedFontLst>
  <p:custDataLst>
    <p:tags r:id="rId19"/>
  </p:custDataLst>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5pPr>
    <a:lvl6pPr marL="2286000" algn="l" defTabSz="914400" rtl="0" eaLnBrk="1" latinLnBrk="0" hangingPunct="1">
      <a:defRPr kern="1200">
        <a:solidFill>
          <a:schemeClr val="tx1"/>
        </a:solidFill>
        <a:latin typeface="Calibri" pitchFamily="34" charset="0"/>
        <a:ea typeface="ＭＳ Ｐゴシック" pitchFamily="1" charset="-128"/>
        <a:cs typeface="+mn-cs"/>
      </a:defRPr>
    </a:lvl6pPr>
    <a:lvl7pPr marL="2743200" algn="l" defTabSz="914400" rtl="0" eaLnBrk="1" latinLnBrk="0" hangingPunct="1">
      <a:defRPr kern="1200">
        <a:solidFill>
          <a:schemeClr val="tx1"/>
        </a:solidFill>
        <a:latin typeface="Calibri" pitchFamily="34" charset="0"/>
        <a:ea typeface="ＭＳ Ｐゴシック" pitchFamily="1" charset="-128"/>
        <a:cs typeface="+mn-cs"/>
      </a:defRPr>
    </a:lvl7pPr>
    <a:lvl8pPr marL="3200400" algn="l" defTabSz="914400" rtl="0" eaLnBrk="1" latinLnBrk="0" hangingPunct="1">
      <a:defRPr kern="1200">
        <a:solidFill>
          <a:schemeClr val="tx1"/>
        </a:solidFill>
        <a:latin typeface="Calibri" pitchFamily="34" charset="0"/>
        <a:ea typeface="ＭＳ Ｐゴシック" pitchFamily="1" charset="-128"/>
        <a:cs typeface="+mn-cs"/>
      </a:defRPr>
    </a:lvl8pPr>
    <a:lvl9pPr marL="3657600" algn="l" defTabSz="914400" rtl="0" eaLnBrk="1" latinLnBrk="0" hangingPunct="1">
      <a:defRPr kern="1200">
        <a:solidFill>
          <a:schemeClr val="tx1"/>
        </a:solidFill>
        <a:latin typeface="Calibri"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C06"/>
    <a:srgbClr val="E75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F54C1D-B3A9-715C-9E20-C7612900363A}" v="41" dt="2019-10-07T10:51:04.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napToObjects="1">
      <p:cViewPr varScale="1">
        <p:scale>
          <a:sx n="101" d="100"/>
          <a:sy n="101" d="100"/>
        </p:scale>
        <p:origin x="126" y="228"/>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709F-7B92-4904-980E-C27FFADFC1BF}" type="datetimeFigureOut">
              <a:rPr lang="en-GB" smtClean="0"/>
              <a:t>07/10/2019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7319E-213C-4920-A16F-A5F14520856B}" type="slidenum">
              <a:rPr lang="en-GB" smtClean="0"/>
              <a:t>‹#›</a:t>
            </a:fld>
            <a:endParaRPr lang="en-GB"/>
          </a:p>
        </p:txBody>
      </p:sp>
    </p:spTree>
    <p:extLst>
      <p:ext uri="{BB962C8B-B14F-4D97-AF65-F5344CB8AC3E}">
        <p14:creationId xmlns:p14="http://schemas.microsoft.com/office/powerpoint/2010/main" val="27827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BF64F25-C7F6-4E11-8B8C-CCA7BD6D9214}" type="slidenum">
              <a:rPr lang="en-GB" smtClean="0"/>
              <a:t>1</a:t>
            </a:fld>
            <a:endParaRPr lang="en-GB"/>
          </a:p>
        </p:txBody>
      </p:sp>
    </p:spTree>
    <p:extLst>
      <p:ext uri="{BB962C8B-B14F-4D97-AF65-F5344CB8AC3E}">
        <p14:creationId xmlns:p14="http://schemas.microsoft.com/office/powerpoint/2010/main" val="247248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BF64F25-C7F6-4E11-8B8C-CCA7BD6D9214}" type="slidenum">
              <a:rPr lang="en-GB" smtClean="0"/>
              <a:t>7</a:t>
            </a:fld>
            <a:endParaRPr lang="en-GB"/>
          </a:p>
        </p:txBody>
      </p:sp>
    </p:spTree>
    <p:extLst>
      <p:ext uri="{BB962C8B-B14F-4D97-AF65-F5344CB8AC3E}">
        <p14:creationId xmlns:p14="http://schemas.microsoft.com/office/powerpoint/2010/main" val="2472485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p:nvPr userDrawn="1"/>
        </p:nvPicPr>
        <p:blipFill>
          <a:blip r:embed="rId2">
            <a:extLst>
              <a:ext uri="{28A0092B-C50C-407E-A947-70E740481C1C}">
                <a14:useLocalDpi xmlns:a14="http://schemas.microsoft.com/office/drawing/2010/main" val="0"/>
              </a:ext>
            </a:extLst>
          </a:blip>
          <a:srcRect l="331" t="9973" r="-331" b="4013"/>
          <a:stretch>
            <a:fillRect/>
          </a:stretch>
        </p:blipFill>
        <p:spPr>
          <a:xfrm>
            <a:off x="5425200" y="3048000"/>
            <a:ext cx="3261600" cy="2805414"/>
          </a:xfrm>
          <a:prstGeom prst="rect">
            <a:avLst/>
          </a:prstGeom>
        </p:spPr>
      </p:pic>
      <p:sp>
        <p:nvSpPr>
          <p:cNvPr id="7" name="Text Placeholder 17"/>
          <p:cNvSpPr>
            <a:spLocks noGrp="1"/>
          </p:cNvSpPr>
          <p:nvPr>
            <p:ph type="body" sz="quarter" idx="15" hasCustomPrompt="1"/>
          </p:nvPr>
        </p:nvSpPr>
        <p:spPr>
          <a:xfrm>
            <a:off x="487363" y="3094339"/>
            <a:ext cx="4868862" cy="2805113"/>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GB" baseline="30000" err="1">
                <a:solidFill>
                  <a:srgbClr val="5A5A59"/>
                </a:solidFill>
                <a:latin typeface="Bliss-Light"/>
                <a:cs typeface="Bliss-Light"/>
              </a:rPr>
              <a:t>Invellab id quiberumqui non rerovit era consequunt accabor epelicabo. Nam, id ex enis alis es doluptas sunt pa non plaudam rateseque oditibusae is ut eturem ea dent est esed modis quam, quam, id modit mi, omnit accusci magnatur, solum int ullandi oreium eos aut que veligenim si ut reperatio doluptatem voluptam est, comnim fugitat iorecup tincti. </a:t>
            </a:r>
          </a:p>
          <a:p>
            <a:pPr lvl="0"/>
            <a:endParaRPr lang="en-GB"/>
          </a:p>
        </p:txBody>
      </p:sp>
      <p:sp>
        <p:nvSpPr>
          <p:cNvPr id="10"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Tree>
    <p:extLst>
      <p:ext uri="{BB962C8B-B14F-4D97-AF65-F5344CB8AC3E}">
        <p14:creationId xmlns:p14="http://schemas.microsoft.com/office/powerpoint/2010/main" val="124581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deitl</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dolor sit amet, consectetuer adipiscing elit. Aenean commodo ligula eget dolor. Aenean massa</a:t>
            </a:r>
            <a:r>
              <a:rPr kumimoji="0" lang="en-GB" sz="1800" b="0" i="0" u="none" strike="noStrike" kern="1200" cap="none" spc="0" normalizeH="0" baseline="30000" noProof="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defRPr/>
            </a:pPr>
            <a:r>
              <a:rPr kumimoji="0" lang="en-GB" sz="18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sz="14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deitl</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dolor sit amet, consectetuer adipiscing elit. Aenean commodo ligula eget dolor. Aenean massa. </a:t>
            </a:r>
          </a:p>
          <a:p>
            <a:pPr marL="0" marR="0" lvl="0" indent="0" algn="l" defTabSz="457200" rtl="0" eaLnBrk="1" fontAlgn="base" latinLnBrk="0" hangingPunct="1">
              <a:lnSpc>
                <a:spcPct val="150000"/>
              </a:lnSpc>
              <a:spcBef>
                <a:spcPct val="0"/>
              </a:spcBef>
              <a:spcAft>
                <a:spcPct val="0"/>
              </a:spcAft>
              <a:buClrTx/>
              <a:buSzTx/>
              <a:buFontTx/>
              <a:buNone/>
              <a:defRPr/>
            </a:pPr>
            <a:endParaRPr kumimoji="0" lang="en-GB" sz="14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sz="1400" b="0" i="0" u="none" strike="noStrike" kern="1200" cap="none" spc="0" normalizeH="0" baseline="0" noProof="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deitl</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dolor sit amet, consectetuer adipiscing elit. Aenean commodo ligula eget dolor. Aenean massa</a:t>
            </a:r>
            <a:r>
              <a:rPr kumimoji="0" lang="en-GB" sz="1800" b="0" i="0" u="none" strike="noStrike" kern="1200" cap="none" spc="0" normalizeH="0" baseline="30000" noProof="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endParaRPr lang="en-US"/>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
        <p:nvSpPr>
          <p:cNvPr id="7" name="Text Placeholder 6"/>
          <p:cNvSpPr>
            <a:spLocks noGrp="1"/>
          </p:cNvSpPr>
          <p:nvPr>
            <p:ph type="body" sz="quarter" idx="17"/>
          </p:nvPr>
        </p:nvSpPr>
        <p:spPr>
          <a:xfrm>
            <a:off x="487363" y="3098800"/>
            <a:ext cx="3868737" cy="3306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p:cNvSpPr>
            <a:spLocks noGrp="1"/>
          </p:cNvSpPr>
          <p:nvPr>
            <p:ph type="body" sz="quarter" idx="18"/>
          </p:nvPr>
        </p:nvSpPr>
        <p:spPr>
          <a:xfrm>
            <a:off x="4640263" y="3098800"/>
            <a:ext cx="3868737" cy="3306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a:t>Edit Master text styles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2155625936"/>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ct val="0"/>
                        </a:spcAft>
                      </a:pPr>
                      <a:r>
                        <a:rPr lang="en-GB" sz="1600" b="1" kern="1200" err="1">
                          <a:solidFill>
                            <a:srgbClr val="FFFFFF"/>
                          </a:solidFill>
                          <a:effectLst/>
                          <a:latin typeface="Bliss-Light"/>
                          <a:ea typeface="Times New Roman"/>
                          <a:cs typeface="Arial"/>
                        </a:rPr>
                        <a:t>Pennawd</a:t>
                      </a:r>
                      <a:r>
                        <a:rPr lang="en-GB" sz="1600" b="1" kern="1200" baseline="0">
                          <a:solidFill>
                            <a:srgbClr val="FFFFFF"/>
                          </a:solidFill>
                          <a:effectLst/>
                          <a:latin typeface="Bliss-Light"/>
                          <a:ea typeface="Times New Roman"/>
                          <a:cs typeface="Arial"/>
                        </a:rPr>
                        <a:t> ar gyfer tabl | </a:t>
                      </a:r>
                      <a:r>
                        <a:rPr lang="en-GB" sz="1600" b="1" kern="1200">
                          <a:solidFill>
                            <a:srgbClr val="FFFFFF"/>
                          </a:solidFill>
                          <a:effectLst/>
                          <a:latin typeface="Bliss-Light"/>
                          <a:ea typeface="Times New Roman"/>
                          <a:cs typeface="Arial"/>
                        </a:rPr>
                        <a:t>Table heading </a:t>
                      </a:r>
                      <a:endParaRPr lang="en-GB" sz="1100">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ct val="0"/>
                        </a:spcAft>
                      </a:pPr>
                      <a:r>
                        <a:rPr lang="en-US" sz="1400" kern="1200" err="1">
                          <a:solidFill>
                            <a:schemeClr val="tx1"/>
                          </a:solidFill>
                          <a:effectLst/>
                          <a:latin typeface="Bliss-Light"/>
                          <a:ea typeface="Times New Roman"/>
                          <a:cs typeface="Arial"/>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en-US" sz="1400" kern="1200">
                          <a:solidFill>
                            <a:schemeClr val="tx1"/>
                          </a:solidFill>
                          <a:effectLst/>
                          <a:latin typeface="Bliss-Light"/>
                          <a:ea typeface="Calibri"/>
                          <a:cs typeface="Arial"/>
                        </a:rPr>
                        <a:t>This</a:t>
                      </a:r>
                      <a:r>
                        <a:rPr lang="en-US" sz="1400" kern="1200" baseline="0">
                          <a:solidFill>
                            <a:schemeClr val="tx1"/>
                          </a:solidFill>
                          <a:effectLst/>
                          <a:latin typeface="Bliss-Light"/>
                          <a:ea typeface="Calibri"/>
                          <a:cs typeface="Arial"/>
                        </a:rPr>
                        <a:t> is an example of how a primary table should look</a:t>
                      </a:r>
                      <a:endParaRPr lang="en-GB" sz="1100">
                        <a:solidFill>
                          <a:schemeClr val="tx1"/>
                        </a:solidFill>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ct val="0"/>
                        </a:spcAft>
                      </a:pPr>
                      <a:r>
                        <a:rPr lang="en-US" sz="1400" kern="1200" err="1">
                          <a:solidFill>
                            <a:schemeClr val="tx1"/>
                          </a:solidFill>
                          <a:effectLst/>
                          <a:latin typeface="Bliss-Light"/>
                          <a:ea typeface="Times New Roman"/>
                          <a:cs typeface="Arial"/>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en-US" sz="1400" kern="1200">
                          <a:solidFill>
                            <a:schemeClr val="tx1"/>
                          </a:solidFill>
                          <a:effectLst/>
                          <a:latin typeface="Bliss-Light"/>
                          <a:ea typeface="Times New Roman"/>
                          <a:cs typeface="Arial"/>
                        </a:rPr>
                        <a:t>Text</a:t>
                      </a:r>
                      <a:endParaRPr lang="en-GB" sz="110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ct val="0"/>
                        </a:spcAft>
                      </a:pPr>
                      <a:r>
                        <a:rPr lang="en-GB" sz="1400" kern="1200" err="1">
                          <a:solidFill>
                            <a:schemeClr val="tx1"/>
                          </a:solidFill>
                          <a:effectLst/>
                          <a:latin typeface="Bliss-Light"/>
                          <a:ea typeface="Times New Roman"/>
                          <a:cs typeface="Arial"/>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en-US" sz="1400" kern="1200">
                          <a:solidFill>
                            <a:schemeClr val="tx1"/>
                          </a:solidFill>
                          <a:effectLst/>
                          <a:latin typeface="Bliss-Light"/>
                          <a:ea typeface="Times New Roman"/>
                          <a:cs typeface="Arial"/>
                        </a:rPr>
                        <a:t>Text</a:t>
                      </a:r>
                      <a:endParaRPr lang="en-GB" sz="110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ct val="0"/>
                        </a:spcAft>
                      </a:pPr>
                      <a:r>
                        <a:rPr lang="en-GB" sz="1400" kern="1200" err="1">
                          <a:solidFill>
                            <a:schemeClr val="tx1"/>
                          </a:solidFill>
                          <a:effectLst/>
                          <a:latin typeface="Bliss-Light"/>
                          <a:ea typeface="Times New Roman"/>
                          <a:cs typeface="Arial"/>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en-US" sz="1400" kern="1200">
                          <a:solidFill>
                            <a:schemeClr val="tx1"/>
                          </a:solidFill>
                          <a:effectLst/>
                          <a:latin typeface="Bliss-Light"/>
                          <a:ea typeface="Times New Roman"/>
                          <a:cs typeface="Arial"/>
                        </a:rPr>
                        <a:t>Text</a:t>
                      </a:r>
                      <a:endParaRPr lang="en-GB" sz="110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t>07/10/2019</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defRPr sz="3200"/>
            </a:lvl1pPr>
          </a:lstStyle>
          <a:p>
            <a:pPr marL="0" marR="0" lvl="0" indent="0" algn="l" defTabSz="457200" rtl="0" eaLnBrk="1" fontAlgn="base" latinLnBrk="0" hangingPunct="1">
              <a:lnSpc>
                <a:spcPct val="80000"/>
              </a:lnSpc>
              <a:spcBef>
                <a:spcPct val="0"/>
              </a:spcBef>
              <a:spcAft>
                <a:spcPct val="0"/>
              </a:spcAft>
              <a:buClrTx/>
              <a:buSzTx/>
              <a:buFontTx/>
              <a:buNone/>
              <a:defRPr/>
            </a:pPr>
            <a:r>
              <a:rPr kumimoji="0" lang="en-US" sz="4400" b="0" i="0" u="none" strike="noStrike" kern="1100" cap="none" spc="-30" normalizeH="0" baseline="0" noProof="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defRPr/>
            </a:pPr>
            <a:r>
              <a:rPr kumimoji="0" lang="en-US" sz="4400" b="0" i="0" u="none" strike="noStrike" kern="1100" cap="none" spc="-30" normalizeH="0" baseline="0" noProof="0">
                <a:ln>
                  <a:noFill/>
                </a:ln>
                <a:solidFill>
                  <a:prstClr val="white"/>
                </a:solidFill>
                <a:effectLst/>
                <a:uLnTx/>
                <a:uFillTx/>
                <a:latin typeface="Gotham Rounded Book"/>
                <a:ea typeface="ＭＳ Ｐゴシック" pitchFamily="1" charset="-128"/>
                <a:cs typeface="Gotham Rounded Book"/>
              </a:rPr>
              <a:t>[GORFFENNAF | JULY 2014]</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41C8DC-57B0-47AD-B775-A900D8FFE509}"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10282B-6796-4330-89BF-9F9E0C66A5C0}" type="slidenum">
              <a:rPr lang="en-GB" smtClean="0"/>
              <a:t>‹#›</a:t>
            </a:fld>
            <a:endParaRPr lang="en-GB"/>
          </a:p>
        </p:txBody>
      </p:sp>
    </p:spTree>
    <p:extLst>
      <p:ext uri="{BB962C8B-B14F-4D97-AF65-F5344CB8AC3E}">
        <p14:creationId xmlns:p14="http://schemas.microsoft.com/office/powerpoint/2010/main" val="8851054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41C8DC-57B0-47AD-B775-A900D8FFE509}"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10282B-6796-4330-89BF-9F9E0C66A5C0}" type="slidenum">
              <a:rPr lang="en-GB" smtClean="0"/>
              <a:t>‹#›</a:t>
            </a:fld>
            <a:endParaRPr lang="en-GB"/>
          </a:p>
        </p:txBody>
      </p:sp>
    </p:spTree>
    <p:extLst>
      <p:ext uri="{BB962C8B-B14F-4D97-AF65-F5344CB8AC3E}">
        <p14:creationId xmlns:p14="http://schemas.microsoft.com/office/powerpoint/2010/main" val="114383545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pic>
        <p:nvPicPr>
          <p:cNvPr id="5" name="Picture 5" descr="Y:\Tools and Systems\Educational Support\Marketing and Communications\Jay\Banners\Power Point\cbac-POWERPOINTheader.png"/>
          <p:cNvPicPr>
            <a:picLocks noChangeAspect="1" noChangeArrowheads="1"/>
          </p:cNvPicPr>
          <p:nvPr userDrawn="1"/>
        </p:nvPicPr>
        <p:blipFill>
          <a:blip r:embed="rId11">
            <a:extLst>
              <a:ext uri="{28A0092B-C50C-407E-A947-70E740481C1C}">
                <a14:useLocalDpi xmlns:a14="http://schemas.microsoft.com/office/drawing/2010/main" val="0"/>
              </a:ext>
            </a:extLst>
          </a:blip>
          <a:stretch>
            <a:fillRect/>
          </a:stretch>
        </p:blipFill>
        <p:spPr bwMode="auto">
          <a:xfrm>
            <a:off x="-25400" y="25400"/>
            <a:ext cx="9169400" cy="133441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53" r:id="rId4"/>
    <p:sldLayoutId id="2147483654" r:id="rId5"/>
    <p:sldLayoutId id="2147483655" r:id="rId6"/>
    <p:sldLayoutId id="2147483661" r:id="rId7"/>
    <p:sldLayoutId id="2147483662" r:id="rId8"/>
  </p:sldLayoutIdLst>
  <p:transition/>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anose="020B0604020202020204"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wjec.co.uk/qualifications/qualification-resources.html?subject=Geography&amp;level=gcsefrom2016" TargetMode="External"/><Relationship Id="rId2" Type="http://schemas.openxmlformats.org/officeDocument/2006/relationships/hyperlink" Target="https://www.wjec.co.uk/qualifications/qualification-resources.html?level=gcsefrom2016&amp;subject=Geography&amp;language_id=2" TargetMode="Externa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8738" y="213883"/>
            <a:ext cx="8123837" cy="3509872"/>
          </a:xfrm>
          <a:prstGeom prst="rect">
            <a:avLst/>
          </a:prstGeom>
          <a:noFill/>
        </p:spPr>
        <p:txBody>
          <a:bodyPr wrap="square" rtlCol="0">
            <a:spAutoFit/>
          </a:bodyPr>
          <a:lstStyle/>
          <a:p>
            <a:pPr>
              <a:lnSpc>
                <a:spcPct val="80000"/>
              </a:lnSpc>
              <a:defRPr b="0" i="0"/>
            </a:pPr>
            <a:r>
              <a:rPr lang="1106" sz="4400" kern="1100" spc="-30">
                <a:solidFill>
                  <a:schemeClr val="bg1"/>
                </a:solidFill>
                <a:latin typeface="Gotham Rounded Book"/>
                <a:cs typeface="Gotham Rounded Book"/>
              </a:rPr>
              <a:t>DEFNYDDIO MAP SYLFAEN </a:t>
            </a:r>
            <a:endParaRPr lang="en-GB" sz="4400" kern="1100" spc="-30">
              <a:solidFill>
                <a:schemeClr val="bg1"/>
              </a:solidFill>
              <a:latin typeface="Gotham Rounded Book"/>
              <a:cs typeface="Gotham Rounded Book"/>
            </a:endParaRPr>
          </a:p>
          <a:p>
            <a:pPr>
              <a:lnSpc>
                <a:spcPct val="80000"/>
              </a:lnSpc>
              <a:defRPr b="0" i="0"/>
            </a:pPr>
            <a:r>
              <a:rPr lang="1106" sz="4400" kern="1100" spc="-30">
                <a:solidFill>
                  <a:schemeClr val="bg1"/>
                </a:solidFill>
                <a:latin typeface="Gotham Rounded Book"/>
                <a:cs typeface="Gotham Rounded Book"/>
              </a:rPr>
              <a:t>YN ASESIAD DI-ARHOLIAD </a:t>
            </a:r>
            <a:endParaRPr lang="en-GB" sz="4400" kern="1100" spc="-30">
              <a:solidFill>
                <a:schemeClr val="bg1"/>
              </a:solidFill>
              <a:latin typeface="Gotham Rounded Book"/>
              <a:cs typeface="Gotham Rounded Book"/>
            </a:endParaRPr>
          </a:p>
          <a:p>
            <a:pPr>
              <a:lnSpc>
                <a:spcPct val="80000"/>
              </a:lnSpc>
              <a:defRPr b="0" i="0"/>
            </a:pPr>
            <a:r>
              <a:rPr lang="1106" sz="4400" kern="1100" spc="-30">
                <a:solidFill>
                  <a:schemeClr val="bg1"/>
                </a:solidFill>
                <a:latin typeface="Gotham Rounded Book"/>
                <a:cs typeface="Gotham Rounded Book"/>
              </a:rPr>
              <a:t>TGAU DAEARYDDIAETH</a:t>
            </a:r>
          </a:p>
          <a:p>
            <a:pPr>
              <a:lnSpc>
                <a:spcPct val="80000"/>
              </a:lnSpc>
              <a:spcAft>
                <a:spcPts val="1200"/>
              </a:spcAft>
            </a:pPr>
            <a:endParaRPr lang="en-US" sz="4400" i="1" kern="1100" spc="-30">
              <a:solidFill>
                <a:schemeClr val="bg1"/>
              </a:solidFill>
              <a:latin typeface="Gotham Rounded Book"/>
              <a:cs typeface="Gotham Rounded Book"/>
            </a:endParaRPr>
          </a:p>
          <a:p>
            <a:pPr>
              <a:lnSpc>
                <a:spcPct val="80000"/>
              </a:lnSpc>
            </a:pPr>
            <a:r>
              <a:rPr lang="en-US" sz="4400" kern="1100" spc="-30">
                <a:solidFill>
                  <a:schemeClr val="bg1"/>
                </a:solidFill>
                <a:latin typeface="Gotham Rounded Book"/>
                <a:cs typeface="Gotham Rounded Book"/>
              </a:rPr>
              <a:t>USING A BASE MAP IN THE </a:t>
            </a:r>
          </a:p>
          <a:p>
            <a:pPr>
              <a:lnSpc>
                <a:spcPct val="80000"/>
              </a:lnSpc>
            </a:pPr>
            <a:r>
              <a:rPr lang="en-US" sz="4400" kern="1100" spc="-30">
                <a:solidFill>
                  <a:schemeClr val="bg1"/>
                </a:solidFill>
                <a:latin typeface="Gotham Rounded Book"/>
                <a:cs typeface="Gotham Rounded Book"/>
              </a:rPr>
              <a:t>GCSE GEOGRAPHY NEA</a:t>
            </a:r>
            <a:endParaRPr lang="en-US" sz="4400" kern="1100" spc="-30" dirty="0">
              <a:solidFill>
                <a:schemeClr val="bg1"/>
              </a:solidFill>
              <a:latin typeface="Gotham Rounded Book"/>
              <a:cs typeface="Gotham Rounded Book"/>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16" y="5874317"/>
            <a:ext cx="798967" cy="798967"/>
          </a:xfrm>
          <a:prstGeom prst="rect">
            <a:avLst/>
          </a:prstGeom>
        </p:spPr>
      </p:pic>
    </p:spTree>
    <p:extLst>
      <p:ext uri="{BB962C8B-B14F-4D97-AF65-F5344CB8AC3E}">
        <p14:creationId xmlns:p14="http://schemas.microsoft.com/office/powerpoint/2010/main" val="39392938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79142" y="3213738"/>
            <a:ext cx="7997376" cy="2118529"/>
          </a:xfrm>
          <a:prstGeom prst="rect">
            <a:avLst/>
          </a:prstGeom>
          <a:noFill/>
        </p:spPr>
        <p:txBody>
          <a:bodyPr wrap="square" rtlCol="0" anchor="t">
            <a:spAutoFit/>
          </a:bodyPr>
          <a:lstStyle/>
          <a:p>
            <a:pPr>
              <a:defRPr b="0" i="0"/>
            </a:pPr>
            <a:r>
              <a:rPr lang="1106" dirty="0" err="1">
                <a:latin typeface="Calibri"/>
                <a:ea typeface="ＭＳ Ｐゴシック"/>
              </a:rPr>
              <a:t>Os</a:t>
            </a:r>
            <a:r>
              <a:rPr lang="1106" dirty="0">
                <a:latin typeface="Calibri"/>
                <a:ea typeface="ＭＳ Ｐゴシック"/>
              </a:rPr>
              <a:t> </a:t>
            </a:r>
            <a:r>
              <a:rPr lang="1106" dirty="0" err="1">
                <a:latin typeface="Calibri"/>
                <a:ea typeface="ＭＳ Ｐゴシック"/>
              </a:rPr>
              <a:t>bydd</a:t>
            </a:r>
            <a:r>
              <a:rPr lang="1106" dirty="0">
                <a:latin typeface="Calibri"/>
                <a:ea typeface="ＭＳ Ｐゴシック"/>
              </a:rPr>
              <a:t> </a:t>
            </a:r>
            <a:r>
              <a:rPr lang="1106" dirty="0" err="1">
                <a:latin typeface="Calibri"/>
                <a:ea typeface="ＭＳ Ｐゴシック"/>
              </a:rPr>
              <a:t>cwestiwn</a:t>
            </a:r>
            <a:r>
              <a:rPr lang="1106" dirty="0">
                <a:latin typeface="Calibri"/>
                <a:ea typeface="ＭＳ Ｐゴシック"/>
              </a:rPr>
              <a:t> </a:t>
            </a:r>
            <a:r>
              <a:rPr lang="1106" dirty="0" err="1">
                <a:latin typeface="Calibri"/>
                <a:ea typeface="ＭＳ Ｐゴシック"/>
              </a:rPr>
              <a:t>yn</a:t>
            </a:r>
            <a:r>
              <a:rPr lang="1106" dirty="0">
                <a:latin typeface="Calibri"/>
                <a:ea typeface="ＭＳ Ｐゴシック"/>
              </a:rPr>
              <a:t> </a:t>
            </a:r>
            <a:r>
              <a:rPr lang="1106" dirty="0" err="1">
                <a:latin typeface="Calibri"/>
                <a:ea typeface="ＭＳ Ｐゴシック"/>
              </a:rPr>
              <a:t>yr</a:t>
            </a:r>
            <a:r>
              <a:rPr lang="1106" dirty="0">
                <a:latin typeface="Calibri"/>
                <a:ea typeface="ＭＳ Ｐゴシック"/>
              </a:rPr>
              <a:t> </a:t>
            </a:r>
            <a:r>
              <a:rPr lang="1106" dirty="0" err="1">
                <a:latin typeface="Calibri"/>
                <a:ea typeface="ＭＳ Ｐゴシック"/>
              </a:rPr>
              <a:t>asesiad</a:t>
            </a:r>
            <a:r>
              <a:rPr lang="1106" dirty="0">
                <a:latin typeface="Calibri"/>
                <a:ea typeface="ＭＳ Ｐゴシック"/>
              </a:rPr>
              <a:t> di-</a:t>
            </a:r>
            <a:r>
              <a:rPr lang="1106" dirty="0" err="1">
                <a:latin typeface="Calibri"/>
                <a:ea typeface="ＭＳ Ｐゴシック"/>
              </a:rPr>
              <a:t>arholiad</a:t>
            </a:r>
            <a:r>
              <a:rPr lang="1106" dirty="0">
                <a:latin typeface="Calibri"/>
                <a:ea typeface="ＭＳ Ｐゴシック"/>
              </a:rPr>
              <a:t> </a:t>
            </a:r>
            <a:r>
              <a:rPr lang="1106" dirty="0" err="1">
                <a:latin typeface="Calibri"/>
                <a:ea typeface="ＭＳ Ｐゴシック"/>
              </a:rPr>
              <a:t>yn</a:t>
            </a:r>
            <a:r>
              <a:rPr lang="1106" dirty="0">
                <a:latin typeface="Calibri"/>
                <a:ea typeface="ＭＳ Ｐゴシック"/>
              </a:rPr>
              <a:t> </a:t>
            </a:r>
            <a:r>
              <a:rPr lang="1106" dirty="0" err="1">
                <a:latin typeface="Calibri"/>
                <a:ea typeface="ＭＳ Ｐゴシック"/>
              </a:rPr>
              <a:t>gofyn</a:t>
            </a:r>
            <a:r>
              <a:rPr lang="1106" dirty="0">
                <a:latin typeface="Calibri"/>
                <a:ea typeface="ＭＳ Ｐゴシック"/>
              </a:rPr>
              <a:t> am </a:t>
            </a:r>
            <a:r>
              <a:rPr lang="1106" dirty="0" err="1">
                <a:latin typeface="Calibri"/>
                <a:ea typeface="ＭＳ Ｐゴシック"/>
              </a:rPr>
              <a:t>luni</a:t>
            </a:r>
            <a:r>
              <a:rPr lang="en-GB" dirty="0" err="1">
                <a:latin typeface="Calibri"/>
                <a:ea typeface="ＭＳ Ｐゴシック"/>
              </a:rPr>
              <a:t>adu</a:t>
            </a:r>
            <a:r>
              <a:rPr lang="1106" dirty="0">
                <a:latin typeface="Calibri"/>
                <a:ea typeface="ＭＳ Ｐゴシック"/>
              </a:rPr>
              <a:t> </a:t>
            </a:r>
            <a:r>
              <a:rPr lang="1106" dirty="0" err="1">
                <a:latin typeface="Calibri"/>
                <a:ea typeface="ＭＳ Ｐゴシック"/>
              </a:rPr>
              <a:t>graff</a:t>
            </a:r>
            <a:r>
              <a:rPr lang="1106" dirty="0">
                <a:latin typeface="Calibri"/>
                <a:ea typeface="ＭＳ Ｐゴシック"/>
              </a:rPr>
              <a:t>, </a:t>
            </a:r>
            <a:r>
              <a:rPr lang="1106" dirty="0" err="1">
                <a:latin typeface="Calibri"/>
                <a:ea typeface="ＭＳ Ｐゴシック"/>
              </a:rPr>
              <a:t>mae'n</a:t>
            </a:r>
            <a:r>
              <a:rPr lang="1106" dirty="0">
                <a:latin typeface="Calibri"/>
                <a:ea typeface="ＭＳ Ｐゴシック"/>
              </a:rPr>
              <a:t> </a:t>
            </a:r>
            <a:r>
              <a:rPr lang="1106" dirty="0" err="1">
                <a:latin typeface="Calibri"/>
                <a:ea typeface="ＭＳ Ｐゴシック"/>
              </a:rPr>
              <a:t>hanfodol</a:t>
            </a:r>
            <a:r>
              <a:rPr lang="1106" dirty="0">
                <a:latin typeface="Calibri"/>
                <a:ea typeface="ＭＳ Ｐゴシック"/>
              </a:rPr>
              <a:t> bod </a:t>
            </a:r>
            <a:r>
              <a:rPr lang="1106" dirty="0" err="1">
                <a:latin typeface="Calibri"/>
                <a:ea typeface="ＭＳ Ｐゴシック"/>
              </a:rPr>
              <a:t>pob</a:t>
            </a:r>
            <a:r>
              <a:rPr lang="1106" dirty="0">
                <a:latin typeface="Calibri"/>
                <a:ea typeface="ＭＳ Ｐゴシック"/>
              </a:rPr>
              <a:t> </a:t>
            </a:r>
            <a:r>
              <a:rPr lang="1106" dirty="0" err="1">
                <a:latin typeface="Calibri"/>
                <a:ea typeface="ＭＳ Ｐゴシック"/>
              </a:rPr>
              <a:t>graff</a:t>
            </a:r>
            <a:r>
              <a:rPr lang="1106" dirty="0">
                <a:latin typeface="Calibri"/>
                <a:ea typeface="ＭＳ Ｐゴシック"/>
              </a:rPr>
              <a:t> </a:t>
            </a:r>
            <a:r>
              <a:rPr lang="1106" dirty="0" err="1">
                <a:latin typeface="Calibri"/>
                <a:ea typeface="ＭＳ Ｐゴシック"/>
              </a:rPr>
              <a:t>yn</a:t>
            </a:r>
            <a:r>
              <a:rPr lang="1106" dirty="0">
                <a:latin typeface="Calibri"/>
                <a:ea typeface="ＭＳ Ｐゴシック"/>
              </a:rPr>
              <a:t> </a:t>
            </a:r>
            <a:r>
              <a:rPr lang="1106" dirty="0" err="1">
                <a:latin typeface="Calibri"/>
                <a:ea typeface="ＭＳ Ｐゴシック"/>
              </a:rPr>
              <a:t>cael</a:t>
            </a:r>
            <a:r>
              <a:rPr lang="1106" dirty="0">
                <a:latin typeface="Calibri"/>
                <a:ea typeface="ＭＳ Ｐゴシック"/>
              </a:rPr>
              <a:t> </a:t>
            </a:r>
            <a:r>
              <a:rPr lang="1106" dirty="0" err="1">
                <a:latin typeface="Calibri"/>
                <a:ea typeface="ＭＳ Ｐゴシック"/>
              </a:rPr>
              <a:t>ei</a:t>
            </a:r>
            <a:r>
              <a:rPr lang="1106" dirty="0">
                <a:latin typeface="Calibri"/>
                <a:ea typeface="ＭＳ Ｐゴシック"/>
              </a:rPr>
              <a:t> </a:t>
            </a:r>
            <a:r>
              <a:rPr lang="1106" dirty="0" err="1">
                <a:latin typeface="Calibri"/>
                <a:ea typeface="ＭＳ Ｐゴシック"/>
              </a:rPr>
              <a:t>luniadu</a:t>
            </a:r>
            <a:r>
              <a:rPr lang="1106" dirty="0">
                <a:latin typeface="Calibri"/>
                <a:ea typeface="ＭＳ Ｐゴシック"/>
              </a:rPr>
              <a:t> â </a:t>
            </a:r>
            <a:r>
              <a:rPr lang="1106" dirty="0" err="1">
                <a:latin typeface="Calibri"/>
                <a:ea typeface="ＭＳ Ｐゴシック"/>
              </a:rPr>
              <a:t>llaw</a:t>
            </a:r>
            <a:r>
              <a:rPr lang="1106" dirty="0">
                <a:latin typeface="Calibri"/>
                <a:ea typeface="ＭＳ Ｐゴシック"/>
              </a:rPr>
              <a:t> </a:t>
            </a:r>
            <a:r>
              <a:rPr lang="1106" dirty="0" err="1">
                <a:latin typeface="Calibri"/>
                <a:ea typeface="ＭＳ Ｐゴシック"/>
              </a:rPr>
              <a:t>ar</a:t>
            </a:r>
            <a:r>
              <a:rPr lang="1106" b="1" dirty="0">
                <a:latin typeface="Calibri"/>
                <a:ea typeface="ＭＳ Ｐゴシック"/>
              </a:rPr>
              <a:t> </a:t>
            </a:r>
            <a:r>
              <a:rPr lang="1106" dirty="0">
                <a:latin typeface="Calibri"/>
                <a:ea typeface="ＭＳ Ｐゴシック"/>
              </a:rPr>
              <a:t>y </a:t>
            </a:r>
            <a:r>
              <a:rPr lang="1106" b="1" dirty="0" err="1">
                <a:latin typeface="Calibri"/>
                <a:ea typeface="ＭＳ Ｐゴシック"/>
              </a:rPr>
              <a:t>tudalennau</a:t>
            </a:r>
            <a:r>
              <a:rPr lang="1106" b="1" dirty="0">
                <a:latin typeface="Calibri"/>
                <a:ea typeface="ＭＳ Ｐゴシック"/>
              </a:rPr>
              <a:t> </a:t>
            </a:r>
            <a:r>
              <a:rPr lang="1106" b="1" dirty="0" err="1">
                <a:latin typeface="Calibri"/>
                <a:ea typeface="ＭＳ Ｐゴシック"/>
              </a:rPr>
              <a:t>dynodedig</a:t>
            </a:r>
            <a:r>
              <a:rPr lang="1106" dirty="0">
                <a:latin typeface="Calibri"/>
                <a:ea typeface="ＭＳ Ｐゴシック"/>
              </a:rPr>
              <a:t> </a:t>
            </a:r>
            <a:r>
              <a:rPr lang="1106" dirty="0" err="1">
                <a:latin typeface="Calibri"/>
                <a:ea typeface="ＭＳ Ｐゴシック"/>
              </a:rPr>
              <a:t>yn</a:t>
            </a:r>
            <a:r>
              <a:rPr lang="1106" dirty="0">
                <a:latin typeface="Calibri"/>
                <a:ea typeface="ＭＳ Ｐゴシック"/>
              </a:rPr>
              <a:t> y </a:t>
            </a:r>
            <a:r>
              <a:rPr lang="1106" dirty="0" err="1">
                <a:latin typeface="Calibri"/>
                <a:ea typeface="ＭＳ Ｐゴシック"/>
              </a:rPr>
              <a:t>llyfryn</a:t>
            </a:r>
            <a:r>
              <a:rPr lang="1106" dirty="0">
                <a:latin typeface="Calibri"/>
                <a:ea typeface="ＭＳ Ｐゴシック"/>
              </a:rPr>
              <a:t> </a:t>
            </a:r>
            <a:r>
              <a:rPr lang="1106" dirty="0" err="1">
                <a:latin typeface="Calibri"/>
                <a:ea typeface="ＭＳ Ｐゴシック"/>
              </a:rPr>
              <a:t>ateb</a:t>
            </a:r>
            <a:r>
              <a:rPr lang="1106" dirty="0">
                <a:latin typeface="Calibri"/>
                <a:ea typeface="ＭＳ Ｐゴシック"/>
              </a:rPr>
              <a:t> a </a:t>
            </a:r>
            <a:r>
              <a:rPr lang="1106" dirty="0" err="1">
                <a:latin typeface="Calibri"/>
                <a:ea typeface="ＭＳ Ｐゴシック"/>
              </a:rPr>
              <a:t>ddarperir</a:t>
            </a:r>
            <a:r>
              <a:rPr lang="1106" dirty="0">
                <a:latin typeface="Calibri"/>
                <a:ea typeface="ＭＳ Ｐゴシック"/>
              </a:rPr>
              <a:t> </a:t>
            </a:r>
            <a:r>
              <a:rPr lang="1106" dirty="0" err="1">
                <a:latin typeface="Calibri"/>
                <a:ea typeface="ＭＳ Ｐゴシック"/>
              </a:rPr>
              <a:t>gan</a:t>
            </a:r>
            <a:r>
              <a:rPr lang="1106" dirty="0">
                <a:latin typeface="Calibri"/>
                <a:ea typeface="ＭＳ Ｐゴシック"/>
              </a:rPr>
              <a:t> CBAC. </a:t>
            </a:r>
            <a:endParaRPr lang="1106"/>
          </a:p>
          <a:p>
            <a:pPr>
              <a:lnSpc>
                <a:spcPct val="150000"/>
              </a:lnSpc>
              <a:defRPr b="0" i="0"/>
            </a:pPr>
            <a:endParaRPr lang="en-GB" sz="1400" i="1" baseline="30000">
              <a:solidFill>
                <a:schemeClr val="accent1"/>
              </a:solidFill>
              <a:latin typeface="Bliss-Light"/>
              <a:cs typeface="Bliss-Light"/>
            </a:endParaRPr>
          </a:p>
          <a:p>
            <a:pPr>
              <a:defRPr b="0" i="0"/>
            </a:pPr>
            <a:r>
              <a:rPr lang="en-GB" dirty="0">
                <a:solidFill>
                  <a:schemeClr val="accent1"/>
                </a:solidFill>
                <a:latin typeface="Calibri"/>
                <a:ea typeface="ＭＳ Ｐゴシック"/>
              </a:rPr>
              <a:t>If a question in the NEA requires a graph to be drawn, it is essential that all graphs are hand drawn on the </a:t>
            </a:r>
            <a:r>
              <a:rPr lang="en-GB" b="1" dirty="0">
                <a:solidFill>
                  <a:schemeClr val="accent1"/>
                </a:solidFill>
                <a:latin typeface="Calibri"/>
                <a:ea typeface="ＭＳ Ｐゴシック"/>
              </a:rPr>
              <a:t>designated pages </a:t>
            </a:r>
            <a:r>
              <a:rPr lang="en-GB" dirty="0">
                <a:solidFill>
                  <a:schemeClr val="accent1"/>
                </a:solidFill>
                <a:latin typeface="Calibri"/>
                <a:ea typeface="ＭＳ Ｐゴシック"/>
              </a:rPr>
              <a:t>in the answer booklet provided by WJEC.</a:t>
            </a:r>
            <a:endParaRPr lang="en-GB" sz="1400" baseline="30000" dirty="0">
              <a:solidFill>
                <a:schemeClr val="accent1"/>
              </a:solidFill>
              <a:latin typeface="Calibri"/>
              <a:ea typeface="ＭＳ Ｐゴシック"/>
              <a:cs typeface="Gotham Rounded Book"/>
            </a:endParaRPr>
          </a:p>
          <a:p>
            <a:pPr marL="285750" indent="-285750">
              <a:lnSpc>
                <a:spcPct val="150000"/>
              </a:lnSpc>
              <a:buFont typeface="Arial" panose="020B0604020202020204" pitchFamily="34" charset="0"/>
              <a:buChar char="•"/>
            </a:pPr>
            <a:endParaRPr lang="en-GB">
              <a:solidFill>
                <a:schemeClr val="bg1">
                  <a:lumMod val="50000"/>
                </a:schemeClr>
              </a:solidFill>
              <a:latin typeface="Arial" panose="020B0604020202020204" pitchFamily="34" charset="0"/>
              <a:cs typeface="Arial" panose="020B0604020202020204" pitchFamily="34" charset="0"/>
            </a:endParaRPr>
          </a:p>
        </p:txBody>
      </p:sp>
      <p:sp>
        <p:nvSpPr>
          <p:cNvPr id="5" name="Text Placeholder 15"/>
          <p:cNvSpPr>
            <a:spLocks noGrp="1"/>
          </p:cNvSpPr>
          <p:nvPr>
            <p:ph type="body" sz="quarter" idx="16"/>
          </p:nvPr>
        </p:nvSpPr>
        <p:spPr>
          <a:xfrm>
            <a:off x="358627" y="1567656"/>
            <a:ext cx="8418513" cy="1188244"/>
          </a:xfrm>
        </p:spPr>
        <p:txBody>
          <a:bodyPr vert="horz" lIns="91440" tIns="45720" rIns="91440" bIns="45720" rtlCol="0" anchor="t">
            <a:normAutofit fontScale="85000" lnSpcReduction="10000"/>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lvl="0">
              <a:defRPr b="0" i="0"/>
            </a:pPr>
            <a:r>
              <a:rPr lang="1106" dirty="0" err="1">
                <a:solidFill>
                  <a:schemeClr val="tx1"/>
                </a:solidFill>
                <a:latin typeface="Arial"/>
                <a:ea typeface="ＭＳ Ｐゴシック"/>
                <a:cs typeface="Arial"/>
              </a:rPr>
              <a:t>Sut</a:t>
            </a:r>
            <a:r>
              <a:rPr lang="1106" dirty="0">
                <a:solidFill>
                  <a:schemeClr val="tx1"/>
                </a:solidFill>
                <a:latin typeface="Arial"/>
                <a:ea typeface="ＭＳ Ｐゴシック"/>
                <a:cs typeface="Arial"/>
              </a:rPr>
              <a:t> </a:t>
            </a:r>
            <a:r>
              <a:rPr lang="1106" dirty="0" err="1">
                <a:solidFill>
                  <a:schemeClr val="tx1"/>
                </a:solidFill>
                <a:latin typeface="Arial"/>
                <a:ea typeface="ＭＳ Ｐゴシック"/>
                <a:cs typeface="Arial"/>
              </a:rPr>
              <a:t>i</a:t>
            </a:r>
            <a:r>
              <a:rPr lang="1106" dirty="0">
                <a:solidFill>
                  <a:schemeClr val="tx1"/>
                </a:solidFill>
                <a:latin typeface="Arial"/>
                <a:ea typeface="ＭＳ Ｐゴシック"/>
                <a:cs typeface="Arial"/>
              </a:rPr>
              <a:t> </a:t>
            </a:r>
            <a:r>
              <a:rPr lang="en-GB" dirty="0">
                <a:solidFill>
                  <a:schemeClr val="tx1"/>
                </a:solidFill>
                <a:latin typeface="Arial"/>
                <a:ea typeface="ＭＳ Ｐゴシック"/>
                <a:cs typeface="Arial"/>
              </a:rPr>
              <a:t>g</a:t>
            </a:r>
            <a:r>
              <a:rPr lang="1106" dirty="0" err="1">
                <a:solidFill>
                  <a:schemeClr val="tx1"/>
                </a:solidFill>
                <a:latin typeface="Arial"/>
                <a:ea typeface="ＭＳ Ｐゴシック"/>
                <a:cs typeface="Arial"/>
              </a:rPr>
              <a:t>ynnwys</a:t>
            </a:r>
            <a:r>
              <a:rPr lang="1106" dirty="0">
                <a:solidFill>
                  <a:schemeClr val="tx1"/>
                </a:solidFill>
                <a:latin typeface="Arial"/>
                <a:ea typeface="ＭＳ Ｐゴシック"/>
                <a:cs typeface="Arial"/>
              </a:rPr>
              <a:t> map </a:t>
            </a:r>
            <a:r>
              <a:rPr lang="1106" dirty="0" err="1">
                <a:solidFill>
                  <a:schemeClr val="tx1"/>
                </a:solidFill>
                <a:latin typeface="Arial"/>
                <a:ea typeface="ＭＳ Ｐゴシック"/>
                <a:cs typeface="Arial"/>
              </a:rPr>
              <a:t>sylfaen</a:t>
            </a:r>
            <a:r>
              <a:rPr lang="1106" dirty="0">
                <a:solidFill>
                  <a:schemeClr val="tx1"/>
                </a:solidFill>
                <a:latin typeface="Arial"/>
                <a:ea typeface="ＭＳ Ｐゴシック"/>
                <a:cs typeface="Arial"/>
              </a:rPr>
              <a:t> </a:t>
            </a:r>
            <a:r>
              <a:rPr lang="1106" dirty="0" err="1">
                <a:solidFill>
                  <a:schemeClr val="tx1"/>
                </a:solidFill>
                <a:latin typeface="Arial"/>
                <a:ea typeface="ＭＳ Ｐゴシック"/>
                <a:cs typeface="Arial"/>
              </a:rPr>
              <a:t>yn</a:t>
            </a:r>
            <a:r>
              <a:rPr lang="1106" dirty="0">
                <a:solidFill>
                  <a:schemeClr val="tx1"/>
                </a:solidFill>
                <a:latin typeface="Arial"/>
                <a:ea typeface="ＭＳ Ｐゴシック"/>
                <a:cs typeface="Arial"/>
              </a:rPr>
              <a:t> </a:t>
            </a:r>
            <a:r>
              <a:rPr lang="1106" dirty="0" err="1">
                <a:solidFill>
                  <a:schemeClr val="tx1"/>
                </a:solidFill>
                <a:latin typeface="Arial"/>
                <a:ea typeface="ＭＳ Ｐゴシック"/>
                <a:cs typeface="Arial"/>
              </a:rPr>
              <a:t>yr</a:t>
            </a:r>
            <a:r>
              <a:rPr lang="1106" dirty="0">
                <a:solidFill>
                  <a:schemeClr val="tx1"/>
                </a:solidFill>
                <a:latin typeface="Arial"/>
                <a:ea typeface="ＭＳ Ｐゴシック"/>
                <a:cs typeface="Arial"/>
              </a:rPr>
              <a:t> </a:t>
            </a:r>
            <a:r>
              <a:rPr lang="1106" dirty="0" err="1">
                <a:solidFill>
                  <a:schemeClr val="tx1"/>
                </a:solidFill>
                <a:latin typeface="Arial"/>
                <a:ea typeface="ＭＳ Ｐゴシック"/>
                <a:cs typeface="Arial"/>
              </a:rPr>
              <a:t>asesiad</a:t>
            </a:r>
            <a:r>
              <a:rPr lang="1106" dirty="0">
                <a:solidFill>
                  <a:schemeClr val="tx1"/>
                </a:solidFill>
                <a:latin typeface="Arial"/>
                <a:ea typeface="ＭＳ Ｐゴシック"/>
                <a:cs typeface="Arial"/>
              </a:rPr>
              <a:t> di-</a:t>
            </a:r>
            <a:r>
              <a:rPr lang="1106" dirty="0" err="1">
                <a:solidFill>
                  <a:schemeClr val="tx1"/>
                </a:solidFill>
                <a:latin typeface="Arial"/>
                <a:ea typeface="ＭＳ Ｐゴシック"/>
                <a:cs typeface="Arial"/>
              </a:rPr>
              <a:t>arholiad</a:t>
            </a:r>
            <a:endParaRPr lang="en-US" dirty="0" err="1">
              <a:solidFill>
                <a:schemeClr val="tx1"/>
              </a:solidFill>
              <a:latin typeface="Arial"/>
              <a:ea typeface="ＭＳ Ｐゴシック"/>
              <a:cs typeface="Arial"/>
            </a:endParaRPr>
          </a:p>
          <a:p>
            <a:pPr lvl="0">
              <a:defRPr/>
            </a:pPr>
            <a:r>
              <a:rPr lang="en-GB" dirty="0">
                <a:latin typeface="Arial"/>
                <a:ea typeface="ＭＳ Ｐゴシック"/>
                <a:cs typeface="Arial"/>
              </a:rPr>
              <a:t>How to incorporate a base map into the NEA</a:t>
            </a:r>
          </a:p>
        </p:txBody>
      </p:sp>
    </p:spTree>
    <p:extLst>
      <p:ext uri="{BB962C8B-B14F-4D97-AF65-F5344CB8AC3E}">
        <p14:creationId xmlns:p14="http://schemas.microsoft.com/office/powerpoint/2010/main" val="1113999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8A60B9-33D6-40C8-BA59-C5A9DB370E79}"/>
              </a:ext>
            </a:extLst>
          </p:cNvPr>
          <p:cNvPicPr>
            <a:picLocks noChangeAspect="1"/>
          </p:cNvPicPr>
          <p:nvPr/>
        </p:nvPicPr>
        <p:blipFill>
          <a:blip r:embed="rId2"/>
          <a:stretch>
            <a:fillRect/>
          </a:stretch>
        </p:blipFill>
        <p:spPr>
          <a:xfrm>
            <a:off x="4133850" y="71437"/>
            <a:ext cx="5010150" cy="6715125"/>
          </a:xfrm>
          <a:prstGeom prst="rect">
            <a:avLst/>
          </a:prstGeom>
        </p:spPr>
      </p:pic>
      <p:pic>
        <p:nvPicPr>
          <p:cNvPr id="5" name="Picture 4">
            <a:extLst>
              <a:ext uri="{FF2B5EF4-FFF2-40B4-BE49-F238E27FC236}">
                <a16:creationId xmlns:a16="http://schemas.microsoft.com/office/drawing/2014/main" id="{0F8D43B2-DD08-4FE5-87AD-12AFD6C025D7}"/>
              </a:ext>
            </a:extLst>
          </p:cNvPr>
          <p:cNvPicPr>
            <a:picLocks noChangeAspect="1"/>
          </p:cNvPicPr>
          <p:nvPr/>
        </p:nvPicPr>
        <p:blipFill>
          <a:blip r:embed="rId3"/>
          <a:stretch>
            <a:fillRect/>
          </a:stretch>
        </p:blipFill>
        <p:spPr>
          <a:xfrm>
            <a:off x="870259" y="2509882"/>
            <a:ext cx="2449332" cy="2774105"/>
          </a:xfrm>
          <a:prstGeom prst="rect">
            <a:avLst/>
          </a:prstGeom>
        </p:spPr>
      </p:pic>
      <p:sp>
        <p:nvSpPr>
          <p:cNvPr id="6" name="TextBox 5">
            <a:extLst>
              <a:ext uri="{FF2B5EF4-FFF2-40B4-BE49-F238E27FC236}">
                <a16:creationId xmlns:a16="http://schemas.microsoft.com/office/drawing/2014/main" id="{A251D9F3-1C73-4FE9-837D-B75A0FCE2708}"/>
              </a:ext>
            </a:extLst>
          </p:cNvPr>
          <p:cNvSpPr txBox="1"/>
          <p:nvPr/>
        </p:nvSpPr>
        <p:spPr>
          <a:xfrm>
            <a:off x="117002" y="5193226"/>
            <a:ext cx="4734131" cy="1754326"/>
          </a:xfrm>
          <a:prstGeom prst="rect">
            <a:avLst/>
          </a:prstGeom>
          <a:noFill/>
        </p:spPr>
        <p:txBody>
          <a:bodyPr wrap="square" rtlCol="0" anchor="t">
            <a:spAutoFit/>
          </a:bodyPr>
          <a:lstStyle/>
          <a:p>
            <a:pPr>
              <a:defRPr b="0" i="0"/>
            </a:pPr>
            <a:r>
              <a:rPr lang="1106" dirty="0" err="1">
                <a:latin typeface="Calibri"/>
                <a:ea typeface="ＭＳ Ｐゴシック"/>
              </a:rPr>
              <a:t>Dylai</a:t>
            </a:r>
            <a:r>
              <a:rPr lang="1106" dirty="0">
                <a:latin typeface="Calibri"/>
                <a:ea typeface="ＭＳ Ｐゴシック"/>
              </a:rPr>
              <a:t> </a:t>
            </a:r>
            <a:r>
              <a:rPr lang="1106" dirty="0" err="1">
                <a:latin typeface="Calibri"/>
                <a:ea typeface="ＭＳ Ｐゴシック"/>
              </a:rPr>
              <a:t>disgyblion</a:t>
            </a:r>
            <a:r>
              <a:rPr lang="1106" dirty="0">
                <a:latin typeface="Calibri"/>
                <a:ea typeface="ＭＳ Ｐゴシック"/>
              </a:rPr>
              <a:t> </a:t>
            </a:r>
            <a:r>
              <a:rPr lang="1106" dirty="0" err="1">
                <a:latin typeface="Calibri"/>
                <a:ea typeface="ＭＳ Ｐゴシック"/>
              </a:rPr>
              <a:t>dorri</a:t>
            </a:r>
            <a:r>
              <a:rPr lang="1106" dirty="0">
                <a:latin typeface="Calibri"/>
                <a:ea typeface="ＭＳ Ｐゴシック"/>
              </a:rPr>
              <a:t> map </a:t>
            </a:r>
            <a:r>
              <a:rPr lang="1106" dirty="0" err="1">
                <a:latin typeface="Calibri"/>
                <a:ea typeface="ＭＳ Ｐゴシック"/>
              </a:rPr>
              <a:t>sylfaen</a:t>
            </a:r>
            <a:r>
              <a:rPr lang="1106" dirty="0">
                <a:latin typeface="Calibri"/>
                <a:ea typeface="ＭＳ Ｐゴシック"/>
              </a:rPr>
              <a:t> </a:t>
            </a:r>
            <a:r>
              <a:rPr lang="1106" dirty="0" err="1">
                <a:latin typeface="Calibri"/>
                <a:ea typeface="ＭＳ Ｐゴシック"/>
              </a:rPr>
              <a:t>bach</a:t>
            </a:r>
            <a:r>
              <a:rPr lang="1106" dirty="0">
                <a:latin typeface="Calibri"/>
                <a:ea typeface="ＭＳ Ｐゴシック"/>
              </a:rPr>
              <a:t> </a:t>
            </a:r>
            <a:r>
              <a:rPr lang="1106" dirty="0" err="1">
                <a:latin typeface="Calibri"/>
                <a:ea typeface="ＭＳ Ｐゴシック"/>
              </a:rPr>
              <a:t>a'i</a:t>
            </a:r>
            <a:r>
              <a:rPr lang="1106" dirty="0">
                <a:latin typeface="Calibri"/>
                <a:ea typeface="ＭＳ Ｐゴシック"/>
              </a:rPr>
              <a:t> </a:t>
            </a:r>
            <a:r>
              <a:rPr lang="1106" dirty="0" err="1">
                <a:latin typeface="Calibri"/>
                <a:ea typeface="ＭＳ Ｐゴシック"/>
              </a:rPr>
              <a:t>ludo</a:t>
            </a:r>
            <a:r>
              <a:rPr lang="en-GB" dirty="0">
                <a:latin typeface="Calibri"/>
                <a:ea typeface="ＭＳ Ｐゴシック"/>
              </a:rPr>
              <a:t> </a:t>
            </a:r>
            <a:r>
              <a:rPr lang="1106" dirty="0" err="1">
                <a:latin typeface="Calibri"/>
                <a:ea typeface="ＭＳ Ｐゴシック"/>
              </a:rPr>
              <a:t>ar</a:t>
            </a:r>
            <a:r>
              <a:rPr lang="1106" dirty="0">
                <a:latin typeface="Calibri"/>
                <a:ea typeface="ＭＳ Ｐゴシック"/>
              </a:rPr>
              <a:t> un </a:t>
            </a:r>
            <a:r>
              <a:rPr lang="1106" dirty="0" err="1">
                <a:latin typeface="Calibri"/>
                <a:ea typeface="ＭＳ Ｐゴシック"/>
              </a:rPr>
              <a:t>o'r</a:t>
            </a:r>
            <a:r>
              <a:rPr lang="1106" dirty="0">
                <a:latin typeface="Calibri"/>
                <a:ea typeface="ＭＳ Ｐゴシック"/>
              </a:rPr>
              <a:t> </a:t>
            </a:r>
            <a:r>
              <a:rPr lang="1106" dirty="0" err="1">
                <a:latin typeface="Calibri"/>
                <a:ea typeface="ＭＳ Ｐゴシック"/>
              </a:rPr>
              <a:t>tudalennau</a:t>
            </a:r>
            <a:r>
              <a:rPr lang="1106" dirty="0">
                <a:latin typeface="Calibri"/>
                <a:ea typeface="ＭＳ Ｐゴシック"/>
              </a:rPr>
              <a:t> </a:t>
            </a:r>
            <a:r>
              <a:rPr lang="1106" dirty="0" err="1">
                <a:latin typeface="Calibri"/>
                <a:ea typeface="ＭＳ Ｐゴシック"/>
              </a:rPr>
              <a:t>dynodedig</a:t>
            </a:r>
            <a:r>
              <a:rPr lang="1106" dirty="0">
                <a:latin typeface="Calibri"/>
                <a:ea typeface="ＭＳ Ｐゴシック"/>
              </a:rPr>
              <a:t> </a:t>
            </a:r>
            <a:r>
              <a:rPr lang="1106" dirty="0" err="1">
                <a:latin typeface="Calibri"/>
                <a:ea typeface="ＭＳ Ｐゴシック"/>
              </a:rPr>
              <a:t>yn</a:t>
            </a:r>
            <a:r>
              <a:rPr lang="1106" dirty="0">
                <a:latin typeface="Calibri"/>
                <a:ea typeface="ＭＳ Ｐゴシック"/>
              </a:rPr>
              <a:t> y </a:t>
            </a:r>
            <a:r>
              <a:rPr lang="1106" dirty="0" err="1">
                <a:latin typeface="Calibri"/>
                <a:ea typeface="ＭＳ Ｐゴシック"/>
              </a:rPr>
              <a:t>llyfryn</a:t>
            </a:r>
            <a:r>
              <a:rPr lang="1106" dirty="0">
                <a:latin typeface="Calibri"/>
                <a:ea typeface="ＭＳ Ｐゴシック"/>
              </a:rPr>
              <a:t> </a:t>
            </a:r>
            <a:r>
              <a:rPr lang="1106" dirty="0" err="1">
                <a:latin typeface="Calibri"/>
                <a:ea typeface="ＭＳ Ｐゴシック"/>
              </a:rPr>
              <a:t>ateb</a:t>
            </a:r>
            <a:r>
              <a:rPr lang="1106" dirty="0">
                <a:latin typeface="Calibri"/>
                <a:ea typeface="ＭＳ Ｐゴシック"/>
              </a:rPr>
              <a:t>. </a:t>
            </a:r>
            <a:endParaRPr lang="1106"/>
          </a:p>
          <a:p>
            <a:r>
              <a:rPr lang="en-GB" dirty="0">
                <a:solidFill>
                  <a:schemeClr val="accent1"/>
                </a:solidFill>
                <a:latin typeface="Calibri"/>
                <a:ea typeface="ＭＳ Ｐゴシック"/>
              </a:rPr>
              <a:t>Pupils should cut out a small base map and stick it in the answer booklet on one of the designated pages. </a:t>
            </a:r>
            <a:endParaRPr lang="en-GB" dirty="0">
              <a:solidFill>
                <a:schemeClr val="accent1"/>
              </a:solidFill>
            </a:endParaRPr>
          </a:p>
        </p:txBody>
      </p:sp>
      <p:sp>
        <p:nvSpPr>
          <p:cNvPr id="7" name="TextBox 6">
            <a:extLst>
              <a:ext uri="{FF2B5EF4-FFF2-40B4-BE49-F238E27FC236}">
                <a16:creationId xmlns:a16="http://schemas.microsoft.com/office/drawing/2014/main" id="{02EB3E82-5000-4088-8343-8D26E4BD55A3}"/>
              </a:ext>
            </a:extLst>
          </p:cNvPr>
          <p:cNvSpPr txBox="1"/>
          <p:nvPr/>
        </p:nvSpPr>
        <p:spPr>
          <a:xfrm>
            <a:off x="117002" y="1408391"/>
            <a:ext cx="5043546" cy="1200329"/>
          </a:xfrm>
          <a:prstGeom prst="rect">
            <a:avLst/>
          </a:prstGeom>
          <a:noFill/>
        </p:spPr>
        <p:txBody>
          <a:bodyPr wrap="square" rtlCol="0" anchor="t">
            <a:spAutoFit/>
          </a:bodyPr>
          <a:lstStyle/>
          <a:p>
            <a:pPr>
              <a:defRPr b="0" i="0"/>
            </a:pPr>
            <a:r>
              <a:rPr lang="1106" dirty="0">
                <a:latin typeface="Calibri"/>
                <a:ea typeface="ＭＳ Ｐゴシック"/>
              </a:rPr>
              <a:t>Gall </a:t>
            </a:r>
            <a:r>
              <a:rPr lang="1106" dirty="0" err="1">
                <a:latin typeface="Calibri"/>
                <a:ea typeface="ＭＳ Ｐゴシック"/>
              </a:rPr>
              <a:t>ymgeiswyr</a:t>
            </a:r>
            <a:r>
              <a:rPr lang="1106" dirty="0">
                <a:latin typeface="Calibri"/>
                <a:ea typeface="ＭＳ Ｐゴシック"/>
              </a:rPr>
              <a:t> </a:t>
            </a:r>
            <a:r>
              <a:rPr lang="1106" dirty="0" err="1">
                <a:latin typeface="Calibri"/>
                <a:ea typeface="ＭＳ Ｐゴシック"/>
              </a:rPr>
              <a:t>ddewis</a:t>
            </a:r>
            <a:r>
              <a:rPr lang="1106" dirty="0">
                <a:latin typeface="Calibri"/>
                <a:ea typeface="ＭＳ Ｐゴシック"/>
              </a:rPr>
              <a:t> </a:t>
            </a:r>
            <a:r>
              <a:rPr lang="1106" dirty="0" err="1">
                <a:latin typeface="Calibri"/>
                <a:ea typeface="ＭＳ Ｐゴシック"/>
              </a:rPr>
              <a:t>cyflwyno</a:t>
            </a:r>
            <a:r>
              <a:rPr lang="1106" dirty="0">
                <a:latin typeface="Calibri"/>
                <a:ea typeface="ＭＳ Ｐゴシック"/>
              </a:rPr>
              <a:t> data </a:t>
            </a:r>
            <a:r>
              <a:rPr lang="1106" dirty="0" err="1">
                <a:latin typeface="Calibri"/>
                <a:ea typeface="ＭＳ Ｐゴシック"/>
              </a:rPr>
              <a:t>yn</a:t>
            </a:r>
            <a:r>
              <a:rPr lang="1106" dirty="0">
                <a:latin typeface="Calibri"/>
                <a:ea typeface="ＭＳ Ｐゴシック"/>
              </a:rPr>
              <a:t> </a:t>
            </a:r>
            <a:r>
              <a:rPr lang="1106" dirty="0" err="1">
                <a:latin typeface="Calibri"/>
                <a:ea typeface="ＭＳ Ｐゴシック"/>
              </a:rPr>
              <a:t>yr</a:t>
            </a:r>
            <a:r>
              <a:rPr lang="1106" dirty="0">
                <a:latin typeface="Calibri"/>
                <a:ea typeface="ＭＳ Ｐゴシック"/>
              </a:rPr>
              <a:t> </a:t>
            </a:r>
            <a:r>
              <a:rPr lang="1106" dirty="0" err="1">
                <a:latin typeface="Calibri"/>
                <a:ea typeface="ＭＳ Ｐゴシック"/>
              </a:rPr>
              <a:t>asesiad</a:t>
            </a:r>
            <a:r>
              <a:rPr lang="1106" dirty="0">
                <a:latin typeface="Calibri"/>
                <a:ea typeface="ＭＳ Ｐゴシック"/>
              </a:rPr>
              <a:t> di-</a:t>
            </a:r>
            <a:r>
              <a:rPr lang="1106" dirty="0" err="1">
                <a:latin typeface="Calibri"/>
                <a:ea typeface="ＭＳ Ｐゴシック"/>
              </a:rPr>
              <a:t>arholiad</a:t>
            </a:r>
            <a:r>
              <a:rPr lang="1106" dirty="0">
                <a:latin typeface="Calibri"/>
                <a:ea typeface="ＭＳ Ｐゴシック"/>
              </a:rPr>
              <a:t> </a:t>
            </a:r>
            <a:r>
              <a:rPr lang="1106" dirty="0" err="1">
                <a:latin typeface="Calibri"/>
                <a:ea typeface="ＭＳ Ｐゴシック"/>
              </a:rPr>
              <a:t>drwy</a:t>
            </a:r>
            <a:r>
              <a:rPr lang="1106" dirty="0">
                <a:latin typeface="Calibri"/>
                <a:ea typeface="ＭＳ Ｐゴシック"/>
              </a:rPr>
              <a:t> </a:t>
            </a:r>
            <a:r>
              <a:rPr lang="1106" dirty="0" err="1">
                <a:latin typeface="Calibri"/>
                <a:ea typeface="ＭＳ Ｐゴシック"/>
              </a:rPr>
              <a:t>ddefnyddio</a:t>
            </a:r>
            <a:r>
              <a:rPr lang="1106" dirty="0">
                <a:latin typeface="Calibri"/>
                <a:ea typeface="ＭＳ Ｐゴシック"/>
              </a:rPr>
              <a:t> map </a:t>
            </a:r>
            <a:r>
              <a:rPr lang="1106" dirty="0" err="1">
                <a:latin typeface="Calibri"/>
                <a:ea typeface="ＭＳ Ｐゴシック"/>
              </a:rPr>
              <a:t>sylfaen</a:t>
            </a:r>
            <a:r>
              <a:rPr lang="1106" dirty="0">
                <a:latin typeface="Calibri"/>
                <a:ea typeface="ＭＳ Ｐゴシック"/>
              </a:rPr>
              <a:t>. </a:t>
            </a:r>
            <a:endParaRPr lang="1106"/>
          </a:p>
          <a:p>
            <a:pPr>
              <a:defRPr b="0" i="0"/>
            </a:pPr>
            <a:r>
              <a:rPr lang="en-GB" dirty="0">
                <a:solidFill>
                  <a:schemeClr val="accent1"/>
                </a:solidFill>
                <a:latin typeface="Calibri"/>
                <a:ea typeface="ＭＳ Ｐゴシック"/>
              </a:rPr>
              <a:t>Candidates may choose to present data in the NEA using a base map.</a:t>
            </a:r>
          </a:p>
        </p:txBody>
      </p:sp>
    </p:spTree>
    <p:extLst>
      <p:ext uri="{BB962C8B-B14F-4D97-AF65-F5344CB8AC3E}">
        <p14:creationId xmlns:p14="http://schemas.microsoft.com/office/powerpoint/2010/main" val="18580492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path" presetSubtype="0" accel="50000" decel="50000" fill="hold" nodeType="clickEffect">
                                  <p:stCondLst>
                                    <p:cond delay="0"/>
                                  </p:stCondLst>
                                  <p:childTnLst>
                                    <p:animMotion origin="layout" path="M -3.05556E-06 4.44444E-06 L 0.48716 -0.01667" pathEditMode="relative" rAng="0" ptsTypes="AA">
                                      <p:cBhvr>
                                        <p:cTn id="6" dur="2000" fill="hold"/>
                                        <p:tgtEl>
                                          <p:spTgt spid="5"/>
                                        </p:tgtEl>
                                        <p:attrNameLst>
                                          <p:attrName>ppt_x</p:attrName>
                                          <p:attrName>ppt_y</p:attrName>
                                        </p:attrNameLst>
                                      </p:cBhvr>
                                      <p:rCtr x="24358" y="-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8A60B9-33D6-40C8-BA59-C5A9DB370E79}"/>
              </a:ext>
            </a:extLst>
          </p:cNvPr>
          <p:cNvPicPr>
            <a:picLocks noChangeAspect="1"/>
          </p:cNvPicPr>
          <p:nvPr/>
        </p:nvPicPr>
        <p:blipFill>
          <a:blip r:embed="rId2"/>
          <a:stretch>
            <a:fillRect/>
          </a:stretch>
        </p:blipFill>
        <p:spPr>
          <a:xfrm>
            <a:off x="4133850" y="142875"/>
            <a:ext cx="5010150" cy="6715125"/>
          </a:xfrm>
          <a:prstGeom prst="rect">
            <a:avLst/>
          </a:prstGeom>
        </p:spPr>
      </p:pic>
      <p:pic>
        <p:nvPicPr>
          <p:cNvPr id="5" name="Picture 4">
            <a:extLst>
              <a:ext uri="{FF2B5EF4-FFF2-40B4-BE49-F238E27FC236}">
                <a16:creationId xmlns:a16="http://schemas.microsoft.com/office/drawing/2014/main" id="{0F8D43B2-DD08-4FE5-87AD-12AFD6C025D7}"/>
              </a:ext>
            </a:extLst>
          </p:cNvPr>
          <p:cNvPicPr>
            <a:picLocks noChangeAspect="1"/>
          </p:cNvPicPr>
          <p:nvPr/>
        </p:nvPicPr>
        <p:blipFill>
          <a:blip r:embed="rId3"/>
          <a:stretch>
            <a:fillRect/>
          </a:stretch>
        </p:blipFill>
        <p:spPr>
          <a:xfrm>
            <a:off x="5414259" y="2113384"/>
            <a:ext cx="2449332" cy="2774105"/>
          </a:xfrm>
          <a:prstGeom prst="rect">
            <a:avLst/>
          </a:prstGeom>
        </p:spPr>
      </p:pic>
      <p:sp>
        <p:nvSpPr>
          <p:cNvPr id="6" name="TextBox 5">
            <a:extLst>
              <a:ext uri="{FF2B5EF4-FFF2-40B4-BE49-F238E27FC236}">
                <a16:creationId xmlns:a16="http://schemas.microsoft.com/office/drawing/2014/main" id="{A251D9F3-1C73-4FE9-837D-B75A0FCE2708}"/>
              </a:ext>
            </a:extLst>
          </p:cNvPr>
          <p:cNvSpPr txBox="1"/>
          <p:nvPr/>
        </p:nvSpPr>
        <p:spPr>
          <a:xfrm>
            <a:off x="0" y="1859339"/>
            <a:ext cx="4270563" cy="4247317"/>
          </a:xfrm>
          <a:prstGeom prst="rect">
            <a:avLst/>
          </a:prstGeom>
          <a:noFill/>
        </p:spPr>
        <p:txBody>
          <a:bodyPr wrap="square" rtlCol="0" anchor="t">
            <a:spAutoFit/>
          </a:bodyPr>
          <a:lstStyle/>
          <a:p>
            <a:pPr>
              <a:defRPr b="0" i="0"/>
            </a:pPr>
            <a:r>
              <a:rPr lang="1106" dirty="0" err="1">
                <a:latin typeface="Calibri"/>
                <a:ea typeface="ＭＳ Ｐゴシック"/>
              </a:rPr>
              <a:t>Yna</a:t>
            </a:r>
            <a:r>
              <a:rPr lang="1106" dirty="0">
                <a:latin typeface="Calibri"/>
                <a:ea typeface="ＭＳ Ｐゴシック"/>
              </a:rPr>
              <a:t>, gall </a:t>
            </a:r>
            <a:r>
              <a:rPr lang="1106" dirty="0" err="1">
                <a:latin typeface="Calibri"/>
                <a:ea typeface="ＭＳ Ｐゴシック"/>
              </a:rPr>
              <a:t>ymgeiswyr</a:t>
            </a:r>
            <a:r>
              <a:rPr lang="1106" dirty="0">
                <a:latin typeface="Calibri"/>
                <a:ea typeface="ＭＳ Ｐゴシック"/>
              </a:rPr>
              <a:t> </a:t>
            </a:r>
            <a:r>
              <a:rPr lang="1106" dirty="0" err="1">
                <a:latin typeface="Calibri"/>
                <a:ea typeface="ＭＳ Ｐゴシック"/>
              </a:rPr>
              <a:t>luniadu</a:t>
            </a:r>
            <a:r>
              <a:rPr lang="1106" dirty="0">
                <a:latin typeface="Calibri"/>
                <a:ea typeface="ＭＳ Ｐゴシック"/>
              </a:rPr>
              <a:t> </a:t>
            </a:r>
            <a:r>
              <a:rPr lang="1106" dirty="0" err="1">
                <a:latin typeface="Calibri"/>
                <a:ea typeface="ＭＳ Ｐゴシック"/>
              </a:rPr>
              <a:t>eu</a:t>
            </a:r>
            <a:r>
              <a:rPr lang="1106" dirty="0">
                <a:latin typeface="Calibri"/>
                <a:ea typeface="ＭＳ Ｐゴシック"/>
              </a:rPr>
              <a:t> </a:t>
            </a:r>
            <a:r>
              <a:rPr lang="1106" dirty="0" err="1">
                <a:latin typeface="Calibri"/>
                <a:ea typeface="ＭＳ Ｐゴシック"/>
              </a:rPr>
              <a:t>graffiau</a:t>
            </a:r>
            <a:r>
              <a:rPr lang="1106" dirty="0">
                <a:latin typeface="Calibri"/>
                <a:ea typeface="ＭＳ Ｐゴシック"/>
              </a:rPr>
              <a:t> </a:t>
            </a:r>
            <a:r>
              <a:rPr lang="1106" dirty="0" err="1">
                <a:latin typeface="Calibri"/>
                <a:ea typeface="ＭＳ Ｐゴシック"/>
              </a:rPr>
              <a:t>ar</a:t>
            </a:r>
            <a:r>
              <a:rPr lang="1106" dirty="0">
                <a:latin typeface="Calibri"/>
                <a:ea typeface="ＭＳ Ｐゴシック"/>
              </a:rPr>
              <a:t> y </a:t>
            </a:r>
            <a:r>
              <a:rPr lang="1106" dirty="0" err="1">
                <a:latin typeface="Calibri"/>
                <a:ea typeface="ＭＳ Ｐゴシック"/>
              </a:rPr>
              <a:t>papur</a:t>
            </a:r>
            <a:r>
              <a:rPr lang="1106" dirty="0">
                <a:latin typeface="Calibri"/>
                <a:ea typeface="ＭＳ Ｐゴシック"/>
              </a:rPr>
              <a:t> </a:t>
            </a:r>
            <a:r>
              <a:rPr lang="1106" dirty="0" err="1">
                <a:latin typeface="Calibri"/>
                <a:ea typeface="ＭＳ Ｐゴシック"/>
              </a:rPr>
              <a:t>graff</a:t>
            </a:r>
            <a:r>
              <a:rPr lang="1106" dirty="0">
                <a:latin typeface="Calibri"/>
                <a:ea typeface="ＭＳ Ｐゴシック"/>
              </a:rPr>
              <a:t> a </a:t>
            </a:r>
            <a:r>
              <a:rPr lang="1106" dirty="0" err="1">
                <a:latin typeface="Calibri"/>
                <a:ea typeface="ＭＳ Ｐゴシック"/>
              </a:rPr>
              <a:t>ddarperir</a:t>
            </a:r>
            <a:r>
              <a:rPr lang="1106" dirty="0">
                <a:latin typeface="Calibri"/>
                <a:ea typeface="ＭＳ Ｐゴシック"/>
              </a:rPr>
              <a:t> </a:t>
            </a:r>
            <a:r>
              <a:rPr lang="1106" dirty="0" err="1">
                <a:latin typeface="Calibri"/>
                <a:ea typeface="ＭＳ Ｐゴシック"/>
              </a:rPr>
              <a:t>gan</a:t>
            </a:r>
            <a:r>
              <a:rPr lang="1106" dirty="0">
                <a:latin typeface="Calibri"/>
                <a:ea typeface="ＭＳ Ｐゴシック"/>
              </a:rPr>
              <a:t> CBAC </a:t>
            </a:r>
            <a:r>
              <a:rPr lang="1106" dirty="0" err="1">
                <a:latin typeface="Calibri"/>
                <a:ea typeface="ＭＳ Ｐゴシック"/>
              </a:rPr>
              <a:t>yn</a:t>
            </a:r>
            <a:r>
              <a:rPr lang="1106" dirty="0">
                <a:latin typeface="Calibri"/>
                <a:ea typeface="ＭＳ Ｐゴシック"/>
              </a:rPr>
              <a:t> y </a:t>
            </a:r>
            <a:r>
              <a:rPr lang="1106" dirty="0" err="1">
                <a:latin typeface="Calibri"/>
                <a:ea typeface="ＭＳ Ｐゴシック"/>
              </a:rPr>
              <a:t>llyfryn</a:t>
            </a:r>
            <a:r>
              <a:rPr lang="1106" dirty="0">
                <a:latin typeface="Calibri"/>
                <a:ea typeface="ＭＳ Ｐゴシック"/>
              </a:rPr>
              <a:t> </a:t>
            </a:r>
            <a:r>
              <a:rPr lang="1106" dirty="0" err="1">
                <a:latin typeface="Calibri"/>
                <a:ea typeface="ＭＳ Ｐゴシック"/>
              </a:rPr>
              <a:t>ateb</a:t>
            </a:r>
            <a:r>
              <a:rPr lang="1106" dirty="0">
                <a:latin typeface="Calibri"/>
                <a:ea typeface="ＭＳ Ｐゴシック"/>
              </a:rPr>
              <a:t>.</a:t>
            </a:r>
          </a:p>
          <a:p>
            <a:r>
              <a:rPr lang="en-GB" dirty="0">
                <a:solidFill>
                  <a:schemeClr val="accent1"/>
                </a:solidFill>
                <a:latin typeface="Calibri"/>
                <a:ea typeface="ＭＳ Ｐゴシック"/>
              </a:rPr>
              <a:t>Then, candidates can draw their graphs on the graph paper provided by WJEC in the answer booklet.</a:t>
            </a:r>
          </a:p>
          <a:p>
            <a:endParaRPr lang="en-GB"/>
          </a:p>
          <a:p>
            <a:endParaRPr lang="en-GB"/>
          </a:p>
          <a:p>
            <a:endParaRPr lang="en-GB"/>
          </a:p>
          <a:p>
            <a:pPr>
              <a:defRPr b="0" i="0"/>
            </a:pPr>
            <a:r>
              <a:rPr lang="1106" dirty="0">
                <a:latin typeface="Calibri"/>
                <a:ea typeface="ＭＳ Ｐゴシック"/>
              </a:rPr>
              <a:t>Mae </a:t>
            </a:r>
            <a:r>
              <a:rPr lang="1106" dirty="0" err="1">
                <a:latin typeface="Calibri"/>
                <a:ea typeface="ＭＳ Ｐゴシック"/>
              </a:rPr>
              <a:t>hyn</a:t>
            </a:r>
            <a:r>
              <a:rPr lang="1106" dirty="0">
                <a:latin typeface="Calibri"/>
                <a:ea typeface="ＭＳ Ｐゴシック"/>
              </a:rPr>
              <a:t> </a:t>
            </a:r>
            <a:r>
              <a:rPr lang="1106" dirty="0" err="1">
                <a:latin typeface="Calibri"/>
                <a:ea typeface="ＭＳ Ｐゴシック"/>
              </a:rPr>
              <a:t>yn</a:t>
            </a:r>
            <a:r>
              <a:rPr lang="1106" dirty="0">
                <a:latin typeface="Calibri"/>
                <a:ea typeface="ＭＳ Ｐゴシック"/>
              </a:rPr>
              <a:t> </a:t>
            </a:r>
            <a:r>
              <a:rPr lang="1106" dirty="0" err="1">
                <a:latin typeface="Calibri"/>
                <a:ea typeface="ＭＳ Ｐゴシック"/>
              </a:rPr>
              <a:t>golygu</a:t>
            </a:r>
            <a:r>
              <a:rPr lang="1106" dirty="0">
                <a:latin typeface="Calibri"/>
                <a:ea typeface="ＭＳ Ｐゴシック"/>
              </a:rPr>
              <a:t> bod </a:t>
            </a:r>
            <a:r>
              <a:rPr lang="1106" dirty="0" err="1">
                <a:latin typeface="Calibri"/>
                <a:ea typeface="ＭＳ Ｐゴシック"/>
              </a:rPr>
              <a:t>yr</a:t>
            </a:r>
            <a:r>
              <a:rPr lang="1106" dirty="0">
                <a:latin typeface="Calibri"/>
                <a:ea typeface="ＭＳ Ｐゴシック"/>
              </a:rPr>
              <a:t> </a:t>
            </a:r>
            <a:r>
              <a:rPr lang="1106" dirty="0" err="1">
                <a:latin typeface="Calibri"/>
                <a:ea typeface="ＭＳ Ｐゴシック"/>
              </a:rPr>
              <a:t>arholwyr</a:t>
            </a:r>
            <a:r>
              <a:rPr lang="1106" dirty="0">
                <a:latin typeface="Calibri"/>
                <a:ea typeface="ＭＳ Ｐゴシック"/>
              </a:rPr>
              <a:t> </a:t>
            </a:r>
            <a:r>
              <a:rPr lang="1106" dirty="0" err="1">
                <a:latin typeface="Calibri"/>
                <a:ea typeface="ＭＳ Ｐゴシック"/>
              </a:rPr>
              <a:t>yn</a:t>
            </a:r>
            <a:r>
              <a:rPr lang="1106" dirty="0">
                <a:latin typeface="Calibri"/>
                <a:ea typeface="ＭＳ Ｐゴシック"/>
              </a:rPr>
              <a:t> </a:t>
            </a:r>
            <a:r>
              <a:rPr lang="1106" dirty="0" err="1">
                <a:latin typeface="Calibri"/>
                <a:ea typeface="ＭＳ Ｐゴシック"/>
              </a:rPr>
              <a:t>glir</a:t>
            </a:r>
            <a:r>
              <a:rPr lang="1106" dirty="0">
                <a:latin typeface="Calibri"/>
                <a:ea typeface="ＭＳ Ｐゴシック"/>
              </a:rPr>
              <a:t> </a:t>
            </a:r>
            <a:r>
              <a:rPr lang="1106" dirty="0" err="1">
                <a:latin typeface="Calibri"/>
                <a:ea typeface="ＭＳ Ｐゴシック"/>
              </a:rPr>
              <a:t>wedyn</a:t>
            </a:r>
            <a:r>
              <a:rPr lang="1106" dirty="0">
                <a:latin typeface="Calibri"/>
                <a:ea typeface="ＭＳ Ｐゴシック"/>
              </a:rPr>
              <a:t> bod y </a:t>
            </a:r>
            <a:r>
              <a:rPr lang="1106" dirty="0" err="1">
                <a:latin typeface="Calibri"/>
                <a:ea typeface="ＭＳ Ｐゴシック"/>
              </a:rPr>
              <a:t>gwaith</a:t>
            </a:r>
            <a:r>
              <a:rPr lang="1106" dirty="0">
                <a:latin typeface="Calibri"/>
                <a:ea typeface="ＭＳ Ｐゴシック"/>
              </a:rPr>
              <a:t> </a:t>
            </a:r>
            <a:r>
              <a:rPr lang="1106" dirty="0" err="1">
                <a:latin typeface="Calibri"/>
                <a:ea typeface="ＭＳ Ｐゴシック"/>
              </a:rPr>
              <a:t>wedi'i</a:t>
            </a:r>
            <a:r>
              <a:rPr lang="1106" dirty="0">
                <a:latin typeface="Calibri"/>
                <a:ea typeface="ＭＳ Ｐゴシック"/>
              </a:rPr>
              <a:t> </a:t>
            </a:r>
            <a:r>
              <a:rPr lang="1106" dirty="0" err="1">
                <a:latin typeface="Calibri"/>
                <a:ea typeface="ＭＳ Ｐゴシック"/>
              </a:rPr>
              <a:t>wneud</a:t>
            </a:r>
            <a:r>
              <a:rPr lang="1106" dirty="0">
                <a:latin typeface="Calibri"/>
                <a:ea typeface="ＭＳ Ｐゴシック"/>
              </a:rPr>
              <a:t> </a:t>
            </a:r>
            <a:r>
              <a:rPr lang="1106" dirty="0" err="1">
                <a:latin typeface="Calibri"/>
                <a:ea typeface="ＭＳ Ｐゴシック"/>
              </a:rPr>
              <a:t>yn</a:t>
            </a:r>
            <a:r>
              <a:rPr lang="1106" dirty="0">
                <a:latin typeface="Calibri"/>
                <a:ea typeface="ＭＳ Ｐゴシック"/>
              </a:rPr>
              <a:t> </a:t>
            </a:r>
            <a:r>
              <a:rPr lang="1106" dirty="0" err="1">
                <a:latin typeface="Calibri"/>
                <a:ea typeface="ＭＳ Ｐゴシック"/>
              </a:rPr>
              <a:t>ystod</a:t>
            </a:r>
            <a:r>
              <a:rPr lang="1106" dirty="0">
                <a:latin typeface="Calibri"/>
                <a:ea typeface="ＭＳ Ｐゴシック"/>
              </a:rPr>
              <a:t> y 2½ </a:t>
            </a:r>
            <a:r>
              <a:rPr lang="1106" dirty="0" err="1">
                <a:latin typeface="Calibri"/>
                <a:ea typeface="ＭＳ Ｐゴシック"/>
              </a:rPr>
              <a:t>awr</a:t>
            </a:r>
            <a:r>
              <a:rPr lang="1106" dirty="0">
                <a:latin typeface="Calibri"/>
                <a:ea typeface="ＭＳ Ｐゴシック"/>
              </a:rPr>
              <a:t> o </a:t>
            </a:r>
            <a:r>
              <a:rPr lang="1106" dirty="0" err="1">
                <a:latin typeface="Calibri"/>
                <a:ea typeface="ＭＳ Ｐゴシック"/>
              </a:rPr>
              <a:t>reolaeth</a:t>
            </a:r>
            <a:r>
              <a:rPr lang="1106" dirty="0">
                <a:latin typeface="Calibri"/>
                <a:ea typeface="ＭＳ Ｐゴシック"/>
              </a:rPr>
              <a:t> </a:t>
            </a:r>
            <a:r>
              <a:rPr lang="1106" dirty="0" err="1">
                <a:latin typeface="Calibri"/>
                <a:ea typeface="ＭＳ Ｐゴシック"/>
              </a:rPr>
              <a:t>uchel</a:t>
            </a:r>
            <a:r>
              <a:rPr lang="1106" dirty="0">
                <a:latin typeface="Calibri"/>
                <a:ea typeface="ＭＳ Ｐゴシック"/>
              </a:rPr>
              <a:t>. </a:t>
            </a:r>
            <a:endParaRPr lang="1106" dirty="0"/>
          </a:p>
          <a:p>
            <a:r>
              <a:rPr lang="en-GB" dirty="0">
                <a:solidFill>
                  <a:schemeClr val="accent1"/>
                </a:solidFill>
                <a:latin typeface="Calibri"/>
                <a:ea typeface="ＭＳ Ｐゴシック"/>
              </a:rPr>
              <a:t>This means that examiners are then clear that the work has been done during the 2 ½ hours of high control.</a:t>
            </a:r>
          </a:p>
        </p:txBody>
      </p:sp>
    </p:spTree>
    <p:extLst>
      <p:ext uri="{BB962C8B-B14F-4D97-AF65-F5344CB8AC3E}">
        <p14:creationId xmlns:p14="http://schemas.microsoft.com/office/powerpoint/2010/main" val="24294858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D37CF1-A268-44DB-AADA-23197135C100}"/>
              </a:ext>
            </a:extLst>
          </p:cNvPr>
          <p:cNvSpPr>
            <a:spLocks noGrp="1"/>
          </p:cNvSpPr>
          <p:nvPr>
            <p:ph idx="1"/>
          </p:nvPr>
        </p:nvSpPr>
        <p:spPr>
          <a:xfrm>
            <a:off x="371960" y="1608649"/>
            <a:ext cx="3314700" cy="2110944"/>
          </a:xfrm>
        </p:spPr>
        <p:txBody>
          <a:bodyPr vert="horz" lIns="91440" tIns="45720" rIns="91440" bIns="45720" rtlCol="0" anchor="t">
            <a:noAutofit/>
          </a:bodyPr>
          <a:lstStyle/>
          <a:p>
            <a:pPr>
              <a:defRPr b="0" i="0"/>
            </a:pPr>
            <a:r>
              <a:rPr lang="1106" sz="1800" dirty="0">
                <a:latin typeface="+mn-lt"/>
                <a:ea typeface="ＭＳ Ｐゴシック"/>
                <a:cs typeface="Arial"/>
              </a:rPr>
              <a:t>Gan </a:t>
            </a:r>
            <a:r>
              <a:rPr lang="1106" sz="1800" dirty="0" err="1">
                <a:latin typeface="+mn-lt"/>
                <a:ea typeface="ＭＳ Ｐゴシック"/>
                <a:cs typeface="Arial"/>
              </a:rPr>
              <a:t>fod</a:t>
            </a:r>
            <a:r>
              <a:rPr lang="1106" sz="1800" dirty="0">
                <a:latin typeface="+mn-lt"/>
                <a:ea typeface="ＭＳ Ｐゴシック"/>
                <a:cs typeface="Arial"/>
              </a:rPr>
              <a:t> y </a:t>
            </a:r>
            <a:r>
              <a:rPr lang="1106" sz="1800" dirty="0" err="1">
                <a:latin typeface="+mn-lt"/>
                <a:ea typeface="ＭＳ Ｐゴシック"/>
                <a:cs typeface="Arial"/>
              </a:rPr>
              <a:t>graffiau</a:t>
            </a:r>
            <a:r>
              <a:rPr lang="1106" sz="1800" dirty="0">
                <a:latin typeface="+mn-lt"/>
                <a:ea typeface="ＭＳ Ｐゴシック"/>
                <a:cs typeface="Arial"/>
              </a:rPr>
              <a:t> </a:t>
            </a:r>
            <a:r>
              <a:rPr lang="1106" sz="1800" dirty="0" err="1">
                <a:latin typeface="+mn-lt"/>
                <a:ea typeface="ＭＳ Ｐゴシック"/>
                <a:cs typeface="Arial"/>
              </a:rPr>
              <a:t>wedi'u</a:t>
            </a:r>
            <a:r>
              <a:rPr lang="1106" sz="1800" dirty="0">
                <a:latin typeface="+mn-lt"/>
                <a:ea typeface="ＭＳ Ｐゴシック"/>
                <a:cs typeface="Arial"/>
              </a:rPr>
              <a:t> </a:t>
            </a:r>
            <a:r>
              <a:rPr lang="1106" sz="1800" dirty="0" err="1">
                <a:latin typeface="+mn-lt"/>
                <a:ea typeface="ＭＳ Ｐゴシック"/>
                <a:cs typeface="Arial"/>
              </a:rPr>
              <a:t>lluniadu</a:t>
            </a:r>
            <a:r>
              <a:rPr lang="1106" sz="1800" dirty="0">
                <a:latin typeface="+mn-lt"/>
                <a:ea typeface="ＭＳ Ｐゴシック"/>
                <a:cs typeface="Arial"/>
              </a:rPr>
              <a:t> </a:t>
            </a:r>
            <a:r>
              <a:rPr lang="1106" sz="1800" dirty="0" err="1">
                <a:latin typeface="+mn-lt"/>
                <a:ea typeface="ＭＳ Ｐゴシック"/>
                <a:cs typeface="Arial"/>
              </a:rPr>
              <a:t>ar</a:t>
            </a:r>
            <a:r>
              <a:rPr lang="1106" sz="1800" dirty="0">
                <a:latin typeface="+mn-lt"/>
                <a:ea typeface="ＭＳ Ｐゴシック"/>
                <a:cs typeface="Arial"/>
              </a:rPr>
              <a:t> y </a:t>
            </a:r>
            <a:r>
              <a:rPr lang="1106" sz="1800" dirty="0" err="1">
                <a:latin typeface="+mn-lt"/>
                <a:ea typeface="ＭＳ Ｐゴシック"/>
                <a:cs typeface="Arial"/>
              </a:rPr>
              <a:t>dudalen</a:t>
            </a:r>
            <a:r>
              <a:rPr lang="1106" sz="1800" dirty="0">
                <a:latin typeface="+mn-lt"/>
                <a:ea typeface="ＭＳ Ｐゴシック"/>
                <a:cs typeface="Arial"/>
              </a:rPr>
              <a:t> </a:t>
            </a:r>
            <a:r>
              <a:rPr lang="1106" sz="1800" dirty="0" err="1">
                <a:latin typeface="+mn-lt"/>
                <a:ea typeface="ＭＳ Ｐゴシック"/>
                <a:cs typeface="Arial"/>
              </a:rPr>
              <a:t>ddynodedig</a:t>
            </a:r>
            <a:r>
              <a:rPr lang="1106" sz="1800" dirty="0">
                <a:latin typeface="+mn-lt"/>
                <a:ea typeface="ＭＳ Ｐゴシック"/>
                <a:cs typeface="Arial"/>
              </a:rPr>
              <a:t> </a:t>
            </a:r>
            <a:r>
              <a:rPr lang="1106" sz="1800" dirty="0" err="1">
                <a:latin typeface="+mn-lt"/>
                <a:ea typeface="ＭＳ Ｐゴシック"/>
                <a:cs typeface="Arial"/>
              </a:rPr>
              <a:t>yn</a:t>
            </a:r>
            <a:r>
              <a:rPr lang="1106" sz="1800" dirty="0">
                <a:latin typeface="+mn-lt"/>
                <a:ea typeface="ＭＳ Ｐゴシック"/>
                <a:cs typeface="Arial"/>
              </a:rPr>
              <a:t> </a:t>
            </a:r>
            <a:r>
              <a:rPr lang="1106" sz="1800" dirty="0" err="1">
                <a:latin typeface="+mn-lt"/>
                <a:ea typeface="ＭＳ Ｐゴシック"/>
                <a:cs typeface="Arial"/>
              </a:rPr>
              <a:t>Llyfryn</a:t>
            </a:r>
            <a:r>
              <a:rPr lang="1106" sz="1800" dirty="0">
                <a:latin typeface="+mn-lt"/>
                <a:ea typeface="ＭＳ Ｐゴシック"/>
                <a:cs typeface="Arial"/>
              </a:rPr>
              <a:t> Ateb CBAC, </a:t>
            </a:r>
            <a:r>
              <a:rPr lang="1106" sz="1800" dirty="0" err="1">
                <a:latin typeface="+mn-lt"/>
                <a:ea typeface="ＭＳ Ｐゴシック"/>
                <a:cs typeface="Arial"/>
              </a:rPr>
              <a:t>mae'n</a:t>
            </a:r>
            <a:r>
              <a:rPr lang="1106" sz="1800" dirty="0">
                <a:latin typeface="+mn-lt"/>
                <a:ea typeface="ＭＳ Ｐゴシック"/>
                <a:cs typeface="Arial"/>
              </a:rPr>
              <a:t> </a:t>
            </a:r>
            <a:r>
              <a:rPr lang="1106" sz="1800" dirty="0" err="1">
                <a:latin typeface="+mn-lt"/>
                <a:ea typeface="ＭＳ Ｐゴシック"/>
                <a:cs typeface="Arial"/>
              </a:rPr>
              <a:t>amlwg</a:t>
            </a:r>
            <a:r>
              <a:rPr lang="1106" sz="1800" dirty="0">
                <a:latin typeface="+mn-lt"/>
                <a:ea typeface="ＭＳ Ｐゴシック"/>
                <a:cs typeface="Arial"/>
              </a:rPr>
              <a:t> </a:t>
            </a:r>
            <a:r>
              <a:rPr lang="1106" sz="1800" dirty="0" err="1">
                <a:latin typeface="+mn-lt"/>
                <a:ea typeface="ＭＳ Ｐゴシック"/>
                <a:cs typeface="Arial"/>
              </a:rPr>
              <a:t>eu</a:t>
            </a:r>
            <a:r>
              <a:rPr lang="1106" sz="1800" dirty="0">
                <a:latin typeface="+mn-lt"/>
                <a:ea typeface="ＭＳ Ｐゴシック"/>
                <a:cs typeface="Arial"/>
              </a:rPr>
              <a:t> bod </a:t>
            </a:r>
            <a:r>
              <a:rPr lang="1106" sz="1800" dirty="0" err="1">
                <a:latin typeface="+mn-lt"/>
                <a:ea typeface="ＭＳ Ｐゴシック"/>
                <a:cs typeface="Arial"/>
              </a:rPr>
              <a:t>wedi'u</a:t>
            </a:r>
            <a:r>
              <a:rPr lang="1106" sz="1800" dirty="0">
                <a:latin typeface="+mn-lt"/>
                <a:ea typeface="ＭＳ Ｐゴシック"/>
                <a:cs typeface="Arial"/>
              </a:rPr>
              <a:t> </a:t>
            </a:r>
            <a:r>
              <a:rPr lang="1106" sz="1800" dirty="0" err="1">
                <a:latin typeface="+mn-lt"/>
                <a:ea typeface="ＭＳ Ｐゴシック"/>
                <a:cs typeface="Arial"/>
              </a:rPr>
              <a:t>cwblhau</a:t>
            </a:r>
            <a:r>
              <a:rPr lang="1106" sz="1800" dirty="0">
                <a:latin typeface="+mn-lt"/>
                <a:ea typeface="ＭＳ Ｐゴシック"/>
                <a:cs typeface="Arial"/>
              </a:rPr>
              <a:t> </a:t>
            </a:r>
            <a:r>
              <a:rPr lang="1106" sz="1800" dirty="0" err="1">
                <a:latin typeface="+mn-lt"/>
                <a:ea typeface="ＭＳ Ｐゴシック"/>
                <a:cs typeface="Arial"/>
              </a:rPr>
              <a:t>yn</a:t>
            </a:r>
            <a:r>
              <a:rPr lang="1106" sz="1800" dirty="0">
                <a:latin typeface="+mn-lt"/>
                <a:ea typeface="ＭＳ Ｐゴシック"/>
                <a:cs typeface="Arial"/>
              </a:rPr>
              <a:t> </a:t>
            </a:r>
            <a:r>
              <a:rPr lang="1106" sz="1800" dirty="0" err="1">
                <a:latin typeface="+mn-lt"/>
                <a:ea typeface="ＭＳ Ｐゴシック"/>
                <a:cs typeface="Arial"/>
              </a:rPr>
              <a:t>ystod</a:t>
            </a:r>
            <a:r>
              <a:rPr lang="1106" sz="1800" dirty="0">
                <a:latin typeface="+mn-lt"/>
                <a:ea typeface="ＭＳ Ｐゴシック"/>
                <a:cs typeface="Arial"/>
              </a:rPr>
              <a:t> </a:t>
            </a:r>
            <a:r>
              <a:rPr lang="1106" sz="1800" dirty="0" err="1">
                <a:latin typeface="+mn-lt"/>
                <a:ea typeface="ＭＳ Ｐゴシック"/>
                <a:cs typeface="Arial"/>
              </a:rPr>
              <a:t>yr</a:t>
            </a:r>
            <a:r>
              <a:rPr lang="1106" sz="1800" dirty="0">
                <a:latin typeface="+mn-lt"/>
                <a:ea typeface="ＭＳ Ｐゴシック"/>
                <a:cs typeface="Arial"/>
              </a:rPr>
              <a:t> </a:t>
            </a:r>
            <a:r>
              <a:rPr lang="1106" sz="1800" dirty="0" err="1">
                <a:latin typeface="+mn-lt"/>
                <a:ea typeface="ＭＳ Ｐゴシック"/>
                <a:cs typeface="Arial"/>
              </a:rPr>
              <a:t>asesiad</a:t>
            </a:r>
            <a:r>
              <a:rPr lang="1106" sz="1800" dirty="0">
                <a:latin typeface="+mn-lt"/>
                <a:ea typeface="ＭＳ Ｐゴシック"/>
                <a:cs typeface="Arial"/>
              </a:rPr>
              <a:t> di-</a:t>
            </a:r>
            <a:r>
              <a:rPr lang="1106" sz="1800" dirty="0" err="1">
                <a:latin typeface="+mn-lt"/>
                <a:ea typeface="ＭＳ Ｐゴシック"/>
                <a:cs typeface="Arial"/>
              </a:rPr>
              <a:t>arholiad</a:t>
            </a:r>
            <a:r>
              <a:rPr lang="1106" sz="1800" dirty="0">
                <a:latin typeface="+mn-lt"/>
                <a:ea typeface="ＭＳ Ｐゴシック"/>
                <a:cs typeface="Arial"/>
              </a:rPr>
              <a:t> ac </a:t>
            </a:r>
            <a:r>
              <a:rPr lang="1106" sz="1800" dirty="0" err="1">
                <a:latin typeface="+mn-lt"/>
                <a:ea typeface="ＭＳ Ｐゴシック"/>
                <a:cs typeface="Arial"/>
              </a:rPr>
              <a:t>nad</a:t>
            </a:r>
            <a:r>
              <a:rPr lang="1106" sz="1800" dirty="0">
                <a:latin typeface="+mn-lt"/>
                <a:ea typeface="ＭＳ Ｐゴシック"/>
                <a:cs typeface="Arial"/>
              </a:rPr>
              <a:t> </a:t>
            </a:r>
            <a:r>
              <a:rPr lang="1106" sz="1800" dirty="0" err="1">
                <a:latin typeface="+mn-lt"/>
                <a:ea typeface="ＭＳ Ｐゴシック"/>
                <a:cs typeface="Arial"/>
              </a:rPr>
              <a:t>ydynt</a:t>
            </a:r>
            <a:r>
              <a:rPr lang="1106" sz="1800" dirty="0">
                <a:latin typeface="+mn-lt"/>
                <a:ea typeface="ＭＳ Ｐゴシック"/>
                <a:cs typeface="Arial"/>
              </a:rPr>
              <a:t> </a:t>
            </a:r>
            <a:r>
              <a:rPr lang="1106" sz="1800" dirty="0" err="1">
                <a:latin typeface="+mn-lt"/>
                <a:ea typeface="ＭＳ Ｐゴシック"/>
                <a:cs typeface="Arial"/>
              </a:rPr>
              <a:t>yn</a:t>
            </a:r>
            <a:r>
              <a:rPr lang="1106" sz="1800" dirty="0">
                <a:latin typeface="+mn-lt"/>
                <a:ea typeface="ＭＳ Ｐゴシック"/>
                <a:cs typeface="Arial"/>
              </a:rPr>
              <a:t> </a:t>
            </a:r>
            <a:r>
              <a:rPr lang="1106" sz="1800" dirty="0" err="1">
                <a:latin typeface="+mn-lt"/>
                <a:ea typeface="ＭＳ Ｐゴシック"/>
                <a:cs typeface="Arial"/>
              </a:rPr>
              <a:t>rhan</a:t>
            </a:r>
            <a:r>
              <a:rPr lang="1106" sz="1800" dirty="0">
                <a:latin typeface="+mn-lt"/>
                <a:ea typeface="ＭＳ Ｐゴシック"/>
                <a:cs typeface="Arial"/>
              </a:rPr>
              <a:t> </a:t>
            </a:r>
            <a:r>
              <a:rPr lang="1106" sz="1800" dirty="0" err="1">
                <a:latin typeface="+mn-lt"/>
                <a:ea typeface="ＭＳ Ｐゴシック"/>
                <a:cs typeface="Arial"/>
              </a:rPr>
              <a:t>o'r</a:t>
            </a:r>
            <a:r>
              <a:rPr lang="1106" sz="1800" dirty="0">
                <a:latin typeface="+mn-lt"/>
                <a:ea typeface="ＭＳ Ｐゴシック"/>
                <a:cs typeface="Arial"/>
              </a:rPr>
              <a:t> </a:t>
            </a:r>
            <a:r>
              <a:rPr lang="1106" sz="1800" dirty="0" err="1">
                <a:latin typeface="+mn-lt"/>
                <a:ea typeface="ＭＳ Ｐゴシック"/>
                <a:cs typeface="Arial"/>
              </a:rPr>
              <a:t>deunyddiau</a:t>
            </a:r>
            <a:r>
              <a:rPr lang="1106" sz="1800" dirty="0">
                <a:latin typeface="+mn-lt"/>
                <a:ea typeface="ＭＳ Ｐゴシック"/>
                <a:cs typeface="Arial"/>
              </a:rPr>
              <a:t> </a:t>
            </a:r>
            <a:r>
              <a:rPr lang="1106" sz="1800" dirty="0" err="1">
                <a:latin typeface="+mn-lt"/>
                <a:ea typeface="ＭＳ Ｐゴシック"/>
                <a:cs typeface="Arial"/>
              </a:rPr>
              <a:t>portffolio</a:t>
            </a:r>
            <a:r>
              <a:rPr lang="1106" sz="1800" dirty="0">
                <a:latin typeface="+mn-lt"/>
                <a:ea typeface="ＭＳ Ｐゴシック"/>
                <a:cs typeface="Arial"/>
              </a:rPr>
              <a:t> </a:t>
            </a:r>
            <a:r>
              <a:rPr lang="1106" sz="1800" dirty="0" err="1">
                <a:latin typeface="+mn-lt"/>
                <a:ea typeface="ＭＳ Ｐゴシック"/>
                <a:cs typeface="Arial"/>
              </a:rPr>
              <a:t>ychwanegol</a:t>
            </a:r>
            <a:r>
              <a:rPr lang="1106" sz="1800" dirty="0">
                <a:latin typeface="+mn-lt"/>
                <a:ea typeface="ＭＳ Ｐゴシック"/>
                <a:cs typeface="Arial"/>
              </a:rPr>
              <a:t> y </a:t>
            </a:r>
            <a:r>
              <a:rPr lang="1106" sz="1800" dirty="0" err="1">
                <a:latin typeface="+mn-lt"/>
                <a:ea typeface="ＭＳ Ｐゴシック"/>
                <a:cs typeface="Arial"/>
              </a:rPr>
              <a:t>gellir</a:t>
            </a:r>
            <a:r>
              <a:rPr lang="1106" sz="1800" dirty="0">
                <a:latin typeface="+mn-lt"/>
                <a:ea typeface="ＭＳ Ｐゴシック"/>
                <a:cs typeface="Arial"/>
              </a:rPr>
              <a:t> </a:t>
            </a:r>
            <a:r>
              <a:rPr lang="1106" sz="1800" dirty="0" err="1">
                <a:latin typeface="+mn-lt"/>
                <a:ea typeface="ＭＳ Ｐゴシック"/>
                <a:cs typeface="Arial"/>
              </a:rPr>
              <a:t>eu</a:t>
            </a:r>
            <a:r>
              <a:rPr lang="1106" sz="1800" dirty="0">
                <a:latin typeface="+mn-lt"/>
                <a:ea typeface="ＭＳ Ｐゴシック"/>
                <a:cs typeface="Arial"/>
              </a:rPr>
              <a:t> </a:t>
            </a:r>
            <a:r>
              <a:rPr lang="1106" sz="1800" dirty="0" err="1">
                <a:latin typeface="+mn-lt"/>
                <a:ea typeface="ＭＳ Ｐゴシック"/>
                <a:cs typeface="Arial"/>
              </a:rPr>
              <a:t>cynnwys</a:t>
            </a:r>
            <a:r>
              <a:rPr lang="1106" sz="1800" dirty="0">
                <a:latin typeface="+mn-lt"/>
                <a:ea typeface="ＭＳ Ｐゴシック"/>
                <a:cs typeface="Arial"/>
              </a:rPr>
              <a:t>. </a:t>
            </a:r>
            <a:endParaRPr lang="1106" sz="1800">
              <a:latin typeface="+mn-lt"/>
            </a:endParaRPr>
          </a:p>
          <a:p>
            <a:endParaRPr lang="en-GB" sz="1800">
              <a:latin typeface="+mn-lt"/>
            </a:endParaRPr>
          </a:p>
          <a:p>
            <a:r>
              <a:rPr lang="en-GB" sz="1800" dirty="0">
                <a:solidFill>
                  <a:schemeClr val="accent1"/>
                </a:solidFill>
                <a:latin typeface="+mn-lt"/>
                <a:ea typeface="ＭＳ Ｐゴシック"/>
                <a:cs typeface="Arial"/>
              </a:rPr>
              <a:t>As the graphs have been drawn on the designated page in the WJEC Answer Booklet it is clear that this was completed during the NEA and is not part of the additional portfolio materials that may be included. </a:t>
            </a:r>
            <a:endParaRPr lang="en-GB" sz="1800" dirty="0">
              <a:solidFill>
                <a:schemeClr val="accent1"/>
              </a:solidFill>
              <a:latin typeface="+mn-lt"/>
            </a:endParaRPr>
          </a:p>
        </p:txBody>
      </p:sp>
      <p:pic>
        <p:nvPicPr>
          <p:cNvPr id="4" name="Picture 3">
            <a:extLst>
              <a:ext uri="{FF2B5EF4-FFF2-40B4-BE49-F238E27FC236}">
                <a16:creationId xmlns:a16="http://schemas.microsoft.com/office/drawing/2014/main" id="{BA9FD41A-2FA3-4F58-A7CA-517219FF0FDE}"/>
              </a:ext>
            </a:extLst>
          </p:cNvPr>
          <p:cNvPicPr>
            <a:picLocks noChangeAspect="1"/>
          </p:cNvPicPr>
          <p:nvPr/>
        </p:nvPicPr>
        <p:blipFill>
          <a:blip r:embed="rId2"/>
          <a:stretch>
            <a:fillRect/>
          </a:stretch>
        </p:blipFill>
        <p:spPr>
          <a:xfrm>
            <a:off x="4149476" y="128163"/>
            <a:ext cx="4994524" cy="6601673"/>
          </a:xfrm>
          <a:prstGeom prst="rect">
            <a:avLst/>
          </a:prstGeom>
        </p:spPr>
      </p:pic>
    </p:spTree>
    <p:extLst>
      <p:ext uri="{BB962C8B-B14F-4D97-AF65-F5344CB8AC3E}">
        <p14:creationId xmlns:p14="http://schemas.microsoft.com/office/powerpoint/2010/main" val="25763697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15A89-C90B-4D90-9812-B5F316F20251}"/>
              </a:ext>
            </a:extLst>
          </p:cNvPr>
          <p:cNvSpPr>
            <a:spLocks noGrp="1"/>
          </p:cNvSpPr>
          <p:nvPr>
            <p:ph type="title"/>
          </p:nvPr>
        </p:nvSpPr>
        <p:spPr>
          <a:xfrm>
            <a:off x="453083" y="2865287"/>
            <a:ext cx="3743532" cy="2278519"/>
          </a:xfrm>
        </p:spPr>
        <p:txBody>
          <a:bodyPr>
            <a:normAutofit fontScale="90000"/>
          </a:bodyPr>
          <a:lstStyle/>
          <a:p>
            <a:pPr>
              <a:defRPr b="0" i="0"/>
            </a:pPr>
            <a:r>
              <a:rPr lang="1106" dirty="0">
                <a:solidFill>
                  <a:schemeClr val="tx1"/>
                </a:solidFill>
                <a:latin typeface="Arial"/>
                <a:ea typeface="ＭＳ Ｐゴシック"/>
                <a:cs typeface="Arial"/>
              </a:rPr>
              <a:t>Mae </a:t>
            </a:r>
            <a:r>
              <a:rPr lang="1106" dirty="0" err="1">
                <a:solidFill>
                  <a:schemeClr val="tx1"/>
                </a:solidFill>
                <a:latin typeface="Arial"/>
                <a:ea typeface="ＭＳ Ｐゴシック"/>
                <a:cs typeface="Arial"/>
              </a:rPr>
              <a:t>mwy</a:t>
            </a:r>
            <a:r>
              <a:rPr lang="1106" dirty="0">
                <a:solidFill>
                  <a:schemeClr val="tx1"/>
                </a:solidFill>
                <a:latin typeface="Arial"/>
                <a:ea typeface="ＭＳ Ｐゴシック"/>
                <a:cs typeface="Arial"/>
              </a:rPr>
              <a:t> o </a:t>
            </a:r>
            <a:r>
              <a:rPr lang="1106" dirty="0" err="1">
                <a:solidFill>
                  <a:schemeClr val="tx1"/>
                </a:solidFill>
                <a:latin typeface="Arial"/>
                <a:ea typeface="ＭＳ Ｐゴシック"/>
                <a:cs typeface="Arial"/>
              </a:rPr>
              <a:t>d</a:t>
            </a:r>
            <a:r>
              <a:rPr lang="en-GB" dirty="0" err="1">
                <a:solidFill>
                  <a:schemeClr val="tx1"/>
                </a:solidFill>
                <a:latin typeface="Arial"/>
                <a:ea typeface="ＭＳ Ｐゴシック"/>
                <a:cs typeface="Arial"/>
              </a:rPr>
              <a:t>d</a:t>
            </a:r>
            <a:r>
              <a:rPr lang="1106" dirty="0" err="1">
                <a:solidFill>
                  <a:schemeClr val="tx1"/>
                </a:solidFill>
                <a:latin typeface="Arial"/>
                <a:ea typeface="ＭＳ Ｐゴシック"/>
                <a:cs typeface="Arial"/>
              </a:rPr>
              <a:t>eunyddiau</a:t>
            </a:r>
            <a:r>
              <a:rPr lang="1106" dirty="0">
                <a:solidFill>
                  <a:schemeClr val="tx1"/>
                </a:solidFill>
                <a:latin typeface="Arial"/>
                <a:ea typeface="ＭＳ Ｐゴシック"/>
                <a:cs typeface="Arial"/>
              </a:rPr>
              <a:t> </a:t>
            </a:r>
            <a:r>
              <a:rPr lang="1106" dirty="0" err="1">
                <a:solidFill>
                  <a:schemeClr val="tx1"/>
                </a:solidFill>
                <a:latin typeface="Arial"/>
                <a:ea typeface="ＭＳ Ｐゴシック"/>
                <a:cs typeface="Arial"/>
              </a:rPr>
              <a:t>cefnogi</a:t>
            </a:r>
            <a:r>
              <a:rPr lang="1106" dirty="0">
                <a:solidFill>
                  <a:schemeClr val="tx1"/>
                </a:solidFill>
                <a:latin typeface="Arial"/>
                <a:ea typeface="ＭＳ Ｐゴシック"/>
                <a:cs typeface="Arial"/>
              </a:rPr>
              <a:t> </a:t>
            </a:r>
            <a:r>
              <a:rPr lang="1106" dirty="0" err="1">
                <a:solidFill>
                  <a:schemeClr val="tx1"/>
                </a:solidFill>
                <a:latin typeface="Arial"/>
                <a:ea typeface="ＭＳ Ｐゴシック"/>
                <a:cs typeface="Arial"/>
              </a:rPr>
              <a:t>ar</a:t>
            </a:r>
            <a:r>
              <a:rPr lang="1106" dirty="0">
                <a:solidFill>
                  <a:schemeClr val="tx1"/>
                </a:solidFill>
                <a:latin typeface="Arial"/>
                <a:ea typeface="ＭＳ Ｐゴシック"/>
                <a:cs typeface="Arial"/>
              </a:rPr>
              <a:t> </a:t>
            </a:r>
            <a:r>
              <a:rPr lang="1106" dirty="0" err="1">
                <a:solidFill>
                  <a:schemeClr val="tx1"/>
                </a:solidFill>
                <a:latin typeface="Arial"/>
                <a:ea typeface="ＭＳ Ｐゴシック"/>
                <a:cs typeface="Arial"/>
              </a:rPr>
              <a:t>gael</a:t>
            </a:r>
            <a:r>
              <a:rPr lang="1106" dirty="0">
                <a:solidFill>
                  <a:schemeClr val="tx1"/>
                </a:solidFill>
                <a:latin typeface="Arial"/>
                <a:ea typeface="ＭＳ Ｐゴシック"/>
                <a:cs typeface="Arial"/>
              </a:rPr>
              <a:t> </a:t>
            </a:r>
            <a:r>
              <a:rPr lang="1106" dirty="0" err="1">
                <a:solidFill>
                  <a:schemeClr val="tx1"/>
                </a:solidFill>
                <a:latin typeface="Arial"/>
                <a:ea typeface="ＭＳ Ｐゴシック"/>
                <a:cs typeface="Arial"/>
              </a:rPr>
              <a:t>ar</a:t>
            </a:r>
            <a:r>
              <a:rPr lang="1106" dirty="0">
                <a:solidFill>
                  <a:schemeClr val="tx1"/>
                </a:solidFill>
                <a:latin typeface="Arial"/>
                <a:ea typeface="ＭＳ Ｐゴシック"/>
                <a:cs typeface="Arial"/>
              </a:rPr>
              <a:t> y</a:t>
            </a:r>
            <a:r>
              <a:rPr lang="en-GB" dirty="0">
                <a:solidFill>
                  <a:schemeClr val="tx1"/>
                </a:solidFill>
                <a:latin typeface="Arial"/>
                <a:ea typeface="ＭＳ Ｐゴシック"/>
                <a:cs typeface="Arial"/>
              </a:rPr>
              <a:t> </a:t>
            </a:r>
            <a:r>
              <a:rPr lang="en-GB" dirty="0">
                <a:solidFill>
                  <a:schemeClr val="tx1"/>
                </a:solidFill>
                <a:latin typeface="Arial"/>
                <a:ea typeface="ＭＳ Ｐゴシック"/>
                <a:cs typeface="Arial"/>
                <a:hlinkClick r:id="rId2"/>
              </a:rPr>
              <a:t>wefan</a:t>
            </a:r>
            <a:r>
              <a:rPr lang="1106" dirty="0">
                <a:solidFill>
                  <a:schemeClr val="tx1"/>
                </a:solidFill>
                <a:latin typeface="Arial"/>
                <a:ea typeface="ＭＳ Ｐゴシック"/>
                <a:cs typeface="Arial"/>
              </a:rPr>
              <a:t>.</a:t>
            </a:r>
            <a:r>
              <a:rPr lang="1106" dirty="0">
                <a:latin typeface="Arial"/>
                <a:ea typeface="ＭＳ Ｐゴシック"/>
                <a:cs typeface="Arial"/>
              </a:rPr>
              <a:t> </a:t>
            </a:r>
            <a:br>
              <a:rPr lang="1106" dirty="0"/>
            </a:br>
            <a:br>
              <a:rPr lang="1106" dirty="0"/>
            </a:br>
            <a:r>
              <a:rPr lang="en-GB" dirty="0">
                <a:latin typeface="Arial"/>
                <a:ea typeface="ＭＳ Ｐゴシック"/>
                <a:cs typeface="Arial"/>
              </a:rPr>
              <a:t>There are further support materials on the </a:t>
            </a:r>
            <a:r>
              <a:rPr lang="en-GB" dirty="0">
                <a:latin typeface="Arial"/>
                <a:ea typeface="ＭＳ Ｐゴシック"/>
                <a:cs typeface="Arial"/>
                <a:hlinkClick r:id="rId3"/>
              </a:rPr>
              <a:t>website</a:t>
            </a:r>
            <a:r>
              <a:rPr lang="en-GB" dirty="0">
                <a:latin typeface="Arial"/>
                <a:ea typeface="ＭＳ Ｐゴシック"/>
                <a:cs typeface="Arial"/>
              </a:rPr>
              <a:t>.</a:t>
            </a:r>
            <a:br>
              <a:rPr lang="en-GB" dirty="0"/>
            </a:br>
            <a:br>
              <a:rPr lang="1106" dirty="0"/>
            </a:br>
            <a:endParaRPr lang="en-GB"/>
          </a:p>
        </p:txBody>
      </p:sp>
      <p:pic>
        <p:nvPicPr>
          <p:cNvPr id="4" name="Content Placeholder 3">
            <a:hlinkClick r:id="rId3"/>
            <a:extLst>
              <a:ext uri="{FF2B5EF4-FFF2-40B4-BE49-F238E27FC236}">
                <a16:creationId xmlns:a16="http://schemas.microsoft.com/office/drawing/2014/main" id="{104CE346-D441-4B92-B9CA-E01694AD95C8}"/>
              </a:ext>
            </a:extLst>
          </p:cNvPr>
          <p:cNvPicPr>
            <a:picLocks noGrp="1" noChangeAspect="1"/>
          </p:cNvPicPr>
          <p:nvPr>
            <p:ph idx="1"/>
          </p:nvPr>
        </p:nvPicPr>
        <p:blipFill>
          <a:blip r:embed="rId4"/>
          <a:stretch>
            <a:fillRect/>
          </a:stretch>
        </p:blipFill>
        <p:spPr>
          <a:xfrm>
            <a:off x="4463513" y="350582"/>
            <a:ext cx="4227404" cy="6156836"/>
          </a:xfrm>
          <a:prstGeom prst="rect">
            <a:avLst/>
          </a:prstGeom>
        </p:spPr>
      </p:pic>
    </p:spTree>
    <p:extLst>
      <p:ext uri="{BB962C8B-B14F-4D97-AF65-F5344CB8AC3E}">
        <p14:creationId xmlns:p14="http://schemas.microsoft.com/office/powerpoint/2010/main" val="35553888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8736" y="352806"/>
            <a:ext cx="8776060" cy="628516"/>
          </a:xfrm>
          <a:prstGeom prst="rect">
            <a:avLst/>
          </a:prstGeom>
          <a:noFill/>
        </p:spPr>
        <p:txBody>
          <a:bodyPr wrap="square" rtlCol="0">
            <a:spAutoFit/>
          </a:bodyPr>
          <a:lstStyle/>
          <a:p>
            <a:pPr>
              <a:lnSpc>
                <a:spcPct val="80000"/>
              </a:lnSpc>
              <a:defRPr b="0" i="0"/>
            </a:pPr>
            <a:r>
              <a:rPr lang="1106" sz="4400" kern="1100" spc="-30">
                <a:solidFill>
                  <a:schemeClr val="bg1"/>
                </a:solidFill>
                <a:latin typeface="Gotham Rounded Book"/>
                <a:cs typeface="Gotham Rounded Book"/>
              </a:rPr>
              <a:t>Cwestiynau? | Any Questions?</a:t>
            </a:r>
          </a:p>
        </p:txBody>
      </p:sp>
      <p:sp>
        <p:nvSpPr>
          <p:cNvPr id="4" name="TextBox 3"/>
          <p:cNvSpPr txBox="1"/>
          <p:nvPr/>
        </p:nvSpPr>
        <p:spPr>
          <a:xfrm>
            <a:off x="278735" y="1303202"/>
            <a:ext cx="3847657" cy="3874831"/>
          </a:xfrm>
          <a:prstGeom prst="rect">
            <a:avLst/>
          </a:prstGeom>
          <a:noFill/>
        </p:spPr>
        <p:txBody>
          <a:bodyPr wrap="square" rtlCol="0">
            <a:spAutoFit/>
          </a:bodyPr>
          <a:lstStyle/>
          <a:p>
            <a:pPr>
              <a:defRPr b="0" i="0"/>
            </a:pPr>
            <a:r>
              <a:rPr lang="1106">
                <a:solidFill>
                  <a:schemeClr val="bg1"/>
                </a:solidFill>
                <a:latin typeface="Gotham Rounded Book" pitchFamily="50" charset="0"/>
              </a:rPr>
              <a:t>Cysylltwch â’n Swyddogion Pwnc arbenigol a thîm cefnogaeth weinyddol eich pwnc os oes gennych unrhyw gwestiynau.</a:t>
            </a:r>
          </a:p>
          <a:p>
            <a:endParaRPr lang="en-GB">
              <a:solidFill>
                <a:schemeClr val="bg1"/>
              </a:solidFill>
              <a:latin typeface="Gotham Rounded Book" pitchFamily="50" charset="0"/>
            </a:endParaRPr>
          </a:p>
          <a:p>
            <a:pPr>
              <a:defRPr b="0" i="0"/>
            </a:pPr>
            <a:r>
              <a:rPr lang="1106" sz="2000" kern="1100" spc="-50">
                <a:solidFill>
                  <a:schemeClr val="bg1"/>
                </a:solidFill>
                <a:latin typeface="Gotham Rounded Book"/>
                <a:cs typeface="Gotham Rounded Book"/>
              </a:rPr>
              <a:t>GCSEGeography@wjec.co.uk</a:t>
            </a:r>
          </a:p>
          <a:p>
            <a:endParaRPr lang="en-US" sz="2000" kern="1100" spc="-50">
              <a:solidFill>
                <a:schemeClr val="bg1"/>
              </a:solidFill>
              <a:latin typeface="Gotham Rounded Book"/>
              <a:cs typeface="Gotham Rounded Book"/>
            </a:endParaRPr>
          </a:p>
          <a:p>
            <a:pPr>
              <a:defRPr b="0" i="0"/>
            </a:pPr>
            <a:r>
              <a:rPr lang="1106" sz="2000" kern="1100" spc="-50">
                <a:latin typeface="Gotham Rounded Book"/>
                <a:cs typeface="Gotham Rounded Book"/>
              </a:rPr>
              <a:t>@wjec_cbac</a:t>
            </a:r>
            <a:endParaRPr lang="en-US" sz="2000" kern="1100" spc="-50">
              <a:latin typeface="Gotham Rounded Book"/>
              <a:cs typeface="Gotham Rounded Book"/>
            </a:endParaRPr>
          </a:p>
          <a:p>
            <a:pPr>
              <a:defRPr b="0" i="0"/>
            </a:pPr>
            <a:r>
              <a:rPr lang="1106" sz="2000" kern="1100" spc="-50">
                <a:latin typeface="Gotham Rounded Book"/>
                <a:cs typeface="Gotham Rounded Book"/>
              </a:rPr>
              <a:t>@cbac_wjec</a:t>
            </a:r>
            <a:endParaRPr lang="en-US" sz="2000" kern="1100" spc="-50">
              <a:latin typeface="Gotham Rounded Book"/>
              <a:cs typeface="Gotham Rounded Book"/>
            </a:endParaRPr>
          </a:p>
          <a:p>
            <a:endParaRPr lang="en-US" sz="2000" kern="1100" spc="-50">
              <a:solidFill>
                <a:srgbClr val="F7B385"/>
              </a:solidFill>
              <a:latin typeface="Gotham Rounded Book"/>
              <a:cs typeface="Gotham Rounded Book"/>
            </a:endParaRPr>
          </a:p>
          <a:p>
            <a:pPr>
              <a:defRPr b="0" i="0"/>
            </a:pPr>
            <a:r>
              <a:rPr lang="1106" sz="2000" kern="1100" spc="-50">
                <a:latin typeface="Gotham Rounded Book"/>
                <a:cs typeface="Gotham Rounded Book"/>
              </a:rPr>
              <a:t>cbac.co.uk</a:t>
            </a:r>
          </a:p>
          <a:p>
            <a:pPr>
              <a:defRPr b="0" i="0"/>
            </a:pPr>
            <a:r>
              <a:rPr lang="1106" sz="2000" kern="1100" spc="-50">
                <a:latin typeface="Gotham Rounded Book"/>
                <a:cs typeface="Gotham Rounded Book"/>
              </a:rPr>
              <a:t>wjec.co.uk</a:t>
            </a:r>
            <a:endParaRPr lang="en-GB" sz="4400"/>
          </a:p>
        </p:txBody>
      </p:sp>
      <p:sp>
        <p:nvSpPr>
          <p:cNvPr id="3" name="TextBox 2"/>
          <p:cNvSpPr txBox="1"/>
          <p:nvPr/>
        </p:nvSpPr>
        <p:spPr>
          <a:xfrm>
            <a:off x="4426528" y="1303202"/>
            <a:ext cx="4108514" cy="1464503"/>
          </a:xfrm>
          <a:prstGeom prst="rect">
            <a:avLst/>
          </a:prstGeom>
          <a:noFill/>
        </p:spPr>
        <p:txBody>
          <a:bodyPr wrap="square" rtlCol="0">
            <a:spAutoFit/>
          </a:bodyPr>
          <a:lstStyle/>
          <a:p>
            <a:pPr>
              <a:defRPr b="0" i="0"/>
            </a:pPr>
            <a:r>
              <a:rPr lang="1106">
                <a:solidFill>
                  <a:schemeClr val="bg1"/>
                </a:solidFill>
                <a:latin typeface="Gotham Rounded Book" pitchFamily="50" charset="0"/>
              </a:rPr>
              <a:t>Contact our specialist Subject Officers and administrative support team for your subject with any queries.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16" y="5874317"/>
            <a:ext cx="798967" cy="798967"/>
          </a:xfrm>
          <a:prstGeom prst="rect">
            <a:avLst/>
          </a:prstGeom>
        </p:spPr>
      </p:pic>
    </p:spTree>
    <p:extLst>
      <p:ext uri="{BB962C8B-B14F-4D97-AF65-F5344CB8AC3E}">
        <p14:creationId xmlns:p14="http://schemas.microsoft.com/office/powerpoint/2010/main" val="308432702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WJEC Powerpoint Presentation Template (Bilingual - Wales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BAC Powerpoint Presentation Template (Bilingual - Wales only)" id="{82AC2F94-DF41-436F-963A-1362D7838D9C}" vid="{C0A88D77-0D04-4171-A6CE-841FFA115A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6cd8883-d5ca-4442-8613-148bc692e403">
      <UserInfo>
        <DisplayName>Evans, Paul</DisplayName>
        <AccountId>37775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6418E0F1BFF24ABBFF30793E3CCDD8" ma:contentTypeVersion="11" ma:contentTypeDescription="Create a new document." ma:contentTypeScope="" ma:versionID="176dced02303736bcefb4fe58f675ed4">
  <xsd:schema xmlns:xsd="http://www.w3.org/2001/XMLSchema" xmlns:xs="http://www.w3.org/2001/XMLSchema" xmlns:p="http://schemas.microsoft.com/office/2006/metadata/properties" xmlns:ns3="2fef2d20-99b0-404f-97bf-af5411dd9602" xmlns:ns4="d6cd8883-d5ca-4442-8613-148bc692e403" targetNamespace="http://schemas.microsoft.com/office/2006/metadata/properties" ma:root="true" ma:fieldsID="cb3a70022acca30e0e01fe2588bf3508" ns3:_="" ns4:_="">
    <xsd:import namespace="2fef2d20-99b0-404f-97bf-af5411dd9602"/>
    <xsd:import namespace="d6cd8883-d5ca-4442-8613-148bc692e40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Locatio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ef2d20-99b0-404f-97bf-af5411dd96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cd8883-d5ca-4442-8613-148bc692e40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55E1BF-89EC-40F0-9404-E5B90B765E75}">
  <ds:schemaRefs>
    <ds:schemaRef ds:uri="http://schemas.microsoft.com/sharepoint/v3/contenttype/forms"/>
  </ds:schemaRefs>
</ds:datastoreItem>
</file>

<file path=customXml/itemProps2.xml><?xml version="1.0" encoding="utf-8"?>
<ds:datastoreItem xmlns:ds="http://schemas.openxmlformats.org/officeDocument/2006/customXml" ds:itemID="{D0DE5532-076C-4333-94CD-BB9A7BAC216D}">
  <ds:schemaRefs>
    <ds:schemaRef ds:uri="http://schemas.microsoft.com/office/2006/metadata/properties"/>
    <ds:schemaRef ds:uri="http://purl.org/dc/terms/"/>
    <ds:schemaRef ds:uri="http://schemas.openxmlformats.org/package/2006/metadata/core-properties"/>
    <ds:schemaRef ds:uri="2fef2d20-99b0-404f-97bf-af5411dd9602"/>
    <ds:schemaRef ds:uri="http://schemas.microsoft.com/office/2006/documentManagement/types"/>
    <ds:schemaRef ds:uri="d6cd8883-d5ca-4442-8613-148bc692e403"/>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0C8ED09-96E8-44A9-AB09-F3E53404D0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ef2d20-99b0-404f-97bf-af5411dd9602"/>
    <ds:schemaRef ds:uri="d6cd8883-d5ca-4442-8613-148bc692e4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CPD NEA Base map</Template>
  <TotalTime>1360</TotalTime>
  <Words>289</Words>
  <Application>Microsoft Office PowerPoint</Application>
  <PresentationFormat>On-screen Show (4:3)</PresentationFormat>
  <Paragraphs>39</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Gotham Rounded Book</vt:lpstr>
      <vt:lpstr>Arial</vt:lpstr>
      <vt:lpstr>Bliss-Light</vt:lpstr>
      <vt:lpstr>Calibri</vt:lpstr>
      <vt:lpstr>WJEC Powerpoint Presentation Template (Bilingual - Wales only)</vt:lpstr>
      <vt:lpstr>PowerPoint Presentation</vt:lpstr>
      <vt:lpstr>PowerPoint Presentation</vt:lpstr>
      <vt:lpstr>PowerPoint Presentation</vt:lpstr>
      <vt:lpstr>PowerPoint Presentation</vt:lpstr>
      <vt:lpstr>PowerPoint Presentation</vt:lpstr>
      <vt:lpstr>Mae mwy o ddeunyddiau cefnogi ar gael ar y wefan.   There are further support materials on the website.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Paul</dc:creator>
  <cp:lastModifiedBy>Evans, Paul</cp:lastModifiedBy>
  <cp:revision>26</cp:revision>
  <dcterms:created xsi:type="dcterms:W3CDTF">2019-09-10T12:39:30Z</dcterms:created>
  <dcterms:modified xsi:type="dcterms:W3CDTF">2019-10-07T10:58:19Z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0x0101000D6418E0F1BFF24ABBFF30793E3CCDD8</vt:lpwstr>
  </property>
  <property fmtid="{D5CDD505-2E9C-101B-9397-08002B2CF9AE}" pid="3" name="Order">
    <vt:r8>84900</vt:r8>
  </property>
  <property fmtid="{D5CDD505-2E9C-101B-9397-08002B2CF9AE}" pid="4" name="URL">
    <vt:lpwstr/>
  </property>
</Properties>
</file>