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79" r:id="rId5"/>
    <p:sldId id="285" r:id="rId6"/>
    <p:sldId id="346" r:id="rId7"/>
    <p:sldId id="348" r:id="rId8"/>
    <p:sldId id="349" r:id="rId9"/>
    <p:sldId id="360" r:id="rId10"/>
    <p:sldId id="358" r:id="rId11"/>
    <p:sldId id="350" r:id="rId12"/>
    <p:sldId id="351" r:id="rId13"/>
    <p:sldId id="355" r:id="rId14"/>
    <p:sldId id="362" r:id="rId15"/>
    <p:sldId id="356" r:id="rId16"/>
    <p:sldId id="353" r:id="rId17"/>
    <p:sldId id="365" r:id="rId18"/>
    <p:sldId id="364" r:id="rId19"/>
    <p:sldId id="352" r:id="rId20"/>
    <p:sldId id="363" r:id="rId21"/>
    <p:sldId id="333" r:id="rId22"/>
    <p:sldId id="342" r:id="rId23"/>
    <p:sldId id="283" r:id="rId24"/>
    <p:sldId id="338" r:id="rId25"/>
    <p:sldId id="257" r:id="rId26"/>
    <p:sldId id="328" r:id="rId27"/>
    <p:sldId id="339" r:id="rId28"/>
    <p:sldId id="334" r:id="rId29"/>
    <p:sldId id="340" r:id="rId30"/>
    <p:sldId id="335" r:id="rId31"/>
    <p:sldId id="366" r:id="rId32"/>
    <p:sldId id="341" r:id="rId33"/>
    <p:sldId id="303" r:id="rId34"/>
    <p:sldId id="317" r:id="rId35"/>
    <p:sldId id="336" r:id="rId36"/>
    <p:sldId id="343" r:id="rId37"/>
    <p:sldId id="337" r:id="rId38"/>
    <p:sldId id="344" r:id="rId39"/>
    <p:sldId id="345" r:id="rId40"/>
    <p:sldId id="294" r:id="rId41"/>
    <p:sldId id="292" r:id="rId42"/>
    <p:sldId id="321" r:id="rId43"/>
    <p:sldId id="322"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E65000"/>
    <a:srgbClr val="BDFEF2"/>
    <a:srgbClr val="AEE2FF"/>
    <a:srgbClr val="65B2E6"/>
    <a:srgbClr val="FFFFFF"/>
    <a:srgbClr val="3DA0E4"/>
    <a:srgbClr val="1E70C0"/>
    <a:srgbClr val="7C7C7C"/>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14F73-9EEA-4B51-8D07-F331AE2D0697}" v="23" dt="2023-09-28T10:26:04.275"/>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38" autoAdjust="0"/>
    <p:restoredTop sz="93478" autoAdjust="0"/>
  </p:normalViewPr>
  <p:slideViewPr>
    <p:cSldViewPr snapToGrid="0" snapToObjects="1">
      <p:cViewPr varScale="1">
        <p:scale>
          <a:sx n="106" d="100"/>
          <a:sy n="106" d="100"/>
        </p:scale>
        <p:origin x="1296" y="114"/>
      </p:cViewPr>
      <p:guideLst/>
    </p:cSldViewPr>
  </p:slideViewPr>
  <p:outlineViewPr>
    <p:cViewPr>
      <p:scale>
        <a:sx n="33" d="100"/>
        <a:sy n="33" d="100"/>
      </p:scale>
      <p:origin x="0" y="-20112"/>
    </p:cViewPr>
  </p:outlineViewPr>
  <p:notesTextViewPr>
    <p:cViewPr>
      <p:scale>
        <a:sx n="1" d="1"/>
        <a:sy n="1" d="1"/>
      </p:scale>
      <p:origin x="0" y="0"/>
    </p:cViewPr>
  </p:notesTextViewPr>
  <p:notesViewPr>
    <p:cSldViewPr snapToGrid="0" snapToObjects="1">
      <p:cViewPr varScale="1">
        <p:scale>
          <a:sx n="51" d="100"/>
          <a:sy n="51" d="100"/>
        </p:scale>
        <p:origin x="191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ouch, Jan" userId="81e05372-b394-45a3-b388-3c20e9fd83c4" providerId="ADAL" clId="{0A614F73-9EEA-4B51-8D07-F331AE2D0697}"/>
    <pc:docChg chg="custSel modSld">
      <pc:chgData name="Crouch, Jan" userId="81e05372-b394-45a3-b388-3c20e9fd83c4" providerId="ADAL" clId="{0A614F73-9EEA-4B51-8D07-F331AE2D0697}" dt="2023-09-28T10:32:19.549" v="91" actId="20577"/>
      <pc:docMkLst>
        <pc:docMk/>
      </pc:docMkLst>
      <pc:sldChg chg="modSp mod">
        <pc:chgData name="Crouch, Jan" userId="81e05372-b394-45a3-b388-3c20e9fd83c4" providerId="ADAL" clId="{0A614F73-9EEA-4B51-8D07-F331AE2D0697}" dt="2023-09-28T10:16:55.894" v="61" actId="20577"/>
        <pc:sldMkLst>
          <pc:docMk/>
          <pc:sldMk cId="2165076542" sldId="257"/>
        </pc:sldMkLst>
        <pc:spChg chg="mod">
          <ac:chgData name="Crouch, Jan" userId="81e05372-b394-45a3-b388-3c20e9fd83c4" providerId="ADAL" clId="{0A614F73-9EEA-4B51-8D07-F331AE2D0697}" dt="2023-09-28T10:16:55.894" v="61" actId="20577"/>
          <ac:spMkLst>
            <pc:docMk/>
            <pc:sldMk cId="2165076542" sldId="257"/>
            <ac:spMk id="6" creationId="{16D31BEC-3A34-FD9A-1564-8C6AFEDF0DA4}"/>
          </ac:spMkLst>
        </pc:spChg>
      </pc:sldChg>
      <pc:sldChg chg="modSp mod">
        <pc:chgData name="Crouch, Jan" userId="81e05372-b394-45a3-b388-3c20e9fd83c4" providerId="ADAL" clId="{0A614F73-9EEA-4B51-8D07-F331AE2D0697}" dt="2023-09-28T09:54:49.648" v="0" actId="20577"/>
        <pc:sldMkLst>
          <pc:docMk/>
          <pc:sldMk cId="3990940086" sldId="285"/>
        </pc:sldMkLst>
        <pc:spChg chg="mod">
          <ac:chgData name="Crouch, Jan" userId="81e05372-b394-45a3-b388-3c20e9fd83c4" providerId="ADAL" clId="{0A614F73-9EEA-4B51-8D07-F331AE2D0697}" dt="2023-09-28T09:54:49.648" v="0" actId="20577"/>
          <ac:spMkLst>
            <pc:docMk/>
            <pc:sldMk cId="3990940086" sldId="285"/>
            <ac:spMk id="7" creationId="{FBBB5808-F9C3-6560-FC60-FFF5E1B5FC85}"/>
          </ac:spMkLst>
        </pc:spChg>
      </pc:sldChg>
      <pc:sldChg chg="modSp mod">
        <pc:chgData name="Crouch, Jan" userId="81e05372-b394-45a3-b388-3c20e9fd83c4" providerId="ADAL" clId="{0A614F73-9EEA-4B51-8D07-F331AE2D0697}" dt="2023-09-28T10:26:04.275" v="74" actId="20577"/>
        <pc:sldMkLst>
          <pc:docMk/>
          <pc:sldMk cId="2081251074" sldId="317"/>
        </pc:sldMkLst>
        <pc:spChg chg="mod">
          <ac:chgData name="Crouch, Jan" userId="81e05372-b394-45a3-b388-3c20e9fd83c4" providerId="ADAL" clId="{0A614F73-9EEA-4B51-8D07-F331AE2D0697}" dt="2023-09-28T10:25:53.744" v="73" actId="20577"/>
          <ac:spMkLst>
            <pc:docMk/>
            <pc:sldMk cId="2081251074" sldId="317"/>
            <ac:spMk id="6" creationId="{51D9066B-6961-B555-27A8-E046CC44B7E3}"/>
          </ac:spMkLst>
        </pc:spChg>
        <pc:spChg chg="mod">
          <ac:chgData name="Crouch, Jan" userId="81e05372-b394-45a3-b388-3c20e9fd83c4" providerId="ADAL" clId="{0A614F73-9EEA-4B51-8D07-F331AE2D0697}" dt="2023-09-28T10:26:04.275" v="74" actId="20577"/>
          <ac:spMkLst>
            <pc:docMk/>
            <pc:sldMk cId="2081251074" sldId="317"/>
            <ac:spMk id="7" creationId="{80FC00F4-08C8-86CD-C4B3-50670062EB0E}"/>
          </ac:spMkLst>
        </pc:spChg>
      </pc:sldChg>
      <pc:sldChg chg="modSp mod">
        <pc:chgData name="Crouch, Jan" userId="81e05372-b394-45a3-b388-3c20e9fd83c4" providerId="ADAL" clId="{0A614F73-9EEA-4B51-8D07-F331AE2D0697}" dt="2023-09-28T10:32:19.549" v="91" actId="20577"/>
        <pc:sldMkLst>
          <pc:docMk/>
          <pc:sldMk cId="3865824753" sldId="322"/>
        </pc:sldMkLst>
        <pc:spChg chg="mod">
          <ac:chgData name="Crouch, Jan" userId="81e05372-b394-45a3-b388-3c20e9fd83c4" providerId="ADAL" clId="{0A614F73-9EEA-4B51-8D07-F331AE2D0697}" dt="2023-09-28T10:32:19.549" v="91" actId="20577"/>
          <ac:spMkLst>
            <pc:docMk/>
            <pc:sldMk cId="3865824753" sldId="322"/>
            <ac:spMk id="2" creationId="{C518A3A5-7CC7-4C4E-93D7-EBF30255E206}"/>
          </ac:spMkLst>
        </pc:spChg>
      </pc:sldChg>
      <pc:sldChg chg="modSp">
        <pc:chgData name="Crouch, Jan" userId="81e05372-b394-45a3-b388-3c20e9fd83c4" providerId="ADAL" clId="{0A614F73-9EEA-4B51-8D07-F331AE2D0697}" dt="2023-09-28T10:20:00.083" v="62" actId="14826"/>
        <pc:sldMkLst>
          <pc:docMk/>
          <pc:sldMk cId="3177148099" sldId="328"/>
        </pc:sldMkLst>
        <pc:picChg chg="mod">
          <ac:chgData name="Crouch, Jan" userId="81e05372-b394-45a3-b388-3c20e9fd83c4" providerId="ADAL" clId="{0A614F73-9EEA-4B51-8D07-F331AE2D0697}" dt="2023-09-28T10:20:00.083" v="62" actId="14826"/>
          <ac:picMkLst>
            <pc:docMk/>
            <pc:sldMk cId="3177148099" sldId="328"/>
            <ac:picMk id="17" creationId="{5B25CE56-FD3F-86B6-77DF-3590D19AD8D6}"/>
          </ac:picMkLst>
        </pc:picChg>
      </pc:sldChg>
      <pc:sldChg chg="modSp mod">
        <pc:chgData name="Crouch, Jan" userId="81e05372-b394-45a3-b388-3c20e9fd83c4" providerId="ADAL" clId="{0A614F73-9EEA-4B51-8D07-F331AE2D0697}" dt="2023-09-28T10:26:34.050" v="75" actId="33524"/>
        <pc:sldMkLst>
          <pc:docMk/>
          <pc:sldMk cId="2027225885" sldId="336"/>
        </pc:sldMkLst>
        <pc:spChg chg="mod">
          <ac:chgData name="Crouch, Jan" userId="81e05372-b394-45a3-b388-3c20e9fd83c4" providerId="ADAL" clId="{0A614F73-9EEA-4B51-8D07-F331AE2D0697}" dt="2023-09-28T10:26:34.050" v="75" actId="33524"/>
          <ac:spMkLst>
            <pc:docMk/>
            <pc:sldMk cId="2027225885" sldId="336"/>
            <ac:spMk id="3" creationId="{81F863D6-3B29-2788-F8CC-85889A40C630}"/>
          </ac:spMkLst>
        </pc:spChg>
      </pc:sldChg>
      <pc:sldChg chg="modSp mod">
        <pc:chgData name="Crouch, Jan" userId="81e05372-b394-45a3-b388-3c20e9fd83c4" providerId="ADAL" clId="{0A614F73-9EEA-4B51-8D07-F331AE2D0697}" dt="2023-09-28T10:29:39.578" v="85" actId="1037"/>
        <pc:sldMkLst>
          <pc:docMk/>
          <pc:sldMk cId="3257050952" sldId="337"/>
        </pc:sldMkLst>
        <pc:picChg chg="mod">
          <ac:chgData name="Crouch, Jan" userId="81e05372-b394-45a3-b388-3c20e9fd83c4" providerId="ADAL" clId="{0A614F73-9EEA-4B51-8D07-F331AE2D0697}" dt="2023-09-28T10:29:39.578" v="85" actId="1037"/>
          <ac:picMkLst>
            <pc:docMk/>
            <pc:sldMk cId="3257050952" sldId="337"/>
            <ac:picMk id="19" creationId="{0362F931-79F5-87DE-9650-13D7C12545CE}"/>
          </ac:picMkLst>
        </pc:picChg>
        <pc:picChg chg="mod">
          <ac:chgData name="Crouch, Jan" userId="81e05372-b394-45a3-b388-3c20e9fd83c4" providerId="ADAL" clId="{0A614F73-9EEA-4B51-8D07-F331AE2D0697}" dt="2023-09-28T10:29:34.662" v="83" actId="1076"/>
          <ac:picMkLst>
            <pc:docMk/>
            <pc:sldMk cId="3257050952" sldId="337"/>
            <ac:picMk id="21" creationId="{030D081F-6764-3FE8-D4DE-6A20AF7AAE69}"/>
          </ac:picMkLst>
        </pc:picChg>
      </pc:sldChg>
      <pc:sldChg chg="modSp mod">
        <pc:chgData name="Crouch, Jan" userId="81e05372-b394-45a3-b388-3c20e9fd83c4" providerId="ADAL" clId="{0A614F73-9EEA-4B51-8D07-F331AE2D0697}" dt="2023-09-28T10:16:20.556" v="60" actId="20577"/>
        <pc:sldMkLst>
          <pc:docMk/>
          <pc:sldMk cId="4068438048" sldId="338"/>
        </pc:sldMkLst>
        <pc:spChg chg="mod">
          <ac:chgData name="Crouch, Jan" userId="81e05372-b394-45a3-b388-3c20e9fd83c4" providerId="ADAL" clId="{0A614F73-9EEA-4B51-8D07-F331AE2D0697}" dt="2023-09-28T10:16:20.556" v="60" actId="20577"/>
          <ac:spMkLst>
            <pc:docMk/>
            <pc:sldMk cId="4068438048" sldId="338"/>
            <ac:spMk id="14" creationId="{3AA3031F-EAD7-B7E7-9ADF-D417818E86D3}"/>
          </ac:spMkLst>
        </pc:spChg>
      </pc:sldChg>
      <pc:sldChg chg="modSp mod">
        <pc:chgData name="Crouch, Jan" userId="81e05372-b394-45a3-b388-3c20e9fd83c4" providerId="ADAL" clId="{0A614F73-9EEA-4B51-8D07-F331AE2D0697}" dt="2023-09-28T10:21:48.389" v="68" actId="20577"/>
        <pc:sldMkLst>
          <pc:docMk/>
          <pc:sldMk cId="2092316577" sldId="339"/>
        </pc:sldMkLst>
        <pc:spChg chg="mod">
          <ac:chgData name="Crouch, Jan" userId="81e05372-b394-45a3-b388-3c20e9fd83c4" providerId="ADAL" clId="{0A614F73-9EEA-4B51-8D07-F331AE2D0697}" dt="2023-09-28T10:20:56.353" v="63" actId="20577"/>
          <ac:spMkLst>
            <pc:docMk/>
            <pc:sldMk cId="2092316577" sldId="339"/>
            <ac:spMk id="3" creationId="{E087EBD2-DDBD-C239-3C4A-199E833D5676}"/>
          </ac:spMkLst>
        </pc:spChg>
        <pc:spChg chg="mod">
          <ac:chgData name="Crouch, Jan" userId="81e05372-b394-45a3-b388-3c20e9fd83c4" providerId="ADAL" clId="{0A614F73-9EEA-4B51-8D07-F331AE2D0697}" dt="2023-09-28T10:21:23.823" v="65" actId="20577"/>
          <ac:spMkLst>
            <pc:docMk/>
            <pc:sldMk cId="2092316577" sldId="339"/>
            <ac:spMk id="12" creationId="{98B8F152-51BF-4E4D-DAAA-9F4A9A6EAD2E}"/>
          </ac:spMkLst>
        </pc:spChg>
        <pc:spChg chg="mod">
          <ac:chgData name="Crouch, Jan" userId="81e05372-b394-45a3-b388-3c20e9fd83c4" providerId="ADAL" clId="{0A614F73-9EEA-4B51-8D07-F331AE2D0697}" dt="2023-09-28T10:21:48.389" v="68" actId="20577"/>
          <ac:spMkLst>
            <pc:docMk/>
            <pc:sldMk cId="2092316577" sldId="339"/>
            <ac:spMk id="15" creationId="{711577B7-7E10-F2AA-87FB-24FA00A9B69B}"/>
          </ac:spMkLst>
        </pc:spChg>
      </pc:sldChg>
      <pc:sldChg chg="modSp mod">
        <pc:chgData name="Crouch, Jan" userId="81e05372-b394-45a3-b388-3c20e9fd83c4" providerId="ADAL" clId="{0A614F73-9EEA-4B51-8D07-F331AE2D0697}" dt="2023-09-28T10:22:48.774" v="69" actId="20577"/>
        <pc:sldMkLst>
          <pc:docMk/>
          <pc:sldMk cId="3389393229" sldId="340"/>
        </pc:sldMkLst>
        <pc:spChg chg="mod">
          <ac:chgData name="Crouch, Jan" userId="81e05372-b394-45a3-b388-3c20e9fd83c4" providerId="ADAL" clId="{0A614F73-9EEA-4B51-8D07-F331AE2D0697}" dt="2023-09-28T10:22:48.774" v="69" actId="20577"/>
          <ac:spMkLst>
            <pc:docMk/>
            <pc:sldMk cId="3389393229" sldId="340"/>
            <ac:spMk id="7" creationId="{34BA8F1A-3A23-0E32-16C0-B3D9890D6883}"/>
          </ac:spMkLst>
        </pc:spChg>
      </pc:sldChg>
      <pc:sldChg chg="modSp mod">
        <pc:chgData name="Crouch, Jan" userId="81e05372-b394-45a3-b388-3c20e9fd83c4" providerId="ADAL" clId="{0A614F73-9EEA-4B51-8D07-F331AE2D0697}" dt="2023-09-28T10:25:00.947" v="71" actId="20577"/>
        <pc:sldMkLst>
          <pc:docMk/>
          <pc:sldMk cId="979870686" sldId="341"/>
        </pc:sldMkLst>
        <pc:spChg chg="mod">
          <ac:chgData name="Crouch, Jan" userId="81e05372-b394-45a3-b388-3c20e9fd83c4" providerId="ADAL" clId="{0A614F73-9EEA-4B51-8D07-F331AE2D0697}" dt="2023-09-28T10:25:00.947" v="71" actId="20577"/>
          <ac:spMkLst>
            <pc:docMk/>
            <pc:sldMk cId="979870686" sldId="341"/>
            <ac:spMk id="18" creationId="{64F69E8B-9407-3832-B972-06B20935E8D0}"/>
          </ac:spMkLst>
        </pc:spChg>
      </pc:sldChg>
      <pc:sldChg chg="modSp mod">
        <pc:chgData name="Crouch, Jan" userId="81e05372-b394-45a3-b388-3c20e9fd83c4" providerId="ADAL" clId="{0A614F73-9EEA-4B51-8D07-F331AE2D0697}" dt="2023-09-28T10:14:25.267" v="59" actId="20577"/>
        <pc:sldMkLst>
          <pc:docMk/>
          <pc:sldMk cId="2420697650" sldId="342"/>
        </pc:sldMkLst>
        <pc:spChg chg="mod">
          <ac:chgData name="Crouch, Jan" userId="81e05372-b394-45a3-b388-3c20e9fd83c4" providerId="ADAL" clId="{0A614F73-9EEA-4B51-8D07-F331AE2D0697}" dt="2023-09-28T10:14:25.267" v="59" actId="20577"/>
          <ac:spMkLst>
            <pc:docMk/>
            <pc:sldMk cId="2420697650" sldId="342"/>
            <ac:spMk id="3" creationId="{3FD05E35-140E-86D7-2FA1-08AD2497F592}"/>
          </ac:spMkLst>
        </pc:spChg>
      </pc:sldChg>
      <pc:sldChg chg="modSp mod">
        <pc:chgData name="Crouch, Jan" userId="81e05372-b394-45a3-b388-3c20e9fd83c4" providerId="ADAL" clId="{0A614F73-9EEA-4B51-8D07-F331AE2D0697}" dt="2023-09-28T10:29:00.837" v="80" actId="20577"/>
        <pc:sldMkLst>
          <pc:docMk/>
          <pc:sldMk cId="288206591" sldId="343"/>
        </pc:sldMkLst>
        <pc:spChg chg="mod">
          <ac:chgData name="Crouch, Jan" userId="81e05372-b394-45a3-b388-3c20e9fd83c4" providerId="ADAL" clId="{0A614F73-9EEA-4B51-8D07-F331AE2D0697}" dt="2023-09-28T10:28:41.361" v="76" actId="20577"/>
          <ac:spMkLst>
            <pc:docMk/>
            <pc:sldMk cId="288206591" sldId="343"/>
            <ac:spMk id="12" creationId="{5EC1096D-D1EE-DEA5-8A9C-4E486B601159}"/>
          </ac:spMkLst>
        </pc:spChg>
        <pc:spChg chg="mod">
          <ac:chgData name="Crouch, Jan" userId="81e05372-b394-45a3-b388-3c20e9fd83c4" providerId="ADAL" clId="{0A614F73-9EEA-4B51-8D07-F331AE2D0697}" dt="2023-09-28T10:28:52.413" v="78" actId="5793"/>
          <ac:spMkLst>
            <pc:docMk/>
            <pc:sldMk cId="288206591" sldId="343"/>
            <ac:spMk id="19" creationId="{D1EFA1D4-7DB2-5CDA-042B-2AF16020844B}"/>
          </ac:spMkLst>
        </pc:spChg>
        <pc:spChg chg="mod">
          <ac:chgData name="Crouch, Jan" userId="81e05372-b394-45a3-b388-3c20e9fd83c4" providerId="ADAL" clId="{0A614F73-9EEA-4B51-8D07-F331AE2D0697}" dt="2023-09-28T10:29:00.837" v="80" actId="20577"/>
          <ac:spMkLst>
            <pc:docMk/>
            <pc:sldMk cId="288206591" sldId="343"/>
            <ac:spMk id="20" creationId="{49858EDF-F0EB-0FD9-4811-D611931DFD7C}"/>
          </ac:spMkLst>
        </pc:spChg>
      </pc:sldChg>
      <pc:sldChg chg="modSp mod">
        <pc:chgData name="Crouch, Jan" userId="81e05372-b394-45a3-b388-3c20e9fd83c4" providerId="ADAL" clId="{0A614F73-9EEA-4B51-8D07-F331AE2D0697}" dt="2023-09-28T10:30:48.649" v="89" actId="20577"/>
        <pc:sldMkLst>
          <pc:docMk/>
          <pc:sldMk cId="351785570" sldId="344"/>
        </pc:sldMkLst>
        <pc:spChg chg="mod">
          <ac:chgData name="Crouch, Jan" userId="81e05372-b394-45a3-b388-3c20e9fd83c4" providerId="ADAL" clId="{0A614F73-9EEA-4B51-8D07-F331AE2D0697}" dt="2023-09-28T10:30:31.732" v="86" actId="20577"/>
          <ac:spMkLst>
            <pc:docMk/>
            <pc:sldMk cId="351785570" sldId="344"/>
            <ac:spMk id="7" creationId="{34BA8F1A-3A23-0E32-16C0-B3D9890D6883}"/>
          </ac:spMkLst>
        </pc:spChg>
        <pc:spChg chg="mod">
          <ac:chgData name="Crouch, Jan" userId="81e05372-b394-45a3-b388-3c20e9fd83c4" providerId="ADAL" clId="{0A614F73-9EEA-4B51-8D07-F331AE2D0697}" dt="2023-09-28T10:30:40.815" v="87" actId="20577"/>
          <ac:spMkLst>
            <pc:docMk/>
            <pc:sldMk cId="351785570" sldId="344"/>
            <ac:spMk id="12" creationId="{D8287005-CE20-F494-559B-0336141DACC0}"/>
          </ac:spMkLst>
        </pc:spChg>
        <pc:spChg chg="mod">
          <ac:chgData name="Crouch, Jan" userId="81e05372-b394-45a3-b388-3c20e9fd83c4" providerId="ADAL" clId="{0A614F73-9EEA-4B51-8D07-F331AE2D0697}" dt="2023-09-28T10:30:45.023" v="88" actId="20577"/>
          <ac:spMkLst>
            <pc:docMk/>
            <pc:sldMk cId="351785570" sldId="344"/>
            <ac:spMk id="13" creationId="{B61B0B58-85D3-D307-316D-3E8C634BF93A}"/>
          </ac:spMkLst>
        </pc:spChg>
        <pc:spChg chg="mod">
          <ac:chgData name="Crouch, Jan" userId="81e05372-b394-45a3-b388-3c20e9fd83c4" providerId="ADAL" clId="{0A614F73-9EEA-4B51-8D07-F331AE2D0697}" dt="2023-09-28T10:30:48.649" v="89" actId="20577"/>
          <ac:spMkLst>
            <pc:docMk/>
            <pc:sldMk cId="351785570" sldId="344"/>
            <ac:spMk id="14" creationId="{318B0D53-FC29-37FE-CD97-4DB6E5F5C362}"/>
          </ac:spMkLst>
        </pc:spChg>
      </pc:sldChg>
      <pc:sldChg chg="modSp">
        <pc:chgData name="Crouch, Jan" userId="81e05372-b394-45a3-b388-3c20e9fd83c4" providerId="ADAL" clId="{0A614F73-9EEA-4B51-8D07-F331AE2D0697}" dt="2023-09-28T09:59:21.336" v="10" actId="20577"/>
        <pc:sldMkLst>
          <pc:docMk/>
          <pc:sldMk cId="1217280413" sldId="349"/>
        </pc:sldMkLst>
        <pc:spChg chg="mod">
          <ac:chgData name="Crouch, Jan" userId="81e05372-b394-45a3-b388-3c20e9fd83c4" providerId="ADAL" clId="{0A614F73-9EEA-4B51-8D07-F331AE2D0697}" dt="2023-09-28T09:59:13.866" v="7" actId="20577"/>
          <ac:spMkLst>
            <pc:docMk/>
            <pc:sldMk cId="1217280413" sldId="349"/>
            <ac:spMk id="13" creationId="{804369B1-6586-1C66-804D-B8A3D645632B}"/>
          </ac:spMkLst>
        </pc:spChg>
        <pc:spChg chg="mod">
          <ac:chgData name="Crouch, Jan" userId="81e05372-b394-45a3-b388-3c20e9fd83c4" providerId="ADAL" clId="{0A614F73-9EEA-4B51-8D07-F331AE2D0697}" dt="2023-09-28T09:59:16.280" v="8" actId="20577"/>
          <ac:spMkLst>
            <pc:docMk/>
            <pc:sldMk cId="1217280413" sldId="349"/>
            <ac:spMk id="18" creationId="{616B0E1F-8A1C-213A-8364-04CECA88042B}"/>
          </ac:spMkLst>
        </pc:spChg>
        <pc:spChg chg="mod">
          <ac:chgData name="Crouch, Jan" userId="81e05372-b394-45a3-b388-3c20e9fd83c4" providerId="ADAL" clId="{0A614F73-9EEA-4B51-8D07-F331AE2D0697}" dt="2023-09-28T09:59:18.993" v="9" actId="20577"/>
          <ac:spMkLst>
            <pc:docMk/>
            <pc:sldMk cId="1217280413" sldId="349"/>
            <ac:spMk id="31" creationId="{033073CC-978F-DAA5-D40D-C8AF9B50CB88}"/>
          </ac:spMkLst>
        </pc:spChg>
        <pc:spChg chg="mod">
          <ac:chgData name="Crouch, Jan" userId="81e05372-b394-45a3-b388-3c20e9fd83c4" providerId="ADAL" clId="{0A614F73-9EEA-4B51-8D07-F331AE2D0697}" dt="2023-09-28T09:59:21.336" v="10" actId="20577"/>
          <ac:spMkLst>
            <pc:docMk/>
            <pc:sldMk cId="1217280413" sldId="349"/>
            <ac:spMk id="32" creationId="{6A2E0740-AB64-4EC5-6078-B5F6B656192A}"/>
          </ac:spMkLst>
        </pc:spChg>
      </pc:sldChg>
      <pc:sldChg chg="modSp mod">
        <pc:chgData name="Crouch, Jan" userId="81e05372-b394-45a3-b388-3c20e9fd83c4" providerId="ADAL" clId="{0A614F73-9EEA-4B51-8D07-F331AE2D0697}" dt="2023-09-28T10:12:48.994" v="54" actId="313"/>
        <pc:sldMkLst>
          <pc:docMk/>
          <pc:sldMk cId="150572997" sldId="352"/>
        </pc:sldMkLst>
        <pc:spChg chg="mod">
          <ac:chgData name="Crouch, Jan" userId="81e05372-b394-45a3-b388-3c20e9fd83c4" providerId="ADAL" clId="{0A614F73-9EEA-4B51-8D07-F331AE2D0697}" dt="2023-09-28T10:12:48.994" v="54" actId="313"/>
          <ac:spMkLst>
            <pc:docMk/>
            <pc:sldMk cId="150572997" sldId="352"/>
            <ac:spMk id="12" creationId="{64C680D4-B541-B7EC-BD8A-11165942296F}"/>
          </ac:spMkLst>
        </pc:spChg>
        <pc:picChg chg="mod">
          <ac:chgData name="Crouch, Jan" userId="81e05372-b394-45a3-b388-3c20e9fd83c4" providerId="ADAL" clId="{0A614F73-9EEA-4B51-8D07-F331AE2D0697}" dt="2023-09-28T10:12:25.669" v="44" actId="14100"/>
          <ac:picMkLst>
            <pc:docMk/>
            <pc:sldMk cId="150572997" sldId="352"/>
            <ac:picMk id="3" creationId="{D3E0A60D-15C0-E845-EBFD-08A69D20B9F1}"/>
          </ac:picMkLst>
        </pc:picChg>
        <pc:picChg chg="mod">
          <ac:chgData name="Crouch, Jan" userId="81e05372-b394-45a3-b388-3c20e9fd83c4" providerId="ADAL" clId="{0A614F73-9EEA-4B51-8D07-F331AE2D0697}" dt="2023-09-28T10:12:28.543" v="50" actId="1038"/>
          <ac:picMkLst>
            <pc:docMk/>
            <pc:sldMk cId="150572997" sldId="352"/>
            <ac:picMk id="16" creationId="{6951B4AB-C4B6-36FF-98EC-DDD3163FE72B}"/>
          </ac:picMkLst>
        </pc:picChg>
      </pc:sldChg>
      <pc:sldChg chg="modSp mod">
        <pc:chgData name="Crouch, Jan" userId="81e05372-b394-45a3-b388-3c20e9fd83c4" providerId="ADAL" clId="{0A614F73-9EEA-4B51-8D07-F331AE2D0697}" dt="2023-09-28T10:09:20.838" v="33" actId="20577"/>
        <pc:sldMkLst>
          <pc:docMk/>
          <pc:sldMk cId="2159180363" sldId="353"/>
        </pc:sldMkLst>
        <pc:spChg chg="mod">
          <ac:chgData name="Crouch, Jan" userId="81e05372-b394-45a3-b388-3c20e9fd83c4" providerId="ADAL" clId="{0A614F73-9EEA-4B51-8D07-F331AE2D0697}" dt="2023-09-28T10:09:20.838" v="33" actId="20577"/>
          <ac:spMkLst>
            <pc:docMk/>
            <pc:sldMk cId="2159180363" sldId="353"/>
            <ac:spMk id="13" creationId="{821A09C3-4ED8-3F79-C668-5DD37EB64166}"/>
          </ac:spMkLst>
        </pc:spChg>
      </pc:sldChg>
      <pc:sldChg chg="modSp mod">
        <pc:chgData name="Crouch, Jan" userId="81e05372-b394-45a3-b388-3c20e9fd83c4" providerId="ADAL" clId="{0A614F73-9EEA-4B51-8D07-F331AE2D0697}" dt="2023-09-28T10:08:52.339" v="28" actId="20577"/>
        <pc:sldMkLst>
          <pc:docMk/>
          <pc:sldMk cId="1317741644" sldId="356"/>
        </pc:sldMkLst>
        <pc:spChg chg="mod">
          <ac:chgData name="Crouch, Jan" userId="81e05372-b394-45a3-b388-3c20e9fd83c4" providerId="ADAL" clId="{0A614F73-9EEA-4B51-8D07-F331AE2D0697}" dt="2023-09-28T10:08:27.556" v="27" actId="20577"/>
          <ac:spMkLst>
            <pc:docMk/>
            <pc:sldMk cId="1317741644" sldId="356"/>
            <ac:spMk id="8" creationId="{39769550-A635-333F-71CE-54AB4DA3C34C}"/>
          </ac:spMkLst>
        </pc:spChg>
        <pc:spChg chg="mod">
          <ac:chgData name="Crouch, Jan" userId="81e05372-b394-45a3-b388-3c20e9fd83c4" providerId="ADAL" clId="{0A614F73-9EEA-4B51-8D07-F331AE2D0697}" dt="2023-09-28T10:08:52.339" v="28" actId="20577"/>
          <ac:spMkLst>
            <pc:docMk/>
            <pc:sldMk cId="1317741644" sldId="356"/>
            <ac:spMk id="10" creationId="{3DD2F29F-737D-34EF-A62E-5F18B8FB0C53}"/>
          </ac:spMkLst>
        </pc:spChg>
      </pc:sldChg>
      <pc:sldChg chg="modSp">
        <pc:chgData name="Crouch, Jan" userId="81e05372-b394-45a3-b388-3c20e9fd83c4" providerId="ADAL" clId="{0A614F73-9EEA-4B51-8D07-F331AE2D0697}" dt="2023-09-28T10:01:46.448" v="12" actId="20577"/>
        <pc:sldMkLst>
          <pc:docMk/>
          <pc:sldMk cId="1458300763" sldId="358"/>
        </pc:sldMkLst>
        <pc:spChg chg="mod">
          <ac:chgData name="Crouch, Jan" userId="81e05372-b394-45a3-b388-3c20e9fd83c4" providerId="ADAL" clId="{0A614F73-9EEA-4B51-8D07-F331AE2D0697}" dt="2023-09-28T10:01:46.448" v="12" actId="20577"/>
          <ac:spMkLst>
            <pc:docMk/>
            <pc:sldMk cId="1458300763" sldId="358"/>
            <ac:spMk id="17" creationId="{58358182-2EA0-9CBD-F05E-B8C7247C1785}"/>
          </ac:spMkLst>
        </pc:spChg>
      </pc:sldChg>
      <pc:sldChg chg="modSp">
        <pc:chgData name="Crouch, Jan" userId="81e05372-b394-45a3-b388-3c20e9fd83c4" providerId="ADAL" clId="{0A614F73-9EEA-4B51-8D07-F331AE2D0697}" dt="2023-09-28T09:59:06.954" v="5" actId="20577"/>
        <pc:sldMkLst>
          <pc:docMk/>
          <pc:sldMk cId="2087714757" sldId="360"/>
        </pc:sldMkLst>
        <pc:spChg chg="mod">
          <ac:chgData name="Crouch, Jan" userId="81e05372-b394-45a3-b388-3c20e9fd83c4" providerId="ADAL" clId="{0A614F73-9EEA-4B51-8D07-F331AE2D0697}" dt="2023-09-28T09:59:06.954" v="5" actId="20577"/>
          <ac:spMkLst>
            <pc:docMk/>
            <pc:sldMk cId="2087714757" sldId="360"/>
            <ac:spMk id="13" creationId="{804369B1-6586-1C66-804D-B8A3D645632B}"/>
          </ac:spMkLst>
        </pc:spChg>
        <pc:spChg chg="mod">
          <ac:chgData name="Crouch, Jan" userId="81e05372-b394-45a3-b388-3c20e9fd83c4" providerId="ADAL" clId="{0A614F73-9EEA-4B51-8D07-F331AE2D0697}" dt="2023-09-28T09:59:01.350" v="3" actId="20577"/>
          <ac:spMkLst>
            <pc:docMk/>
            <pc:sldMk cId="2087714757" sldId="360"/>
            <ac:spMk id="37" creationId="{4A467D90-486C-05C9-159D-C475A7BDC2D7}"/>
          </ac:spMkLst>
        </pc:spChg>
      </pc:sldChg>
      <pc:sldChg chg="modSp mod">
        <pc:chgData name="Crouch, Jan" userId="81e05372-b394-45a3-b388-3c20e9fd83c4" providerId="ADAL" clId="{0A614F73-9EEA-4B51-8D07-F331AE2D0697}" dt="2023-09-28T10:07:04.970" v="17" actId="20577"/>
        <pc:sldMkLst>
          <pc:docMk/>
          <pc:sldMk cId="1397230245" sldId="362"/>
        </pc:sldMkLst>
        <pc:spChg chg="mod">
          <ac:chgData name="Crouch, Jan" userId="81e05372-b394-45a3-b388-3c20e9fd83c4" providerId="ADAL" clId="{0A614F73-9EEA-4B51-8D07-F331AE2D0697}" dt="2023-09-28T10:07:04.970" v="17" actId="20577"/>
          <ac:spMkLst>
            <pc:docMk/>
            <pc:sldMk cId="1397230245" sldId="362"/>
            <ac:spMk id="5" creationId="{8DF56C8A-01B5-B133-3E1F-4990EE8E61FE}"/>
          </ac:spMkLst>
        </pc:spChg>
      </pc:sldChg>
      <pc:sldChg chg="modSp">
        <pc:chgData name="Crouch, Jan" userId="81e05372-b394-45a3-b388-3c20e9fd83c4" providerId="ADAL" clId="{0A614F73-9EEA-4B51-8D07-F331AE2D0697}" dt="2023-09-28T10:13:40.771" v="58" actId="313"/>
        <pc:sldMkLst>
          <pc:docMk/>
          <pc:sldMk cId="1171601006" sldId="363"/>
        </pc:sldMkLst>
        <pc:spChg chg="mod">
          <ac:chgData name="Crouch, Jan" userId="81e05372-b394-45a3-b388-3c20e9fd83c4" providerId="ADAL" clId="{0A614F73-9EEA-4B51-8D07-F331AE2D0697}" dt="2023-09-28T10:13:40.771" v="58" actId="313"/>
          <ac:spMkLst>
            <pc:docMk/>
            <pc:sldMk cId="1171601006" sldId="363"/>
            <ac:spMk id="10" creationId="{F3CA9281-5E62-02DE-82DC-C86EC3CD1E8D}"/>
          </ac:spMkLst>
        </pc:spChg>
      </pc:sldChg>
      <pc:sldChg chg="modSp mod">
        <pc:chgData name="Crouch, Jan" userId="81e05372-b394-45a3-b388-3c20e9fd83c4" providerId="ADAL" clId="{0A614F73-9EEA-4B51-8D07-F331AE2D0697}" dt="2023-09-28T10:11:41.360" v="41" actId="20577"/>
        <pc:sldMkLst>
          <pc:docMk/>
          <pc:sldMk cId="2307637605" sldId="364"/>
        </pc:sldMkLst>
        <pc:spChg chg="mod">
          <ac:chgData name="Crouch, Jan" userId="81e05372-b394-45a3-b388-3c20e9fd83c4" providerId="ADAL" clId="{0A614F73-9EEA-4B51-8D07-F331AE2D0697}" dt="2023-09-28T10:11:41.360" v="41" actId="20577"/>
          <ac:spMkLst>
            <pc:docMk/>
            <pc:sldMk cId="2307637605" sldId="364"/>
            <ac:spMk id="8" creationId="{2B105A19-B87C-9C04-26DB-EA542173E3FD}"/>
          </ac:spMkLst>
        </pc:spChg>
      </pc:sldChg>
      <pc:sldChg chg="modSp mod">
        <pc:chgData name="Crouch, Jan" userId="81e05372-b394-45a3-b388-3c20e9fd83c4" providerId="ADAL" clId="{0A614F73-9EEA-4B51-8D07-F331AE2D0697}" dt="2023-09-28T10:10:33.490" v="40" actId="20577"/>
        <pc:sldMkLst>
          <pc:docMk/>
          <pc:sldMk cId="4189858277" sldId="365"/>
        </pc:sldMkLst>
        <pc:spChg chg="mod">
          <ac:chgData name="Crouch, Jan" userId="81e05372-b394-45a3-b388-3c20e9fd83c4" providerId="ADAL" clId="{0A614F73-9EEA-4B51-8D07-F331AE2D0697}" dt="2023-09-28T10:10:33.490" v="40" actId="20577"/>
          <ac:spMkLst>
            <pc:docMk/>
            <pc:sldMk cId="4189858277" sldId="365"/>
            <ac:spMk id="15" creationId="{C9DC5FBC-2886-F841-307F-E4EFA705B7EE}"/>
          </ac:spMkLst>
        </pc:spChg>
      </pc:sldChg>
      <pc:sldChg chg="modSp mod">
        <pc:chgData name="Crouch, Jan" userId="81e05372-b394-45a3-b388-3c20e9fd83c4" providerId="ADAL" clId="{0A614F73-9EEA-4B51-8D07-F331AE2D0697}" dt="2023-09-28T10:24:15.814" v="70" actId="20577"/>
        <pc:sldMkLst>
          <pc:docMk/>
          <pc:sldMk cId="3948977983" sldId="366"/>
        </pc:sldMkLst>
        <pc:spChg chg="mod">
          <ac:chgData name="Crouch, Jan" userId="81e05372-b394-45a3-b388-3c20e9fd83c4" providerId="ADAL" clId="{0A614F73-9EEA-4B51-8D07-F331AE2D0697}" dt="2023-09-28T10:24:15.814" v="70" actId="20577"/>
          <ac:spMkLst>
            <pc:docMk/>
            <pc:sldMk cId="3948977983" sldId="366"/>
            <ac:spMk id="26" creationId="{4468C746-6920-7F30-1818-190C130AAAD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pattFill prst="dashUpDiag">
              <a:fgClr>
                <a:srgbClr val="00B0F0"/>
              </a:fgClr>
              <a:bgClr>
                <a:schemeClr val="bg1"/>
              </a:bgClr>
            </a:pattFill>
            <a:ln>
              <a:solidFill>
                <a:schemeClr val="tx1"/>
              </a:solidFill>
            </a:ln>
          </c:spPr>
          <c:dPt>
            <c:idx val="0"/>
            <c:bubble3D val="0"/>
            <c:spPr>
              <a:pattFill prst="pct70">
                <a:fgClr>
                  <a:srgbClr val="00B0F0"/>
                </a:fgClr>
                <a:bgClr>
                  <a:schemeClr val="bg1"/>
                </a:bgClr>
              </a:patt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76D-0B41-B776-5D1C5BCA0357}"/>
              </c:ext>
            </c:extLst>
          </c:dPt>
          <c:dPt>
            <c:idx val="1"/>
            <c:bubble3D val="0"/>
            <c:spPr>
              <a:pattFill prst="dotGrid">
                <a:fgClr>
                  <a:srgbClr val="00B0F0"/>
                </a:fgClr>
                <a:bgClr>
                  <a:schemeClr val="bg1"/>
                </a:bgClr>
              </a:patt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76D-0B41-B776-5D1C5BCA0357}"/>
              </c:ext>
            </c:extLst>
          </c:dPt>
          <c:dPt>
            <c:idx val="2"/>
            <c:bubble3D val="0"/>
            <c:spPr>
              <a:pattFill prst="solidDmnd">
                <a:fgClr>
                  <a:srgbClr val="00B0F0"/>
                </a:fgClr>
                <a:bgClr>
                  <a:schemeClr val="bg1"/>
                </a:bgClr>
              </a:patt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76D-0B41-B776-5D1C5BCA0357}"/>
              </c:ext>
            </c:extLst>
          </c:dPt>
          <c:dPt>
            <c:idx val="3"/>
            <c:bubble3D val="0"/>
            <c:spPr>
              <a:pattFill prst="smCheck">
                <a:fgClr>
                  <a:srgbClr val="00B0F0"/>
                </a:fgClr>
                <a:bgClr>
                  <a:schemeClr val="bg1"/>
                </a:bgClr>
              </a:patt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76D-0B41-B776-5D1C5BCA0357}"/>
              </c:ext>
            </c:extLst>
          </c:dPt>
          <c:dPt>
            <c:idx val="4"/>
            <c:bubble3D val="0"/>
            <c:spPr>
              <a:pattFill prst="dashUpDiag">
                <a:fgClr>
                  <a:srgbClr val="00B0F0"/>
                </a:fgClr>
                <a:bgClr>
                  <a:schemeClr val="bg1"/>
                </a:bgClr>
              </a:patt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76D-0B41-B776-5D1C5BCA0357}"/>
              </c:ext>
            </c:extLst>
          </c:dPt>
          <c:dLbls>
            <c:dLbl>
              <c:idx val="0"/>
              <c:layout>
                <c:manualLayout>
                  <c:x val="-4.3831832578716604E-2"/>
                  <c:y val="5.1127819548872182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fld id="{69076FFB-842E-4C4A-808F-8E889B6DFA70}" type="CATEGORYNAME">
                      <a:rPr lang="en-US" sz="1400">
                        <a:latin typeface="Arial" panose="020B0604020202020204" pitchFamily="34" charset="0"/>
                        <a:cs typeface="Arial" panose="020B0604020202020204" pitchFamily="34" charset="0"/>
                      </a:rPr>
                      <a:pPr>
                        <a:defRPr>
                          <a:solidFill>
                            <a:schemeClr val="tx1"/>
                          </a:solidFill>
                        </a:defRPr>
                      </a:pPr>
                      <a:t>[CATEGORY NAME]</a:t>
                    </a:fld>
                    <a:r>
                      <a:rPr lang="en-US" sz="1400" baseline="0" dirty="0">
                        <a:latin typeface="Arial" panose="020B0604020202020204" pitchFamily="34" charset="0"/>
                        <a:cs typeface="Arial" panose="020B0604020202020204" pitchFamily="34" charset="0"/>
                      </a:rPr>
                      <a:t>
</a:t>
                    </a:r>
                    <a:fld id="{C41A408F-AFF6-CD4C-907C-41BDDB25913D}" type="PERCENTAGE">
                      <a:rPr lang="en-US" sz="1400" baseline="0">
                        <a:latin typeface="Arial" panose="020B0604020202020204" pitchFamily="34" charset="0"/>
                        <a:cs typeface="Arial" panose="020B0604020202020204" pitchFamily="34" charset="0"/>
                      </a:rPr>
                      <a:pPr>
                        <a:defRPr>
                          <a:solidFill>
                            <a:schemeClr val="tx1"/>
                          </a:solidFill>
                        </a:defRPr>
                      </a:pPr>
                      <a:t>[PERCENTAGE]</a:t>
                    </a:fld>
                    <a:endParaRPr lang="en-US" sz="1400"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3023186800142443"/>
                      <c:h val="0.14845112781954886"/>
                    </c:manualLayout>
                  </c15:layout>
                  <c15:dlblFieldTable/>
                  <c15:showDataLabelsRange val="0"/>
                </c:ext>
                <c:ext xmlns:c16="http://schemas.microsoft.com/office/drawing/2014/chart" uri="{C3380CC4-5D6E-409C-BE32-E72D297353CC}">
                  <c16:uniqueId val="{00000001-576D-0B41-B776-5D1C5BCA0357}"/>
                </c:ext>
              </c:extLst>
            </c:dLbl>
            <c:dLbl>
              <c:idx val="1"/>
              <c:layout>
                <c:manualLayout>
                  <c:x val="-2.3553666972533104E-2"/>
                  <c:y val="0.14436090225563911"/>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fld id="{52515C64-5F71-704B-AA8E-7AA66508428B}" type="CATEGORYNAME">
                      <a:rPr lang="en-US" sz="1400">
                        <a:latin typeface="Arial" panose="020B0604020202020204" pitchFamily="34" charset="0"/>
                        <a:cs typeface="Arial" panose="020B0604020202020204" pitchFamily="34" charset="0"/>
                      </a:rPr>
                      <a:pPr>
                        <a:defRPr>
                          <a:solidFill>
                            <a:schemeClr val="tx1"/>
                          </a:solidFill>
                        </a:defRPr>
                      </a:pPr>
                      <a:t>[CATEGORY NAME]</a:t>
                    </a:fld>
                    <a:r>
                      <a:rPr lang="en-US" sz="1400" baseline="0" dirty="0">
                        <a:latin typeface="Arial" panose="020B0604020202020204" pitchFamily="34" charset="0"/>
                        <a:cs typeface="Arial" panose="020B0604020202020204" pitchFamily="34" charset="0"/>
                      </a:rPr>
                      <a:t>
</a:t>
                    </a:r>
                    <a:fld id="{38517C45-7C15-714E-9D49-6987A7175C50}" type="PERCENTAGE">
                      <a:rPr lang="en-US" sz="1400" baseline="0">
                        <a:latin typeface="Arial" panose="020B0604020202020204" pitchFamily="34" charset="0"/>
                        <a:cs typeface="Arial" panose="020B0604020202020204" pitchFamily="34" charset="0"/>
                      </a:rPr>
                      <a:pPr>
                        <a:defRPr>
                          <a:solidFill>
                            <a:schemeClr val="tx1"/>
                          </a:solidFill>
                        </a:defRPr>
                      </a:pPr>
                      <a:t>[PERCENTAGE]</a:t>
                    </a:fld>
                    <a:endParaRPr lang="en-US" sz="1400"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2377721000955278"/>
                      <c:h val="0.23867669172932332"/>
                    </c:manualLayout>
                  </c15:layout>
                  <c15:dlblFieldTable/>
                  <c15:showDataLabelsRange val="0"/>
                </c:ext>
                <c:ext xmlns:c16="http://schemas.microsoft.com/office/drawing/2014/chart" uri="{C3380CC4-5D6E-409C-BE32-E72D297353CC}">
                  <c16:uniqueId val="{00000003-576D-0B41-B776-5D1C5BCA0357}"/>
                </c:ext>
              </c:extLst>
            </c:dLbl>
            <c:dLbl>
              <c:idx val="2"/>
              <c:layout>
                <c:manualLayout>
                  <c:x val="-2.4290069897041765E-2"/>
                  <c:y val="-0.1067667988869812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fld id="{5FAC13F6-2A83-4044-8606-F9E00307EDE9}" type="CATEGORYNAME">
                      <a:rPr lang="en-US" sz="1400">
                        <a:latin typeface="Arial" panose="020B0604020202020204" pitchFamily="34" charset="0"/>
                        <a:cs typeface="Arial" panose="020B0604020202020204" pitchFamily="34" charset="0"/>
                      </a:rPr>
                      <a:pPr>
                        <a:defRPr>
                          <a:solidFill>
                            <a:schemeClr val="tx1"/>
                          </a:solidFill>
                        </a:defRPr>
                      </a:pPr>
                      <a:t>[CATEGORY NAME]</a:t>
                    </a:fld>
                    <a:r>
                      <a:rPr lang="en-US" sz="1400" baseline="0" dirty="0">
                        <a:latin typeface="Arial" panose="020B0604020202020204" pitchFamily="34" charset="0"/>
                        <a:cs typeface="Arial" panose="020B0604020202020204" pitchFamily="34" charset="0"/>
                      </a:rPr>
                      <a:t>
</a:t>
                    </a:r>
                    <a:fld id="{0BFFD815-7113-4546-8E4E-F530ACFF6B6B}" type="PERCENTAGE">
                      <a:rPr lang="en-US" sz="1400" baseline="0">
                        <a:latin typeface="Arial" panose="020B0604020202020204" pitchFamily="34" charset="0"/>
                        <a:cs typeface="Arial" panose="020B0604020202020204" pitchFamily="34" charset="0"/>
                      </a:rPr>
                      <a:pPr>
                        <a:defRPr>
                          <a:solidFill>
                            <a:schemeClr val="tx1"/>
                          </a:solidFill>
                        </a:defRPr>
                      </a:pPr>
                      <a:t>[PERCENTAGE]</a:t>
                    </a:fld>
                    <a:endParaRPr lang="en-US" sz="1400"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349576277839637"/>
                      <c:h val="0.29057154697768034"/>
                    </c:manualLayout>
                  </c15:layout>
                  <c15:dlblFieldTable/>
                  <c15:showDataLabelsRange val="0"/>
                </c:ext>
                <c:ext xmlns:c16="http://schemas.microsoft.com/office/drawing/2014/chart" uri="{C3380CC4-5D6E-409C-BE32-E72D297353CC}">
                  <c16:uniqueId val="{00000005-576D-0B41-B776-5D1C5BCA0357}"/>
                </c:ext>
              </c:extLst>
            </c:dLbl>
            <c:dLbl>
              <c:idx val="3"/>
              <c:layout>
                <c:manualLayout>
                  <c:x val="4.272801972062449E-2"/>
                  <c:y val="-3.007518796992481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fld id="{6D126EE3-A6DA-E443-AB3B-BC8745B527EB}" type="CATEGORYNAME">
                      <a:rPr lang="en-US" sz="1400">
                        <a:latin typeface="Arial" panose="020B0604020202020204" pitchFamily="34" charset="0"/>
                        <a:cs typeface="Arial" panose="020B0604020202020204" pitchFamily="34" charset="0"/>
                      </a:rPr>
                      <a:pPr>
                        <a:defRPr>
                          <a:solidFill>
                            <a:schemeClr val="tx1"/>
                          </a:solidFill>
                        </a:defRPr>
                      </a:pPr>
                      <a:t>[CATEGORY NAME]</a:t>
                    </a:fld>
                    <a:r>
                      <a:rPr lang="en-US" sz="1400" baseline="0" dirty="0">
                        <a:latin typeface="Arial" panose="020B0604020202020204" pitchFamily="34" charset="0"/>
                        <a:cs typeface="Arial" panose="020B0604020202020204" pitchFamily="34" charset="0"/>
                      </a:rPr>
                      <a:t>
</a:t>
                    </a:r>
                    <a:fld id="{EFDCDA79-C302-1440-83DA-A5F428559B86}" type="PERCENTAGE">
                      <a:rPr lang="en-US" sz="1400" baseline="0">
                        <a:latin typeface="Arial" panose="020B0604020202020204" pitchFamily="34" charset="0"/>
                        <a:cs typeface="Arial" panose="020B0604020202020204" pitchFamily="34" charset="0"/>
                      </a:rPr>
                      <a:pPr>
                        <a:defRPr>
                          <a:solidFill>
                            <a:schemeClr val="tx1"/>
                          </a:solidFill>
                        </a:defRPr>
                      </a:pPr>
                      <a:t>[PERCENTAGE]</a:t>
                    </a:fld>
                    <a:endParaRPr lang="en-US" sz="1400"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76D-0B41-B776-5D1C5BCA0357}"/>
                </c:ext>
              </c:extLst>
            </c:dLbl>
            <c:dLbl>
              <c:idx val="4"/>
              <c:layout>
                <c:manualLayout>
                  <c:x val="7.3451088714413207E-2"/>
                  <c:y val="7.6691966135811973E-2"/>
                </c:manualLayout>
              </c:layout>
              <c:tx>
                <c:rich>
                  <a:bodyPr rot="0" spcFirstLastPara="1" vertOverflow="ellipsis" vert="horz" wrap="square" lIns="38100" tIns="19050" rIns="38100" bIns="19050" anchor="ctr" anchorCtr="1">
                    <a:noAutofit/>
                  </a:bodyPr>
                  <a:lstStyle/>
                  <a:p>
                    <a:pPr>
                      <a:defRPr sz="1000" b="0" i="0" u="none" strike="noStrike" kern="1200" spc="0" baseline="0">
                        <a:solidFill>
                          <a:schemeClr val="tx1"/>
                        </a:solidFill>
                        <a:latin typeface="+mn-lt"/>
                        <a:ea typeface="+mn-ea"/>
                        <a:cs typeface="+mn-cs"/>
                      </a:defRPr>
                    </a:pPr>
                    <a:fld id="{9EA53E43-5199-2D44-83C9-FEBDD3C9EEDE}" type="CATEGORYNAME">
                      <a:rPr lang="en-US" sz="1400" b="1">
                        <a:solidFill>
                          <a:schemeClr val="tx1"/>
                        </a:solidFill>
                        <a:latin typeface="Arial" panose="020B0604020202020204" pitchFamily="34" charset="0"/>
                        <a:cs typeface="Arial" panose="020B0604020202020204" pitchFamily="34" charset="0"/>
                      </a:rPr>
                      <a:pPr>
                        <a:defRPr b="0">
                          <a:solidFill>
                            <a:schemeClr val="tx1"/>
                          </a:solidFill>
                        </a:defRPr>
                      </a:pPr>
                      <a:t>[CATEGORY NAME]</a:t>
                    </a:fld>
                    <a:r>
                      <a:rPr lang="en-US" sz="1400" b="1" baseline="0" dirty="0">
                        <a:solidFill>
                          <a:schemeClr val="tx1"/>
                        </a:solidFill>
                        <a:latin typeface="Arial" panose="020B0604020202020204" pitchFamily="34" charset="0"/>
                        <a:cs typeface="Arial" panose="020B0604020202020204" pitchFamily="34" charset="0"/>
                      </a:rPr>
                      <a:t>
</a:t>
                    </a:r>
                    <a:fld id="{A0575AD3-4B7F-4A45-B335-40EBE05D3669}" type="PERCENTAGE">
                      <a:rPr lang="en-US" sz="1400" b="1" baseline="0">
                        <a:solidFill>
                          <a:schemeClr val="tx1"/>
                        </a:solidFill>
                        <a:latin typeface="Arial" panose="020B0604020202020204" pitchFamily="34" charset="0"/>
                        <a:cs typeface="Arial" panose="020B0604020202020204" pitchFamily="34" charset="0"/>
                      </a:rPr>
                      <a:pPr>
                        <a:defRPr b="0">
                          <a:solidFill>
                            <a:schemeClr val="tx1"/>
                          </a:solidFill>
                        </a:defRPr>
                      </a:pPr>
                      <a:t>[PERCENTAGE]</a:t>
                    </a:fld>
                    <a:endParaRPr lang="en-US" sz="1400" b="1" baseline="0" dirty="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255539955615654"/>
                      <c:h val="0.28455650938369548"/>
                    </c:manualLayout>
                  </c15:layout>
                  <c15:dlblFieldTable/>
                  <c15:showDataLabelsRange val="0"/>
                </c:ext>
                <c:ext xmlns:c16="http://schemas.microsoft.com/office/drawing/2014/chart" uri="{C3380CC4-5D6E-409C-BE32-E72D297353CC}">
                  <c16:uniqueId val="{00000009-576D-0B41-B776-5D1C5BCA035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Identifying design possibilities</c:v>
                </c:pt>
                <c:pt idx="1">
                  <c:v>Developing a design brief and specification</c:v>
                </c:pt>
                <c:pt idx="2">
                  <c:v>Generating and developing design ideas</c:v>
                </c:pt>
                <c:pt idx="3">
                  <c:v>Making a prototype</c:v>
                </c:pt>
                <c:pt idx="4">
                  <c:v>Evaluating a prototype’s fitness for purpose</c:v>
                </c:pt>
              </c:strCache>
            </c:strRef>
          </c:cat>
          <c:val>
            <c:numRef>
              <c:f>Sheet1!$B$1:$B$5</c:f>
              <c:numCache>
                <c:formatCode>General</c:formatCode>
                <c:ptCount val="5"/>
                <c:pt idx="0">
                  <c:v>10</c:v>
                </c:pt>
                <c:pt idx="1">
                  <c:v>10</c:v>
                </c:pt>
                <c:pt idx="2">
                  <c:v>30</c:v>
                </c:pt>
                <c:pt idx="3">
                  <c:v>30</c:v>
                </c:pt>
                <c:pt idx="4">
                  <c:v>20</c:v>
                </c:pt>
              </c:numCache>
            </c:numRef>
          </c:val>
          <c:extLst>
            <c:ext xmlns:c16="http://schemas.microsoft.com/office/drawing/2014/chart" uri="{C3380CC4-5D6E-409C-BE32-E72D297353CC}">
              <c16:uniqueId val="{0000000A-576D-0B41-B776-5D1C5BCA035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3:53:17.570"/>
    </inkml:context>
    <inkml:brush xml:id="br0">
      <inkml:brushProperty name="width" value="0.2" units="cm"/>
      <inkml:brushProperty name="height" value="0.2" units="cm"/>
      <inkml:brushProperty name="color" value="#FFFFFF"/>
    </inkml:brush>
  </inkml:definitions>
  <inkml:trace contextRef="#ctx0" brushRef="#br0">29 0 24575,'61'7'0,"0"-1"0,-10 0 0,10-1 0,0 0 0,-5 0 0,-24-3 0,15 1 0,-33-2 0,-1-1 0,3 1 0,6 0 0,1 0 0,0 1 0,-5-2 0,-3 1 0,-3-1 0,1 1 0,1 0 0,3 1 0,5 0 0,5 2 0,4 0 0,-2-1 0,-4 0 0,-5-1 0,-7-1 0,-4-1 0,-2 1 0,0-1 0,4 2 0,4 0 0,4 0 0,1 1 0,4 0 0,2 0 0,-1 0 0,-3 0 0,-7-2 0,-4 0 0,1 0 0,4 1 0,8 3 0,6 1 0,3 0 0,-5 0 0,-8-2 0,-8-1 0,-6-2 0,-4 0 0,2 7 0,-2-2 0,3 6 0,-1-4 0,-1 1 0,0 0 0,-1 2 0,1 1 0,-1 2 0,1 0 0,-2 0 0,0-1 0,-2 0 0,0 3 0,-1 1 0,-1 0 0,0 1 0,0-4 0,0-1 0,1-1 0,1-2 0,-1-1 0,-1 1 0,1 0 0,0 1 0,-1 0 0,0 0 0,0 0 0,1-2 0,0-1 0,-1-2 0,1-1 0,-2 0 0,-3 0 0,-2 0 0,-4-1 0,-4-1 0,-3-3 0,-3-1 0,0-2 0,0-2 0,0-2 0,0-2 0,-2-4 0,-4-3 0,-2-2 0,-1-1 0,3 0 0,4 2 0,-3 2 0,-3 2 0,-5 2 0,0 3 0,6 2 0,5 3 0,8 0 0,0 1 0,-2-1 0,-2 0 0,-4-1 0,-1 1 0,0 1 0,-2 0 0,-1 1 0,1 0 0,0 1 0,4-1 0,3 1 0,0 0 0,1 0 0,-1 0 0,1 0 0,2 1 0,2-1 0,2 1 0,-1-1 0,0 0 0,0 0 0,0-1 0,1 1 0,-1-1 0,-1 0 0,-1 0 0,0-1 0,2 0 0,2 0 0,4 1 0,3 0 0,3 0 0,-1-3 0,-1-2 0,-2-3 0,-1 0 0,0 1 0,3 0 0,2 3 0,2 2 0,7-3 0,0 4 0,7-2 0,2 3 0,8 1 0,11 1 0,12 2 0,4 0 0,-1 1 0,-7 0 0,-12-2 0,-6-1 0,-5 0 0,3 0 0,8 1 0,9 0 0,4 0 0,1 1 0,-4-2 0,-2 1 0,3 1 0,3 0 0,7 0 0,-1 1 0,-6-2 0,-7 0 0,-5-1 0,2 1 0,4 0 0,-2 0 0,-6 0 0,-11-1 0,-10-1 0,-3 0 0,2 0 0,3 0 0,2 0 0,-2 0 0,-4 0 0,-2 1 0,0 0 0,3 1 0,4 2 0,2 1 0,-1-1 0,-4-1 0,-5-1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4BE0-A7E2-EB4B-A3C8-B89DFE5757F9}"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C372-17FF-C94C-B4E4-053BFC8B0FD7}" type="slidenum">
              <a:rPr lang="en-US" smtClean="0"/>
              <a:t>‹#›</a:t>
            </a:fld>
            <a:endParaRPr lang="en-US"/>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a:t>
            </a:fld>
            <a:endParaRPr lang="en-US"/>
          </a:p>
        </p:txBody>
      </p:sp>
    </p:spTree>
    <p:extLst>
      <p:ext uri="{BB962C8B-B14F-4D97-AF65-F5344CB8AC3E}">
        <p14:creationId xmlns:p14="http://schemas.microsoft.com/office/powerpoint/2010/main" val="4034082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19</a:t>
            </a:fld>
            <a:endParaRPr lang="en-US"/>
          </a:p>
        </p:txBody>
      </p:sp>
    </p:spTree>
    <p:extLst>
      <p:ext uri="{BB962C8B-B14F-4D97-AF65-F5344CB8AC3E}">
        <p14:creationId xmlns:p14="http://schemas.microsoft.com/office/powerpoint/2010/main" val="410740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20</a:t>
            </a:fld>
            <a:endParaRPr lang="en-US"/>
          </a:p>
        </p:txBody>
      </p:sp>
    </p:spTree>
    <p:extLst>
      <p:ext uri="{BB962C8B-B14F-4D97-AF65-F5344CB8AC3E}">
        <p14:creationId xmlns:p14="http://schemas.microsoft.com/office/powerpoint/2010/main" val="148859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D1C372-17FF-C94C-B4E4-053BFC8B0FD7}" type="slidenum">
              <a:rPr lang="en-US" smtClean="0"/>
              <a:t>21</a:t>
            </a:fld>
            <a:endParaRPr lang="en-US"/>
          </a:p>
        </p:txBody>
      </p:sp>
    </p:spTree>
    <p:extLst>
      <p:ext uri="{BB962C8B-B14F-4D97-AF65-F5344CB8AC3E}">
        <p14:creationId xmlns:p14="http://schemas.microsoft.com/office/powerpoint/2010/main" val="313061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23</a:t>
            </a:fld>
            <a:endParaRPr lang="en-US"/>
          </a:p>
        </p:txBody>
      </p:sp>
    </p:spTree>
    <p:extLst>
      <p:ext uri="{BB962C8B-B14F-4D97-AF65-F5344CB8AC3E}">
        <p14:creationId xmlns:p14="http://schemas.microsoft.com/office/powerpoint/2010/main" val="52915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24</a:t>
            </a:fld>
            <a:endParaRPr lang="en-US"/>
          </a:p>
        </p:txBody>
      </p:sp>
    </p:spTree>
    <p:extLst>
      <p:ext uri="{BB962C8B-B14F-4D97-AF65-F5344CB8AC3E}">
        <p14:creationId xmlns:p14="http://schemas.microsoft.com/office/powerpoint/2010/main" val="2174592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30</a:t>
            </a:fld>
            <a:endParaRPr lang="en-US"/>
          </a:p>
        </p:txBody>
      </p:sp>
    </p:spTree>
    <p:extLst>
      <p:ext uri="{BB962C8B-B14F-4D97-AF65-F5344CB8AC3E}">
        <p14:creationId xmlns:p14="http://schemas.microsoft.com/office/powerpoint/2010/main" val="300251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31</a:t>
            </a:fld>
            <a:endParaRPr lang="en-US"/>
          </a:p>
        </p:txBody>
      </p:sp>
    </p:spTree>
    <p:extLst>
      <p:ext uri="{BB962C8B-B14F-4D97-AF65-F5344CB8AC3E}">
        <p14:creationId xmlns:p14="http://schemas.microsoft.com/office/powerpoint/2010/main" val="152715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32</a:t>
            </a:fld>
            <a:endParaRPr lang="en-US"/>
          </a:p>
        </p:txBody>
      </p:sp>
    </p:spTree>
    <p:extLst>
      <p:ext uri="{BB962C8B-B14F-4D97-AF65-F5344CB8AC3E}">
        <p14:creationId xmlns:p14="http://schemas.microsoft.com/office/powerpoint/2010/main" val="255071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34</a:t>
            </a:fld>
            <a:endParaRPr lang="en-US"/>
          </a:p>
        </p:txBody>
      </p:sp>
    </p:spTree>
    <p:extLst>
      <p:ext uri="{BB962C8B-B14F-4D97-AF65-F5344CB8AC3E}">
        <p14:creationId xmlns:p14="http://schemas.microsoft.com/office/powerpoint/2010/main" val="304125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4</a:t>
            </a:fld>
            <a:endParaRPr lang="en-US"/>
          </a:p>
        </p:txBody>
      </p:sp>
    </p:spTree>
    <p:extLst>
      <p:ext uri="{BB962C8B-B14F-4D97-AF65-F5344CB8AC3E}">
        <p14:creationId xmlns:p14="http://schemas.microsoft.com/office/powerpoint/2010/main" val="399587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5</a:t>
            </a:fld>
            <a:endParaRPr lang="en-US"/>
          </a:p>
        </p:txBody>
      </p:sp>
    </p:spTree>
    <p:extLst>
      <p:ext uri="{BB962C8B-B14F-4D97-AF65-F5344CB8AC3E}">
        <p14:creationId xmlns:p14="http://schemas.microsoft.com/office/powerpoint/2010/main" val="51287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6</a:t>
            </a:fld>
            <a:endParaRPr lang="en-US"/>
          </a:p>
        </p:txBody>
      </p:sp>
    </p:spTree>
    <p:extLst>
      <p:ext uri="{BB962C8B-B14F-4D97-AF65-F5344CB8AC3E}">
        <p14:creationId xmlns:p14="http://schemas.microsoft.com/office/powerpoint/2010/main" val="398566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8</a:t>
            </a:fld>
            <a:endParaRPr lang="en-US"/>
          </a:p>
        </p:txBody>
      </p:sp>
    </p:spTree>
    <p:extLst>
      <p:ext uri="{BB962C8B-B14F-4D97-AF65-F5344CB8AC3E}">
        <p14:creationId xmlns:p14="http://schemas.microsoft.com/office/powerpoint/2010/main" val="341030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dirty="0">
                <a:effectLst/>
                <a:latin typeface="Calibri" panose="020F0502020204030204" pitchFamily="34" charset="0"/>
              </a:rPr>
              <a:t>C(ii) This candidate multiplies the motor rotational velocity by the first spur gear – incorrect. 30,000x10 is wrong, unless they continue to calculate the rotational velocity of the compound gear train.</a:t>
            </a:r>
          </a:p>
          <a:p>
            <a:pPr algn="l"/>
            <a:r>
              <a:rPr lang="en-GB" sz="1800" b="0" i="0" u="none" strike="noStrike" dirty="0">
                <a:effectLst/>
                <a:latin typeface="Calibri" panose="020F0502020204030204" pitchFamily="34" charset="0"/>
              </a:rPr>
              <a:t> </a:t>
            </a:r>
          </a:p>
          <a:p>
            <a:pPr algn="l"/>
            <a:r>
              <a:rPr lang="en-GB" sz="1800" b="0" i="0" u="none" strike="noStrike" dirty="0">
                <a:effectLst/>
                <a:latin typeface="Calibri" panose="020F0502020204030204" pitchFamily="34" charset="0"/>
              </a:rPr>
              <a:t>Method 1 – Rotational velocity over 3 ‘steps’</a:t>
            </a:r>
          </a:p>
          <a:p>
            <a:pPr algn="l"/>
            <a:r>
              <a:rPr lang="en-GB" sz="1800" b="0" i="0" u="none" strike="noStrike" dirty="0">
                <a:effectLst/>
                <a:latin typeface="Calibri" panose="020F0502020204030204" pitchFamily="34" charset="0"/>
              </a:rPr>
              <a:t>Step 1 – 30,000 x 10 = 20 x ?=15,000 (1 mark)</a:t>
            </a:r>
          </a:p>
          <a:p>
            <a:pPr algn="l"/>
            <a:r>
              <a:rPr lang="en-GB" sz="1800" b="0" i="0" u="none" strike="noStrike" dirty="0">
                <a:effectLst/>
                <a:latin typeface="Calibri" panose="020F0502020204030204" pitchFamily="34" charset="0"/>
              </a:rPr>
              <a:t>Step 2 – 15,000 x 30 = 60 x ? = 7,500 (1 mark)</a:t>
            </a:r>
          </a:p>
          <a:p>
            <a:pPr algn="l"/>
            <a:r>
              <a:rPr lang="en-GB" sz="1800" b="0" i="0" u="none" strike="noStrike" dirty="0">
                <a:effectLst/>
                <a:latin typeface="Calibri" panose="020F0502020204030204" pitchFamily="34" charset="0"/>
              </a:rPr>
              <a:t>Step 3 – 7,500 x 10 = 30 x ? = </a:t>
            </a:r>
            <a:r>
              <a:rPr lang="en-GB" sz="1800" b="1" i="0" u="none" strike="noStrike" dirty="0">
                <a:effectLst/>
                <a:latin typeface="Calibri" panose="020F0502020204030204" pitchFamily="34" charset="0"/>
              </a:rPr>
              <a:t>2,500 rpm. </a:t>
            </a:r>
            <a:r>
              <a:rPr lang="en-GB" sz="1800" b="0" i="0" u="none" strike="noStrike" dirty="0">
                <a:effectLst/>
                <a:latin typeface="Calibri" panose="020F0502020204030204" pitchFamily="34" charset="0"/>
              </a:rPr>
              <a:t>(1 mark)</a:t>
            </a:r>
          </a:p>
          <a:p>
            <a:pPr algn="l"/>
            <a:r>
              <a:rPr lang="en-GB" sz="1800" b="1" i="0" u="none" strike="noStrike" dirty="0">
                <a:effectLst/>
                <a:latin typeface="Calibri" panose="020F0502020204030204" pitchFamily="34" charset="0"/>
              </a:rPr>
              <a:t> </a:t>
            </a:r>
            <a:endParaRPr lang="en-GB" sz="1800" b="0" i="0" u="none" strike="noStrike" dirty="0">
              <a:effectLst/>
              <a:latin typeface="Calibri" panose="020F0502020204030204" pitchFamily="34" charset="0"/>
            </a:endParaRPr>
          </a:p>
          <a:p>
            <a:pPr algn="l"/>
            <a:r>
              <a:rPr lang="en-GB" sz="1800" b="0" i="0" u="none" strike="noStrike" dirty="0">
                <a:effectLst/>
                <a:latin typeface="Calibri" panose="020F0502020204030204" pitchFamily="34" charset="0"/>
              </a:rPr>
              <a:t>Method 2 = Velocity Ratio</a:t>
            </a:r>
          </a:p>
          <a:p>
            <a:pPr algn="l"/>
            <a:r>
              <a:rPr lang="en-GB" sz="1800" b="0" i="0" u="none" strike="noStrike" dirty="0">
                <a:effectLst/>
                <a:latin typeface="Calibri" panose="020F0502020204030204" pitchFamily="34" charset="0"/>
              </a:rPr>
              <a:t>2:1 x 2:1 x 3:1 = 12:1 (I mark)</a:t>
            </a:r>
          </a:p>
          <a:p>
            <a:pPr algn="l"/>
            <a:r>
              <a:rPr lang="en-GB" sz="1800" b="0" i="0" u="none" strike="noStrike" dirty="0">
                <a:effectLst/>
                <a:latin typeface="Calibri" panose="020F0502020204030204" pitchFamily="34" charset="0"/>
              </a:rPr>
              <a:t>30,000 / 12 (1 mark)</a:t>
            </a:r>
          </a:p>
          <a:p>
            <a:pPr algn="l"/>
            <a:r>
              <a:rPr lang="en-GB" sz="1800" b="0" i="0" u="none" strike="noStrike" dirty="0">
                <a:effectLst/>
                <a:latin typeface="Calibri" panose="020F0502020204030204" pitchFamily="34" charset="0"/>
              </a:rPr>
              <a:t>= 2,500 rpm (1 mark)</a:t>
            </a:r>
          </a:p>
          <a:p>
            <a:pPr algn="l"/>
            <a:r>
              <a:rPr lang="en-GB" sz="1800" b="0" i="0" u="none" strike="noStrike" dirty="0">
                <a:effectLst/>
                <a:latin typeface="Calibri" panose="020F0502020204030204" pitchFamily="34" charset="0"/>
              </a:rPr>
              <a:t>Candidates can do this either way, but the answer in the paper is a complete guess – the 30,000 x 10 needs to be divided by 20 to get the rotational velocity of the first gear train – they do the first ‘bit’ but not the second – insufficient understanding of this to access a mark. If they had not multiplied the 30,000 by 10 and then just divided by 2, then 2 and then 3 they would have got the correct answer, but this basic error shows they are not really applying any mathematical principles – they are ‘guessing’ by using some of the info in the question.</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9</a:t>
            </a:fld>
            <a:endParaRPr lang="en-US"/>
          </a:p>
        </p:txBody>
      </p:sp>
    </p:spTree>
    <p:extLst>
      <p:ext uri="{BB962C8B-B14F-4D97-AF65-F5344CB8AC3E}">
        <p14:creationId xmlns:p14="http://schemas.microsoft.com/office/powerpoint/2010/main" val="372441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Candidates struggle to show knowledge and understanding of processes that are commonplace in a school workshop </a:t>
            </a:r>
          </a:p>
        </p:txBody>
      </p:sp>
      <p:sp>
        <p:nvSpPr>
          <p:cNvPr id="4" name="Slide Number Placeholder 3"/>
          <p:cNvSpPr>
            <a:spLocks noGrp="1"/>
          </p:cNvSpPr>
          <p:nvPr>
            <p:ph type="sldNum" sz="quarter" idx="5"/>
          </p:nvPr>
        </p:nvSpPr>
        <p:spPr/>
        <p:txBody>
          <a:bodyPr/>
          <a:lstStyle/>
          <a:p>
            <a:fld id="{F1D1C372-17FF-C94C-B4E4-053BFC8B0FD7}" type="slidenum">
              <a:rPr lang="en-US" smtClean="0"/>
              <a:t>13</a:t>
            </a:fld>
            <a:endParaRPr lang="en-US"/>
          </a:p>
        </p:txBody>
      </p:sp>
    </p:spTree>
    <p:extLst>
      <p:ext uri="{BB962C8B-B14F-4D97-AF65-F5344CB8AC3E}">
        <p14:creationId xmlns:p14="http://schemas.microsoft.com/office/powerpoint/2010/main" val="19387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15</a:t>
            </a:fld>
            <a:endParaRPr lang="en-US"/>
          </a:p>
        </p:txBody>
      </p:sp>
    </p:spTree>
    <p:extLst>
      <p:ext uri="{BB962C8B-B14F-4D97-AF65-F5344CB8AC3E}">
        <p14:creationId xmlns:p14="http://schemas.microsoft.com/office/powerpoint/2010/main" val="278400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Least accessible question on the paper </a:t>
            </a:r>
          </a:p>
        </p:txBody>
      </p:sp>
      <p:sp>
        <p:nvSpPr>
          <p:cNvPr id="4" name="Slide Number Placeholder 3"/>
          <p:cNvSpPr>
            <a:spLocks noGrp="1"/>
          </p:cNvSpPr>
          <p:nvPr>
            <p:ph type="sldNum" sz="quarter" idx="5"/>
          </p:nvPr>
        </p:nvSpPr>
        <p:spPr/>
        <p:txBody>
          <a:bodyPr/>
          <a:lstStyle/>
          <a:p>
            <a:fld id="{F1D1C372-17FF-C94C-B4E4-053BFC8B0FD7}" type="slidenum">
              <a:rPr lang="en-US" smtClean="0"/>
              <a:t>16</a:t>
            </a:fld>
            <a:endParaRPr lang="en-US"/>
          </a:p>
        </p:txBody>
      </p:sp>
    </p:spTree>
    <p:extLst>
      <p:ext uri="{BB962C8B-B14F-4D97-AF65-F5344CB8AC3E}">
        <p14:creationId xmlns:p14="http://schemas.microsoft.com/office/powerpoint/2010/main" val="158912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BB126F12-D0FC-1F4B-B895-CF830A9FD50C}"/>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19812F9A-6D05-3941-A2EE-5C845E865C30}"/>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1E1660-4C78-E943-B869-2ABD9A910F16}"/>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10/23/2023</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10/23/2023</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049D5532-0AE8-D241-82C3-6B52EB5C84F1}"/>
              </a:ext>
            </a:extLst>
          </p:cNvPr>
          <p:cNvPicPr>
            <a:picLocks noChangeAspect="1"/>
          </p:cNvPicPr>
          <p:nvPr userDrawn="1"/>
        </p:nvPicPr>
        <p:blipFill>
          <a:blip r:embed="rId13" cstate="email">
            <a:extLst>
              <a:ext uri="{BEBA8EAE-BF5A-486C-A8C5-ECC9F3942E4B}">
                <a14:imgProps xmlns:a14="http://schemas.microsoft.com/office/drawing/2010/main">
                  <a14:imgLayer r:embed="rId14">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30.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WJEC/resources.wjec.co.uk"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270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14886"/>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JEC Western Avenue Building blue overlay">
            <a:extLst>
              <a:ext uri="{FF2B5EF4-FFF2-40B4-BE49-F238E27FC236}">
                <a16:creationId xmlns:a16="http://schemas.microsoft.com/office/drawing/2014/main" id="{517301B1-DE99-416F-8131-44C5D38320F3}"/>
              </a:ext>
            </a:extLst>
          </p:cNvPr>
          <p:cNvPicPr>
            <a:picLocks noGrp="1" noChangeAspect="1"/>
          </p:cNvPicPr>
          <p:nvPr>
            <p:ph idx="1"/>
          </p:nvPr>
        </p:nvPicPr>
        <p:blipFill rotWithShape="1">
          <a:blip r:embed="rId2" cstate="email">
            <a:duotone>
              <a:schemeClr val="accent5">
                <a:shade val="45000"/>
                <a:satMod val="135000"/>
              </a:schemeClr>
              <a:prstClr val="white"/>
            </a:duotone>
            <a:alphaModFix amt="50000"/>
            <a:extLst>
              <a:ext uri="{28A0092B-C50C-407E-A947-70E740481C1C}">
                <a14:useLocalDpi xmlns:a14="http://schemas.microsoft.com/office/drawing/2010/main"/>
              </a:ext>
            </a:extLst>
          </a:blip>
          <a:srcRect/>
          <a:stretch/>
        </p:blipFill>
        <p:spPr>
          <a:xfrm>
            <a:off x="0" y="1712460"/>
            <a:ext cx="12191999" cy="4891540"/>
          </a:xfrm>
        </p:spPr>
      </p:pic>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124178" y="323594"/>
            <a:ext cx="10886200" cy="1113094"/>
          </a:xfrm>
        </p:spPr>
        <p:txBody>
          <a:bodyPr anchor="t">
            <a:normAutofit fontScale="90000"/>
          </a:bodyPr>
          <a:lstStyle/>
          <a:p>
            <a:pPr algn="ctr"/>
            <a:r>
              <a:rPr lang="en-US" sz="4000" kern="1100" spc="-30" dirty="0">
                <a:solidFill>
                  <a:srgbClr val="3DA0E4"/>
                </a:solidFill>
                <a:latin typeface="Arial" panose="020B0604020202020204" pitchFamily="34" charset="0"/>
                <a:cs typeface="Arial" panose="020B0604020202020204" pitchFamily="34" charset="0"/>
              </a:rPr>
              <a:t>GCSE Design and Technology</a:t>
            </a:r>
            <a:br>
              <a:rPr lang="en-US" sz="4000" kern="1100" spc="-30" dirty="0">
                <a:solidFill>
                  <a:srgbClr val="3DA0E4"/>
                </a:solidFill>
                <a:latin typeface="Arial" panose="020B0604020202020204" pitchFamily="34" charset="0"/>
                <a:cs typeface="Arial" panose="020B0604020202020204" pitchFamily="34" charset="0"/>
              </a:rPr>
            </a:br>
            <a:r>
              <a:rPr lang="en-US" sz="4000" kern="1100" spc="-30" dirty="0">
                <a:solidFill>
                  <a:srgbClr val="3DA0E4"/>
                </a:solidFill>
                <a:latin typeface="Arial" panose="020B0604020202020204" pitchFamily="34" charset="0"/>
                <a:cs typeface="Arial" panose="020B0604020202020204" pitchFamily="34" charset="0"/>
              </a:rPr>
              <a:t>TGAU Dylunio a </a:t>
            </a:r>
            <a:r>
              <a:rPr lang="en-US" sz="4000" kern="1100" spc="-30" dirty="0" err="1">
                <a:solidFill>
                  <a:srgbClr val="3DA0E4"/>
                </a:solidFill>
                <a:latin typeface="Arial" panose="020B0604020202020204" pitchFamily="34" charset="0"/>
                <a:cs typeface="Arial" panose="020B0604020202020204" pitchFamily="34" charset="0"/>
              </a:rPr>
              <a:t>Thecnolog</a:t>
            </a:r>
            <a:br>
              <a:rPr lang="en-US" sz="3600" kern="1100" spc="-30" dirty="0">
                <a:solidFill>
                  <a:srgbClr val="3DA0E4"/>
                </a:solidFill>
                <a:latin typeface="Arial" panose="020B0604020202020204" pitchFamily="34" charset="0"/>
                <a:cs typeface="Arial" panose="020B0604020202020204" pitchFamily="34" charset="0"/>
              </a:rPr>
            </a:br>
            <a:br>
              <a:rPr lang="en-US" sz="4000" kern="1100" spc="-30" dirty="0">
                <a:solidFill>
                  <a:srgbClr val="3DA0E4"/>
                </a:solidFill>
                <a:latin typeface="Arial" panose="020B0604020202020204" pitchFamily="34" charset="0"/>
                <a:cs typeface="Arial" panose="020B0604020202020204" pitchFamily="34" charset="0"/>
              </a:rPr>
            </a:br>
            <a:br>
              <a:rPr lang="en-US" sz="4400" kern="1100" spc="-30" dirty="0">
                <a:solidFill>
                  <a:srgbClr val="3DA0E4"/>
                </a:solidFill>
                <a:latin typeface="Gotham Rounded Book" pitchFamily="50" charset="0"/>
                <a:cs typeface="Arial" panose="020B0604020202020204" pitchFamily="34" charset="0"/>
              </a:rPr>
            </a:br>
            <a:endParaRPr lang="en-GB" dirty="0"/>
          </a:p>
        </p:txBody>
      </p:sp>
      <p:sp>
        <p:nvSpPr>
          <p:cNvPr id="4" name="Title 1">
            <a:extLst>
              <a:ext uri="{FF2B5EF4-FFF2-40B4-BE49-F238E27FC236}">
                <a16:creationId xmlns:a16="http://schemas.microsoft.com/office/drawing/2014/main" id="{746BCCD1-42AC-4054-29AD-F1DC167DBBB5}"/>
              </a:ext>
            </a:extLst>
          </p:cNvPr>
          <p:cNvSpPr txBox="1">
            <a:spLocks/>
          </p:cNvSpPr>
          <p:nvPr/>
        </p:nvSpPr>
        <p:spPr>
          <a:xfrm>
            <a:off x="6689271" y="1911180"/>
            <a:ext cx="5125157" cy="1517820"/>
          </a:xfrm>
          <a:prstGeom prst="rect">
            <a:avLst/>
          </a:prstGeom>
        </p:spPr>
        <p:txBody>
          <a:bodyPr vert="horz" lIns="91440" tIns="45720" rIns="91440" bIns="45720" rtlCol="0" anchor="t">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en-US" sz="4000" kern="1100" spc="-30" dirty="0">
                <a:solidFill>
                  <a:srgbClr val="3DA0E4"/>
                </a:solidFill>
                <a:latin typeface="Arial" panose="020B0604020202020204" pitchFamily="34" charset="0"/>
                <a:cs typeface="Arial" panose="020B0604020202020204" pitchFamily="34" charset="0"/>
              </a:rPr>
            </a:br>
            <a:br>
              <a:rPr lang="en-US" sz="12800" kern="1100" spc="-30" dirty="0">
                <a:solidFill>
                  <a:srgbClr val="3DA0E4"/>
                </a:solidFill>
                <a:latin typeface="Arial" panose="020B0604020202020204" pitchFamily="34" charset="0"/>
                <a:cs typeface="Arial" panose="020B0604020202020204" pitchFamily="34" charset="0"/>
              </a:rPr>
            </a:br>
            <a:endParaRPr lang="en-GB" sz="1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7AE90E1-3314-77BB-ACEC-2E0776BA7333}"/>
              </a:ext>
            </a:extLst>
          </p:cNvPr>
          <p:cNvSpPr txBox="1"/>
          <p:nvPr/>
        </p:nvSpPr>
        <p:spPr>
          <a:xfrm>
            <a:off x="1582187" y="2147143"/>
            <a:ext cx="9027623" cy="4216539"/>
          </a:xfrm>
          <a:prstGeom prst="rect">
            <a:avLst/>
          </a:prstGeom>
          <a:noFill/>
        </p:spPr>
        <p:txBody>
          <a:bodyPr wrap="square" rtlCol="0">
            <a:spAutoFit/>
          </a:bodyPr>
          <a:lstStyle/>
          <a:p>
            <a:pPr algn="ctr"/>
            <a:r>
              <a:rPr lang="en-GB" sz="6000" dirty="0">
                <a:latin typeface="Arial" panose="020B0604020202020204" pitchFamily="34" charset="0"/>
                <a:cs typeface="Arial" panose="020B0604020202020204" pitchFamily="34" charset="0"/>
              </a:rPr>
              <a:t>CPD Innovations 2023</a:t>
            </a:r>
          </a:p>
          <a:p>
            <a:pPr algn="ctr"/>
            <a:r>
              <a:rPr lang="en-GB" sz="3200" dirty="0">
                <a:latin typeface="Arial" panose="020B0604020202020204" pitchFamily="34" charset="0"/>
                <a:cs typeface="Arial" panose="020B0604020202020204" pitchFamily="34" charset="0"/>
              </a:rPr>
              <a:t>Agenda: </a:t>
            </a:r>
          </a:p>
          <a:p>
            <a:pPr algn="ctr"/>
            <a:r>
              <a:rPr lang="en-GB" sz="3200" dirty="0">
                <a:latin typeface="Arial" panose="020B0604020202020204" pitchFamily="34" charset="0"/>
                <a:cs typeface="Arial" panose="020B0604020202020204" pitchFamily="34" charset="0"/>
              </a:rPr>
              <a:t>Unit 1:Examination - Engineering Design, Fashion and Textiles, Product Design</a:t>
            </a:r>
          </a:p>
          <a:p>
            <a:pPr algn="ctr"/>
            <a:endParaRPr lang="en-GB" sz="1200" dirty="0">
              <a:latin typeface="Arial" panose="020B0604020202020204" pitchFamily="34" charset="0"/>
              <a:cs typeface="Arial" panose="020B0604020202020204" pitchFamily="34" charset="0"/>
            </a:endParaRPr>
          </a:p>
          <a:p>
            <a:pPr algn="ctr"/>
            <a:r>
              <a:rPr lang="en-GB" sz="3200" dirty="0">
                <a:latin typeface="Arial" panose="020B0604020202020204" pitchFamily="34" charset="0"/>
                <a:cs typeface="Arial" panose="020B0604020202020204" pitchFamily="34" charset="0"/>
              </a:rPr>
              <a:t>Unit 2: Iterative Design and Innovation</a:t>
            </a:r>
          </a:p>
          <a:p>
            <a:pPr algn="ctr"/>
            <a:endParaRPr lang="cy-GB" sz="4400" dirty="0">
              <a:latin typeface="Arial" panose="020B0604020202020204" pitchFamily="34" charset="0"/>
              <a:cs typeface="Arial" panose="020B0604020202020204" pitchFamily="34" charset="0"/>
            </a:endParaRPr>
          </a:p>
          <a:p>
            <a:pPr algn="ctr"/>
            <a:r>
              <a:rPr lang="en-US" sz="2400" kern="1100" spc="-30" dirty="0">
                <a:latin typeface="Arial" panose="020B0604020202020204" pitchFamily="34" charset="0"/>
                <a:cs typeface="Arial" panose="020B0604020202020204" pitchFamily="34" charset="0"/>
              </a:rPr>
              <a:t>Presenter: </a:t>
            </a:r>
            <a:r>
              <a:rPr lang="en-US" sz="2400" kern="1100" spc="-30" dirty="0" err="1">
                <a:latin typeface="Arial" panose="020B0604020202020204" pitchFamily="34" charset="0"/>
                <a:cs typeface="Arial" panose="020B0604020202020204" pitchFamily="34" charset="0"/>
              </a:rPr>
              <a:t>Mrs</a:t>
            </a:r>
            <a:r>
              <a:rPr lang="en-US" sz="2400" kern="1100" spc="-30" dirty="0">
                <a:latin typeface="Arial" panose="020B0604020202020204" pitchFamily="34" charset="0"/>
                <a:cs typeface="Arial" panose="020B0604020202020204" pitchFamily="34" charset="0"/>
              </a:rPr>
              <a:t> Jacqui Howells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7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Fashion and Textiles</a:t>
            </a:r>
            <a:endParaRPr lang="en-GB" sz="2400" dirty="0">
              <a:solidFill>
                <a:srgbClr val="E65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C55B0F8-94B4-9776-AE09-FD358D5E51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32" y="1845686"/>
            <a:ext cx="4905886" cy="2473556"/>
          </a:xfrm>
          <a:prstGeom prst="rect">
            <a:avLst/>
          </a:prstGeom>
          <a:ln>
            <a:solidFill>
              <a:schemeClr val="tx1"/>
            </a:solidFill>
          </a:ln>
        </p:spPr>
      </p:pic>
      <p:pic>
        <p:nvPicPr>
          <p:cNvPr id="8" name="Picture 7">
            <a:extLst>
              <a:ext uri="{FF2B5EF4-FFF2-40B4-BE49-F238E27FC236}">
                <a16:creationId xmlns:a16="http://schemas.microsoft.com/office/drawing/2014/main" id="{BA45A995-D7F1-D210-C19A-A707366D04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053" y="1841217"/>
            <a:ext cx="6525015" cy="1700458"/>
          </a:xfrm>
          <a:prstGeom prst="rect">
            <a:avLst/>
          </a:prstGeom>
          <a:ln>
            <a:solidFill>
              <a:schemeClr val="tx1"/>
            </a:solidFill>
          </a:ln>
        </p:spPr>
      </p:pic>
      <p:pic>
        <p:nvPicPr>
          <p:cNvPr id="12" name="Picture 11">
            <a:extLst>
              <a:ext uri="{FF2B5EF4-FFF2-40B4-BE49-F238E27FC236}">
                <a16:creationId xmlns:a16="http://schemas.microsoft.com/office/drawing/2014/main" id="{0A3010A6-982B-4CFC-0C8C-F03A7292DA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932" y="4897472"/>
            <a:ext cx="7044985" cy="1370893"/>
          </a:xfrm>
          <a:prstGeom prst="rect">
            <a:avLst/>
          </a:prstGeom>
          <a:ln>
            <a:solidFill>
              <a:schemeClr val="tx1"/>
            </a:solidFill>
          </a:ln>
        </p:spPr>
      </p:pic>
      <p:sp>
        <p:nvSpPr>
          <p:cNvPr id="13" name="TextBox 12">
            <a:extLst>
              <a:ext uri="{FF2B5EF4-FFF2-40B4-BE49-F238E27FC236}">
                <a16:creationId xmlns:a16="http://schemas.microsoft.com/office/drawing/2014/main" id="{04D57CAC-D811-4B25-C8D1-512FE0EEE025}"/>
              </a:ext>
            </a:extLst>
          </p:cNvPr>
          <p:cNvSpPr txBox="1"/>
          <p:nvPr/>
        </p:nvSpPr>
        <p:spPr>
          <a:xfrm>
            <a:off x="10487036" y="3019829"/>
            <a:ext cx="1070980"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2 marks</a:t>
            </a:r>
          </a:p>
        </p:txBody>
      </p:sp>
      <p:sp>
        <p:nvSpPr>
          <p:cNvPr id="14" name="TextBox 13">
            <a:extLst>
              <a:ext uri="{FF2B5EF4-FFF2-40B4-BE49-F238E27FC236}">
                <a16:creationId xmlns:a16="http://schemas.microsoft.com/office/drawing/2014/main" id="{AA05A7E4-7AFC-66A9-B4B6-13611C9DBBE9}"/>
              </a:ext>
            </a:extLst>
          </p:cNvPr>
          <p:cNvSpPr txBox="1"/>
          <p:nvPr/>
        </p:nvSpPr>
        <p:spPr>
          <a:xfrm>
            <a:off x="5855490" y="5784694"/>
            <a:ext cx="947646"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1 mark</a:t>
            </a:r>
          </a:p>
        </p:txBody>
      </p:sp>
      <p:sp>
        <p:nvSpPr>
          <p:cNvPr id="15" name="Oval 14">
            <a:extLst>
              <a:ext uri="{FF2B5EF4-FFF2-40B4-BE49-F238E27FC236}">
                <a16:creationId xmlns:a16="http://schemas.microsoft.com/office/drawing/2014/main" id="{20786A0D-48DB-123C-E77D-E1F9D2BA58AD}"/>
              </a:ext>
            </a:extLst>
          </p:cNvPr>
          <p:cNvSpPr/>
          <p:nvPr/>
        </p:nvSpPr>
        <p:spPr>
          <a:xfrm flipV="1">
            <a:off x="4472624" y="1829048"/>
            <a:ext cx="492207" cy="2600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46FF26A-A525-1502-201A-A7BFC54D07EB}"/>
              </a:ext>
            </a:extLst>
          </p:cNvPr>
          <p:cNvSpPr/>
          <p:nvPr/>
        </p:nvSpPr>
        <p:spPr>
          <a:xfrm flipV="1">
            <a:off x="5997631" y="2028517"/>
            <a:ext cx="633738"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47631B-2DFB-2350-2F2B-E19B5E37FAF1}"/>
              </a:ext>
            </a:extLst>
          </p:cNvPr>
          <p:cNvSpPr txBox="1"/>
          <p:nvPr/>
        </p:nvSpPr>
        <p:spPr>
          <a:xfrm>
            <a:off x="6569143" y="3672911"/>
            <a:ext cx="5622857"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This answer relates to a knitted fabric which is what the question is asking. Good level of detail. </a:t>
            </a:r>
            <a:r>
              <a:rPr lang="en-GB" dirty="0">
                <a:solidFill>
                  <a:srgbClr val="009FE3"/>
                </a:solidFill>
                <a:latin typeface="Arial" panose="020B0604020202020204" pitchFamily="34" charset="0"/>
                <a:cs typeface="Arial" panose="020B0604020202020204" pitchFamily="34" charset="0"/>
              </a:rPr>
              <a:t>2 marks </a:t>
            </a:r>
          </a:p>
        </p:txBody>
      </p:sp>
      <p:sp>
        <p:nvSpPr>
          <p:cNvPr id="18" name="TextBox 17">
            <a:extLst>
              <a:ext uri="{FF2B5EF4-FFF2-40B4-BE49-F238E27FC236}">
                <a16:creationId xmlns:a16="http://schemas.microsoft.com/office/drawing/2014/main" id="{F0A82211-3C43-68E0-727F-4893D456511B}"/>
              </a:ext>
            </a:extLst>
          </p:cNvPr>
          <p:cNvSpPr txBox="1"/>
          <p:nvPr/>
        </p:nvSpPr>
        <p:spPr>
          <a:xfrm>
            <a:off x="7424588" y="4633211"/>
            <a:ext cx="4560020" cy="1754326"/>
          </a:xfrm>
          <a:prstGeom prst="rect">
            <a:avLst/>
          </a:prstGeom>
          <a:noFill/>
          <a:ln>
            <a:noFill/>
          </a:ln>
        </p:spPr>
        <p:txBody>
          <a:bodyPr wrap="square" rtlCol="0">
            <a:spAutoFit/>
          </a:bodyPr>
          <a:lstStyle/>
          <a:p>
            <a:r>
              <a:rPr lang="en-GB" dirty="0">
                <a:latin typeface="Arial" panose="020B0604020202020204" pitchFamily="34" charset="0"/>
                <a:cs typeface="Arial" panose="020B0604020202020204" pitchFamily="34" charset="0"/>
              </a:rPr>
              <a:t>This response refers to ‘fleece’ which is stated in the stem/question construct but not for this part question. Knitted fabric is comfortable to wear so one mark has been awarded but technically the answer is incorrect.                                          </a:t>
            </a:r>
            <a:r>
              <a:rPr lang="en-GB" dirty="0">
                <a:solidFill>
                  <a:srgbClr val="009FE3"/>
                </a:solidFill>
                <a:latin typeface="Arial" panose="020B0604020202020204" pitchFamily="34" charset="0"/>
                <a:cs typeface="Arial" panose="020B0604020202020204" pitchFamily="34" charset="0"/>
              </a:rPr>
              <a:t>1 mark </a:t>
            </a:r>
          </a:p>
        </p:txBody>
      </p:sp>
      <p:sp>
        <p:nvSpPr>
          <p:cNvPr id="2" name="TextBox 1">
            <a:extLst>
              <a:ext uri="{FF2B5EF4-FFF2-40B4-BE49-F238E27FC236}">
                <a16:creationId xmlns:a16="http://schemas.microsoft.com/office/drawing/2014/main" id="{3D72C6A0-9A3A-BAC2-E82F-19B66191D6EB}"/>
              </a:ext>
            </a:extLst>
          </p:cNvPr>
          <p:cNvSpPr txBox="1"/>
          <p:nvPr/>
        </p:nvSpPr>
        <p:spPr>
          <a:xfrm>
            <a:off x="302932" y="1142960"/>
            <a:ext cx="10291313"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context of the question is a fleece gilet; part questions test a broader range of different topics associated with the product.   </a:t>
            </a:r>
          </a:p>
        </p:txBody>
      </p:sp>
    </p:spTree>
    <p:extLst>
      <p:ext uri="{BB962C8B-B14F-4D97-AF65-F5344CB8AC3E}">
        <p14:creationId xmlns:p14="http://schemas.microsoft.com/office/powerpoint/2010/main" val="36657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628B6-E985-D138-4021-B969AC5403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1999" y="2728560"/>
            <a:ext cx="7447159" cy="3803714"/>
          </a:xfrm>
          <a:prstGeom prst="rect">
            <a:avLst/>
          </a:prstGeom>
          <a:ln>
            <a:solidFill>
              <a:schemeClr val="tx1"/>
            </a:solidFill>
          </a:ln>
        </p:spPr>
      </p:pic>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Fashion and Textiles</a:t>
            </a:r>
            <a:endParaRPr lang="en-GB" sz="2400" dirty="0">
              <a:solidFill>
                <a:srgbClr val="E65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C55B0F8-94B4-9776-AE09-FD358D5E51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488" y="1350384"/>
            <a:ext cx="4122589" cy="2078616"/>
          </a:xfrm>
          <a:prstGeom prst="rect">
            <a:avLst/>
          </a:prstGeom>
          <a:ln>
            <a:solidFill>
              <a:schemeClr val="tx1"/>
            </a:solidFill>
          </a:ln>
        </p:spPr>
      </p:pic>
      <p:sp>
        <p:nvSpPr>
          <p:cNvPr id="13" name="TextBox 12">
            <a:extLst>
              <a:ext uri="{FF2B5EF4-FFF2-40B4-BE49-F238E27FC236}">
                <a16:creationId xmlns:a16="http://schemas.microsoft.com/office/drawing/2014/main" id="{04D57CAC-D811-4B25-C8D1-512FE0EEE025}"/>
              </a:ext>
            </a:extLst>
          </p:cNvPr>
          <p:cNvSpPr txBox="1"/>
          <p:nvPr/>
        </p:nvSpPr>
        <p:spPr>
          <a:xfrm>
            <a:off x="10725225" y="5995674"/>
            <a:ext cx="1881914"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sp>
        <p:nvSpPr>
          <p:cNvPr id="18" name="TextBox 17">
            <a:extLst>
              <a:ext uri="{FF2B5EF4-FFF2-40B4-BE49-F238E27FC236}">
                <a16:creationId xmlns:a16="http://schemas.microsoft.com/office/drawing/2014/main" id="{F0A82211-3C43-68E0-727F-4893D456511B}"/>
              </a:ext>
            </a:extLst>
          </p:cNvPr>
          <p:cNvSpPr txBox="1"/>
          <p:nvPr/>
        </p:nvSpPr>
        <p:spPr>
          <a:xfrm>
            <a:off x="1240659" y="3946951"/>
            <a:ext cx="3249652" cy="2585323"/>
          </a:xfrm>
          <a:prstGeom prst="rect">
            <a:avLst/>
          </a:prstGeom>
          <a:noFill/>
        </p:spPr>
        <p:txBody>
          <a:bodyPr wrap="square" rtlCol="0">
            <a:spAutoFit/>
          </a:bodyPr>
          <a:lstStyle/>
          <a:p>
            <a:pPr algn="r"/>
            <a:r>
              <a:rPr lang="en-GB" dirty="0">
                <a:latin typeface="Arial" panose="020B0604020202020204" pitchFamily="34" charset="0"/>
                <a:cs typeface="Arial" panose="020B0604020202020204" pitchFamily="34" charset="0"/>
              </a:rPr>
              <a:t>There is some knowledge and understanding of brushing a fabric. Both parts of the question have been addressed but little evidence of appraisal. Some repetition of facts. Banded mark scheme range 3 - 4 marks.            </a:t>
            </a:r>
            <a:r>
              <a:rPr lang="en-GB" dirty="0">
                <a:solidFill>
                  <a:srgbClr val="009FE3"/>
                </a:solidFill>
                <a:latin typeface="Arial" panose="020B0604020202020204" pitchFamily="34" charset="0"/>
                <a:cs typeface="Arial" panose="020B0604020202020204" pitchFamily="34" charset="0"/>
              </a:rPr>
              <a:t>3 marks </a:t>
            </a:r>
          </a:p>
        </p:txBody>
      </p:sp>
      <p:sp>
        <p:nvSpPr>
          <p:cNvPr id="5" name="TextBox 4">
            <a:extLst>
              <a:ext uri="{FF2B5EF4-FFF2-40B4-BE49-F238E27FC236}">
                <a16:creationId xmlns:a16="http://schemas.microsoft.com/office/drawing/2014/main" id="{8DF56C8A-01B5-B133-3E1F-4990EE8E61FE}"/>
              </a:ext>
            </a:extLst>
          </p:cNvPr>
          <p:cNvSpPr txBox="1"/>
          <p:nvPr/>
        </p:nvSpPr>
        <p:spPr>
          <a:xfrm>
            <a:off x="4571999" y="1323381"/>
            <a:ext cx="7447160"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next part question relates to the fleece fabric. The exemplar answer below is from the same candidate as in the second exemplar answer (1 mark) on previous slide.  </a:t>
            </a:r>
          </a:p>
          <a:p>
            <a:r>
              <a:rPr lang="en-GB" dirty="0">
                <a:latin typeface="Arial" panose="020B0604020202020204" pitchFamily="34" charset="0"/>
                <a:cs typeface="Arial" panose="020B0604020202020204" pitchFamily="34" charset="0"/>
              </a:rPr>
              <a:t>The candidate has not considered that two different questions would not test the same body of knowledge</a:t>
            </a:r>
            <a:r>
              <a:rPr lang="en-GB" dirty="0"/>
              <a:t>. </a:t>
            </a:r>
          </a:p>
        </p:txBody>
      </p:sp>
    </p:spTree>
    <p:extLst>
      <p:ext uri="{BB962C8B-B14F-4D97-AF65-F5344CB8AC3E}">
        <p14:creationId xmlns:p14="http://schemas.microsoft.com/office/powerpoint/2010/main" val="13972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Fashion and Textiles</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9D357E8-2638-8D41-1959-179D570AC7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6435" y="1493755"/>
            <a:ext cx="7312889" cy="3746400"/>
          </a:xfrm>
          <a:prstGeom prst="rect">
            <a:avLst/>
          </a:prstGeom>
          <a:ln>
            <a:solidFill>
              <a:schemeClr val="tx1"/>
            </a:solidFill>
          </a:ln>
        </p:spPr>
      </p:pic>
      <p:sp>
        <p:nvSpPr>
          <p:cNvPr id="5" name="TextBox 4">
            <a:extLst>
              <a:ext uri="{FF2B5EF4-FFF2-40B4-BE49-F238E27FC236}">
                <a16:creationId xmlns:a16="http://schemas.microsoft.com/office/drawing/2014/main" id="{D3969590-6D99-6420-9E68-305176E9C462}"/>
              </a:ext>
            </a:extLst>
          </p:cNvPr>
          <p:cNvSpPr txBox="1"/>
          <p:nvPr/>
        </p:nvSpPr>
        <p:spPr>
          <a:xfrm>
            <a:off x="10628559" y="4782082"/>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pic>
        <p:nvPicPr>
          <p:cNvPr id="7" name="Picture 6">
            <a:extLst>
              <a:ext uri="{FF2B5EF4-FFF2-40B4-BE49-F238E27FC236}">
                <a16:creationId xmlns:a16="http://schemas.microsoft.com/office/drawing/2014/main" id="{AB5E5813-9032-603F-6C34-5C7F872B6D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104" y="1493755"/>
            <a:ext cx="3991690" cy="2245792"/>
          </a:xfrm>
          <a:prstGeom prst="rect">
            <a:avLst/>
          </a:prstGeom>
          <a:ln>
            <a:solidFill>
              <a:schemeClr val="tx1"/>
            </a:solidFill>
          </a:ln>
        </p:spPr>
      </p:pic>
      <p:sp>
        <p:nvSpPr>
          <p:cNvPr id="8" name="TextBox 7">
            <a:extLst>
              <a:ext uri="{FF2B5EF4-FFF2-40B4-BE49-F238E27FC236}">
                <a16:creationId xmlns:a16="http://schemas.microsoft.com/office/drawing/2014/main" id="{39769550-A635-333F-71CE-54AB4DA3C34C}"/>
              </a:ext>
            </a:extLst>
          </p:cNvPr>
          <p:cNvSpPr txBox="1"/>
          <p:nvPr/>
        </p:nvSpPr>
        <p:spPr>
          <a:xfrm>
            <a:off x="440469" y="3797609"/>
            <a:ext cx="4357118" cy="286232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Iterative process is not fully understood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Some reasons included why many toiles are made which are worthy of some credit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Overall lacks detail relating to the iterative process – repetition and refining the product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Incremental changes?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Iterative process        </a:t>
            </a:r>
            <a:r>
              <a:rPr lang="en-GB" dirty="0">
                <a:solidFill>
                  <a:srgbClr val="00B0F0"/>
                </a:solidFill>
                <a:latin typeface="Arial" panose="020B0604020202020204" pitchFamily="34" charset="0"/>
                <a:cs typeface="Arial" panose="020B0604020202020204" pitchFamily="34" charset="0"/>
              </a:rPr>
              <a:t>3 marks</a:t>
            </a:r>
          </a:p>
        </p:txBody>
      </p:sp>
      <p:sp>
        <p:nvSpPr>
          <p:cNvPr id="10" name="TextBox 9">
            <a:extLst>
              <a:ext uri="{FF2B5EF4-FFF2-40B4-BE49-F238E27FC236}">
                <a16:creationId xmlns:a16="http://schemas.microsoft.com/office/drawing/2014/main" id="{3DD2F29F-737D-34EF-A62E-5F18B8FB0C53}"/>
              </a:ext>
            </a:extLst>
          </p:cNvPr>
          <p:cNvSpPr txBox="1"/>
          <p:nvPr/>
        </p:nvSpPr>
        <p:spPr>
          <a:xfrm>
            <a:off x="4616884" y="5458336"/>
            <a:ext cx="7412440" cy="646331"/>
          </a:xfrm>
          <a:prstGeom prst="rect">
            <a:avLst/>
          </a:prstGeom>
          <a:noFill/>
        </p:spPr>
        <p:txBody>
          <a:bodyPr wrap="square" rtlCol="0">
            <a:spAutoFit/>
          </a:bodyPr>
          <a:lstStyle/>
          <a:p>
            <a:pPr algn="ctr"/>
            <a:r>
              <a:rPr lang="en-GB" dirty="0">
                <a:solidFill>
                  <a:srgbClr val="E65000"/>
                </a:solidFill>
                <a:latin typeface="Arial" panose="020B0604020202020204" pitchFamily="34" charset="0"/>
                <a:cs typeface="Arial" panose="020B0604020202020204" pitchFamily="34" charset="0"/>
              </a:rPr>
              <a:t>Note: this question relates to the NEA/iterative process. </a:t>
            </a:r>
          </a:p>
          <a:p>
            <a:pPr algn="ctr"/>
            <a:r>
              <a:rPr lang="en-GB" dirty="0">
                <a:solidFill>
                  <a:srgbClr val="E65000"/>
                </a:solidFill>
                <a:latin typeface="Arial" panose="020B0604020202020204" pitchFamily="34" charset="0"/>
                <a:cs typeface="Arial" panose="020B0604020202020204" pitchFamily="34" charset="0"/>
              </a:rPr>
              <a:t>Overall, it was not answered well. </a:t>
            </a:r>
          </a:p>
        </p:txBody>
      </p:sp>
      <p:sp>
        <p:nvSpPr>
          <p:cNvPr id="13" name="TextBox 12">
            <a:extLst>
              <a:ext uri="{FF2B5EF4-FFF2-40B4-BE49-F238E27FC236}">
                <a16:creationId xmlns:a16="http://schemas.microsoft.com/office/drawing/2014/main" id="{6615BD30-1ADA-A698-9E37-D65D3C36B6A4}"/>
              </a:ext>
            </a:extLst>
          </p:cNvPr>
          <p:cNvSpPr txBox="1"/>
          <p:nvPr/>
        </p:nvSpPr>
        <p:spPr>
          <a:xfrm>
            <a:off x="6416470" y="6104667"/>
            <a:ext cx="3463722" cy="369332"/>
          </a:xfrm>
          <a:prstGeom prst="rect">
            <a:avLst/>
          </a:prstGeom>
          <a:noFill/>
        </p:spPr>
        <p:txBody>
          <a:bodyPr wrap="square">
            <a:spAutoFit/>
          </a:bodyPr>
          <a:lstStyle/>
          <a:p>
            <a:pPr algn="ctr"/>
            <a:r>
              <a:rPr lang="en-GB" dirty="0">
                <a:solidFill>
                  <a:srgbClr val="009FE3"/>
                </a:solidFill>
                <a:latin typeface="Arial" panose="020B0604020202020204" pitchFamily="34" charset="0"/>
                <a:cs typeface="Arial" panose="020B0604020202020204" pitchFamily="34" charset="0"/>
              </a:rPr>
              <a:t>Think, model, test, reflect</a:t>
            </a:r>
          </a:p>
        </p:txBody>
      </p:sp>
    </p:spTree>
    <p:extLst>
      <p:ext uri="{BB962C8B-B14F-4D97-AF65-F5344CB8AC3E}">
        <p14:creationId xmlns:p14="http://schemas.microsoft.com/office/powerpoint/2010/main" val="131774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Product Design</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67A3B25-69C5-B8ED-DD88-3B46028C9E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104" y="1500837"/>
            <a:ext cx="3726050" cy="3036421"/>
          </a:xfrm>
          <a:prstGeom prst="rect">
            <a:avLst/>
          </a:prstGeom>
          <a:ln>
            <a:solidFill>
              <a:schemeClr val="tx1"/>
            </a:solidFill>
          </a:ln>
        </p:spPr>
      </p:pic>
      <p:pic>
        <p:nvPicPr>
          <p:cNvPr id="6" name="Picture 5">
            <a:extLst>
              <a:ext uri="{FF2B5EF4-FFF2-40B4-BE49-F238E27FC236}">
                <a16:creationId xmlns:a16="http://schemas.microsoft.com/office/drawing/2014/main" id="{DD248B5B-BD87-E54B-CB0A-229AF033BA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7680" y="3468551"/>
            <a:ext cx="7651981" cy="3036421"/>
          </a:xfrm>
          <a:prstGeom prst="rect">
            <a:avLst/>
          </a:prstGeom>
          <a:ln>
            <a:solidFill>
              <a:schemeClr val="tx1"/>
            </a:solidFill>
          </a:ln>
        </p:spPr>
      </p:pic>
      <p:sp>
        <p:nvSpPr>
          <p:cNvPr id="7" name="TextBox 6">
            <a:extLst>
              <a:ext uri="{FF2B5EF4-FFF2-40B4-BE49-F238E27FC236}">
                <a16:creationId xmlns:a16="http://schemas.microsoft.com/office/drawing/2014/main" id="{52D2A31F-6715-39E1-E083-C8CFDAC3E65A}"/>
              </a:ext>
            </a:extLst>
          </p:cNvPr>
          <p:cNvSpPr txBox="1"/>
          <p:nvPr/>
        </p:nvSpPr>
        <p:spPr>
          <a:xfrm>
            <a:off x="10833322" y="6043723"/>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2 marks</a:t>
            </a:r>
          </a:p>
        </p:txBody>
      </p:sp>
      <p:pic>
        <p:nvPicPr>
          <p:cNvPr id="10" name="Picture 9">
            <a:extLst>
              <a:ext uri="{FF2B5EF4-FFF2-40B4-BE49-F238E27FC236}">
                <a16:creationId xmlns:a16="http://schemas.microsoft.com/office/drawing/2014/main" id="{47318B02-1369-5FA4-A625-425E7760AC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0865" y="1500837"/>
            <a:ext cx="7628796" cy="1659052"/>
          </a:xfrm>
          <a:prstGeom prst="rect">
            <a:avLst/>
          </a:prstGeom>
          <a:ln>
            <a:solidFill>
              <a:schemeClr val="tx1"/>
            </a:solidFill>
          </a:ln>
        </p:spPr>
      </p:pic>
      <p:sp>
        <p:nvSpPr>
          <p:cNvPr id="12" name="TextBox 11">
            <a:extLst>
              <a:ext uri="{FF2B5EF4-FFF2-40B4-BE49-F238E27FC236}">
                <a16:creationId xmlns:a16="http://schemas.microsoft.com/office/drawing/2014/main" id="{355C1AD3-2012-8398-22BE-DB91B61DE21D}"/>
              </a:ext>
            </a:extLst>
          </p:cNvPr>
          <p:cNvSpPr txBox="1"/>
          <p:nvPr/>
        </p:nvSpPr>
        <p:spPr>
          <a:xfrm>
            <a:off x="11047608" y="2859665"/>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2 marks</a:t>
            </a:r>
          </a:p>
        </p:txBody>
      </p:sp>
      <p:sp>
        <p:nvSpPr>
          <p:cNvPr id="13" name="TextBox 12">
            <a:extLst>
              <a:ext uri="{FF2B5EF4-FFF2-40B4-BE49-F238E27FC236}">
                <a16:creationId xmlns:a16="http://schemas.microsoft.com/office/drawing/2014/main" id="{821A09C3-4ED8-3F79-C668-5DD37EB64166}"/>
              </a:ext>
            </a:extLst>
          </p:cNvPr>
          <p:cNvSpPr txBox="1"/>
          <p:nvPr/>
        </p:nvSpPr>
        <p:spPr>
          <a:xfrm>
            <a:off x="4417680" y="444677"/>
            <a:ext cx="6392457"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context of this question relates to </a:t>
            </a:r>
            <a:r>
              <a:rPr lang="en-GB" sz="1800" dirty="0">
                <a:effectLst/>
                <a:latin typeface="ArialMT"/>
                <a:ea typeface="Calibri" panose="020F0502020204030204" pitchFamily="34" charset="0"/>
                <a:cs typeface="Times New Roman" panose="02020603050405020304" pitchFamily="18" charset="0"/>
              </a:rPr>
              <a:t>producing a basic product in a school setting using tools and equipment that the vast majority of candidates should be familiar with. </a:t>
            </a:r>
            <a:endParaRPr lang="en-GB"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4367A06-02CF-A20B-775B-724CE0A940FA}"/>
              </a:ext>
            </a:extLst>
          </p:cNvPr>
          <p:cNvSpPr txBox="1"/>
          <p:nvPr/>
        </p:nvSpPr>
        <p:spPr>
          <a:xfrm>
            <a:off x="528104" y="4629873"/>
            <a:ext cx="3698475" cy="175432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In both exemplar answers a fact is given and elaboration of that fact. Candidates could have expanded on the stated facts or explained  a different one. Overall responses were weak.  </a:t>
            </a:r>
          </a:p>
        </p:txBody>
      </p:sp>
    </p:spTree>
    <p:extLst>
      <p:ext uri="{BB962C8B-B14F-4D97-AF65-F5344CB8AC3E}">
        <p14:creationId xmlns:p14="http://schemas.microsoft.com/office/powerpoint/2010/main" val="215918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Product Design</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67A3B25-69C5-B8ED-DD88-3B46028C9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222" y="1257101"/>
            <a:ext cx="3189251" cy="2598974"/>
          </a:xfrm>
          <a:prstGeom prst="rect">
            <a:avLst/>
          </a:prstGeom>
          <a:ln>
            <a:solidFill>
              <a:schemeClr val="tx1"/>
            </a:solidFill>
          </a:ln>
        </p:spPr>
      </p:pic>
      <p:pic>
        <p:nvPicPr>
          <p:cNvPr id="5" name="Picture 4">
            <a:extLst>
              <a:ext uri="{FF2B5EF4-FFF2-40B4-BE49-F238E27FC236}">
                <a16:creationId xmlns:a16="http://schemas.microsoft.com/office/drawing/2014/main" id="{AE1D5E3C-C125-8D07-24BC-B72D8157F1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4395" y="1252943"/>
            <a:ext cx="5628185" cy="2598974"/>
          </a:xfrm>
          <a:prstGeom prst="rect">
            <a:avLst/>
          </a:prstGeom>
          <a:ln>
            <a:solidFill>
              <a:schemeClr val="tx1"/>
            </a:solidFill>
          </a:ln>
        </p:spPr>
      </p:pic>
      <p:sp>
        <p:nvSpPr>
          <p:cNvPr id="7" name="TextBox 6">
            <a:extLst>
              <a:ext uri="{FF2B5EF4-FFF2-40B4-BE49-F238E27FC236}">
                <a16:creationId xmlns:a16="http://schemas.microsoft.com/office/drawing/2014/main" id="{B5F4B1FF-595F-904C-EE62-FCE57B4D097E}"/>
              </a:ext>
            </a:extLst>
          </p:cNvPr>
          <p:cNvSpPr txBox="1"/>
          <p:nvPr/>
        </p:nvSpPr>
        <p:spPr>
          <a:xfrm>
            <a:off x="8505162" y="3244334"/>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0 mark</a:t>
            </a:r>
          </a:p>
        </p:txBody>
      </p:sp>
      <p:sp>
        <p:nvSpPr>
          <p:cNvPr id="8" name="TextBox 7">
            <a:extLst>
              <a:ext uri="{FF2B5EF4-FFF2-40B4-BE49-F238E27FC236}">
                <a16:creationId xmlns:a16="http://schemas.microsoft.com/office/drawing/2014/main" id="{5AB219EB-AAD9-F45F-80C7-8B816970ADC9}"/>
              </a:ext>
            </a:extLst>
          </p:cNvPr>
          <p:cNvSpPr txBox="1"/>
          <p:nvPr/>
        </p:nvSpPr>
        <p:spPr>
          <a:xfrm>
            <a:off x="8505163" y="2113777"/>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1 mark</a:t>
            </a:r>
          </a:p>
        </p:txBody>
      </p:sp>
      <p:pic>
        <p:nvPicPr>
          <p:cNvPr id="12" name="Picture 11">
            <a:extLst>
              <a:ext uri="{FF2B5EF4-FFF2-40B4-BE49-F238E27FC236}">
                <a16:creationId xmlns:a16="http://schemas.microsoft.com/office/drawing/2014/main" id="{F5AFD737-F5BD-169F-7A69-3518E64F54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222" y="4003859"/>
            <a:ext cx="7204810" cy="2449995"/>
          </a:xfrm>
          <a:prstGeom prst="rect">
            <a:avLst/>
          </a:prstGeom>
          <a:ln>
            <a:solidFill>
              <a:schemeClr val="tx1"/>
            </a:solidFill>
          </a:ln>
        </p:spPr>
      </p:pic>
      <p:sp>
        <p:nvSpPr>
          <p:cNvPr id="13" name="TextBox 12">
            <a:extLst>
              <a:ext uri="{FF2B5EF4-FFF2-40B4-BE49-F238E27FC236}">
                <a16:creationId xmlns:a16="http://schemas.microsoft.com/office/drawing/2014/main" id="{7092432C-4409-2539-7D37-6E8C36B3CF80}"/>
              </a:ext>
            </a:extLst>
          </p:cNvPr>
          <p:cNvSpPr txBox="1"/>
          <p:nvPr/>
        </p:nvSpPr>
        <p:spPr>
          <a:xfrm>
            <a:off x="6651750" y="4386119"/>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0 mark</a:t>
            </a:r>
          </a:p>
        </p:txBody>
      </p:sp>
      <p:sp>
        <p:nvSpPr>
          <p:cNvPr id="14" name="TextBox 13">
            <a:extLst>
              <a:ext uri="{FF2B5EF4-FFF2-40B4-BE49-F238E27FC236}">
                <a16:creationId xmlns:a16="http://schemas.microsoft.com/office/drawing/2014/main" id="{A300FFE8-0964-2358-BBB7-3E5C71C3682E}"/>
              </a:ext>
            </a:extLst>
          </p:cNvPr>
          <p:cNvSpPr txBox="1"/>
          <p:nvPr/>
        </p:nvSpPr>
        <p:spPr>
          <a:xfrm>
            <a:off x="6651750" y="5913066"/>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1 mark</a:t>
            </a:r>
          </a:p>
        </p:txBody>
      </p:sp>
      <p:sp>
        <p:nvSpPr>
          <p:cNvPr id="15" name="TextBox 14">
            <a:extLst>
              <a:ext uri="{FF2B5EF4-FFF2-40B4-BE49-F238E27FC236}">
                <a16:creationId xmlns:a16="http://schemas.microsoft.com/office/drawing/2014/main" id="{C9DC5FBC-2886-F841-307F-E4EFA705B7EE}"/>
              </a:ext>
            </a:extLst>
          </p:cNvPr>
          <p:cNvSpPr txBox="1"/>
          <p:nvPr/>
        </p:nvSpPr>
        <p:spPr>
          <a:xfrm>
            <a:off x="9741501" y="1543593"/>
            <a:ext cx="2361058" cy="2308324"/>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The context of this question relates to the advantages of using the laser cutter</a:t>
            </a:r>
            <a:r>
              <a:rPr lang="en-GB" sz="1800" dirty="0">
                <a:effectLst/>
                <a:latin typeface="ArialMT"/>
                <a:ea typeface="Calibri" panose="020F0502020204030204" pitchFamily="34" charset="0"/>
                <a:cs typeface="Times New Roman" panose="02020603050405020304" pitchFamily="18" charset="0"/>
              </a:rPr>
              <a:t> to make a product – a process that most candidates should be familiar with.</a:t>
            </a:r>
            <a:endParaRPr lang="en-GB"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8E9B37-DD19-BFD6-3D95-558DF235F819}"/>
              </a:ext>
            </a:extLst>
          </p:cNvPr>
          <p:cNvSpPr txBox="1"/>
          <p:nvPr/>
        </p:nvSpPr>
        <p:spPr>
          <a:xfrm>
            <a:off x="7766043" y="4628606"/>
            <a:ext cx="4214470"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Typical under developed responses worth 1 mark</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Several incorrect responses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 disappointing statistic - most candidates achieved a maximum of 2 marks for this question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85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Product Design</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E0A60D-15C0-E845-EBFD-08A69D20B9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821" y="1217140"/>
            <a:ext cx="3730948" cy="2836282"/>
          </a:xfrm>
          <a:prstGeom prst="rect">
            <a:avLst/>
          </a:prstGeom>
          <a:ln>
            <a:solidFill>
              <a:schemeClr val="tx1"/>
            </a:solidFill>
          </a:ln>
        </p:spPr>
      </p:pic>
      <p:pic>
        <p:nvPicPr>
          <p:cNvPr id="6" name="Picture 5">
            <a:extLst>
              <a:ext uri="{FF2B5EF4-FFF2-40B4-BE49-F238E27FC236}">
                <a16:creationId xmlns:a16="http://schemas.microsoft.com/office/drawing/2014/main" id="{0AE7DCC2-08CF-7560-8D9B-60D09D3BB9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4632" y="2877160"/>
            <a:ext cx="7772400" cy="3649648"/>
          </a:xfrm>
          <a:prstGeom prst="rect">
            <a:avLst/>
          </a:prstGeom>
          <a:ln>
            <a:solidFill>
              <a:schemeClr val="tx1"/>
            </a:solidFill>
          </a:ln>
        </p:spPr>
      </p:pic>
      <p:sp>
        <p:nvSpPr>
          <p:cNvPr id="7" name="TextBox 6">
            <a:extLst>
              <a:ext uri="{FF2B5EF4-FFF2-40B4-BE49-F238E27FC236}">
                <a16:creationId xmlns:a16="http://schemas.microsoft.com/office/drawing/2014/main" id="{57F7DA6A-26E5-AB06-81A7-1A4C5C33C552}"/>
              </a:ext>
            </a:extLst>
          </p:cNvPr>
          <p:cNvSpPr txBox="1"/>
          <p:nvPr/>
        </p:nvSpPr>
        <p:spPr>
          <a:xfrm>
            <a:off x="10750693" y="5997424"/>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sp>
        <p:nvSpPr>
          <p:cNvPr id="8" name="TextBox 7">
            <a:extLst>
              <a:ext uri="{FF2B5EF4-FFF2-40B4-BE49-F238E27FC236}">
                <a16:creationId xmlns:a16="http://schemas.microsoft.com/office/drawing/2014/main" id="{2B105A19-B87C-9C04-26DB-EA542173E3FD}"/>
              </a:ext>
            </a:extLst>
          </p:cNvPr>
          <p:cNvSpPr txBox="1"/>
          <p:nvPr/>
        </p:nvSpPr>
        <p:spPr>
          <a:xfrm>
            <a:off x="4432358" y="1302971"/>
            <a:ext cx="7275958" cy="1754326"/>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Q5 Product Design had the lowest mean mark on paper</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Analyse questions require evidence of reasoning in the response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Knowledge of Dyson products is critical</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Understanding what is meant by market leader is critical – features that outperform other products</a:t>
            </a:r>
          </a:p>
          <a:p>
            <a:endParaRPr lang="en-GB"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72C1176-B4DE-89E1-4C7E-F125AF97B720}"/>
              </a:ext>
            </a:extLst>
          </p:cNvPr>
          <p:cNvSpPr txBox="1"/>
          <p:nvPr/>
        </p:nvSpPr>
        <p:spPr>
          <a:xfrm>
            <a:off x="0" y="4132162"/>
            <a:ext cx="4084982" cy="230832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Some knowledge of Dyson products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Some evidence of reasoning (AO3)</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Brief reference to market leaders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Lacks detailed understanding – many other features not discussed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Banded mark scheme – sits at lower end of the 3-4 range</a:t>
            </a:r>
          </a:p>
        </p:txBody>
      </p:sp>
    </p:spTree>
    <p:extLst>
      <p:ext uri="{BB962C8B-B14F-4D97-AF65-F5344CB8AC3E}">
        <p14:creationId xmlns:p14="http://schemas.microsoft.com/office/powerpoint/2010/main" val="230763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Product Design</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E0A60D-15C0-E845-EBFD-08A69D20B9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967" y="1475460"/>
            <a:ext cx="3798739" cy="2887817"/>
          </a:xfrm>
          <a:prstGeom prst="rect">
            <a:avLst/>
          </a:prstGeom>
          <a:ln>
            <a:solidFill>
              <a:schemeClr val="tx1"/>
            </a:solidFill>
          </a:ln>
        </p:spPr>
      </p:pic>
      <p:sp>
        <p:nvSpPr>
          <p:cNvPr id="12" name="TextBox 11">
            <a:extLst>
              <a:ext uri="{FF2B5EF4-FFF2-40B4-BE49-F238E27FC236}">
                <a16:creationId xmlns:a16="http://schemas.microsoft.com/office/drawing/2014/main" id="{64C680D4-B541-B7EC-BD8A-11165942296F}"/>
              </a:ext>
            </a:extLst>
          </p:cNvPr>
          <p:cNvSpPr txBox="1"/>
          <p:nvPr/>
        </p:nvSpPr>
        <p:spPr>
          <a:xfrm>
            <a:off x="701489" y="4444301"/>
            <a:ext cx="10789021"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‘Analyse’ questions require evidence of reasoning in the response – some evidence of this skill in this response but it is descriptive rather than analytical</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Understands that ‘function’ precedes ‘form’ for Dyson products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Focuses on vacuum cleaner rather than the broad range of products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Lacks detailed knowledge and understanding of Dyson products </a:t>
            </a:r>
            <a:r>
              <a:rPr lang="en-GB" dirty="0" err="1">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innovative technological developments that improve function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Banded mark scheme – sits at the lower end of the 3 – 4 mark range</a:t>
            </a:r>
          </a:p>
        </p:txBody>
      </p:sp>
      <p:pic>
        <p:nvPicPr>
          <p:cNvPr id="16" name="Picture 15">
            <a:extLst>
              <a:ext uri="{FF2B5EF4-FFF2-40B4-BE49-F238E27FC236}">
                <a16:creationId xmlns:a16="http://schemas.microsoft.com/office/drawing/2014/main" id="{6951B4AB-C4B6-36FF-98EC-DDD3163FE7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7870" y="1464253"/>
            <a:ext cx="6902924" cy="2899025"/>
          </a:xfrm>
          <a:prstGeom prst="rect">
            <a:avLst/>
          </a:prstGeom>
          <a:ln>
            <a:solidFill>
              <a:schemeClr val="tx1"/>
            </a:solidFill>
          </a:ln>
        </p:spPr>
      </p:pic>
      <p:sp>
        <p:nvSpPr>
          <p:cNvPr id="7" name="TextBox 6">
            <a:extLst>
              <a:ext uri="{FF2B5EF4-FFF2-40B4-BE49-F238E27FC236}">
                <a16:creationId xmlns:a16="http://schemas.microsoft.com/office/drawing/2014/main" id="{57F7DA6A-26E5-AB06-81A7-1A4C5C33C552}"/>
              </a:ext>
            </a:extLst>
          </p:cNvPr>
          <p:cNvSpPr txBox="1"/>
          <p:nvPr/>
        </p:nvSpPr>
        <p:spPr>
          <a:xfrm>
            <a:off x="10302311" y="3993946"/>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spTree>
    <p:extLst>
      <p:ext uri="{BB962C8B-B14F-4D97-AF65-F5344CB8AC3E}">
        <p14:creationId xmlns:p14="http://schemas.microsoft.com/office/powerpoint/2010/main" val="1505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Product Design</a:t>
            </a:r>
            <a:endParaRPr lang="en-GB" sz="2400" dirty="0">
              <a:solidFill>
                <a:srgbClr val="E65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D009104-1B15-C154-8BEF-EC12356531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0526" y="412522"/>
            <a:ext cx="7200517" cy="6012587"/>
          </a:xfrm>
          <a:prstGeom prst="rect">
            <a:avLst/>
          </a:prstGeom>
          <a:ln>
            <a:solidFill>
              <a:schemeClr val="tx1"/>
            </a:solidFill>
          </a:ln>
        </p:spPr>
      </p:pic>
      <p:sp>
        <p:nvSpPr>
          <p:cNvPr id="7" name="TextBox 6">
            <a:extLst>
              <a:ext uri="{FF2B5EF4-FFF2-40B4-BE49-F238E27FC236}">
                <a16:creationId xmlns:a16="http://schemas.microsoft.com/office/drawing/2014/main" id="{57F7DA6A-26E5-AB06-81A7-1A4C5C33C552}"/>
              </a:ext>
            </a:extLst>
          </p:cNvPr>
          <p:cNvSpPr txBox="1"/>
          <p:nvPr/>
        </p:nvSpPr>
        <p:spPr>
          <a:xfrm>
            <a:off x="9255108" y="5952131"/>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sp>
        <p:nvSpPr>
          <p:cNvPr id="10" name="TextBox 9">
            <a:extLst>
              <a:ext uri="{FF2B5EF4-FFF2-40B4-BE49-F238E27FC236}">
                <a16:creationId xmlns:a16="http://schemas.microsoft.com/office/drawing/2014/main" id="{F3CA9281-5E62-02DE-82DC-C86EC3CD1E8D}"/>
              </a:ext>
            </a:extLst>
          </p:cNvPr>
          <p:cNvSpPr txBox="1"/>
          <p:nvPr/>
        </p:nvSpPr>
        <p:spPr>
          <a:xfrm>
            <a:off x="248478" y="1101178"/>
            <a:ext cx="3084636" cy="535531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‘Evaluate’ questions require evidence of appraisal in the response – this is descriptive rather than evaluative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QWC is mostly satisfactory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Candidate understands the iterative process but reference to the ‘Discover, Define, Develop and Deliver’ statement is weak</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Lacks depth of knowledge and understanding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Banded mark scheme  - sits at the lower edge of the 3 – 4 mark range</a:t>
            </a:r>
          </a:p>
        </p:txBody>
      </p:sp>
    </p:spTree>
    <p:extLst>
      <p:ext uri="{BB962C8B-B14F-4D97-AF65-F5344CB8AC3E}">
        <p14:creationId xmlns:p14="http://schemas.microsoft.com/office/powerpoint/2010/main" val="117160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3920783"/>
            <a:ext cx="1241966" cy="45719"/>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18193" y="4188524"/>
            <a:ext cx="6010924" cy="1325563"/>
          </a:xfrm>
        </p:spPr>
        <p:txBody>
          <a:bodyPr>
            <a:normAutofit/>
          </a:bodyPr>
          <a:lstStyle/>
          <a:p>
            <a:pPr>
              <a:lnSpc>
                <a:spcPct val="80000"/>
              </a:lnSpc>
            </a:pPr>
            <a:r>
              <a:rPr lang="en-US" sz="6000" kern="1100" spc="-30" dirty="0">
                <a:solidFill>
                  <a:srgbClr val="3DA0E4"/>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22990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39982"/>
            <a:ext cx="12192000" cy="4791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6" y="496982"/>
            <a:ext cx="6205785" cy="1143000"/>
          </a:xfrm>
        </p:spPr>
        <p:txBody>
          <a:bodyPr>
            <a:normAutofit/>
          </a:bodyPr>
          <a:lstStyle/>
          <a:p>
            <a:r>
              <a:rPr lang="en-US" kern="1100" spc="-30" dirty="0">
                <a:solidFill>
                  <a:srgbClr val="3DA0E4"/>
                </a:solidFill>
                <a:latin typeface="Arial" panose="020B0604020202020204" pitchFamily="34" charset="0"/>
                <a:cs typeface="Arial" panose="020B0604020202020204" pitchFamily="34" charset="0"/>
              </a:rPr>
              <a:t>GCSE NEA - General comments</a:t>
            </a:r>
            <a:br>
              <a:rPr lang="en-US" sz="3200" kern="1100" spc="-30"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87A2EF0-38E1-ECC8-7B6B-45DC437A4E81}"/>
              </a:ext>
            </a:extLst>
          </p:cNvPr>
          <p:cNvPicPr>
            <a:picLocks noChangeAspect="1"/>
          </p:cNvPicPr>
          <p:nvPr/>
        </p:nvPicPr>
        <p:blipFill rotWithShape="1">
          <a:blip r:embed="rId3" cstate="email">
            <a:duotone>
              <a:schemeClr val="accent5">
                <a:shade val="45000"/>
                <a:satMod val="135000"/>
              </a:schemeClr>
              <a:prstClr val="white"/>
            </a:duotone>
            <a:alphaModFix amt="20000"/>
            <a:extLst>
              <a:ext uri="{28A0092B-C50C-407E-A947-70E740481C1C}">
                <a14:useLocalDpi xmlns:a14="http://schemas.microsoft.com/office/drawing/2010/main"/>
              </a:ext>
            </a:extLst>
          </a:blip>
          <a:srcRect/>
          <a:stretch/>
        </p:blipFill>
        <p:spPr>
          <a:xfrm>
            <a:off x="1" y="1687893"/>
            <a:ext cx="12191999" cy="4916108"/>
          </a:xfrm>
          <a:prstGeom prst="rect">
            <a:avLst/>
          </a:prstGeom>
        </p:spPr>
      </p:pic>
      <p:sp>
        <p:nvSpPr>
          <p:cNvPr id="3" name="TextBox 2">
            <a:extLst>
              <a:ext uri="{FF2B5EF4-FFF2-40B4-BE49-F238E27FC236}">
                <a16:creationId xmlns:a16="http://schemas.microsoft.com/office/drawing/2014/main" id="{3FD05E35-140E-86D7-2FA1-08AD2497F592}"/>
              </a:ext>
            </a:extLst>
          </p:cNvPr>
          <p:cNvSpPr txBox="1"/>
          <p:nvPr/>
        </p:nvSpPr>
        <p:spPr>
          <a:xfrm>
            <a:off x="427384" y="2000057"/>
            <a:ext cx="8855765" cy="4195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Accuracy of applying assessment criteria – overall fairly accurate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Some centres had an adjustment applied – brings </a:t>
            </a:r>
            <a:r>
              <a:rPr lang="en-GB" dirty="0">
                <a:latin typeface="Arial" panose="020B0604020202020204" pitchFamily="34" charset="0"/>
                <a:ea typeface="Calibri" panose="020F0502020204030204" pitchFamily="34" charset="0"/>
                <a:cs typeface="Arial" panose="020B0604020202020204" pitchFamily="34" charset="0"/>
              </a:rPr>
              <a:t>all candidates into line with the national standard</a:t>
            </a:r>
            <a:r>
              <a:rPr lang="en-GB" dirty="0">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Inconsistent application of the assessment criteria - marks awarded from the wrong band, sometimes 2 bands adrift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Internal standardisation - </a:t>
            </a:r>
            <a:r>
              <a:rPr lang="en-GB" sz="1800" dirty="0">
                <a:effectLst/>
                <a:latin typeface="Arial" panose="020B0604020202020204" pitchFamily="34" charset="0"/>
                <a:ea typeface="Calibri" panose="020F0502020204030204" pitchFamily="34" charset="0"/>
                <a:cs typeface="Arial" panose="020B0604020202020204" pitchFamily="34" charset="0"/>
              </a:rPr>
              <a:t>not taken place or was entirely ineffective </a:t>
            </a:r>
            <a:endParaRPr lang="en-GB"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800" b="1" dirty="0">
                <a:solidFill>
                  <a:srgbClr val="E65000"/>
                </a:solidFill>
                <a:effectLst/>
                <a:latin typeface="Arial" panose="020B0604020202020204" pitchFamily="34" charset="0"/>
                <a:ea typeface="Calibri" panose="020F0502020204030204" pitchFamily="34" charset="0"/>
                <a:cs typeface="Arial" panose="020B0604020202020204" pitchFamily="34" charset="0"/>
              </a:rPr>
              <a:t>The WJEC provides exemplar NEA projects (on the secure website), with sole aim of supporting centres in securing greater accuracy in assessment </a:t>
            </a:r>
          </a:p>
          <a:p>
            <a:pPr marL="285750" indent="-285750">
              <a:lnSpc>
                <a:spcPct val="150000"/>
              </a:lnSpc>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Increase in teacher led approaches/ formulaic</a:t>
            </a:r>
          </a:p>
          <a:p>
            <a:pPr marL="285750" indent="-285750">
              <a:lnSpc>
                <a:spcPct val="150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Some NEA submissions </a:t>
            </a:r>
            <a:r>
              <a:rPr lang="en-GB" sz="1800" u="sng" dirty="0">
                <a:effectLst/>
                <a:latin typeface="Arial" panose="020B0604020202020204" pitchFamily="34" charset="0"/>
                <a:ea typeface="Calibri" panose="020F0502020204030204" pitchFamily="34" charset="0"/>
                <a:cs typeface="Arial" panose="020B0604020202020204" pitchFamily="34" charset="0"/>
              </a:rPr>
              <a:t>did not represent an iterative design process</a:t>
            </a:r>
          </a:p>
        </p:txBody>
      </p:sp>
      <p:sp>
        <p:nvSpPr>
          <p:cNvPr id="4" name="TextBox 3">
            <a:extLst>
              <a:ext uri="{FF2B5EF4-FFF2-40B4-BE49-F238E27FC236}">
                <a16:creationId xmlns:a16="http://schemas.microsoft.com/office/drawing/2014/main" id="{39EAB309-0557-F239-0316-7066C57BACFE}"/>
              </a:ext>
            </a:extLst>
          </p:cNvPr>
          <p:cNvSpPr txBox="1"/>
          <p:nvPr/>
        </p:nvSpPr>
        <p:spPr>
          <a:xfrm>
            <a:off x="9983037" y="3658966"/>
            <a:ext cx="1928628" cy="2533963"/>
          </a:xfrm>
          <a:prstGeom prst="rect">
            <a:avLst/>
          </a:prstGeom>
          <a:noFill/>
          <a:ln>
            <a:solidFill>
              <a:srgbClr val="E65000"/>
            </a:solidFill>
          </a:ln>
        </p:spPr>
        <p:txBody>
          <a:bodyPr wrap="square" rtlCol="0">
            <a:spAutoFit/>
          </a:bodyPr>
          <a:lstStyle/>
          <a:p>
            <a:pPr>
              <a:lnSpc>
                <a:spcPct val="150000"/>
              </a:lnSpc>
            </a:pPr>
            <a:r>
              <a:rPr lang="en-GB" dirty="0">
                <a:latin typeface="Arial" panose="020B0604020202020204" pitchFamily="34" charset="0"/>
                <a:cs typeface="Arial" panose="020B0604020202020204" pitchFamily="34" charset="0"/>
              </a:rPr>
              <a:t>Please refer to: </a:t>
            </a:r>
          </a:p>
          <a:p>
            <a:pPr algn="ctr">
              <a:lnSpc>
                <a:spcPct val="150000"/>
              </a:lnSpc>
            </a:pPr>
            <a:r>
              <a:rPr lang="en-GB" dirty="0">
                <a:latin typeface="Arial" panose="020B0604020202020204" pitchFamily="34" charset="0"/>
                <a:cs typeface="Arial" panose="020B0604020202020204" pitchFamily="34" charset="0"/>
              </a:rPr>
              <a:t>Principal Moderator’s full report for NEA -</a:t>
            </a:r>
          </a:p>
          <a:p>
            <a:pPr algn="ctr">
              <a:lnSpc>
                <a:spcPct val="150000"/>
              </a:lnSpc>
            </a:pPr>
            <a:r>
              <a:rPr lang="en-GB" dirty="0">
                <a:latin typeface="Arial" panose="020B0604020202020204" pitchFamily="34" charset="0"/>
                <a:cs typeface="Arial" panose="020B0604020202020204" pitchFamily="34" charset="0"/>
              </a:rPr>
              <a:t>available on the main website</a:t>
            </a:r>
          </a:p>
        </p:txBody>
      </p:sp>
    </p:spTree>
    <p:extLst>
      <p:ext uri="{BB962C8B-B14F-4D97-AF65-F5344CB8AC3E}">
        <p14:creationId xmlns:p14="http://schemas.microsoft.com/office/powerpoint/2010/main" val="24206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14886"/>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663425" y="546541"/>
            <a:ext cx="8175171" cy="1325563"/>
          </a:xfrm>
        </p:spPr>
        <p:txBody>
          <a:bodyPr anchor="t">
            <a:normAutofit fontScale="90000"/>
          </a:bodyPr>
          <a:lstStyle/>
          <a:p>
            <a:r>
              <a:rPr lang="en-US" kern="1100" spc="-30" dirty="0" err="1">
                <a:solidFill>
                  <a:srgbClr val="3DA0E4"/>
                </a:solidFill>
                <a:latin typeface="Arial" panose="020B0604020202020204" pitchFamily="34" charset="0"/>
                <a:cs typeface="Arial" panose="020B0604020202020204" pitchFamily="34" charset="0"/>
              </a:rPr>
              <a:t>Recordio’r</a:t>
            </a:r>
            <a:r>
              <a:rPr lang="en-US" kern="1100" spc="-30" dirty="0">
                <a:solidFill>
                  <a:srgbClr val="3DA0E4"/>
                </a:solidFill>
                <a:latin typeface="Arial" panose="020B0604020202020204" pitchFamily="34" charset="0"/>
                <a:cs typeface="Arial" panose="020B0604020202020204" pitchFamily="34" charset="0"/>
              </a:rPr>
              <a:t> </a:t>
            </a:r>
            <a:r>
              <a:rPr lang="en-US" kern="1100" spc="-30" dirty="0" err="1">
                <a:solidFill>
                  <a:srgbClr val="3DA0E4"/>
                </a:solidFill>
                <a:latin typeface="Arial" panose="020B0604020202020204" pitchFamily="34" charset="0"/>
                <a:cs typeface="Arial" panose="020B0604020202020204" pitchFamily="34" charset="0"/>
              </a:rPr>
              <a:t>Sain</a:t>
            </a:r>
            <a:r>
              <a:rPr lang="en-US" kern="1100" spc="-30" dirty="0">
                <a:solidFill>
                  <a:srgbClr val="3DA0E4"/>
                </a:solidFill>
                <a:latin typeface="Arial" panose="020B0604020202020204" pitchFamily="34" charset="0"/>
                <a:cs typeface="Arial" panose="020B0604020202020204" pitchFamily="34" charset="0"/>
              </a:rPr>
              <a:t>/Audio Recording</a:t>
            </a:r>
            <a:br>
              <a:rPr lang="en-US" sz="4400" kern="1100" spc="-30" dirty="0">
                <a:solidFill>
                  <a:srgbClr val="3DA0E4"/>
                </a:solidFill>
                <a:latin typeface="Arial" panose="020B0604020202020204" pitchFamily="34" charset="0"/>
                <a:cs typeface="Arial" panose="020B0604020202020204" pitchFamily="34" charset="0"/>
              </a:rPr>
            </a:br>
            <a:br>
              <a:rPr lang="en-US" sz="4400" kern="1100" spc="-30"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6" name="Content Placeholder 4">
            <a:extLst>
              <a:ext uri="{FF2B5EF4-FFF2-40B4-BE49-F238E27FC236}">
                <a16:creationId xmlns:a16="http://schemas.microsoft.com/office/drawing/2014/main" id="{EC8B6CFC-EE9E-FE94-ABCE-5C78592132CC}"/>
              </a:ext>
            </a:extLst>
          </p:cNvPr>
          <p:cNvPicPr>
            <a:picLocks noGrp="1" noChangeAspect="1"/>
          </p:cNvPicPr>
          <p:nvPr>
            <p:ph idx="1"/>
          </p:nvPr>
        </p:nvPicPr>
        <p:blipFill rotWithShape="1">
          <a:blip r:embed="rId2" cstate="email">
            <a:alphaModFix amt="35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4000" y="1662601"/>
            <a:ext cx="12192000" cy="4916108"/>
          </a:xfrm>
        </p:spPr>
      </p:pic>
      <p:sp>
        <p:nvSpPr>
          <p:cNvPr id="7" name="Rectangle 6">
            <a:extLst>
              <a:ext uri="{FF2B5EF4-FFF2-40B4-BE49-F238E27FC236}">
                <a16:creationId xmlns:a16="http://schemas.microsoft.com/office/drawing/2014/main" id="{FBBB5808-F9C3-6560-FC60-FFF5E1B5FC85}"/>
              </a:ext>
            </a:extLst>
          </p:cNvPr>
          <p:cNvSpPr/>
          <p:nvPr/>
        </p:nvSpPr>
        <p:spPr>
          <a:xfrm>
            <a:off x="6501392" y="1882813"/>
            <a:ext cx="5023958" cy="4524315"/>
          </a:xfrm>
          <a:prstGeom prst="rect">
            <a:avLst/>
          </a:prstGeom>
          <a:ln>
            <a:solidFill>
              <a:schemeClr val="tx1"/>
            </a:solidFill>
          </a:ln>
        </p:spPr>
        <p:txBody>
          <a:bodyPr wrap="square">
            <a:spAutoFit/>
          </a:bodyPr>
          <a:lstStyle/>
          <a:p>
            <a:pPr fontAlgn="base">
              <a:spcBef>
                <a:spcPct val="0"/>
              </a:spcBef>
              <a:spcAft>
                <a:spcPct val="0"/>
              </a:spcAft>
            </a:pPr>
            <a:r>
              <a:rPr lang="en-GB" dirty="0">
                <a:solidFill>
                  <a:prstClr val="black"/>
                </a:solidFill>
                <a:ea typeface="ＭＳ Ｐゴシック" pitchFamily="1" charset="-128"/>
              </a:rPr>
              <a:t>The presenter is required to make an audio recording of this event. This is a control designed to ensure that WJEC is able to demonstrate compliance with regulatory Conditions of Recognition; specifically, Conditions relating to the confidentiality of assessment materials. </a:t>
            </a:r>
          </a:p>
          <a:p>
            <a:pPr fontAlgn="base">
              <a:spcBef>
                <a:spcPct val="0"/>
              </a:spcBef>
              <a:spcAft>
                <a:spcPct val="0"/>
              </a:spcAft>
            </a:pPr>
            <a:r>
              <a:rPr lang="en-GB" dirty="0">
                <a:solidFill>
                  <a:prstClr val="black"/>
                </a:solidFill>
                <a:ea typeface="ＭＳ Ｐゴシック" pitchFamily="1" charset="-128"/>
              </a:rPr>
              <a:t> </a:t>
            </a:r>
          </a:p>
          <a:p>
            <a:pPr fontAlgn="base">
              <a:spcBef>
                <a:spcPct val="0"/>
              </a:spcBef>
              <a:spcAft>
                <a:spcPct val="0"/>
              </a:spcAft>
            </a:pPr>
            <a:r>
              <a:rPr lang="en-GB" dirty="0">
                <a:solidFill>
                  <a:prstClr val="black"/>
                </a:solidFill>
                <a:ea typeface="ＭＳ Ｐゴシック" pitchFamily="1" charset="-128"/>
              </a:rPr>
              <a:t>The recording will be made available to the qualifications regulator if required, but it will not be shared with any other third parties. The recording will be stored securely by WJEC for a period of three years and then permanently destroyed. </a:t>
            </a:r>
          </a:p>
          <a:p>
            <a:pPr fontAlgn="base">
              <a:spcBef>
                <a:spcPct val="0"/>
              </a:spcBef>
              <a:spcAft>
                <a:spcPct val="0"/>
              </a:spcAft>
            </a:pPr>
            <a:r>
              <a:rPr lang="en-GB" dirty="0">
                <a:solidFill>
                  <a:prstClr val="black"/>
                </a:solidFill>
                <a:ea typeface="ＭＳ Ｐゴシック" pitchFamily="1" charset="-128"/>
              </a:rPr>
              <a:t> </a:t>
            </a:r>
          </a:p>
          <a:p>
            <a:pPr fontAlgn="base">
              <a:spcBef>
                <a:spcPct val="0"/>
              </a:spcBef>
              <a:spcAft>
                <a:spcPct val="0"/>
              </a:spcAft>
            </a:pPr>
            <a:r>
              <a:rPr lang="en-GB" dirty="0">
                <a:solidFill>
                  <a:prstClr val="black"/>
                </a:solidFill>
                <a:ea typeface="ＭＳ Ｐゴシック" pitchFamily="1" charset="-128"/>
              </a:rPr>
              <a:t>Please note that delegates are </a:t>
            </a:r>
            <a:r>
              <a:rPr lang="en-GB" b="1" dirty="0">
                <a:solidFill>
                  <a:prstClr val="black"/>
                </a:solidFill>
                <a:ea typeface="ＭＳ Ｐゴシック" pitchFamily="1" charset="-128"/>
              </a:rPr>
              <a:t>NOT PERMITTED </a:t>
            </a:r>
            <a:r>
              <a:rPr lang="en-GB" dirty="0">
                <a:solidFill>
                  <a:prstClr val="black"/>
                </a:solidFill>
                <a:ea typeface="ＭＳ Ｐゴシック" pitchFamily="1" charset="-128"/>
              </a:rPr>
              <a:t>to make an audio or video recording of any aspect of this event. </a:t>
            </a:r>
          </a:p>
        </p:txBody>
      </p:sp>
      <p:sp>
        <p:nvSpPr>
          <p:cNvPr id="8" name="Rectangle 7">
            <a:extLst>
              <a:ext uri="{FF2B5EF4-FFF2-40B4-BE49-F238E27FC236}">
                <a16:creationId xmlns:a16="http://schemas.microsoft.com/office/drawing/2014/main" id="{390A586C-EBB2-C948-10AB-950DF12E6D2E}"/>
              </a:ext>
            </a:extLst>
          </p:cNvPr>
          <p:cNvSpPr/>
          <p:nvPr/>
        </p:nvSpPr>
        <p:spPr>
          <a:xfrm>
            <a:off x="666650" y="1872104"/>
            <a:ext cx="5023958" cy="4524315"/>
          </a:xfrm>
          <a:prstGeom prst="rect">
            <a:avLst/>
          </a:prstGeom>
          <a:ln>
            <a:solidFill>
              <a:schemeClr val="tx1"/>
            </a:solidFill>
          </a:ln>
        </p:spPr>
        <p:txBody>
          <a:bodyPr wrap="square">
            <a:spAutoFit/>
          </a:bodyPr>
          <a:lstStyle/>
          <a:p>
            <a:pPr fontAlgn="base">
              <a:spcBef>
                <a:spcPct val="0"/>
              </a:spcBef>
              <a:spcAft>
                <a:spcPct val="0"/>
              </a:spcAft>
            </a:pPr>
            <a:r>
              <a:rPr lang="cy-GB" dirty="0">
                <a:solidFill>
                  <a:prstClr val="black"/>
                </a:solidFill>
                <a:ea typeface="ＭＳ Ｐゴシック" pitchFamily="1" charset="-128"/>
              </a:rPr>
              <a:t>Mae'n ofynnol i'r cyflwynydd recordio'r sain yn y digwyddiad hwn. Dull rheoli yw hwn i sicrhau y gall CBAC ddangos ei fod yn cydymffurfio ag Amodau Cydnabyddiaeth y </a:t>
            </a:r>
            <a:r>
              <a:rPr lang="cy-GB" dirty="0" err="1">
                <a:solidFill>
                  <a:prstClr val="black"/>
                </a:solidFill>
                <a:ea typeface="ＭＳ Ｐゴシック" pitchFamily="1" charset="-128"/>
              </a:rPr>
              <a:t>rheoleiddwyr</a:t>
            </a:r>
            <a:r>
              <a:rPr lang="cy-GB" dirty="0">
                <a:solidFill>
                  <a:prstClr val="black"/>
                </a:solidFill>
                <a:ea typeface="ＭＳ Ｐゴシック" pitchFamily="1" charset="-128"/>
              </a:rPr>
              <a:t>; yn benodol yr Amodau hynny sy'n ymwneud â chyfrinachedd deunyddiau asesu. </a:t>
            </a:r>
            <a:endParaRPr lang="en-GB" dirty="0">
              <a:solidFill>
                <a:prstClr val="black"/>
              </a:solidFill>
              <a:ea typeface="ＭＳ Ｐゴシック" pitchFamily="1" charset="-128"/>
            </a:endParaRPr>
          </a:p>
          <a:p>
            <a:pPr fontAlgn="base">
              <a:spcBef>
                <a:spcPct val="0"/>
              </a:spcBef>
              <a:spcAft>
                <a:spcPct val="0"/>
              </a:spcAft>
            </a:pPr>
            <a:r>
              <a:rPr lang="cy-GB" dirty="0">
                <a:solidFill>
                  <a:prstClr val="black"/>
                </a:solidFill>
                <a:ea typeface="ＭＳ Ｐゴシック" pitchFamily="1" charset="-128"/>
              </a:rPr>
              <a:t> </a:t>
            </a:r>
            <a:endParaRPr lang="en-GB" dirty="0">
              <a:solidFill>
                <a:prstClr val="black"/>
              </a:solidFill>
              <a:ea typeface="ＭＳ Ｐゴシック" pitchFamily="1" charset="-128"/>
            </a:endParaRPr>
          </a:p>
          <a:p>
            <a:pPr fontAlgn="base">
              <a:spcBef>
                <a:spcPct val="0"/>
              </a:spcBef>
              <a:spcAft>
                <a:spcPct val="0"/>
              </a:spcAft>
            </a:pPr>
            <a:r>
              <a:rPr lang="cy-GB" dirty="0">
                <a:solidFill>
                  <a:prstClr val="black"/>
                </a:solidFill>
                <a:ea typeface="ＭＳ Ｐゴシック" pitchFamily="1" charset="-128"/>
              </a:rPr>
              <a:t>Bydd y recordiad hwn ar gael i'r </a:t>
            </a:r>
            <a:r>
              <a:rPr lang="cy-GB" dirty="0" err="1">
                <a:solidFill>
                  <a:prstClr val="black"/>
                </a:solidFill>
                <a:ea typeface="ＭＳ Ｐゴシック" pitchFamily="1" charset="-128"/>
              </a:rPr>
              <a:t>rheoleiddiwr</a:t>
            </a:r>
            <a:r>
              <a:rPr lang="cy-GB" dirty="0">
                <a:solidFill>
                  <a:prstClr val="black"/>
                </a:solidFill>
                <a:ea typeface="ＭＳ Ｐゴシック" pitchFamily="1" charset="-128"/>
              </a:rPr>
              <a:t> cymwysterau os gofynnir amdano, ond ni chaiff ei rannu â thrydydd partïon eraill. Bydd CBAC yn cadw'r recordiad yn ddiogel am gyfnod o dair blynedd, ac yn ei ddinistrio'n barhaol wedi hynny. </a:t>
            </a:r>
            <a:endParaRPr lang="en-GB" dirty="0">
              <a:solidFill>
                <a:prstClr val="black"/>
              </a:solidFill>
              <a:ea typeface="ＭＳ Ｐゴシック" pitchFamily="1" charset="-128"/>
            </a:endParaRPr>
          </a:p>
          <a:p>
            <a:pPr fontAlgn="base">
              <a:spcBef>
                <a:spcPct val="0"/>
              </a:spcBef>
              <a:spcAft>
                <a:spcPct val="0"/>
              </a:spcAft>
            </a:pPr>
            <a:r>
              <a:rPr lang="cy-GB" dirty="0">
                <a:solidFill>
                  <a:prstClr val="black"/>
                </a:solidFill>
                <a:ea typeface="ＭＳ Ｐゴシック" pitchFamily="1" charset="-128"/>
              </a:rPr>
              <a:t> </a:t>
            </a:r>
            <a:endParaRPr lang="en-GB" dirty="0">
              <a:solidFill>
                <a:prstClr val="black"/>
              </a:solidFill>
              <a:ea typeface="ＭＳ Ｐゴシック" pitchFamily="1" charset="-128"/>
            </a:endParaRPr>
          </a:p>
          <a:p>
            <a:pPr fontAlgn="base">
              <a:spcBef>
                <a:spcPct val="0"/>
              </a:spcBef>
              <a:spcAft>
                <a:spcPct val="0"/>
              </a:spcAft>
            </a:pPr>
            <a:r>
              <a:rPr lang="cy-GB" dirty="0">
                <a:solidFill>
                  <a:prstClr val="black"/>
                </a:solidFill>
                <a:ea typeface="ＭＳ Ｐゴシック" pitchFamily="1" charset="-128"/>
              </a:rPr>
              <a:t>Sylwer os gwelwch yn dda </a:t>
            </a:r>
            <a:r>
              <a:rPr lang="cy-GB" b="1" dirty="0">
                <a:solidFill>
                  <a:prstClr val="black"/>
                </a:solidFill>
                <a:ea typeface="ＭＳ Ｐゴシック" pitchFamily="1" charset="-128"/>
              </a:rPr>
              <a:t>NAD OES HAWL </a:t>
            </a:r>
            <a:r>
              <a:rPr lang="cy-GB" dirty="0">
                <a:solidFill>
                  <a:prstClr val="black"/>
                </a:solidFill>
                <a:ea typeface="ＭＳ Ｐゴシック" pitchFamily="1" charset="-128"/>
              </a:rPr>
              <a:t>gan gynrychiolwyr i recordio sain na ffilmio unrhyw agwedd ar y digwyddiad hwn.</a:t>
            </a:r>
            <a:endParaRPr lang="en-GB" dirty="0">
              <a:solidFill>
                <a:prstClr val="black"/>
              </a:solidFill>
              <a:ea typeface="ＭＳ Ｐゴシック" pitchFamily="1" charset="-128"/>
            </a:endParaRPr>
          </a:p>
        </p:txBody>
      </p:sp>
    </p:spTree>
    <p:extLst>
      <p:ext uri="{BB962C8B-B14F-4D97-AF65-F5344CB8AC3E}">
        <p14:creationId xmlns:p14="http://schemas.microsoft.com/office/powerpoint/2010/main" val="399094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39982"/>
            <a:ext cx="12192000" cy="4791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6" y="496982"/>
            <a:ext cx="4664467" cy="1143000"/>
          </a:xfrm>
        </p:spPr>
        <p:txBody>
          <a:bodyPr>
            <a:normAutofit/>
          </a:bodyPr>
          <a:lstStyle/>
          <a:p>
            <a:r>
              <a:rPr lang="en-US" sz="3200" kern="1100" spc="-30" dirty="0">
                <a:solidFill>
                  <a:srgbClr val="3DA0E4"/>
                </a:solidFill>
                <a:latin typeface="Arial" panose="020B0604020202020204" pitchFamily="34" charset="0"/>
                <a:cs typeface="Arial" panose="020B0604020202020204" pitchFamily="34" charset="0"/>
              </a:rPr>
              <a:t>Time management</a:t>
            </a:r>
            <a:br>
              <a:rPr lang="en-US" sz="3200" kern="1100" spc="-30"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87A2EF0-38E1-ECC8-7B6B-45DC437A4E81}"/>
              </a:ext>
            </a:extLst>
          </p:cNvPr>
          <p:cNvPicPr>
            <a:picLocks noChangeAspect="1"/>
          </p:cNvPicPr>
          <p:nvPr/>
        </p:nvPicPr>
        <p:blipFill rotWithShape="1">
          <a:blip r:embed="rId3" cstate="email">
            <a:duotone>
              <a:schemeClr val="accent5">
                <a:shade val="45000"/>
                <a:satMod val="135000"/>
              </a:schemeClr>
              <a:prstClr val="white"/>
            </a:duotone>
            <a:alphaModFix amt="20000"/>
            <a:extLst>
              <a:ext uri="{28A0092B-C50C-407E-A947-70E740481C1C}">
                <a14:useLocalDpi xmlns:a14="http://schemas.microsoft.com/office/drawing/2010/main"/>
              </a:ext>
            </a:extLst>
          </a:blip>
          <a:srcRect/>
          <a:stretch/>
        </p:blipFill>
        <p:spPr>
          <a:xfrm>
            <a:off x="1" y="1687893"/>
            <a:ext cx="12191999" cy="4916108"/>
          </a:xfrm>
          <a:prstGeom prst="rect">
            <a:avLst/>
          </a:prstGeom>
        </p:spPr>
      </p:pic>
      <p:graphicFrame>
        <p:nvGraphicFramePr>
          <p:cNvPr id="14" name="Table 15">
            <a:extLst>
              <a:ext uri="{FF2B5EF4-FFF2-40B4-BE49-F238E27FC236}">
                <a16:creationId xmlns:a16="http://schemas.microsoft.com/office/drawing/2014/main" id="{038611CD-4AFE-3637-AAB8-4389A036D9E5}"/>
              </a:ext>
            </a:extLst>
          </p:cNvPr>
          <p:cNvGraphicFramePr>
            <a:graphicFrameLocks noGrp="1"/>
          </p:cNvGraphicFramePr>
          <p:nvPr>
            <p:extLst>
              <p:ext uri="{D42A27DB-BD31-4B8C-83A1-F6EECF244321}">
                <p14:modId xmlns:p14="http://schemas.microsoft.com/office/powerpoint/2010/main" val="4131477463"/>
              </p:ext>
            </p:extLst>
          </p:nvPr>
        </p:nvGraphicFramePr>
        <p:xfrm>
          <a:off x="434340" y="2358774"/>
          <a:ext cx="5806440" cy="3379470"/>
        </p:xfrm>
        <a:graphic>
          <a:graphicData uri="http://schemas.openxmlformats.org/drawingml/2006/table">
            <a:tbl>
              <a:tblPr firstRow="1" bandRow="1">
                <a:tableStyleId>{7DF18680-E054-41AD-8BC1-D1AEF772440D}</a:tableStyleId>
              </a:tblPr>
              <a:tblGrid>
                <a:gridCol w="4672584">
                  <a:extLst>
                    <a:ext uri="{9D8B030D-6E8A-4147-A177-3AD203B41FA5}">
                      <a16:colId xmlns:a16="http://schemas.microsoft.com/office/drawing/2014/main" val="4012093442"/>
                    </a:ext>
                  </a:extLst>
                </a:gridCol>
                <a:gridCol w="1133856">
                  <a:extLst>
                    <a:ext uri="{9D8B030D-6E8A-4147-A177-3AD203B41FA5}">
                      <a16:colId xmlns:a16="http://schemas.microsoft.com/office/drawing/2014/main" val="2684160865"/>
                    </a:ext>
                  </a:extLst>
                </a:gridCol>
              </a:tblGrid>
              <a:tr h="222237">
                <a:tc>
                  <a:txBody>
                    <a:bodyPr/>
                    <a:lstStyle/>
                    <a:p>
                      <a:pPr algn="ctr">
                        <a:lnSpc>
                          <a:spcPct val="200000"/>
                        </a:lnSpc>
                      </a:pPr>
                      <a:r>
                        <a:rPr lang="en-GB" dirty="0">
                          <a:latin typeface="Arial" panose="020B0604020202020204" pitchFamily="34" charset="0"/>
                          <a:cs typeface="Arial" panose="020B0604020202020204" pitchFamily="34" charset="0"/>
                        </a:rPr>
                        <a:t>Assessment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E3"/>
                    </a:solidFill>
                  </a:tcPr>
                </a:tc>
                <a:tc>
                  <a:txBody>
                    <a:bodyPr/>
                    <a:lstStyle/>
                    <a:p>
                      <a:pPr algn="ctr">
                        <a:lnSpc>
                          <a:spcPct val="200000"/>
                        </a:lnSpc>
                      </a:pPr>
                      <a:r>
                        <a:rPr lang="en-GB" dirty="0"/>
                        <a:t>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E3"/>
                    </a:solidFill>
                  </a:tcPr>
                </a:tc>
                <a:extLst>
                  <a:ext uri="{0D108BD9-81ED-4DB2-BD59-A6C34878D82A}">
                    <a16:rowId xmlns:a16="http://schemas.microsoft.com/office/drawing/2014/main" val="3613037934"/>
                  </a:ext>
                </a:extLst>
              </a:tr>
              <a:tr h="370840">
                <a:tc>
                  <a:txBody>
                    <a:bodyPr/>
                    <a:lstStyle/>
                    <a:p>
                      <a:pPr>
                        <a:lnSpc>
                          <a:spcPct val="200000"/>
                        </a:lnSpc>
                      </a:pPr>
                      <a:r>
                        <a:rPr lang="en-GB" dirty="0">
                          <a:latin typeface="Arial" panose="020B0604020202020204" pitchFamily="34" charset="0"/>
                          <a:cs typeface="Arial" panose="020B0604020202020204" pitchFamily="34" charset="0"/>
                        </a:rPr>
                        <a:t>Identifying design possibilities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200000"/>
                        </a:lnSpc>
                      </a:pPr>
                      <a:r>
                        <a:rPr lang="en-GB"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0050823"/>
                  </a:ext>
                </a:extLst>
              </a:tr>
              <a:tr h="370840">
                <a:tc>
                  <a:txBody>
                    <a:bodyPr/>
                    <a:lstStyle/>
                    <a:p>
                      <a:pPr>
                        <a:lnSpc>
                          <a:spcPct val="200000"/>
                        </a:lnSpc>
                      </a:pPr>
                      <a:r>
                        <a:rPr lang="en-GB" dirty="0">
                          <a:latin typeface="Arial" panose="020B0604020202020204" pitchFamily="34" charset="0"/>
                          <a:cs typeface="Arial" panose="020B0604020202020204" pitchFamily="34" charset="0"/>
                        </a:rPr>
                        <a:t>Developing a design brief and specification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200000"/>
                        </a:lnSpc>
                      </a:pPr>
                      <a:r>
                        <a:rPr lang="en-GB"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087314"/>
                  </a:ext>
                </a:extLst>
              </a:tr>
              <a:tr h="370840">
                <a:tc>
                  <a:txBody>
                    <a:bodyPr/>
                    <a:lstStyle/>
                    <a:p>
                      <a:pPr>
                        <a:lnSpc>
                          <a:spcPct val="200000"/>
                        </a:lnSpc>
                      </a:pPr>
                      <a:r>
                        <a:rPr lang="en-GB" dirty="0">
                          <a:latin typeface="Arial" panose="020B0604020202020204" pitchFamily="34" charset="0"/>
                          <a:cs typeface="Arial" panose="020B0604020202020204" pitchFamily="34" charset="0"/>
                        </a:rPr>
                        <a:t>Generating and developing design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63922"/>
                      </a:schemeClr>
                    </a:solidFill>
                  </a:tcPr>
                </a:tc>
                <a:tc>
                  <a:txBody>
                    <a:bodyPr/>
                    <a:lstStyle/>
                    <a:p>
                      <a:pPr algn="ctr">
                        <a:lnSpc>
                          <a:spcPct val="200000"/>
                        </a:lnSpc>
                      </a:pPr>
                      <a:r>
                        <a:rPr lang="en-GB"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63922"/>
                      </a:schemeClr>
                    </a:solidFill>
                  </a:tcPr>
                </a:tc>
                <a:extLst>
                  <a:ext uri="{0D108BD9-81ED-4DB2-BD59-A6C34878D82A}">
                    <a16:rowId xmlns:a16="http://schemas.microsoft.com/office/drawing/2014/main" val="453350296"/>
                  </a:ext>
                </a:extLst>
              </a:tr>
              <a:tr h="370840">
                <a:tc>
                  <a:txBody>
                    <a:bodyPr/>
                    <a:lstStyle/>
                    <a:p>
                      <a:pPr>
                        <a:lnSpc>
                          <a:spcPct val="200000"/>
                        </a:lnSpc>
                      </a:pPr>
                      <a:r>
                        <a:rPr lang="en-GB" dirty="0">
                          <a:latin typeface="Arial" panose="020B0604020202020204" pitchFamily="34" charset="0"/>
                          <a:cs typeface="Arial" panose="020B0604020202020204" pitchFamily="34" charset="0"/>
                        </a:rPr>
                        <a:t>Making a prototype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63922"/>
                      </a:schemeClr>
                    </a:solidFill>
                  </a:tcPr>
                </a:tc>
                <a:tc>
                  <a:txBody>
                    <a:bodyPr/>
                    <a:lstStyle/>
                    <a:p>
                      <a:pPr algn="ctr">
                        <a:lnSpc>
                          <a:spcPct val="200000"/>
                        </a:lnSpc>
                      </a:pPr>
                      <a:r>
                        <a:rPr lang="en-GB"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63922"/>
                      </a:schemeClr>
                    </a:solidFill>
                  </a:tcPr>
                </a:tc>
                <a:extLst>
                  <a:ext uri="{0D108BD9-81ED-4DB2-BD59-A6C34878D82A}">
                    <a16:rowId xmlns:a16="http://schemas.microsoft.com/office/drawing/2014/main" val="3681223657"/>
                  </a:ext>
                </a:extLst>
              </a:tr>
              <a:tr h="370840">
                <a:tc>
                  <a:txBody>
                    <a:bodyPr/>
                    <a:lstStyle/>
                    <a:p>
                      <a:pPr>
                        <a:lnSpc>
                          <a:spcPct val="200000"/>
                        </a:lnSpc>
                      </a:pPr>
                      <a:r>
                        <a:rPr lang="en-GB" dirty="0">
                          <a:latin typeface="Arial" panose="020B0604020202020204" pitchFamily="34" charset="0"/>
                          <a:cs typeface="Arial" panose="020B0604020202020204" pitchFamily="34" charset="0"/>
                        </a:rPr>
                        <a:t>Evaluating a prototype’s fitness for 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63922"/>
                      </a:schemeClr>
                    </a:solidFill>
                  </a:tcPr>
                </a:tc>
                <a:tc>
                  <a:txBody>
                    <a:bodyPr/>
                    <a:lstStyle/>
                    <a:p>
                      <a:pPr algn="ctr">
                        <a:lnSpc>
                          <a:spcPct val="200000"/>
                        </a:lnSpc>
                      </a:pPr>
                      <a:r>
                        <a:rPr lang="en-GB"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63922"/>
                      </a:schemeClr>
                    </a:solidFill>
                  </a:tcPr>
                </a:tc>
                <a:extLst>
                  <a:ext uri="{0D108BD9-81ED-4DB2-BD59-A6C34878D82A}">
                    <a16:rowId xmlns:a16="http://schemas.microsoft.com/office/drawing/2014/main" val="3240370199"/>
                  </a:ext>
                </a:extLst>
              </a:tr>
            </a:tbl>
          </a:graphicData>
        </a:graphic>
      </p:graphicFrame>
      <p:graphicFrame>
        <p:nvGraphicFramePr>
          <p:cNvPr id="16" name="Chart 15">
            <a:extLst>
              <a:ext uri="{FF2B5EF4-FFF2-40B4-BE49-F238E27FC236}">
                <a16:creationId xmlns:a16="http://schemas.microsoft.com/office/drawing/2014/main" id="{5A5ECB7B-6B3C-7DE5-729C-A56C63B9BD67}"/>
              </a:ext>
            </a:extLst>
          </p:cNvPr>
          <p:cNvGraphicFramePr>
            <a:graphicFrameLocks/>
          </p:cNvGraphicFramePr>
          <p:nvPr>
            <p:extLst>
              <p:ext uri="{D42A27DB-BD31-4B8C-83A1-F6EECF244321}">
                <p14:modId xmlns:p14="http://schemas.microsoft.com/office/powerpoint/2010/main" val="3688636795"/>
              </p:ext>
            </p:extLst>
          </p:nvPr>
        </p:nvGraphicFramePr>
        <p:xfrm>
          <a:off x="5678424" y="1822069"/>
          <a:ext cx="6368796" cy="422275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04308C9F-3967-DAAB-BCA0-0BE209F7549E}"/>
              </a:ext>
            </a:extLst>
          </p:cNvPr>
          <p:cNvSpPr txBox="1"/>
          <p:nvPr/>
        </p:nvSpPr>
        <p:spPr>
          <a:xfrm>
            <a:off x="144780" y="6019674"/>
            <a:ext cx="11902440" cy="400110"/>
          </a:xfrm>
          <a:prstGeom prst="rect">
            <a:avLst/>
          </a:prstGeom>
          <a:noFill/>
        </p:spPr>
        <p:txBody>
          <a:bodyPr wrap="square" rtlCol="0">
            <a:spAutoFit/>
          </a:bodyPr>
          <a:lstStyle/>
          <a:p>
            <a:pPr algn="ctr"/>
            <a:r>
              <a:rPr lang="en-GB" sz="2000" b="1" dirty="0">
                <a:solidFill>
                  <a:srgbClr val="E65000"/>
                </a:solidFill>
                <a:latin typeface="Arial" panose="020B0604020202020204" pitchFamily="34" charset="0"/>
                <a:cs typeface="Arial" panose="020B0604020202020204" pitchFamily="34" charset="0"/>
              </a:rPr>
              <a:t>Proportion time for each assessment strand according to marks available </a:t>
            </a:r>
          </a:p>
        </p:txBody>
      </p:sp>
    </p:spTree>
    <p:extLst>
      <p:ext uri="{BB962C8B-B14F-4D97-AF65-F5344CB8AC3E}">
        <p14:creationId xmlns:p14="http://schemas.microsoft.com/office/powerpoint/2010/main" val="289469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18479"/>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998897"/>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5B2E6"/>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601165" y="169120"/>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Identifying Design Possibilities </a:t>
            </a:r>
            <a:r>
              <a:rPr lang="en-US" sz="2400" dirty="0">
                <a:solidFill>
                  <a:srgbClr val="E65000"/>
                </a:solidFill>
                <a:latin typeface="Arial" panose="020B0604020202020204" pitchFamily="34" charset="0"/>
                <a:cs typeface="Arial" panose="020B0604020202020204" pitchFamily="34" charset="0"/>
              </a:rPr>
              <a:t>[10 marks]</a:t>
            </a:r>
            <a:endParaRPr lang="en-GB" sz="2400" dirty="0">
              <a:solidFill>
                <a:srgbClr val="E65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087EBD2-DDBD-C239-3C4A-199E833D5676}"/>
              </a:ext>
            </a:extLst>
          </p:cNvPr>
          <p:cNvSpPr/>
          <p:nvPr/>
        </p:nvSpPr>
        <p:spPr>
          <a:xfrm>
            <a:off x="240130" y="1104885"/>
            <a:ext cx="8768788" cy="2118465"/>
          </a:xfrm>
          <a:prstGeom prst="rect">
            <a:avLst/>
          </a:prstGeom>
        </p:spPr>
        <p:txBody>
          <a:bodyPr wrap="square">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Thoughtful but critical analysis of the contextual challenges - all 3 or 2 or just 1 - access to all 3 - </a:t>
            </a:r>
            <a:r>
              <a:rPr lang="en-GB" u="sng" dirty="0">
                <a:latin typeface="Arial" panose="020B0604020202020204" pitchFamily="34" charset="0"/>
                <a:cs typeface="Arial" panose="020B0604020202020204" pitchFamily="34" charset="0"/>
              </a:rPr>
              <a:t>student choice</a:t>
            </a:r>
          </a:p>
          <a:p>
            <a:pPr marL="285750" indent="-285750">
              <a:lnSpc>
                <a:spcPct val="150000"/>
              </a:lnSpc>
              <a:buFont typeface="Arial" panose="020B0604020202020204" pitchFamily="34" charset="0"/>
              <a:buChar char="•"/>
            </a:pPr>
            <a:r>
              <a:rPr lang="en-GB" b="1" dirty="0">
                <a:solidFill>
                  <a:srgbClr val="E65000"/>
                </a:solidFill>
                <a:latin typeface="Arial" panose="020B0604020202020204" pitchFamily="34" charset="0"/>
                <a:cs typeface="Arial" panose="020B0604020202020204" pitchFamily="34" charset="0"/>
              </a:rPr>
              <a:t>Opportunities</a:t>
            </a:r>
            <a:r>
              <a:rPr lang="en-GB" dirty="0">
                <a:latin typeface="Arial" panose="020B0604020202020204" pitchFamily="34" charset="0"/>
                <a:cs typeface="Arial" panose="020B0604020202020204" pitchFamily="34" charset="0"/>
              </a:rPr>
              <a:t> for the development of designs - problems - identified in the early stages of the task - </a:t>
            </a:r>
            <a:r>
              <a:rPr lang="en-GB" b="1" dirty="0">
                <a:solidFill>
                  <a:srgbClr val="E65000"/>
                </a:solidFill>
                <a:latin typeface="Arial" panose="020B0604020202020204" pitchFamily="34" charset="0"/>
                <a:cs typeface="Arial" panose="020B0604020202020204" pitchFamily="34" charset="0"/>
              </a:rPr>
              <a:t>genuine/realistic problems?</a:t>
            </a:r>
            <a:endParaRPr lang="en-GB"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Early investigation - focus on identified </a:t>
            </a:r>
            <a:r>
              <a:rPr lang="en-GB" u="sng" dirty="0">
                <a:latin typeface="Arial" panose="020B0604020202020204" pitchFamily="34" charset="0"/>
                <a:cs typeface="Arial" panose="020B0604020202020204" pitchFamily="34" charset="0"/>
              </a:rPr>
              <a:t>problem/s</a:t>
            </a:r>
            <a:r>
              <a:rPr lang="en-GB" dirty="0">
                <a:latin typeface="Arial" panose="020B0604020202020204" pitchFamily="34" charset="0"/>
                <a:cs typeface="Arial" panose="020B0604020202020204" pitchFamily="34" charset="0"/>
              </a:rPr>
              <a:t> </a:t>
            </a:r>
            <a:endParaRPr lang="en-GB" b="1" dirty="0">
              <a:solidFill>
                <a:srgbClr val="E65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E17935F-2C5F-FA61-61A4-73987D60FC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26607" y="3219604"/>
            <a:ext cx="2232921" cy="1643677"/>
          </a:xfrm>
          <a:prstGeom prst="rect">
            <a:avLst/>
          </a:prstGeom>
          <a:ln>
            <a:solidFill>
              <a:schemeClr val="tx1"/>
            </a:solidFill>
          </a:ln>
        </p:spPr>
      </p:pic>
      <p:pic>
        <p:nvPicPr>
          <p:cNvPr id="13" name="Picture 12">
            <a:extLst>
              <a:ext uri="{FF2B5EF4-FFF2-40B4-BE49-F238E27FC236}">
                <a16:creationId xmlns:a16="http://schemas.microsoft.com/office/drawing/2014/main" id="{D0480DF1-A8EF-696D-4F52-0AAA8CFD49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6606" y="1581550"/>
            <a:ext cx="2212483" cy="1569282"/>
          </a:xfrm>
          <a:prstGeom prst="rect">
            <a:avLst/>
          </a:prstGeom>
          <a:ln>
            <a:solidFill>
              <a:schemeClr val="tx1"/>
            </a:solidFill>
          </a:ln>
        </p:spPr>
      </p:pic>
      <p:sp>
        <p:nvSpPr>
          <p:cNvPr id="14" name="Rectangle 13">
            <a:extLst>
              <a:ext uri="{FF2B5EF4-FFF2-40B4-BE49-F238E27FC236}">
                <a16:creationId xmlns:a16="http://schemas.microsoft.com/office/drawing/2014/main" id="{3AA3031F-EAD7-B7E7-9ADF-D417818E86D3}"/>
              </a:ext>
            </a:extLst>
          </p:cNvPr>
          <p:cNvSpPr/>
          <p:nvPr/>
        </p:nvSpPr>
        <p:spPr>
          <a:xfrm>
            <a:off x="240130" y="3268341"/>
            <a:ext cx="6545134" cy="3364960"/>
          </a:xfrm>
          <a:prstGeom prst="rect">
            <a:avLst/>
          </a:prstGeom>
        </p:spPr>
        <p:txBody>
          <a:bodyPr wrap="square">
            <a:spAutoFit/>
          </a:bodyPr>
          <a:lstStyle/>
          <a:p>
            <a:pPr marL="285750" indent="-285750">
              <a:lnSpc>
                <a:spcPct val="150000"/>
              </a:lnSpc>
              <a:buFont typeface="Arial" panose="020B0604020202020204" pitchFamily="34" charset="0"/>
              <a:buChar char="•"/>
            </a:pPr>
            <a:r>
              <a:rPr lang="en-GB" b="1" dirty="0">
                <a:solidFill>
                  <a:srgbClr val="E65000"/>
                </a:solidFill>
                <a:latin typeface="Arial" panose="020B0604020202020204" pitchFamily="34" charset="0"/>
                <a:cs typeface="Arial" panose="020B0604020202020204" pitchFamily="34" charset="0"/>
              </a:rPr>
              <a:t>Innovative design </a:t>
            </a:r>
            <a:r>
              <a:rPr lang="en-GB" dirty="0">
                <a:latin typeface="Arial" panose="020B0604020202020204" pitchFamily="34" charset="0"/>
                <a:cs typeface="Arial" panose="020B0604020202020204" pitchFamily="34" charset="0"/>
              </a:rPr>
              <a:t>– more creative solutions to existing problems</a:t>
            </a:r>
          </a:p>
          <a:p>
            <a:pPr marL="285750" indent="-285750">
              <a:lnSpc>
                <a:spcPct val="150000"/>
              </a:lnSpc>
              <a:buFont typeface="Arial" panose="020B0604020202020204" pitchFamily="34" charset="0"/>
              <a:buChar char="•"/>
            </a:pPr>
            <a:r>
              <a:rPr lang="en-GB" b="1" dirty="0">
                <a:solidFill>
                  <a:srgbClr val="E65000"/>
                </a:solidFill>
                <a:latin typeface="Arial" panose="020B0604020202020204" pitchFamily="34" charset="0"/>
                <a:cs typeface="Arial" panose="020B0604020202020204" pitchFamily="34" charset="0"/>
              </a:rPr>
              <a:t>User</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requirements - the needs and wants of users is critical throughout – user centred approach to design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Engaging with a </a:t>
            </a:r>
            <a:r>
              <a:rPr lang="en-GB" b="1" dirty="0">
                <a:solidFill>
                  <a:srgbClr val="E65000"/>
                </a:solidFill>
                <a:latin typeface="Arial" panose="020B0604020202020204" pitchFamily="34" charset="0"/>
                <a:cs typeface="Arial" panose="020B0604020202020204" pitchFamily="34" charset="0"/>
              </a:rPr>
              <a:t>‘real’ </a:t>
            </a:r>
            <a:r>
              <a:rPr lang="en-GB" dirty="0">
                <a:latin typeface="Arial" panose="020B0604020202020204" pitchFamily="34" charset="0"/>
                <a:cs typeface="Arial" panose="020B0604020202020204" pitchFamily="34" charset="0"/>
              </a:rPr>
              <a:t>client – interview; on-going dialogue and support with development</a:t>
            </a:r>
          </a:p>
          <a:p>
            <a:pPr marL="285750" indent="-285750">
              <a:lnSpc>
                <a:spcPct val="150000"/>
              </a:lnSpc>
              <a:buFont typeface="Arial" panose="020B0604020202020204" pitchFamily="34" charset="0"/>
              <a:buChar char="•"/>
            </a:pPr>
            <a:r>
              <a:rPr lang="en-GB" b="1" u="sng" dirty="0">
                <a:solidFill>
                  <a:srgbClr val="E65000"/>
                </a:solidFill>
                <a:latin typeface="Arial" panose="020B0604020202020204" pitchFamily="34" charset="0"/>
                <a:cs typeface="Arial" panose="020B0604020202020204" pitchFamily="34" charset="0"/>
              </a:rPr>
              <a:t>Focused relevant </a:t>
            </a:r>
            <a:r>
              <a:rPr lang="en-GB" dirty="0">
                <a:latin typeface="Arial" panose="020B0604020202020204" pitchFamily="34" charset="0"/>
                <a:cs typeface="Arial" panose="020B0604020202020204" pitchFamily="34" charset="0"/>
              </a:rPr>
              <a:t>research</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range of possible design briefs</a:t>
            </a:r>
          </a:p>
        </p:txBody>
      </p:sp>
      <p:pic>
        <p:nvPicPr>
          <p:cNvPr id="8" name="Picture 7">
            <a:extLst>
              <a:ext uri="{FF2B5EF4-FFF2-40B4-BE49-F238E27FC236}">
                <a16:creationId xmlns:a16="http://schemas.microsoft.com/office/drawing/2014/main" id="{C2B6AA65-F277-8F11-950C-C466837447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26607" y="4946455"/>
            <a:ext cx="2212483" cy="1603737"/>
          </a:xfrm>
          <a:prstGeom prst="rect">
            <a:avLst/>
          </a:prstGeom>
          <a:ln>
            <a:solidFill>
              <a:schemeClr val="tx1"/>
            </a:solidFill>
          </a:ln>
        </p:spPr>
      </p:pic>
      <p:pic>
        <p:nvPicPr>
          <p:cNvPr id="18" name="Picture 17">
            <a:extLst>
              <a:ext uri="{FF2B5EF4-FFF2-40B4-BE49-F238E27FC236}">
                <a16:creationId xmlns:a16="http://schemas.microsoft.com/office/drawing/2014/main" id="{20E3EB7B-AA86-2E42-E8AB-4C1E176AD7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2177" y="4951247"/>
            <a:ext cx="2232921" cy="1603736"/>
          </a:xfrm>
          <a:prstGeom prst="rect">
            <a:avLst/>
          </a:prstGeom>
          <a:ln>
            <a:solidFill>
              <a:schemeClr val="tx1"/>
            </a:solidFill>
          </a:ln>
        </p:spPr>
      </p:pic>
      <p:pic>
        <p:nvPicPr>
          <p:cNvPr id="22" name="Picture 21">
            <a:extLst>
              <a:ext uri="{FF2B5EF4-FFF2-40B4-BE49-F238E27FC236}">
                <a16:creationId xmlns:a16="http://schemas.microsoft.com/office/drawing/2014/main" id="{CDAE8B69-EE67-05C1-EAB7-A6F3776F87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2176" y="3268341"/>
            <a:ext cx="2232921" cy="1597870"/>
          </a:xfrm>
          <a:prstGeom prst="rect">
            <a:avLst/>
          </a:prstGeom>
          <a:ln>
            <a:solidFill>
              <a:schemeClr val="tx1"/>
            </a:solidFill>
          </a:ln>
        </p:spPr>
      </p:pic>
    </p:spTree>
    <p:extLst>
      <p:ext uri="{BB962C8B-B14F-4D97-AF65-F5344CB8AC3E}">
        <p14:creationId xmlns:p14="http://schemas.microsoft.com/office/powerpoint/2010/main" val="406843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18479"/>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1027658"/>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5B2E6"/>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588394" y="128983"/>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Points for consideration and further development</a:t>
            </a:r>
            <a:endParaRPr lang="en-GB" sz="2400" dirty="0">
              <a:solidFill>
                <a:srgbClr val="E65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087EBD2-DDBD-C239-3C4A-199E833D5676}"/>
              </a:ext>
            </a:extLst>
          </p:cNvPr>
          <p:cNvSpPr/>
          <p:nvPr/>
        </p:nvSpPr>
        <p:spPr>
          <a:xfrm>
            <a:off x="316343" y="1084020"/>
            <a:ext cx="6961072" cy="4611455"/>
          </a:xfrm>
          <a:prstGeom prst="rect">
            <a:avLst/>
          </a:prstGeom>
        </p:spPr>
        <p:txBody>
          <a:bodyPr wrap="square">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Limited exploration of opportunities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Limited identification of possible design briefs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Generic questionnaires to a broad audience – useful activity?</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‘Users’ often inconsistent and/or unrealistic – celebrities? </a:t>
            </a:r>
          </a:p>
          <a:p>
            <a:pPr marL="285750" indent="-285750">
              <a:lnSpc>
                <a:spcPct val="150000"/>
              </a:lnSpc>
              <a:buFont typeface="Arial" panose="020B0604020202020204" pitchFamily="34" charset="0"/>
              <a:buChar char="•"/>
            </a:pPr>
            <a:r>
              <a:rPr lang="en-GB" i="1" dirty="0">
                <a:latin typeface="Arial" panose="020B0604020202020204" pitchFamily="34" charset="0"/>
                <a:cs typeface="Arial" panose="020B0604020202020204" pitchFamily="34" charset="0"/>
              </a:rPr>
              <a:t>Too much time </a:t>
            </a:r>
            <a:r>
              <a:rPr lang="en-GB" dirty="0">
                <a:latin typeface="Arial" panose="020B0604020202020204" pitchFamily="34" charset="0"/>
                <a:cs typeface="Arial" panose="020B0604020202020204" pitchFamily="34" charset="0"/>
              </a:rPr>
              <a:t>spent on unhelpful activities that do not help inform ideas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Mood boards – how effective are these in supporting design?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Work of professionals – biographical information does not support design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t>
            </a:r>
            <a:r>
              <a:rPr lang="en-GB" i="1" dirty="0">
                <a:latin typeface="Arial" panose="020B0604020202020204" pitchFamily="34" charset="0"/>
                <a:cs typeface="Arial" panose="020B0604020202020204" pitchFamily="34" charset="0"/>
              </a:rPr>
              <a:t>Text book</a:t>
            </a:r>
            <a:r>
              <a:rPr lang="en-GB" dirty="0">
                <a:latin typeface="Arial" panose="020B0604020202020204" pitchFamily="34" charset="0"/>
                <a:cs typeface="Arial" panose="020B0604020202020204" pitchFamily="34" charset="0"/>
              </a:rPr>
              <a:t>’ style table of materials – how useful is this activity?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Teacher led/formulaic approaches </a:t>
            </a:r>
          </a:p>
        </p:txBody>
      </p:sp>
      <p:sp>
        <p:nvSpPr>
          <p:cNvPr id="6" name="TextBox 5">
            <a:extLst>
              <a:ext uri="{FF2B5EF4-FFF2-40B4-BE49-F238E27FC236}">
                <a16:creationId xmlns:a16="http://schemas.microsoft.com/office/drawing/2014/main" id="{16D31BEC-3A34-FD9A-1564-8C6AFEDF0DA4}"/>
              </a:ext>
            </a:extLst>
          </p:cNvPr>
          <p:cNvSpPr txBox="1"/>
          <p:nvPr/>
        </p:nvSpPr>
        <p:spPr>
          <a:xfrm>
            <a:off x="1511294" y="5830342"/>
            <a:ext cx="9169412" cy="456535"/>
          </a:xfrm>
          <a:prstGeom prst="rect">
            <a:avLst/>
          </a:prstGeom>
          <a:noFill/>
          <a:ln>
            <a:solidFill>
              <a:srgbClr val="009FE3"/>
            </a:solidFill>
          </a:ln>
        </p:spPr>
        <p:txBody>
          <a:bodyPr wrap="square">
            <a:spAutoFit/>
          </a:bodyPr>
          <a:lstStyle/>
          <a:p>
            <a:pPr algn="ctr">
              <a:lnSpc>
                <a:spcPct val="150000"/>
              </a:lnSpc>
            </a:pPr>
            <a:r>
              <a:rPr lang="en-GB" b="1" dirty="0">
                <a:solidFill>
                  <a:srgbClr val="009FE3"/>
                </a:solidFill>
                <a:latin typeface="Arial" panose="020B0604020202020204" pitchFamily="34" charset="0"/>
                <a:cs typeface="Arial" panose="020B0604020202020204" pitchFamily="34" charset="0"/>
              </a:rPr>
              <a:t>Note: </a:t>
            </a:r>
            <a:r>
              <a:rPr lang="en-GB" dirty="0">
                <a:solidFill>
                  <a:srgbClr val="E65000"/>
                </a:solidFill>
                <a:latin typeface="Arial" panose="020B0604020202020204" pitchFamily="34" charset="0"/>
                <a:cs typeface="Arial" panose="020B0604020202020204" pitchFamily="34" charset="0"/>
              </a:rPr>
              <a:t>Quality</a:t>
            </a:r>
            <a:r>
              <a:rPr lang="en-GB" dirty="0">
                <a:solidFill>
                  <a:srgbClr val="C00000"/>
                </a:solidFill>
                <a:latin typeface="Arial" panose="020B0604020202020204" pitchFamily="34" charset="0"/>
                <a:cs typeface="Arial" panose="020B0604020202020204" pitchFamily="34" charset="0"/>
              </a:rPr>
              <a:t> </a:t>
            </a:r>
            <a:r>
              <a:rPr lang="en-GB" dirty="0">
                <a:solidFill>
                  <a:srgbClr val="009FE3"/>
                </a:solidFill>
                <a:latin typeface="Arial" panose="020B0604020202020204" pitchFamily="34" charset="0"/>
                <a:cs typeface="Arial" panose="020B0604020202020204" pitchFamily="34" charset="0"/>
              </a:rPr>
              <a:t>of work is </a:t>
            </a:r>
            <a:r>
              <a:rPr lang="en-GB" dirty="0">
                <a:solidFill>
                  <a:srgbClr val="E65000"/>
                </a:solidFill>
                <a:latin typeface="Arial" panose="020B0604020202020204" pitchFamily="34" charset="0"/>
                <a:cs typeface="Arial" panose="020B0604020202020204" pitchFamily="34" charset="0"/>
              </a:rPr>
              <a:t>important </a:t>
            </a:r>
            <a:r>
              <a:rPr lang="en-GB" b="1" dirty="0">
                <a:solidFill>
                  <a:srgbClr val="009FE3"/>
                </a:solidFill>
                <a:latin typeface="Arial" panose="020B0604020202020204" pitchFamily="34" charset="0"/>
                <a:cs typeface="Arial" panose="020B0604020202020204" pitchFamily="34" charset="0"/>
              </a:rPr>
              <a:t>NOT </a:t>
            </a:r>
            <a:r>
              <a:rPr lang="en-GB" dirty="0">
                <a:solidFill>
                  <a:srgbClr val="009FE3"/>
                </a:solidFill>
                <a:latin typeface="Arial" panose="020B0604020202020204" pitchFamily="34" charset="0"/>
                <a:cs typeface="Arial" panose="020B0604020202020204" pitchFamily="34" charset="0"/>
              </a:rPr>
              <a:t>quantity. A more focused approach is required.</a:t>
            </a:r>
          </a:p>
        </p:txBody>
      </p:sp>
      <p:pic>
        <p:nvPicPr>
          <p:cNvPr id="7" name="Picture 6">
            <a:extLst>
              <a:ext uri="{FF2B5EF4-FFF2-40B4-BE49-F238E27FC236}">
                <a16:creationId xmlns:a16="http://schemas.microsoft.com/office/drawing/2014/main" id="{F8FD0516-41CA-EB9F-ECCB-E85EBA06C9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1157" y="949153"/>
            <a:ext cx="3659549" cy="2232991"/>
          </a:xfrm>
          <a:prstGeom prst="rect">
            <a:avLst/>
          </a:prstGeom>
          <a:ln>
            <a:solidFill>
              <a:schemeClr val="tx1"/>
            </a:solidFill>
          </a:ln>
        </p:spPr>
      </p:pic>
      <p:sp>
        <p:nvSpPr>
          <p:cNvPr id="8" name="TextBox 7">
            <a:extLst>
              <a:ext uri="{FF2B5EF4-FFF2-40B4-BE49-F238E27FC236}">
                <a16:creationId xmlns:a16="http://schemas.microsoft.com/office/drawing/2014/main" id="{169B4EFA-FE55-D16A-AC50-B0493C1669C1}"/>
              </a:ext>
            </a:extLst>
          </p:cNvPr>
          <p:cNvSpPr txBox="1"/>
          <p:nvPr/>
        </p:nvSpPr>
        <p:spPr>
          <a:xfrm>
            <a:off x="10701971" y="1612484"/>
            <a:ext cx="1511294" cy="3970318"/>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No analysis, no commentary – are these activities useful? </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Autobiographical information does not inspire design</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Pictures of their work - fully analysed - could!</a:t>
            </a:r>
          </a:p>
        </p:txBody>
      </p:sp>
      <p:pic>
        <p:nvPicPr>
          <p:cNvPr id="11" name="Picture 10">
            <a:extLst>
              <a:ext uri="{FF2B5EF4-FFF2-40B4-BE49-F238E27FC236}">
                <a16:creationId xmlns:a16="http://schemas.microsoft.com/office/drawing/2014/main" id="{EE75A54C-9D2C-AE1D-033F-B4923456A1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3960" y="3317011"/>
            <a:ext cx="3416746" cy="2232991"/>
          </a:xfrm>
          <a:prstGeom prst="rect">
            <a:avLst/>
          </a:prstGeom>
          <a:ln>
            <a:solidFill>
              <a:schemeClr val="tx1"/>
            </a:solidFill>
          </a:ln>
        </p:spPr>
      </p:pic>
    </p:spTree>
    <p:extLst>
      <p:ext uri="{BB962C8B-B14F-4D97-AF65-F5344CB8AC3E}">
        <p14:creationId xmlns:p14="http://schemas.microsoft.com/office/powerpoint/2010/main" val="216507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DDFEF-5562-3CA9-D386-ACE58B357F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H="1" flipV="1">
            <a:off x="4628730" y="121994"/>
            <a:ext cx="2389155" cy="3858611"/>
          </a:xfrm>
          <a:prstGeom prst="rect">
            <a:avLst/>
          </a:prstGeom>
          <a:ln>
            <a:solidFill>
              <a:schemeClr val="tx1"/>
            </a:solidFill>
          </a:ln>
        </p:spPr>
      </p:pic>
      <p:sp>
        <p:nvSpPr>
          <p:cNvPr id="4" name="TextBox 3">
            <a:extLst>
              <a:ext uri="{FF2B5EF4-FFF2-40B4-BE49-F238E27FC236}">
                <a16:creationId xmlns:a16="http://schemas.microsoft.com/office/drawing/2014/main" id="{3054D85B-D09D-E4DB-8BF3-93CFEF626DB8}"/>
              </a:ext>
            </a:extLst>
          </p:cNvPr>
          <p:cNvSpPr txBox="1"/>
          <p:nvPr/>
        </p:nvSpPr>
        <p:spPr>
          <a:xfrm>
            <a:off x="401367" y="3332330"/>
            <a:ext cx="3384939" cy="2800767"/>
          </a:xfrm>
          <a:prstGeom prst="rect">
            <a:avLst/>
          </a:prstGeom>
          <a:noFill/>
          <a:ln>
            <a:solidFill>
              <a:schemeClr val="tx1"/>
            </a:solidFill>
          </a:ln>
        </p:spPr>
        <p:txBody>
          <a:bodyPr wrap="square" rtlCol="0">
            <a:spAutoFit/>
          </a:bodyPr>
          <a:lstStyle/>
          <a:p>
            <a:r>
              <a:rPr lang="en-GB" sz="1600" dirty="0">
                <a:latin typeface="Arial" panose="020B0604020202020204" pitchFamily="34" charset="0"/>
                <a:cs typeface="Arial" panose="020B0604020202020204" pitchFamily="34" charset="0"/>
              </a:rPr>
              <a:t>User needs and wants are integral to the iterative process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clear understanding/analysis  of the needs of the user have been considered in this example – good practice</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User centred approach is required – the identification of a real client is useful and can be more supportive</a:t>
            </a:r>
            <a:endParaRPr lang="en-GB" sz="1600" dirty="0">
              <a:solidFill>
                <a:srgbClr val="C00000"/>
              </a:solidFill>
              <a:latin typeface="Arial" panose="020B0604020202020204" pitchFamily="34" charset="0"/>
              <a:cs typeface="Arial" panose="020B0604020202020204" pitchFamily="34" charset="0"/>
            </a:endParaRPr>
          </a:p>
          <a:p>
            <a:r>
              <a:rPr lang="en-GB" sz="1600" dirty="0">
                <a:solidFill>
                  <a:srgbClr val="E65000"/>
                </a:solidFill>
                <a:latin typeface="Arial" panose="020B0604020202020204" pitchFamily="34" charset="0"/>
                <a:cs typeface="Arial" panose="020B0604020202020204" pitchFamily="34" charset="0"/>
              </a:rPr>
              <a:t>Make this activity relevant!</a:t>
            </a:r>
          </a:p>
        </p:txBody>
      </p:sp>
      <p:sp>
        <p:nvSpPr>
          <p:cNvPr id="5" name="TextBox 4">
            <a:extLst>
              <a:ext uri="{FF2B5EF4-FFF2-40B4-BE49-F238E27FC236}">
                <a16:creationId xmlns:a16="http://schemas.microsoft.com/office/drawing/2014/main" id="{1E95C725-89FC-FE07-52D3-D42B5ADE2896}"/>
              </a:ext>
            </a:extLst>
          </p:cNvPr>
          <p:cNvSpPr txBox="1"/>
          <p:nvPr/>
        </p:nvSpPr>
        <p:spPr>
          <a:xfrm>
            <a:off x="3893592" y="3339534"/>
            <a:ext cx="3859021" cy="2800767"/>
          </a:xfrm>
          <a:prstGeom prst="rect">
            <a:avLst/>
          </a:prstGeom>
          <a:noFill/>
          <a:ln>
            <a:solidFill>
              <a:schemeClr val="tx1"/>
            </a:solidFill>
          </a:ln>
        </p:spPr>
        <p:txBody>
          <a:bodyPr wrap="square" rtlCol="0">
            <a:spAutoFit/>
          </a:bodyPr>
          <a:lstStyle/>
          <a:p>
            <a:r>
              <a:rPr lang="en-GB" sz="1600" dirty="0">
                <a:latin typeface="Arial" panose="020B0604020202020204" pitchFamily="34" charset="0"/>
                <a:cs typeface="Arial" panose="020B0604020202020204" pitchFamily="34" charset="0"/>
              </a:rPr>
              <a:t>Are questionnaires effective research strategies?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 interview with a real client could be better – invite them to join an on-going discussion</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real client can test the final outcome – user experience/ provide feedback</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User centred design approach</a:t>
            </a:r>
          </a:p>
          <a:p>
            <a:pPr marL="285750" indent="-285750">
              <a:buFont typeface="Arial" panose="020B0604020202020204" pitchFamily="34" charset="0"/>
              <a:buChar char="•"/>
            </a:pPr>
            <a:endParaRPr lang="en-GB" sz="1600" dirty="0">
              <a:solidFill>
                <a:srgbClr val="C00000"/>
              </a:solidFill>
              <a:latin typeface="Arial" panose="020B0604020202020204" pitchFamily="34" charset="0"/>
              <a:cs typeface="Arial" panose="020B0604020202020204" pitchFamily="34" charset="0"/>
            </a:endParaRPr>
          </a:p>
          <a:p>
            <a:r>
              <a:rPr lang="en-GB" sz="1600" dirty="0">
                <a:solidFill>
                  <a:srgbClr val="E65000"/>
                </a:solidFill>
                <a:latin typeface="Arial" panose="020B0604020202020204" pitchFamily="34" charset="0"/>
                <a:cs typeface="Arial" panose="020B0604020202020204" pitchFamily="34" charset="0"/>
              </a:rPr>
              <a:t>Make this activity relevant!</a:t>
            </a:r>
          </a:p>
        </p:txBody>
      </p:sp>
      <p:sp>
        <p:nvSpPr>
          <p:cNvPr id="6" name="TextBox 5">
            <a:extLst>
              <a:ext uri="{FF2B5EF4-FFF2-40B4-BE49-F238E27FC236}">
                <a16:creationId xmlns:a16="http://schemas.microsoft.com/office/drawing/2014/main" id="{75B97E91-AC36-1F07-01D6-31C638CDAF9F}"/>
              </a:ext>
            </a:extLst>
          </p:cNvPr>
          <p:cNvSpPr txBox="1"/>
          <p:nvPr/>
        </p:nvSpPr>
        <p:spPr>
          <a:xfrm>
            <a:off x="7872852" y="3332329"/>
            <a:ext cx="3556697" cy="2800767"/>
          </a:xfrm>
          <a:prstGeom prst="rect">
            <a:avLst/>
          </a:prstGeom>
          <a:noFill/>
          <a:ln>
            <a:solidFill>
              <a:schemeClr val="tx1"/>
            </a:solidFill>
          </a:ln>
        </p:spPr>
        <p:txBody>
          <a:bodyPr wrap="square" rtlCol="0">
            <a:spAutoFit/>
          </a:bodyPr>
          <a:lstStyle/>
          <a:p>
            <a:r>
              <a:rPr lang="en-GB" sz="1600" dirty="0">
                <a:latin typeface="Arial" panose="020B0604020202020204" pitchFamily="34" charset="0"/>
                <a:cs typeface="Arial" panose="020B0604020202020204" pitchFamily="34" charset="0"/>
              </a:rPr>
              <a:t>Do pages listing materials and components reflect an iterative process of design?</a:t>
            </a: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A better understanding of materials etc comes from handling/testing them – in a practical context </a:t>
            </a: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The identification of materials etc. will come from research/existing products</a:t>
            </a:r>
            <a:endParaRPr lang="en-GB" sz="1600" dirty="0">
              <a:solidFill>
                <a:srgbClr val="C00000"/>
              </a:solidFill>
              <a:latin typeface="Arial" panose="020B0604020202020204" pitchFamily="34" charset="0"/>
              <a:cs typeface="Arial" panose="020B0604020202020204" pitchFamily="34" charset="0"/>
            </a:endParaRPr>
          </a:p>
          <a:p>
            <a:r>
              <a:rPr lang="en-GB" sz="1600" dirty="0">
                <a:solidFill>
                  <a:srgbClr val="E65000"/>
                </a:solidFill>
                <a:latin typeface="Arial" panose="020B0604020202020204" pitchFamily="34" charset="0"/>
                <a:cs typeface="Arial" panose="020B0604020202020204" pitchFamily="34" charset="0"/>
              </a:rPr>
              <a:t>Make this activity relevant!</a:t>
            </a:r>
          </a:p>
        </p:txBody>
      </p:sp>
      <p:sp>
        <p:nvSpPr>
          <p:cNvPr id="3" name="Title 1">
            <a:extLst>
              <a:ext uri="{FF2B5EF4-FFF2-40B4-BE49-F238E27FC236}">
                <a16:creationId xmlns:a16="http://schemas.microsoft.com/office/drawing/2014/main" id="{BC96DD0A-C8EA-5C90-7C68-DBDEFFE3B5C1}"/>
              </a:ext>
            </a:extLst>
          </p:cNvPr>
          <p:cNvSpPr txBox="1">
            <a:spLocks/>
          </p:cNvSpPr>
          <p:nvPr/>
        </p:nvSpPr>
        <p:spPr>
          <a:xfrm>
            <a:off x="293670" y="212111"/>
            <a:ext cx="9345174" cy="9357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3200">
                <a:solidFill>
                  <a:srgbClr val="65B2E6"/>
                </a:solidFill>
                <a:latin typeface="Arial" panose="020B0604020202020204" pitchFamily="34" charset="0"/>
                <a:cs typeface="Arial" panose="020B0604020202020204" pitchFamily="34" charset="0"/>
              </a:rPr>
              <a:t>Points for consideration</a:t>
            </a:r>
            <a:endParaRPr lang="en-GB" sz="2400" dirty="0">
              <a:solidFill>
                <a:srgbClr val="E65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7520014-897C-CF29-4242-8D7B9CE188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0495" y="856722"/>
            <a:ext cx="3556697" cy="2363297"/>
          </a:xfrm>
          <a:prstGeom prst="rect">
            <a:avLst/>
          </a:prstGeom>
          <a:ln>
            <a:solidFill>
              <a:schemeClr val="tx1"/>
            </a:solidFill>
          </a:ln>
        </p:spPr>
      </p:pic>
      <p:pic>
        <p:nvPicPr>
          <p:cNvPr id="17" name="Picture 16">
            <a:extLst>
              <a:ext uri="{FF2B5EF4-FFF2-40B4-BE49-F238E27FC236}">
                <a16:creationId xmlns:a16="http://schemas.microsoft.com/office/drawing/2014/main" id="{5B25CE56-FD3F-86B6-77DF-3590D19AD8D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4322" y="856722"/>
            <a:ext cx="3379027" cy="2398652"/>
          </a:xfrm>
          <a:prstGeom prst="rect">
            <a:avLst/>
          </a:prstGeom>
          <a:ln>
            <a:solidFill>
              <a:schemeClr val="tx1"/>
            </a:solidFill>
          </a:ln>
        </p:spPr>
      </p:pic>
    </p:spTree>
    <p:extLst>
      <p:ext uri="{BB962C8B-B14F-4D97-AF65-F5344CB8AC3E}">
        <p14:creationId xmlns:p14="http://schemas.microsoft.com/office/powerpoint/2010/main" val="317714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18479"/>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998897"/>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5B2E6"/>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601165" y="169120"/>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Relevant focused research</a:t>
            </a:r>
            <a:endParaRPr lang="en-GB" sz="2400" dirty="0">
              <a:solidFill>
                <a:srgbClr val="65B2E6"/>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087EBD2-DDBD-C239-3C4A-199E833D5676}"/>
              </a:ext>
            </a:extLst>
          </p:cNvPr>
          <p:cNvSpPr/>
          <p:nvPr/>
        </p:nvSpPr>
        <p:spPr>
          <a:xfrm>
            <a:off x="291328" y="1111531"/>
            <a:ext cx="5076200" cy="5442452"/>
          </a:xfrm>
          <a:prstGeom prst="rect">
            <a:avLst/>
          </a:prstGeom>
        </p:spPr>
        <p:txBody>
          <a:bodyPr wrap="square">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Product analysis: aesthetics/styling; function; materials/finishes; construction processes; measurements/dimensions; sustainability etc</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Work of </a:t>
            </a:r>
            <a:r>
              <a:rPr lang="en-GB" b="1" dirty="0">
                <a:latin typeface="Arial" panose="020B0604020202020204" pitchFamily="34" charset="0"/>
                <a:cs typeface="Arial" panose="020B0604020202020204" pitchFamily="34" charset="0"/>
              </a:rPr>
              <a:t>ANY</a:t>
            </a:r>
            <a:r>
              <a:rPr lang="en-GB" dirty="0">
                <a:latin typeface="Arial" panose="020B0604020202020204" pitchFamily="34" charset="0"/>
                <a:cs typeface="Arial" panose="020B0604020202020204" pitchFamily="34" charset="0"/>
              </a:rPr>
              <a:t> designers/professionals – to </a:t>
            </a:r>
            <a:r>
              <a:rPr lang="en-GB" u="sng" dirty="0">
                <a:solidFill>
                  <a:srgbClr val="E65000"/>
                </a:solidFill>
                <a:latin typeface="Arial" panose="020B0604020202020204" pitchFamily="34" charset="0"/>
                <a:cs typeface="Arial" panose="020B0604020202020204" pitchFamily="34" charset="0"/>
              </a:rPr>
              <a:t>inspire </a:t>
            </a:r>
            <a:r>
              <a:rPr lang="en-GB" dirty="0">
                <a:latin typeface="Arial" panose="020B0604020202020204" pitchFamily="34" charset="0"/>
                <a:cs typeface="Arial" panose="020B0604020202020204" pitchFamily="34" charset="0"/>
              </a:rPr>
              <a:t>and support </a:t>
            </a:r>
            <a:r>
              <a:rPr lang="en-GB" u="sng" dirty="0">
                <a:solidFill>
                  <a:srgbClr val="E65000"/>
                </a:solidFill>
                <a:latin typeface="Arial" panose="020B0604020202020204" pitchFamily="34" charset="0"/>
                <a:cs typeface="Arial" panose="020B0604020202020204" pitchFamily="34" charset="0"/>
              </a:rPr>
              <a:t>innovative </a:t>
            </a:r>
            <a:r>
              <a:rPr lang="en-GB" dirty="0">
                <a:latin typeface="Arial" panose="020B0604020202020204" pitchFamily="34" charset="0"/>
                <a:cs typeface="Arial" panose="020B0604020202020204" pitchFamily="34" charset="0"/>
              </a:rPr>
              <a:t>and </a:t>
            </a:r>
            <a:r>
              <a:rPr lang="en-GB" u="sng" dirty="0">
                <a:solidFill>
                  <a:srgbClr val="E65000"/>
                </a:solidFill>
                <a:latin typeface="Arial" panose="020B0604020202020204" pitchFamily="34" charset="0"/>
                <a:cs typeface="Arial" panose="020B0604020202020204" pitchFamily="34" charset="0"/>
              </a:rPr>
              <a:t>creative design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Mood boards: to focus initial ideas and inspire creativity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Identify constraints – </a:t>
            </a:r>
            <a:r>
              <a:rPr lang="en-GB" dirty="0" err="1">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location of product in use</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Materials, finishes and process best investigated in a practical context</a:t>
            </a:r>
          </a:p>
          <a:p>
            <a:pPr marL="285750" indent="-28575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4E5CD59-939B-632E-5908-E674558B55F4}"/>
              </a:ext>
            </a:extLst>
          </p:cNvPr>
          <p:cNvSpPr txBox="1"/>
          <p:nvPr/>
        </p:nvSpPr>
        <p:spPr>
          <a:xfrm>
            <a:off x="1534390" y="6160756"/>
            <a:ext cx="9123219" cy="369332"/>
          </a:xfrm>
          <a:prstGeom prst="rect">
            <a:avLst/>
          </a:prstGeom>
          <a:noFill/>
          <a:ln>
            <a:solidFill>
              <a:srgbClr val="009FE3"/>
            </a:solidFill>
          </a:ln>
        </p:spPr>
        <p:txBody>
          <a:bodyPr wrap="square" rtlCol="0">
            <a:spAutoFit/>
          </a:bodyPr>
          <a:lstStyle/>
          <a:p>
            <a:pPr algn="ctr"/>
            <a:r>
              <a:rPr lang="en-GB" b="1" dirty="0">
                <a:solidFill>
                  <a:srgbClr val="009FE3"/>
                </a:solidFill>
                <a:latin typeface="Arial" panose="020B0604020202020204" pitchFamily="34" charset="0"/>
                <a:cs typeface="Arial" panose="020B0604020202020204" pitchFamily="34" charset="0"/>
              </a:rPr>
              <a:t>Key point: </a:t>
            </a:r>
            <a:r>
              <a:rPr lang="en-GB" dirty="0">
                <a:solidFill>
                  <a:srgbClr val="009FE3"/>
                </a:solidFill>
                <a:latin typeface="Arial" panose="020B0604020202020204" pitchFamily="34" charset="0"/>
                <a:cs typeface="Arial" panose="020B0604020202020204" pitchFamily="34" charset="0"/>
              </a:rPr>
              <a:t>Evidence of analysis – draw conclusions, include reasons for all decisions </a:t>
            </a:r>
          </a:p>
        </p:txBody>
      </p:sp>
      <p:pic>
        <p:nvPicPr>
          <p:cNvPr id="11" name="Picture 10">
            <a:extLst>
              <a:ext uri="{FF2B5EF4-FFF2-40B4-BE49-F238E27FC236}">
                <a16:creationId xmlns:a16="http://schemas.microsoft.com/office/drawing/2014/main" id="{862A2EDE-8870-ED71-06A0-755E043360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5528" y="2924335"/>
            <a:ext cx="4063574" cy="3081611"/>
          </a:xfrm>
          <a:prstGeom prst="rect">
            <a:avLst/>
          </a:prstGeom>
          <a:ln>
            <a:solidFill>
              <a:schemeClr val="tx1"/>
            </a:solidFill>
          </a:ln>
        </p:spPr>
      </p:pic>
      <p:sp>
        <p:nvSpPr>
          <p:cNvPr id="12" name="TextBox 11">
            <a:extLst>
              <a:ext uri="{FF2B5EF4-FFF2-40B4-BE49-F238E27FC236}">
                <a16:creationId xmlns:a16="http://schemas.microsoft.com/office/drawing/2014/main" id="{98B8F152-51BF-4E4D-DAAA-9F4A9A6EAD2E}"/>
              </a:ext>
            </a:extLst>
          </p:cNvPr>
          <p:cNvSpPr txBox="1"/>
          <p:nvPr/>
        </p:nvSpPr>
        <p:spPr>
          <a:xfrm>
            <a:off x="5930257" y="3832757"/>
            <a:ext cx="1788434" cy="2246769"/>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The final prototype was a remote-controlled robotic  filtration system to clean waterways – this research supports the candidate in solving a very </a:t>
            </a:r>
            <a:r>
              <a:rPr lang="en-GB" sz="1400" dirty="0">
                <a:solidFill>
                  <a:srgbClr val="E65000"/>
                </a:solidFill>
                <a:latin typeface="Arial" panose="020B0604020202020204" pitchFamily="34" charset="0"/>
                <a:cs typeface="Arial" panose="020B0604020202020204" pitchFamily="34" charset="0"/>
              </a:rPr>
              <a:t>realistic problem. </a:t>
            </a:r>
          </a:p>
        </p:txBody>
      </p:sp>
      <p:pic>
        <p:nvPicPr>
          <p:cNvPr id="14" name="Picture 13">
            <a:extLst>
              <a:ext uri="{FF2B5EF4-FFF2-40B4-BE49-F238E27FC236}">
                <a16:creationId xmlns:a16="http://schemas.microsoft.com/office/drawing/2014/main" id="{CCD1C4C5-2DE0-C78B-9CB6-C1631C0851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012" y="315755"/>
            <a:ext cx="3196828" cy="2531175"/>
          </a:xfrm>
          <a:prstGeom prst="rect">
            <a:avLst/>
          </a:prstGeom>
          <a:ln>
            <a:solidFill>
              <a:schemeClr val="tx1"/>
            </a:solidFill>
          </a:ln>
        </p:spPr>
      </p:pic>
      <p:sp>
        <p:nvSpPr>
          <p:cNvPr id="15" name="TextBox 14">
            <a:extLst>
              <a:ext uri="{FF2B5EF4-FFF2-40B4-BE49-F238E27FC236}">
                <a16:creationId xmlns:a16="http://schemas.microsoft.com/office/drawing/2014/main" id="{711577B7-7E10-F2AA-87FB-24FA00A9B69B}"/>
              </a:ext>
            </a:extLst>
          </p:cNvPr>
          <p:cNvSpPr txBox="1"/>
          <p:nvPr/>
        </p:nvSpPr>
        <p:spPr>
          <a:xfrm>
            <a:off x="9382478" y="1539340"/>
            <a:ext cx="2550262" cy="138499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professional has a company that specialises in ocean clean-up campaigns. This research focuses on his work and the technology he uses.</a:t>
            </a:r>
            <a:endParaRPr lang="en-GB" sz="1400" dirty="0">
              <a:solidFill>
                <a:srgbClr val="E65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3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25041" y="944428"/>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521435" y="142554"/>
            <a:ext cx="10865188"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Developing a design brief and specification </a:t>
            </a:r>
            <a:r>
              <a:rPr lang="en-US" sz="2400" dirty="0">
                <a:solidFill>
                  <a:srgbClr val="E65000"/>
                </a:solidFill>
                <a:latin typeface="Arial" panose="020B0604020202020204" pitchFamily="34" charset="0"/>
                <a:cs typeface="Arial" panose="020B0604020202020204" pitchFamily="34" charset="0"/>
              </a:rPr>
              <a:t>[10 marks]</a:t>
            </a:r>
            <a:endParaRPr lang="en-GB" sz="2400" dirty="0">
              <a:solidFill>
                <a:srgbClr val="E65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E960800-32C2-87E4-E516-F84FF27C6C1E}"/>
              </a:ext>
            </a:extLst>
          </p:cNvPr>
          <p:cNvSpPr/>
          <p:nvPr/>
        </p:nvSpPr>
        <p:spPr>
          <a:xfrm>
            <a:off x="521435" y="1021187"/>
            <a:ext cx="7670380" cy="2118465"/>
          </a:xfrm>
          <a:prstGeom prst="rect">
            <a:avLst/>
          </a:prstGeom>
          <a:ln>
            <a:noFill/>
          </a:ln>
        </p:spPr>
        <p:txBody>
          <a:bodyPr wrap="square">
            <a:spAutoFit/>
          </a:bodyPr>
          <a:lstStyle/>
          <a:p>
            <a:pPr>
              <a:lnSpc>
                <a:spcPct val="150000"/>
              </a:lnSpc>
            </a:pPr>
            <a:r>
              <a:rPr lang="en-GB" dirty="0">
                <a:latin typeface="Arial" panose="020B0604020202020204" pitchFamily="34" charset="0"/>
                <a:cs typeface="Arial" panose="020B0604020202020204" pitchFamily="34" charset="0"/>
              </a:rPr>
              <a:t>A final </a:t>
            </a:r>
            <a:r>
              <a:rPr lang="en-GB" b="1" dirty="0">
                <a:latin typeface="Arial" panose="020B0604020202020204" pitchFamily="34" charset="0"/>
                <a:cs typeface="Arial" panose="020B0604020202020204" pitchFamily="34" charset="0"/>
              </a:rPr>
              <a:t>design brief</a:t>
            </a:r>
            <a:r>
              <a:rPr lang="en-GB" dirty="0">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relevant to the context; based on analysis of research and investigation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Demonstrates </a:t>
            </a:r>
            <a:r>
              <a:rPr lang="en-GB" i="1" u="sng" dirty="0">
                <a:latin typeface="Arial" panose="020B0604020202020204" pitchFamily="34" charset="0"/>
                <a:cs typeface="Arial" panose="020B0604020202020204" pitchFamily="34" charset="0"/>
              </a:rPr>
              <a:t>understanding of the task ahead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Addresses the needs, wants and interests of potential users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Is a development from any of the ‘</a:t>
            </a:r>
            <a:r>
              <a:rPr lang="en-GB" i="1" dirty="0">
                <a:latin typeface="Arial" panose="020B0604020202020204" pitchFamily="34" charset="0"/>
                <a:cs typeface="Arial" panose="020B0604020202020204" pitchFamily="34" charset="0"/>
              </a:rPr>
              <a:t>possible design briefs</a:t>
            </a:r>
            <a:r>
              <a:rPr lang="en-GB" dirty="0">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96319D7A-013F-7FC3-7FF4-6F08253AABB4}"/>
              </a:ext>
            </a:extLst>
          </p:cNvPr>
          <p:cNvSpPr/>
          <p:nvPr/>
        </p:nvSpPr>
        <p:spPr>
          <a:xfrm>
            <a:off x="521435" y="3170692"/>
            <a:ext cx="9604977" cy="3364960"/>
          </a:xfrm>
          <a:prstGeom prst="rect">
            <a:avLst/>
          </a:prstGeom>
          <a:ln>
            <a:noFill/>
          </a:ln>
        </p:spPr>
        <p:txBody>
          <a:bodyPr wrap="square">
            <a:spAutoFit/>
          </a:bodyPr>
          <a:lstStyle/>
          <a:p>
            <a:pPr>
              <a:lnSpc>
                <a:spcPct val="150000"/>
              </a:lnSpc>
            </a:pP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design specification</a:t>
            </a:r>
            <a:r>
              <a:rPr lang="en-GB" dirty="0">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Critical points essential for success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Arrived at through </a:t>
            </a:r>
            <a:r>
              <a:rPr lang="en-GB" i="1" u="sng" dirty="0">
                <a:latin typeface="Arial" panose="020B0604020202020204" pitchFamily="34" charset="0"/>
                <a:cs typeface="Arial" panose="020B0604020202020204" pitchFamily="34" charset="0"/>
              </a:rPr>
              <a:t>careful analysis of research and investigation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Clearly sets out the needs, wants and interests of potential users – evidence of reasoning</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Includes</a:t>
            </a:r>
            <a:r>
              <a:rPr lang="en-GB" b="1" dirty="0">
                <a:solidFill>
                  <a:srgbClr val="E65000"/>
                </a:solidFill>
                <a:latin typeface="Arial" panose="020B0604020202020204" pitchFamily="34" charset="0"/>
                <a:cs typeface="Arial" panose="020B0604020202020204" pitchFamily="34" charset="0"/>
              </a:rPr>
              <a:t> objective</a:t>
            </a:r>
            <a:r>
              <a:rPr lang="en-GB" dirty="0">
                <a:latin typeface="Arial" panose="020B0604020202020204" pitchFamily="34" charset="0"/>
                <a:cs typeface="Arial" panose="020B0604020202020204" pitchFamily="34" charset="0"/>
              </a:rPr>
              <a:t> criteria – use of technical vocabulary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Includes</a:t>
            </a:r>
            <a:r>
              <a:rPr lang="en-GB" b="1" dirty="0">
                <a:solidFill>
                  <a:srgbClr val="E65000"/>
                </a:solidFill>
                <a:latin typeface="Arial" panose="020B0604020202020204" pitchFamily="34" charset="0"/>
                <a:cs typeface="Arial" panose="020B0604020202020204" pitchFamily="34" charset="0"/>
              </a:rPr>
              <a:t> measurable</a:t>
            </a:r>
            <a:r>
              <a:rPr lang="en-GB" dirty="0">
                <a:latin typeface="Arial" panose="020B0604020202020204" pitchFamily="34" charset="0"/>
                <a:cs typeface="Arial" panose="020B0604020202020204" pitchFamily="34" charset="0"/>
              </a:rPr>
              <a:t> criteria – where do these values come from? How will they impact on development?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Used to direct and inform design decisions – used as a design tool</a:t>
            </a:r>
          </a:p>
        </p:txBody>
      </p:sp>
      <p:sp>
        <p:nvSpPr>
          <p:cNvPr id="6" name="TextBox 5">
            <a:extLst>
              <a:ext uri="{FF2B5EF4-FFF2-40B4-BE49-F238E27FC236}">
                <a16:creationId xmlns:a16="http://schemas.microsoft.com/office/drawing/2014/main" id="{65333364-B0E4-6CEF-548A-F60C88F5A59B}"/>
              </a:ext>
            </a:extLst>
          </p:cNvPr>
          <p:cNvSpPr txBox="1"/>
          <p:nvPr/>
        </p:nvSpPr>
        <p:spPr>
          <a:xfrm>
            <a:off x="10126412" y="1886316"/>
            <a:ext cx="1925231" cy="4478662"/>
          </a:xfrm>
          <a:prstGeom prst="rect">
            <a:avLst/>
          </a:prstGeom>
          <a:noFill/>
          <a:ln w="19050">
            <a:solidFill>
              <a:srgbClr val="E65000"/>
            </a:solidFill>
          </a:ln>
        </p:spPr>
        <p:txBody>
          <a:bodyPr wrap="square">
            <a:spAutoFit/>
          </a:bodyPr>
          <a:lstStyle/>
          <a:p>
            <a:pPr algn="ctr">
              <a:lnSpc>
                <a:spcPct val="150000"/>
              </a:lnSpc>
            </a:pPr>
            <a:r>
              <a:rPr lang="en-GB" sz="1600" dirty="0">
                <a:solidFill>
                  <a:srgbClr val="E65000"/>
                </a:solidFill>
                <a:latin typeface="Arial" panose="020B0604020202020204" pitchFamily="34" charset="0"/>
                <a:cs typeface="Arial" panose="020B0604020202020204" pitchFamily="34" charset="0"/>
              </a:rPr>
              <a:t>Some students might find fewer but more developed specification points easier to manage  </a:t>
            </a:r>
          </a:p>
          <a:p>
            <a:pPr algn="ctr">
              <a:lnSpc>
                <a:spcPct val="150000"/>
              </a:lnSpc>
            </a:pPr>
            <a:r>
              <a:rPr lang="en-GB" sz="1600" dirty="0">
                <a:solidFill>
                  <a:srgbClr val="E65000"/>
                </a:solidFill>
                <a:latin typeface="Arial" panose="020B0604020202020204" pitchFamily="34" charset="0"/>
                <a:cs typeface="Arial" panose="020B0604020202020204" pitchFamily="34" charset="0"/>
              </a:rPr>
              <a:t>and when using the specification as a design tool or for summative evaluation purposes</a:t>
            </a:r>
          </a:p>
        </p:txBody>
      </p:sp>
    </p:spTree>
    <p:extLst>
      <p:ext uri="{BB962C8B-B14F-4D97-AF65-F5344CB8AC3E}">
        <p14:creationId xmlns:p14="http://schemas.microsoft.com/office/powerpoint/2010/main" val="223029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E23A90-39B2-65C2-DD5F-6B712D7C98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1454" y="923645"/>
            <a:ext cx="2557010" cy="1974004"/>
          </a:xfrm>
          <a:prstGeom prst="rect">
            <a:avLst/>
          </a:prstGeom>
          <a:ln>
            <a:solidFill>
              <a:schemeClr val="tx1"/>
            </a:solidFill>
          </a:ln>
        </p:spPr>
      </p:pic>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25041" y="944428"/>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7" name="TextBox 6">
            <a:extLst>
              <a:ext uri="{FF2B5EF4-FFF2-40B4-BE49-F238E27FC236}">
                <a16:creationId xmlns:a16="http://schemas.microsoft.com/office/drawing/2014/main" id="{34BA8F1A-3A23-0E32-16C0-B3D9890D6883}"/>
              </a:ext>
            </a:extLst>
          </p:cNvPr>
          <p:cNvSpPr txBox="1"/>
          <p:nvPr/>
        </p:nvSpPr>
        <p:spPr>
          <a:xfrm>
            <a:off x="196483" y="1078319"/>
            <a:ext cx="6982692" cy="54424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Other opportunities often not explored/preconceived ideas – inhibits design thinking</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Final design brief and specification – superficial or no links to research and investigation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Final design brief ‘</a:t>
            </a:r>
            <a:r>
              <a:rPr lang="en-GB" i="1" dirty="0">
                <a:latin typeface="Arial" panose="020B0604020202020204" pitchFamily="34" charset="0"/>
                <a:cs typeface="Arial" panose="020B0604020202020204" pitchFamily="34" charset="0"/>
              </a:rPr>
              <a:t>appears</a:t>
            </a:r>
            <a:r>
              <a:rPr lang="en-GB"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Many specification points simply ‘</a:t>
            </a:r>
            <a:r>
              <a:rPr lang="en-GB" i="1" dirty="0">
                <a:latin typeface="Arial" panose="020B0604020202020204" pitchFamily="34" charset="0"/>
                <a:cs typeface="Arial" panose="020B0604020202020204" pitchFamily="34" charset="0"/>
              </a:rPr>
              <a:t>appear</a:t>
            </a:r>
            <a:r>
              <a:rPr lang="en-GB"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Measurable criteria – dimensions, weight, cost, etc where does this data come from? Little or no evidence</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Needs of users is often vague – relates to choice of user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Not used as a design tool</a:t>
            </a:r>
          </a:p>
          <a:p>
            <a:pPr marL="285750" indent="-285750">
              <a:lnSpc>
                <a:spcPct val="150000"/>
              </a:lnSpc>
              <a:buFont typeface="Arial" panose="020B0604020202020204" pitchFamily="34" charset="0"/>
              <a:buChar char="•"/>
            </a:pPr>
            <a:r>
              <a:rPr lang="en-GB" sz="1800" dirty="0">
                <a:solidFill>
                  <a:srgbClr val="E65000"/>
                </a:solidFill>
                <a:latin typeface="Arial" panose="020B0604020202020204" pitchFamily="34" charset="0"/>
                <a:cs typeface="Arial" panose="020B0604020202020204" pitchFamily="34" charset="0"/>
              </a:rPr>
              <a:t>If </a:t>
            </a:r>
            <a:r>
              <a:rPr lang="en-GB" sz="1800" u="sng" dirty="0">
                <a:solidFill>
                  <a:srgbClr val="E65000"/>
                </a:solidFill>
                <a:latin typeface="Arial" panose="020B0604020202020204" pitchFamily="34" charset="0"/>
                <a:cs typeface="Arial" panose="020B0604020202020204" pitchFamily="34" charset="0"/>
              </a:rPr>
              <a:t>cost</a:t>
            </a:r>
            <a:r>
              <a:rPr lang="en-GB" sz="1800" dirty="0">
                <a:solidFill>
                  <a:srgbClr val="E65000"/>
                </a:solidFill>
                <a:latin typeface="Arial" panose="020B0604020202020204" pitchFamily="34" charset="0"/>
                <a:cs typeface="Arial" panose="020B0604020202020204" pitchFamily="34" charset="0"/>
              </a:rPr>
              <a:t> is stated, it should be referenced throughout development</a:t>
            </a:r>
          </a:p>
          <a:p>
            <a:pPr marL="285750" indent="-285750">
              <a:lnSpc>
                <a:spcPct val="150000"/>
              </a:lnSpc>
              <a:buFont typeface="Arial" panose="020B0604020202020204" pitchFamily="34" charset="0"/>
              <a:buChar char="•"/>
            </a:pPr>
            <a:r>
              <a:rPr lang="en-GB" sz="1800" dirty="0">
                <a:solidFill>
                  <a:srgbClr val="E65000"/>
                </a:solidFill>
                <a:latin typeface="Arial" panose="020B0604020202020204" pitchFamily="34" charset="0"/>
                <a:cs typeface="Arial" panose="020B0604020202020204" pitchFamily="34" charset="0"/>
              </a:rPr>
              <a:t>If </a:t>
            </a:r>
            <a:r>
              <a:rPr lang="en-GB" sz="1800" u="sng" dirty="0">
                <a:solidFill>
                  <a:srgbClr val="E65000"/>
                </a:solidFill>
                <a:latin typeface="Arial" panose="020B0604020202020204" pitchFamily="34" charset="0"/>
                <a:cs typeface="Arial" panose="020B0604020202020204" pitchFamily="34" charset="0"/>
              </a:rPr>
              <a:t>dimensions</a:t>
            </a:r>
            <a:r>
              <a:rPr lang="en-GB" sz="1800" dirty="0">
                <a:solidFill>
                  <a:srgbClr val="E65000"/>
                </a:solidFill>
                <a:latin typeface="Arial" panose="020B0604020202020204" pitchFamily="34" charset="0"/>
                <a:cs typeface="Arial" panose="020B0604020202020204" pitchFamily="34" charset="0"/>
              </a:rPr>
              <a:t> are critical, they need to be tested and analysed during development </a:t>
            </a: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88394" y="128983"/>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Points for consideration and further development</a:t>
            </a:r>
            <a:endParaRPr lang="en-GB" sz="2400" dirty="0">
              <a:solidFill>
                <a:srgbClr val="E65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CE63B83-60E3-44DD-E74A-3CA09100A7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81655" y="1980257"/>
            <a:ext cx="2830735" cy="2206332"/>
          </a:xfrm>
          <a:prstGeom prst="rect">
            <a:avLst/>
          </a:prstGeom>
          <a:ln>
            <a:solidFill>
              <a:schemeClr val="tx1"/>
            </a:solidFill>
          </a:ln>
        </p:spPr>
      </p:pic>
      <p:pic>
        <p:nvPicPr>
          <p:cNvPr id="15" name="Picture 14">
            <a:extLst>
              <a:ext uri="{FF2B5EF4-FFF2-40B4-BE49-F238E27FC236}">
                <a16:creationId xmlns:a16="http://schemas.microsoft.com/office/drawing/2014/main" id="{4109DF3D-0089-C14D-F42A-C682A7EC01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7989" y="4254943"/>
            <a:ext cx="3104401" cy="2102016"/>
          </a:xfrm>
          <a:prstGeom prst="rect">
            <a:avLst/>
          </a:prstGeom>
          <a:ln>
            <a:solidFill>
              <a:schemeClr val="tx1"/>
            </a:solidFill>
          </a:ln>
        </p:spPr>
      </p:pic>
      <p:sp>
        <p:nvSpPr>
          <p:cNvPr id="16" name="TextBox 15">
            <a:extLst>
              <a:ext uri="{FF2B5EF4-FFF2-40B4-BE49-F238E27FC236}">
                <a16:creationId xmlns:a16="http://schemas.microsoft.com/office/drawing/2014/main" id="{D11E8270-CDD6-8C2A-442E-3DB42B040E5E}"/>
              </a:ext>
            </a:extLst>
          </p:cNvPr>
          <p:cNvSpPr txBox="1"/>
          <p:nvPr/>
        </p:nvSpPr>
        <p:spPr>
          <a:xfrm>
            <a:off x="7674598" y="4393988"/>
            <a:ext cx="1150722" cy="2031325"/>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The intended  location of the proposal has been considered – size matters!</a:t>
            </a:r>
          </a:p>
        </p:txBody>
      </p:sp>
      <p:sp>
        <p:nvSpPr>
          <p:cNvPr id="17" name="TextBox 16">
            <a:extLst>
              <a:ext uri="{FF2B5EF4-FFF2-40B4-BE49-F238E27FC236}">
                <a16:creationId xmlns:a16="http://schemas.microsoft.com/office/drawing/2014/main" id="{E664BFCD-F574-48D2-C4B7-2423B289B3A5}"/>
              </a:ext>
            </a:extLst>
          </p:cNvPr>
          <p:cNvSpPr txBox="1"/>
          <p:nvPr/>
        </p:nvSpPr>
        <p:spPr>
          <a:xfrm>
            <a:off x="9523380" y="873202"/>
            <a:ext cx="1326947"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An under developed </a:t>
            </a:r>
          </a:p>
          <a:p>
            <a:r>
              <a:rPr lang="en-GB" sz="1400" dirty="0">
                <a:latin typeface="Arial" panose="020B0604020202020204" pitchFamily="34" charset="0"/>
                <a:cs typeface="Arial" panose="020B0604020202020204" pitchFamily="34" charset="0"/>
              </a:rPr>
              <a:t>specification</a:t>
            </a:r>
          </a:p>
        </p:txBody>
      </p:sp>
      <p:sp>
        <p:nvSpPr>
          <p:cNvPr id="18" name="TextBox 17">
            <a:extLst>
              <a:ext uri="{FF2B5EF4-FFF2-40B4-BE49-F238E27FC236}">
                <a16:creationId xmlns:a16="http://schemas.microsoft.com/office/drawing/2014/main" id="{C950F5DC-EBAC-BFAC-1C7F-D965F5DF03D1}"/>
              </a:ext>
            </a:extLst>
          </p:cNvPr>
          <p:cNvSpPr txBox="1"/>
          <p:nvPr/>
        </p:nvSpPr>
        <p:spPr>
          <a:xfrm>
            <a:off x="7563917" y="3266040"/>
            <a:ext cx="1517738" cy="95410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A well developed specification based on research</a:t>
            </a:r>
          </a:p>
        </p:txBody>
      </p:sp>
    </p:spTree>
    <p:extLst>
      <p:ext uri="{BB962C8B-B14F-4D97-AF65-F5344CB8AC3E}">
        <p14:creationId xmlns:p14="http://schemas.microsoft.com/office/powerpoint/2010/main" val="338939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0"/>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1046922"/>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603507" y="156876"/>
            <a:ext cx="10280195"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Generating and developing design ideas </a:t>
            </a:r>
            <a:r>
              <a:rPr lang="en-US" sz="2400" dirty="0">
                <a:solidFill>
                  <a:srgbClr val="E65000"/>
                </a:solidFill>
                <a:latin typeface="Arial" panose="020B0604020202020204" pitchFamily="34" charset="0"/>
                <a:cs typeface="Arial" panose="020B0604020202020204" pitchFamily="34" charset="0"/>
              </a:rPr>
              <a:t>[30 marks]</a:t>
            </a:r>
            <a:endParaRPr lang="en-GB" sz="2400" dirty="0">
              <a:solidFill>
                <a:srgbClr val="E65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537D6FF-722A-835F-BE42-D056FEDEDCCB}"/>
              </a:ext>
            </a:extLst>
          </p:cNvPr>
          <p:cNvSpPr txBox="1"/>
          <p:nvPr/>
        </p:nvSpPr>
        <p:spPr>
          <a:xfrm>
            <a:off x="345961" y="1249517"/>
            <a:ext cx="6292026" cy="50269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Initial ideas and basic concepts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Quick developmental sketching supported by annotation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Consider shape / form / aesthetics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Iterative process: </a:t>
            </a:r>
            <a:r>
              <a:rPr lang="en-GB" dirty="0">
                <a:solidFill>
                  <a:srgbClr val="E65000"/>
                </a:solidFill>
                <a:latin typeface="Arial" panose="020B0604020202020204" pitchFamily="34" charset="0"/>
                <a:cs typeface="Arial" panose="020B0604020202020204" pitchFamily="34" charset="0"/>
              </a:rPr>
              <a:t>Think, model, test, reflect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Some ideas will be rejected – include reasons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Engage with users – consider their needs/wants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Ideas based on specification criteria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Decision making supports developmental iterations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Provide evidence of decision making - analysis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Evidence of testing including against the specification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Functional development/performance testing</a:t>
            </a:r>
          </a:p>
          <a:p>
            <a:pPr marL="285750" indent="-285750">
              <a:lnSpc>
                <a:spcPct val="150000"/>
              </a:lnSpc>
              <a:buFont typeface="Arial" panose="020B0604020202020204" pitchFamily="34" charset="0"/>
              <a:buChar char="•"/>
            </a:pPr>
            <a:r>
              <a:rPr lang="en-GB" b="1" dirty="0">
                <a:solidFill>
                  <a:srgbClr val="E65000"/>
                </a:solidFill>
                <a:latin typeface="Arial" panose="020B0604020202020204" pitchFamily="34" charset="0"/>
                <a:cs typeface="Arial" panose="020B0604020202020204" pitchFamily="34" charset="0"/>
              </a:rPr>
              <a:t>Incremental development of prototype</a:t>
            </a:r>
          </a:p>
        </p:txBody>
      </p:sp>
      <p:pic>
        <p:nvPicPr>
          <p:cNvPr id="8" name="Picture 7">
            <a:extLst>
              <a:ext uri="{FF2B5EF4-FFF2-40B4-BE49-F238E27FC236}">
                <a16:creationId xmlns:a16="http://schemas.microsoft.com/office/drawing/2014/main" id="{F39F5B30-8103-4375-4805-5C00CEC7FA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69998" y="4900962"/>
            <a:ext cx="2044204" cy="1579888"/>
          </a:xfrm>
          <a:prstGeom prst="rect">
            <a:avLst/>
          </a:prstGeom>
          <a:ln>
            <a:solidFill>
              <a:schemeClr val="tx1"/>
            </a:solidFill>
          </a:ln>
        </p:spPr>
      </p:pic>
      <p:pic>
        <p:nvPicPr>
          <p:cNvPr id="11" name="Picture 10">
            <a:extLst>
              <a:ext uri="{FF2B5EF4-FFF2-40B4-BE49-F238E27FC236}">
                <a16:creationId xmlns:a16="http://schemas.microsoft.com/office/drawing/2014/main" id="{CBFE607F-95F2-7E8F-4480-D408483196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9969998" y="3155048"/>
            <a:ext cx="2044204" cy="1614848"/>
          </a:xfrm>
          <a:prstGeom prst="rect">
            <a:avLst/>
          </a:prstGeom>
          <a:ln>
            <a:solidFill>
              <a:schemeClr val="tx1"/>
            </a:solidFill>
          </a:ln>
        </p:spPr>
      </p:pic>
      <p:pic>
        <p:nvPicPr>
          <p:cNvPr id="13" name="Picture 12">
            <a:extLst>
              <a:ext uri="{FF2B5EF4-FFF2-40B4-BE49-F238E27FC236}">
                <a16:creationId xmlns:a16="http://schemas.microsoft.com/office/drawing/2014/main" id="{BB0F5534-3391-489A-06BC-4269AAD1D7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9958857" y="1479841"/>
            <a:ext cx="2055344" cy="1579890"/>
          </a:xfrm>
          <a:prstGeom prst="rect">
            <a:avLst/>
          </a:prstGeom>
          <a:ln>
            <a:solidFill>
              <a:schemeClr val="tx1"/>
            </a:solidFill>
          </a:ln>
        </p:spPr>
      </p:pic>
      <p:pic>
        <p:nvPicPr>
          <p:cNvPr id="17" name="Picture 16">
            <a:extLst>
              <a:ext uri="{FF2B5EF4-FFF2-40B4-BE49-F238E27FC236}">
                <a16:creationId xmlns:a16="http://schemas.microsoft.com/office/drawing/2014/main" id="{57202666-82A0-660D-DD42-95168F2143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7987" y="4335349"/>
            <a:ext cx="3207632" cy="2145501"/>
          </a:xfrm>
          <a:prstGeom prst="rect">
            <a:avLst/>
          </a:prstGeom>
          <a:ln>
            <a:solidFill>
              <a:schemeClr val="tx1"/>
            </a:solidFill>
          </a:ln>
        </p:spPr>
      </p:pic>
      <p:pic>
        <p:nvPicPr>
          <p:cNvPr id="19" name="Picture 18">
            <a:extLst>
              <a:ext uri="{FF2B5EF4-FFF2-40B4-BE49-F238E27FC236}">
                <a16:creationId xmlns:a16="http://schemas.microsoft.com/office/drawing/2014/main" id="{8D577CFD-54F6-C1CB-9514-AA0B265FD2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37987" y="2086044"/>
            <a:ext cx="3207632" cy="2170867"/>
          </a:xfrm>
          <a:prstGeom prst="rect">
            <a:avLst/>
          </a:prstGeom>
          <a:ln>
            <a:solidFill>
              <a:schemeClr val="tx1"/>
            </a:solidFill>
          </a:ln>
        </p:spPr>
      </p:pic>
    </p:spTree>
    <p:extLst>
      <p:ext uri="{BB962C8B-B14F-4D97-AF65-F5344CB8AC3E}">
        <p14:creationId xmlns:p14="http://schemas.microsoft.com/office/powerpoint/2010/main" val="204619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0"/>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1046922"/>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603507" y="156876"/>
            <a:ext cx="10280195"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Generating and developing design ideas </a:t>
            </a:r>
            <a:r>
              <a:rPr lang="en-US" sz="2400" dirty="0">
                <a:solidFill>
                  <a:srgbClr val="E65000"/>
                </a:solidFill>
                <a:latin typeface="Arial" panose="020B0604020202020204" pitchFamily="34" charset="0"/>
                <a:cs typeface="Arial" panose="020B0604020202020204" pitchFamily="34" charset="0"/>
              </a:rPr>
              <a:t>[30 marks]</a:t>
            </a:r>
            <a:endParaRPr lang="en-GB" sz="2400" dirty="0">
              <a:solidFill>
                <a:srgbClr val="E65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BFA4BF4-7203-B4ED-85B2-2FBA209AB9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93648" y="1200228"/>
            <a:ext cx="3363502" cy="2423043"/>
          </a:xfrm>
          <a:prstGeom prst="rect">
            <a:avLst/>
          </a:prstGeom>
          <a:ln>
            <a:solidFill>
              <a:schemeClr val="tx1"/>
            </a:solidFill>
          </a:ln>
        </p:spPr>
      </p:pic>
      <p:pic>
        <p:nvPicPr>
          <p:cNvPr id="13" name="Picture 12">
            <a:extLst>
              <a:ext uri="{FF2B5EF4-FFF2-40B4-BE49-F238E27FC236}">
                <a16:creationId xmlns:a16="http://schemas.microsoft.com/office/drawing/2014/main" id="{A93C96F2-A3CA-2F2D-2ACC-34153D78C9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9883" y="1200230"/>
            <a:ext cx="3325449" cy="2423042"/>
          </a:xfrm>
          <a:prstGeom prst="rect">
            <a:avLst/>
          </a:prstGeom>
          <a:ln>
            <a:solidFill>
              <a:schemeClr val="tx1"/>
            </a:solidFill>
          </a:ln>
        </p:spPr>
      </p:pic>
      <p:pic>
        <p:nvPicPr>
          <p:cNvPr id="15" name="Picture 14">
            <a:extLst>
              <a:ext uri="{FF2B5EF4-FFF2-40B4-BE49-F238E27FC236}">
                <a16:creationId xmlns:a16="http://schemas.microsoft.com/office/drawing/2014/main" id="{5E34B17C-B7F5-959A-7BC8-04AE3961C7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0935" y="1200231"/>
            <a:ext cx="3257109" cy="2438568"/>
          </a:xfrm>
          <a:prstGeom prst="rect">
            <a:avLst/>
          </a:prstGeom>
          <a:ln>
            <a:solidFill>
              <a:schemeClr val="tx1"/>
            </a:solidFill>
          </a:ln>
        </p:spPr>
      </p:pic>
      <p:pic>
        <p:nvPicPr>
          <p:cNvPr id="19" name="Picture 18">
            <a:extLst>
              <a:ext uri="{FF2B5EF4-FFF2-40B4-BE49-F238E27FC236}">
                <a16:creationId xmlns:a16="http://schemas.microsoft.com/office/drawing/2014/main" id="{00824849-BB90-792E-AC4A-162DBD0616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9883" y="3730861"/>
            <a:ext cx="3682459" cy="2749152"/>
          </a:xfrm>
          <a:prstGeom prst="rect">
            <a:avLst/>
          </a:prstGeom>
          <a:ln>
            <a:solidFill>
              <a:schemeClr val="tx1"/>
            </a:solidFill>
          </a:ln>
        </p:spPr>
      </p:pic>
      <p:pic>
        <p:nvPicPr>
          <p:cNvPr id="21" name="Picture 20">
            <a:extLst>
              <a:ext uri="{FF2B5EF4-FFF2-40B4-BE49-F238E27FC236}">
                <a16:creationId xmlns:a16="http://schemas.microsoft.com/office/drawing/2014/main" id="{CCB04587-CE9C-AD8F-9750-5F5EFFE37B0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44930" y="3730858"/>
            <a:ext cx="3826933" cy="2764683"/>
          </a:xfrm>
          <a:prstGeom prst="rect">
            <a:avLst/>
          </a:prstGeom>
          <a:ln>
            <a:solidFill>
              <a:schemeClr val="tx1"/>
            </a:solidFill>
          </a:ln>
        </p:spPr>
      </p:pic>
      <p:pic>
        <p:nvPicPr>
          <p:cNvPr id="25" name="Picture 24">
            <a:extLst>
              <a:ext uri="{FF2B5EF4-FFF2-40B4-BE49-F238E27FC236}">
                <a16:creationId xmlns:a16="http://schemas.microsoft.com/office/drawing/2014/main" id="{1DBD77AF-D9D3-6133-97EF-612A91D9236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34451" y="3730861"/>
            <a:ext cx="3619955" cy="2749152"/>
          </a:xfrm>
          <a:prstGeom prst="rect">
            <a:avLst/>
          </a:prstGeom>
          <a:ln>
            <a:solidFill>
              <a:schemeClr val="tx1"/>
            </a:solidFill>
          </a:ln>
        </p:spPr>
      </p:pic>
      <p:sp>
        <p:nvSpPr>
          <p:cNvPr id="26" name="TextBox 25">
            <a:extLst>
              <a:ext uri="{FF2B5EF4-FFF2-40B4-BE49-F238E27FC236}">
                <a16:creationId xmlns:a16="http://schemas.microsoft.com/office/drawing/2014/main" id="{4468C746-6920-7F30-1818-190C130AAADF}"/>
              </a:ext>
            </a:extLst>
          </p:cNvPr>
          <p:cNvSpPr txBox="1"/>
          <p:nvPr/>
        </p:nvSpPr>
        <p:spPr>
          <a:xfrm>
            <a:off x="10556360" y="1861184"/>
            <a:ext cx="1460634" cy="181588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Detailed evidence of an iterative design process – incremental development.</a:t>
            </a:r>
          </a:p>
        </p:txBody>
      </p:sp>
    </p:spTree>
    <p:extLst>
      <p:ext uri="{BB962C8B-B14F-4D97-AF65-F5344CB8AC3E}">
        <p14:creationId xmlns:p14="http://schemas.microsoft.com/office/powerpoint/2010/main" val="394897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0"/>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1046922"/>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7" name="Title 1">
            <a:extLst>
              <a:ext uri="{FF2B5EF4-FFF2-40B4-BE49-F238E27FC236}">
                <a16:creationId xmlns:a16="http://schemas.microsoft.com/office/drawing/2014/main" id="{EE0D38FA-63A3-8E6D-7549-9DA2C33B3C82}"/>
              </a:ext>
            </a:extLst>
          </p:cNvPr>
          <p:cNvSpPr>
            <a:spLocks noGrp="1"/>
          </p:cNvSpPr>
          <p:nvPr>
            <p:ph type="title"/>
          </p:nvPr>
        </p:nvSpPr>
        <p:spPr>
          <a:xfrm>
            <a:off x="595951" y="203041"/>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Points for consideration and further development</a:t>
            </a:r>
            <a:endParaRPr lang="en-GB" sz="2400" dirty="0">
              <a:solidFill>
                <a:srgbClr val="E65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9DB6020-DF03-A124-0B86-BCF437933D37}"/>
              </a:ext>
            </a:extLst>
          </p:cNvPr>
          <p:cNvSpPr txBox="1"/>
          <p:nvPr/>
        </p:nvSpPr>
        <p:spPr>
          <a:xfrm>
            <a:off x="315000" y="1069781"/>
            <a:ext cx="7546619" cy="54424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solidFill>
                  <a:srgbClr val="E65000"/>
                </a:solidFill>
                <a:latin typeface="Arial" panose="020B0604020202020204" pitchFamily="34" charset="0"/>
                <a:cs typeface="Arial" panose="020B0604020202020204" pitchFamily="34" charset="0"/>
              </a:rPr>
              <a:t>A few sketches, a card and/or CAD model </a:t>
            </a:r>
            <a:r>
              <a:rPr lang="en-GB" u="sng" dirty="0">
                <a:solidFill>
                  <a:srgbClr val="E65000"/>
                </a:solidFill>
                <a:latin typeface="Arial" panose="020B0604020202020204" pitchFamily="34" charset="0"/>
                <a:cs typeface="Arial" panose="020B0604020202020204" pitchFamily="34" charset="0"/>
              </a:rPr>
              <a:t>does not </a:t>
            </a:r>
            <a:r>
              <a:rPr lang="en-GB" dirty="0">
                <a:solidFill>
                  <a:srgbClr val="E65000"/>
                </a:solidFill>
                <a:latin typeface="Arial" panose="020B0604020202020204" pitchFamily="34" charset="0"/>
                <a:cs typeface="Arial" panose="020B0604020202020204" pitchFamily="34" charset="0"/>
              </a:rPr>
              <a:t>represent the iterative process</a:t>
            </a:r>
            <a:endParaRPr lang="en-GB" sz="1800" dirty="0">
              <a:solidFill>
                <a:srgbClr val="E65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Pre-conceived ideas/teacher led formulaic approaches impede design</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Ineffective use of the specification as a design tool </a:t>
            </a:r>
          </a:p>
          <a:p>
            <a:pPr marL="285750" indent="-285750">
              <a:lnSpc>
                <a:spcPct val="150000"/>
              </a:lnSpc>
              <a:buFont typeface="Arial" panose="020B0604020202020204" pitchFamily="34" charset="0"/>
              <a:buChar char="•"/>
            </a:pPr>
            <a:r>
              <a:rPr lang="en-GB" dirty="0">
                <a:effectLst/>
                <a:latin typeface="Arial" panose="020B0604020202020204" pitchFamily="34" charset="0"/>
                <a:cs typeface="Arial" panose="020B0604020202020204" pitchFamily="34" charset="0"/>
              </a:rPr>
              <a:t>Effective modelling and testing may highlight further areas to investigate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Little evidence of practical testing </a:t>
            </a:r>
            <a:r>
              <a:rPr lang="en-GB" dirty="0" err="1">
                <a:latin typeface="Arial" panose="020B0604020202020204" pitchFamily="34" charset="0"/>
                <a:cs typeface="Arial" panose="020B0604020202020204" pitchFamily="34" charset="0"/>
              </a:rPr>
              <a:t>ie</a:t>
            </a:r>
            <a:r>
              <a:rPr lang="en-GB" dirty="0">
                <a:latin typeface="Arial" panose="020B0604020202020204" pitchFamily="34" charset="0"/>
                <a:cs typeface="Arial" panose="020B0604020202020204" pitchFamily="34" charset="0"/>
              </a:rPr>
              <a:t>. construction processes/ finishes/techniques – images from the internet?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CAD modelling generally good - practical testing also required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Technical details often lacking</a:t>
            </a:r>
          </a:p>
          <a:p>
            <a:pPr marL="285750" indent="-285750">
              <a:lnSpc>
                <a:spcPct val="150000"/>
              </a:lnSpc>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C</a:t>
            </a:r>
            <a:r>
              <a:rPr lang="en-GB" sz="1800" dirty="0">
                <a:effectLst/>
                <a:latin typeface="Arial" panose="020B0604020202020204" pitchFamily="34" charset="0"/>
                <a:ea typeface="Calibri" panose="020F0502020204030204" pitchFamily="34" charset="0"/>
                <a:cs typeface="Arial" panose="020B0604020202020204" pitchFamily="34" charset="0"/>
              </a:rPr>
              <a:t>andidates need to show how they arrived at the final prototype stage</a:t>
            </a:r>
            <a:r>
              <a:rPr lang="en-GB" dirty="0">
                <a:effectLst/>
                <a:latin typeface="Arial" panose="020B0604020202020204" pitchFamily="34" charset="0"/>
                <a:cs typeface="Arial" panose="020B0604020202020204" pitchFamily="34" charset="0"/>
              </a:rPr>
              <a:t> </a:t>
            </a:r>
          </a:p>
          <a:p>
            <a:pPr algn="ctr">
              <a:lnSpc>
                <a:spcPct val="150000"/>
              </a:lnSpc>
            </a:pPr>
            <a:r>
              <a:rPr lang="en-GB" dirty="0">
                <a:solidFill>
                  <a:srgbClr val="E65000"/>
                </a:solidFill>
                <a:latin typeface="Arial" panose="020B0604020202020204" pitchFamily="34" charset="0"/>
                <a:ea typeface="Calibri" panose="020F0502020204030204" pitchFamily="34" charset="0"/>
                <a:cs typeface="Arial" panose="020B0604020202020204" pitchFamily="34" charset="0"/>
              </a:rPr>
              <a:t>Closer attention to the assessment descriptors when awarding marks – often generous in this strand</a:t>
            </a:r>
            <a:endParaRPr lang="en-GB" sz="1800" dirty="0">
              <a:solidFill>
                <a:srgbClr val="E65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C705E97-3543-AE4E-CC76-F003CAA664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00033" y="932479"/>
            <a:ext cx="2275609" cy="1820488"/>
          </a:xfrm>
          <a:prstGeom prst="rect">
            <a:avLst/>
          </a:prstGeom>
          <a:ln>
            <a:solidFill>
              <a:schemeClr val="tx1"/>
            </a:solidFill>
          </a:ln>
        </p:spPr>
      </p:pic>
      <p:pic>
        <p:nvPicPr>
          <p:cNvPr id="3" name="Picture 2">
            <a:extLst>
              <a:ext uri="{FF2B5EF4-FFF2-40B4-BE49-F238E27FC236}">
                <a16:creationId xmlns:a16="http://schemas.microsoft.com/office/drawing/2014/main" id="{BB524495-2AE7-7A0A-FA18-37A8269960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10946" y="1736531"/>
            <a:ext cx="2332036" cy="1719185"/>
          </a:xfrm>
          <a:prstGeom prst="rect">
            <a:avLst/>
          </a:prstGeom>
          <a:ln>
            <a:solidFill>
              <a:schemeClr val="tx1"/>
            </a:solidFill>
          </a:ln>
        </p:spPr>
      </p:pic>
      <p:pic>
        <p:nvPicPr>
          <p:cNvPr id="13" name="Picture 12">
            <a:extLst>
              <a:ext uri="{FF2B5EF4-FFF2-40B4-BE49-F238E27FC236}">
                <a16:creationId xmlns:a16="http://schemas.microsoft.com/office/drawing/2014/main" id="{27E303E3-246C-B071-6A6D-BB08C5F2B9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4209" y="2833845"/>
            <a:ext cx="2279322" cy="1796483"/>
          </a:xfrm>
          <a:prstGeom prst="rect">
            <a:avLst/>
          </a:prstGeom>
          <a:ln>
            <a:solidFill>
              <a:schemeClr val="tx1"/>
            </a:solidFill>
          </a:ln>
        </p:spPr>
      </p:pic>
      <p:pic>
        <p:nvPicPr>
          <p:cNvPr id="15" name="Picture 14">
            <a:extLst>
              <a:ext uri="{FF2B5EF4-FFF2-40B4-BE49-F238E27FC236}">
                <a16:creationId xmlns:a16="http://schemas.microsoft.com/office/drawing/2014/main" id="{F76A7CA0-52D2-C55B-A657-BBAF42190F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22317" y="4711206"/>
            <a:ext cx="2309489" cy="1801027"/>
          </a:xfrm>
          <a:prstGeom prst="rect">
            <a:avLst/>
          </a:prstGeom>
          <a:ln>
            <a:solidFill>
              <a:schemeClr val="tx1"/>
            </a:solidFill>
          </a:ln>
        </p:spPr>
      </p:pic>
      <p:pic>
        <p:nvPicPr>
          <p:cNvPr id="17" name="Picture 16">
            <a:extLst>
              <a:ext uri="{FF2B5EF4-FFF2-40B4-BE49-F238E27FC236}">
                <a16:creationId xmlns:a16="http://schemas.microsoft.com/office/drawing/2014/main" id="{D95C0CBE-7299-F1BC-0539-339D386549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10946" y="3557019"/>
            <a:ext cx="2332036" cy="1836033"/>
          </a:xfrm>
          <a:prstGeom prst="rect">
            <a:avLst/>
          </a:prstGeom>
          <a:ln>
            <a:solidFill>
              <a:schemeClr val="tx1"/>
            </a:solidFill>
          </a:ln>
        </p:spPr>
      </p:pic>
      <p:sp>
        <p:nvSpPr>
          <p:cNvPr id="18" name="TextBox 17">
            <a:extLst>
              <a:ext uri="{FF2B5EF4-FFF2-40B4-BE49-F238E27FC236}">
                <a16:creationId xmlns:a16="http://schemas.microsoft.com/office/drawing/2014/main" id="{64F69E8B-9407-3832-B972-06B20935E8D0}"/>
              </a:ext>
            </a:extLst>
          </p:cNvPr>
          <p:cNvSpPr txBox="1"/>
          <p:nvPr/>
        </p:nvSpPr>
        <p:spPr>
          <a:xfrm>
            <a:off x="10175642" y="5401007"/>
            <a:ext cx="1967340" cy="1169551"/>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Examples of effective testing and modelling – incremental development – innovative design.</a:t>
            </a:r>
          </a:p>
        </p:txBody>
      </p:sp>
    </p:spTree>
    <p:extLst>
      <p:ext uri="{BB962C8B-B14F-4D97-AF65-F5344CB8AC3E}">
        <p14:creationId xmlns:p14="http://schemas.microsoft.com/office/powerpoint/2010/main" val="97987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39982"/>
            <a:ext cx="12192000" cy="4791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6" y="496982"/>
            <a:ext cx="8315939" cy="1143000"/>
          </a:xfrm>
        </p:spPr>
        <p:txBody>
          <a:bodyPr>
            <a:normAutofit fontScale="90000"/>
          </a:bodyPr>
          <a:lstStyle/>
          <a:p>
            <a:r>
              <a:rPr lang="en-US" kern="1100" spc="-30" dirty="0">
                <a:solidFill>
                  <a:srgbClr val="3DA0E4"/>
                </a:solidFill>
                <a:latin typeface="Arial" panose="020B0604020202020204" pitchFamily="34" charset="0"/>
                <a:cs typeface="Arial" panose="020B0604020202020204" pitchFamily="34" charset="0"/>
              </a:rPr>
              <a:t>GCSE Exam performance - General comments</a:t>
            </a:r>
            <a:br>
              <a:rPr lang="en-US" sz="3200" kern="1100" spc="-30"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544818A-8644-5ABB-80E1-22E89261C7A9}"/>
              </a:ext>
            </a:extLst>
          </p:cNvPr>
          <p:cNvPicPr>
            <a:picLocks noChangeAspect="1"/>
          </p:cNvPicPr>
          <p:nvPr/>
        </p:nvPicPr>
        <p:blipFill rotWithShape="1">
          <a:blip r:embed="rId3" cstate="email">
            <a:duotone>
              <a:schemeClr val="accent5">
                <a:shade val="45000"/>
                <a:satMod val="135000"/>
              </a:schemeClr>
              <a:prstClr val="white"/>
            </a:duotone>
            <a:alphaModFix amt="20000"/>
            <a:extLst>
              <a:ext uri="{28A0092B-C50C-407E-A947-70E740481C1C}">
                <a14:useLocalDpi xmlns:a14="http://schemas.microsoft.com/office/drawing/2010/main"/>
              </a:ext>
            </a:extLst>
          </a:blip>
          <a:srcRect/>
          <a:stretch/>
        </p:blipFill>
        <p:spPr>
          <a:xfrm rot="10800000">
            <a:off x="15746" y="1687892"/>
            <a:ext cx="12191999" cy="4916108"/>
          </a:xfrm>
          <a:prstGeom prst="rect">
            <a:avLst/>
          </a:prstGeom>
        </p:spPr>
      </p:pic>
      <p:sp>
        <p:nvSpPr>
          <p:cNvPr id="4" name="TextBox 3">
            <a:extLst>
              <a:ext uri="{FF2B5EF4-FFF2-40B4-BE49-F238E27FC236}">
                <a16:creationId xmlns:a16="http://schemas.microsoft.com/office/drawing/2014/main" id="{39EAB309-0557-F239-0316-7066C57BACFE}"/>
              </a:ext>
            </a:extLst>
          </p:cNvPr>
          <p:cNvSpPr txBox="1"/>
          <p:nvPr/>
        </p:nvSpPr>
        <p:spPr>
          <a:xfrm>
            <a:off x="9817239" y="1871817"/>
            <a:ext cx="2199701" cy="4611455"/>
          </a:xfrm>
          <a:prstGeom prst="rect">
            <a:avLst/>
          </a:prstGeom>
          <a:noFill/>
          <a:ln>
            <a:solidFill>
              <a:schemeClr val="tx1"/>
            </a:solidFill>
          </a:ln>
        </p:spPr>
        <p:txBody>
          <a:bodyPr wrap="square" rtlCol="0">
            <a:spAutoFit/>
          </a:bodyPr>
          <a:lstStyle/>
          <a:p>
            <a:pPr algn="ctr">
              <a:lnSpc>
                <a:spcPct val="150000"/>
              </a:lnSpc>
            </a:pPr>
            <a:r>
              <a:rPr lang="en-GB" dirty="0">
                <a:latin typeface="Arial" panose="020B0604020202020204" pitchFamily="34" charset="0"/>
                <a:cs typeface="Arial" panose="020B0604020202020204" pitchFamily="34" charset="0"/>
              </a:rPr>
              <a:t>Please refer to: </a:t>
            </a:r>
          </a:p>
          <a:p>
            <a:pPr algn="ctr">
              <a:lnSpc>
                <a:spcPct val="150000"/>
              </a:lnSpc>
            </a:pPr>
            <a:r>
              <a:rPr lang="en-GB" dirty="0">
                <a:latin typeface="Arial" panose="020B0604020202020204" pitchFamily="34" charset="0"/>
                <a:cs typeface="Arial" panose="020B0604020202020204" pitchFamily="34" charset="0"/>
              </a:rPr>
              <a:t>Principal examiners’ full reports on exam performance  </a:t>
            </a:r>
          </a:p>
          <a:p>
            <a:pPr algn="ctr">
              <a:lnSpc>
                <a:spcPct val="150000"/>
              </a:lnSpc>
            </a:pPr>
            <a:r>
              <a:rPr lang="en-GB" dirty="0">
                <a:latin typeface="Arial" panose="020B0604020202020204" pitchFamily="34" charset="0"/>
                <a:cs typeface="Arial" panose="020B0604020202020204" pitchFamily="34" charset="0"/>
              </a:rPr>
              <a:t>All available on the main website:</a:t>
            </a:r>
          </a:p>
          <a:p>
            <a:pPr algn="ctr">
              <a:lnSpc>
                <a:spcPct val="150000"/>
              </a:lnSpc>
            </a:pPr>
            <a:r>
              <a:rPr lang="en-GB" dirty="0">
                <a:latin typeface="Arial" panose="020B0604020202020204" pitchFamily="34" charset="0"/>
                <a:cs typeface="Arial" panose="020B0604020202020204" pitchFamily="34" charset="0"/>
              </a:rPr>
              <a:t>Engineering Design</a:t>
            </a:r>
          </a:p>
          <a:p>
            <a:pPr algn="ctr">
              <a:lnSpc>
                <a:spcPct val="150000"/>
              </a:lnSpc>
            </a:pPr>
            <a:r>
              <a:rPr lang="en-GB" dirty="0">
                <a:latin typeface="Arial" panose="020B0604020202020204" pitchFamily="34" charset="0"/>
                <a:cs typeface="Arial" panose="020B0604020202020204" pitchFamily="34" charset="0"/>
              </a:rPr>
              <a:t>Fashion and Textiles</a:t>
            </a:r>
          </a:p>
          <a:p>
            <a:pPr algn="ctr">
              <a:lnSpc>
                <a:spcPct val="150000"/>
              </a:lnSpc>
            </a:pPr>
            <a:r>
              <a:rPr lang="en-GB" dirty="0">
                <a:latin typeface="Arial" panose="020B0604020202020204" pitchFamily="34" charset="0"/>
                <a:cs typeface="Arial" panose="020B0604020202020204" pitchFamily="34" charset="0"/>
              </a:rPr>
              <a:t>Product Design</a:t>
            </a:r>
          </a:p>
        </p:txBody>
      </p:sp>
      <p:sp>
        <p:nvSpPr>
          <p:cNvPr id="6" name="TextBox 5">
            <a:extLst>
              <a:ext uri="{FF2B5EF4-FFF2-40B4-BE49-F238E27FC236}">
                <a16:creationId xmlns:a16="http://schemas.microsoft.com/office/drawing/2014/main" id="{5AF6208B-D009-7631-5A66-53818CD97B46}"/>
              </a:ext>
            </a:extLst>
          </p:cNvPr>
          <p:cNvSpPr txBox="1"/>
          <p:nvPr/>
        </p:nvSpPr>
        <p:spPr>
          <a:xfrm>
            <a:off x="421103" y="1871817"/>
            <a:ext cx="8587244" cy="4452437"/>
          </a:xfrm>
          <a:prstGeom prst="rect">
            <a:avLst/>
          </a:prstGeom>
          <a:noFill/>
        </p:spPr>
        <p:txBody>
          <a:bodyPr wrap="square">
            <a:spAutoFit/>
          </a:bodyPr>
          <a:lstStyle/>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Failure to read and consider the whole question properly and thoughtfully </a:t>
            </a:r>
          </a:p>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Repeating the stem of the question but failing to demonstrate a specific body of knowledge</a:t>
            </a:r>
          </a:p>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Failure to ‘</a:t>
            </a:r>
            <a:r>
              <a:rPr lang="en-GB" i="1" kern="100" dirty="0">
                <a:effectLst/>
                <a:latin typeface="Arial" panose="020B0604020202020204" pitchFamily="34" charset="0"/>
                <a:ea typeface="Calibri" panose="020F0502020204030204" pitchFamily="34" charset="0"/>
                <a:cs typeface="Arial" panose="020B0604020202020204" pitchFamily="34" charset="0"/>
              </a:rPr>
              <a:t>explain</a:t>
            </a:r>
            <a:r>
              <a:rPr lang="en-GB" kern="100" dirty="0">
                <a:effectLst/>
                <a:latin typeface="Arial" panose="020B0604020202020204" pitchFamily="34" charset="0"/>
                <a:ea typeface="Calibri" panose="020F0502020204030204" pitchFamily="34" charset="0"/>
                <a:cs typeface="Arial" panose="020B0604020202020204" pitchFamily="34" charset="0"/>
              </a:rPr>
              <a:t>.’ An ‘</a:t>
            </a:r>
            <a:r>
              <a:rPr lang="en-GB" i="1" kern="100" dirty="0">
                <a:effectLst/>
                <a:latin typeface="Arial" panose="020B0604020202020204" pitchFamily="34" charset="0"/>
                <a:ea typeface="Calibri" panose="020F0502020204030204" pitchFamily="34" charset="0"/>
                <a:cs typeface="Arial" panose="020B0604020202020204" pitchFamily="34" charset="0"/>
              </a:rPr>
              <a:t>explanation</a:t>
            </a:r>
            <a:r>
              <a:rPr lang="en-GB" kern="100" dirty="0">
                <a:effectLst/>
                <a:latin typeface="Arial" panose="020B0604020202020204" pitchFamily="34" charset="0"/>
                <a:ea typeface="Calibri" panose="020F0502020204030204" pitchFamily="34" charset="0"/>
                <a:cs typeface="Arial" panose="020B0604020202020204" pitchFamily="34" charset="0"/>
              </a:rPr>
              <a:t>’ requires a fact and an elaboration of that fact</a:t>
            </a:r>
          </a:p>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Not addressing the requirements of AO3 style questions – evaluate requires evidence of appraisal, analyse requires logical lines of reasoning </a:t>
            </a:r>
          </a:p>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Subject specific technical knowledge is weak – across all three endorsed routes</a:t>
            </a:r>
          </a:p>
          <a:p>
            <a:pPr marL="342900" lvl="0" indent="-342900">
              <a:lnSpc>
                <a:spcPct val="150000"/>
              </a:lnSpc>
              <a:spcBef>
                <a:spcPts val="400"/>
              </a:spcBef>
              <a:spcAft>
                <a:spcPts val="0"/>
              </a:spcAft>
              <a:buFont typeface="Symbol"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A</a:t>
            </a:r>
            <a:r>
              <a:rPr lang="en-GB" dirty="0">
                <a:effectLst/>
                <a:latin typeface="Arial" panose="020B0604020202020204" pitchFamily="34" charset="0"/>
                <a:ea typeface="Calibri" panose="020F0502020204030204" pitchFamily="34" charset="0"/>
                <a:cs typeface="Arial" panose="020B0604020202020204" pitchFamily="34" charset="0"/>
              </a:rPr>
              <a:t> marked increase in the number of questions ‘</a:t>
            </a:r>
            <a:r>
              <a:rPr lang="en-GB" i="1" dirty="0">
                <a:effectLst/>
                <a:latin typeface="Arial" panose="020B0604020202020204" pitchFamily="34" charset="0"/>
                <a:ea typeface="Calibri" panose="020F0502020204030204" pitchFamily="34" charset="0"/>
                <a:cs typeface="Arial" panose="020B0604020202020204" pitchFamily="34" charset="0"/>
              </a:rPr>
              <a:t>not attempted’ </a:t>
            </a:r>
            <a:r>
              <a:rPr lang="en-GB" dirty="0">
                <a:effectLst/>
                <a:latin typeface="Arial" panose="020B0604020202020204" pitchFamily="34" charset="0"/>
                <a:ea typeface="Calibri" panose="020F0502020204030204" pitchFamily="34" charset="0"/>
                <a:cs typeface="Arial" panose="020B0604020202020204" pitchFamily="34" charset="0"/>
              </a:rPr>
              <a:t>or only</a:t>
            </a:r>
            <a:r>
              <a:rPr lang="en-GB" i="1" dirty="0">
                <a:effectLst/>
                <a:latin typeface="Arial" panose="020B0604020202020204" pitchFamily="34" charset="0"/>
                <a:ea typeface="Calibri" panose="020F0502020204030204" pitchFamily="34" charset="0"/>
                <a:cs typeface="Arial" panose="020B0604020202020204" pitchFamily="34" charset="0"/>
              </a:rPr>
              <a:t> ‘partially attempted</a:t>
            </a:r>
            <a:r>
              <a:rPr lang="en-GB"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7044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A86786-8E48-3564-5A42-B43BAEEE9BFB}"/>
              </a:ext>
            </a:extLst>
          </p:cNvPr>
          <p:cNvSpPr txBox="1">
            <a:spLocks/>
          </p:cNvSpPr>
          <p:nvPr/>
        </p:nvSpPr>
        <p:spPr>
          <a:xfrm>
            <a:off x="526843" y="482574"/>
            <a:ext cx="8368629" cy="97246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700" dirty="0">
                <a:solidFill>
                  <a:srgbClr val="3DA0E4"/>
                </a:solidFill>
                <a:latin typeface="Arial" panose="020B0604020202020204" pitchFamily="34" charset="0"/>
                <a:cs typeface="Arial" panose="020B0604020202020204" pitchFamily="34" charset="0"/>
              </a:rPr>
              <a:t>The Iterative Process - recap</a:t>
            </a:r>
            <a:br>
              <a:rPr lang="en-GB"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520C56E-9C18-229A-7CE4-ACFDAE95C7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266" y="1785001"/>
            <a:ext cx="6096000" cy="3287998"/>
          </a:xfrm>
          <a:prstGeom prst="rect">
            <a:avLst/>
          </a:prstGeom>
          <a:ln>
            <a:solidFill>
              <a:schemeClr val="tx1"/>
            </a:solidFill>
          </a:ln>
        </p:spPr>
      </p:pic>
      <p:sp>
        <p:nvSpPr>
          <p:cNvPr id="5" name="Rectangle 4">
            <a:extLst>
              <a:ext uri="{FF2B5EF4-FFF2-40B4-BE49-F238E27FC236}">
                <a16:creationId xmlns:a16="http://schemas.microsoft.com/office/drawing/2014/main" id="{B988C033-7845-A6A0-21BB-6D4EB9F64533}"/>
              </a:ext>
            </a:extLst>
          </p:cNvPr>
          <p:cNvSpPr/>
          <p:nvPr/>
        </p:nvSpPr>
        <p:spPr>
          <a:xfrm>
            <a:off x="6663029" y="1433686"/>
            <a:ext cx="5438486" cy="465191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Early modelling and testing of concepts - supports the development of ideas</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Enables a better understanding of the problem/task ahead</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Engage with users</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Further research arising from testing/trialling ideas – materials, components, processes, decorative techniques, finishes</a:t>
            </a:r>
          </a:p>
          <a:p>
            <a:pPr marL="285750" indent="-285750">
              <a:lnSpc>
                <a:spcPct val="150000"/>
              </a:lnSpc>
              <a:buFont typeface="Arial" panose="020B0604020202020204" pitchFamily="34" charset="0"/>
              <a:buChar char="•"/>
            </a:pPr>
            <a:r>
              <a:rPr lang="en-GB" sz="2000" b="1" dirty="0">
                <a:solidFill>
                  <a:srgbClr val="E65000"/>
                </a:solidFill>
                <a:latin typeface="Arial" panose="020B0604020202020204" pitchFamily="34" charset="0"/>
                <a:cs typeface="Arial" panose="020B0604020202020204" pitchFamily="34" charset="0"/>
              </a:rPr>
              <a:t>Incremental changes</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A more refined/successful outcome</a:t>
            </a:r>
          </a:p>
        </p:txBody>
      </p:sp>
      <p:sp>
        <p:nvSpPr>
          <p:cNvPr id="6" name="TextBox 5">
            <a:extLst>
              <a:ext uri="{FF2B5EF4-FFF2-40B4-BE49-F238E27FC236}">
                <a16:creationId xmlns:a16="http://schemas.microsoft.com/office/drawing/2014/main" id="{F19F7E36-429C-F663-B8ED-64ACE7278B9D}"/>
              </a:ext>
            </a:extLst>
          </p:cNvPr>
          <p:cNvSpPr txBox="1"/>
          <p:nvPr/>
        </p:nvSpPr>
        <p:spPr>
          <a:xfrm>
            <a:off x="657514" y="5375471"/>
            <a:ext cx="5438486" cy="496931"/>
          </a:xfrm>
          <a:prstGeom prst="rect">
            <a:avLst/>
          </a:prstGeom>
          <a:noFill/>
        </p:spPr>
        <p:txBody>
          <a:bodyPr wrap="square">
            <a:spAutoFit/>
          </a:bodyPr>
          <a:lstStyle/>
          <a:p>
            <a:pPr algn="ctr">
              <a:lnSpc>
                <a:spcPct val="150000"/>
              </a:lnSpc>
              <a:defRPr/>
            </a:pPr>
            <a:r>
              <a:rPr lang="en-GB" sz="2000" dirty="0">
                <a:latin typeface="Arial" panose="020B0604020202020204" pitchFamily="34" charset="0"/>
                <a:cs typeface="Arial" panose="020B0604020202020204" pitchFamily="34" charset="0"/>
              </a:rPr>
              <a:t>A cyclic process: </a:t>
            </a:r>
            <a:r>
              <a:rPr lang="en-GB" sz="2000" dirty="0">
                <a:solidFill>
                  <a:srgbClr val="009FE3"/>
                </a:solidFill>
                <a:latin typeface="Arial" panose="020B0604020202020204" pitchFamily="34" charset="0"/>
                <a:cs typeface="Arial" panose="020B0604020202020204" pitchFamily="34" charset="0"/>
              </a:rPr>
              <a:t>Think – model - test - reflect</a:t>
            </a:r>
          </a:p>
        </p:txBody>
      </p:sp>
      <p:sp>
        <p:nvSpPr>
          <p:cNvPr id="7" name="Rectangle 6">
            <a:extLst>
              <a:ext uri="{FF2B5EF4-FFF2-40B4-BE49-F238E27FC236}">
                <a16:creationId xmlns:a16="http://schemas.microsoft.com/office/drawing/2014/main" id="{F04C9E2B-9821-DB31-D4CE-FCD49B2259A7}"/>
              </a:ext>
              <a:ext uri="{C183D7F6-B498-43B3-948B-1728B52AA6E4}">
                <adec:decorative xmlns:adec="http://schemas.microsoft.com/office/drawing/2017/decorative" val="1"/>
              </a:ext>
            </a:extLst>
          </p:cNvPr>
          <p:cNvSpPr/>
          <p:nvPr/>
        </p:nvSpPr>
        <p:spPr>
          <a:xfrm flipV="1">
            <a:off x="701749" y="-18479"/>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6987510-3A90-E8C0-16ED-3F1EB2D2BCF9}"/>
              </a:ext>
              <a:ext uri="{C183D7F6-B498-43B3-948B-1728B52AA6E4}">
                <adec:decorative xmlns:adec="http://schemas.microsoft.com/office/drawing/2017/decorative" val="1"/>
              </a:ext>
            </a:extLst>
          </p:cNvPr>
          <p:cNvSpPr/>
          <p:nvPr/>
        </p:nvSpPr>
        <p:spPr>
          <a:xfrm flipV="1">
            <a:off x="701749" y="1046922"/>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Tree>
    <p:extLst>
      <p:ext uri="{BB962C8B-B14F-4D97-AF65-F5344CB8AC3E}">
        <p14:creationId xmlns:p14="http://schemas.microsoft.com/office/powerpoint/2010/main" val="236962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18479"/>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1028078"/>
            <a:ext cx="1241966" cy="45719"/>
          </a:xfrm>
          <a:prstGeom prst="rect">
            <a:avLst/>
          </a:prstGeom>
          <a:solidFill>
            <a:srgbClr val="009FE3"/>
          </a:solidFill>
          <a:ln>
            <a:solidFill>
              <a:srgbClr val="009FE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FE3"/>
              </a:solidFill>
            </a:endParaRPr>
          </a:p>
        </p:txBody>
      </p:sp>
      <p:sp>
        <p:nvSpPr>
          <p:cNvPr id="2" name="Title 2">
            <a:extLst>
              <a:ext uri="{FF2B5EF4-FFF2-40B4-BE49-F238E27FC236}">
                <a16:creationId xmlns:a16="http://schemas.microsoft.com/office/drawing/2014/main" id="{8ACC0BE5-50C5-A281-151C-D1B22F8F1E17}"/>
              </a:ext>
            </a:extLst>
          </p:cNvPr>
          <p:cNvSpPr txBox="1">
            <a:spLocks/>
          </p:cNvSpPr>
          <p:nvPr/>
        </p:nvSpPr>
        <p:spPr>
          <a:xfrm>
            <a:off x="570223" y="339984"/>
            <a:ext cx="6050845" cy="12254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dirty="0">
                <a:solidFill>
                  <a:srgbClr val="009FE3"/>
                </a:solidFill>
                <a:latin typeface="Arial" panose="020B0604020202020204" pitchFamily="34" charset="0"/>
                <a:cs typeface="Arial" panose="020B0604020202020204" pitchFamily="34" charset="0"/>
              </a:rPr>
              <a:t>Technical details</a:t>
            </a:r>
            <a:br>
              <a:rPr lang="en-GB"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1D9066B-6961-B555-27A8-E046CC44B7E3}"/>
              </a:ext>
            </a:extLst>
          </p:cNvPr>
          <p:cNvSpPr txBox="1"/>
          <p:nvPr/>
        </p:nvSpPr>
        <p:spPr>
          <a:xfrm>
            <a:off x="318449" y="1112773"/>
            <a:ext cx="5379072" cy="498649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detailed high quality pictorial drawing of the final prototype – all appropriate views – annotation optional</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Hand drawn or CAD</a:t>
            </a:r>
          </a:p>
          <a:p>
            <a:pPr>
              <a:lnSpc>
                <a:spcPct val="150000"/>
              </a:lnSpc>
            </a:pPr>
            <a:r>
              <a:rPr lang="en-GB" dirty="0">
                <a:latin typeface="Arial" panose="020B0604020202020204" pitchFamily="34" charset="0"/>
                <a:cs typeface="Arial" panose="020B0604020202020204" pitchFamily="34" charset="0"/>
              </a:rPr>
              <a:t>Manufacturing Specification: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All critical dimensions: dimensioned drawing - fashion flat - orthographic</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Finishing techniques as appropriate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Details of tools, equipment and making</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Details of specialist processes and materials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CNC/CAD CAM details of speeds and settings</a:t>
            </a:r>
          </a:p>
          <a:p>
            <a:pPr marL="285750" indent="-285750">
              <a:lnSpc>
                <a:spcPct val="15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0FC00F4-08C8-86CD-C4B3-50670062EB0E}"/>
              </a:ext>
            </a:extLst>
          </p:cNvPr>
          <p:cNvSpPr/>
          <p:nvPr/>
        </p:nvSpPr>
        <p:spPr>
          <a:xfrm>
            <a:off x="6349675" y="5829922"/>
            <a:ext cx="5379072" cy="584775"/>
          </a:xfrm>
          <a:prstGeom prst="rect">
            <a:avLst/>
          </a:prstGeom>
          <a:ln w="38100">
            <a:solidFill>
              <a:srgbClr val="E65000"/>
            </a:solidFill>
          </a:ln>
        </p:spPr>
        <p:txBody>
          <a:bodyPr wrap="square">
            <a:spAutoFit/>
          </a:bodyPr>
          <a:lstStyle/>
          <a:p>
            <a:pPr algn="ctr"/>
            <a:r>
              <a:rPr lang="en-GB" sz="1600" i="1" dirty="0">
                <a:solidFill>
                  <a:srgbClr val="E65000"/>
                </a:solidFill>
                <a:latin typeface="Arial" panose="020B0604020202020204" pitchFamily="34" charset="0"/>
                <a:cs typeface="Arial" panose="020B0604020202020204" pitchFamily="34" charset="0"/>
              </a:rPr>
              <a:t>Note: Could a 3</a:t>
            </a:r>
            <a:r>
              <a:rPr lang="en-GB" sz="1600" i="1" baseline="30000" dirty="0">
                <a:solidFill>
                  <a:srgbClr val="E65000"/>
                </a:solidFill>
                <a:latin typeface="Arial" panose="020B0604020202020204" pitchFamily="34" charset="0"/>
                <a:cs typeface="Arial" panose="020B0604020202020204" pitchFamily="34" charset="0"/>
              </a:rPr>
              <a:t>rd</a:t>
            </a:r>
            <a:r>
              <a:rPr lang="en-GB" sz="1600" i="1" dirty="0">
                <a:solidFill>
                  <a:srgbClr val="E65000"/>
                </a:solidFill>
                <a:latin typeface="Arial" panose="020B0604020202020204" pitchFamily="34" charset="0"/>
                <a:cs typeface="Arial" panose="020B0604020202020204" pitchFamily="34" charset="0"/>
              </a:rPr>
              <a:t> party/manufacturer produce the prototype from the information provided? </a:t>
            </a:r>
          </a:p>
        </p:txBody>
      </p:sp>
      <p:pic>
        <p:nvPicPr>
          <p:cNvPr id="12" name="Picture 11">
            <a:extLst>
              <a:ext uri="{FF2B5EF4-FFF2-40B4-BE49-F238E27FC236}">
                <a16:creationId xmlns:a16="http://schemas.microsoft.com/office/drawing/2014/main" id="{40813A7B-E781-F2EC-1530-7C91D4B7C7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9825931" y="3704755"/>
            <a:ext cx="1729374" cy="2365866"/>
          </a:xfrm>
          <a:prstGeom prst="rect">
            <a:avLst/>
          </a:prstGeom>
          <a:ln>
            <a:solidFill>
              <a:schemeClr val="tx1"/>
            </a:solidFill>
          </a:ln>
        </p:spPr>
      </p:pic>
      <p:sp>
        <p:nvSpPr>
          <p:cNvPr id="13" name="Rectangle 12">
            <a:extLst>
              <a:ext uri="{FF2B5EF4-FFF2-40B4-BE49-F238E27FC236}">
                <a16:creationId xmlns:a16="http://schemas.microsoft.com/office/drawing/2014/main" id="{2BC1A467-7205-BB24-DA26-7AD0F13B4A9A}"/>
              </a:ext>
            </a:extLst>
          </p:cNvPr>
          <p:cNvSpPr/>
          <p:nvPr/>
        </p:nvSpPr>
        <p:spPr>
          <a:xfrm>
            <a:off x="644526" y="5829922"/>
            <a:ext cx="5379072" cy="584775"/>
          </a:xfrm>
          <a:prstGeom prst="rect">
            <a:avLst/>
          </a:prstGeom>
          <a:ln w="38100">
            <a:solidFill>
              <a:srgbClr val="E65000"/>
            </a:solidFill>
          </a:ln>
        </p:spPr>
        <p:txBody>
          <a:bodyPr wrap="square">
            <a:spAutoFit/>
          </a:bodyPr>
          <a:lstStyle/>
          <a:p>
            <a:pPr algn="ctr"/>
            <a:r>
              <a:rPr lang="en-GB" sz="1600" i="1" dirty="0">
                <a:latin typeface="Arial" panose="020B0604020202020204" pitchFamily="34" charset="0"/>
                <a:cs typeface="Arial" panose="020B0604020202020204" pitchFamily="34" charset="0"/>
              </a:rPr>
              <a:t>Note: A fashion flat is a line drawing which indicates important style details and all critical measurements </a:t>
            </a:r>
          </a:p>
        </p:txBody>
      </p:sp>
      <p:pic>
        <p:nvPicPr>
          <p:cNvPr id="5" name="Picture 4">
            <a:extLst>
              <a:ext uri="{FF2B5EF4-FFF2-40B4-BE49-F238E27FC236}">
                <a16:creationId xmlns:a16="http://schemas.microsoft.com/office/drawing/2014/main" id="{5A197DBC-5A47-B33A-CCB8-5EC05F97B8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14125" y="4027316"/>
            <a:ext cx="2374367" cy="1717912"/>
          </a:xfrm>
          <a:prstGeom prst="rect">
            <a:avLst/>
          </a:prstGeom>
          <a:ln>
            <a:solidFill>
              <a:schemeClr val="tx1"/>
            </a:solidFill>
          </a:ln>
        </p:spPr>
      </p:pic>
      <p:pic>
        <p:nvPicPr>
          <p:cNvPr id="22" name="Picture 21">
            <a:extLst>
              <a:ext uri="{FF2B5EF4-FFF2-40B4-BE49-F238E27FC236}">
                <a16:creationId xmlns:a16="http://schemas.microsoft.com/office/drawing/2014/main" id="{32404B27-48DA-7DC2-1412-B25FA3763C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8505" y="491689"/>
            <a:ext cx="2740278" cy="1867286"/>
          </a:xfrm>
          <a:prstGeom prst="rect">
            <a:avLst/>
          </a:prstGeom>
          <a:ln>
            <a:solidFill>
              <a:schemeClr val="tx1"/>
            </a:solidFill>
          </a:ln>
        </p:spPr>
      </p:pic>
      <p:pic>
        <p:nvPicPr>
          <p:cNvPr id="16" name="Picture 15">
            <a:extLst>
              <a:ext uri="{FF2B5EF4-FFF2-40B4-BE49-F238E27FC236}">
                <a16:creationId xmlns:a16="http://schemas.microsoft.com/office/drawing/2014/main" id="{35907C3E-6A12-F471-D2E1-25B87AF2C1D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6387006" y="1780919"/>
            <a:ext cx="1985832" cy="2269971"/>
          </a:xfrm>
          <a:prstGeom prst="rect">
            <a:avLst/>
          </a:prstGeom>
          <a:ln>
            <a:solidFill>
              <a:schemeClr val="tx1"/>
            </a:solidFill>
          </a:ln>
        </p:spPr>
      </p:pic>
      <p:pic>
        <p:nvPicPr>
          <p:cNvPr id="20" name="Picture 19">
            <a:extLst>
              <a:ext uri="{FF2B5EF4-FFF2-40B4-BE49-F238E27FC236}">
                <a16:creationId xmlns:a16="http://schemas.microsoft.com/office/drawing/2014/main" id="{C35595A0-0A43-23CA-2285-ACCF20CC6A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9557991" y="1704316"/>
            <a:ext cx="2634620" cy="1918053"/>
          </a:xfrm>
          <a:prstGeom prst="rect">
            <a:avLst/>
          </a:prstGeom>
          <a:ln>
            <a:solidFill>
              <a:schemeClr val="tx1"/>
            </a:solidFill>
          </a:ln>
        </p:spPr>
      </p:pic>
    </p:spTree>
    <p:extLst>
      <p:ext uri="{BB962C8B-B14F-4D97-AF65-F5344CB8AC3E}">
        <p14:creationId xmlns:p14="http://schemas.microsoft.com/office/powerpoint/2010/main" val="208125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701749" y="-18479"/>
            <a:ext cx="11511516"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701749" y="954895"/>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611065" y="128983"/>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Making a prototype </a:t>
            </a:r>
            <a:r>
              <a:rPr lang="en-US" sz="2400" dirty="0">
                <a:solidFill>
                  <a:srgbClr val="E65000"/>
                </a:solidFill>
                <a:latin typeface="Arial" panose="020B0604020202020204" pitchFamily="34" charset="0"/>
                <a:cs typeface="Arial" panose="020B0604020202020204" pitchFamily="34" charset="0"/>
              </a:rPr>
              <a:t>[30 marks]</a:t>
            </a:r>
            <a:endParaRPr lang="en-GB" sz="2400" dirty="0">
              <a:solidFill>
                <a:srgbClr val="E65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1F863D6-3B29-2788-F8CC-85889A40C630}"/>
              </a:ext>
            </a:extLst>
          </p:cNvPr>
          <p:cNvSpPr txBox="1"/>
          <p:nvPr/>
        </p:nvSpPr>
        <p:spPr>
          <a:xfrm>
            <a:off x="301524" y="1000614"/>
            <a:ext cx="5327261" cy="54424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logical sequence in pre-emptive text – a defined schedule</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suitable timeline, </a:t>
            </a:r>
            <a:r>
              <a:rPr lang="en-GB" dirty="0">
                <a:solidFill>
                  <a:srgbClr val="000000"/>
                </a:solidFill>
                <a:latin typeface="Arial" panose="020B0604020202020204" pitchFamily="34" charset="0"/>
                <a:cs typeface="Arial" panose="020B0604020202020204" pitchFamily="34" charset="0"/>
              </a:rPr>
              <a:t>h</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ealth &amp; safety, constraints, reference to end testing</a:t>
            </a: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Appropriate materials and components</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Appropriate making skills</a:t>
            </a: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high-quality functioning prototype</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 - accurate and precise</a:t>
            </a:r>
            <a:endPar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Skilful use of tools and equipment</a:t>
            </a: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Functions and is fit for purpose</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Embracing new technology and innovation</a:t>
            </a:r>
            <a:endPar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dirty="0">
                <a:solidFill>
                  <a:srgbClr val="009FE3"/>
                </a:solidFill>
                <a:latin typeface="Arial" panose="020B0604020202020204" pitchFamily="34" charset="0"/>
                <a:ea typeface="Calibri" panose="020F0502020204030204" pitchFamily="34" charset="0"/>
                <a:cs typeface="Arial" panose="020B0604020202020204" pitchFamily="34" charset="0"/>
              </a:rPr>
              <a:t>Good mix of traditional and modern manufacturing processes – 3D printing</a:t>
            </a:r>
            <a:endParaRPr lang="en-GB" sz="1800" dirty="0">
              <a:solidFill>
                <a:srgbClr val="009FE3"/>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ACBF1A-B6CC-9846-51DA-EF2AE9A1F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0239" y="3974598"/>
            <a:ext cx="3240237" cy="2468467"/>
          </a:xfrm>
          <a:prstGeom prst="rect">
            <a:avLst/>
          </a:prstGeom>
          <a:ln>
            <a:solidFill>
              <a:schemeClr val="tx1"/>
            </a:solidFill>
          </a:ln>
        </p:spPr>
      </p:pic>
      <p:pic>
        <p:nvPicPr>
          <p:cNvPr id="8" name="Picture 7">
            <a:extLst>
              <a:ext uri="{FF2B5EF4-FFF2-40B4-BE49-F238E27FC236}">
                <a16:creationId xmlns:a16="http://schemas.microsoft.com/office/drawing/2014/main" id="{2CFB3D03-304C-25E3-1C21-A59E29A841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28863" y="1459631"/>
            <a:ext cx="1861613" cy="2385005"/>
          </a:xfrm>
          <a:prstGeom prst="rect">
            <a:avLst/>
          </a:prstGeom>
          <a:ln>
            <a:solidFill>
              <a:schemeClr val="tx1"/>
            </a:solidFill>
          </a:ln>
        </p:spPr>
      </p:pic>
      <p:pic>
        <p:nvPicPr>
          <p:cNvPr id="11" name="Picture 10">
            <a:extLst>
              <a:ext uri="{FF2B5EF4-FFF2-40B4-BE49-F238E27FC236}">
                <a16:creationId xmlns:a16="http://schemas.microsoft.com/office/drawing/2014/main" id="{27A42DB6-DAB2-D44D-2F26-D78039889C1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46349" y="3974598"/>
            <a:ext cx="2138203" cy="2468467"/>
          </a:xfrm>
          <a:prstGeom prst="rect">
            <a:avLst/>
          </a:prstGeom>
          <a:ln>
            <a:solidFill>
              <a:schemeClr val="tx1"/>
            </a:solidFill>
          </a:ln>
        </p:spPr>
      </p:pic>
      <p:pic>
        <p:nvPicPr>
          <p:cNvPr id="16" name="Picture 15">
            <a:extLst>
              <a:ext uri="{FF2B5EF4-FFF2-40B4-BE49-F238E27FC236}">
                <a16:creationId xmlns:a16="http://schemas.microsoft.com/office/drawing/2014/main" id="{E8DFB156-61D0-762F-D0ED-5CB7F2BB3A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14123" y="888684"/>
            <a:ext cx="1975260" cy="2955952"/>
          </a:xfrm>
          <a:prstGeom prst="rect">
            <a:avLst/>
          </a:prstGeom>
          <a:ln>
            <a:solidFill>
              <a:schemeClr val="tx1"/>
            </a:solidFill>
          </a:ln>
        </p:spPr>
      </p:pic>
      <p:pic>
        <p:nvPicPr>
          <p:cNvPr id="17" name="Picture 16">
            <a:extLst>
              <a:ext uri="{FF2B5EF4-FFF2-40B4-BE49-F238E27FC236}">
                <a16:creationId xmlns:a16="http://schemas.microsoft.com/office/drawing/2014/main" id="{F6BF3013-A6F3-3F2A-6E63-481482E074D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5209234" y="1279229"/>
            <a:ext cx="2955951" cy="2174866"/>
          </a:xfrm>
          <a:prstGeom prst="rect">
            <a:avLst/>
          </a:prstGeom>
          <a:ln>
            <a:solidFill>
              <a:schemeClr val="tx1"/>
            </a:solidFill>
          </a:ln>
        </p:spPr>
      </p:pic>
    </p:spTree>
    <p:extLst>
      <p:ext uri="{BB962C8B-B14F-4D97-AF65-F5344CB8AC3E}">
        <p14:creationId xmlns:p14="http://schemas.microsoft.com/office/powerpoint/2010/main" val="20272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25041" y="944428"/>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7" name="TextBox 6">
            <a:extLst>
              <a:ext uri="{FF2B5EF4-FFF2-40B4-BE49-F238E27FC236}">
                <a16:creationId xmlns:a16="http://schemas.microsoft.com/office/drawing/2014/main" id="{34BA8F1A-3A23-0E32-16C0-B3D9890D6883}"/>
              </a:ext>
            </a:extLst>
          </p:cNvPr>
          <p:cNvSpPr txBox="1"/>
          <p:nvPr/>
        </p:nvSpPr>
        <p:spPr>
          <a:xfrm>
            <a:off x="196483" y="1078319"/>
            <a:ext cx="4887983" cy="54424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A p</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ictorial diary of manufacture is not required</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Manufacturing skills need refining – outcomes varied</a:t>
            </a: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Some evidence of inappropriate materials and process</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Accuracy of assessment: high levels of accuracy and precision are required in all aspects of construction to award</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marks in top two bands</a:t>
            </a:r>
          </a:p>
          <a:p>
            <a:pPr marL="285750" indent="-285750">
              <a:lnSpc>
                <a:spcPct val="150000"/>
              </a:lnSpc>
              <a:buFont typeface="Arial" panose="020B0604020202020204" pitchFamily="34" charset="0"/>
              <a:buChar char="•"/>
            </a:pPr>
            <a:r>
              <a:rPr lang="en-GB" dirty="0">
                <a:solidFill>
                  <a:srgbClr val="E65000"/>
                </a:solidFill>
                <a:latin typeface="Arial" panose="020B0604020202020204" pitchFamily="34" charset="0"/>
                <a:ea typeface="Calibri" panose="020F0502020204030204" pitchFamily="34" charset="0"/>
                <a:cs typeface="Arial" panose="020B0604020202020204" pitchFamily="34" charset="0"/>
              </a:rPr>
              <a:t>Closer attention to the assessment descriptors when awarding marks – often generous</a:t>
            </a:r>
            <a:endParaRPr lang="en-GB" sz="1800" dirty="0">
              <a:solidFill>
                <a:srgbClr val="E65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42554"/>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Points for consideration and further development</a:t>
            </a:r>
            <a:endParaRPr lang="en-GB" sz="2400" dirty="0">
              <a:solidFill>
                <a:srgbClr val="E65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2D5576A-24C4-6432-A5AE-EF810F474E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01428" y="1172184"/>
            <a:ext cx="3190411" cy="2101047"/>
          </a:xfrm>
          <a:prstGeom prst="rect">
            <a:avLst/>
          </a:prstGeom>
        </p:spPr>
      </p:pic>
      <p:pic>
        <p:nvPicPr>
          <p:cNvPr id="8" name="Picture 7">
            <a:extLst>
              <a:ext uri="{FF2B5EF4-FFF2-40B4-BE49-F238E27FC236}">
                <a16:creationId xmlns:a16="http://schemas.microsoft.com/office/drawing/2014/main" id="{59BEBE26-1145-2589-CA1C-7268B0EFAB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6763" y="1428812"/>
            <a:ext cx="3219372" cy="2404341"/>
          </a:xfrm>
          <a:prstGeom prst="rect">
            <a:avLst/>
          </a:prstGeom>
        </p:spPr>
      </p:pic>
      <p:sp>
        <p:nvSpPr>
          <p:cNvPr id="10" name="TextBox 9">
            <a:extLst>
              <a:ext uri="{FF2B5EF4-FFF2-40B4-BE49-F238E27FC236}">
                <a16:creationId xmlns:a16="http://schemas.microsoft.com/office/drawing/2014/main" id="{300585E8-E0B9-4BEF-FCC1-C68154C4991D}"/>
              </a:ext>
            </a:extLst>
          </p:cNvPr>
          <p:cNvSpPr txBox="1"/>
          <p:nvPr/>
        </p:nvSpPr>
        <p:spPr>
          <a:xfrm>
            <a:off x="6546273" y="3291582"/>
            <a:ext cx="2110490" cy="523220"/>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A plan </a:t>
            </a:r>
            <a:r>
              <a:rPr lang="en-GB" sz="1400" b="1" dirty="0">
                <a:solidFill>
                  <a:srgbClr val="E65000"/>
                </a:solidFill>
                <a:latin typeface="Arial" panose="020B0604020202020204" pitchFamily="34" charset="0"/>
                <a:cs typeface="Arial" panose="020B0604020202020204" pitchFamily="34" charset="0"/>
              </a:rPr>
              <a:t>FOR</a:t>
            </a:r>
            <a:r>
              <a:rPr lang="en-GB" sz="1400" dirty="0">
                <a:solidFill>
                  <a:srgbClr val="E65000"/>
                </a:solidFill>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making is required not </a:t>
            </a:r>
            <a:r>
              <a:rPr lang="en-GB" sz="1400" dirty="0">
                <a:solidFill>
                  <a:srgbClr val="E65000"/>
                </a:solidFill>
                <a:latin typeface="Arial" panose="020B0604020202020204" pitchFamily="34" charset="0"/>
                <a:cs typeface="Arial" panose="020B0604020202020204" pitchFamily="34" charset="0"/>
              </a:rPr>
              <a:t>‘of’ </a:t>
            </a:r>
            <a:r>
              <a:rPr lang="en-GB" sz="1400" dirty="0">
                <a:latin typeface="Arial" panose="020B0604020202020204" pitchFamily="34" charset="0"/>
                <a:cs typeface="Arial" panose="020B0604020202020204" pitchFamily="34" charset="0"/>
              </a:rPr>
              <a:t>making</a:t>
            </a:r>
          </a:p>
        </p:txBody>
      </p:sp>
      <p:sp>
        <p:nvSpPr>
          <p:cNvPr id="12" name="TextBox 11">
            <a:extLst>
              <a:ext uri="{FF2B5EF4-FFF2-40B4-BE49-F238E27FC236}">
                <a16:creationId xmlns:a16="http://schemas.microsoft.com/office/drawing/2014/main" id="{5EC1096D-D1EE-DEA5-8A9C-4E486B601159}"/>
              </a:ext>
            </a:extLst>
          </p:cNvPr>
          <p:cNvSpPr txBox="1"/>
          <p:nvPr/>
        </p:nvSpPr>
        <p:spPr>
          <a:xfrm>
            <a:off x="8656456" y="936141"/>
            <a:ext cx="2045873"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Not in pre-emptive format.</a:t>
            </a:r>
          </a:p>
        </p:txBody>
      </p:sp>
      <p:pic>
        <p:nvPicPr>
          <p:cNvPr id="14" name="Picture 13">
            <a:extLst>
              <a:ext uri="{FF2B5EF4-FFF2-40B4-BE49-F238E27FC236}">
                <a16:creationId xmlns:a16="http://schemas.microsoft.com/office/drawing/2014/main" id="{68D917A8-C758-D366-5A21-D0A267B3E3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4882" y="3952585"/>
            <a:ext cx="1911253" cy="2544393"/>
          </a:xfrm>
          <a:prstGeom prst="rect">
            <a:avLst/>
          </a:prstGeom>
        </p:spPr>
      </p:pic>
      <p:pic>
        <p:nvPicPr>
          <p:cNvPr id="16" name="Picture 15">
            <a:extLst>
              <a:ext uri="{FF2B5EF4-FFF2-40B4-BE49-F238E27FC236}">
                <a16:creationId xmlns:a16="http://schemas.microsoft.com/office/drawing/2014/main" id="{8CF57521-BD92-12D1-3FB6-9138B11D50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01428" y="4156001"/>
            <a:ext cx="2659919" cy="2340977"/>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C8306E3A-B20D-B108-401D-4ED2C28CCB6C}"/>
                  </a:ext>
                </a:extLst>
              </p14:cNvPr>
              <p14:cNvContentPartPr/>
              <p14:nvPr/>
            </p14:nvContentPartPr>
            <p14:xfrm>
              <a:off x="9024316" y="4320638"/>
              <a:ext cx="451080" cy="184320"/>
            </p14:xfrm>
          </p:contentPart>
        </mc:Choice>
        <mc:Fallback xmlns="">
          <p:pic>
            <p:nvPicPr>
              <p:cNvPr id="17" name="Ink 16">
                <a:extLst>
                  <a:ext uri="{FF2B5EF4-FFF2-40B4-BE49-F238E27FC236}">
                    <a16:creationId xmlns:a16="http://schemas.microsoft.com/office/drawing/2014/main" id="{C8306E3A-B20D-B108-401D-4ED2C28CCB6C}"/>
                  </a:ext>
                </a:extLst>
              </p:cNvPr>
              <p:cNvPicPr/>
              <p:nvPr/>
            </p:nvPicPr>
            <p:blipFill>
              <a:blip r:embed="rId7"/>
              <a:stretch>
                <a:fillRect/>
              </a:stretch>
            </p:blipFill>
            <p:spPr>
              <a:xfrm>
                <a:off x="8988316" y="4284638"/>
                <a:ext cx="522720" cy="255960"/>
              </a:xfrm>
              <a:prstGeom prst="rect">
                <a:avLst/>
              </a:prstGeom>
            </p:spPr>
          </p:pic>
        </mc:Fallback>
      </mc:AlternateContent>
      <p:sp>
        <p:nvSpPr>
          <p:cNvPr id="18" name="Rectangle 17">
            <a:extLst>
              <a:ext uri="{FF2B5EF4-FFF2-40B4-BE49-F238E27FC236}">
                <a16:creationId xmlns:a16="http://schemas.microsoft.com/office/drawing/2014/main" id="{D422AA1F-90EF-F38F-ADFD-ABCD9D79928F}"/>
              </a:ext>
            </a:extLst>
          </p:cNvPr>
          <p:cNvSpPr/>
          <p:nvPr/>
        </p:nvSpPr>
        <p:spPr>
          <a:xfrm>
            <a:off x="7117583" y="4307621"/>
            <a:ext cx="545711" cy="2730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1EFA1D4-7DB2-5CDA-042B-2AF16020844B}"/>
              </a:ext>
            </a:extLst>
          </p:cNvPr>
          <p:cNvSpPr txBox="1"/>
          <p:nvPr/>
        </p:nvSpPr>
        <p:spPr>
          <a:xfrm>
            <a:off x="8061347" y="4156001"/>
            <a:ext cx="1811931" cy="1015663"/>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Not a high skill technically demanding product to manufacture; issues with quality on applique – adequate. </a:t>
            </a:r>
          </a:p>
        </p:txBody>
      </p:sp>
      <p:sp>
        <p:nvSpPr>
          <p:cNvPr id="20" name="TextBox 19">
            <a:extLst>
              <a:ext uri="{FF2B5EF4-FFF2-40B4-BE49-F238E27FC236}">
                <a16:creationId xmlns:a16="http://schemas.microsoft.com/office/drawing/2014/main" id="{49858EDF-F0EB-0FD9-4811-D611931DFD7C}"/>
              </a:ext>
            </a:extLst>
          </p:cNvPr>
          <p:cNvSpPr txBox="1"/>
          <p:nvPr/>
        </p:nvSpPr>
        <p:spPr>
          <a:xfrm>
            <a:off x="8289362" y="5372829"/>
            <a:ext cx="1675520" cy="120032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 A more complex product to manufacture however there are issues with accuracy and finish – good overall.</a:t>
            </a:r>
          </a:p>
        </p:txBody>
      </p:sp>
    </p:spTree>
    <p:extLst>
      <p:ext uri="{BB962C8B-B14F-4D97-AF65-F5344CB8AC3E}">
        <p14:creationId xmlns:p14="http://schemas.microsoft.com/office/powerpoint/2010/main" val="28820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484632" y="-18480"/>
            <a:ext cx="11728633"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484632" y="939386"/>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5379B0A2-7A81-4E7C-A60F-A6DF25D04A0F}"/>
              </a:ext>
            </a:extLst>
          </p:cNvPr>
          <p:cNvSpPr>
            <a:spLocks noGrp="1"/>
          </p:cNvSpPr>
          <p:nvPr>
            <p:ph type="title"/>
          </p:nvPr>
        </p:nvSpPr>
        <p:spPr>
          <a:xfrm>
            <a:off x="384953" y="128982"/>
            <a:ext cx="10643616" cy="935765"/>
          </a:xfrm>
        </p:spPr>
        <p:txBody>
          <a:bodyPr>
            <a:normAutofit fontScale="90000"/>
          </a:bodyPr>
          <a:lstStyle/>
          <a:p>
            <a:pPr>
              <a:lnSpc>
                <a:spcPct val="100000"/>
              </a:lnSpc>
              <a:defRPr/>
            </a:pPr>
            <a:r>
              <a:rPr lang="en-US" sz="3600" dirty="0">
                <a:solidFill>
                  <a:srgbClr val="65B2E6"/>
                </a:solidFill>
                <a:latin typeface="Arial" panose="020B0604020202020204" pitchFamily="34" charset="0"/>
                <a:cs typeface="Arial" panose="020B0604020202020204" pitchFamily="34" charset="0"/>
              </a:rPr>
              <a:t>Evaluating a prototype’s fitness for purpose </a:t>
            </a:r>
            <a:r>
              <a:rPr lang="en-US" sz="2700" dirty="0">
                <a:solidFill>
                  <a:srgbClr val="E65000"/>
                </a:solidFill>
                <a:latin typeface="Arial" panose="020B0604020202020204" pitchFamily="34" charset="0"/>
                <a:cs typeface="Arial" panose="020B0604020202020204" pitchFamily="34" charset="0"/>
              </a:rPr>
              <a:t>[20 marks]</a:t>
            </a:r>
            <a:endParaRPr lang="en-GB" sz="2700" dirty="0">
              <a:solidFill>
                <a:srgbClr val="E65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9A34477-236F-BEC6-D936-7F63DE9DDEDC}"/>
              </a:ext>
            </a:extLst>
          </p:cNvPr>
          <p:cNvSpPr txBox="1"/>
          <p:nvPr/>
        </p:nvSpPr>
        <p:spPr>
          <a:xfrm>
            <a:off x="112843" y="985105"/>
            <a:ext cx="5373557" cy="57708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Credit on-going analysis and evaluation in this assessment strand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Presented as a critical appraisal of the final prototype</a:t>
            </a:r>
          </a:p>
          <a:p>
            <a:pPr marL="285750" indent="-285750">
              <a:lnSpc>
                <a:spcPct val="150000"/>
              </a:lnSpc>
              <a:buFont typeface="Arial" panose="020B0604020202020204" pitchFamily="34" charset="0"/>
              <a:buChar char="•"/>
            </a:pPr>
            <a:r>
              <a:rPr lang="en-GB" u="sng" dirty="0">
                <a:latin typeface="Arial" panose="020B0604020202020204" pitchFamily="34" charset="0"/>
                <a:cs typeface="Arial" panose="020B0604020202020204" pitchFamily="34" charset="0"/>
              </a:rPr>
              <a:t>A substantial document worth </a:t>
            </a:r>
            <a:r>
              <a:rPr lang="en-GB" b="1" u="sng" dirty="0">
                <a:solidFill>
                  <a:srgbClr val="E65000"/>
                </a:solidFill>
                <a:latin typeface="Arial" panose="020B0604020202020204" pitchFamily="34" charset="0"/>
                <a:cs typeface="Arial" panose="020B0604020202020204" pitchFamily="34" charset="0"/>
              </a:rPr>
              <a:t>20%</a:t>
            </a:r>
            <a:r>
              <a:rPr lang="en-GB" u="sng" dirty="0">
                <a:solidFill>
                  <a:srgbClr val="E65000"/>
                </a:solidFill>
                <a:latin typeface="Arial" panose="020B0604020202020204" pitchFamily="34" charset="0"/>
                <a:cs typeface="Arial" panose="020B0604020202020204" pitchFamily="34" charset="0"/>
              </a:rPr>
              <a:t> </a:t>
            </a:r>
            <a:r>
              <a:rPr lang="en-GB" u="sng" dirty="0">
                <a:latin typeface="Arial" panose="020B0604020202020204" pitchFamily="34" charset="0"/>
                <a:cs typeface="Arial" panose="020B0604020202020204" pitchFamily="34" charset="0"/>
              </a:rPr>
              <a:t>on the total marks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End testing in situ/with users is critical</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 robust specification better supports candidates </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Quantifiable/measurable criteria is important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Response to feedback</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Modifications in light of testing and feedback</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Opportunity for further design and development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304D4A4-55BB-1733-3D39-F9565B6345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7938" y="1823930"/>
            <a:ext cx="3011799" cy="2380950"/>
          </a:xfrm>
          <a:prstGeom prst="rect">
            <a:avLst/>
          </a:prstGeom>
          <a:ln>
            <a:solidFill>
              <a:schemeClr val="tx1"/>
            </a:solidFill>
          </a:ln>
        </p:spPr>
      </p:pic>
      <p:pic>
        <p:nvPicPr>
          <p:cNvPr id="15" name="Picture 14">
            <a:extLst>
              <a:ext uri="{FF2B5EF4-FFF2-40B4-BE49-F238E27FC236}">
                <a16:creationId xmlns:a16="http://schemas.microsoft.com/office/drawing/2014/main" id="{1727B70E-8507-C75B-1044-C14FB72191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5387938" y="4285255"/>
            <a:ext cx="3011799" cy="2149738"/>
          </a:xfrm>
          <a:prstGeom prst="rect">
            <a:avLst/>
          </a:prstGeom>
          <a:ln>
            <a:solidFill>
              <a:schemeClr val="tx1"/>
            </a:solidFill>
          </a:ln>
        </p:spPr>
      </p:pic>
      <p:pic>
        <p:nvPicPr>
          <p:cNvPr id="19" name="Picture 18">
            <a:extLst>
              <a:ext uri="{FF2B5EF4-FFF2-40B4-BE49-F238E27FC236}">
                <a16:creationId xmlns:a16="http://schemas.microsoft.com/office/drawing/2014/main" id="{0362F931-79F5-87DE-9650-13D7C12545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8985262" y="935911"/>
            <a:ext cx="2434428" cy="3479539"/>
          </a:xfrm>
          <a:prstGeom prst="rect">
            <a:avLst/>
          </a:prstGeom>
          <a:ln>
            <a:solidFill>
              <a:schemeClr val="tx1"/>
            </a:solidFill>
          </a:ln>
        </p:spPr>
      </p:pic>
      <p:pic>
        <p:nvPicPr>
          <p:cNvPr id="21" name="Picture 20">
            <a:extLst>
              <a:ext uri="{FF2B5EF4-FFF2-40B4-BE49-F238E27FC236}">
                <a16:creationId xmlns:a16="http://schemas.microsoft.com/office/drawing/2014/main" id="{030D081F-6764-3FE8-D4DE-6A20AF7AAE6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8977535" y="3460953"/>
            <a:ext cx="2460154" cy="3487928"/>
          </a:xfrm>
          <a:prstGeom prst="rect">
            <a:avLst/>
          </a:prstGeom>
          <a:ln>
            <a:solidFill>
              <a:schemeClr val="tx1"/>
            </a:solidFill>
          </a:ln>
        </p:spPr>
      </p:pic>
    </p:spTree>
    <p:extLst>
      <p:ext uri="{BB962C8B-B14F-4D97-AF65-F5344CB8AC3E}">
        <p14:creationId xmlns:p14="http://schemas.microsoft.com/office/powerpoint/2010/main" val="32570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25041" y="944428"/>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7" name="TextBox 6">
            <a:extLst>
              <a:ext uri="{FF2B5EF4-FFF2-40B4-BE49-F238E27FC236}">
                <a16:creationId xmlns:a16="http://schemas.microsoft.com/office/drawing/2014/main" id="{34BA8F1A-3A23-0E32-16C0-B3D9890D6883}"/>
              </a:ext>
            </a:extLst>
          </p:cNvPr>
          <p:cNvSpPr txBox="1"/>
          <p:nvPr/>
        </p:nvSpPr>
        <p:spPr>
          <a:xfrm>
            <a:off x="216581" y="1101561"/>
            <a:ext cx="5571156" cy="54424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Summative e</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valuation against specification needs to be far more than a tick box exercise</a:t>
            </a: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Weak specifications are not helpful</a:t>
            </a:r>
          </a:p>
          <a:p>
            <a:pPr marL="285750" indent="-285750">
              <a:lnSpc>
                <a:spcPct val="150000"/>
              </a:lnSpc>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End testing in situ not always evident</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/superficial – photographic evidence? Film? </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User feedback – underdeveloped – appropriate choice of user?</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Modifications and improvements – based on final testing and user feedback – not fully explored</a:t>
            </a:r>
          </a:p>
          <a:p>
            <a:pPr marL="285750" indent="-285750">
              <a:lnSpc>
                <a:spcPct val="150000"/>
              </a:lnSpc>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Opportunities for further design – often superficial</a:t>
            </a:r>
          </a:p>
          <a:p>
            <a:pPr marL="285750" indent="-285750">
              <a:lnSpc>
                <a:spcPct val="150000"/>
              </a:lnSpc>
              <a:buFont typeface="Arial" panose="020B0604020202020204" pitchFamily="34" charset="0"/>
              <a:buChar char="•"/>
            </a:pPr>
            <a:r>
              <a:rPr lang="en-GB" u="sng" dirty="0">
                <a:solidFill>
                  <a:srgbClr val="009FE3"/>
                </a:solidFill>
                <a:latin typeface="Arial" panose="020B0604020202020204" pitchFamily="34" charset="0"/>
                <a:ea typeface="Calibri" panose="020F0502020204030204" pitchFamily="34" charset="0"/>
                <a:cs typeface="Arial" panose="020B0604020202020204" pitchFamily="34" charset="0"/>
              </a:rPr>
              <a:t>Worth 20 marks  -  20% of total marks – apportion time accordingly</a:t>
            </a:r>
          </a:p>
          <a:p>
            <a:pPr marL="285750" indent="-285750">
              <a:lnSpc>
                <a:spcPct val="150000"/>
              </a:lnSpc>
              <a:buFont typeface="Arial" panose="020B0604020202020204" pitchFamily="34" charset="0"/>
              <a:buChar char="•"/>
            </a:pPr>
            <a:r>
              <a:rPr lang="en-GB" dirty="0">
                <a:solidFill>
                  <a:srgbClr val="E65000"/>
                </a:solidFill>
                <a:latin typeface="Arial" panose="020B0604020202020204" pitchFamily="34" charset="0"/>
                <a:ea typeface="Calibri" panose="020F0502020204030204" pitchFamily="34" charset="0"/>
                <a:cs typeface="Arial" panose="020B0604020202020204" pitchFamily="34" charset="0"/>
              </a:rPr>
              <a:t>Some generosity in awarding marks in this section</a:t>
            </a: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42554"/>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Points for consideration and further development</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06ED51E-6A0C-5C36-CD3E-3FD60D9A3C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6470" y="3008445"/>
            <a:ext cx="4475601" cy="1725667"/>
          </a:xfrm>
          <a:prstGeom prst="rect">
            <a:avLst/>
          </a:prstGeom>
          <a:ln>
            <a:solidFill>
              <a:schemeClr val="tx1"/>
            </a:solidFill>
          </a:ln>
        </p:spPr>
      </p:pic>
      <p:pic>
        <p:nvPicPr>
          <p:cNvPr id="6" name="Picture 5">
            <a:extLst>
              <a:ext uri="{FF2B5EF4-FFF2-40B4-BE49-F238E27FC236}">
                <a16:creationId xmlns:a16="http://schemas.microsoft.com/office/drawing/2014/main" id="{A052D697-3A0D-88C2-C630-B77B033B15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6470" y="4801379"/>
            <a:ext cx="4475601" cy="1716982"/>
          </a:xfrm>
          <a:prstGeom prst="rect">
            <a:avLst/>
          </a:prstGeom>
          <a:ln>
            <a:solidFill>
              <a:schemeClr val="tx1"/>
            </a:solidFill>
          </a:ln>
        </p:spPr>
      </p:pic>
      <p:pic>
        <p:nvPicPr>
          <p:cNvPr id="10" name="Picture 9">
            <a:extLst>
              <a:ext uri="{FF2B5EF4-FFF2-40B4-BE49-F238E27FC236}">
                <a16:creationId xmlns:a16="http://schemas.microsoft.com/office/drawing/2014/main" id="{4E3A21BC-7F11-E48A-A046-F02EB578EE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16470" y="1373367"/>
            <a:ext cx="2848123" cy="1566481"/>
          </a:xfrm>
          <a:prstGeom prst="rect">
            <a:avLst/>
          </a:prstGeom>
          <a:ln>
            <a:solidFill>
              <a:schemeClr val="tx1"/>
            </a:solidFill>
          </a:ln>
        </p:spPr>
      </p:pic>
      <p:sp>
        <p:nvSpPr>
          <p:cNvPr id="12" name="TextBox 11">
            <a:extLst>
              <a:ext uri="{FF2B5EF4-FFF2-40B4-BE49-F238E27FC236}">
                <a16:creationId xmlns:a16="http://schemas.microsoft.com/office/drawing/2014/main" id="{D8287005-CE20-F494-559B-0336141DACC0}"/>
              </a:ext>
            </a:extLst>
          </p:cNvPr>
          <p:cNvSpPr txBox="1"/>
          <p:nvPr/>
        </p:nvSpPr>
        <p:spPr>
          <a:xfrm>
            <a:off x="9238508" y="1818495"/>
            <a:ext cx="1899442" cy="1169551"/>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Improvements offered but not based on end testing – no evidence to support decisions.</a:t>
            </a:r>
          </a:p>
        </p:txBody>
      </p:sp>
      <p:sp>
        <p:nvSpPr>
          <p:cNvPr id="13" name="TextBox 12">
            <a:extLst>
              <a:ext uri="{FF2B5EF4-FFF2-40B4-BE49-F238E27FC236}">
                <a16:creationId xmlns:a16="http://schemas.microsoft.com/office/drawing/2014/main" id="{B61B0B58-85D3-D307-316D-3E8C634BF93A}"/>
              </a:ext>
            </a:extLst>
          </p:cNvPr>
          <p:cNvSpPr txBox="1"/>
          <p:nvPr/>
        </p:nvSpPr>
        <p:spPr>
          <a:xfrm>
            <a:off x="10924526" y="3344198"/>
            <a:ext cx="1267474" cy="138499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 retrospective account of the whole process – not required.</a:t>
            </a:r>
          </a:p>
        </p:txBody>
      </p:sp>
      <p:sp>
        <p:nvSpPr>
          <p:cNvPr id="14" name="TextBox 13">
            <a:extLst>
              <a:ext uri="{FF2B5EF4-FFF2-40B4-BE49-F238E27FC236}">
                <a16:creationId xmlns:a16="http://schemas.microsoft.com/office/drawing/2014/main" id="{318B0D53-FC29-37FE-CD97-4DB6E5F5C362}"/>
              </a:ext>
            </a:extLst>
          </p:cNvPr>
          <p:cNvSpPr txBox="1"/>
          <p:nvPr/>
        </p:nvSpPr>
        <p:spPr>
          <a:xfrm>
            <a:off x="10892071" y="4899628"/>
            <a:ext cx="1267474"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Superficial reference to the design specification.</a:t>
            </a:r>
          </a:p>
        </p:txBody>
      </p:sp>
      <p:sp>
        <p:nvSpPr>
          <p:cNvPr id="15" name="TextBox 14">
            <a:extLst>
              <a:ext uri="{FF2B5EF4-FFF2-40B4-BE49-F238E27FC236}">
                <a16:creationId xmlns:a16="http://schemas.microsoft.com/office/drawing/2014/main" id="{7DAC373D-B8C6-3CDF-1675-96559E8463F0}"/>
              </a:ext>
            </a:extLst>
          </p:cNvPr>
          <p:cNvSpPr txBox="1"/>
          <p:nvPr/>
        </p:nvSpPr>
        <p:spPr>
          <a:xfrm>
            <a:off x="10886407" y="5995141"/>
            <a:ext cx="1267474" cy="523220"/>
          </a:xfrm>
          <a:prstGeom prst="rect">
            <a:avLst/>
          </a:prstGeom>
          <a:noFill/>
        </p:spPr>
        <p:txBody>
          <a:bodyPr wrap="square" rtlCol="0">
            <a:spAutoFit/>
          </a:bodyPr>
          <a:lstStyle/>
          <a:p>
            <a:r>
              <a:rPr lang="en-GB" sz="1400" dirty="0">
                <a:solidFill>
                  <a:srgbClr val="E65000"/>
                </a:solidFill>
                <a:latin typeface="Arial" panose="020B0604020202020204" pitchFamily="34" charset="0"/>
                <a:cs typeface="Arial" panose="020B0604020202020204" pitchFamily="34" charset="0"/>
              </a:rPr>
              <a:t>Mark band:</a:t>
            </a:r>
          </a:p>
          <a:p>
            <a:r>
              <a:rPr lang="en-GB" sz="1400" dirty="0">
                <a:solidFill>
                  <a:srgbClr val="E65000"/>
                </a:solidFill>
                <a:latin typeface="Arial" panose="020B0604020202020204" pitchFamily="34" charset="0"/>
                <a:cs typeface="Arial" panose="020B0604020202020204" pitchFamily="34" charset="0"/>
              </a:rPr>
              <a:t> 1 – 4 marks</a:t>
            </a:r>
          </a:p>
        </p:txBody>
      </p:sp>
    </p:spTree>
    <p:extLst>
      <p:ext uri="{BB962C8B-B14F-4D97-AF65-F5344CB8AC3E}">
        <p14:creationId xmlns:p14="http://schemas.microsoft.com/office/powerpoint/2010/main" val="35178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7" name="TextBox 6">
            <a:extLst>
              <a:ext uri="{FF2B5EF4-FFF2-40B4-BE49-F238E27FC236}">
                <a16:creationId xmlns:a16="http://schemas.microsoft.com/office/drawing/2014/main" id="{34BA8F1A-3A23-0E32-16C0-B3D9890D6883}"/>
              </a:ext>
            </a:extLst>
          </p:cNvPr>
          <p:cNvSpPr txBox="1"/>
          <p:nvPr/>
        </p:nvSpPr>
        <p:spPr>
          <a:xfrm>
            <a:off x="186435" y="1282954"/>
            <a:ext cx="11593589" cy="5026954"/>
          </a:xfrm>
          <a:prstGeom prst="rect">
            <a:avLst/>
          </a:prstGeom>
          <a:noFill/>
        </p:spPr>
        <p:txBody>
          <a:bodyPr wrap="square" rtlCol="0">
            <a:spAutoFit/>
          </a:bodyPr>
          <a:lstStyle/>
          <a:p>
            <a:pPr marL="342900" lvl="0" indent="-342900">
              <a:lnSpc>
                <a:spcPct val="150000"/>
              </a:lnSpc>
              <a:spcBef>
                <a:spcPts val="400"/>
              </a:spcBef>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assessment strands build on one another, with clear links throughout, one section informing the other </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User needs and wants are critical throughout the iterative process, essential in user-centred design and to the eventual success of the prototype product</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Understanding the problem is critical</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Design specifications should include objective and realistic measurable criteria that can be used to drive design development</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Modelling and testing of concepts, alongside on-going analysis and evaluation underpins the iterative process </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Proportionate time needs to spent on each assessment strand - final evaluations often appeared rushed or incomplete - too much time spent elsewhere where activities were not relevant or focused  </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Greater accuracy in applying the assessment criteria </a:t>
            </a:r>
          </a:p>
          <a:p>
            <a:pPr marL="342900" lvl="0" indent="-342900">
              <a:lnSpc>
                <a:spcPct val="150000"/>
              </a:lnSpc>
              <a:buFont typeface="Symbol" pitchFamily="2" charset="2"/>
              <a:buChar char=""/>
            </a:pPr>
            <a:r>
              <a:rPr lang="en-GB"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Banded assessment descriptors help determine the correct band where the most appropriate mark should be awarded and what the work deserves </a:t>
            </a: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Summary of key points</a:t>
            </a:r>
            <a:endParaRPr lang="en-GB" sz="2400" dirty="0">
              <a:solidFill>
                <a:srgbClr val="E65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69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3920783"/>
            <a:ext cx="1241966" cy="45719"/>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4479925"/>
            <a:ext cx="10515600" cy="1325563"/>
          </a:xfrm>
        </p:spPr>
        <p:txBody>
          <a:bodyPr>
            <a:normAutofit/>
          </a:bodyPr>
          <a:lstStyle/>
          <a:p>
            <a:pPr>
              <a:lnSpc>
                <a:spcPct val="80000"/>
              </a:lnSpc>
            </a:pPr>
            <a:r>
              <a:rPr lang="en-US" sz="6000" kern="1100" spc="-30" dirty="0">
                <a:solidFill>
                  <a:srgbClr val="3DA0E4"/>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74566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646F56-B050-4044-A70B-A31867A7A276}"/>
              </a:ext>
            </a:extLst>
          </p:cNvPr>
          <p:cNvSpPr/>
          <p:nvPr/>
        </p:nvSpPr>
        <p:spPr>
          <a:xfrm flipV="1">
            <a:off x="451480" y="1814266"/>
            <a:ext cx="1241966" cy="45719"/>
          </a:xfrm>
          <a:prstGeom prst="rect">
            <a:avLst/>
          </a:prstGeom>
          <a:solidFill>
            <a:srgbClr val="1E70C0"/>
          </a:solidFill>
          <a:ln>
            <a:solidFill>
              <a:srgbClr val="3DA0E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A0E4"/>
              </a:solidFill>
            </a:endParaRPr>
          </a:p>
        </p:txBody>
      </p:sp>
      <p:sp>
        <p:nvSpPr>
          <p:cNvPr id="2" name="Title 1">
            <a:extLst>
              <a:ext uri="{FF2B5EF4-FFF2-40B4-BE49-F238E27FC236}">
                <a16:creationId xmlns:a16="http://schemas.microsoft.com/office/drawing/2014/main" id="{269692FA-DC0D-43FF-8668-F1A404DFC338}"/>
              </a:ext>
            </a:extLst>
          </p:cNvPr>
          <p:cNvSpPr>
            <a:spLocks noGrp="1"/>
          </p:cNvSpPr>
          <p:nvPr>
            <p:ph type="title"/>
          </p:nvPr>
        </p:nvSpPr>
        <p:spPr>
          <a:xfrm>
            <a:off x="338746" y="342210"/>
            <a:ext cx="6350152" cy="1600200"/>
          </a:xfrm>
        </p:spPr>
        <p:txBody>
          <a:bodyPr>
            <a:normAutofit/>
          </a:bodyPr>
          <a:lstStyle/>
          <a:p>
            <a:pPr>
              <a:defRPr/>
            </a:pPr>
            <a:r>
              <a:rPr lang="en-US" dirty="0">
                <a:latin typeface="Arial" panose="020B0604020202020204" pitchFamily="34" charset="0"/>
                <a:cs typeface="Arial" panose="020B0604020202020204" pitchFamily="34" charset="0"/>
              </a:rPr>
              <a:t>Resources for teachers &amp; learners</a:t>
            </a:r>
            <a:br>
              <a:rPr lang="en-US" dirty="0">
                <a:latin typeface="Arial" panose="020B0604020202020204" pitchFamily="34" charset="0"/>
                <a:cs typeface="Arial" panose="020B0604020202020204" pitchFamily="34" charset="0"/>
              </a:rPr>
            </a:br>
            <a:r>
              <a:rPr lang="en-US" kern="1100" spc="-50" dirty="0">
                <a:solidFill>
                  <a:srgbClr val="0096ED"/>
                </a:solidFill>
                <a:latin typeface="Arial" panose="020B0604020202020204" pitchFamily="34" charset="0"/>
                <a:ea typeface="Times New Roman"/>
                <a:cs typeface="Arial" panose="020B0604020202020204" pitchFamily="34" charset="0"/>
              </a:rPr>
              <a:t>Supporting teaching and learning</a:t>
            </a:r>
            <a:br>
              <a:rPr lang="en-US" kern="1100" spc="-50" dirty="0">
                <a:solidFill>
                  <a:srgbClr val="0096ED"/>
                </a:solidFill>
                <a:latin typeface="Arial" panose="020B0604020202020204" pitchFamily="34" charset="0"/>
                <a:ea typeface="Times New Roman"/>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6" name="Text Placeholder 3">
            <a:extLst>
              <a:ext uri="{FF2B5EF4-FFF2-40B4-BE49-F238E27FC236}">
                <a16:creationId xmlns:a16="http://schemas.microsoft.com/office/drawing/2014/main" id="{CCB65042-A6EE-78D0-AAB9-4583D335122E}"/>
              </a:ext>
            </a:extLst>
          </p:cNvPr>
          <p:cNvSpPr>
            <a:spLocks noGrp="1"/>
          </p:cNvSpPr>
          <p:nvPr>
            <p:ph type="body" sz="half" idx="2"/>
          </p:nvPr>
        </p:nvSpPr>
        <p:spPr>
          <a:xfrm>
            <a:off x="338746" y="2089016"/>
            <a:ext cx="6011437" cy="4580290"/>
          </a:xfrm>
        </p:spPr>
        <p:txBody>
          <a:bodyPr>
            <a:normAutofit fontScale="70000" lnSpcReduction="20000"/>
          </a:bodyPr>
          <a:lstStyle/>
          <a:p>
            <a:pPr>
              <a:lnSpc>
                <a:spcPct val="100000"/>
              </a:lnSpc>
            </a:pPr>
            <a:r>
              <a:rPr lang="en-GB" sz="4100" dirty="0">
                <a:solidFill>
                  <a:srgbClr val="3DA0E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Free digital resources</a:t>
            </a:r>
            <a:endParaRPr lang="en-GB" sz="4100" dirty="0">
              <a:solidFill>
                <a:srgbClr val="3DA0E4"/>
              </a:solidFill>
              <a:latin typeface="Arial" panose="020B0604020202020204" pitchFamily="34" charset="0"/>
              <a:cs typeface="Arial" panose="020B0604020202020204" pitchFamily="34" charset="0"/>
            </a:endParaRPr>
          </a:p>
          <a:p>
            <a:pPr>
              <a:lnSpc>
                <a:spcPct val="100000"/>
              </a:lnSpc>
            </a:pPr>
            <a:r>
              <a:rPr lang="en-US" sz="4100" dirty="0">
                <a:latin typeface="Arial" panose="020B0604020202020204" pitchFamily="34" charset="0"/>
                <a:cs typeface="Arial" panose="020B0604020202020204" pitchFamily="34" charset="0"/>
              </a:rPr>
              <a:t>Free subject specific resources available for all to download from the WJEC website</a:t>
            </a:r>
          </a:p>
          <a:p>
            <a:pPr>
              <a:lnSpc>
                <a:spcPct val="100000"/>
              </a:lnSpc>
            </a:pPr>
            <a:endParaRPr lang="en-US" sz="4900" dirty="0">
              <a:latin typeface="Arial" panose="020B0604020202020204" pitchFamily="34" charset="0"/>
              <a:cs typeface="Arial" panose="020B0604020202020204" pitchFamily="34" charset="0"/>
            </a:endParaRPr>
          </a:p>
          <a:p>
            <a:pPr>
              <a:lnSpc>
                <a:spcPct val="120000"/>
              </a:lnSpc>
              <a:spcAft>
                <a:spcPts val="130"/>
              </a:spcAft>
            </a:pPr>
            <a:r>
              <a:rPr lang="en-GB" sz="4100" dirty="0">
                <a:latin typeface="Arial" panose="020B0604020202020204" pitchFamily="34" charset="0"/>
                <a:cs typeface="Arial" panose="020B0604020202020204" pitchFamily="34" charset="0"/>
              </a:rPr>
              <a:t>Supports learning of all GCSE Design and Technology courses: Engineering Design, Fashion and Textiles and Product Design</a:t>
            </a:r>
          </a:p>
          <a:p>
            <a:pPr>
              <a:lnSpc>
                <a:spcPct val="120000"/>
              </a:lnSpc>
              <a:spcAft>
                <a:spcPts val="130"/>
              </a:spcAft>
            </a:pPr>
            <a:endParaRPr lang="en-GB" sz="3800" dirty="0">
              <a:latin typeface="Arial" panose="020B0604020202020204" pitchFamily="34" charset="0"/>
              <a:cs typeface="Arial" panose="020B0604020202020204" pitchFamily="34" charset="0"/>
            </a:endParaRPr>
          </a:p>
          <a:p>
            <a:pPr>
              <a:spcAft>
                <a:spcPts val="130"/>
              </a:spcAft>
            </a:pPr>
            <a:endParaRPr lang="en-GB" sz="1800" dirty="0">
              <a:latin typeface="Arial" panose="020B0604020202020204" pitchFamily="34" charset="0"/>
              <a:cs typeface="Arial" panose="020B0604020202020204" pitchFamily="34" charset="0"/>
            </a:endParaRPr>
          </a:p>
          <a:p>
            <a:endParaRPr lang="en-US" dirty="0">
              <a:solidFill>
                <a:srgbClr val="3DA0E4"/>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C57D505-76E9-41D4-98DB-1CED1FD0D3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4090" y="457200"/>
            <a:ext cx="3960233" cy="5996763"/>
          </a:xfrm>
          <a:prstGeom prst="rect">
            <a:avLst/>
          </a:prstGeom>
        </p:spPr>
      </p:pic>
    </p:spTree>
    <p:extLst>
      <p:ext uri="{BB962C8B-B14F-4D97-AF65-F5344CB8AC3E}">
        <p14:creationId xmlns:p14="http://schemas.microsoft.com/office/powerpoint/2010/main" val="48478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6" y="496982"/>
            <a:ext cx="3334759" cy="1143000"/>
          </a:xfrm>
        </p:spPr>
        <p:txBody>
          <a:bodyPr>
            <a:normAutofit/>
          </a:bodyPr>
          <a:lstStyle/>
          <a:p>
            <a:r>
              <a:rPr lang="en-US" sz="3200" kern="1100" spc="-30" dirty="0">
                <a:solidFill>
                  <a:srgbClr val="3DA0E4"/>
                </a:solidFill>
                <a:latin typeface="Arial" panose="020B0604020202020204" pitchFamily="34" charset="0"/>
                <a:cs typeface="Arial" panose="020B0604020202020204" pitchFamily="34" charset="0"/>
              </a:rPr>
              <a:t>Digital Resources</a:t>
            </a:r>
            <a:br>
              <a:rPr lang="en-US" sz="3200" kern="1100" spc="-30" dirty="0">
                <a:solidFill>
                  <a:srgbClr val="3DA0E4"/>
                </a:solidFill>
                <a:latin typeface="Gotham Rounded Book" pitchFamily="50" charset="0"/>
                <a:cs typeface="Arial" panose="020B0604020202020204" pitchFamily="34" charset="0"/>
              </a:rPr>
            </a:br>
            <a:endParaRPr lang="en-GB" dirty="0"/>
          </a:p>
        </p:txBody>
      </p:sp>
      <p:sp>
        <p:nvSpPr>
          <p:cNvPr id="5" name="Text Placeholder 3">
            <a:extLst>
              <a:ext uri="{FF2B5EF4-FFF2-40B4-BE49-F238E27FC236}">
                <a16:creationId xmlns:a16="http://schemas.microsoft.com/office/drawing/2014/main" id="{13D2CDB1-3899-D9D3-3281-08CD451FF810}"/>
              </a:ext>
            </a:extLst>
          </p:cNvPr>
          <p:cNvSpPr txBox="1">
            <a:spLocks/>
          </p:cNvSpPr>
          <p:nvPr/>
        </p:nvSpPr>
        <p:spPr>
          <a:xfrm>
            <a:off x="775086" y="2216817"/>
            <a:ext cx="11464914" cy="2217573"/>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n-US" sz="6400" kern="1100" spc="-30" dirty="0">
                <a:solidFill>
                  <a:srgbClr val="65B2E6"/>
                </a:solidFill>
                <a:latin typeface="Arial" panose="020B0604020202020204" pitchFamily="34" charset="0"/>
                <a:cs typeface="Arial" panose="020B0604020202020204" pitchFamily="34" charset="0"/>
              </a:rPr>
              <a:t>Blended Learning: interactive self-study to complement teaching and learning </a:t>
            </a:r>
          </a:p>
          <a:p>
            <a:pPr marL="457200" indent="-457200">
              <a:spcAft>
                <a:spcPts val="600"/>
              </a:spcAft>
              <a:buFont typeface="Arial" panose="020B0604020202020204" pitchFamily="34" charset="0"/>
              <a:buChar char="•"/>
            </a:pPr>
            <a:r>
              <a:rPr lang="en-US" sz="6400" kern="1100" spc="-30" dirty="0">
                <a:solidFill>
                  <a:srgbClr val="65B2E6"/>
                </a:solidFill>
                <a:latin typeface="Arial" panose="020B0604020202020204" pitchFamily="34" charset="0"/>
                <a:cs typeface="Arial" panose="020B0604020202020204" pitchFamily="34" charset="0"/>
              </a:rPr>
              <a:t>Knowledge </a:t>
            </a:r>
            <a:r>
              <a:rPr lang="en-GB" sz="6400" kern="1100" spc="-30" dirty="0">
                <a:solidFill>
                  <a:srgbClr val="65B2E6"/>
                </a:solidFill>
                <a:latin typeface="Arial" panose="020B0604020202020204" pitchFamily="34" charset="0"/>
                <a:cs typeface="Arial" panose="020B0604020202020204" pitchFamily="34" charset="0"/>
              </a:rPr>
              <a:t>Organisers</a:t>
            </a:r>
            <a:r>
              <a:rPr lang="en-US" sz="6400" kern="1100" spc="-30" dirty="0">
                <a:solidFill>
                  <a:srgbClr val="65B2E6"/>
                </a:solidFill>
                <a:latin typeface="Arial" panose="020B0604020202020204" pitchFamily="34" charset="0"/>
                <a:cs typeface="Arial" panose="020B0604020202020204" pitchFamily="34" charset="0"/>
              </a:rPr>
              <a:t>: </a:t>
            </a:r>
            <a:r>
              <a:rPr lang="en-GB" sz="6400" kern="1100" spc="-30" dirty="0">
                <a:solidFill>
                  <a:srgbClr val="65B2E6"/>
                </a:solidFill>
                <a:latin typeface="Arial" panose="020B0604020202020204" pitchFamily="34" charset="0"/>
                <a:cs typeface="Arial" panose="020B0604020202020204" pitchFamily="34" charset="0"/>
              </a:rPr>
              <a:t>To support learning of GCSE Design and Technology</a:t>
            </a:r>
            <a:endParaRPr lang="en-GB" sz="6400" dirty="0">
              <a:solidFill>
                <a:srgbClr val="65B2E6"/>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6400" kern="1100" spc="-30" dirty="0">
                <a:solidFill>
                  <a:srgbClr val="65B2E6"/>
                </a:solidFill>
                <a:latin typeface="Arial" panose="020B0604020202020204" pitchFamily="34" charset="0"/>
                <a:cs typeface="Arial" panose="020B0604020202020204" pitchFamily="34" charset="0"/>
              </a:rPr>
              <a:t>NEA walk through: aimed at learners; a practical approach in preparing for the NEA.</a:t>
            </a:r>
          </a:p>
          <a:p>
            <a:pPr marL="457200" indent="-457200">
              <a:spcAft>
                <a:spcPts val="600"/>
              </a:spcAft>
              <a:buFont typeface="Arial" panose="020B0604020202020204" pitchFamily="34" charset="0"/>
              <a:buChar char="•"/>
            </a:pPr>
            <a:r>
              <a:rPr lang="en-US" sz="6400" kern="1100" spc="-30" dirty="0">
                <a:solidFill>
                  <a:srgbClr val="65B2E6"/>
                </a:solidFill>
                <a:latin typeface="Arial" panose="020B0604020202020204" pitchFamily="34" charset="0"/>
                <a:cs typeface="Arial" panose="020B0604020202020204" pitchFamily="34" charset="0"/>
              </a:rPr>
              <a:t>Exam walk through: aimed at learners; preparing for written examinations  </a:t>
            </a:r>
          </a:p>
          <a:p>
            <a:endParaRPr lang="en-GB"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F59927E-C756-E74E-4B4E-1346409B95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27878" y="4490175"/>
            <a:ext cx="3064122" cy="2113825"/>
          </a:xfrm>
          <a:prstGeom prst="rect">
            <a:avLst/>
          </a:prstGeom>
          <a:ln>
            <a:solidFill>
              <a:schemeClr val="tx1"/>
            </a:solidFill>
          </a:ln>
        </p:spPr>
      </p:pic>
      <p:pic>
        <p:nvPicPr>
          <p:cNvPr id="13" name="Picture 12">
            <a:extLst>
              <a:ext uri="{FF2B5EF4-FFF2-40B4-BE49-F238E27FC236}">
                <a16:creationId xmlns:a16="http://schemas.microsoft.com/office/drawing/2014/main" id="{C758A16A-8860-B286-3452-6E277676B9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4011" y="4482353"/>
            <a:ext cx="3024622" cy="2121647"/>
          </a:xfrm>
          <a:prstGeom prst="rect">
            <a:avLst/>
          </a:prstGeom>
          <a:ln>
            <a:solidFill>
              <a:schemeClr val="tx1"/>
            </a:solidFill>
          </a:ln>
        </p:spPr>
      </p:pic>
      <p:pic>
        <p:nvPicPr>
          <p:cNvPr id="16" name="Picture 15">
            <a:extLst>
              <a:ext uri="{FF2B5EF4-FFF2-40B4-BE49-F238E27FC236}">
                <a16:creationId xmlns:a16="http://schemas.microsoft.com/office/drawing/2014/main" id="{EA891C5F-61A9-36C7-8E25-84A3EBAEDE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57" y="4489572"/>
            <a:ext cx="3035059" cy="2115031"/>
          </a:xfrm>
          <a:prstGeom prst="rect">
            <a:avLst/>
          </a:prstGeom>
          <a:ln>
            <a:solidFill>
              <a:schemeClr val="tx1"/>
            </a:solidFill>
          </a:ln>
        </p:spPr>
      </p:pic>
      <p:pic>
        <p:nvPicPr>
          <p:cNvPr id="7" name="Picture 6">
            <a:extLst>
              <a:ext uri="{FF2B5EF4-FFF2-40B4-BE49-F238E27FC236}">
                <a16:creationId xmlns:a16="http://schemas.microsoft.com/office/drawing/2014/main" id="{15AFEE42-9910-F3C8-AFAC-0D8DC9F843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9363" y="4482352"/>
            <a:ext cx="3024622" cy="2121647"/>
          </a:xfrm>
          <a:prstGeom prst="rect">
            <a:avLst/>
          </a:prstGeom>
          <a:ln>
            <a:solidFill>
              <a:schemeClr val="tx1"/>
            </a:solidFill>
          </a:ln>
        </p:spPr>
      </p:pic>
    </p:spTree>
    <p:extLst>
      <p:ext uri="{BB962C8B-B14F-4D97-AF65-F5344CB8AC3E}">
        <p14:creationId xmlns:p14="http://schemas.microsoft.com/office/powerpoint/2010/main" val="15558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276AB-6329-1C43-176D-F0A41A198544}"/>
              </a:ext>
            </a:extLst>
          </p:cNvPr>
          <p:cNvPicPr>
            <a:picLocks noChangeAspect="1"/>
          </p:cNvPicPr>
          <p:nvPr/>
        </p:nvPicPr>
        <p:blipFill rotWithShape="1">
          <a:blip r:embed="rId3" cstate="email">
            <a:duotone>
              <a:schemeClr val="accent5">
                <a:shade val="45000"/>
                <a:satMod val="135000"/>
              </a:schemeClr>
              <a:prstClr val="white"/>
            </a:duotone>
            <a:alphaModFix amt="20000"/>
            <a:extLst>
              <a:ext uri="{28A0092B-C50C-407E-A947-70E740481C1C}">
                <a14:useLocalDpi xmlns:a14="http://schemas.microsoft.com/office/drawing/2010/main"/>
              </a:ext>
            </a:extLst>
          </a:blip>
          <a:srcRect/>
          <a:stretch/>
        </p:blipFill>
        <p:spPr>
          <a:xfrm rot="10800000">
            <a:off x="15746" y="1687892"/>
            <a:ext cx="12191999" cy="4916108"/>
          </a:xfrm>
          <a:prstGeom prst="rect">
            <a:avLst/>
          </a:prstGeom>
        </p:spPr>
      </p:pic>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39982"/>
            <a:ext cx="12192000" cy="4791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6" y="496982"/>
            <a:ext cx="8315939" cy="1143000"/>
          </a:xfrm>
        </p:spPr>
        <p:txBody>
          <a:bodyPr>
            <a:normAutofit fontScale="90000"/>
          </a:bodyPr>
          <a:lstStyle/>
          <a:p>
            <a:r>
              <a:rPr lang="en-US" kern="1100" spc="-30" dirty="0">
                <a:solidFill>
                  <a:srgbClr val="3DA0E4"/>
                </a:solidFill>
                <a:latin typeface="Arial" panose="020B0604020202020204" pitchFamily="34" charset="0"/>
                <a:cs typeface="Arial" panose="020B0604020202020204" pitchFamily="34" charset="0"/>
              </a:rPr>
              <a:t>GCSE Exam performance - General comments</a:t>
            </a:r>
            <a:br>
              <a:rPr lang="en-US" sz="3200" kern="1100" spc="-30" dirty="0">
                <a:solidFill>
                  <a:srgbClr val="3DA0E4"/>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AF6208B-D009-7631-5A66-53818CD97B46}"/>
              </a:ext>
            </a:extLst>
          </p:cNvPr>
          <p:cNvSpPr txBox="1"/>
          <p:nvPr/>
        </p:nvSpPr>
        <p:spPr>
          <a:xfrm>
            <a:off x="637142" y="1986114"/>
            <a:ext cx="10637200" cy="5032660"/>
          </a:xfrm>
          <a:prstGeom prst="rect">
            <a:avLst/>
          </a:prstGeom>
          <a:noFill/>
        </p:spPr>
        <p:txBody>
          <a:bodyPr wrap="square">
            <a:spAutoFit/>
          </a:bodyPr>
          <a:lstStyle/>
          <a:p>
            <a:pPr marL="342900" lvl="0" indent="-342900">
              <a:lnSpc>
                <a:spcPct val="150000"/>
              </a:lnSpc>
              <a:spcBef>
                <a:spcPts val="400"/>
              </a:spcBef>
              <a:spcAft>
                <a:spcPts val="0"/>
              </a:spcAft>
              <a:buFont typeface="Symbol"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A</a:t>
            </a:r>
            <a:r>
              <a:rPr lang="en-GB" dirty="0">
                <a:effectLst/>
                <a:latin typeface="Arial" panose="020B0604020202020204" pitchFamily="34" charset="0"/>
                <a:ea typeface="Calibri" panose="020F0502020204030204" pitchFamily="34" charset="0"/>
                <a:cs typeface="Arial" panose="020B0604020202020204" pitchFamily="34" charset="0"/>
              </a:rPr>
              <a:t> marked increase in the number of questions ‘</a:t>
            </a:r>
            <a:r>
              <a:rPr lang="en-GB" i="1" dirty="0">
                <a:effectLst/>
                <a:latin typeface="Arial" panose="020B0604020202020204" pitchFamily="34" charset="0"/>
                <a:ea typeface="Calibri" panose="020F0502020204030204" pitchFamily="34" charset="0"/>
                <a:cs typeface="Arial" panose="020B0604020202020204" pitchFamily="34" charset="0"/>
              </a:rPr>
              <a:t>not attempted’ </a:t>
            </a:r>
            <a:r>
              <a:rPr lang="en-GB" dirty="0">
                <a:effectLst/>
                <a:latin typeface="Arial" panose="020B0604020202020204" pitchFamily="34" charset="0"/>
                <a:ea typeface="Calibri" panose="020F0502020204030204" pitchFamily="34" charset="0"/>
                <a:cs typeface="Arial" panose="020B0604020202020204" pitchFamily="34" charset="0"/>
              </a:rPr>
              <a:t>or only</a:t>
            </a:r>
            <a:r>
              <a:rPr lang="en-GB" i="1" dirty="0">
                <a:effectLst/>
                <a:latin typeface="Arial" panose="020B0604020202020204" pitchFamily="34" charset="0"/>
                <a:ea typeface="Calibri" panose="020F0502020204030204" pitchFamily="34" charset="0"/>
                <a:cs typeface="Arial" panose="020B0604020202020204" pitchFamily="34" charset="0"/>
              </a:rPr>
              <a:t> ‘partially attempted</a:t>
            </a:r>
            <a:r>
              <a:rPr lang="en-GB"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50000"/>
              </a:lnSpc>
              <a:spcBef>
                <a:spcPts val="400"/>
              </a:spcBef>
              <a:spcAft>
                <a:spcPts val="0"/>
              </a:spcAft>
              <a:buFont typeface="Symbol" pitchFamily="2" charset="2"/>
              <a:buChar char=""/>
            </a:pPr>
            <a:r>
              <a:rPr lang="en-GB" kern="100" dirty="0">
                <a:latin typeface="Arial" panose="020B0604020202020204" pitchFamily="34" charset="0"/>
                <a:ea typeface="Calibri" panose="020F0502020204030204" pitchFamily="34" charset="0"/>
                <a:cs typeface="Arial" panose="020B0604020202020204" pitchFamily="34" charset="0"/>
              </a:rPr>
              <a:t>Command words not considered properly – instructions indicating how to respond</a:t>
            </a:r>
          </a:p>
          <a:p>
            <a:pPr marL="342900" lvl="0" indent="-342900">
              <a:lnSpc>
                <a:spcPct val="150000"/>
              </a:lnSpc>
              <a:spcBef>
                <a:spcPts val="400"/>
              </a:spcBef>
              <a:spcAft>
                <a:spcPts val="0"/>
              </a:spcAft>
              <a:buFont typeface="Symbol" pitchFamily="2" charset="2"/>
              <a:buChar char=""/>
            </a:pPr>
            <a:r>
              <a:rPr lang="en-GB" kern="100" dirty="0">
                <a:latin typeface="Arial" panose="020B0604020202020204" pitchFamily="34" charset="0"/>
                <a:ea typeface="Calibri" panose="020F0502020204030204" pitchFamily="34" charset="0"/>
                <a:cs typeface="Arial" panose="020B0604020202020204" pitchFamily="34" charset="0"/>
              </a:rPr>
              <a:t>Mark values </a:t>
            </a:r>
            <a:r>
              <a:rPr lang="en-GB" kern="100" dirty="0" err="1">
                <a:latin typeface="Arial" panose="020B0604020202020204" pitchFamily="34" charset="0"/>
                <a:ea typeface="Calibri" panose="020F0502020204030204" pitchFamily="34" charset="0"/>
                <a:cs typeface="Arial" panose="020B0604020202020204" pitchFamily="34" charset="0"/>
              </a:rPr>
              <a:t>eg.</a:t>
            </a:r>
            <a:r>
              <a:rPr lang="en-GB" kern="100" dirty="0">
                <a:latin typeface="Arial" panose="020B0604020202020204" pitchFamily="34" charset="0"/>
                <a:ea typeface="Calibri" panose="020F0502020204030204" pitchFamily="34" charset="0"/>
                <a:cs typeface="Arial" panose="020B0604020202020204" pitchFamily="34" charset="0"/>
              </a:rPr>
              <a:t> [4] are an indication of the level of response required – requires more thought</a:t>
            </a:r>
          </a:p>
          <a:p>
            <a:pPr marL="342900" lvl="0" indent="-342900">
              <a:lnSpc>
                <a:spcPct val="150000"/>
              </a:lnSpc>
              <a:spcBef>
                <a:spcPts val="400"/>
              </a:spcBef>
              <a:spcAft>
                <a:spcPts val="0"/>
              </a:spcAft>
              <a:buFont typeface="Symbol" pitchFamily="2" charset="2"/>
              <a:buChar char=""/>
            </a:pPr>
            <a:r>
              <a:rPr lang="en-GB" kern="100" dirty="0">
                <a:latin typeface="Arial" panose="020B0604020202020204" pitchFamily="34" charset="0"/>
                <a:ea typeface="Calibri" panose="020F0502020204030204" pitchFamily="34" charset="0"/>
                <a:cs typeface="Arial" panose="020B0604020202020204" pitchFamily="34" charset="0"/>
              </a:rPr>
              <a:t>Increase in low level responses – lacking depth of knowledge and understanding</a:t>
            </a:r>
            <a:endParaRPr lang="en-GB"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Writing with clarity and clear meaning; handwriting not legible </a:t>
            </a:r>
          </a:p>
          <a:p>
            <a:pPr marL="342900" lvl="0" indent="-342900">
              <a:lnSpc>
                <a:spcPct val="150000"/>
              </a:lnSpc>
              <a:spcBef>
                <a:spcPts val="400"/>
              </a:spcBef>
              <a:spcAft>
                <a:spcPts val="0"/>
              </a:spcAft>
              <a:buFont typeface="Symbol" pitchFamily="2" charset="2"/>
              <a:buChar char=""/>
            </a:pPr>
            <a:r>
              <a:rPr lang="en-GB" kern="100" dirty="0">
                <a:latin typeface="Arial" panose="020B0604020202020204" pitchFamily="34" charset="0"/>
                <a:ea typeface="Calibri" panose="020F0502020204030204" pitchFamily="34" charset="0"/>
                <a:cs typeface="Arial" panose="020B0604020202020204" pitchFamily="34" charset="0"/>
              </a:rPr>
              <a:t>F</a:t>
            </a:r>
            <a:r>
              <a:rPr lang="en-GB" kern="100" dirty="0">
                <a:effectLst/>
                <a:latin typeface="Arial" panose="020B0604020202020204" pitchFamily="34" charset="0"/>
                <a:ea typeface="Calibri" panose="020F0502020204030204" pitchFamily="34" charset="0"/>
                <a:cs typeface="Arial" panose="020B0604020202020204" pitchFamily="34" charset="0"/>
              </a:rPr>
              <a:t>ailing to take advantage of the </a:t>
            </a:r>
            <a:r>
              <a:rPr lang="en-GB" b="1" kern="100" dirty="0">
                <a:effectLst/>
                <a:latin typeface="Arial" panose="020B0604020202020204" pitchFamily="34" charset="0"/>
                <a:ea typeface="Calibri" panose="020F0502020204030204" pitchFamily="34" charset="0"/>
                <a:cs typeface="Arial" panose="020B0604020202020204" pitchFamily="34" charset="0"/>
              </a:rPr>
              <a:t>full two hours</a:t>
            </a:r>
            <a:r>
              <a:rPr lang="en-GB" kern="100" dirty="0">
                <a:effectLst/>
                <a:latin typeface="Arial" panose="020B0604020202020204" pitchFamily="34" charset="0"/>
                <a:ea typeface="Calibri" panose="020F0502020204030204" pitchFamily="34" charset="0"/>
                <a:cs typeface="Arial" panose="020B0604020202020204" pitchFamily="34" charset="0"/>
              </a:rPr>
              <a:t> of examination time to consider and respond to the questions more thoughtfully</a:t>
            </a:r>
          </a:p>
          <a:p>
            <a:pPr marL="342900" lvl="0" indent="-342900">
              <a:lnSpc>
                <a:spcPct val="150000"/>
              </a:lnSpc>
              <a:spcBef>
                <a:spcPts val="400"/>
              </a:spcBef>
              <a:spcAft>
                <a:spcPts val="0"/>
              </a:spcAft>
              <a:buFont typeface="Symbol" pitchFamily="2" charset="2"/>
              <a:buChar char=""/>
            </a:pPr>
            <a:r>
              <a:rPr lang="en-GB" kern="100" dirty="0">
                <a:effectLst/>
                <a:latin typeface="Arial" panose="020B0604020202020204" pitchFamily="34" charset="0"/>
                <a:ea typeface="Calibri" panose="020F0502020204030204" pitchFamily="34" charset="0"/>
                <a:cs typeface="Arial" panose="020B0604020202020204" pitchFamily="34" charset="0"/>
              </a:rPr>
              <a:t>Significant increase in unnecessary doodling across papers </a:t>
            </a:r>
          </a:p>
          <a:p>
            <a:pPr marL="342900" indent="-342900">
              <a:lnSpc>
                <a:spcPct val="150000"/>
              </a:lnSpc>
              <a:spcBef>
                <a:spcPts val="400"/>
              </a:spcBef>
              <a:buFont typeface="Symbol" pitchFamily="2" charset="2"/>
              <a:buChar char=""/>
            </a:pPr>
            <a:r>
              <a:rPr lang="en-GB" kern="100" dirty="0">
                <a:latin typeface="Arial" panose="020B0604020202020204" pitchFamily="34" charset="0"/>
                <a:ea typeface="Calibri" panose="020F0502020204030204" pitchFamily="34" charset="0"/>
                <a:cs typeface="Arial" panose="020B0604020202020204" pitchFamily="34" charset="0"/>
              </a:rPr>
              <a:t>Advance information did not appear to have any impact of candidate performance</a:t>
            </a:r>
          </a:p>
          <a:p>
            <a:pPr marL="342900" indent="-342900">
              <a:lnSpc>
                <a:spcPct val="150000"/>
              </a:lnSpc>
              <a:spcBef>
                <a:spcPts val="400"/>
              </a:spcBef>
              <a:buFont typeface="Symbol" pitchFamily="2" charset="2"/>
              <a:buChar char=""/>
            </a:pPr>
            <a:endParaRPr lang="en-GB"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Bef>
                <a:spcPts val="400"/>
              </a:spcBef>
              <a:spcAft>
                <a:spcPts val="0"/>
              </a:spcAft>
              <a:buFont typeface="Symbol" pitchFamily="2" charset="2"/>
              <a:buChar char=""/>
            </a:pP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447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18A3A5-7CC7-4C4E-93D7-EBF30255E206}"/>
              </a:ext>
            </a:extLst>
          </p:cNvPr>
          <p:cNvSpPr>
            <a:spLocks noGrp="1"/>
          </p:cNvSpPr>
          <p:nvPr>
            <p:ph type="title"/>
          </p:nvPr>
        </p:nvSpPr>
        <p:spPr>
          <a:xfrm>
            <a:off x="556756" y="496982"/>
            <a:ext cx="6191177" cy="1143000"/>
          </a:xfrm>
        </p:spPr>
        <p:txBody>
          <a:bodyPr>
            <a:normAutofit/>
          </a:bodyPr>
          <a:lstStyle/>
          <a:p>
            <a:r>
              <a:rPr lang="en-US" sz="3200" kern="1100" spc="-30" dirty="0">
                <a:solidFill>
                  <a:srgbClr val="3DA0E4"/>
                </a:solidFill>
                <a:latin typeface="Arial" panose="020B0604020202020204" pitchFamily="34" charset="0"/>
                <a:cs typeface="Arial" panose="020B0604020202020204" pitchFamily="34" charset="0"/>
              </a:rPr>
              <a:t>NEA </a:t>
            </a:r>
            <a:r>
              <a:rPr lang="en-US" kern="1100" spc="-30" dirty="0">
                <a:solidFill>
                  <a:srgbClr val="3DA0E4"/>
                </a:solidFill>
                <a:latin typeface="Arial" panose="020B0604020202020204" pitchFamily="34" charset="0"/>
                <a:cs typeface="Arial" panose="020B0604020202020204" pitchFamily="34" charset="0"/>
              </a:rPr>
              <a:t>Walk </a:t>
            </a:r>
            <a:r>
              <a:rPr lang="en-US" sz="3200" kern="1100" spc="-30" dirty="0">
                <a:solidFill>
                  <a:srgbClr val="3DA0E4"/>
                </a:solidFill>
                <a:latin typeface="Arial" panose="020B0604020202020204" pitchFamily="34" charset="0"/>
                <a:cs typeface="Arial" panose="020B0604020202020204" pitchFamily="34" charset="0"/>
              </a:rPr>
              <a:t>Through</a:t>
            </a:r>
            <a:br>
              <a:rPr lang="en-US" sz="3200" kern="1100" spc="-30" dirty="0">
                <a:solidFill>
                  <a:srgbClr val="3DA0E4"/>
                </a:solidFill>
                <a:latin typeface="Gotham Rounded Book" pitchFamily="50" charset="0"/>
                <a:cs typeface="Arial" panose="020B0604020202020204" pitchFamily="34" charset="0"/>
              </a:rPr>
            </a:br>
            <a:endParaRPr lang="en-GB" dirty="0"/>
          </a:p>
        </p:txBody>
      </p:sp>
      <p:pic>
        <p:nvPicPr>
          <p:cNvPr id="7" name="Picture 6">
            <a:extLst>
              <a:ext uri="{FF2B5EF4-FFF2-40B4-BE49-F238E27FC236}">
                <a16:creationId xmlns:a16="http://schemas.microsoft.com/office/drawing/2014/main" id="{A06B76AA-4AF4-2BBB-C66F-BEAFC0D989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127" y="1825019"/>
            <a:ext cx="4550503" cy="4672601"/>
          </a:xfrm>
          <a:prstGeom prst="rect">
            <a:avLst/>
          </a:prstGeom>
          <a:ln>
            <a:solidFill>
              <a:schemeClr val="tx1"/>
            </a:solidFill>
          </a:ln>
        </p:spPr>
      </p:pic>
      <p:pic>
        <p:nvPicPr>
          <p:cNvPr id="12" name="Picture 11">
            <a:extLst>
              <a:ext uri="{FF2B5EF4-FFF2-40B4-BE49-F238E27FC236}">
                <a16:creationId xmlns:a16="http://schemas.microsoft.com/office/drawing/2014/main" id="{CB1CDFAA-55CB-2DC0-504E-B579F32D8C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1399" y="4044588"/>
            <a:ext cx="3328705" cy="2489032"/>
          </a:xfrm>
          <a:prstGeom prst="rect">
            <a:avLst/>
          </a:prstGeom>
          <a:ln>
            <a:solidFill>
              <a:schemeClr val="tx1"/>
            </a:solidFill>
          </a:ln>
        </p:spPr>
      </p:pic>
      <p:pic>
        <p:nvPicPr>
          <p:cNvPr id="14" name="Picture 13">
            <a:extLst>
              <a:ext uri="{FF2B5EF4-FFF2-40B4-BE49-F238E27FC236}">
                <a16:creationId xmlns:a16="http://schemas.microsoft.com/office/drawing/2014/main" id="{4A9B7D04-CE42-3297-791A-C4655F33E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5362" y="1440054"/>
            <a:ext cx="3328705" cy="2501532"/>
          </a:xfrm>
          <a:prstGeom prst="rect">
            <a:avLst/>
          </a:prstGeom>
          <a:ln>
            <a:solidFill>
              <a:schemeClr val="tx1"/>
            </a:solidFill>
          </a:ln>
        </p:spPr>
      </p:pic>
      <p:pic>
        <p:nvPicPr>
          <p:cNvPr id="19" name="Picture 18">
            <a:extLst>
              <a:ext uri="{FF2B5EF4-FFF2-40B4-BE49-F238E27FC236}">
                <a16:creationId xmlns:a16="http://schemas.microsoft.com/office/drawing/2014/main" id="{0D4EEC0D-91F5-5880-612D-561A28136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61399" y="1466855"/>
            <a:ext cx="3328705" cy="2489496"/>
          </a:xfrm>
          <a:prstGeom prst="rect">
            <a:avLst/>
          </a:prstGeom>
          <a:ln>
            <a:solidFill>
              <a:schemeClr val="tx1"/>
            </a:solidFill>
          </a:ln>
        </p:spPr>
      </p:pic>
      <p:pic>
        <p:nvPicPr>
          <p:cNvPr id="21" name="Picture 20">
            <a:extLst>
              <a:ext uri="{FF2B5EF4-FFF2-40B4-BE49-F238E27FC236}">
                <a16:creationId xmlns:a16="http://schemas.microsoft.com/office/drawing/2014/main" id="{D4E54E0E-28BA-C84D-232A-3F2996FEE5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99526" y="4031369"/>
            <a:ext cx="3344541" cy="2508406"/>
          </a:xfrm>
          <a:prstGeom prst="rect">
            <a:avLst/>
          </a:prstGeom>
          <a:ln>
            <a:solidFill>
              <a:schemeClr val="tx1"/>
            </a:solidFill>
          </a:ln>
        </p:spPr>
      </p:pic>
    </p:spTree>
    <p:extLst>
      <p:ext uri="{BB962C8B-B14F-4D97-AF65-F5344CB8AC3E}">
        <p14:creationId xmlns:p14="http://schemas.microsoft.com/office/powerpoint/2010/main" val="38658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543F32-DED1-8947-9039-24D7A1D61734}"/>
              </a:ext>
            </a:extLst>
          </p:cNvPr>
          <p:cNvSpPr/>
          <p:nvPr/>
        </p:nvSpPr>
        <p:spPr>
          <a:xfrm flipV="1">
            <a:off x="2316662" y="3920783"/>
            <a:ext cx="1241966" cy="45719"/>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164080" y="4479925"/>
            <a:ext cx="10515600" cy="1325563"/>
          </a:xfrm>
        </p:spPr>
        <p:txBody>
          <a:bodyPr anchor="t">
            <a:normAutofit fontScale="90000"/>
          </a:bodyPr>
          <a:lstStyle/>
          <a:p>
            <a:pPr>
              <a:lnSpc>
                <a:spcPct val="100000"/>
              </a:lnSpc>
              <a:spcAft>
                <a:spcPts val="1200"/>
              </a:spcAft>
            </a:pPr>
            <a:r>
              <a:rPr lang="en-US" sz="6000" kern="1100" spc="-30" dirty="0" err="1">
                <a:solidFill>
                  <a:srgbClr val="3DA0E4"/>
                </a:solidFill>
                <a:latin typeface="Arial" panose="020B0604020202020204" pitchFamily="34" charset="0"/>
                <a:cs typeface="Arial" panose="020B0604020202020204" pitchFamily="34" charset="0"/>
              </a:rPr>
              <a:t>Diolch</a:t>
            </a:r>
            <a:r>
              <a:rPr lang="en-US" sz="6000" kern="1100" spc="-30" dirty="0">
                <a:solidFill>
                  <a:srgbClr val="3DA0E4"/>
                </a:solidFill>
                <a:latin typeface="Arial" panose="020B0604020202020204" pitchFamily="34" charset="0"/>
                <a:cs typeface="Arial" panose="020B0604020202020204" pitchFamily="34" charset="0"/>
              </a:rPr>
              <a:t>/Thank you</a:t>
            </a:r>
            <a:br>
              <a:rPr lang="en-US" sz="6000" kern="1100" spc="-30" dirty="0">
                <a:solidFill>
                  <a:srgbClr val="3DA0E4"/>
                </a:solidFill>
                <a:latin typeface="Arial" panose="020B0604020202020204" pitchFamily="34" charset="0"/>
                <a:cs typeface="Arial" panose="020B0604020202020204" pitchFamily="34" charset="0"/>
              </a:rPr>
            </a:br>
            <a:br>
              <a:rPr lang="en-US" sz="3600" kern="1100" spc="-30" dirty="0">
                <a:solidFill>
                  <a:srgbClr val="3DA0E4"/>
                </a:solidFill>
                <a:latin typeface="Gotham Rounded Book"/>
                <a:cs typeface="Gotham Rounded Book"/>
              </a:rPr>
            </a:br>
            <a:br>
              <a:rPr lang="en-US" sz="4400" kern="1100" spc="-30" dirty="0">
                <a:solidFill>
                  <a:srgbClr val="3DA0E4"/>
                </a:solidFill>
                <a:latin typeface="Gotham Rounded Book"/>
                <a:cs typeface="Gotham Rounded Book"/>
              </a:rPr>
            </a:br>
            <a:br>
              <a:rPr lang="en-US" sz="6000" kern="1100" spc="-30" dirty="0">
                <a:solidFill>
                  <a:srgbClr val="3DA0E4"/>
                </a:solidFill>
                <a:latin typeface="Bliss 2 Light" panose="02000506030000020004" pitchFamily="2" charset="0"/>
                <a:cs typeface="Arial" panose="020B0604020202020204" pitchFamily="34" charset="0"/>
              </a:rPr>
            </a:br>
            <a:endParaRPr lang="en-US" sz="6000" kern="1100" spc="-30" dirty="0">
              <a:solidFill>
                <a:srgbClr val="3DA0E4"/>
              </a:solidFill>
              <a:latin typeface="Gotham Rounded Medium" pitchFamily="2" charset="77"/>
              <a:cs typeface="Arial" panose="020B0604020202020204" pitchFamily="34" charset="0"/>
            </a:endParaRPr>
          </a:p>
        </p:txBody>
      </p:sp>
    </p:spTree>
    <p:extLst>
      <p:ext uri="{BB962C8B-B14F-4D97-AF65-F5344CB8AC3E}">
        <p14:creationId xmlns:p14="http://schemas.microsoft.com/office/powerpoint/2010/main" val="290527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Question structure</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7F62769-4EC6-7CB3-6EA1-A371B07CD2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9676" y="1205223"/>
            <a:ext cx="4678816" cy="2757177"/>
          </a:xfrm>
          <a:prstGeom prst="rect">
            <a:avLst/>
          </a:prstGeom>
          <a:ln>
            <a:solidFill>
              <a:schemeClr val="tx1"/>
            </a:solidFill>
          </a:ln>
        </p:spPr>
      </p:pic>
      <p:pic>
        <p:nvPicPr>
          <p:cNvPr id="6" name="Picture 5">
            <a:extLst>
              <a:ext uri="{FF2B5EF4-FFF2-40B4-BE49-F238E27FC236}">
                <a16:creationId xmlns:a16="http://schemas.microsoft.com/office/drawing/2014/main" id="{A1A2FEEE-8723-5A70-2B01-C352878178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0782" y="4192477"/>
            <a:ext cx="6755743" cy="522624"/>
          </a:xfrm>
          <a:prstGeom prst="rect">
            <a:avLst/>
          </a:prstGeom>
        </p:spPr>
      </p:pic>
      <p:pic>
        <p:nvPicPr>
          <p:cNvPr id="8" name="Picture 7">
            <a:extLst>
              <a:ext uri="{FF2B5EF4-FFF2-40B4-BE49-F238E27FC236}">
                <a16:creationId xmlns:a16="http://schemas.microsoft.com/office/drawing/2014/main" id="{EC1C5027-D9FC-58BD-5191-7ACD0B73BA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782" y="4740052"/>
            <a:ext cx="6755742" cy="767482"/>
          </a:xfrm>
          <a:prstGeom prst="rect">
            <a:avLst/>
          </a:prstGeom>
        </p:spPr>
      </p:pic>
      <p:pic>
        <p:nvPicPr>
          <p:cNvPr id="12" name="Picture 11">
            <a:extLst>
              <a:ext uri="{FF2B5EF4-FFF2-40B4-BE49-F238E27FC236}">
                <a16:creationId xmlns:a16="http://schemas.microsoft.com/office/drawing/2014/main" id="{C3DDCCF5-7B4F-AC73-726E-5259703300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31" y="5802541"/>
            <a:ext cx="6681993" cy="541783"/>
          </a:xfrm>
          <a:prstGeom prst="rect">
            <a:avLst/>
          </a:prstGeom>
        </p:spPr>
      </p:pic>
      <p:sp>
        <p:nvSpPr>
          <p:cNvPr id="13" name="TextBox 12">
            <a:extLst>
              <a:ext uri="{FF2B5EF4-FFF2-40B4-BE49-F238E27FC236}">
                <a16:creationId xmlns:a16="http://schemas.microsoft.com/office/drawing/2014/main" id="{804369B1-6586-1C66-804D-B8A3D645632B}"/>
              </a:ext>
            </a:extLst>
          </p:cNvPr>
          <p:cNvSpPr txBox="1"/>
          <p:nvPr/>
        </p:nvSpPr>
        <p:spPr>
          <a:xfrm>
            <a:off x="5927834" y="1461424"/>
            <a:ext cx="6264166"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Question stem – must be read and properly considered throughout the entire question.</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images support candidate responses throughout the entire question.</a:t>
            </a:r>
          </a:p>
          <a:p>
            <a:endParaRPr lang="en-GB" sz="1600" dirty="0">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EED1DD27-D9C2-A120-7394-132AAF3565A6}"/>
              </a:ext>
            </a:extLst>
          </p:cNvPr>
          <p:cNvCxnSpPr>
            <a:cxnSpLocks/>
          </p:cNvCxnSpPr>
          <p:nvPr/>
        </p:nvCxnSpPr>
        <p:spPr>
          <a:xfrm flipH="1" flipV="1">
            <a:off x="5200691" y="1350384"/>
            <a:ext cx="811226" cy="394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16B0E1F-8A1C-213A-8364-04CECA88042B}"/>
              </a:ext>
            </a:extLst>
          </p:cNvPr>
          <p:cNvSpPr txBox="1"/>
          <p:nvPr/>
        </p:nvSpPr>
        <p:spPr>
          <a:xfrm>
            <a:off x="7346731" y="3142593"/>
            <a:ext cx="4645572" cy="83099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 ‘Describe’ is the command word – a straightforward description is required with some detail for 2 marks.</a:t>
            </a:r>
          </a:p>
        </p:txBody>
      </p:sp>
      <p:sp>
        <p:nvSpPr>
          <p:cNvPr id="19" name="Oval 18">
            <a:extLst>
              <a:ext uri="{FF2B5EF4-FFF2-40B4-BE49-F238E27FC236}">
                <a16:creationId xmlns:a16="http://schemas.microsoft.com/office/drawing/2014/main" id="{ABDB793F-270D-BC3E-3C08-3E04DC49EC57}"/>
              </a:ext>
            </a:extLst>
          </p:cNvPr>
          <p:cNvSpPr/>
          <p:nvPr/>
        </p:nvSpPr>
        <p:spPr>
          <a:xfrm flipV="1">
            <a:off x="6458511" y="5123875"/>
            <a:ext cx="777766"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52C8F13-884E-DC23-E369-191B7B34D437}"/>
              </a:ext>
            </a:extLst>
          </p:cNvPr>
          <p:cNvSpPr/>
          <p:nvPr/>
        </p:nvSpPr>
        <p:spPr>
          <a:xfrm flipV="1">
            <a:off x="851776" y="4277993"/>
            <a:ext cx="777766"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4F4C0B6-282A-A76F-856F-F0B3F9D82830}"/>
              </a:ext>
            </a:extLst>
          </p:cNvPr>
          <p:cNvSpPr/>
          <p:nvPr/>
        </p:nvSpPr>
        <p:spPr>
          <a:xfrm flipV="1">
            <a:off x="6821214" y="4451664"/>
            <a:ext cx="415063"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3EFBA5B-4F98-4900-9A96-7AF70DA65BE5}"/>
              </a:ext>
            </a:extLst>
          </p:cNvPr>
          <p:cNvSpPr/>
          <p:nvPr/>
        </p:nvSpPr>
        <p:spPr>
          <a:xfrm flipV="1">
            <a:off x="4267200" y="4779647"/>
            <a:ext cx="609600" cy="2304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DF42C24-B3F9-3662-EC29-C396048D4D82}"/>
              </a:ext>
            </a:extLst>
          </p:cNvPr>
          <p:cNvSpPr/>
          <p:nvPr/>
        </p:nvSpPr>
        <p:spPr>
          <a:xfrm flipV="1">
            <a:off x="3478923" y="5802539"/>
            <a:ext cx="588579"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9BF8424-FBF5-4B06-5274-C72461C78A1F}"/>
              </a:ext>
            </a:extLst>
          </p:cNvPr>
          <p:cNvSpPr/>
          <p:nvPr/>
        </p:nvSpPr>
        <p:spPr>
          <a:xfrm flipV="1">
            <a:off x="6821213" y="5977555"/>
            <a:ext cx="415063"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2026B87D-2867-A6A7-7D64-981737AA3F92}"/>
              </a:ext>
            </a:extLst>
          </p:cNvPr>
          <p:cNvCxnSpPr>
            <a:cxnSpLocks/>
          </p:cNvCxnSpPr>
          <p:nvPr/>
        </p:nvCxnSpPr>
        <p:spPr>
          <a:xfrm flipH="1">
            <a:off x="4572000" y="2420380"/>
            <a:ext cx="1439917" cy="351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925E89-5033-55CD-DEC9-4F7961FA53EA}"/>
              </a:ext>
            </a:extLst>
          </p:cNvPr>
          <p:cNvCxnSpPr>
            <a:cxnSpLocks/>
          </p:cNvCxnSpPr>
          <p:nvPr/>
        </p:nvCxnSpPr>
        <p:spPr>
          <a:xfrm flipH="1">
            <a:off x="1555531" y="3358674"/>
            <a:ext cx="5791200" cy="917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56E03A-4ADA-1D6C-E94C-4CF124AF3CCD}"/>
              </a:ext>
            </a:extLst>
          </p:cNvPr>
          <p:cNvCxnSpPr>
            <a:cxnSpLocks/>
          </p:cNvCxnSpPr>
          <p:nvPr/>
        </p:nvCxnSpPr>
        <p:spPr>
          <a:xfrm flipH="1">
            <a:off x="7028744" y="3372280"/>
            <a:ext cx="317987" cy="9744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33073CC-978F-DAA5-D40D-C8AF9B50CB88}"/>
              </a:ext>
            </a:extLst>
          </p:cNvPr>
          <p:cNvSpPr txBox="1"/>
          <p:nvPr/>
        </p:nvSpPr>
        <p:spPr>
          <a:xfrm>
            <a:off x="7282391" y="4189671"/>
            <a:ext cx="4645572" cy="107721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(b) ‘Explain’ is the command word – a fact with elaboration of that fact is required – one mark for the fact and one for elaboration of that fact – 2 marks. 2 marks for each explained fact.</a:t>
            </a:r>
          </a:p>
        </p:txBody>
      </p:sp>
      <p:sp>
        <p:nvSpPr>
          <p:cNvPr id="32" name="TextBox 31">
            <a:extLst>
              <a:ext uri="{FF2B5EF4-FFF2-40B4-BE49-F238E27FC236}">
                <a16:creationId xmlns:a16="http://schemas.microsoft.com/office/drawing/2014/main" id="{6A2E0740-AB64-4EC5-6078-B5F6B656192A}"/>
              </a:ext>
            </a:extLst>
          </p:cNvPr>
          <p:cNvSpPr txBox="1"/>
          <p:nvPr/>
        </p:nvSpPr>
        <p:spPr>
          <a:xfrm>
            <a:off x="7236276" y="5445647"/>
            <a:ext cx="4645572" cy="83099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 ‘Explain’ is the command word – but far more detail is required for 4 marks </a:t>
            </a:r>
            <a:r>
              <a:rPr lang="en-GB" sz="1600" u="sng" dirty="0">
                <a:latin typeface="Arial" panose="020B0604020202020204" pitchFamily="34" charset="0"/>
                <a:cs typeface="Arial" panose="020B0604020202020204" pitchFamily="34" charset="0"/>
              </a:rPr>
              <a:t>and</a:t>
            </a:r>
            <a:r>
              <a:rPr lang="en-GB" sz="1600" dirty="0">
                <a:latin typeface="Arial" panose="020B0604020202020204" pitchFamily="34" charset="0"/>
                <a:cs typeface="Arial" panose="020B0604020202020204" pitchFamily="34" charset="0"/>
              </a:rPr>
              <a:t> both economic and social issues must be addressed.</a:t>
            </a:r>
          </a:p>
        </p:txBody>
      </p:sp>
      <p:sp>
        <p:nvSpPr>
          <p:cNvPr id="33" name="Oval 32">
            <a:extLst>
              <a:ext uri="{FF2B5EF4-FFF2-40B4-BE49-F238E27FC236}">
                <a16:creationId xmlns:a16="http://schemas.microsoft.com/office/drawing/2014/main" id="{7363082F-3750-876A-53A1-392653188E95}"/>
              </a:ext>
            </a:extLst>
          </p:cNvPr>
          <p:cNvSpPr/>
          <p:nvPr/>
        </p:nvSpPr>
        <p:spPr>
          <a:xfrm flipV="1">
            <a:off x="4643642" y="5828009"/>
            <a:ext cx="727146"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A183231-B640-09BD-E3CB-56E90A1411CC}"/>
              </a:ext>
            </a:extLst>
          </p:cNvPr>
          <p:cNvSpPr/>
          <p:nvPr/>
        </p:nvSpPr>
        <p:spPr>
          <a:xfrm flipV="1">
            <a:off x="5652638" y="5828009"/>
            <a:ext cx="588579"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728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animBg="1"/>
      <p:bldP spid="20" grpId="0" animBg="1"/>
      <p:bldP spid="21" grpId="0" animBg="1"/>
      <p:bldP spid="21" grpId="1" animBg="1"/>
      <p:bldP spid="22" grpId="0" animBg="1"/>
      <p:bldP spid="23" grpId="0" animBg="1"/>
      <p:bldP spid="24" grpId="0" animBg="1"/>
      <p:bldP spid="31" grpId="0"/>
      <p:bldP spid="32" grpId="0"/>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3D4A814-0D14-C82E-31B8-14BB6F3153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186" y="5230494"/>
            <a:ext cx="7354486" cy="884202"/>
          </a:xfrm>
          <a:prstGeom prst="rect">
            <a:avLst/>
          </a:prstGeom>
        </p:spPr>
      </p:pic>
      <p:pic>
        <p:nvPicPr>
          <p:cNvPr id="7" name="Picture 6">
            <a:extLst>
              <a:ext uri="{FF2B5EF4-FFF2-40B4-BE49-F238E27FC236}">
                <a16:creationId xmlns:a16="http://schemas.microsoft.com/office/drawing/2014/main" id="{D2DACB5F-B22F-CBDC-37A6-F6AACB5338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337" y="4250850"/>
            <a:ext cx="7412335" cy="557112"/>
          </a:xfrm>
          <a:prstGeom prst="rect">
            <a:avLst/>
          </a:prstGeom>
        </p:spPr>
      </p:pic>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Question structure</a:t>
            </a:r>
            <a:endParaRPr lang="en-GB" sz="2400" dirty="0">
              <a:solidFill>
                <a:srgbClr val="E65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04369B1-6586-1C66-804D-B8A3D645632B}"/>
              </a:ext>
            </a:extLst>
          </p:cNvPr>
          <p:cNvSpPr txBox="1"/>
          <p:nvPr/>
        </p:nvSpPr>
        <p:spPr>
          <a:xfrm>
            <a:off x="5927834" y="1461424"/>
            <a:ext cx="6264166"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Question stem – must be read and properly considered throughout the entire question.</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images support candidate responses throughout the entire question.</a:t>
            </a:r>
          </a:p>
          <a:p>
            <a:endParaRPr lang="en-GB"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16B0E1F-8A1C-213A-8364-04CECA88042B}"/>
              </a:ext>
            </a:extLst>
          </p:cNvPr>
          <p:cNvSpPr txBox="1"/>
          <p:nvPr/>
        </p:nvSpPr>
        <p:spPr>
          <a:xfrm>
            <a:off x="7790672" y="3240987"/>
            <a:ext cx="4219142" cy="132343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 ‘Evaluate’ is the command word – an extended response which demonstrates sound knowledge and understanding with evidence of appraisal is required. </a:t>
            </a:r>
          </a:p>
          <a:p>
            <a:r>
              <a:rPr lang="en-GB" sz="1600" dirty="0">
                <a:latin typeface="Arial" panose="020B0604020202020204" pitchFamily="34" charset="0"/>
                <a:cs typeface="Arial" panose="020B0604020202020204" pitchFamily="34" charset="0"/>
              </a:rPr>
              <a:t>Banded mark scheme. </a:t>
            </a:r>
          </a:p>
        </p:txBody>
      </p:sp>
      <p:sp>
        <p:nvSpPr>
          <p:cNvPr id="19" name="Oval 18">
            <a:extLst>
              <a:ext uri="{FF2B5EF4-FFF2-40B4-BE49-F238E27FC236}">
                <a16:creationId xmlns:a16="http://schemas.microsoft.com/office/drawing/2014/main" id="{ABDB793F-270D-BC3E-3C08-3E04DC49EC57}"/>
              </a:ext>
            </a:extLst>
          </p:cNvPr>
          <p:cNvSpPr/>
          <p:nvPr/>
        </p:nvSpPr>
        <p:spPr>
          <a:xfrm flipV="1">
            <a:off x="4951577" y="4306873"/>
            <a:ext cx="777766"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4F4C0B6-282A-A76F-856F-F0B3F9D82830}"/>
              </a:ext>
            </a:extLst>
          </p:cNvPr>
          <p:cNvSpPr/>
          <p:nvPr/>
        </p:nvSpPr>
        <p:spPr>
          <a:xfrm flipV="1">
            <a:off x="7200130" y="4478259"/>
            <a:ext cx="415063"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3EFBA5B-4F98-4900-9A96-7AF70DA65BE5}"/>
              </a:ext>
            </a:extLst>
          </p:cNvPr>
          <p:cNvSpPr/>
          <p:nvPr/>
        </p:nvSpPr>
        <p:spPr>
          <a:xfrm flipV="1">
            <a:off x="619676" y="5432042"/>
            <a:ext cx="731902" cy="2990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9BF8424-FBF5-4B06-5274-C72461C78A1F}"/>
              </a:ext>
            </a:extLst>
          </p:cNvPr>
          <p:cNvSpPr/>
          <p:nvPr/>
        </p:nvSpPr>
        <p:spPr>
          <a:xfrm flipV="1">
            <a:off x="7185676" y="5432042"/>
            <a:ext cx="415063" cy="2990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45925E89-5033-55CD-DEC9-4F7961FA53EA}"/>
              </a:ext>
            </a:extLst>
          </p:cNvPr>
          <p:cNvCxnSpPr>
            <a:cxnSpLocks/>
          </p:cNvCxnSpPr>
          <p:nvPr/>
        </p:nvCxnSpPr>
        <p:spPr>
          <a:xfrm flipH="1">
            <a:off x="5247728" y="3591934"/>
            <a:ext cx="2542944" cy="687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56E03A-4ADA-1D6C-E94C-4CF124AF3CCD}"/>
              </a:ext>
            </a:extLst>
          </p:cNvPr>
          <p:cNvCxnSpPr>
            <a:cxnSpLocks/>
          </p:cNvCxnSpPr>
          <p:nvPr/>
        </p:nvCxnSpPr>
        <p:spPr>
          <a:xfrm flipH="1">
            <a:off x="7407661" y="3591934"/>
            <a:ext cx="367111" cy="826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45B9F6-BA10-D660-E279-297A11F853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750" y="1240142"/>
            <a:ext cx="4976710" cy="2454909"/>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EED1DD27-D9C2-A120-7394-132AAF3565A6}"/>
              </a:ext>
            </a:extLst>
          </p:cNvPr>
          <p:cNvCxnSpPr>
            <a:cxnSpLocks/>
          </p:cNvCxnSpPr>
          <p:nvPr/>
        </p:nvCxnSpPr>
        <p:spPr>
          <a:xfrm flipH="1" flipV="1">
            <a:off x="5200691" y="1350384"/>
            <a:ext cx="811226" cy="394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026B87D-2867-A6A7-7D64-981737AA3F92}"/>
              </a:ext>
            </a:extLst>
          </p:cNvPr>
          <p:cNvCxnSpPr>
            <a:cxnSpLocks/>
          </p:cNvCxnSpPr>
          <p:nvPr/>
        </p:nvCxnSpPr>
        <p:spPr>
          <a:xfrm flipH="1">
            <a:off x="4572000" y="2420380"/>
            <a:ext cx="1439917" cy="351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A467D90-486C-05C9-159D-C475A7BDC2D7}"/>
              </a:ext>
            </a:extLst>
          </p:cNvPr>
          <p:cNvSpPr txBox="1"/>
          <p:nvPr/>
        </p:nvSpPr>
        <p:spPr>
          <a:xfrm>
            <a:off x="7763707" y="4750955"/>
            <a:ext cx="4219142" cy="181588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(d) ‘Analyse’ is the command word – an extended response demonstrating sound knowledge and understanding with evidence of logical lines of reasoning is required.</a:t>
            </a:r>
          </a:p>
          <a:p>
            <a:r>
              <a:rPr lang="en-GB" sz="1600" dirty="0">
                <a:latin typeface="Arial" panose="020B0604020202020204" pitchFamily="34" charset="0"/>
                <a:cs typeface="Arial" panose="020B0604020202020204" pitchFamily="34" charset="0"/>
              </a:rPr>
              <a:t>QWC also assessed in this exemplar question. </a:t>
            </a:r>
          </a:p>
          <a:p>
            <a:r>
              <a:rPr lang="en-GB" sz="1600" dirty="0">
                <a:latin typeface="Arial" panose="020B0604020202020204" pitchFamily="34" charset="0"/>
                <a:cs typeface="Arial" panose="020B0604020202020204" pitchFamily="34" charset="0"/>
              </a:rPr>
              <a:t>Banded mark scheme.</a:t>
            </a:r>
          </a:p>
        </p:txBody>
      </p:sp>
    </p:spTree>
    <p:extLst>
      <p:ext uri="{BB962C8B-B14F-4D97-AF65-F5344CB8AC3E}">
        <p14:creationId xmlns:p14="http://schemas.microsoft.com/office/powerpoint/2010/main" val="208771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animBg="1"/>
      <p:bldP spid="21" grpId="0" animBg="1"/>
      <p:bldP spid="22" grpId="0" animBg="1"/>
      <p:bldP spid="24"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Engineering Design</a:t>
            </a:r>
            <a:endParaRPr lang="en-GB" sz="2400" dirty="0">
              <a:solidFill>
                <a:srgbClr val="E65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58FB1F2-7877-BB0B-34CC-75BE5EDAA5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104" y="1272012"/>
            <a:ext cx="4946721" cy="2232652"/>
          </a:xfrm>
          <a:prstGeom prst="rect">
            <a:avLst/>
          </a:prstGeom>
        </p:spPr>
      </p:pic>
      <p:pic>
        <p:nvPicPr>
          <p:cNvPr id="13" name="Picture 12">
            <a:extLst>
              <a:ext uri="{FF2B5EF4-FFF2-40B4-BE49-F238E27FC236}">
                <a16:creationId xmlns:a16="http://schemas.microsoft.com/office/drawing/2014/main" id="{144AF4CD-5001-24EE-61B8-E487350691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6002" y="1350384"/>
            <a:ext cx="5822066" cy="1115045"/>
          </a:xfrm>
          <a:prstGeom prst="rect">
            <a:avLst/>
          </a:prstGeom>
          <a:ln>
            <a:solidFill>
              <a:schemeClr val="tx1"/>
            </a:solidFill>
          </a:ln>
        </p:spPr>
      </p:pic>
      <p:sp>
        <p:nvSpPr>
          <p:cNvPr id="7" name="TextBox 6">
            <a:extLst>
              <a:ext uri="{FF2B5EF4-FFF2-40B4-BE49-F238E27FC236}">
                <a16:creationId xmlns:a16="http://schemas.microsoft.com/office/drawing/2014/main" id="{870D0B89-8420-5DDC-2DD7-A577C505574F}"/>
              </a:ext>
            </a:extLst>
          </p:cNvPr>
          <p:cNvSpPr txBox="1"/>
          <p:nvPr/>
        </p:nvSpPr>
        <p:spPr>
          <a:xfrm>
            <a:off x="10686805" y="1990049"/>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0 mark</a:t>
            </a:r>
          </a:p>
        </p:txBody>
      </p:sp>
      <p:sp>
        <p:nvSpPr>
          <p:cNvPr id="14" name="TextBox 13">
            <a:extLst>
              <a:ext uri="{FF2B5EF4-FFF2-40B4-BE49-F238E27FC236}">
                <a16:creationId xmlns:a16="http://schemas.microsoft.com/office/drawing/2014/main" id="{DD416DD0-FB08-0997-017E-13245C14D147}"/>
              </a:ext>
            </a:extLst>
          </p:cNvPr>
          <p:cNvSpPr txBox="1"/>
          <p:nvPr/>
        </p:nvSpPr>
        <p:spPr>
          <a:xfrm>
            <a:off x="5946002" y="2571862"/>
            <a:ext cx="5822066" cy="1200329"/>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This part question was not attempted. </a:t>
            </a:r>
          </a:p>
          <a:p>
            <a:pPr algn="ctr"/>
            <a:r>
              <a:rPr lang="en-GB" dirty="0">
                <a:latin typeface="Arial" panose="020B0604020202020204" pitchFamily="34" charset="0"/>
                <a:cs typeface="Arial" panose="020B0604020202020204" pitchFamily="34" charset="0"/>
              </a:rPr>
              <a:t>Correct answer: rack gear.</a:t>
            </a:r>
          </a:p>
          <a:p>
            <a:pPr algn="ctr"/>
            <a:r>
              <a:rPr lang="en-GB" dirty="0">
                <a:latin typeface="Arial" panose="020B0604020202020204" pitchFamily="34" charset="0"/>
                <a:cs typeface="Arial" panose="020B0604020202020204" pitchFamily="34" charset="0"/>
              </a:rPr>
              <a:t>Low level questions relying on recall – always worth an attempt!</a:t>
            </a:r>
          </a:p>
        </p:txBody>
      </p:sp>
      <p:pic>
        <p:nvPicPr>
          <p:cNvPr id="16" name="Picture 15">
            <a:extLst>
              <a:ext uri="{FF2B5EF4-FFF2-40B4-BE49-F238E27FC236}">
                <a16:creationId xmlns:a16="http://schemas.microsoft.com/office/drawing/2014/main" id="{38808EF3-E85B-96C3-B117-DCEE961148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932" y="3817676"/>
            <a:ext cx="7772400" cy="2627119"/>
          </a:xfrm>
          <a:prstGeom prst="rect">
            <a:avLst/>
          </a:prstGeom>
          <a:ln>
            <a:solidFill>
              <a:schemeClr val="tx1"/>
            </a:solidFill>
          </a:ln>
        </p:spPr>
      </p:pic>
      <p:sp>
        <p:nvSpPr>
          <p:cNvPr id="17" name="TextBox 16">
            <a:extLst>
              <a:ext uri="{FF2B5EF4-FFF2-40B4-BE49-F238E27FC236}">
                <a16:creationId xmlns:a16="http://schemas.microsoft.com/office/drawing/2014/main" id="{58358182-2EA0-9CBD-F05E-B8C7247C1785}"/>
              </a:ext>
            </a:extLst>
          </p:cNvPr>
          <p:cNvSpPr txBox="1"/>
          <p:nvPr/>
        </p:nvSpPr>
        <p:spPr>
          <a:xfrm>
            <a:off x="8289626" y="3772191"/>
            <a:ext cx="3633518" cy="286232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Correct answer: casting/drop forging</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One mark awarded for the description of a process, but it has not been named. Some evidence of justification.</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Overall, a weak response with little depth of understanding. </a:t>
            </a:r>
          </a:p>
        </p:txBody>
      </p:sp>
      <p:sp>
        <p:nvSpPr>
          <p:cNvPr id="18" name="TextBox 17">
            <a:extLst>
              <a:ext uri="{FF2B5EF4-FFF2-40B4-BE49-F238E27FC236}">
                <a16:creationId xmlns:a16="http://schemas.microsoft.com/office/drawing/2014/main" id="{A2C69D8F-7119-79B9-B8CD-2E96432B24A3}"/>
              </a:ext>
            </a:extLst>
          </p:cNvPr>
          <p:cNvSpPr txBox="1"/>
          <p:nvPr/>
        </p:nvSpPr>
        <p:spPr>
          <a:xfrm>
            <a:off x="7134310" y="6028616"/>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1 mark</a:t>
            </a:r>
          </a:p>
        </p:txBody>
      </p:sp>
    </p:spTree>
    <p:extLst>
      <p:ext uri="{BB962C8B-B14F-4D97-AF65-F5344CB8AC3E}">
        <p14:creationId xmlns:p14="http://schemas.microsoft.com/office/powerpoint/2010/main" val="14583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619676" y="1055459"/>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28104" y="198069"/>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Engineering Design</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701D820-E9B0-AEF5-3E46-BF70BBC7A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068" y="1260677"/>
            <a:ext cx="4654069" cy="2431986"/>
          </a:xfrm>
          <a:prstGeom prst="rect">
            <a:avLst/>
          </a:prstGeom>
        </p:spPr>
      </p:pic>
      <p:pic>
        <p:nvPicPr>
          <p:cNvPr id="6" name="Picture 5">
            <a:extLst>
              <a:ext uri="{FF2B5EF4-FFF2-40B4-BE49-F238E27FC236}">
                <a16:creationId xmlns:a16="http://schemas.microsoft.com/office/drawing/2014/main" id="{439BC9B3-68AB-095D-1E95-72FA509B79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55" y="4977746"/>
            <a:ext cx="6024942" cy="1506236"/>
          </a:xfrm>
          <a:prstGeom prst="rect">
            <a:avLst/>
          </a:prstGeom>
          <a:ln>
            <a:solidFill>
              <a:schemeClr val="tx1"/>
            </a:solidFill>
          </a:ln>
        </p:spPr>
      </p:pic>
      <p:sp>
        <p:nvSpPr>
          <p:cNvPr id="7" name="TextBox 6">
            <a:extLst>
              <a:ext uri="{FF2B5EF4-FFF2-40B4-BE49-F238E27FC236}">
                <a16:creationId xmlns:a16="http://schemas.microsoft.com/office/drawing/2014/main" id="{E32B1727-457B-963F-0016-797557755FC3}"/>
              </a:ext>
            </a:extLst>
          </p:cNvPr>
          <p:cNvSpPr txBox="1"/>
          <p:nvPr/>
        </p:nvSpPr>
        <p:spPr>
          <a:xfrm>
            <a:off x="10618088" y="5956971"/>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1 mark</a:t>
            </a:r>
          </a:p>
        </p:txBody>
      </p:sp>
      <p:pic>
        <p:nvPicPr>
          <p:cNvPr id="10" name="Picture 9">
            <a:extLst>
              <a:ext uri="{FF2B5EF4-FFF2-40B4-BE49-F238E27FC236}">
                <a16:creationId xmlns:a16="http://schemas.microsoft.com/office/drawing/2014/main" id="{0598C538-264A-0AF1-8166-F5964CE8E4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0732" y="3006405"/>
            <a:ext cx="6047788" cy="1394923"/>
          </a:xfrm>
          <a:prstGeom prst="rect">
            <a:avLst/>
          </a:prstGeom>
          <a:ln>
            <a:solidFill>
              <a:schemeClr val="tx1"/>
            </a:solidFill>
          </a:ln>
        </p:spPr>
      </p:pic>
      <p:sp>
        <p:nvSpPr>
          <p:cNvPr id="12" name="TextBox 11">
            <a:extLst>
              <a:ext uri="{FF2B5EF4-FFF2-40B4-BE49-F238E27FC236}">
                <a16:creationId xmlns:a16="http://schemas.microsoft.com/office/drawing/2014/main" id="{D0386AE7-3B4D-2AE2-1582-1056BC2C2CFE}"/>
              </a:ext>
            </a:extLst>
          </p:cNvPr>
          <p:cNvSpPr txBox="1"/>
          <p:nvPr/>
        </p:nvSpPr>
        <p:spPr>
          <a:xfrm>
            <a:off x="10618088" y="3937383"/>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sp>
        <p:nvSpPr>
          <p:cNvPr id="13" name="TextBox 12">
            <a:extLst>
              <a:ext uri="{FF2B5EF4-FFF2-40B4-BE49-F238E27FC236}">
                <a16:creationId xmlns:a16="http://schemas.microsoft.com/office/drawing/2014/main" id="{0CAD6C4D-87EA-64A1-5E66-8BA63FE7D2AA}"/>
              </a:ext>
            </a:extLst>
          </p:cNvPr>
          <p:cNvSpPr txBox="1"/>
          <p:nvPr/>
        </p:nvSpPr>
        <p:spPr>
          <a:xfrm>
            <a:off x="5640732" y="1458410"/>
            <a:ext cx="6047788" cy="923330"/>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Overall candidate ability regarding mathematical calculations/principles is considered weak.</a:t>
            </a:r>
          </a:p>
          <a:p>
            <a:pPr algn="ctr"/>
            <a:r>
              <a:rPr lang="en-GB" dirty="0">
                <a:latin typeface="Arial" panose="020B0604020202020204" pitchFamily="34" charset="0"/>
                <a:cs typeface="Arial" panose="020B0604020202020204" pitchFamily="34" charset="0"/>
              </a:rPr>
              <a:t>A concern as it is a critical aspect of Engineering Design.</a:t>
            </a:r>
          </a:p>
        </p:txBody>
      </p:sp>
      <p:sp>
        <p:nvSpPr>
          <p:cNvPr id="14" name="TextBox 13">
            <a:extLst>
              <a:ext uri="{FF2B5EF4-FFF2-40B4-BE49-F238E27FC236}">
                <a16:creationId xmlns:a16="http://schemas.microsoft.com/office/drawing/2014/main" id="{0713B3AF-2778-42A9-42CC-50D43007653E}"/>
              </a:ext>
            </a:extLst>
          </p:cNvPr>
          <p:cNvSpPr txBox="1"/>
          <p:nvPr/>
        </p:nvSpPr>
        <p:spPr>
          <a:xfrm>
            <a:off x="392646" y="3621660"/>
            <a:ext cx="5070756" cy="286232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Exemplar answer 1: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correct formula has been used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Numerical values are correct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Correct answer                                   </a:t>
            </a:r>
            <a:r>
              <a:rPr lang="en-GB" dirty="0">
                <a:solidFill>
                  <a:srgbClr val="009FE3"/>
                </a:solidFill>
                <a:latin typeface="Arial" panose="020B0604020202020204" pitchFamily="34" charset="0"/>
                <a:cs typeface="Arial" panose="020B0604020202020204" pitchFamily="34" charset="0"/>
              </a:rPr>
              <a:t>3 marks</a:t>
            </a:r>
          </a:p>
          <a:p>
            <a:endParaRPr lang="en-GB" dirty="0">
              <a:solidFill>
                <a:srgbClr val="009FE3"/>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Exemplar answer 2:</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correct formula has been identified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Numeric values are incorrect (not converted from millimetres to metres) which impacts on the final answer                                    </a:t>
            </a:r>
            <a:r>
              <a:rPr lang="en-GB" dirty="0">
                <a:solidFill>
                  <a:srgbClr val="009FE3"/>
                </a:solidFill>
                <a:latin typeface="Arial" panose="020B0604020202020204" pitchFamily="34" charset="0"/>
                <a:cs typeface="Arial" panose="020B0604020202020204" pitchFamily="34" charset="0"/>
              </a:rPr>
              <a:t>1 mark</a:t>
            </a:r>
          </a:p>
        </p:txBody>
      </p:sp>
      <p:sp>
        <p:nvSpPr>
          <p:cNvPr id="15" name="TextBox 14">
            <a:extLst>
              <a:ext uri="{FF2B5EF4-FFF2-40B4-BE49-F238E27FC236}">
                <a16:creationId xmlns:a16="http://schemas.microsoft.com/office/drawing/2014/main" id="{5081F686-A10D-D6F7-856D-BE2115894D43}"/>
              </a:ext>
            </a:extLst>
          </p:cNvPr>
          <p:cNvSpPr txBox="1"/>
          <p:nvPr/>
        </p:nvSpPr>
        <p:spPr>
          <a:xfrm>
            <a:off x="5474825" y="4581434"/>
            <a:ext cx="2326512"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Exemplar answer 2</a:t>
            </a:r>
          </a:p>
        </p:txBody>
      </p:sp>
      <p:sp>
        <p:nvSpPr>
          <p:cNvPr id="16" name="TextBox 15">
            <a:extLst>
              <a:ext uri="{FF2B5EF4-FFF2-40B4-BE49-F238E27FC236}">
                <a16:creationId xmlns:a16="http://schemas.microsoft.com/office/drawing/2014/main" id="{44770752-15D3-DAB6-53CF-AC35569A4363}"/>
              </a:ext>
            </a:extLst>
          </p:cNvPr>
          <p:cNvSpPr txBox="1"/>
          <p:nvPr/>
        </p:nvSpPr>
        <p:spPr>
          <a:xfrm>
            <a:off x="5474825" y="2583604"/>
            <a:ext cx="2326512"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Exemplar answer 1</a:t>
            </a:r>
          </a:p>
        </p:txBody>
      </p:sp>
    </p:spTree>
    <p:extLst>
      <p:ext uri="{BB962C8B-B14F-4D97-AF65-F5344CB8AC3E}">
        <p14:creationId xmlns:p14="http://schemas.microsoft.com/office/powerpoint/2010/main" val="28983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F022E-C8FB-6742-ACA3-20394E57F78F}"/>
              </a:ext>
              <a:ext uri="{C183D7F6-B498-43B3-948B-1728B52AA6E4}">
                <adec:decorative xmlns:adec="http://schemas.microsoft.com/office/drawing/2017/decorative" val="1"/>
              </a:ext>
            </a:extLst>
          </p:cNvPr>
          <p:cNvSpPr/>
          <p:nvPr/>
        </p:nvSpPr>
        <p:spPr>
          <a:xfrm flipV="1">
            <a:off x="619676" y="-18481"/>
            <a:ext cx="11593589" cy="294925"/>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1FB33-8878-AB4A-A710-ADE20080134B}"/>
              </a:ext>
              <a:ext uri="{C183D7F6-B498-43B3-948B-1728B52AA6E4}">
                <adec:decorative xmlns:adec="http://schemas.microsoft.com/office/drawing/2017/decorative" val="1"/>
              </a:ext>
            </a:extLst>
          </p:cNvPr>
          <p:cNvSpPr/>
          <p:nvPr/>
        </p:nvSpPr>
        <p:spPr>
          <a:xfrm flipV="1">
            <a:off x="585807" y="866310"/>
            <a:ext cx="1241966" cy="45719"/>
          </a:xfrm>
          <a:prstGeom prst="rect">
            <a:avLst/>
          </a:prstGeom>
          <a:solidFill>
            <a:srgbClr val="009F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0C0"/>
              </a:solidFill>
            </a:endParaRPr>
          </a:p>
        </p:txBody>
      </p:sp>
      <p:sp>
        <p:nvSpPr>
          <p:cNvPr id="11" name="Title 1">
            <a:extLst>
              <a:ext uri="{FF2B5EF4-FFF2-40B4-BE49-F238E27FC236}">
                <a16:creationId xmlns:a16="http://schemas.microsoft.com/office/drawing/2014/main" id="{557D856D-CF29-57D7-D727-43734CB14E0B}"/>
              </a:ext>
            </a:extLst>
          </p:cNvPr>
          <p:cNvSpPr>
            <a:spLocks noGrp="1"/>
          </p:cNvSpPr>
          <p:nvPr>
            <p:ph type="title"/>
          </p:nvPr>
        </p:nvSpPr>
        <p:spPr>
          <a:xfrm>
            <a:off x="585807" y="103904"/>
            <a:ext cx="9345174" cy="935765"/>
          </a:xfrm>
        </p:spPr>
        <p:txBody>
          <a:bodyPr>
            <a:normAutofit/>
          </a:bodyPr>
          <a:lstStyle/>
          <a:p>
            <a:pPr>
              <a:lnSpc>
                <a:spcPct val="100000"/>
              </a:lnSpc>
              <a:defRPr/>
            </a:pPr>
            <a:r>
              <a:rPr lang="en-US" sz="3200" dirty="0">
                <a:solidFill>
                  <a:srgbClr val="65B2E6"/>
                </a:solidFill>
                <a:latin typeface="Arial" panose="020B0604020202020204" pitchFamily="34" charset="0"/>
                <a:cs typeface="Arial" panose="020B0604020202020204" pitchFamily="34" charset="0"/>
              </a:rPr>
              <a:t>Engineering Design</a:t>
            </a:r>
            <a:endParaRPr lang="en-GB" sz="2400" dirty="0">
              <a:solidFill>
                <a:srgbClr val="E65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A31D2C1-4C22-AFC1-FA8A-F7B58F9E8F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924" y="1038850"/>
            <a:ext cx="4500237" cy="2808050"/>
          </a:xfrm>
          <a:prstGeom prst="rect">
            <a:avLst/>
          </a:prstGeom>
          <a:ln>
            <a:solidFill>
              <a:schemeClr val="tx1"/>
            </a:solidFill>
          </a:ln>
        </p:spPr>
      </p:pic>
      <p:pic>
        <p:nvPicPr>
          <p:cNvPr id="6" name="Picture 5">
            <a:extLst>
              <a:ext uri="{FF2B5EF4-FFF2-40B4-BE49-F238E27FC236}">
                <a16:creationId xmlns:a16="http://schemas.microsoft.com/office/drawing/2014/main" id="{30EF305F-A38B-576C-34F0-69F7525474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295" y="3946235"/>
            <a:ext cx="5247600" cy="1436496"/>
          </a:xfrm>
          <a:prstGeom prst="rect">
            <a:avLst/>
          </a:prstGeom>
          <a:ln>
            <a:solidFill>
              <a:schemeClr val="tx1"/>
            </a:solidFill>
          </a:ln>
        </p:spPr>
      </p:pic>
      <p:sp>
        <p:nvSpPr>
          <p:cNvPr id="7" name="TextBox 6">
            <a:extLst>
              <a:ext uri="{FF2B5EF4-FFF2-40B4-BE49-F238E27FC236}">
                <a16:creationId xmlns:a16="http://schemas.microsoft.com/office/drawing/2014/main" id="{AE645277-80C9-B462-35FE-5D6A543B4F0F}"/>
              </a:ext>
            </a:extLst>
          </p:cNvPr>
          <p:cNvSpPr txBox="1"/>
          <p:nvPr/>
        </p:nvSpPr>
        <p:spPr>
          <a:xfrm>
            <a:off x="4397924" y="4987619"/>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0 mark</a:t>
            </a:r>
          </a:p>
        </p:txBody>
      </p:sp>
      <p:sp>
        <p:nvSpPr>
          <p:cNvPr id="12" name="TextBox 11">
            <a:extLst>
              <a:ext uri="{FF2B5EF4-FFF2-40B4-BE49-F238E27FC236}">
                <a16:creationId xmlns:a16="http://schemas.microsoft.com/office/drawing/2014/main" id="{E0024EA5-0728-347B-77A0-E279ABA56949}"/>
              </a:ext>
            </a:extLst>
          </p:cNvPr>
          <p:cNvSpPr txBox="1"/>
          <p:nvPr/>
        </p:nvSpPr>
        <p:spPr>
          <a:xfrm>
            <a:off x="5722319" y="3349204"/>
            <a:ext cx="4500236" cy="286232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Few candidates accessed full marks for calculating the rotational speed of the chuck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Some gained marks for gear rotation calculations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Exemplar above – a basic attempt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Guesswork using information in question?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Not really applying any mathematical principles </a:t>
            </a:r>
          </a:p>
        </p:txBody>
      </p:sp>
      <p:sp>
        <p:nvSpPr>
          <p:cNvPr id="10" name="TextBox 9">
            <a:extLst>
              <a:ext uri="{FF2B5EF4-FFF2-40B4-BE49-F238E27FC236}">
                <a16:creationId xmlns:a16="http://schemas.microsoft.com/office/drawing/2014/main" id="{F2E8A3F9-9B26-A9A6-852D-CD660626625A}"/>
              </a:ext>
            </a:extLst>
          </p:cNvPr>
          <p:cNvSpPr txBox="1"/>
          <p:nvPr/>
        </p:nvSpPr>
        <p:spPr>
          <a:xfrm>
            <a:off x="139202" y="5391525"/>
            <a:ext cx="5328317" cy="1200329"/>
          </a:xfrm>
          <a:prstGeom prst="rect">
            <a:avLst/>
          </a:prstGeom>
          <a:noFill/>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Acceptable answers include: no cable; ease of movement when in use; no obstruction in use; rechargeable; portable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Could apply to a number of products</a:t>
            </a:r>
          </a:p>
        </p:txBody>
      </p:sp>
      <p:pic>
        <p:nvPicPr>
          <p:cNvPr id="13" name="Picture 12">
            <a:extLst>
              <a:ext uri="{FF2B5EF4-FFF2-40B4-BE49-F238E27FC236}">
                <a16:creationId xmlns:a16="http://schemas.microsoft.com/office/drawing/2014/main" id="{FAD4B00B-64A3-BFDA-445E-AC9BAE98872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22318" y="1538150"/>
            <a:ext cx="5247600" cy="1737265"/>
          </a:xfrm>
          <a:prstGeom prst="rect">
            <a:avLst/>
          </a:prstGeom>
          <a:ln>
            <a:solidFill>
              <a:schemeClr val="tx1"/>
            </a:solidFill>
          </a:ln>
        </p:spPr>
      </p:pic>
      <p:sp>
        <p:nvSpPr>
          <p:cNvPr id="8" name="TextBox 7">
            <a:extLst>
              <a:ext uri="{FF2B5EF4-FFF2-40B4-BE49-F238E27FC236}">
                <a16:creationId xmlns:a16="http://schemas.microsoft.com/office/drawing/2014/main" id="{58D6DF0D-5970-9A2E-AC42-9ED0BBC001F6}"/>
              </a:ext>
            </a:extLst>
          </p:cNvPr>
          <p:cNvSpPr txBox="1"/>
          <p:nvPr/>
        </p:nvSpPr>
        <p:spPr>
          <a:xfrm>
            <a:off x="9743320" y="2828978"/>
            <a:ext cx="1236339" cy="369332"/>
          </a:xfrm>
          <a:prstGeom prst="rect">
            <a:avLst/>
          </a:prstGeom>
          <a:noFill/>
        </p:spPr>
        <p:txBody>
          <a:bodyPr wrap="square" rtlCol="0">
            <a:spAutoFit/>
          </a:bodyPr>
          <a:lstStyle/>
          <a:p>
            <a:r>
              <a:rPr lang="en-GB" b="1" dirty="0">
                <a:solidFill>
                  <a:srgbClr val="E65000"/>
                </a:solidFill>
                <a:latin typeface="Arial" panose="020B0604020202020204" pitchFamily="34" charset="0"/>
                <a:cs typeface="Arial" panose="020B0604020202020204" pitchFamily="34" charset="0"/>
              </a:rPr>
              <a:t>3 marks</a:t>
            </a:r>
          </a:p>
        </p:txBody>
      </p:sp>
      <p:pic>
        <p:nvPicPr>
          <p:cNvPr id="16" name="Picture 15">
            <a:extLst>
              <a:ext uri="{FF2B5EF4-FFF2-40B4-BE49-F238E27FC236}">
                <a16:creationId xmlns:a16="http://schemas.microsoft.com/office/drawing/2014/main" id="{47162826-5733-9F97-1C46-EDA90D1C82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10610" y="3349204"/>
            <a:ext cx="1496518" cy="3128448"/>
          </a:xfrm>
          <a:prstGeom prst="rect">
            <a:avLst/>
          </a:prstGeom>
          <a:ln>
            <a:solidFill>
              <a:schemeClr val="tx1"/>
            </a:solidFill>
          </a:ln>
        </p:spPr>
      </p:pic>
    </p:spTree>
    <p:extLst>
      <p:ext uri="{BB962C8B-B14F-4D97-AF65-F5344CB8AC3E}">
        <p14:creationId xmlns:p14="http://schemas.microsoft.com/office/powerpoint/2010/main" val="373298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lcf76f155ced4ddcb4097134ff3c332f xmlns="82e184b6-85a8-46e3-8566-3c81e21193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566087-9FA9-4DEF-9B69-3E41D95E931E}">
  <ds:schemaRefs>
    <ds:schemaRef ds:uri="1be496cc-49d4-4411-b126-699534a797f7"/>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36f98b4f-ba65-4a7d-9a34-48b23de556cb"/>
    <ds:schemaRef ds:uri="http://purl.org/dc/elements/1.1/"/>
    <ds:schemaRef ds:uri="http://schemas.microsoft.com/office/2006/metadata/properties"/>
    <ds:schemaRef ds:uri="http://www.w3.org/XML/1998/namespace"/>
    <ds:schemaRef ds:uri="82e184b6-85a8-46e3-8566-3c81e2119331"/>
  </ds:schemaRefs>
</ds:datastoreItem>
</file>

<file path=customXml/itemProps2.xml><?xml version="1.0" encoding="utf-8"?>
<ds:datastoreItem xmlns:ds="http://schemas.openxmlformats.org/officeDocument/2006/customXml" ds:itemID="{054CD773-2AA7-4E91-BDF0-86ACEEA3C3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e184b6-85a8-46e3-8566-3c81e2119331"/>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526204-C1F3-4409-A6E7-E5C76AC995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3872</TotalTime>
  <Words>3946</Words>
  <Application>Microsoft Office PowerPoint</Application>
  <PresentationFormat>Widescreen</PresentationFormat>
  <Paragraphs>412</Paragraphs>
  <Slides>41</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ArialMT</vt:lpstr>
      <vt:lpstr>Bliss 2 Light</vt:lpstr>
      <vt:lpstr>Calibri</vt:lpstr>
      <vt:lpstr>Calibri Light</vt:lpstr>
      <vt:lpstr>Gotham Rounded Book</vt:lpstr>
      <vt:lpstr>Gotham Rounded Medium</vt:lpstr>
      <vt:lpstr>Symbol</vt:lpstr>
      <vt:lpstr>Office Theme</vt:lpstr>
      <vt:lpstr>GCSE Design and Technology TGAU Dylunio a Thecnolog   </vt:lpstr>
      <vt:lpstr>Recordio’r Sain/Audio Recording  </vt:lpstr>
      <vt:lpstr>GCSE Exam performance - General comments </vt:lpstr>
      <vt:lpstr>GCSE Exam performance - General comments </vt:lpstr>
      <vt:lpstr>Question structure</vt:lpstr>
      <vt:lpstr>Question structure</vt:lpstr>
      <vt:lpstr>Engineering Design</vt:lpstr>
      <vt:lpstr>Engineering Design</vt:lpstr>
      <vt:lpstr>Engineering Design</vt:lpstr>
      <vt:lpstr>Fashion and Textiles</vt:lpstr>
      <vt:lpstr>Fashion and Textiles</vt:lpstr>
      <vt:lpstr>Fashion and Textiles</vt:lpstr>
      <vt:lpstr>Product Design</vt:lpstr>
      <vt:lpstr>Product Design</vt:lpstr>
      <vt:lpstr>Product Design</vt:lpstr>
      <vt:lpstr>Product Design</vt:lpstr>
      <vt:lpstr>Product Design</vt:lpstr>
      <vt:lpstr>Any questions?</vt:lpstr>
      <vt:lpstr>GCSE NEA - General comments </vt:lpstr>
      <vt:lpstr>Time management </vt:lpstr>
      <vt:lpstr>Identifying Design Possibilities [10 marks]</vt:lpstr>
      <vt:lpstr>Points for consideration and further development</vt:lpstr>
      <vt:lpstr>PowerPoint Presentation</vt:lpstr>
      <vt:lpstr>Relevant focused research</vt:lpstr>
      <vt:lpstr>Developing a design brief and specification [10 marks]</vt:lpstr>
      <vt:lpstr>Points for consideration and further development</vt:lpstr>
      <vt:lpstr>Generating and developing design ideas [30 marks]</vt:lpstr>
      <vt:lpstr>Generating and developing design ideas [30 marks]</vt:lpstr>
      <vt:lpstr>Points for consideration and further development</vt:lpstr>
      <vt:lpstr>PowerPoint Presentation</vt:lpstr>
      <vt:lpstr>PowerPoint Presentation</vt:lpstr>
      <vt:lpstr>Making a prototype [30 marks]</vt:lpstr>
      <vt:lpstr>Points for consideration and further development</vt:lpstr>
      <vt:lpstr>Evaluating a prototype’s fitness for purpose [20 marks]</vt:lpstr>
      <vt:lpstr>Points for consideration and further development</vt:lpstr>
      <vt:lpstr>Summary of key points</vt:lpstr>
      <vt:lpstr>Any questions?</vt:lpstr>
      <vt:lpstr>Resources for teachers &amp; learners Supporting teaching and learning </vt:lpstr>
      <vt:lpstr>Digital Resources </vt:lpstr>
      <vt:lpstr>NEA Walk Through </vt:lpstr>
      <vt:lpstr>Diolch/Thank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Davies, Rhiain</cp:lastModifiedBy>
  <cp:revision>100</cp:revision>
  <dcterms:created xsi:type="dcterms:W3CDTF">2021-05-12T07:49:02Z</dcterms:created>
  <dcterms:modified xsi:type="dcterms:W3CDTF">2023-10-23T14:39:28Z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0x010100008315D743CEC145AAE9815F14DFC2EE</vt:lpwstr>
  </property>
  <property fmtid="{D5CDD505-2E9C-101B-9397-08002B2CF9AE}" pid="3" name="MediaServiceImageTags">
    <vt:lpwstr/>
  </property>
</Properties>
</file>