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358" r:id="rId5"/>
    <p:sldId id="315" r:id="rId6"/>
    <p:sldId id="337" r:id="rId7"/>
    <p:sldId id="361" r:id="rId8"/>
    <p:sldId id="362" r:id="rId9"/>
    <p:sldId id="363" r:id="rId10"/>
    <p:sldId id="336" r:id="rId11"/>
    <p:sldId id="364" r:id="rId12"/>
    <p:sldId id="365" r:id="rId13"/>
    <p:sldId id="366" r:id="rId14"/>
    <p:sldId id="367" r:id="rId15"/>
    <p:sldId id="368" r:id="rId16"/>
    <p:sldId id="369" r:id="rId17"/>
    <p:sldId id="370" r:id="rId18"/>
    <p:sldId id="371" r:id="rId19"/>
    <p:sldId id="372" r:id="rId20"/>
    <p:sldId id="373" r:id="rId21"/>
    <p:sldId id="375" r:id="rId22"/>
    <p:sldId id="374" r:id="rId23"/>
    <p:sldId id="340" r:id="rId24"/>
    <p:sldId id="35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rion davies" initials="md" lastIdx="14" clrIdx="6">
    <p:extLst>
      <p:ext uri="{19B8F6BF-5375-455C-9EA6-DF929625EA0E}">
        <p15:presenceInfo xmlns:p15="http://schemas.microsoft.com/office/powerpoint/2012/main" userId="2ea3fffb0026405d" providerId="Windows Live"/>
      </p:ext>
    </p:extLst>
  </p:cmAuthor>
  <p:cmAuthor id="1" name="Jones, Nia" initials="JN" lastIdx="1" clrIdx="0"/>
  <p:cmAuthor id="2" name="Webster, Catherine" initials="WC" lastIdx="20" clrIdx="1">
    <p:extLst>
      <p:ext uri="{19B8F6BF-5375-455C-9EA6-DF929625EA0E}">
        <p15:presenceInfo xmlns:p15="http://schemas.microsoft.com/office/powerpoint/2012/main" userId="S::webstc@wjec.co.uk::2eca30f4-2322-48a0-a047-898e0e29b71e" providerId="AD"/>
      </p:ext>
    </p:extLst>
  </p:cmAuthor>
  <p:cmAuthor id="3" name="Sarah" initials="S" lastIdx="1" clrIdx="2">
    <p:extLst>
      <p:ext uri="{19B8F6BF-5375-455C-9EA6-DF929625EA0E}">
        <p15:presenceInfo xmlns:p15="http://schemas.microsoft.com/office/powerpoint/2012/main" userId="Sarah" providerId="None"/>
      </p:ext>
    </p:extLst>
  </p:cmAuthor>
  <p:cmAuthor id="4" name="Carlile, Elaine" initials="CE" lastIdx="17" clrIdx="3">
    <p:extLst>
      <p:ext uri="{19B8F6BF-5375-455C-9EA6-DF929625EA0E}">
        <p15:presenceInfo xmlns:p15="http://schemas.microsoft.com/office/powerpoint/2012/main" userId="S::carlie@wjec.co.uk::c0231411-37c3-431a-b511-6f1dc9b758d3" providerId="AD"/>
      </p:ext>
    </p:extLst>
  </p:cmAuthor>
  <p:cmAuthor id="5" name="Wilcock, Kirsten" initials="WK" lastIdx="14" clrIdx="4">
    <p:extLst>
      <p:ext uri="{19B8F6BF-5375-455C-9EA6-DF929625EA0E}">
        <p15:presenceInfo xmlns:p15="http://schemas.microsoft.com/office/powerpoint/2012/main" userId="S::wilcok@wjec.co.uk::aca797bc-42d0-4455-ac3c-3baca35f621b" providerId="AD"/>
      </p:ext>
    </p:extLst>
  </p:cmAuthor>
  <p:cmAuthor id="6" name="Harrison, Julia" initials="HJ" lastIdx="4" clrIdx="5">
    <p:extLst>
      <p:ext uri="{19B8F6BF-5375-455C-9EA6-DF929625EA0E}">
        <p15:presenceInfo xmlns:p15="http://schemas.microsoft.com/office/powerpoint/2012/main" userId="S::harrij@wjec.co.uk::a0fc4b42-9061-447e-89f8-a99c009d80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5A0F"/>
    <a:srgbClr val="FFFF00"/>
    <a:srgbClr val="DCE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2F954A-6BF4-4DFA-9D26-2C06EAB459E4}" v="2" dt="2021-04-08T13:25:59.7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70FBE1-B2BE-4644-9A79-8E234D21AC4A}" type="datetimeFigureOut">
              <a:rPr lang="en-GB" smtClean="0"/>
              <a:t>26/01/2022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236931-8A55-4E8B-8207-8C1889BB1345}" type="slidenum">
              <a:rPr lang="en-GB" smtClean="0"/>
              <a:t>‹#›</a:t>
            </a:fld>
            <a:endParaRPr lang="en-GB"/>
          </a:p>
        </p:txBody>
      </p:sp>
    </p:spTree>
    <p:extLst>
      <p:ext uri="{BB962C8B-B14F-4D97-AF65-F5344CB8AC3E}">
        <p14:creationId xmlns:p14="http://schemas.microsoft.com/office/powerpoint/2010/main" val="71339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236931-8A55-4E8B-8207-8C1889BB1345}" type="slidenum">
              <a:rPr lang="en-GB" smtClean="0"/>
              <a:t>2</a:t>
            </a:fld>
            <a:endParaRPr lang="en-GB"/>
          </a:p>
        </p:txBody>
      </p:sp>
    </p:spTree>
    <p:extLst>
      <p:ext uri="{BB962C8B-B14F-4D97-AF65-F5344CB8AC3E}">
        <p14:creationId xmlns:p14="http://schemas.microsoft.com/office/powerpoint/2010/main" val="509034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236931-8A55-4E8B-8207-8C1889BB1345}" type="slidenum">
              <a:rPr lang="en-GB" smtClean="0"/>
              <a:t>7</a:t>
            </a:fld>
            <a:endParaRPr lang="en-GB"/>
          </a:p>
        </p:txBody>
      </p:sp>
    </p:spTree>
    <p:extLst>
      <p:ext uri="{BB962C8B-B14F-4D97-AF65-F5344CB8AC3E}">
        <p14:creationId xmlns:p14="http://schemas.microsoft.com/office/powerpoint/2010/main" val="3019044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236931-8A55-4E8B-8207-8C1889BB1345}" type="slidenum">
              <a:rPr lang="en-GB" smtClean="0"/>
              <a:t>9</a:t>
            </a:fld>
            <a:endParaRPr lang="en-GB"/>
          </a:p>
        </p:txBody>
      </p:sp>
    </p:spTree>
    <p:extLst>
      <p:ext uri="{BB962C8B-B14F-4D97-AF65-F5344CB8AC3E}">
        <p14:creationId xmlns:p14="http://schemas.microsoft.com/office/powerpoint/2010/main" val="1320121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2671" r="12791"/>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877272"/>
            <a:ext cx="792088" cy="791251"/>
          </a:xfrm>
          <a:prstGeom prst="rect">
            <a:avLst/>
          </a:prstGeom>
        </p:spPr>
      </p:pic>
    </p:spTree>
    <p:extLst>
      <p:ext uri="{BB962C8B-B14F-4D97-AF65-F5344CB8AC3E}">
        <p14:creationId xmlns:p14="http://schemas.microsoft.com/office/powerpoint/2010/main" val="735459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CEC97-3610-4BC3-9863-84860970E407}" type="datetimeFigureOut">
              <a:rPr lang="en-GB" smtClean="0"/>
              <a:t>26/01/2022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29FF0E-3B88-4BA3-99B1-B148A18A82CB}" type="slidenum">
              <a:rPr lang="en-GB" smtClean="0"/>
              <a:t>‹#›</a:t>
            </a:fld>
            <a:endParaRPr lang="en-GB"/>
          </a:p>
        </p:txBody>
      </p:sp>
      <p:pic>
        <p:nvPicPr>
          <p:cNvPr id="6" name="Eduqas_Powerpoint_Templates_for PPT-1.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userDrawn="1"/>
        </p:nvSpPr>
        <p:spPr>
          <a:xfrm>
            <a:off x="278740" y="569174"/>
            <a:ext cx="4769510" cy="634020"/>
          </a:xfrm>
          <a:prstGeom prst="rect">
            <a:avLst/>
          </a:prstGeom>
          <a:noFill/>
        </p:spPr>
        <p:txBody>
          <a:bodyPr wrap="square" rtlCol="0">
            <a:spAutoFit/>
          </a:bodyPr>
          <a:lstStyle/>
          <a:p>
            <a:pPr>
              <a:lnSpc>
                <a:spcPct val="80000"/>
              </a:lnSpc>
            </a:pPr>
            <a:r>
              <a:rPr lang="en-US" sz="4400" kern="1100" spc="-30">
                <a:solidFill>
                  <a:schemeClr val="bg1"/>
                </a:solidFill>
                <a:latin typeface="Gotham Rounded Book"/>
                <a:cs typeface="Gotham Rounded Book"/>
              </a:rPr>
              <a:t>Any Questions?</a:t>
            </a:r>
          </a:p>
        </p:txBody>
      </p:sp>
    </p:spTree>
    <p:extLst>
      <p:ext uri="{BB962C8B-B14F-4D97-AF65-F5344CB8AC3E}">
        <p14:creationId xmlns:p14="http://schemas.microsoft.com/office/powerpoint/2010/main" val="1001674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CEC97-3610-4BC3-9863-84860970E407}" type="datetimeFigureOut">
              <a:rPr lang="en-GB" smtClean="0"/>
              <a:t>26/01/2022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486092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CEC97-3610-4BC3-9863-84860970E407}" type="datetimeFigureOut">
              <a:rPr lang="en-GB" smtClean="0"/>
              <a:t>26/01/2022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627499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243828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427308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descr="Y:\Tools and Systems\Educational Support\Marketing and Communications\Jay\Banners\Power Point\cbac-POWERPOINThead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56278"/>
            <a:ext cx="9169400" cy="133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687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5344"/>
          <a:stretch/>
        </p:blipFill>
        <p:spPr bwMode="auto">
          <a:xfrm>
            <a:off x="0" y="0"/>
            <a:ext cx="9144000" cy="580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46526" y="5928233"/>
            <a:ext cx="700998" cy="70099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D91CEC97-3610-4BC3-9863-84860970E407}" type="datetimeFigureOut">
              <a:rPr lang="en-GB" smtClean="0"/>
              <a:t>26/01/2022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165423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a:solidFill>
                <a:srgbClr val="F7B385"/>
              </a:solidFill>
              <a:latin typeface="Gotham Rounded Book"/>
              <a:cs typeface="Gotham Rounded Book"/>
            </a:endParaRPr>
          </a:p>
        </p:txBody>
      </p:sp>
    </p:spTree>
    <p:extLst>
      <p:ext uri="{BB962C8B-B14F-4D97-AF65-F5344CB8AC3E}">
        <p14:creationId xmlns:p14="http://schemas.microsoft.com/office/powerpoint/2010/main" val="1385505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5344"/>
          <a:stretch/>
        </p:blipFill>
        <p:spPr bwMode="auto">
          <a:xfrm>
            <a:off x="0" y="0"/>
            <a:ext cx="9144000" cy="580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Picture 8" descr="Z:\Pictures\logos\WJEC_Logo_RG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D91CEC97-3610-4BC3-9863-84860970E407}" type="datetimeFigureOut">
              <a:rPr lang="en-GB" smtClean="0"/>
              <a:t>26/01/2022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1768924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4" descr="Y:\Tools and Systems\Educational Support\Marketing and Communications\Jay\Banners\Power Point\EDUQAS-POWERPOINThead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506466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299669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1CEC97-3610-4BC3-9863-84860970E407}" type="datetimeFigureOut">
              <a:rPr lang="en-GB" smtClean="0"/>
              <a:t>26/01/2022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4167990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91CEC97-3610-4BC3-9863-84860970E407}" type="datetimeFigureOut">
              <a:rPr lang="en-GB" smtClean="0"/>
              <a:t>26/01/2022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199181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91CEC97-3610-4BC3-9863-84860970E407}" type="datetimeFigureOut">
              <a:rPr lang="en-GB" smtClean="0"/>
              <a:t>26/01/2022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1895577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91CEC97-3610-4BC3-9863-84860970E407}" type="datetimeFigureOut">
              <a:rPr lang="en-GB" smtClean="0"/>
              <a:t>26/01/2022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453721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CEC97-3610-4BC3-9863-84860970E407}" type="datetimeFigureOut">
              <a:rPr lang="en-GB" smtClean="0"/>
              <a:t>26/01/2022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29FF0E-3B88-4BA3-99B1-B148A18A82CB}" type="slidenum">
              <a:rPr lang="en-GB" smtClean="0"/>
              <a:t>‹#›</a:t>
            </a:fld>
            <a:endParaRPr lang="en-GB"/>
          </a:p>
        </p:txBody>
      </p:sp>
      <p:pic>
        <p:nvPicPr>
          <p:cNvPr id="6" name="Eduqas_Powerpoint_Templates_for PPT-1.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userDrawn="1"/>
        </p:nvSpPr>
        <p:spPr>
          <a:xfrm>
            <a:off x="278740" y="569174"/>
            <a:ext cx="4769510" cy="634020"/>
          </a:xfrm>
          <a:prstGeom prst="rect">
            <a:avLst/>
          </a:prstGeom>
          <a:noFill/>
        </p:spPr>
        <p:txBody>
          <a:bodyPr wrap="square" rtlCol="0">
            <a:spAutoFit/>
          </a:bodyPr>
          <a:lstStyle/>
          <a:p>
            <a:pPr>
              <a:lnSpc>
                <a:spcPct val="80000"/>
              </a:lnSpc>
            </a:pPr>
            <a:r>
              <a:rPr lang="en-US" sz="4400" kern="1100" spc="-30">
                <a:solidFill>
                  <a:schemeClr val="bg1"/>
                </a:solidFill>
                <a:latin typeface="Gotham Rounded Book"/>
                <a:cs typeface="Gotham Rounded Book"/>
              </a:rPr>
              <a:t>Any Questions?</a:t>
            </a:r>
          </a:p>
        </p:txBody>
      </p:sp>
    </p:spTree>
    <p:extLst>
      <p:ext uri="{BB962C8B-B14F-4D97-AF65-F5344CB8AC3E}">
        <p14:creationId xmlns:p14="http://schemas.microsoft.com/office/powerpoint/2010/main" val="3289501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CEC97-3610-4BC3-9863-84860970E407}" type="datetimeFigureOut">
              <a:rPr lang="en-GB" smtClean="0"/>
              <a:t>26/01/2022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9FF0E-3B88-4BA3-99B1-B148A18A82CB}" type="slidenum">
              <a:rPr lang="en-GB" smtClean="0"/>
              <a:t>‹#›</a:t>
            </a:fld>
            <a:endParaRPr lang="en-GB"/>
          </a:p>
        </p:txBody>
      </p:sp>
    </p:spTree>
    <p:extLst>
      <p:ext uri="{BB962C8B-B14F-4D97-AF65-F5344CB8AC3E}">
        <p14:creationId xmlns:p14="http://schemas.microsoft.com/office/powerpoint/2010/main" val="3150130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51" r:id="rId5"/>
    <p:sldLayoutId id="2147483652" r:id="rId6"/>
    <p:sldLayoutId id="2147483653" r:id="rId7"/>
    <p:sldLayoutId id="2147483654" r:id="rId8"/>
    <p:sldLayoutId id="2147483655" r:id="rId9"/>
    <p:sldLayoutId id="2147483660" r:id="rId10"/>
    <p:sldLayoutId id="2147483656" r:id="rId11"/>
    <p:sldLayoutId id="2147483657" r:id="rId12"/>
    <p:sldLayoutId id="2147483658" r:id="rId13"/>
    <p:sldLayoutId id="2147483659" r:id="rId14"/>
    <p:sldLayoutId id="2147483663" r:id="rId15"/>
    <p:sldLayoutId id="2147483664"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7.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mailto:GCSESociology@eduqas.co.uk"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duqas_Powerpoint_Templates_for PPT-1.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939"/>
            <a:ext cx="9144000" cy="6858000"/>
          </a:xfrm>
          <a:prstGeom prst="rect">
            <a:avLst/>
          </a:prstGeom>
        </p:spPr>
      </p:pic>
      <p:sp>
        <p:nvSpPr>
          <p:cNvPr id="7" name="TextBox 6"/>
          <p:cNvSpPr txBox="1"/>
          <p:nvPr/>
        </p:nvSpPr>
        <p:spPr>
          <a:xfrm>
            <a:off x="278740" y="1098550"/>
            <a:ext cx="8446160" cy="1175706"/>
          </a:xfrm>
          <a:prstGeom prst="rect">
            <a:avLst/>
          </a:prstGeom>
          <a:noFill/>
        </p:spPr>
        <p:txBody>
          <a:bodyPr wrap="square" rtlCol="0">
            <a:spAutoFit/>
          </a:bodyPr>
          <a:lstStyle/>
          <a:p>
            <a:pPr>
              <a:lnSpc>
                <a:spcPct val="80000"/>
              </a:lnSpc>
            </a:pPr>
            <a:r>
              <a:rPr lang="en-GB" sz="4400" dirty="0">
                <a:solidFill>
                  <a:schemeClr val="bg1"/>
                </a:solidFill>
                <a:latin typeface="Arial" panose="020B0604020202020204" pitchFamily="34" charset="0"/>
                <a:cs typeface="Arial" panose="020B0604020202020204" pitchFamily="34" charset="0"/>
              </a:rPr>
              <a:t>Assessing WJEC Eduqas </a:t>
            </a:r>
            <a:r>
              <a:rPr lang="en-GB" sz="4400" i="1" dirty="0">
                <a:solidFill>
                  <a:schemeClr val="bg1"/>
                </a:solidFill>
                <a:latin typeface="Arial" panose="020B0604020202020204" pitchFamily="34" charset="0"/>
                <a:cs typeface="Arial" panose="020B0604020202020204" pitchFamily="34" charset="0"/>
              </a:rPr>
              <a:t>GCSE Sociology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71" y="6120618"/>
            <a:ext cx="678007" cy="678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Z:\Pictures\logos\WJEC_Logo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740" y="5868674"/>
            <a:ext cx="736270" cy="73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198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2ED62-A2B5-4DEB-A5EE-7D607F3D728F}"/>
              </a:ext>
            </a:extLst>
          </p:cNvPr>
          <p:cNvSpPr>
            <a:spLocks noGrp="1"/>
          </p:cNvSpPr>
          <p:nvPr>
            <p:ph type="title"/>
          </p:nvPr>
        </p:nvSpPr>
        <p:spPr>
          <a:xfrm>
            <a:off x="181628" y="0"/>
            <a:ext cx="8229600" cy="1143000"/>
          </a:xfrm>
        </p:spPr>
        <p:txBody>
          <a:bodyPr/>
          <a:lstStyle/>
          <a:p>
            <a:r>
              <a:rPr lang="en-GB">
                <a:solidFill>
                  <a:schemeClr val="bg1"/>
                </a:solidFill>
              </a:rPr>
              <a:t>Assessing evidence</a:t>
            </a:r>
          </a:p>
        </p:txBody>
      </p:sp>
      <p:sp>
        <p:nvSpPr>
          <p:cNvPr id="3" name="Content Placeholder 2">
            <a:extLst>
              <a:ext uri="{FF2B5EF4-FFF2-40B4-BE49-F238E27FC236}">
                <a16:creationId xmlns:a16="http://schemas.microsoft.com/office/drawing/2014/main" id="{B5856199-D195-4A2F-A68D-BA3C4AC401F9}"/>
              </a:ext>
            </a:extLst>
          </p:cNvPr>
          <p:cNvSpPr>
            <a:spLocks noGrp="1"/>
          </p:cNvSpPr>
          <p:nvPr>
            <p:ph idx="1"/>
          </p:nvPr>
        </p:nvSpPr>
        <p:spPr/>
        <p:txBody>
          <a:bodyPr>
            <a:normAutofit fontScale="85000" lnSpcReduction="20000"/>
          </a:bodyPr>
          <a:lstStyle/>
          <a:p>
            <a:r>
              <a:rPr lang="en-GB"/>
              <a:t>The following phrases, if used correctly, may flag up AO2 skills. </a:t>
            </a:r>
          </a:p>
          <a:p>
            <a:endParaRPr lang="en-GB"/>
          </a:p>
          <a:p>
            <a:pPr marL="0" indent="0">
              <a:buNone/>
            </a:pPr>
            <a:r>
              <a:rPr lang="en-GB"/>
              <a:t>Phrases such as:</a:t>
            </a:r>
          </a:p>
          <a:p>
            <a:r>
              <a:rPr lang="en-GB"/>
              <a:t>This shows that…</a:t>
            </a:r>
          </a:p>
          <a:p>
            <a:r>
              <a:rPr lang="en-GB"/>
              <a:t>The relevance of this is…</a:t>
            </a:r>
          </a:p>
          <a:p>
            <a:r>
              <a:rPr lang="en-GB"/>
              <a:t>Therefore…</a:t>
            </a:r>
          </a:p>
          <a:p>
            <a:r>
              <a:rPr lang="en-GB"/>
              <a:t>This means that…</a:t>
            </a:r>
          </a:p>
          <a:p>
            <a:r>
              <a:rPr lang="en-GB"/>
              <a:t>The implication of this is…</a:t>
            </a:r>
          </a:p>
          <a:p>
            <a:r>
              <a:rPr lang="en-GB"/>
              <a:t>This can be seen in…</a:t>
            </a:r>
          </a:p>
          <a:p>
            <a:r>
              <a:rPr lang="en-GB"/>
              <a:t>This can be applied to…</a:t>
            </a:r>
          </a:p>
          <a:p>
            <a:endParaRPr lang="en-GB"/>
          </a:p>
        </p:txBody>
      </p:sp>
    </p:spTree>
    <p:extLst>
      <p:ext uri="{BB962C8B-B14F-4D97-AF65-F5344CB8AC3E}">
        <p14:creationId xmlns:p14="http://schemas.microsoft.com/office/powerpoint/2010/main" val="713460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F4F04-394B-498A-8D53-3C9DA347A579}"/>
              </a:ext>
            </a:extLst>
          </p:cNvPr>
          <p:cNvSpPr>
            <a:spLocks noGrp="1"/>
          </p:cNvSpPr>
          <p:nvPr>
            <p:ph type="title"/>
          </p:nvPr>
        </p:nvSpPr>
        <p:spPr>
          <a:xfrm>
            <a:off x="256784" y="0"/>
            <a:ext cx="8229600" cy="1143000"/>
          </a:xfrm>
        </p:spPr>
        <p:txBody>
          <a:bodyPr/>
          <a:lstStyle/>
          <a:p>
            <a:r>
              <a:rPr lang="en-GB">
                <a:solidFill>
                  <a:schemeClr val="bg1">
                    <a:lumMod val="95000"/>
                  </a:schemeClr>
                </a:solidFill>
              </a:rPr>
              <a:t>Assessing evidence</a:t>
            </a:r>
          </a:p>
        </p:txBody>
      </p:sp>
      <p:sp>
        <p:nvSpPr>
          <p:cNvPr id="3" name="Content Placeholder 2">
            <a:extLst>
              <a:ext uri="{FF2B5EF4-FFF2-40B4-BE49-F238E27FC236}">
                <a16:creationId xmlns:a16="http://schemas.microsoft.com/office/drawing/2014/main" id="{08ED466B-6C38-4B98-9A67-9E3F9B3EA344}"/>
              </a:ext>
            </a:extLst>
          </p:cNvPr>
          <p:cNvSpPr>
            <a:spLocks noGrp="1"/>
          </p:cNvSpPr>
          <p:nvPr>
            <p:ph idx="1"/>
          </p:nvPr>
        </p:nvSpPr>
        <p:spPr>
          <a:xfrm>
            <a:off x="256784" y="1143000"/>
            <a:ext cx="8430016" cy="4983163"/>
          </a:xfrm>
        </p:spPr>
        <p:txBody>
          <a:bodyPr>
            <a:normAutofit fontScale="40000" lnSpcReduction="20000"/>
          </a:bodyPr>
          <a:lstStyle/>
          <a:p>
            <a:pPr marL="0" indent="0">
              <a:buNone/>
            </a:pPr>
            <a:r>
              <a:rPr lang="en-GB" sz="5100" b="1"/>
              <a:t>Questions which require all 3 skills</a:t>
            </a:r>
          </a:p>
          <a:p>
            <a:pPr marL="0" indent="0">
              <a:buNone/>
            </a:pPr>
            <a:r>
              <a:rPr lang="en-GB" sz="5100"/>
              <a:t>For example Set 3 question 4d:  ‘Some sociologists suggest that nuclear families, with two parents of opposite sexes, are good for society.  Do you agree with this view? (15 marks)</a:t>
            </a:r>
          </a:p>
          <a:p>
            <a:pPr marL="0" indent="0">
              <a:buNone/>
            </a:pPr>
            <a:endParaRPr lang="en-GB" sz="5100"/>
          </a:p>
          <a:p>
            <a:r>
              <a:rPr lang="en-GB" sz="5100"/>
              <a:t>For this question, there are 4 AO1 marks; 3 AO2 marks and 8 AO3 marks.</a:t>
            </a:r>
          </a:p>
          <a:p>
            <a:r>
              <a:rPr lang="en-GB" sz="5100"/>
              <a:t>The mark scheme states that in order to to be placed in the top band for AO1, there must be</a:t>
            </a:r>
            <a:r>
              <a:rPr lang="en-GB" sz="5100" b="1"/>
              <a:t> </a:t>
            </a:r>
            <a:r>
              <a:rPr lang="en-GB" sz="5100"/>
              <a:t> knowledge and understanding of </a:t>
            </a:r>
            <a:r>
              <a:rPr lang="en-GB" sz="5100" b="1"/>
              <a:t>three </a:t>
            </a:r>
            <a:r>
              <a:rPr lang="en-GB" sz="5100"/>
              <a:t>different views/theories in the answer: the view expressed in the question and two </a:t>
            </a:r>
            <a:r>
              <a:rPr lang="en-GB" sz="5100" b="1"/>
              <a:t>different</a:t>
            </a:r>
            <a:r>
              <a:rPr lang="en-GB" sz="5100"/>
              <a:t> views opposing this view.</a:t>
            </a:r>
          </a:p>
          <a:p>
            <a:r>
              <a:rPr lang="en-GB" sz="5100"/>
              <a:t>There must be knowledge and understanding of theories, evidence and concepts and sustained sociological language. </a:t>
            </a:r>
          </a:p>
          <a:p>
            <a:r>
              <a:rPr lang="en-GB" sz="5100"/>
              <a:t>There should be reference to sociologists and their views/research.</a:t>
            </a:r>
          </a:p>
          <a:p>
            <a:r>
              <a:rPr lang="en-GB" sz="5100"/>
              <a:t>Candidates must  not just state/describe the different views, they must evaluate and discuss them. There should be discussion throughout the essay, not left to the end.</a:t>
            </a:r>
          </a:p>
          <a:p>
            <a:r>
              <a:rPr lang="en-GB" sz="5100"/>
              <a:t>There is a definite view expressed in the question and candidates should come to a conclusion on that view.</a:t>
            </a:r>
          </a:p>
          <a:p>
            <a:endParaRPr lang="en-GB" sz="2400"/>
          </a:p>
          <a:p>
            <a:endParaRPr lang="en-GB" sz="2400"/>
          </a:p>
          <a:p>
            <a:endParaRPr lang="en-GB" sz="2400"/>
          </a:p>
          <a:p>
            <a:endParaRPr lang="en-GB" sz="2400"/>
          </a:p>
          <a:p>
            <a:pPr marL="0" indent="0">
              <a:buNone/>
            </a:pPr>
            <a:endParaRPr lang="en-GB" sz="2400"/>
          </a:p>
        </p:txBody>
      </p:sp>
    </p:spTree>
    <p:extLst>
      <p:ext uri="{BB962C8B-B14F-4D97-AF65-F5344CB8AC3E}">
        <p14:creationId xmlns:p14="http://schemas.microsoft.com/office/powerpoint/2010/main" val="2397940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A25FF-9A25-408F-BDB5-CD56A1E8BDC9}"/>
              </a:ext>
            </a:extLst>
          </p:cNvPr>
          <p:cNvSpPr>
            <a:spLocks noGrp="1"/>
          </p:cNvSpPr>
          <p:nvPr>
            <p:ph type="title"/>
          </p:nvPr>
        </p:nvSpPr>
        <p:spPr>
          <a:xfrm>
            <a:off x="457200" y="127736"/>
            <a:ext cx="8599118" cy="765399"/>
          </a:xfrm>
        </p:spPr>
        <p:txBody>
          <a:bodyPr/>
          <a:lstStyle/>
          <a:p>
            <a:r>
              <a:rPr lang="en-GB" dirty="0">
                <a:solidFill>
                  <a:schemeClr val="bg1"/>
                </a:solidFill>
              </a:rPr>
              <a:t>Assessing evidence</a:t>
            </a:r>
          </a:p>
        </p:txBody>
      </p:sp>
      <p:sp>
        <p:nvSpPr>
          <p:cNvPr id="3" name="Content Placeholder 2">
            <a:extLst>
              <a:ext uri="{FF2B5EF4-FFF2-40B4-BE49-F238E27FC236}">
                <a16:creationId xmlns:a16="http://schemas.microsoft.com/office/drawing/2014/main" id="{242CC57D-B46E-43E3-9321-CE9DA1AEB061}"/>
              </a:ext>
            </a:extLst>
          </p:cNvPr>
          <p:cNvSpPr>
            <a:spLocks noGrp="1"/>
          </p:cNvSpPr>
          <p:nvPr>
            <p:ph idx="1"/>
          </p:nvPr>
        </p:nvSpPr>
        <p:spPr/>
        <p:txBody>
          <a:bodyPr>
            <a:normAutofit fontScale="85000" lnSpcReduction="20000"/>
          </a:bodyPr>
          <a:lstStyle/>
          <a:p>
            <a:pPr marL="0" indent="0">
              <a:buNone/>
            </a:pPr>
            <a:r>
              <a:rPr lang="en-GB" dirty="0"/>
              <a:t>These words/phrases, if used correctly, usually flag up AO3 skills:</a:t>
            </a:r>
          </a:p>
          <a:p>
            <a:r>
              <a:rPr lang="en-GB" dirty="0"/>
              <a:t>on the other hand…</a:t>
            </a:r>
          </a:p>
          <a:p>
            <a:r>
              <a:rPr lang="en-GB" dirty="0"/>
              <a:t>however…</a:t>
            </a:r>
          </a:p>
          <a:p>
            <a:r>
              <a:rPr lang="en-GB" dirty="0"/>
              <a:t>alternatively…</a:t>
            </a:r>
          </a:p>
          <a:p>
            <a:r>
              <a:rPr lang="en-GB" dirty="0"/>
              <a:t>a strength of this is…</a:t>
            </a:r>
          </a:p>
          <a:p>
            <a:r>
              <a:rPr lang="en-GB" dirty="0"/>
              <a:t>a weakness of this is…</a:t>
            </a:r>
          </a:p>
          <a:p>
            <a:r>
              <a:rPr lang="en-GB" dirty="0"/>
              <a:t>although…</a:t>
            </a:r>
          </a:p>
          <a:p>
            <a:r>
              <a:rPr lang="en-GB" dirty="0"/>
              <a:t>this lacks support…</a:t>
            </a:r>
          </a:p>
          <a:p>
            <a:r>
              <a:rPr lang="en-GB" dirty="0"/>
              <a:t>whereas…</a:t>
            </a:r>
          </a:p>
          <a:p>
            <a:r>
              <a:rPr lang="en-GB" dirty="0"/>
              <a:t>the problem with this is…</a:t>
            </a:r>
          </a:p>
          <a:p>
            <a:endParaRPr lang="en-GB" dirty="0"/>
          </a:p>
        </p:txBody>
      </p:sp>
    </p:spTree>
    <p:extLst>
      <p:ext uri="{BB962C8B-B14F-4D97-AF65-F5344CB8AC3E}">
        <p14:creationId xmlns:p14="http://schemas.microsoft.com/office/powerpoint/2010/main" val="153009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B0AC8-E051-4A3C-B4CE-67FB8EE101B4}"/>
              </a:ext>
            </a:extLst>
          </p:cNvPr>
          <p:cNvSpPr>
            <a:spLocks noGrp="1"/>
          </p:cNvSpPr>
          <p:nvPr>
            <p:ph type="title"/>
          </p:nvPr>
        </p:nvSpPr>
        <p:spPr>
          <a:xfrm>
            <a:off x="457200" y="-187890"/>
            <a:ext cx="8229600" cy="1605528"/>
          </a:xfrm>
        </p:spPr>
        <p:txBody>
          <a:bodyPr/>
          <a:lstStyle/>
          <a:p>
            <a:r>
              <a:rPr lang="en-GB">
                <a:solidFill>
                  <a:schemeClr val="bg1">
                    <a:lumMod val="95000"/>
                  </a:schemeClr>
                </a:solidFill>
              </a:rPr>
              <a:t>Assessing evidence</a:t>
            </a:r>
          </a:p>
        </p:txBody>
      </p:sp>
      <p:sp>
        <p:nvSpPr>
          <p:cNvPr id="3" name="Content Placeholder 2">
            <a:extLst>
              <a:ext uri="{FF2B5EF4-FFF2-40B4-BE49-F238E27FC236}">
                <a16:creationId xmlns:a16="http://schemas.microsoft.com/office/drawing/2014/main" id="{A09F595D-BA4C-4228-BB54-7595FA3A8530}"/>
              </a:ext>
            </a:extLst>
          </p:cNvPr>
          <p:cNvSpPr>
            <a:spLocks noGrp="1"/>
          </p:cNvSpPr>
          <p:nvPr>
            <p:ph idx="1"/>
          </p:nvPr>
        </p:nvSpPr>
        <p:spPr/>
        <p:txBody>
          <a:bodyPr>
            <a:normAutofit fontScale="55000" lnSpcReduction="20000"/>
          </a:bodyPr>
          <a:lstStyle/>
          <a:p>
            <a:pPr marL="0" indent="0">
              <a:buNone/>
            </a:pPr>
            <a:r>
              <a:rPr lang="en-GB" sz="3800" b="1" dirty="0"/>
              <a:t>Conclusion</a:t>
            </a:r>
          </a:p>
          <a:p>
            <a:r>
              <a:rPr lang="en-GB" sz="3800" dirty="0"/>
              <a:t>In order to get into the top band for AO3, the discussion must come to a conclusion.</a:t>
            </a:r>
          </a:p>
          <a:p>
            <a:endParaRPr lang="en-GB" sz="3800" dirty="0"/>
          </a:p>
          <a:p>
            <a:pPr marL="0" indent="0">
              <a:buNone/>
            </a:pPr>
            <a:r>
              <a:rPr lang="en-GB" sz="3800" dirty="0"/>
              <a:t>These words and phrases flag up a conclusion:</a:t>
            </a:r>
          </a:p>
          <a:p>
            <a:r>
              <a:rPr lang="en-GB" sz="3800" dirty="0"/>
              <a:t>the balance of the argument suggests…</a:t>
            </a:r>
          </a:p>
          <a:p>
            <a:r>
              <a:rPr lang="en-GB" sz="3800" dirty="0"/>
              <a:t>having looked at different views…</a:t>
            </a:r>
          </a:p>
          <a:p>
            <a:r>
              <a:rPr lang="en-GB" sz="3800" dirty="0"/>
              <a:t>to sum up…</a:t>
            </a:r>
          </a:p>
          <a:p>
            <a:r>
              <a:rPr lang="en-GB" sz="3800" dirty="0"/>
              <a:t>in conclusion…</a:t>
            </a:r>
          </a:p>
          <a:p>
            <a:endParaRPr lang="en-GB" sz="3800" dirty="0"/>
          </a:p>
          <a:p>
            <a:r>
              <a:rPr lang="en-GB" sz="3800" dirty="0"/>
              <a:t>The conclusion does not necessarily have to come out in favour of one view. It could be that ‘In some ways the nuclear family can be good for society but in other ways……………………….’</a:t>
            </a:r>
          </a:p>
          <a:p>
            <a:endParaRPr lang="en-GB" dirty="0"/>
          </a:p>
        </p:txBody>
      </p:sp>
      <p:sp>
        <p:nvSpPr>
          <p:cNvPr id="4" name="Title 1">
            <a:extLst>
              <a:ext uri="{FF2B5EF4-FFF2-40B4-BE49-F238E27FC236}">
                <a16:creationId xmlns:a16="http://schemas.microsoft.com/office/drawing/2014/main" id="{31DF5322-7691-4663-A152-E8D40A6DBF24}"/>
              </a:ext>
            </a:extLst>
          </p:cNvPr>
          <p:cNvSpPr txBox="1">
            <a:spLocks/>
          </p:cNvSpPr>
          <p:nvPr/>
        </p:nvSpPr>
        <p:spPr>
          <a:xfrm>
            <a:off x="457200" y="16033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a:p>
        </p:txBody>
      </p:sp>
    </p:spTree>
    <p:extLst>
      <p:ext uri="{BB962C8B-B14F-4D97-AF65-F5344CB8AC3E}">
        <p14:creationId xmlns:p14="http://schemas.microsoft.com/office/powerpoint/2010/main" val="1385269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7F20-EB51-4C65-94F9-05E147FCA035}"/>
              </a:ext>
            </a:extLst>
          </p:cNvPr>
          <p:cNvSpPr>
            <a:spLocks noGrp="1"/>
          </p:cNvSpPr>
          <p:nvPr>
            <p:ph type="title"/>
          </p:nvPr>
        </p:nvSpPr>
        <p:spPr>
          <a:xfrm>
            <a:off x="457200" y="-375781"/>
            <a:ext cx="8229600" cy="1793419"/>
          </a:xfrm>
        </p:spPr>
        <p:txBody>
          <a:bodyPr/>
          <a:lstStyle/>
          <a:p>
            <a:r>
              <a:rPr lang="en-GB" dirty="0">
                <a:solidFill>
                  <a:schemeClr val="bg1"/>
                </a:solidFill>
              </a:rPr>
              <a:t>Assessing evidence</a:t>
            </a:r>
          </a:p>
        </p:txBody>
      </p:sp>
      <p:sp>
        <p:nvSpPr>
          <p:cNvPr id="3" name="Content Placeholder 2">
            <a:extLst>
              <a:ext uri="{FF2B5EF4-FFF2-40B4-BE49-F238E27FC236}">
                <a16:creationId xmlns:a16="http://schemas.microsoft.com/office/drawing/2014/main" id="{788E2EF0-C216-40F5-8035-9C62730D1B90}"/>
              </a:ext>
            </a:extLst>
          </p:cNvPr>
          <p:cNvSpPr>
            <a:spLocks noGrp="1"/>
          </p:cNvSpPr>
          <p:nvPr>
            <p:ph idx="1"/>
          </p:nvPr>
        </p:nvSpPr>
        <p:spPr>
          <a:xfrm>
            <a:off x="187890" y="1164922"/>
            <a:ext cx="8498910" cy="4973768"/>
          </a:xfrm>
        </p:spPr>
        <p:txBody>
          <a:bodyPr>
            <a:noAutofit/>
          </a:bodyPr>
          <a:lstStyle/>
          <a:p>
            <a:pPr marL="0" indent="0">
              <a:buNone/>
            </a:pPr>
            <a:r>
              <a:rPr lang="en-GB" sz="1800" dirty="0"/>
              <a:t>Assessment set 3, question 4(d) </a:t>
            </a:r>
            <a:r>
              <a:rPr lang="en-GB" sz="1800" b="1" dirty="0"/>
              <a:t> ‘Some sociologists suggest that nuclear families, with two parents of opposite sexes, are good for society.  Do you agree with this view? ‘(15 marks)</a:t>
            </a:r>
          </a:p>
          <a:p>
            <a:pPr marL="0" indent="0">
              <a:buNone/>
            </a:pPr>
            <a:r>
              <a:rPr lang="en-GB" sz="1800" dirty="0"/>
              <a:t>Some sociologists argue that the nuclear family is the best family type and the most beneficial for society. However other perspectives disagree and argue it has a negative effect on society. </a:t>
            </a:r>
            <a:r>
              <a:rPr lang="en-GB" sz="1800" i="1" dirty="0">
                <a:solidFill>
                  <a:srgbClr val="7030A0"/>
                </a:solidFill>
              </a:rPr>
              <a:t>Marker’s comment: A brief introduction which shows awareness that there are different views on the statement.</a:t>
            </a:r>
          </a:p>
          <a:p>
            <a:pPr marL="0" indent="0">
              <a:buNone/>
            </a:pPr>
            <a:r>
              <a:rPr lang="en-GB" sz="1800" dirty="0"/>
              <a:t>Functionalists argue that the nuclear family consisting of two families of opposite sexes is the best and most beneficial of family types.  As argued by Murdock and Parsons the nuclear family carries out many functions. Murdock argues the nuclear family carries out four main functions: reproduction, primary socialisation, stabilisation of adult personalities and economic stability.  This means that children are taught the right norms and values to fit into society.</a:t>
            </a:r>
          </a:p>
          <a:p>
            <a:pPr marL="0" indent="0">
              <a:buNone/>
            </a:pPr>
            <a:r>
              <a:rPr lang="en-GB" sz="1800" i="1" dirty="0">
                <a:solidFill>
                  <a:srgbClr val="7030A0"/>
                </a:solidFill>
              </a:rPr>
              <a:t>Marker’s comment.  At this level, detailed and relevant knowledge and understanding of the view in question.  Points developed</a:t>
            </a:r>
            <a:r>
              <a:rPr lang="en-GB" sz="1800" dirty="0">
                <a:solidFill>
                  <a:srgbClr val="7030A0"/>
                </a:solidFill>
              </a:rPr>
              <a:t>. </a:t>
            </a:r>
            <a:r>
              <a:rPr lang="en-GB" sz="1800" i="1" dirty="0">
                <a:solidFill>
                  <a:srgbClr val="7030A0"/>
                </a:solidFill>
              </a:rPr>
              <a:t> However, this could be improved by some evaluation of the view</a:t>
            </a:r>
            <a:r>
              <a:rPr lang="en-GB" sz="1800" dirty="0">
                <a:solidFill>
                  <a:srgbClr val="7030A0"/>
                </a:solidFill>
              </a:rPr>
              <a:t>.</a:t>
            </a:r>
            <a:r>
              <a:rPr lang="en-GB" sz="1800" dirty="0"/>
              <a:t>  </a:t>
            </a:r>
          </a:p>
          <a:p>
            <a:pPr marL="0" indent="0">
              <a:buNone/>
            </a:pPr>
            <a:r>
              <a:rPr lang="en-GB" sz="1800" dirty="0"/>
              <a:t>Additionally, functionalists would argue that having one parent of each sex is beneficial as it teaches the correct behaviour for each gender and gives children role models.</a:t>
            </a:r>
          </a:p>
        </p:txBody>
      </p:sp>
    </p:spTree>
    <p:extLst>
      <p:ext uri="{BB962C8B-B14F-4D97-AF65-F5344CB8AC3E}">
        <p14:creationId xmlns:p14="http://schemas.microsoft.com/office/powerpoint/2010/main" val="3567393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82D31-F16F-4E90-BF98-C2A5214B9944}"/>
              </a:ext>
            </a:extLst>
          </p:cNvPr>
          <p:cNvSpPr>
            <a:spLocks noGrp="1"/>
          </p:cNvSpPr>
          <p:nvPr>
            <p:ph type="title"/>
          </p:nvPr>
        </p:nvSpPr>
        <p:spPr>
          <a:xfrm>
            <a:off x="310019" y="-501884"/>
            <a:ext cx="8523962" cy="1830997"/>
          </a:xfrm>
        </p:spPr>
        <p:txBody>
          <a:bodyPr/>
          <a:lstStyle/>
          <a:p>
            <a:r>
              <a:rPr lang="en-GB" dirty="0">
                <a:solidFill>
                  <a:schemeClr val="bg1"/>
                </a:solidFill>
              </a:rPr>
              <a:t>Assessing evidence</a:t>
            </a:r>
          </a:p>
        </p:txBody>
      </p:sp>
      <p:sp>
        <p:nvSpPr>
          <p:cNvPr id="3" name="Content Placeholder 2">
            <a:extLst>
              <a:ext uri="{FF2B5EF4-FFF2-40B4-BE49-F238E27FC236}">
                <a16:creationId xmlns:a16="http://schemas.microsoft.com/office/drawing/2014/main" id="{200E071F-6752-4BFA-B975-FE0E1C8563F0}"/>
              </a:ext>
            </a:extLst>
          </p:cNvPr>
          <p:cNvSpPr>
            <a:spLocks noGrp="1"/>
          </p:cNvSpPr>
          <p:nvPr>
            <p:ph idx="1"/>
          </p:nvPr>
        </p:nvSpPr>
        <p:spPr>
          <a:xfrm>
            <a:off x="162838" y="997779"/>
            <a:ext cx="8286108" cy="4862441"/>
          </a:xfrm>
        </p:spPr>
        <p:txBody>
          <a:bodyPr>
            <a:noAutofit/>
          </a:bodyPr>
          <a:lstStyle/>
          <a:p>
            <a:pPr marL="0" indent="0">
              <a:buNone/>
            </a:pPr>
            <a:endParaRPr lang="en-GB" sz="1800" dirty="0"/>
          </a:p>
          <a:p>
            <a:pPr marL="0" indent="0">
              <a:buNone/>
            </a:pPr>
            <a:r>
              <a:rPr lang="en-GB" sz="1800" dirty="0"/>
              <a:t>However Marxists would disagree with Functionalists and would instead argue that the nuclear family is negative instead of positive.</a:t>
            </a:r>
          </a:p>
          <a:p>
            <a:pPr marL="0" indent="0">
              <a:buNone/>
            </a:pPr>
            <a:r>
              <a:rPr lang="en-GB" sz="1800" i="1" dirty="0">
                <a:solidFill>
                  <a:srgbClr val="7030A0"/>
                </a:solidFill>
              </a:rPr>
              <a:t>Marker’s comment: Knowledge and understanding of an alternative view to the one in the question. Awareness of how this view differs from the main view.</a:t>
            </a:r>
            <a:r>
              <a:rPr lang="en-GB" sz="1800" dirty="0"/>
              <a:t>  </a:t>
            </a:r>
            <a:r>
              <a:rPr lang="en-GB" sz="1800" dirty="0" err="1"/>
              <a:t>Zaretsky</a:t>
            </a:r>
            <a:r>
              <a:rPr lang="en-GB" sz="1800" dirty="0"/>
              <a:t> argues that the family props up capitalism and also works as a unit of capitalism where people buy things such as holidays and cars which benefits capitalism.  Therefore Marxists would disagree with Functionalists and instead argue that the nuclear family is exploited by the Bourgeoisie and used for the benefit of Capitalism.</a:t>
            </a:r>
          </a:p>
          <a:p>
            <a:pPr marL="0" indent="0">
              <a:buNone/>
            </a:pPr>
            <a:r>
              <a:rPr lang="en-GB" sz="1800" dirty="0"/>
              <a:t>Furthermore, Feminists would also disagree with Functionalists that the nuclear family is positive and would instead argue that the nuclear family is used to oppress women.  This is because women are forced into gender stereotyped roles and expected to be housewives and to carry out their expressive role, This leads to women not having a career and being used for the benefit of men. </a:t>
            </a:r>
            <a:r>
              <a:rPr lang="en-GB" sz="1800" i="1" dirty="0">
                <a:solidFill>
                  <a:srgbClr val="7030A0"/>
                </a:solidFill>
              </a:rPr>
              <a:t>Marker’s comment:  Third view explained and differentiated from the view in the question.</a:t>
            </a:r>
          </a:p>
          <a:p>
            <a:pPr marL="0" indent="0">
              <a:buNone/>
            </a:pPr>
            <a:r>
              <a:rPr lang="en-GB" sz="1800" dirty="0"/>
              <a:t>To conclude, Functionalists argue that the nuclear family is the most beneficial family type whereas Marxists and Feminists argue that it is used and exploited for the benefit of others. </a:t>
            </a:r>
            <a:r>
              <a:rPr lang="en-GB" sz="1800" i="1" dirty="0">
                <a:solidFill>
                  <a:srgbClr val="7030A0"/>
                </a:solidFill>
              </a:rPr>
              <a:t>Marker’s comment: There is a conclusion.  Could have been improved by some judgement.</a:t>
            </a:r>
            <a:endParaRPr lang="en-GB" sz="1800" dirty="0"/>
          </a:p>
        </p:txBody>
      </p:sp>
    </p:spTree>
    <p:extLst>
      <p:ext uri="{BB962C8B-B14F-4D97-AF65-F5344CB8AC3E}">
        <p14:creationId xmlns:p14="http://schemas.microsoft.com/office/powerpoint/2010/main" val="463657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F1B84-C0D0-49E7-9090-5439A002D60A}"/>
              </a:ext>
            </a:extLst>
          </p:cNvPr>
          <p:cNvSpPr>
            <a:spLocks noGrp="1"/>
          </p:cNvSpPr>
          <p:nvPr>
            <p:ph type="title"/>
          </p:nvPr>
        </p:nvSpPr>
        <p:spPr>
          <a:xfrm>
            <a:off x="308225" y="-390418"/>
            <a:ext cx="8378575" cy="1808056"/>
          </a:xfrm>
        </p:spPr>
        <p:txBody>
          <a:bodyPr>
            <a:normAutofit/>
          </a:bodyPr>
          <a:lstStyle/>
          <a:p>
            <a:r>
              <a:rPr lang="en-GB">
                <a:solidFill>
                  <a:schemeClr val="bg1"/>
                </a:solidFill>
              </a:rPr>
              <a:t>Assessing evidence</a:t>
            </a:r>
          </a:p>
        </p:txBody>
      </p:sp>
      <p:sp>
        <p:nvSpPr>
          <p:cNvPr id="6" name="Content Placeholder 2">
            <a:extLst>
              <a:ext uri="{FF2B5EF4-FFF2-40B4-BE49-F238E27FC236}">
                <a16:creationId xmlns:a16="http://schemas.microsoft.com/office/drawing/2014/main" id="{34FB9A99-C7EF-44D5-A93F-17B0DA8B499F}"/>
              </a:ext>
            </a:extLst>
          </p:cNvPr>
          <p:cNvSpPr>
            <a:spLocks noGrp="1"/>
          </p:cNvSpPr>
          <p:nvPr>
            <p:ph idx="1"/>
          </p:nvPr>
        </p:nvSpPr>
        <p:spPr>
          <a:xfrm>
            <a:off x="457200" y="1027416"/>
            <a:ext cx="8229600" cy="5098747"/>
          </a:xfrm>
        </p:spPr>
        <p:txBody>
          <a:bodyPr>
            <a:normAutofit fontScale="92500"/>
          </a:bodyPr>
          <a:lstStyle/>
          <a:p>
            <a:pPr marL="0" indent="0">
              <a:buNone/>
            </a:pPr>
            <a:endParaRPr lang="en-GB" sz="2400" b="1" dirty="0"/>
          </a:p>
          <a:p>
            <a:pPr marL="0" indent="0">
              <a:buNone/>
            </a:pPr>
            <a:r>
              <a:rPr lang="en-GB" sz="2400" b="1" dirty="0"/>
              <a:t>Assessment</a:t>
            </a:r>
          </a:p>
          <a:p>
            <a:pPr marL="0" indent="0">
              <a:buNone/>
            </a:pPr>
            <a:r>
              <a:rPr lang="en-GB" sz="2400" dirty="0"/>
              <a:t>This essay reaches the top band for each assessment objective.</a:t>
            </a:r>
          </a:p>
          <a:p>
            <a:pPr marL="0" indent="0">
              <a:buNone/>
            </a:pPr>
            <a:r>
              <a:rPr lang="en-GB" sz="2400" b="1" dirty="0"/>
              <a:t>AO1: 4 marks. </a:t>
            </a:r>
            <a:r>
              <a:rPr lang="en-GB" sz="2400" dirty="0"/>
              <a:t>There is detailed, relevant knowledge and understanding of view in question and two alternative views.  There is sustained use of sociological language, concepts and theories.</a:t>
            </a:r>
          </a:p>
          <a:p>
            <a:pPr marL="0" indent="0">
              <a:buNone/>
            </a:pPr>
            <a:r>
              <a:rPr lang="en-GB" sz="2400" dirty="0"/>
              <a:t> </a:t>
            </a:r>
            <a:r>
              <a:rPr lang="en-GB" sz="2400" b="1" dirty="0"/>
              <a:t>AO2: 3 marks. </a:t>
            </a:r>
            <a:r>
              <a:rPr lang="en-GB" sz="2400" dirty="0"/>
              <a:t>Knowledge and understanding is applied  to question and explained in the context of the question</a:t>
            </a:r>
            <a:endParaRPr lang="en-GB" sz="2400" b="1" dirty="0"/>
          </a:p>
          <a:p>
            <a:pPr marL="0" indent="0">
              <a:buNone/>
            </a:pPr>
            <a:r>
              <a:rPr lang="en-GB" sz="2400" b="1" dirty="0"/>
              <a:t>AO3  7 marks </a:t>
            </a:r>
            <a:r>
              <a:rPr lang="en-GB" sz="2400" dirty="0"/>
              <a:t>There is developed analysis.</a:t>
            </a:r>
            <a:r>
              <a:rPr lang="en-GB" sz="2400" b="1" dirty="0"/>
              <a:t> </a:t>
            </a:r>
            <a:r>
              <a:rPr lang="en-GB" sz="2400" dirty="0"/>
              <a:t>There is discussion of the views as opposed to mere description or explanation. There is a sustained line of reasoning.  Judgements are made and there is a conclusion linked to the specifics of the question.   To get to the top of the band, there could have been specific evaluation of the theories.</a:t>
            </a:r>
          </a:p>
        </p:txBody>
      </p:sp>
    </p:spTree>
    <p:extLst>
      <p:ext uri="{BB962C8B-B14F-4D97-AF65-F5344CB8AC3E}">
        <p14:creationId xmlns:p14="http://schemas.microsoft.com/office/powerpoint/2010/main" val="179814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9EC1A-E6EB-4711-A933-417059771F1D}"/>
              </a:ext>
            </a:extLst>
          </p:cNvPr>
          <p:cNvSpPr>
            <a:spLocks noGrp="1"/>
          </p:cNvSpPr>
          <p:nvPr>
            <p:ph type="title"/>
          </p:nvPr>
        </p:nvSpPr>
        <p:spPr/>
        <p:txBody>
          <a:bodyPr>
            <a:normAutofit fontScale="90000"/>
          </a:bodyPr>
          <a:lstStyle/>
          <a:p>
            <a:r>
              <a:rPr lang="en-GB">
                <a:solidFill>
                  <a:schemeClr val="bg1"/>
                </a:solidFill>
              </a:rPr>
              <a:t>Assessing evidence</a:t>
            </a:r>
            <a:br>
              <a:rPr lang="en-GB"/>
            </a:br>
            <a:endParaRPr lang="en-GB"/>
          </a:p>
        </p:txBody>
      </p:sp>
      <p:sp>
        <p:nvSpPr>
          <p:cNvPr id="3" name="Content Placeholder 2">
            <a:extLst>
              <a:ext uri="{FF2B5EF4-FFF2-40B4-BE49-F238E27FC236}">
                <a16:creationId xmlns:a16="http://schemas.microsoft.com/office/drawing/2014/main" id="{5BFF04B1-10CB-4A51-B3BA-503B4D7A73FB}"/>
              </a:ext>
            </a:extLst>
          </p:cNvPr>
          <p:cNvSpPr>
            <a:spLocks noGrp="1"/>
          </p:cNvSpPr>
          <p:nvPr>
            <p:ph idx="1"/>
          </p:nvPr>
        </p:nvSpPr>
        <p:spPr>
          <a:xfrm>
            <a:off x="313362" y="1528281"/>
            <a:ext cx="8229600" cy="4525963"/>
          </a:xfrm>
        </p:spPr>
        <p:txBody>
          <a:bodyPr>
            <a:normAutofit fontScale="92500"/>
          </a:bodyPr>
          <a:lstStyle/>
          <a:p>
            <a:pPr marL="0" indent="0">
              <a:buNone/>
            </a:pPr>
            <a:r>
              <a:rPr lang="en-GB" sz="2400" b="1"/>
              <a:t>Characteristics of a less successful response</a:t>
            </a:r>
            <a:r>
              <a:rPr lang="en-GB" sz="2400"/>
              <a:t>.</a:t>
            </a:r>
          </a:p>
          <a:p>
            <a:r>
              <a:rPr lang="en-GB" sz="2400"/>
              <a:t>Knowledge and understanding will be basic.</a:t>
            </a:r>
          </a:p>
          <a:p>
            <a:r>
              <a:rPr lang="en-GB" sz="2400"/>
              <a:t>There will be little use of sociological language and concepts</a:t>
            </a:r>
          </a:p>
          <a:p>
            <a:r>
              <a:rPr lang="en-GB" sz="2400"/>
              <a:t>Explanations will be undeveloped.</a:t>
            </a:r>
          </a:p>
          <a:p>
            <a:r>
              <a:rPr lang="en-GB" sz="2400"/>
              <a:t>There will be little application to the question.</a:t>
            </a:r>
          </a:p>
          <a:p>
            <a:pPr marL="0" indent="0">
              <a:buNone/>
            </a:pPr>
            <a:r>
              <a:rPr lang="en-GB" sz="2400" b="1"/>
              <a:t>For questions requiring AO3 </a:t>
            </a:r>
          </a:p>
          <a:p>
            <a:r>
              <a:rPr lang="en-GB" sz="2400"/>
              <a:t>Factors/reasons will be described and there will be little evaluation.</a:t>
            </a:r>
          </a:p>
          <a:p>
            <a:r>
              <a:rPr lang="en-GB" sz="2400"/>
              <a:t>Alternative views may be described without reference to the differences or comparisons.</a:t>
            </a:r>
          </a:p>
          <a:p>
            <a:r>
              <a:rPr lang="en-GB" sz="2400"/>
              <a:t>There will be no conclusion linked to the specifics of the question.</a:t>
            </a:r>
          </a:p>
          <a:p>
            <a:endParaRPr lang="en-GB" sz="2400"/>
          </a:p>
          <a:p>
            <a:endParaRPr lang="en-GB" sz="2400"/>
          </a:p>
          <a:p>
            <a:pPr marL="0" indent="0">
              <a:buNone/>
            </a:pPr>
            <a:endParaRPr lang="en-GB" sz="2400"/>
          </a:p>
          <a:p>
            <a:pPr marL="0" indent="0">
              <a:buNone/>
            </a:pPr>
            <a:endParaRPr lang="en-GB" sz="2400"/>
          </a:p>
        </p:txBody>
      </p:sp>
    </p:spTree>
    <p:extLst>
      <p:ext uri="{BB962C8B-B14F-4D97-AF65-F5344CB8AC3E}">
        <p14:creationId xmlns:p14="http://schemas.microsoft.com/office/powerpoint/2010/main" val="2094248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A7628-9CA0-41C3-ADF5-E84E12027969}"/>
              </a:ext>
            </a:extLst>
          </p:cNvPr>
          <p:cNvSpPr>
            <a:spLocks noGrp="1"/>
          </p:cNvSpPr>
          <p:nvPr>
            <p:ph type="title"/>
          </p:nvPr>
        </p:nvSpPr>
        <p:spPr/>
        <p:txBody>
          <a:bodyPr>
            <a:normAutofit fontScale="90000"/>
          </a:bodyPr>
          <a:lstStyle/>
          <a:p>
            <a:r>
              <a:rPr lang="en-GB">
                <a:solidFill>
                  <a:schemeClr val="bg1"/>
                </a:solidFill>
              </a:rPr>
              <a:t>Assessing evidence</a:t>
            </a:r>
            <a:br>
              <a:rPr lang="en-GB"/>
            </a:br>
            <a:endParaRPr lang="en-GB"/>
          </a:p>
        </p:txBody>
      </p:sp>
      <p:sp>
        <p:nvSpPr>
          <p:cNvPr id="6" name="Content Placeholder 2">
            <a:extLst>
              <a:ext uri="{FF2B5EF4-FFF2-40B4-BE49-F238E27FC236}">
                <a16:creationId xmlns:a16="http://schemas.microsoft.com/office/drawing/2014/main" id="{83402685-E287-4B40-B688-A64ACEFE4C10}"/>
              </a:ext>
            </a:extLst>
          </p:cNvPr>
          <p:cNvSpPr>
            <a:spLocks noGrp="1"/>
          </p:cNvSpPr>
          <p:nvPr>
            <p:ph idx="1"/>
          </p:nvPr>
        </p:nvSpPr>
        <p:spPr>
          <a:xfrm>
            <a:off x="457200" y="1027416"/>
            <a:ext cx="8229600" cy="5098747"/>
          </a:xfrm>
        </p:spPr>
        <p:txBody>
          <a:bodyPr>
            <a:normAutofit fontScale="92500" lnSpcReduction="10000"/>
          </a:bodyPr>
          <a:lstStyle/>
          <a:p>
            <a:pPr marL="0" indent="0">
              <a:buNone/>
            </a:pPr>
            <a:r>
              <a:rPr lang="en-GB" sz="2400" dirty="0"/>
              <a:t>Assessment Set 4, question 2(c): </a:t>
            </a:r>
            <a:r>
              <a:rPr lang="en-GB" sz="2400" b="1" dirty="0"/>
              <a:t>Discuss the strengths and weaknesses of observation as a method of research.</a:t>
            </a:r>
          </a:p>
          <a:p>
            <a:pPr marL="0" indent="0">
              <a:buNone/>
            </a:pPr>
            <a:r>
              <a:rPr lang="en-GB" sz="2400" dirty="0"/>
              <a:t>One strength of observation is that they are high in reliability.  </a:t>
            </a:r>
            <a:r>
              <a:rPr lang="en-GB" sz="2400" i="1" dirty="0">
                <a:solidFill>
                  <a:srgbClr val="7030A0"/>
                </a:solidFill>
              </a:rPr>
              <a:t>Marker’s comment: No indication the candidate understands the term reliability and no explanation or development.</a:t>
            </a:r>
          </a:p>
          <a:p>
            <a:pPr marL="0" indent="0">
              <a:buNone/>
            </a:pPr>
            <a:r>
              <a:rPr lang="en-GB" sz="2400" dirty="0"/>
              <a:t>One disadvantage is that it may cause the Hawthorne effect where the teenagers may alter their behaviour making the data nor a true reflection of the general opinion. </a:t>
            </a:r>
            <a:r>
              <a:rPr lang="en-GB" sz="2400" i="1" dirty="0">
                <a:solidFill>
                  <a:srgbClr val="7030A0"/>
                </a:solidFill>
              </a:rPr>
              <a:t> Marker’s comment: Some credit for point made.  Candidate refers to teenagers but question does not require contextualisation.</a:t>
            </a:r>
          </a:p>
          <a:p>
            <a:pPr marL="0" indent="0">
              <a:buNone/>
            </a:pPr>
            <a:r>
              <a:rPr lang="en-GB" sz="2400" dirty="0"/>
              <a:t>Another disadvantage is receiving consent, especially for children and teenagers is difficult. Also it is time consuming so not effective.</a:t>
            </a:r>
          </a:p>
          <a:p>
            <a:pPr marL="0" indent="0">
              <a:buNone/>
            </a:pPr>
            <a:r>
              <a:rPr lang="en-GB" sz="2400" dirty="0"/>
              <a:t>One advantage is that teenagers cannot lie and there is no risk of low response rate.  </a:t>
            </a:r>
            <a:r>
              <a:rPr lang="en-GB" sz="2400" i="1" dirty="0">
                <a:solidFill>
                  <a:srgbClr val="7030A0"/>
                </a:solidFill>
              </a:rPr>
              <a:t>Marker’s response: Again, no explanation or development.</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b="1" dirty="0"/>
          </a:p>
          <a:p>
            <a:pPr marL="0" indent="0">
              <a:buNone/>
            </a:pPr>
            <a:endParaRPr lang="en-GB" sz="2400" dirty="0"/>
          </a:p>
        </p:txBody>
      </p:sp>
    </p:spTree>
    <p:extLst>
      <p:ext uri="{BB962C8B-B14F-4D97-AF65-F5344CB8AC3E}">
        <p14:creationId xmlns:p14="http://schemas.microsoft.com/office/powerpoint/2010/main" val="876445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6D8FF-850E-4745-BBEE-3AB419B42796}"/>
              </a:ext>
            </a:extLst>
          </p:cNvPr>
          <p:cNvSpPr>
            <a:spLocks noGrp="1"/>
          </p:cNvSpPr>
          <p:nvPr>
            <p:ph type="title"/>
          </p:nvPr>
        </p:nvSpPr>
        <p:spPr/>
        <p:txBody>
          <a:bodyPr>
            <a:normAutofit fontScale="90000"/>
          </a:bodyPr>
          <a:lstStyle/>
          <a:p>
            <a:r>
              <a:rPr lang="en-GB">
                <a:solidFill>
                  <a:schemeClr val="bg1"/>
                </a:solidFill>
              </a:rPr>
              <a:t>Assessing evidence</a:t>
            </a:r>
            <a:br>
              <a:rPr lang="en-GB"/>
            </a:br>
            <a:endParaRPr lang="en-GB"/>
          </a:p>
        </p:txBody>
      </p:sp>
      <p:sp>
        <p:nvSpPr>
          <p:cNvPr id="6" name="Content Placeholder 2">
            <a:extLst>
              <a:ext uri="{FF2B5EF4-FFF2-40B4-BE49-F238E27FC236}">
                <a16:creationId xmlns:a16="http://schemas.microsoft.com/office/drawing/2014/main" id="{37480E72-D524-4B5C-8B26-C58426590139}"/>
              </a:ext>
            </a:extLst>
          </p:cNvPr>
          <p:cNvSpPr>
            <a:spLocks noGrp="1"/>
          </p:cNvSpPr>
          <p:nvPr>
            <p:ph idx="1"/>
          </p:nvPr>
        </p:nvSpPr>
        <p:spPr>
          <a:xfrm>
            <a:off x="457200" y="1600200"/>
            <a:ext cx="8229600" cy="4525963"/>
          </a:xfrm>
        </p:spPr>
        <p:txBody>
          <a:bodyPr>
            <a:normAutofit/>
          </a:bodyPr>
          <a:lstStyle/>
          <a:p>
            <a:pPr marL="0" indent="0">
              <a:buNone/>
            </a:pPr>
            <a:r>
              <a:rPr lang="en-GB" sz="2400" dirty="0"/>
              <a:t>This response is placed in the following bands:</a:t>
            </a:r>
          </a:p>
          <a:p>
            <a:r>
              <a:rPr lang="en-GB" sz="2400" dirty="0"/>
              <a:t>AOI Band 2: 2 marks There is partial knowledge and understanding of strengths and weaknesses though lacking in detail and with inaccuracies.</a:t>
            </a:r>
          </a:p>
          <a:p>
            <a:r>
              <a:rPr lang="en-GB" sz="2400" dirty="0"/>
              <a:t>AO2  Band 2: 2 marks.  There is some development in application to question and but with limited detail.</a:t>
            </a:r>
          </a:p>
          <a:p>
            <a:r>
              <a:rPr lang="en-GB" sz="2400" dirty="0"/>
              <a:t>AO3 Band 1: 1 mark.  There is limited analysis of strengths and weaknesses.  Evaluation is limited, strengths and weaknesses are described only.  No judgement or conclusion in relation to the specifics of the question. </a:t>
            </a:r>
          </a:p>
        </p:txBody>
      </p:sp>
    </p:spTree>
    <p:extLst>
      <p:ext uri="{BB962C8B-B14F-4D97-AF65-F5344CB8AC3E}">
        <p14:creationId xmlns:p14="http://schemas.microsoft.com/office/powerpoint/2010/main" val="1701696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15212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414670" y="862817"/>
            <a:ext cx="8568952" cy="4801314"/>
          </a:xfrm>
          <a:prstGeom prst="rect">
            <a:avLst/>
          </a:prstGeom>
          <a:noFill/>
        </p:spPr>
        <p:txBody>
          <a:bodyPr wrap="square" rtlCol="0">
            <a:spAutoFit/>
          </a:bodyPr>
          <a:lstStyle/>
          <a:p>
            <a:endParaRPr lang="en-GB" sz="2400" b="1" dirty="0"/>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Please read the qualification overview PowerPoint first.</a:t>
            </a:r>
          </a:p>
          <a:p>
            <a:pPr marL="342900" indent="-34290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This PowerPoint focuses on applying the marking criteria in GCSE Sociology Component 1</a:t>
            </a:r>
          </a:p>
          <a:p>
            <a:pPr lvl="0"/>
            <a:endParaRPr lang="en-GB" sz="2200" dirty="0">
              <a:highlight>
                <a:srgbClr val="FFFF00"/>
              </a:highlight>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You will also need access to the following documents:</a:t>
            </a:r>
          </a:p>
          <a:p>
            <a:pPr lvl="0"/>
            <a:endParaRPr lang="en-GB" sz="220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q"/>
            </a:pPr>
            <a:r>
              <a:rPr lang="en-GB" sz="2200" dirty="0">
                <a:latin typeface="Arial" panose="020B0604020202020204" pitchFamily="34" charset="0"/>
                <a:cs typeface="Arial" panose="020B0604020202020204" pitchFamily="34" charset="0"/>
              </a:rPr>
              <a:t>relevant marking schemes</a:t>
            </a:r>
          </a:p>
          <a:p>
            <a:pPr marL="800100" lvl="1" indent="-342900">
              <a:buFont typeface="Wingdings" panose="05000000000000000000" pitchFamily="2" charset="2"/>
              <a:buChar char="q"/>
            </a:pPr>
            <a:r>
              <a:rPr lang="en-GB" sz="2200" dirty="0">
                <a:latin typeface="Arial" panose="020B0604020202020204" pitchFamily="34" charset="0"/>
                <a:cs typeface="Arial" panose="020B0604020202020204" pitchFamily="34" charset="0"/>
              </a:rPr>
              <a:t>exemplar material</a:t>
            </a:r>
          </a:p>
          <a:p>
            <a:pPr marL="800100" lvl="1" indent="-342900">
              <a:buFont typeface="Wingdings" panose="05000000000000000000" pitchFamily="2" charset="2"/>
              <a:buChar char="q"/>
            </a:pPr>
            <a:r>
              <a:rPr lang="en-GB" sz="2200" dirty="0">
                <a:latin typeface="Arial" panose="020B0604020202020204" pitchFamily="34" charset="0"/>
                <a:cs typeface="Arial" panose="020B0604020202020204" pitchFamily="34" charset="0"/>
              </a:rPr>
              <a:t>GCSE specification</a:t>
            </a:r>
          </a:p>
          <a:p>
            <a:pPr lvl="1"/>
            <a:endParaRPr lang="en-GB" sz="2200" dirty="0">
              <a:latin typeface="Arial" panose="020B0604020202020204" pitchFamily="34" charset="0"/>
              <a:cs typeface="Arial" panose="020B0604020202020204" pitchFamily="34" charset="0"/>
            </a:endParaRPr>
          </a:p>
          <a:p>
            <a:pPr lvl="0"/>
            <a:endParaRPr lang="en-GB" sz="2000" dirty="0"/>
          </a:p>
          <a:p>
            <a:pPr lvl="0"/>
            <a:endParaRPr lang="en-GB" sz="2000" dirty="0"/>
          </a:p>
        </p:txBody>
      </p:sp>
    </p:spTree>
    <p:extLst>
      <p:ext uri="{BB962C8B-B14F-4D97-AF65-F5344CB8AC3E}">
        <p14:creationId xmlns:p14="http://schemas.microsoft.com/office/powerpoint/2010/main" val="1047609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467544" y="1174317"/>
            <a:ext cx="8568952" cy="5262979"/>
          </a:xfrm>
          <a:prstGeom prst="rect">
            <a:avLst/>
          </a:prstGeom>
          <a:noFill/>
        </p:spPr>
        <p:txBody>
          <a:bodyPr wrap="square" rtlCol="0">
            <a:spAutoFit/>
          </a:bodyPr>
          <a:lstStyle/>
          <a:p>
            <a:r>
              <a:rPr lang="en-GB" sz="2400" dirty="0"/>
              <a:t>Potential problem areas</a:t>
            </a:r>
          </a:p>
          <a:p>
            <a:pPr marL="342900" indent="-342900">
              <a:buFont typeface="Arial" panose="020B0604020202020204" pitchFamily="34" charset="0"/>
              <a:buChar char="•"/>
            </a:pPr>
            <a:r>
              <a:rPr lang="en-GB" sz="2400" dirty="0"/>
              <a:t>Always mark positively and reward what candidates have written as opposed to deducting marks for errors. </a:t>
            </a:r>
          </a:p>
          <a:p>
            <a:pPr marL="342900" indent="-342900">
              <a:buFont typeface="Arial" panose="020B0604020202020204" pitchFamily="34" charset="0"/>
              <a:buChar char="•"/>
            </a:pPr>
            <a:r>
              <a:rPr lang="en-GB" sz="2400" dirty="0"/>
              <a:t>In the essay questions carrying 15 marks, eight of these are for AO3 skills, analysis and evaluation.  Remember to reward for analysis.  Candidates who just list different views will not score highly for evaluation but may still make the lower bands if they show some awareness that the views are different from each other. </a:t>
            </a:r>
          </a:p>
          <a:p>
            <a:pPr marL="342900" indent="-342900">
              <a:buFont typeface="Arial" panose="020B0604020202020204" pitchFamily="34" charset="0"/>
              <a:buChar char="•"/>
            </a:pPr>
            <a:r>
              <a:rPr lang="en-GB" sz="2400" dirty="0"/>
              <a:t>In questions asking for 2 ways in which families/peer groups etc socialise children, candidates focus on what is taught rather than </a:t>
            </a:r>
            <a:r>
              <a:rPr lang="en-GB" sz="2400" b="1" dirty="0"/>
              <a:t>how</a:t>
            </a:r>
            <a:r>
              <a:rPr lang="en-GB" sz="2400" dirty="0"/>
              <a:t> it is taught.  Credit reference to how they teach not what.</a:t>
            </a:r>
          </a:p>
          <a:p>
            <a:pPr marL="342900" indent="-342900">
              <a:buFont typeface="Arial" panose="020B0604020202020204" pitchFamily="34" charset="0"/>
              <a:buChar char="•"/>
            </a:pPr>
            <a:r>
              <a:rPr lang="en-GB" sz="2400" dirty="0"/>
              <a:t>Questions 2(b) in Assessment sets 2, and 6 on sociological research methods require contextualisation to gain full </a:t>
            </a:r>
            <a:r>
              <a:rPr lang="en-GB" sz="2400"/>
              <a:t>marks.</a:t>
            </a:r>
            <a:endParaRPr lang="en-GB" sz="2400" dirty="0"/>
          </a:p>
        </p:txBody>
      </p:sp>
    </p:spTree>
    <p:extLst>
      <p:ext uri="{BB962C8B-B14F-4D97-AF65-F5344CB8AC3E}">
        <p14:creationId xmlns:p14="http://schemas.microsoft.com/office/powerpoint/2010/main" val="2385934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CBB26C-925E-4469-8222-30B005CB3730}"/>
              </a:ext>
            </a:extLst>
          </p:cNvPr>
          <p:cNvSpPr/>
          <p:nvPr/>
        </p:nvSpPr>
        <p:spPr>
          <a:xfrm>
            <a:off x="323528" y="1484784"/>
            <a:ext cx="7848872" cy="2677656"/>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If you have any questions, contact our specialist subject officers and administrative support team for your subject with any queries.</a:t>
            </a:r>
            <a:br>
              <a:rPr lang="en-US" sz="2400" dirty="0">
                <a:solidFill>
                  <a:schemeClr val="bg1"/>
                </a:solidFill>
                <a:latin typeface="Arial" panose="020B0604020202020204" pitchFamily="34" charset="0"/>
                <a:cs typeface="Arial" panose="020B0604020202020204" pitchFamily="34" charset="0"/>
              </a:rPr>
            </a:br>
            <a:endParaRPr lang="en-US" sz="2400" dirty="0">
              <a:solidFill>
                <a:schemeClr val="bg1"/>
              </a:solidFill>
              <a:latin typeface="Arial" panose="020B0604020202020204" pitchFamily="34" charset="0"/>
              <a:cs typeface="Arial" panose="020B0604020202020204" pitchFamily="34" charset="0"/>
            </a:endParaRPr>
          </a:p>
          <a:p>
            <a:endParaRPr lang="en-US" sz="2400" dirty="0">
              <a:solidFill>
                <a:schemeClr val="bg1"/>
              </a:solidFill>
              <a:latin typeface="Arial" panose="020B0604020202020204" pitchFamily="34" charset="0"/>
              <a:cs typeface="Arial" panose="020B0604020202020204" pitchFamily="34" charset="0"/>
            </a:endParaRPr>
          </a:p>
          <a:p>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hlinkClick r:id="rId2"/>
              </a:rPr>
              <a:t>GCSESociology@eduqas.co.uk</a:t>
            </a:r>
            <a:r>
              <a:rPr lang="en-US" sz="2400" dirty="0">
                <a:solidFill>
                  <a:schemeClr val="bg1"/>
                </a:solidFill>
                <a:latin typeface="Arial" panose="020B0604020202020204" pitchFamily="34" charset="0"/>
                <a:cs typeface="Arial" panose="020B0604020202020204" pitchFamily="34" charset="0"/>
              </a:rPr>
              <a:t>   </a:t>
            </a:r>
            <a:endParaRPr lang="en-GB" sz="2400" dirty="0">
              <a:solidFill>
                <a:schemeClr val="bg1"/>
              </a:solidFill>
              <a:latin typeface="Arial" panose="020B0604020202020204" pitchFamily="34" charset="0"/>
              <a:cs typeface="Arial" panose="020B0604020202020204" pitchFamily="34" charset="0"/>
            </a:endParaRPr>
          </a:p>
        </p:txBody>
      </p:sp>
      <p:pic>
        <p:nvPicPr>
          <p:cNvPr id="3" name="Picture 2" descr="Z:\Pictures\logos\WJEC_Logo_RGB.jpg">
            <a:extLst>
              <a:ext uri="{FF2B5EF4-FFF2-40B4-BE49-F238E27FC236}">
                <a16:creationId xmlns:a16="http://schemas.microsoft.com/office/drawing/2014/main" id="{F09B24DC-DC40-482A-9D5D-01A198B581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949280"/>
            <a:ext cx="736270" cy="73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610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280289"/>
            <a:ext cx="8568952" cy="5109091"/>
          </a:xfrm>
          <a:prstGeom prst="rect">
            <a:avLst/>
          </a:prstGeom>
          <a:noFill/>
        </p:spPr>
        <p:txBody>
          <a:bodyPr wrap="square" rtlCol="0">
            <a:spAutoFit/>
          </a:bodyPr>
          <a:lstStyle/>
          <a:p>
            <a:endParaRPr lang="en-GB" sz="2400" b="1" dirty="0"/>
          </a:p>
          <a:p>
            <a:r>
              <a:rPr lang="en-GB" sz="2200" b="1" dirty="0">
                <a:latin typeface="Arial" panose="020B0604020202020204" pitchFamily="34" charset="0"/>
                <a:cs typeface="Arial" panose="020B0604020202020204" pitchFamily="34" charset="0"/>
              </a:rPr>
              <a:t>Assessment Objectives</a:t>
            </a:r>
          </a:p>
          <a:p>
            <a:endParaRPr lang="en-GB" sz="2400" dirty="0">
              <a:solidFill>
                <a:srgbClr val="FF0000"/>
              </a:solidFill>
            </a:endParaRPr>
          </a:p>
          <a:p>
            <a:r>
              <a:rPr lang="en-GB" sz="2400" dirty="0"/>
              <a:t>Candidates are assessed on AO1, AO2 and AO3 skills</a:t>
            </a:r>
          </a:p>
          <a:p>
            <a:endParaRPr lang="en-GB" sz="2400" b="1" dirty="0"/>
          </a:p>
          <a:p>
            <a:pPr marL="342900" indent="-342900">
              <a:buFont typeface="Arial" panose="020B0604020202020204" pitchFamily="34" charset="0"/>
              <a:buChar char="•"/>
            </a:pPr>
            <a:r>
              <a:rPr lang="en-GB" sz="2400" dirty="0">
                <a:latin typeface="Bliss" pitchFamily="2" charset="77"/>
                <a:cs typeface="Arial" panose="020B0604020202020204" pitchFamily="34" charset="0"/>
              </a:rPr>
              <a:t>AO1 Demonstrate knowledge and understanding of sociological theories, concepts, evidence and methods. </a:t>
            </a:r>
          </a:p>
          <a:p>
            <a:pPr marL="342900" indent="-342900">
              <a:buFont typeface="Arial" panose="020B0604020202020204" pitchFamily="34" charset="0"/>
              <a:buChar char="•"/>
            </a:pPr>
            <a:r>
              <a:rPr lang="en-GB" sz="2400" dirty="0">
                <a:latin typeface="Bliss" pitchFamily="2" charset="77"/>
                <a:cs typeface="Arial" panose="020B0604020202020204" pitchFamily="34" charset="0"/>
              </a:rPr>
              <a:t>AO2 Apply knowledge and understanding of sociological theories, concepts, evidence and methods. </a:t>
            </a:r>
          </a:p>
          <a:p>
            <a:pPr marL="342900" indent="-342900">
              <a:buFont typeface="Arial" panose="020B0604020202020204" pitchFamily="34" charset="0"/>
              <a:buChar char="•"/>
            </a:pPr>
            <a:r>
              <a:rPr lang="en-GB" sz="2400" dirty="0">
                <a:latin typeface="Bliss" pitchFamily="2" charset="77"/>
                <a:cs typeface="Arial" panose="020B0604020202020204" pitchFamily="34" charset="0"/>
              </a:rPr>
              <a:t>AO3 Analyse and evaluate sociological theories, concepts, evidence and methods in order to construct arguments, make judgements and draw conclusions.  </a:t>
            </a:r>
            <a:endParaRPr lang="en-GB" sz="2000" dirty="0"/>
          </a:p>
          <a:p>
            <a:pPr lvl="0"/>
            <a:endParaRPr lang="en-GB" sz="2000" dirty="0"/>
          </a:p>
          <a:p>
            <a:pPr lvl="0"/>
            <a:endParaRPr lang="en-GB" sz="2000" dirty="0"/>
          </a:p>
        </p:txBody>
      </p:sp>
    </p:spTree>
    <p:extLst>
      <p:ext uri="{BB962C8B-B14F-4D97-AF65-F5344CB8AC3E}">
        <p14:creationId xmlns:p14="http://schemas.microsoft.com/office/powerpoint/2010/main" val="1407082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F38A8-464B-4AAA-AD21-E0E3A3432D70}"/>
              </a:ext>
            </a:extLst>
          </p:cNvPr>
          <p:cNvSpPr>
            <a:spLocks noGrp="1"/>
          </p:cNvSpPr>
          <p:nvPr>
            <p:ph type="title"/>
          </p:nvPr>
        </p:nvSpPr>
        <p:spPr/>
        <p:txBody>
          <a:bodyPr>
            <a:normAutofit fontScale="90000"/>
          </a:bodyPr>
          <a:lstStyle/>
          <a:p>
            <a:r>
              <a:rPr lang="en-GB" dirty="0">
                <a:solidFill>
                  <a:schemeClr val="bg1"/>
                </a:solidFill>
              </a:rPr>
              <a:t>Assessing evidence</a:t>
            </a:r>
            <a:br>
              <a:rPr lang="en-GB" dirty="0"/>
            </a:br>
            <a:endParaRPr lang="en-GB" dirty="0"/>
          </a:p>
        </p:txBody>
      </p:sp>
      <p:sp>
        <p:nvSpPr>
          <p:cNvPr id="3" name="Content Placeholder 2">
            <a:extLst>
              <a:ext uri="{FF2B5EF4-FFF2-40B4-BE49-F238E27FC236}">
                <a16:creationId xmlns:a16="http://schemas.microsoft.com/office/drawing/2014/main" id="{B2B03503-7D70-42E9-B5A1-246116EB1A75}"/>
              </a:ext>
            </a:extLst>
          </p:cNvPr>
          <p:cNvSpPr>
            <a:spLocks noGrp="1"/>
          </p:cNvSpPr>
          <p:nvPr>
            <p:ph idx="1"/>
          </p:nvPr>
        </p:nvSpPr>
        <p:spPr/>
        <p:txBody>
          <a:bodyPr>
            <a:normAutofit lnSpcReduction="10000"/>
          </a:bodyPr>
          <a:lstStyle/>
          <a:p>
            <a:pPr marL="0" indent="0">
              <a:buNone/>
            </a:pPr>
            <a:r>
              <a:rPr lang="en-GB" sz="2400" b="1"/>
              <a:t>Assessment objectives</a:t>
            </a:r>
          </a:p>
          <a:p>
            <a:r>
              <a:rPr lang="en-GB" sz="2400"/>
              <a:t>Not all questions assess all skills.  </a:t>
            </a:r>
          </a:p>
          <a:p>
            <a:r>
              <a:rPr lang="en-GB" sz="2400"/>
              <a:t>The lower tariff questions (marks 1-5) assess AO1 skills, AO2 skills or both.</a:t>
            </a:r>
          </a:p>
          <a:p>
            <a:r>
              <a:rPr lang="en-GB" sz="2400"/>
              <a:t>The higher tariff questions also assess AO3 skills</a:t>
            </a:r>
          </a:p>
          <a:p>
            <a:r>
              <a:rPr lang="en-GB" sz="2400"/>
              <a:t>Questions requiring AO3 require a discussion and will ask candidates to discuss a view or ask if they agree with the view in the question. </a:t>
            </a:r>
          </a:p>
          <a:p>
            <a:r>
              <a:rPr lang="en-GB" sz="2400"/>
              <a:t>To score AO3 marks, candidates must discuss a view, compare with other views/reasons, make a judgement and reach a conclusion specific to the question  rather than just describing or explaining a view/reason.</a:t>
            </a:r>
          </a:p>
        </p:txBody>
      </p:sp>
    </p:spTree>
    <p:extLst>
      <p:ext uri="{BB962C8B-B14F-4D97-AF65-F5344CB8AC3E}">
        <p14:creationId xmlns:p14="http://schemas.microsoft.com/office/powerpoint/2010/main" val="3014736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0B9FE-4E54-4513-9241-FF7913BCB816}"/>
              </a:ext>
            </a:extLst>
          </p:cNvPr>
          <p:cNvSpPr>
            <a:spLocks noGrp="1"/>
          </p:cNvSpPr>
          <p:nvPr>
            <p:ph type="title"/>
          </p:nvPr>
        </p:nvSpPr>
        <p:spPr>
          <a:xfrm>
            <a:off x="457200" y="160337"/>
            <a:ext cx="8229600" cy="1143000"/>
          </a:xfrm>
        </p:spPr>
        <p:txBody>
          <a:bodyPr>
            <a:normAutofit fontScale="90000"/>
          </a:bodyPr>
          <a:lstStyle/>
          <a:p>
            <a:r>
              <a:rPr lang="en-GB">
                <a:solidFill>
                  <a:schemeClr val="bg1">
                    <a:lumMod val="95000"/>
                  </a:schemeClr>
                </a:solidFill>
              </a:rPr>
              <a:t>Assessing evidence</a:t>
            </a:r>
            <a:br>
              <a:rPr lang="en-GB"/>
            </a:br>
            <a:endParaRPr lang="en-GB"/>
          </a:p>
        </p:txBody>
      </p:sp>
      <p:sp>
        <p:nvSpPr>
          <p:cNvPr id="3" name="Content Placeholder 2">
            <a:extLst>
              <a:ext uri="{FF2B5EF4-FFF2-40B4-BE49-F238E27FC236}">
                <a16:creationId xmlns:a16="http://schemas.microsoft.com/office/drawing/2014/main" id="{0444CD7D-57C5-4944-9161-A7A25E6B42C6}"/>
              </a:ext>
            </a:extLst>
          </p:cNvPr>
          <p:cNvSpPr>
            <a:spLocks noGrp="1"/>
          </p:cNvSpPr>
          <p:nvPr>
            <p:ph idx="1"/>
          </p:nvPr>
        </p:nvSpPr>
        <p:spPr>
          <a:xfrm>
            <a:off x="582460" y="1612726"/>
            <a:ext cx="8229600" cy="4525963"/>
          </a:xfrm>
        </p:spPr>
        <p:txBody>
          <a:bodyPr>
            <a:normAutofit lnSpcReduction="10000"/>
          </a:bodyPr>
          <a:lstStyle/>
          <a:p>
            <a:pPr marL="0" indent="0">
              <a:buNone/>
            </a:pPr>
            <a:r>
              <a:rPr lang="en-GB" sz="2400" b="1"/>
              <a:t>Mark Bands</a:t>
            </a:r>
          </a:p>
          <a:p>
            <a:r>
              <a:rPr lang="en-GB" sz="2400"/>
              <a:t>In the higher tariff questions, mark bands are used to allocate candidates’ responses</a:t>
            </a:r>
          </a:p>
          <a:p>
            <a:r>
              <a:rPr lang="en-GB" sz="2400"/>
              <a:t>These bands give an idea of what is expected in the responses.   </a:t>
            </a:r>
          </a:p>
          <a:p>
            <a:r>
              <a:rPr lang="en-GB" sz="2400"/>
              <a:t>There are usually 3 or 4 mark bands.  Each band contains descriptors that describe the features of the response. These key descriptors remain the same.</a:t>
            </a:r>
          </a:p>
          <a:p>
            <a:r>
              <a:rPr lang="en-GB" sz="2400"/>
              <a:t>Examiners use these to decide which band the candidate’s answer fits into.  For example, band 4 AO1 will ask for ‘detailed, relevant knowledge and understanding of a range of factors /reasons’</a:t>
            </a:r>
          </a:p>
          <a:p>
            <a:endParaRPr lang="en-GB" sz="2400"/>
          </a:p>
        </p:txBody>
      </p:sp>
    </p:spTree>
    <p:extLst>
      <p:ext uri="{BB962C8B-B14F-4D97-AF65-F5344CB8AC3E}">
        <p14:creationId xmlns:p14="http://schemas.microsoft.com/office/powerpoint/2010/main" val="3772519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D9382-C003-4C83-81A3-D037224FA7E8}"/>
              </a:ext>
            </a:extLst>
          </p:cNvPr>
          <p:cNvSpPr>
            <a:spLocks noGrp="1"/>
          </p:cNvSpPr>
          <p:nvPr>
            <p:ph type="title"/>
          </p:nvPr>
        </p:nvSpPr>
        <p:spPr/>
        <p:txBody>
          <a:bodyPr>
            <a:normAutofit fontScale="90000"/>
          </a:bodyPr>
          <a:lstStyle/>
          <a:p>
            <a:r>
              <a:rPr lang="en-GB">
                <a:solidFill>
                  <a:schemeClr val="bg1"/>
                </a:solidFill>
              </a:rPr>
              <a:t>Assessing evidence</a:t>
            </a:r>
            <a:br>
              <a:rPr lang="en-GB"/>
            </a:br>
            <a:endParaRPr lang="en-GB"/>
          </a:p>
        </p:txBody>
      </p:sp>
      <p:sp>
        <p:nvSpPr>
          <p:cNvPr id="3" name="Content Placeholder 2">
            <a:extLst>
              <a:ext uri="{FF2B5EF4-FFF2-40B4-BE49-F238E27FC236}">
                <a16:creationId xmlns:a16="http://schemas.microsoft.com/office/drawing/2014/main" id="{E450863D-7CC1-438F-AF8D-45302A9EAD0F}"/>
              </a:ext>
            </a:extLst>
          </p:cNvPr>
          <p:cNvSpPr>
            <a:spLocks noGrp="1"/>
          </p:cNvSpPr>
          <p:nvPr>
            <p:ph idx="1"/>
          </p:nvPr>
        </p:nvSpPr>
        <p:spPr/>
        <p:txBody>
          <a:bodyPr>
            <a:normAutofit/>
          </a:bodyPr>
          <a:lstStyle/>
          <a:p>
            <a:r>
              <a:rPr lang="en-GB" sz="2400"/>
              <a:t>Some mark bands contain a range of marks within each band allowing for examiners to judge where the response fits in that band.  If the response fits most of the characteristics described in the band, then the response should be placed at the top end of the band.  If it misses some of the characteristics, it should be placed towards or at the bottom of the band.  </a:t>
            </a:r>
          </a:p>
          <a:p>
            <a:endParaRPr lang="en-GB" sz="2400"/>
          </a:p>
        </p:txBody>
      </p:sp>
    </p:spTree>
    <p:extLst>
      <p:ext uri="{BB962C8B-B14F-4D97-AF65-F5344CB8AC3E}">
        <p14:creationId xmlns:p14="http://schemas.microsoft.com/office/powerpoint/2010/main" val="848744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 </a:t>
            </a:r>
          </a:p>
        </p:txBody>
      </p:sp>
      <p:sp>
        <p:nvSpPr>
          <p:cNvPr id="6" name="TextBox 5">
            <a:extLst>
              <a:ext uri="{FF2B5EF4-FFF2-40B4-BE49-F238E27FC236}">
                <a16:creationId xmlns:a16="http://schemas.microsoft.com/office/drawing/2014/main" id="{8FE6E631-33AE-4BF8-9811-2508E556599F}"/>
              </a:ext>
            </a:extLst>
          </p:cNvPr>
          <p:cNvSpPr txBox="1"/>
          <p:nvPr/>
        </p:nvSpPr>
        <p:spPr>
          <a:xfrm>
            <a:off x="457200" y="1165468"/>
            <a:ext cx="8512215" cy="5262979"/>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Characteristics of a successful response</a:t>
            </a:r>
          </a:p>
          <a:p>
            <a:endParaRPr lang="en-GB" sz="2400" b="1" dirty="0"/>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 successful response will address the command words. Command words such as describe, explain, identify require AO1 and/or AO2 skills only.  Command words such as discuss or a question asking the candidate if they agree with a statement require AO3 skills in addition.</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Appropriate and sustained sociological language and concepts are one of the features of the top band.</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 response can fulfil the characteristics of the top band without names of sociologists but when used appropriately sociologists can enhance an answer and provide evidence</a:t>
            </a:r>
          </a:p>
          <a:p>
            <a:r>
              <a:rPr lang="en-US" sz="2400" dirty="0">
                <a:solidFill>
                  <a:schemeClr val="tx1">
                    <a:lumMod val="85000"/>
                    <a:lumOff val="15000"/>
                  </a:schemeClr>
                </a:solidFill>
                <a:latin typeface="Arial" panose="020B0604020202020204" pitchFamily="34" charset="0"/>
                <a:cs typeface="Arial" panose="020B0604020202020204" pitchFamily="34" charset="0"/>
              </a:rPr>
              <a:t>    to support points.</a:t>
            </a:r>
          </a:p>
          <a:p>
            <a:pPr marL="342900" indent="-342900">
              <a:buFont typeface="Arial" panose="020B0604020202020204" pitchFamily="34" charset="0"/>
              <a:buChar char="•"/>
            </a:pPr>
            <a:r>
              <a:rPr lang="en-US" sz="2400" dirty="0">
                <a:solidFill>
                  <a:schemeClr val="tx1">
                    <a:lumMod val="85000"/>
                    <a:lumOff val="15000"/>
                  </a:schemeClr>
                </a:solidFill>
                <a:latin typeface="Arial" panose="020B0604020202020204" pitchFamily="34" charset="0"/>
                <a:cs typeface="Arial" panose="020B0604020202020204" pitchFamily="34" charset="0"/>
              </a:rPr>
              <a:t>Sociological theory, if used appropriately, will be rewarded.</a:t>
            </a:r>
          </a:p>
        </p:txBody>
      </p:sp>
    </p:spTree>
    <p:extLst>
      <p:ext uri="{BB962C8B-B14F-4D97-AF65-F5344CB8AC3E}">
        <p14:creationId xmlns:p14="http://schemas.microsoft.com/office/powerpoint/2010/main" val="3250487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FBAAC-662A-41D8-8496-64191DF48206}"/>
              </a:ext>
            </a:extLst>
          </p:cNvPr>
          <p:cNvSpPr>
            <a:spLocks noGrp="1"/>
          </p:cNvSpPr>
          <p:nvPr>
            <p:ph type="title"/>
          </p:nvPr>
        </p:nvSpPr>
        <p:spPr/>
        <p:txBody>
          <a:bodyPr>
            <a:normAutofit fontScale="90000"/>
          </a:bodyPr>
          <a:lstStyle/>
          <a:p>
            <a:r>
              <a:rPr lang="en-GB">
                <a:solidFill>
                  <a:schemeClr val="bg1"/>
                </a:solidFill>
              </a:rPr>
              <a:t>Assessing evidence</a:t>
            </a:r>
            <a:br>
              <a:rPr lang="en-GB"/>
            </a:br>
            <a:endParaRPr lang="en-GB"/>
          </a:p>
        </p:txBody>
      </p:sp>
      <p:sp>
        <p:nvSpPr>
          <p:cNvPr id="3" name="Content Placeholder 2">
            <a:extLst>
              <a:ext uri="{FF2B5EF4-FFF2-40B4-BE49-F238E27FC236}">
                <a16:creationId xmlns:a16="http://schemas.microsoft.com/office/drawing/2014/main" id="{FA85F02A-4254-4904-881F-409350E40E6A}"/>
              </a:ext>
            </a:extLst>
          </p:cNvPr>
          <p:cNvSpPr>
            <a:spLocks noGrp="1"/>
          </p:cNvSpPr>
          <p:nvPr>
            <p:ph idx="1"/>
          </p:nvPr>
        </p:nvSpPr>
        <p:spPr>
          <a:xfrm>
            <a:off x="250521" y="1077238"/>
            <a:ext cx="8436279" cy="5506124"/>
          </a:xfrm>
        </p:spPr>
        <p:txBody>
          <a:bodyPr>
            <a:normAutofit fontScale="92500" lnSpcReduction="20000"/>
          </a:bodyPr>
          <a:lstStyle/>
          <a:p>
            <a:pPr marL="0" indent="0">
              <a:buNone/>
            </a:pPr>
            <a:r>
              <a:rPr lang="en-GB" sz="2400" u="sng"/>
              <a:t>AO1 skills</a:t>
            </a:r>
          </a:p>
          <a:p>
            <a:r>
              <a:rPr lang="en-GB" sz="2400"/>
              <a:t>Top band answers for AO1 require detailed, relevant knowledge and understanding of a range of factors/reasons and sustained, sociological language.</a:t>
            </a:r>
          </a:p>
          <a:p>
            <a:r>
              <a:rPr lang="en-GB" sz="2400"/>
              <a:t>The following example clearly fulfils these requirements. Knowledge and understanding are detailed and relevant and it is packed with concepts and sociological terms.  It easily achieves the full five marks for AO1 </a:t>
            </a:r>
          </a:p>
          <a:p>
            <a:pPr marL="0" indent="0">
              <a:buNone/>
            </a:pPr>
            <a:r>
              <a:rPr lang="en-GB" sz="2400"/>
              <a:t>Assessment Set 4, question 1b</a:t>
            </a:r>
            <a:r>
              <a:rPr lang="en-GB" sz="2400" b="1"/>
              <a:t>: Outline the Functionalist view of the role of education.</a:t>
            </a:r>
          </a:p>
          <a:p>
            <a:pPr marL="0" indent="0">
              <a:buNone/>
            </a:pPr>
            <a:r>
              <a:rPr lang="en-GB" sz="2400"/>
              <a:t>Functionalists see education as a good thing because it teaches the required </a:t>
            </a:r>
            <a:r>
              <a:rPr lang="en-GB" sz="2400" u="sng"/>
              <a:t>norms and values </a:t>
            </a:r>
            <a:r>
              <a:rPr lang="en-GB" sz="2400"/>
              <a:t>of society. It does this by both the</a:t>
            </a:r>
          </a:p>
          <a:p>
            <a:pPr marL="0" indent="0">
              <a:buNone/>
            </a:pPr>
            <a:r>
              <a:rPr lang="en-GB" sz="2400" u="sng"/>
              <a:t>formal and hidden curriculum</a:t>
            </a:r>
            <a:r>
              <a:rPr lang="en-GB" sz="2400"/>
              <a:t>. Functionalist believe education </a:t>
            </a:r>
            <a:r>
              <a:rPr lang="en-GB" sz="2400" u="sng"/>
              <a:t>prepares you for work </a:t>
            </a:r>
            <a:r>
              <a:rPr lang="en-GB" sz="2400"/>
              <a:t>and believe in</a:t>
            </a:r>
            <a:r>
              <a:rPr lang="en-GB" sz="2400" u="sng"/>
              <a:t> meritocracy </a:t>
            </a:r>
            <a:r>
              <a:rPr lang="en-GB" sz="2400"/>
              <a:t>which means the </a:t>
            </a:r>
            <a:r>
              <a:rPr lang="en-GB" sz="2400" u="sng"/>
              <a:t>best jobs go to the hardest workers </a:t>
            </a:r>
            <a:r>
              <a:rPr lang="en-GB" sz="2400"/>
              <a:t>which acts as </a:t>
            </a:r>
            <a:r>
              <a:rPr lang="en-GB" sz="2400" u="sng"/>
              <a:t>motivation for pupils to do well </a:t>
            </a:r>
            <a:r>
              <a:rPr lang="en-GB" sz="2400"/>
              <a:t>in school so they can have good jobs. Functionalists see education as a </a:t>
            </a:r>
            <a:r>
              <a:rPr lang="en-GB" sz="2400" u="sng"/>
              <a:t>building block of society</a:t>
            </a:r>
            <a:r>
              <a:rPr lang="en-GB" sz="2400"/>
              <a:t>.  </a:t>
            </a:r>
          </a:p>
          <a:p>
            <a:endParaRPr lang="en-GB" sz="2400"/>
          </a:p>
        </p:txBody>
      </p:sp>
    </p:spTree>
    <p:extLst>
      <p:ext uri="{BB962C8B-B14F-4D97-AF65-F5344CB8AC3E}">
        <p14:creationId xmlns:p14="http://schemas.microsoft.com/office/powerpoint/2010/main" val="2456363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BB70-B784-469A-838F-747C98E62EAD}"/>
              </a:ext>
            </a:extLst>
          </p:cNvPr>
          <p:cNvSpPr>
            <a:spLocks noGrp="1"/>
          </p:cNvSpPr>
          <p:nvPr>
            <p:ph type="title"/>
          </p:nvPr>
        </p:nvSpPr>
        <p:spPr/>
        <p:txBody>
          <a:bodyPr>
            <a:normAutofit fontScale="90000"/>
          </a:bodyPr>
          <a:lstStyle/>
          <a:p>
            <a:r>
              <a:rPr lang="en-GB">
                <a:solidFill>
                  <a:schemeClr val="bg1"/>
                </a:solidFill>
              </a:rPr>
              <a:t>Assessing evidence</a:t>
            </a:r>
            <a:br>
              <a:rPr lang="en-GB"/>
            </a:br>
            <a:endParaRPr lang="en-GB"/>
          </a:p>
        </p:txBody>
      </p:sp>
      <p:sp>
        <p:nvSpPr>
          <p:cNvPr id="3" name="Content Placeholder 2">
            <a:extLst>
              <a:ext uri="{FF2B5EF4-FFF2-40B4-BE49-F238E27FC236}">
                <a16:creationId xmlns:a16="http://schemas.microsoft.com/office/drawing/2014/main" id="{0AD0799B-ABBC-4170-A968-DD2B9D01B952}"/>
              </a:ext>
            </a:extLst>
          </p:cNvPr>
          <p:cNvSpPr>
            <a:spLocks noGrp="1"/>
          </p:cNvSpPr>
          <p:nvPr>
            <p:ph idx="1"/>
          </p:nvPr>
        </p:nvSpPr>
        <p:spPr/>
        <p:txBody>
          <a:bodyPr>
            <a:normAutofit fontScale="92500"/>
          </a:bodyPr>
          <a:lstStyle/>
          <a:p>
            <a:pPr marL="0" indent="0">
              <a:buNone/>
            </a:pPr>
            <a:r>
              <a:rPr lang="en-GB" sz="2400" u="sng"/>
              <a:t>AO2 skills</a:t>
            </a:r>
          </a:p>
          <a:p>
            <a:r>
              <a:rPr lang="en-GB" sz="2400"/>
              <a:t>To gain AO2 marks, candidates must apply their answer to the question. </a:t>
            </a:r>
          </a:p>
          <a:p>
            <a:r>
              <a:rPr lang="en-GB" sz="2400"/>
              <a:t>In the following answer to the question asking why women are having fewer children in contemporary Britain, the reason (cost of having children) is then applied and explained in the context of the question.</a:t>
            </a:r>
          </a:p>
          <a:p>
            <a:pPr marL="0" indent="0">
              <a:buNone/>
            </a:pPr>
            <a:r>
              <a:rPr lang="en-GB" sz="2400"/>
              <a:t>Another reason women are having fewer children is that the cost of having children has increased (AO1) ………… (this is then developed). This leads to women having fewer children to be able to afford a better standard of living. (linked back to question: AO2)</a:t>
            </a:r>
          </a:p>
          <a:p>
            <a:pPr marL="0" indent="0">
              <a:buNone/>
            </a:pPr>
            <a:r>
              <a:rPr lang="en-GB" sz="2400"/>
              <a:t> </a:t>
            </a:r>
          </a:p>
          <a:p>
            <a:pPr marL="0" indent="0">
              <a:buNone/>
            </a:pPr>
            <a:endParaRPr lang="en-GB" sz="2400"/>
          </a:p>
          <a:p>
            <a:pPr marL="0" indent="0">
              <a:buNone/>
            </a:pPr>
            <a:endParaRPr lang="en-GB" sz="2400"/>
          </a:p>
          <a:p>
            <a:pPr marL="0" indent="0">
              <a:buNone/>
            </a:pPr>
            <a:endParaRPr lang="en-GB" sz="2400"/>
          </a:p>
        </p:txBody>
      </p:sp>
    </p:spTree>
    <p:extLst>
      <p:ext uri="{BB962C8B-B14F-4D97-AF65-F5344CB8AC3E}">
        <p14:creationId xmlns:p14="http://schemas.microsoft.com/office/powerpoint/2010/main" val="140919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scription_x0020_new xmlns="cd497dfa-9c52-4b77-9510-d5d8b75d053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C688D20975B24D8FB5A95768DE6DF2" ma:contentTypeVersion="14" ma:contentTypeDescription="Create a new document." ma:contentTypeScope="" ma:versionID="86c2b4257cc9d00cbcc6417dc6488be7">
  <xsd:schema xmlns:xsd="http://www.w3.org/2001/XMLSchema" xmlns:xs="http://www.w3.org/2001/XMLSchema" xmlns:p="http://schemas.microsoft.com/office/2006/metadata/properties" xmlns:ns2="cd497dfa-9c52-4b77-9510-d5d8b75d053a" xmlns:ns3="36f98b4f-ba65-4a7d-9a34-48b23de556cb" targetNamespace="http://schemas.microsoft.com/office/2006/metadata/properties" ma:root="true" ma:fieldsID="b7d72c49499013935b8d9c0c6f5d3132" ns2:_="" ns3:_="">
    <xsd:import namespace="cd497dfa-9c52-4b77-9510-d5d8b75d053a"/>
    <xsd:import namespace="36f98b4f-ba65-4a7d-9a34-48b23de556cb"/>
    <xsd:element name="properties">
      <xsd:complexType>
        <xsd:sequence>
          <xsd:element name="documentManagement">
            <xsd:complexType>
              <xsd:all>
                <xsd:element ref="ns2:Description_x0020_new" minOccurs="0"/>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497dfa-9c52-4b77-9510-d5d8b75d053a" elementFormDefault="qualified">
    <xsd:import namespace="http://schemas.microsoft.com/office/2006/documentManagement/types"/>
    <xsd:import namespace="http://schemas.microsoft.com/office/infopath/2007/PartnerControls"/>
    <xsd:element name="Description_x0020_new" ma:index="8" nillable="true" ma:displayName="Description new" ma:internalName="Description_x0020_new">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MediaServiceAutoTags" ma:internalName="MediaServiceAutoTags"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f98b4f-ba65-4a7d-9a34-48b23de556c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0AF7EA-0D1E-404B-8E33-11E1CAC9C1F7}">
  <ds:schemaRefs>
    <ds:schemaRef ds:uri="http://schemas.microsoft.com/sharepoint/v3/contenttype/forms"/>
  </ds:schemaRefs>
</ds:datastoreItem>
</file>

<file path=customXml/itemProps2.xml><?xml version="1.0" encoding="utf-8"?>
<ds:datastoreItem xmlns:ds="http://schemas.openxmlformats.org/officeDocument/2006/customXml" ds:itemID="{97643588-0C81-4354-9345-A6BA18BA9527}">
  <ds:schemaRefs>
    <ds:schemaRef ds:uri="http://purl.org/dc/dcmitype/"/>
    <ds:schemaRef ds:uri="http://schemas.microsoft.com/office/infopath/2007/PartnerControls"/>
    <ds:schemaRef ds:uri="http://schemas.microsoft.com/office/2006/documentManagement/types"/>
    <ds:schemaRef ds:uri="36f98b4f-ba65-4a7d-9a34-48b23de556cb"/>
    <ds:schemaRef ds:uri="http://purl.org/dc/elements/1.1/"/>
    <ds:schemaRef ds:uri="http://schemas.microsoft.com/office/2006/metadata/properties"/>
    <ds:schemaRef ds:uri="cd497dfa-9c52-4b77-9510-d5d8b75d053a"/>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B9623BA-70FC-491B-A1C6-22453982DC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497dfa-9c52-4b77-9510-d5d8b75d053a"/>
    <ds:schemaRef ds:uri="36f98b4f-ba65-4a7d-9a34-48b23de556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TotalTime>
  <Words>2274</Words>
  <Application>Microsoft Office PowerPoint</Application>
  <PresentationFormat>On-screen Show (4:3)</PresentationFormat>
  <Paragraphs>162</Paragraphs>
  <Slides>21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Bliss</vt:lpstr>
      <vt:lpstr>Calibri</vt:lpstr>
      <vt:lpstr>Gotham Rounded Book</vt:lpstr>
      <vt:lpstr>Wingdings</vt:lpstr>
      <vt:lpstr>Office Theme</vt:lpstr>
      <vt:lpstr>PowerPoint Presentation</vt:lpstr>
      <vt:lpstr>PowerPoint Presentation</vt:lpstr>
      <vt:lpstr>PowerPoint Presentation</vt:lpstr>
      <vt:lpstr>Assessing evidence </vt:lpstr>
      <vt:lpstr>Assessing evidence </vt:lpstr>
      <vt:lpstr>Assessing evidence </vt:lpstr>
      <vt:lpstr>PowerPoint Presentation</vt:lpstr>
      <vt:lpstr>Assessing evidence </vt:lpstr>
      <vt:lpstr>Assessing evidence </vt:lpstr>
      <vt:lpstr>Assessing evidence</vt:lpstr>
      <vt:lpstr>Assessing evidence</vt:lpstr>
      <vt:lpstr>Assessing evidence</vt:lpstr>
      <vt:lpstr>Assessing evidence</vt:lpstr>
      <vt:lpstr>Assessing evidence</vt:lpstr>
      <vt:lpstr>Assessing evidence</vt:lpstr>
      <vt:lpstr>Assessing evidence</vt:lpstr>
      <vt:lpstr>Assessing evidence </vt:lpstr>
      <vt:lpstr>Assessing evidence </vt:lpstr>
      <vt:lpstr>Assessing evidence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Tovey, Helen</dc:creator>
  <cp:lastModifiedBy>Richard, Sophie</cp:lastModifiedBy>
  <cp:revision>3</cp:revision>
  <dcterms:created xsi:type="dcterms:W3CDTF">2021-02-25T10:03:20Z</dcterms:created>
  <dcterms:modified xsi:type="dcterms:W3CDTF">2022-01-26T11:47:36Z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0x01010012C688D20975B24D8FB5A95768DE6DF2</vt:lpwstr>
  </property>
</Properties>
</file>