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79" r:id="rId5"/>
    <p:sldId id="264" r:id="rId6"/>
    <p:sldId id="265" r:id="rId7"/>
    <p:sldId id="257" r:id="rId8"/>
    <p:sldId id="258" r:id="rId9"/>
    <p:sldId id="259" r:id="rId10"/>
    <p:sldId id="260" r:id="rId11"/>
    <p:sldId id="261" r:id="rId12"/>
    <p:sldId id="262" r:id="rId13"/>
    <p:sldId id="297" r:id="rId14"/>
    <p:sldId id="267" r:id="rId15"/>
    <p:sldId id="280" r:id="rId16"/>
    <p:sldId id="281" r:id="rId17"/>
    <p:sldId id="282" r:id="rId18"/>
    <p:sldId id="298" r:id="rId19"/>
    <p:sldId id="29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65B2E6"/>
    <a:srgbClr val="7C7C7C"/>
    <a:srgbClr val="C6C6C6"/>
    <a:srgbClr val="1E70C0"/>
    <a:srgbClr val="3DA0E4"/>
    <a:srgbClr val="E65000"/>
    <a:srgbClr val="FFC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89" autoAdjust="0"/>
    <p:restoredTop sz="93792" autoAdjust="0"/>
  </p:normalViewPr>
  <p:slideViewPr>
    <p:cSldViewPr snapToGrid="0" snapToObjects="1">
      <p:cViewPr varScale="1">
        <p:scale>
          <a:sx n="80" d="100"/>
          <a:sy n="80" d="100"/>
        </p:scale>
        <p:origin x="288" y="67"/>
      </p:cViewPr>
      <p:guideLst/>
    </p:cSldViewPr>
  </p:slideViewPr>
  <p:outlineViewPr>
    <p:cViewPr>
      <p:scale>
        <a:sx n="33" d="100"/>
        <a:sy n="33" d="100"/>
      </p:scale>
      <p:origin x="0" y="-201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191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94BE0-A7E2-EB4B-A3C8-B89DFE5757F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1C372-17FF-C94C-B4E4-053BFC8B0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2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1C372-17FF-C94C-B4E4-053BFC8B0F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9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F67C-545B-4744-A9ED-5E7C4BAB4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46A66-FB05-CD45-B268-BB9FCF79F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C6EE4-72D2-2944-9BE4-1D0F6AFF3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EC9B-ED80-E040-B096-D346576BEF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18166-B3E0-8342-849D-01F81966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D107F-0FB0-2240-9117-8C80A7ED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0CC-5711-5047-9709-498589CE6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3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AF22-5B4B-2B47-8B57-18B58960D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6DC34-59C1-1E42-A450-F9EE038BE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4019B-70AE-7D41-9056-DF8EB0D02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EC9B-ED80-E040-B096-D346576BEF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529C3-3B68-6F41-AAFF-468C6679C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D60FD-919C-3647-AD1B-D49AAFD02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0CC-5711-5047-9709-498589CE6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5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B375E4-1413-6C44-9A47-6F559F70D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E503D-4629-B744-A029-95AEB570C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16289-030B-C149-9F54-3F859066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EC9B-ED80-E040-B096-D346576BEF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39239-C200-4943-982D-A93D2D79B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9B61D-4807-BD4B-AAF7-8DA871D2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0CC-5711-5047-9709-498589CE6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3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6149-BE0C-2046-A49D-F5CE44BF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3F722-4DA5-BE4D-8A60-6A4E07B0A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546AE-DCE5-E049-B20E-DFA5A9928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EC9B-ED80-E040-B096-D346576BEF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70233-5C20-224C-B23D-110F6981E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6F6AE-532E-8245-A061-B1FE5D93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0CC-5711-5047-9709-498589CE68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B126F12-D0FC-1F4B-B895-CF830A9FD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662" y="307906"/>
            <a:ext cx="1074580" cy="1074580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812F9A-6D05-3941-A2EE-5C845E865C30}"/>
              </a:ext>
            </a:extLst>
          </p:cNvPr>
          <p:cNvSpPr/>
          <p:nvPr userDrawn="1"/>
        </p:nvSpPr>
        <p:spPr>
          <a:xfrm flipV="1">
            <a:off x="1" y="6604000"/>
            <a:ext cx="6676570" cy="254000"/>
          </a:xfrm>
          <a:prstGeom prst="rect">
            <a:avLst/>
          </a:prstGeom>
          <a:solidFill>
            <a:srgbClr val="3DA0E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1E1660-4C78-E943-B869-2ABD9A910F16}"/>
              </a:ext>
            </a:extLst>
          </p:cNvPr>
          <p:cNvSpPr/>
          <p:nvPr userDrawn="1"/>
        </p:nvSpPr>
        <p:spPr>
          <a:xfrm flipV="1">
            <a:off x="6676570" y="6604000"/>
            <a:ext cx="2757715" cy="254000"/>
          </a:xfrm>
          <a:prstGeom prst="rect">
            <a:avLst/>
          </a:prstGeom>
          <a:solidFill>
            <a:srgbClr val="E65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B9631-6FAE-4E4E-A0AE-5B890B572AD6}"/>
              </a:ext>
            </a:extLst>
          </p:cNvPr>
          <p:cNvSpPr/>
          <p:nvPr userDrawn="1"/>
        </p:nvSpPr>
        <p:spPr>
          <a:xfrm flipV="1">
            <a:off x="9434285" y="6604000"/>
            <a:ext cx="2757715" cy="254000"/>
          </a:xfrm>
          <a:prstGeom prst="rect">
            <a:avLst/>
          </a:prstGeom>
          <a:solidFill>
            <a:srgbClr val="FFC8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7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BC953-2D41-354A-852B-F1B0AAFA5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EE157-E6D8-114A-8AC7-1B48E51A9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CA462-19B6-6647-9673-46AE4A2F4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EC9B-ED80-E040-B096-D346576BEF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D133D-7942-3144-BC9F-525CB8DB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06782-B759-BE42-9AFF-8FCD196CF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0CC-5711-5047-9709-498589CE6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3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EB2CB-8B58-A64C-B08A-C448B8C0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22F5F-9036-794C-B68D-FFE8599DF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B3D62-2A10-1C46-A1D3-0E7663BFD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E37C2-8EE4-AF4C-A065-950A0D96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EC9B-ED80-E040-B096-D346576BEF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84F54-000F-6E4A-9748-34E06DEF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E3B76-57E2-1644-A520-35EFBCDE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0CC-5711-5047-9709-498589CE6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9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E5BE6-7882-B446-8729-D401341FB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01C92-7902-E845-AA26-F76B851C5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803BC-6B3E-3242-8C66-A27B4EFAD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174C0B-7259-8747-A5C6-E4946E769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33F3DE-EE2A-7A47-A264-C07028B7E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BED30C-D95F-EB44-BFA4-3E6259DBC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EC9B-ED80-E040-B096-D346576BEF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19EC89-E42A-DD4C-A35D-793FB635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857240-6083-D54F-A130-44DC061A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0CC-5711-5047-9709-498589CE6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9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253F1-D01F-EB40-81EB-97AF969F5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F620CB-899B-F940-97CE-4E66C6EB9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EC9B-ED80-E040-B096-D346576BEF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82D1B-EDE9-3840-B9DE-CA11CD8C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2380A-2F38-6E48-BBE5-76AFF9D2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0CC-5711-5047-9709-498589CE6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9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D46787-A4E8-8042-8DAC-8BBAFDAFA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EC9B-ED80-E040-B096-D346576BEF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3B5B3-71EA-6842-AF67-A7017ABA1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C118A-F06E-F748-9D86-21DCDCAD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0CC-5711-5047-9709-498589CE6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0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D9159-E1C5-C84B-BE0E-74A846B36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3A114-2EF7-7C45-A19E-729139082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074" y="996950"/>
            <a:ext cx="37909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DEA04-8F6E-B74C-8698-E90AED35A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1371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8EADC-ECAC-E94C-B344-7E5C3AEA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EC9B-ED80-E040-B096-D346576BEF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F63B7-F534-3743-AEF6-416534E64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C0C58-D218-0F49-859A-177C2110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0CC-5711-5047-9709-498589CE68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AFE1BAE4-C883-49AF-BA32-0D30C0716E1F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6612" y="3616325"/>
            <a:ext cx="3935413" cy="234315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SmartArt Placeholder 11">
            <a:extLst>
              <a:ext uri="{FF2B5EF4-FFF2-40B4-BE49-F238E27FC236}">
                <a16:creationId xmlns:a16="http://schemas.microsoft.com/office/drawing/2014/main" id="{A895AA2C-485E-4EA1-8794-8AACE311EF25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696074" y="1771650"/>
            <a:ext cx="990600" cy="105727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SmartArt Placeholder 13">
            <a:extLst>
              <a:ext uri="{FF2B5EF4-FFF2-40B4-BE49-F238E27FC236}">
                <a16:creationId xmlns:a16="http://schemas.microsoft.com/office/drawing/2014/main" id="{611735BB-73FE-494F-97B3-F326AD564F0E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6696075" y="3225800"/>
            <a:ext cx="990600" cy="1238250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SmartArt Placeholder 15">
            <a:extLst>
              <a:ext uri="{FF2B5EF4-FFF2-40B4-BE49-F238E27FC236}">
                <a16:creationId xmlns:a16="http://schemas.microsoft.com/office/drawing/2014/main" id="{741FAB85-B0F4-4657-A1AB-2394EE3F59BF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6696074" y="4594225"/>
            <a:ext cx="990602" cy="129857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4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DF52B-05FA-A64C-8E09-931711C8E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21631E-2FD8-E048-8FB8-9941F18D8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AFDD5-CEC0-0440-9B3C-1B6AF995A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7EAC6-1B30-2F45-AAEC-A65294B42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EC9B-ED80-E040-B096-D346576BEF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44189-E3EF-9845-B898-DF3079C6D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DEF43-24EB-B649-882F-533218EC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0CC-5711-5047-9709-498589CE6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1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F7B30-7753-5741-AD1B-195C35FD6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7207C-507C-0246-B04D-A2806B69A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C352A-10A9-E34E-81B7-EE88BEE1C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FEC9B-ED80-E040-B096-D346576BEF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C208-2AD8-8643-AC1B-42F1DD335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319CF-8260-D34D-AEC3-463736EA1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8B0CC-5711-5047-9709-498589CE68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49D5532-0AE8-D241-82C3-6B52EB5C84F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662" y="307906"/>
            <a:ext cx="1074580" cy="1074580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BD4E19-D571-C349-BEF2-E7D205896CC7}"/>
              </a:ext>
            </a:extLst>
          </p:cNvPr>
          <p:cNvSpPr/>
          <p:nvPr userDrawn="1"/>
        </p:nvSpPr>
        <p:spPr>
          <a:xfrm flipV="1">
            <a:off x="1" y="6604000"/>
            <a:ext cx="6676570" cy="254000"/>
          </a:xfrm>
          <a:prstGeom prst="rect">
            <a:avLst/>
          </a:prstGeom>
          <a:solidFill>
            <a:srgbClr val="3DA0E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E90E01-A17D-384C-AA0F-413ABAF5593D}"/>
              </a:ext>
            </a:extLst>
          </p:cNvPr>
          <p:cNvSpPr/>
          <p:nvPr userDrawn="1"/>
        </p:nvSpPr>
        <p:spPr>
          <a:xfrm flipV="1">
            <a:off x="6676570" y="6604000"/>
            <a:ext cx="2757715" cy="254000"/>
          </a:xfrm>
          <a:prstGeom prst="rect">
            <a:avLst/>
          </a:prstGeom>
          <a:solidFill>
            <a:srgbClr val="E65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A0D681-BDC3-4044-8AAB-207FF3C14EFE}"/>
              </a:ext>
            </a:extLst>
          </p:cNvPr>
          <p:cNvSpPr/>
          <p:nvPr userDrawn="1"/>
        </p:nvSpPr>
        <p:spPr>
          <a:xfrm flipV="1">
            <a:off x="9434285" y="6604000"/>
            <a:ext cx="2757715" cy="254000"/>
          </a:xfrm>
          <a:prstGeom prst="rect">
            <a:avLst/>
          </a:prstGeom>
          <a:solidFill>
            <a:srgbClr val="FFC8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9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mailto:food@wjec.co.uk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F17BB7-3DB7-9E42-8E87-945C5986B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2701" y="6604000"/>
            <a:ext cx="6676570" cy="254000"/>
          </a:xfrm>
          <a:prstGeom prst="rect">
            <a:avLst/>
          </a:prstGeom>
          <a:solidFill>
            <a:srgbClr val="3DA0E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45A429-9F05-0C47-84F0-88A74EAF0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676570" y="6604000"/>
            <a:ext cx="2757715" cy="254000"/>
          </a:xfrm>
          <a:prstGeom prst="rect">
            <a:avLst/>
          </a:prstGeom>
          <a:solidFill>
            <a:srgbClr val="E65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861919-BADC-1744-BEBF-CA8791868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434285" y="6614886"/>
            <a:ext cx="2757715" cy="254000"/>
          </a:xfrm>
          <a:prstGeom prst="rect">
            <a:avLst/>
          </a:prstGeom>
          <a:solidFill>
            <a:srgbClr val="FFC8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9F29B3-C7C3-4D64-9DD2-2B8130439864}"/>
              </a:ext>
            </a:extLst>
          </p:cNvPr>
          <p:cNvSpPr/>
          <p:nvPr/>
        </p:nvSpPr>
        <p:spPr>
          <a:xfrm flipV="1">
            <a:off x="0" y="1651892"/>
            <a:ext cx="12240000" cy="36000"/>
          </a:xfrm>
          <a:prstGeom prst="rect">
            <a:avLst/>
          </a:prstGeom>
          <a:solidFill>
            <a:srgbClr val="3DA0E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WJEC Western Avenue Building blue overlay">
            <a:extLst>
              <a:ext uri="{FF2B5EF4-FFF2-40B4-BE49-F238E27FC236}">
                <a16:creationId xmlns:a16="http://schemas.microsoft.com/office/drawing/2014/main" id="{517301B1-DE99-416F-8131-44C5D3832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90688"/>
            <a:ext cx="12191999" cy="495210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FCF381-611C-4DD4-AD1E-2604E6AD3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1" y="0"/>
            <a:ext cx="8175171" cy="1325563"/>
          </a:xfrm>
        </p:spPr>
        <p:txBody>
          <a:bodyPr anchor="t">
            <a:normAutofit/>
          </a:bodyPr>
          <a:lstStyle/>
          <a:p>
            <a:r>
              <a:rPr lang="en-US" sz="3100" dirty="0"/>
              <a:t>High, Medium and Low Level Practical Skills</a:t>
            </a:r>
            <a:br>
              <a:rPr lang="en-US" sz="3100" dirty="0"/>
            </a:br>
            <a:r>
              <a:rPr lang="en-US" sz="3100" dirty="0"/>
              <a:t>G.C.S.E Food &amp; Nutrition</a:t>
            </a: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3766749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9B65A-7648-5FCF-B281-7A9EDD4560F3}"/>
              </a:ext>
            </a:extLst>
          </p:cNvPr>
          <p:cNvSpPr txBox="1"/>
          <p:nvPr/>
        </p:nvSpPr>
        <p:spPr>
          <a:xfrm>
            <a:off x="401714" y="379026"/>
            <a:ext cx="1213355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Examples of dishes that demonstrate </a:t>
            </a:r>
            <a:r>
              <a:rPr lang="en-US" sz="2800" b="1" i="1" dirty="0"/>
              <a:t>high</a:t>
            </a:r>
            <a:r>
              <a:rPr lang="en-US" sz="2800" dirty="0"/>
              <a:t> level skills: </a:t>
            </a:r>
          </a:p>
          <a:p>
            <a:r>
              <a:rPr lang="en-US" sz="2800" dirty="0"/>
              <a:t>• de-boning/ portioning chicken </a:t>
            </a:r>
          </a:p>
          <a:p>
            <a:r>
              <a:rPr lang="en-US" sz="2800" dirty="0"/>
              <a:t>• filleting fish </a:t>
            </a:r>
          </a:p>
          <a:p>
            <a:r>
              <a:rPr lang="en-US" sz="2800" dirty="0"/>
              <a:t>• 3 to 4 complex accompaniments/ garnish </a:t>
            </a:r>
          </a:p>
          <a:p>
            <a:r>
              <a:rPr lang="en-US" sz="2800" dirty="0"/>
              <a:t>• 2 or more high skills to make one product e.g. gateau St. </a:t>
            </a:r>
            <a:r>
              <a:rPr lang="en-US" sz="2800" dirty="0" err="1"/>
              <a:t>Honore</a:t>
            </a:r>
            <a:r>
              <a:rPr lang="en-US" sz="2800" dirty="0"/>
              <a:t> </a:t>
            </a:r>
          </a:p>
          <a:p>
            <a:r>
              <a:rPr lang="en-US" sz="2800" dirty="0"/>
              <a:t>• exemplary presentation of dishes —clean neat presentation </a:t>
            </a:r>
          </a:p>
          <a:p>
            <a:r>
              <a:rPr lang="en-US" sz="2800" dirty="0"/>
              <a:t>• chocolate run outs, spun sugar for decorated cakes. Accurate piping skills. </a:t>
            </a:r>
            <a:endParaRPr lang="en-GB" sz="28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13354DA-F806-5FF5-8989-6720C325C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664" y="106533"/>
            <a:ext cx="1209089" cy="1207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9D022C-02AB-B622-065F-73EA56EA1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33" y="4028920"/>
            <a:ext cx="2937307" cy="2450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CDD89B-5C9B-FEBA-127E-2F70E4DBC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940" y="4028921"/>
            <a:ext cx="2423604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04AD6-D417-674D-AC94-6696F4BF2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954" y="4028921"/>
            <a:ext cx="2635279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65CB59-28A3-30A7-EDB8-4E65381ED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8643" y="4028921"/>
            <a:ext cx="28479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50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F86AF-7A23-C205-3628-3E2BD631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09" y="301840"/>
            <a:ext cx="10114686" cy="1260629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/>
              <a:t>Teacher Handbook  p57-73</a:t>
            </a:r>
            <a:br>
              <a:rPr lang="en-US" dirty="0"/>
            </a:br>
            <a:r>
              <a:rPr lang="en-US" sz="2000" dirty="0"/>
              <a:t>This list gives you examples of dishes – it would be impossible to list every dish. </a:t>
            </a:r>
            <a:br>
              <a:rPr lang="en-US" sz="2000" dirty="0"/>
            </a:br>
            <a:r>
              <a:rPr lang="en-US" sz="2000" dirty="0"/>
              <a:t>Our aim is to give you examples so that you can consider the skill level of dishes selected in your </a:t>
            </a:r>
            <a:r>
              <a:rPr lang="en-US" sz="2000" dirty="0" err="1"/>
              <a:t>centre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B2ED81-6E42-60C6-5E8C-77E1FE1EF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66" y="1590418"/>
            <a:ext cx="5296639" cy="296382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88BA4D-99FC-0D9E-5835-AA1208406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3041" y="2575744"/>
            <a:ext cx="1774793" cy="2583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D54F3C-688C-C389-7C74-E2B8AA7EC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33523"/>
            <a:ext cx="5277587" cy="25244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4D2B64-ED54-CA11-13A9-6DF00DE65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309" y="1616734"/>
            <a:ext cx="5038386" cy="5307850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5C864B88-CE9E-5B79-8EF7-849E56B5F6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5664" y="106533"/>
            <a:ext cx="1209089" cy="120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0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41299D-4F31-19E7-8D12-B01257704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1370437"/>
            <a:ext cx="5734050" cy="5049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416D78-4F89-3A82-3C7D-530D2EAB7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70437"/>
            <a:ext cx="5724525" cy="50494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60D199-D07E-DD3F-159E-FB870A455BB0}"/>
              </a:ext>
            </a:extLst>
          </p:cNvPr>
          <p:cNvSpPr txBox="1"/>
          <p:nvPr/>
        </p:nvSpPr>
        <p:spPr>
          <a:xfrm>
            <a:off x="538163" y="209340"/>
            <a:ext cx="8046544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How to award those top band marks?......</a:t>
            </a: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491765-B1CE-132A-927B-58CC1E3C24F0}"/>
              </a:ext>
            </a:extLst>
          </p:cNvPr>
          <p:cNvSpPr txBox="1"/>
          <p:nvPr/>
        </p:nvSpPr>
        <p:spPr>
          <a:xfrm>
            <a:off x="195262" y="1278384"/>
            <a:ext cx="154476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Oaty Biscuits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79686C-89A9-2665-FEF5-E3A75D68AC5C}"/>
              </a:ext>
            </a:extLst>
          </p:cNvPr>
          <p:cNvSpPr txBox="1"/>
          <p:nvPr/>
        </p:nvSpPr>
        <p:spPr>
          <a:xfrm>
            <a:off x="6136763" y="1278384"/>
            <a:ext cx="197084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Meringue Nests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215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8A163-C406-2DEF-872A-9245D771D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829751"/>
            <a:ext cx="5648325" cy="5618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A37B92-0B7F-BDE6-80E7-F49BD7CD1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293" y="829751"/>
            <a:ext cx="4601008" cy="58189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D4ADCC-30C2-0D84-F5C6-83E61EFE1492}"/>
              </a:ext>
            </a:extLst>
          </p:cNvPr>
          <p:cNvSpPr txBox="1"/>
          <p:nvPr/>
        </p:nvSpPr>
        <p:spPr>
          <a:xfrm>
            <a:off x="300037" y="710214"/>
            <a:ext cx="141335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Profiteroles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9B08C2-6E47-5BDB-4C0D-4E8569CAA5AD}"/>
              </a:ext>
            </a:extLst>
          </p:cNvPr>
          <p:cNvSpPr txBox="1"/>
          <p:nvPr/>
        </p:nvSpPr>
        <p:spPr>
          <a:xfrm>
            <a:off x="6243638" y="679361"/>
            <a:ext cx="219902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Bread cheese whirls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531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9C8886-8EE1-AACD-F660-0A8280D39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370436"/>
            <a:ext cx="5181600" cy="5030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B93E54-501E-1600-0904-77086A1CE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50" y="1352550"/>
            <a:ext cx="5905500" cy="5153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161100-118A-7D88-555A-5DAFF594DE94}"/>
              </a:ext>
            </a:extLst>
          </p:cNvPr>
          <p:cNvSpPr txBox="1"/>
          <p:nvPr/>
        </p:nvSpPr>
        <p:spPr>
          <a:xfrm>
            <a:off x="185738" y="1370436"/>
            <a:ext cx="309012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Sausage rolls Rough puff pastry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D56EB-C0AD-DAD7-A121-38B0589B1F37}"/>
              </a:ext>
            </a:extLst>
          </p:cNvPr>
          <p:cNvSpPr txBox="1"/>
          <p:nvPr/>
        </p:nvSpPr>
        <p:spPr>
          <a:xfrm>
            <a:off x="6022204" y="1254895"/>
            <a:ext cx="168361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Pitta bread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70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9EA35F-3C9A-66A1-9194-39A883A6D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13" y="1029810"/>
            <a:ext cx="5004955" cy="5451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C3F85A-0152-0EFC-B8E3-DFCAE91F5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045" y="1400175"/>
            <a:ext cx="5250012" cy="50811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D09F5B-9150-466F-7798-045167E4FA0D}"/>
              </a:ext>
            </a:extLst>
          </p:cNvPr>
          <p:cNvSpPr txBox="1"/>
          <p:nvPr/>
        </p:nvSpPr>
        <p:spPr>
          <a:xfrm>
            <a:off x="1" y="925001"/>
            <a:ext cx="237033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Fruit Pie with SC Pastry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92E398-C75D-B2E6-3E35-DF0A8DDEE19B}"/>
              </a:ext>
            </a:extLst>
          </p:cNvPr>
          <p:cNvSpPr txBox="1"/>
          <p:nvPr/>
        </p:nvSpPr>
        <p:spPr>
          <a:xfrm>
            <a:off x="5581045" y="1215509"/>
            <a:ext cx="208926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Meringue quenelle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189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F17BB7-3DB7-9E42-8E87-945C5986BA79}"/>
              </a:ext>
            </a:extLst>
          </p:cNvPr>
          <p:cNvSpPr/>
          <p:nvPr/>
        </p:nvSpPr>
        <p:spPr>
          <a:xfrm flipV="1">
            <a:off x="1" y="6604000"/>
            <a:ext cx="6676570" cy="254000"/>
          </a:xfrm>
          <a:prstGeom prst="rect">
            <a:avLst/>
          </a:prstGeom>
          <a:solidFill>
            <a:srgbClr val="3DA0E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45A429-9F05-0C47-84F0-88A74EAF054D}"/>
              </a:ext>
            </a:extLst>
          </p:cNvPr>
          <p:cNvSpPr/>
          <p:nvPr/>
        </p:nvSpPr>
        <p:spPr>
          <a:xfrm flipV="1">
            <a:off x="6676570" y="6604000"/>
            <a:ext cx="2757715" cy="254000"/>
          </a:xfrm>
          <a:prstGeom prst="rect">
            <a:avLst/>
          </a:prstGeom>
          <a:solidFill>
            <a:srgbClr val="E65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861919-BADC-1744-BEBF-CA87918683D9}"/>
              </a:ext>
            </a:extLst>
          </p:cNvPr>
          <p:cNvSpPr/>
          <p:nvPr/>
        </p:nvSpPr>
        <p:spPr>
          <a:xfrm flipV="1">
            <a:off x="9434285" y="6604000"/>
            <a:ext cx="2757715" cy="254000"/>
          </a:xfrm>
          <a:prstGeom prst="rect">
            <a:avLst/>
          </a:prstGeom>
          <a:solidFill>
            <a:srgbClr val="FFC8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1A2D21-BB03-44BE-BFA4-408A7181E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97" y="4935768"/>
            <a:ext cx="10515600" cy="1325563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6000" kern="1100" spc="-30">
                <a:solidFill>
                  <a:srgbClr val="3DA0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br>
              <a:rPr lang="en-US" sz="6000" kern="1100" spc="-30">
                <a:solidFill>
                  <a:srgbClr val="3DA0E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kern="1100" spc="-30">
                <a:solidFill>
                  <a:srgbClr val="3DA0E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kern="1100" spc="-30">
                <a:solidFill>
                  <a:srgbClr val="3DA0E4"/>
                </a:solidFill>
                <a:latin typeface="Gotham Rounded Book"/>
                <a:cs typeface="Gotham Rounded Book"/>
              </a:rPr>
            </a:br>
            <a:br>
              <a:rPr lang="en-US" sz="6000" kern="1100" spc="-30">
                <a:solidFill>
                  <a:srgbClr val="3DA0E4"/>
                </a:solidFill>
                <a:latin typeface="Bliss 2 Light" panose="02000506030000020004" pitchFamily="2" charset="0"/>
                <a:cs typeface="Arial" panose="020B0604020202020204" pitchFamily="34" charset="0"/>
              </a:rPr>
            </a:br>
            <a:endParaRPr lang="en-US" sz="6000" kern="1100" spc="-30">
              <a:solidFill>
                <a:srgbClr val="3DA0E4"/>
              </a:solidFill>
              <a:latin typeface="Gotham Rounded Medium" pitchFamily="2" charset="77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D780A0-1D76-5017-3DD0-A7E222A794CE}"/>
              </a:ext>
            </a:extLst>
          </p:cNvPr>
          <p:cNvSpPr txBox="1"/>
          <p:nvPr/>
        </p:nvSpPr>
        <p:spPr>
          <a:xfrm>
            <a:off x="419049" y="389620"/>
            <a:ext cx="5461048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Gotham Rounded Book" pitchFamily="50" charset="0"/>
              </a:rPr>
              <a:t>CONTACTS:</a:t>
            </a:r>
          </a:p>
          <a:p>
            <a:r>
              <a:rPr lang="en-GB" sz="1800" dirty="0">
                <a:latin typeface="Gotham Rounded Book" pitchFamily="50" charset="0"/>
              </a:rPr>
              <a:t>Contact our specialist Subject Officer and administrative support team with any queries.  </a:t>
            </a:r>
          </a:p>
          <a:p>
            <a:endParaRPr lang="en-GB" sz="2000" dirty="0">
              <a:latin typeface="Bliss-Light"/>
            </a:endParaRPr>
          </a:p>
          <a:p>
            <a:r>
              <a:rPr lang="en-US" sz="1800" kern="1100" spc="-50" dirty="0">
                <a:latin typeface="Gotham Rounded Book"/>
                <a:cs typeface="Gotham Rounded Book"/>
              </a:rPr>
              <a:t>Allison Candy - Subject Officer</a:t>
            </a:r>
          </a:p>
          <a:p>
            <a:r>
              <a:rPr lang="en-US" sz="1800" kern="1100" spc="-50" dirty="0">
                <a:latin typeface="Gotham Rounded Book"/>
                <a:cs typeface="Gotham Rounded Book"/>
                <a:hlinkClick r:id="rId2"/>
              </a:rPr>
              <a:t>food@wjec.co.uk</a:t>
            </a:r>
            <a:endParaRPr lang="en-US" sz="1800" kern="1100" spc="-50" dirty="0">
              <a:latin typeface="Gotham Rounded Book"/>
              <a:cs typeface="Gotham Rounded Book"/>
            </a:endParaRPr>
          </a:p>
          <a:p>
            <a:endParaRPr lang="en-US" sz="1800" b="1" kern="1100" spc="-50" dirty="0">
              <a:latin typeface="Gotham Rounded Book"/>
            </a:endParaRPr>
          </a:p>
          <a:p>
            <a:r>
              <a:rPr lang="en-US" sz="1800" kern="1100" spc="-50" dirty="0">
                <a:latin typeface="Gotham Rounded Book"/>
                <a:cs typeface="Gotham Rounded Book"/>
              </a:rPr>
              <a:t>Gemma Edwards - Subject Support Officer</a:t>
            </a:r>
          </a:p>
          <a:p>
            <a:r>
              <a:rPr lang="en-US" sz="1800" kern="1100" spc="-50" dirty="0">
                <a:latin typeface="Gotham Rounded Book"/>
                <a:cs typeface="Gotham Rounded Book"/>
                <a:hlinkClick r:id="rId2"/>
              </a:rPr>
              <a:t>food@wjec.co.uk</a:t>
            </a:r>
            <a:endParaRPr lang="en-US" sz="1800" kern="1100" spc="-50" dirty="0">
              <a:latin typeface="Gotham Rounded Book"/>
              <a:cs typeface="Gotham Rounded Book"/>
            </a:endParaRPr>
          </a:p>
          <a:p>
            <a:endParaRPr lang="en-US" kern="1100" spc="-50" dirty="0">
              <a:latin typeface="Gotham Rounded Book"/>
              <a:cs typeface="Gotham Rounded Book"/>
            </a:endParaRPr>
          </a:p>
          <a:p>
            <a:r>
              <a:rPr lang="en-US" sz="1800" kern="1100" spc="-50" dirty="0">
                <a:latin typeface="Gotham Rounded Book"/>
                <a:cs typeface="Gotham Rounded Book"/>
              </a:rPr>
              <a:t>Sian Williams – Subject Adviser</a:t>
            </a:r>
          </a:p>
          <a:p>
            <a:r>
              <a:rPr lang="en-US" kern="1100" spc="-50" dirty="0">
                <a:latin typeface="Gotham Rounded Book"/>
                <a:cs typeface="Gotham Rounded Book"/>
                <a:hlinkClick r:id="rId2"/>
              </a:rPr>
              <a:t>food@wjec.co.uk</a:t>
            </a:r>
            <a:endParaRPr lang="en-US" kern="1100" spc="-50" dirty="0">
              <a:latin typeface="Gotham Rounded Book"/>
              <a:cs typeface="Gotham Rounded Book"/>
            </a:endParaRPr>
          </a:p>
          <a:p>
            <a:endParaRPr lang="en-US" sz="1800" b="1" kern="1100" spc="-50" dirty="0">
              <a:latin typeface="Gotham Rounded Book"/>
            </a:endParaRPr>
          </a:p>
          <a:p>
            <a:endParaRPr lang="en-GB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1B2D0F3-57E6-51E9-3BC0-6DEA9F026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17" y="1466090"/>
            <a:ext cx="703980" cy="96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3A42F43F-BA67-8380-1B6C-E4D1E2FB9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17" y="2452582"/>
            <a:ext cx="703980" cy="97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46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2F3D-9DAA-34AC-E245-D3FB5213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83" y="0"/>
            <a:ext cx="10152557" cy="814619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000" dirty="0"/>
              <a:t>Skills and Technique table – Specification p24-26</a:t>
            </a:r>
            <a:endParaRPr lang="en-GB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732890-CE03-AEA3-9D33-F31D2E50F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658" y="814620"/>
            <a:ext cx="3809628" cy="572905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1FC2BF-573C-FD4D-ED16-80D63CE04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286" y="1269507"/>
            <a:ext cx="3953427" cy="5274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DA5246-EAA4-CD8A-D976-AEB642BA0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713" y="1340529"/>
            <a:ext cx="4031048" cy="527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8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8BCD5-B7AE-016B-1571-2718296A3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C8D5CEF-5B40-6D61-0F7F-C6922FF26D80}"/>
              </a:ext>
            </a:extLst>
          </p:cNvPr>
          <p:cNvSpPr/>
          <p:nvPr/>
        </p:nvSpPr>
        <p:spPr>
          <a:xfrm>
            <a:off x="0" y="106533"/>
            <a:ext cx="11226554" cy="5850608"/>
          </a:xfrm>
          <a:prstGeom prst="cloudCallout">
            <a:avLst>
              <a:gd name="adj1" fmla="val -54853"/>
              <a:gd name="adj2" fmla="val 759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Please note</a:t>
            </a:r>
            <a:r>
              <a:rPr lang="en-US" sz="2800" dirty="0"/>
              <a:t>: In order for a dish to be considered HIGH SKILL, not only should the skills demonstrated reflect the high skill criteria, but the practical work should also be conducted in a HIGHLY SKILLED manner. The working practices of the learner should be exemplary, and the finished presentation and </a:t>
            </a:r>
            <a:r>
              <a:rPr lang="en-US" sz="2800" dirty="0" err="1"/>
              <a:t>flavour</a:t>
            </a:r>
            <a:r>
              <a:rPr lang="en-US" sz="2800" dirty="0"/>
              <a:t> balance of the finished dish/es should be done to a high standard. </a:t>
            </a:r>
            <a:endParaRPr lang="en-GB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84AAC-2D98-4974-3A9D-19470D046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61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6FFEB95-BD58-DDBC-A901-8623F0D9B373}"/>
              </a:ext>
            </a:extLst>
          </p:cNvPr>
          <p:cNvSpPr/>
          <p:nvPr/>
        </p:nvSpPr>
        <p:spPr>
          <a:xfrm>
            <a:off x="419100" y="314325"/>
            <a:ext cx="2608185" cy="621982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7A3C609-8466-9AF4-DC9E-0693593F0D2C}"/>
              </a:ext>
            </a:extLst>
          </p:cNvPr>
          <p:cNvSpPr/>
          <p:nvPr/>
        </p:nvSpPr>
        <p:spPr>
          <a:xfrm>
            <a:off x="3132198" y="330976"/>
            <a:ext cx="3552687" cy="621982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200" b="1" dirty="0">
                <a:solidFill>
                  <a:schemeClr val="accent1">
                    <a:lumMod val="50000"/>
                  </a:schemeClr>
                </a:solidFill>
              </a:rPr>
              <a:t>Knife techniques: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chopping* </a:t>
            </a:r>
          </a:p>
          <a:p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</a:rPr>
              <a:t>bâton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chiffonade**  </a:t>
            </a:r>
          </a:p>
          <a:p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</a:rPr>
              <a:t>brunoise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***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dicing**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julienne***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mincing***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slicing**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deboning***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deseeding**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filleting***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peeling*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segmenting***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spatchcock**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trimming*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91FDF8-CA4A-90E3-E03B-238728F1AFA1}"/>
              </a:ext>
            </a:extLst>
          </p:cNvPr>
          <p:cNvSpPr/>
          <p:nvPr/>
        </p:nvSpPr>
        <p:spPr>
          <a:xfrm>
            <a:off x="6849492" y="381983"/>
            <a:ext cx="2543021" cy="621982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accent1">
                    <a:lumMod val="50000"/>
                  </a:schemeClr>
                </a:solidFill>
              </a:rPr>
              <a:t>Cooking techniques: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basting*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baking**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baking blind***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blanching**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boiling*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braising**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caramelising***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chilling*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cooling*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deep fat frying***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deglazing**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dehydrating*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emulsifying***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freezing*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frying**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griddling**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grilling*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pickling**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poaching***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reduction**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roasting**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sautéing**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setting**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skimming*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steaming**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stir-frying**  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tempering***  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toasting*  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water-bath (sous-vide) **</a:t>
            </a:r>
            <a:endParaRPr lang="en-GB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669F7-F814-82EE-BABE-A7244E30CCBC}"/>
              </a:ext>
            </a:extLst>
          </p:cNvPr>
          <p:cNvSpPr txBox="1"/>
          <p:nvPr/>
        </p:nvSpPr>
        <p:spPr>
          <a:xfrm>
            <a:off x="674703" y="357366"/>
            <a:ext cx="245023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Preparation techniques:  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blending*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beating* 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creaming**  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crimping*** 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dehydrating**  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folding**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Grating*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hydrating 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juicing*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kneading**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laminating (pastry )***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marinating*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mashing 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measuring**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melting*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melting using </a:t>
            </a: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</a:rPr>
              <a:t>bain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 -</a:t>
            </a: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</a:rPr>
              <a:t>marie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***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mixing**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piping***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proving*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puréeing**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rub-in**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rolling 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shaping***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shredding*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sieving*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skinning**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tenderising 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toasting(nuts/seeds) 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unmoulding***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weighing**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whisking(aeration)***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zesting*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957477-9A03-46A3-00B1-26FABC8C937B}"/>
              </a:ext>
            </a:extLst>
          </p:cNvPr>
          <p:cNvSpPr/>
          <p:nvPr/>
        </p:nvSpPr>
        <p:spPr>
          <a:xfrm>
            <a:off x="3233831" y="532660"/>
            <a:ext cx="3266982" cy="25745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 preparation and cooking techniques are </a:t>
            </a:r>
            <a:r>
              <a:rPr lang="en-US" sz="1600" dirty="0" err="1"/>
              <a:t>categorised</a:t>
            </a:r>
            <a:r>
              <a:rPr lang="en-US" sz="1600" dirty="0"/>
              <a:t> as follows:</a:t>
            </a:r>
          </a:p>
          <a:p>
            <a:pPr algn="ctr"/>
            <a:r>
              <a:rPr lang="en-US" sz="1600" dirty="0"/>
              <a:t> Low* Medium** High***</a:t>
            </a:r>
          </a:p>
          <a:p>
            <a:pPr algn="ctr"/>
            <a:r>
              <a:rPr lang="en-US" sz="1600" dirty="0"/>
              <a:t> Ready-made/prepared components used in the preparation and cooking of dishes are all classed as </a:t>
            </a:r>
            <a:r>
              <a:rPr lang="en-US" sz="1600" b="1" i="1" dirty="0"/>
              <a:t>basic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5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E3D51BD-8E15-C09F-6E8B-121DAA567A0D}"/>
              </a:ext>
            </a:extLst>
          </p:cNvPr>
          <p:cNvSpPr/>
          <p:nvPr/>
        </p:nvSpPr>
        <p:spPr>
          <a:xfrm>
            <a:off x="177553" y="106533"/>
            <a:ext cx="10582183" cy="6371207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66EFA7-B938-6BE9-2DD7-18C4C8BB164A}"/>
              </a:ext>
            </a:extLst>
          </p:cNvPr>
          <p:cNvSpPr txBox="1"/>
          <p:nvPr/>
        </p:nvSpPr>
        <p:spPr>
          <a:xfrm>
            <a:off x="577047" y="380260"/>
            <a:ext cx="1005840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</a:rPr>
              <a:t>Basic/Low: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Making fishcakes with readymade produce: tinned fish/ready filleted fish, boiling and mashing potato, purchased breadcrumbs and salad with homemade vinaigrette.</a:t>
            </a:r>
          </a:p>
          <a:p>
            <a:endParaRPr lang="en-US" sz="2600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</a:rPr>
              <a:t>Medium: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Making fishcakes with homemade breadcrumbs, pre -filleted fish that needs skinning, boiling and mashing potato, shaping the fishcakes into different shapes and served with a homemade mayonnaise served with a salad demonstrating a range of knife skills</a:t>
            </a:r>
          </a:p>
          <a:p>
            <a:endParaRPr lang="en-US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</a:rPr>
              <a:t>High/Complex: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fish that requires filleting, homemade breadcrumbs, boiling and mashing potato, containing vegetables using a range of knife skills, hollandaise sauce or similar level served with stacked vegetables, demonstrating a range of knife and cooking techniques along with wedges/chips that are deep fat fried. </a:t>
            </a:r>
            <a:endParaRPr lang="en-GB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8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4EA3-D4F3-FA8B-14D1-F061E830F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17" y="1655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Examples of dishes that demonstrate </a:t>
            </a:r>
            <a:r>
              <a:rPr lang="en-US" b="1" i="1" dirty="0"/>
              <a:t>low</a:t>
            </a:r>
            <a:r>
              <a:rPr lang="en-US" dirty="0"/>
              <a:t> level skills:</a:t>
            </a:r>
          </a:p>
          <a:p>
            <a:pPr marL="0" indent="0">
              <a:buNone/>
            </a:pPr>
            <a:r>
              <a:rPr lang="en-US" dirty="0"/>
              <a:t>• crumbles </a:t>
            </a:r>
          </a:p>
          <a:p>
            <a:pPr marL="0" indent="0">
              <a:buNone/>
            </a:pPr>
            <a:r>
              <a:rPr lang="en-US" dirty="0"/>
              <a:t>• sandwiches</a:t>
            </a:r>
          </a:p>
          <a:p>
            <a:pPr marL="0" indent="0">
              <a:buNone/>
            </a:pPr>
            <a:r>
              <a:rPr lang="en-US" dirty="0"/>
              <a:t>• pizza with ready-made bases </a:t>
            </a:r>
          </a:p>
          <a:p>
            <a:pPr marL="0" indent="0">
              <a:buNone/>
            </a:pPr>
            <a:r>
              <a:rPr lang="en-US" dirty="0"/>
              <a:t>• simple salads.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C126FC-C0F0-7A51-7646-78F8FAD23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42" y="2800905"/>
            <a:ext cx="3048000" cy="2018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16C2BD-41D9-9AA9-DBF2-F3D0713D0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0" y="2800905"/>
            <a:ext cx="3429000" cy="2085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D2E1C7-7EA5-3A6C-85B0-6464D5853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883" y="2800905"/>
            <a:ext cx="3562350" cy="2085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9CC5B3-9FA1-7AED-37B1-160BF6C669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599" y="4736300"/>
            <a:ext cx="3238500" cy="17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3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C668D8-2586-51AF-B217-DECCF96C68A6}"/>
              </a:ext>
            </a:extLst>
          </p:cNvPr>
          <p:cNvSpPr txBox="1"/>
          <p:nvPr/>
        </p:nvSpPr>
        <p:spPr>
          <a:xfrm>
            <a:off x="392837" y="201473"/>
            <a:ext cx="1136119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Examples of dishes that demonstrate </a:t>
            </a:r>
            <a:r>
              <a:rPr lang="en-US" sz="2800" b="1" i="1" dirty="0"/>
              <a:t>low to medium </a:t>
            </a:r>
            <a:r>
              <a:rPr lang="en-US" sz="2800" dirty="0"/>
              <a:t>level</a:t>
            </a:r>
            <a:r>
              <a:rPr lang="en-US" sz="2800" b="1" i="1" dirty="0"/>
              <a:t> </a:t>
            </a:r>
            <a:r>
              <a:rPr lang="en-US" sz="2800" dirty="0"/>
              <a:t>skills.</a:t>
            </a:r>
            <a:endParaRPr lang="en-US" sz="2800" b="1" i="1" dirty="0"/>
          </a:p>
          <a:p>
            <a:r>
              <a:rPr lang="en-US" sz="2800" dirty="0"/>
              <a:t>• readymade pastry items assembly e.g. </a:t>
            </a:r>
            <a:r>
              <a:rPr lang="en-US" sz="2800" dirty="0" err="1"/>
              <a:t>mille</a:t>
            </a:r>
            <a:r>
              <a:rPr lang="en-US" sz="2800" dirty="0"/>
              <a:t> </a:t>
            </a:r>
            <a:r>
              <a:rPr lang="en-US" sz="2800" dirty="0" err="1"/>
              <a:t>feuilles</a:t>
            </a:r>
            <a:r>
              <a:rPr lang="en-US" sz="2800" dirty="0"/>
              <a:t> </a:t>
            </a:r>
          </a:p>
          <a:p>
            <a:r>
              <a:rPr lang="en-US" sz="2800" dirty="0"/>
              <a:t>• fruit and vegetable dishes that require even sizes </a:t>
            </a:r>
          </a:p>
          <a:p>
            <a:r>
              <a:rPr lang="en-US" sz="2800" dirty="0"/>
              <a:t>• simple cakes, cookies, scones, undecorated </a:t>
            </a:r>
          </a:p>
          <a:p>
            <a:r>
              <a:rPr lang="en-US" sz="2800" dirty="0"/>
              <a:t>• pre-cut meat products or simple meat dishes such as curry, bolognaise with homemade sauce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D6EF60-6733-3205-2A3B-A136254AE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71" y="2889683"/>
            <a:ext cx="2064428" cy="17775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329C1F-0883-A736-E19E-3028C149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037" y="2934071"/>
            <a:ext cx="1984899" cy="1733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4132F8-251C-1785-E518-8E3143F76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79" y="2889683"/>
            <a:ext cx="2196485" cy="17775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D24BD6-F408-5B4B-30CB-C3843D915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342" y="2934071"/>
            <a:ext cx="2196484" cy="17331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479F09-7622-E622-4A86-C7015000E5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3058" y="2934071"/>
            <a:ext cx="2849872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5074D5-53EA-1AB0-36B0-786BBB48C1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1960" y="4722192"/>
            <a:ext cx="2133415" cy="16379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5B1E22-8687-6489-9EDF-D36476A91F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5976" y="4722192"/>
            <a:ext cx="2487460" cy="16379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21B71A-3388-7E92-30F3-6B88F0CB5D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6178" y="4922588"/>
            <a:ext cx="2469841" cy="164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96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B2654A-4311-5964-40CB-B04B03A89A92}"/>
              </a:ext>
            </a:extLst>
          </p:cNvPr>
          <p:cNvSpPr txBox="1"/>
          <p:nvPr/>
        </p:nvSpPr>
        <p:spPr>
          <a:xfrm>
            <a:off x="259671" y="393239"/>
            <a:ext cx="121335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Examples of dishes that demonstrate </a:t>
            </a:r>
            <a:r>
              <a:rPr lang="en-GB" sz="2800" b="1" i="1" dirty="0"/>
              <a:t>medium</a:t>
            </a:r>
            <a:r>
              <a:rPr lang="en-GB" sz="2800" dirty="0"/>
              <a:t> level skills: </a:t>
            </a:r>
          </a:p>
          <a:p>
            <a:r>
              <a:rPr lang="en-GB" sz="2800" dirty="0"/>
              <a:t>• cheesecakes, homemade ice cream </a:t>
            </a:r>
          </a:p>
          <a:p>
            <a:r>
              <a:rPr lang="en-GB" sz="2800" dirty="0"/>
              <a:t>• simple sauces— e.g., red wine sauce </a:t>
            </a:r>
          </a:p>
          <a:p>
            <a:r>
              <a:rPr lang="en-GB" sz="2800" dirty="0"/>
              <a:t>• decorated cakes and genoise sponge </a:t>
            </a:r>
          </a:p>
          <a:p>
            <a:r>
              <a:rPr lang="en-GB" sz="2800" dirty="0"/>
              <a:t>• homemade short crust pastry products </a:t>
            </a:r>
          </a:p>
          <a:p>
            <a:r>
              <a:rPr lang="en-GB" sz="2800" dirty="0"/>
              <a:t>• piped potato dishes, e.g., duchess, croquette, shepherd’s pie.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AD80997-7A5E-B364-C3AC-3B9804792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664" y="106533"/>
            <a:ext cx="1209089" cy="1207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5E8E8D-A40E-14F7-7D09-3F2FD24C7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71" y="3173767"/>
            <a:ext cx="2492407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58A0E7-E13A-DA3C-25D4-1DE9F5406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366" y="3173767"/>
            <a:ext cx="2556768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79CBD4-DC71-68CE-75AA-CE5DDC44F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422" y="3173767"/>
            <a:ext cx="3320248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85D3A5-5A5F-F4B2-6D3A-21698745D5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164" y="3173767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4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93C650-7EC9-853D-BA73-669CA4765ED2}"/>
              </a:ext>
            </a:extLst>
          </p:cNvPr>
          <p:cNvSpPr txBox="1"/>
          <p:nvPr/>
        </p:nvSpPr>
        <p:spPr>
          <a:xfrm>
            <a:off x="446102" y="169506"/>
            <a:ext cx="1155650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Examples of dishes that demonstrate </a:t>
            </a:r>
            <a:r>
              <a:rPr lang="en-GB" sz="2400" b="1" i="1" dirty="0"/>
              <a:t>medium to high</a:t>
            </a:r>
            <a:r>
              <a:rPr lang="en-GB" sz="2400" dirty="0"/>
              <a:t> level skills:</a:t>
            </a:r>
          </a:p>
          <a:p>
            <a:r>
              <a:rPr lang="en-GB" sz="2400" dirty="0"/>
              <a:t>• cheesecakes—gelatine, baked panna cotta </a:t>
            </a:r>
          </a:p>
          <a:p>
            <a:r>
              <a:rPr lang="en-GB" sz="2400" dirty="0"/>
              <a:t>• rich yeast doughs </a:t>
            </a:r>
          </a:p>
          <a:p>
            <a:r>
              <a:rPr lang="en-GB" sz="2400" dirty="0"/>
              <a:t>• 1 or 2 complex accompaniments/garnishes </a:t>
            </a:r>
          </a:p>
          <a:p>
            <a:r>
              <a:rPr lang="en-GB" sz="2400" dirty="0"/>
              <a:t>• choux buns, homemade puff pastry </a:t>
            </a:r>
          </a:p>
          <a:p>
            <a:r>
              <a:rPr lang="en-GB" sz="2400" dirty="0"/>
              <a:t>• tiramisu with homemade sponge </a:t>
            </a:r>
          </a:p>
          <a:p>
            <a:r>
              <a:rPr lang="en-GB" sz="2400" dirty="0"/>
              <a:t>• homemade pasta dishes</a:t>
            </a:r>
          </a:p>
          <a:p>
            <a:r>
              <a:rPr lang="en-GB" sz="2400" dirty="0"/>
              <a:t>• roux based sauces </a:t>
            </a:r>
          </a:p>
          <a:p>
            <a:r>
              <a:rPr lang="en-GB" sz="2400" dirty="0"/>
              <a:t>• lyonnaise, dauphinoise potatoes</a:t>
            </a:r>
          </a:p>
          <a:p>
            <a:r>
              <a:rPr lang="en-GB" sz="2400" dirty="0"/>
              <a:t>• meat and fish dishes that require changing the shape of the meat e.g. chicken </a:t>
            </a:r>
            <a:r>
              <a:rPr lang="en-GB" sz="2400" dirty="0" err="1"/>
              <a:t>kiev</a:t>
            </a:r>
            <a:r>
              <a:rPr lang="en-GB" sz="2400" dirty="0"/>
              <a:t>.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83E0A22-C26B-0731-B71B-1CDA93F85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664" y="106533"/>
            <a:ext cx="1209089" cy="1207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7DA602-7F84-B024-586E-FD79D702D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42" y="4016713"/>
            <a:ext cx="1992667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B98DA9-4D09-0F02-5C05-ABD0B2F08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278" y="4016713"/>
            <a:ext cx="1751491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6706E6-C707-30D7-A66E-ACAC47300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830" y="4016713"/>
            <a:ext cx="2196853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F6DFAF-CF8D-3231-B3B6-60788464BE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9713" y="4016713"/>
            <a:ext cx="2196854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3F3746-82B0-B2BE-B509-3FB79B4A2B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6495" y="4016713"/>
            <a:ext cx="299408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88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b60e07-2738-47bc-9bab-045284c1f966" xsi:nil="true"/>
    <lcf76f155ced4ddcb4097134ff3c332f xmlns="1d94981d-b874-458d-801a-a793e9cdd8d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BA4D634F227E408D5D1C787922D4E2" ma:contentTypeVersion="10" ma:contentTypeDescription="Create a new document." ma:contentTypeScope="" ma:versionID="610db996853d21ba647c8db7ad473b50">
  <xsd:schema xmlns:xsd="http://www.w3.org/2001/XMLSchema" xmlns:xs="http://www.w3.org/2001/XMLSchema" xmlns:p="http://schemas.microsoft.com/office/2006/metadata/properties" xmlns:ns2="1d94981d-b874-458d-801a-a793e9cdd8d0" xmlns:ns3="ecb60e07-2738-47bc-9bab-045284c1f966" targetNamespace="http://schemas.microsoft.com/office/2006/metadata/properties" ma:root="true" ma:fieldsID="d4ae430dc514f30dda8ea1bf64b83ece" ns2:_="" ns3:_="">
    <xsd:import namespace="1d94981d-b874-458d-801a-a793e9cdd8d0"/>
    <xsd:import namespace="ecb60e07-2738-47bc-9bab-045284c1f9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4981d-b874-458d-801a-a793e9cdd8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60e07-2738-47bc-9bab-045284c1f96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ca84eb0-5d80-4edb-806b-b8a851f5df54}" ma:internalName="TaxCatchAll" ma:showField="CatchAllData" ma:web="ecb60e07-2738-47bc-9bab-045284c1f9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526204-C1F3-4409-A6E7-E5C76AC995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566087-9FA9-4DEF-9B69-3E41D95E931E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8be91661-3dfc-49b8-918e-13569dea5e17"/>
    <ds:schemaRef ds:uri="http://schemas.microsoft.com/office/2006/documentManagement/types"/>
    <ds:schemaRef ds:uri="http://schemas.openxmlformats.org/package/2006/metadata/core-properties"/>
    <ds:schemaRef ds:uri="e0cfe267-d34e-4f96-b5b9-99a6ff9d4603"/>
    <ds:schemaRef ds:uri="http://purl.org/dc/terms/"/>
    <ds:schemaRef ds:uri="http://purl.org/dc/elements/1.1/"/>
    <ds:schemaRef ds:uri="ecb60e07-2738-47bc-9bab-045284c1f966"/>
    <ds:schemaRef ds:uri="1d94981d-b874-458d-801a-a793e9cdd8d0"/>
  </ds:schemaRefs>
</ds:datastoreItem>
</file>

<file path=customXml/itemProps3.xml><?xml version="1.0" encoding="utf-8"?>
<ds:datastoreItem xmlns:ds="http://schemas.openxmlformats.org/officeDocument/2006/customXml" ds:itemID="{39A03831-A653-47C6-8F74-7937751471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94981d-b874-458d-801a-a793e9cdd8d0"/>
    <ds:schemaRef ds:uri="ecb60e07-2738-47bc-9bab-045284c1f9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849</Words>
  <Application>Microsoft Office PowerPoint</Application>
  <PresentationFormat>Widescreen</PresentationFormat>
  <Paragraphs>161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High, Medium and Low Level Practical Skills G.C.S.E Food &amp; Nutrition</vt:lpstr>
      <vt:lpstr>Skills and Technique table – Specification p24-26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Teacher Handbook  p57-73 This list gives you examples of dishes – it would be impossible to list every dish.  Our aim is to give you examples so that you can consider the skill level of dishes selected in your centre.</vt:lpstr>
      <vt:lpstr>PowerPoint Presentation</vt:lpstr>
      <vt:lpstr>PowerPoint Presentation</vt:lpstr>
      <vt:lpstr>PowerPoint Presentation</vt:lpstr>
      <vt:lpstr>PowerPoint Presentation</vt:lpstr>
      <vt:lpstr>Thank you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Molins, Diana</dc:creator>
  <cp:lastModifiedBy>Williams, Sian (BHICT)</cp:lastModifiedBy>
  <cp:revision>20</cp:revision>
  <dcterms:created xsi:type="dcterms:W3CDTF">2021-05-12T07:49:02Z</dcterms:created>
  <dcterms:modified xsi:type="dcterms:W3CDTF">2024-01-18T15:40:50Z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0x010100F90D6FA820629A4FAB504D52AD43A53D</vt:lpwstr>
  </property>
  <property fmtid="{D5CDD505-2E9C-101B-9397-08002B2CF9AE}" pid="3" name="MediaServiceImageTags">
    <vt:lpwstr/>
  </property>
</Properties>
</file>