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17"/>
  </p:notesMasterIdLst>
  <p:sldIdLst>
    <p:sldId id="265" r:id="rId6"/>
    <p:sldId id="259"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embeddedFontLst>
    <p:embeddedFont>
      <p:font typeface="ＭＳ Ｐゴシック" panose="020B0600070205080204" pitchFamily="34" charset="-128"/>
      <p:regular r:id="rId18"/>
    </p:embeddedFont>
    <p:embeddedFont>
      <p:font typeface="Calibri" panose="020F0502020204030204" pitchFamily="34" charset="0"/>
      <p:regular r:id="rId19"/>
      <p:bold r:id="rId20"/>
      <p:italic r:id="rId21"/>
      <p:boldItalic r:id="rId22"/>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014"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20/12/2017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pPr/>
              <a:t>11</a:t>
            </a:fld>
            <a:endParaRPr lang="en-GB"/>
          </a:p>
        </p:txBody>
      </p:sp>
    </p:spTree>
    <p:extLst>
      <p:ext uri="{BB962C8B-B14F-4D97-AF65-F5344CB8AC3E}">
        <p14:creationId xmlns:p14="http://schemas.microsoft.com/office/powerpoint/2010/main" val="247248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
        <p:nvSpPr>
          <p:cNvPr id="7" name="Text Placeholder 6"/>
          <p:cNvSpPr>
            <a:spLocks noGrp="1"/>
          </p:cNvSpPr>
          <p:nvPr>
            <p:ph type="body" sz="quarter" idx="17"/>
          </p:nvPr>
        </p:nvSpPr>
        <p:spPr>
          <a:xfrm>
            <a:off x="487363" y="3098800"/>
            <a:ext cx="3868737" cy="330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gridCol w="3284982"/>
              </a:tblGrid>
              <a:tr h="564486">
                <a:tc gridSpan="2">
                  <a:txBody>
                    <a:bodyPr/>
                    <a:lstStyle/>
                    <a:p>
                      <a:pPr>
                        <a:lnSpc>
                          <a:spcPct val="115000"/>
                        </a:lnSpc>
                        <a:spcAft>
                          <a:spcPts val="0"/>
                        </a:spcAft>
                      </a:pPr>
                      <a:r>
                        <a:rPr lang="en-GB" sz="1600" b="1" kern="1200" dirty="0" err="1" smtClean="0">
                          <a:solidFill>
                            <a:srgbClr val="FFFFFF"/>
                          </a:solidFill>
                          <a:effectLst/>
                          <a:latin typeface="Bliss-Light"/>
                          <a:ea typeface="Times New Roman"/>
                          <a:cs typeface="Arial"/>
                        </a:rPr>
                        <a:t>Pennawd</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ar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gyfer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tabl</a:t>
                      </a:r>
                      <a:r>
                        <a:rPr lang="en-GB" sz="1600" b="1" kern="1200" baseline="0" dirty="0" smtClean="0">
                          <a:solidFill>
                            <a:srgbClr val="FFFFFF"/>
                          </a:solidFill>
                          <a:effectLst/>
                          <a:latin typeface="Bliss-Light"/>
                          <a:ea typeface="Times New Roman"/>
                          <a:cs typeface="Arial"/>
                        </a:rPr>
                        <a:t> | </a:t>
                      </a:r>
                      <a:r>
                        <a:rPr lang="en-GB" sz="1600" b="1" kern="1200" dirty="0" smtClean="0">
                          <a:solidFill>
                            <a:srgbClr val="FFFFFF"/>
                          </a:solidFill>
                          <a:effectLst/>
                          <a:latin typeface="Bliss-Light"/>
                          <a:ea typeface="Times New Roman"/>
                          <a:cs typeface="Arial"/>
                        </a:rPr>
                        <a:t>Table </a:t>
                      </a:r>
                      <a:r>
                        <a:rPr lang="en-GB" sz="1600" b="1" kern="1200" dirty="0">
                          <a:solidFill>
                            <a:srgbClr val="FFFFFF"/>
                          </a:solidFill>
                          <a:effectLst/>
                          <a:latin typeface="Bliss-Light"/>
                          <a:ea typeface="Times New Roman"/>
                          <a:cs typeface="Arial"/>
                        </a:rPr>
                        <a:t>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tr>
              <a:tr h="63577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Calibri"/>
                          <a:cs typeface="Arial"/>
                        </a:rPr>
                        <a:t>This</a:t>
                      </a:r>
                      <a:r>
                        <a:rPr lang="en-US" sz="1400" kern="1200" baseline="0" dirty="0" smtClean="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20/12/2017</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[GORFFENNAF | JULY 2014]</a:t>
            </a:r>
            <a:endPar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www.wjec.co.uk/qualifications/psycholog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8" y="1098550"/>
            <a:ext cx="8107615" cy="634020"/>
          </a:xfrm>
          <a:prstGeom prst="rect">
            <a:avLst/>
          </a:prstGeom>
          <a:noFill/>
        </p:spPr>
        <p:txBody>
          <a:bodyPr wrap="square" rtlCol="0">
            <a:spAutoFit/>
          </a:bodyPr>
          <a:lstStyle/>
          <a:p>
            <a:pPr>
              <a:lnSpc>
                <a:spcPct val="80000"/>
              </a:lnSpc>
            </a:pPr>
            <a:r>
              <a:rPr lang="en-US" sz="4400" kern="1100" spc="-30" dirty="0" smtClean="0">
                <a:solidFill>
                  <a:schemeClr val="bg1"/>
                </a:solidFill>
                <a:latin typeface="Gotham Rounded Book"/>
                <a:cs typeface="Gotham Rounded Book"/>
              </a:rPr>
              <a:t>A Level Psychology</a:t>
            </a:r>
          </a:p>
        </p:txBody>
      </p:sp>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93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077759"/>
            <a:ext cx="8738260" cy="2092881"/>
          </a:xfrm>
          <a:prstGeom prst="rect">
            <a:avLst/>
          </a:prstGeom>
          <a:noFill/>
        </p:spPr>
        <p:txBody>
          <a:bodyPr wrap="square" rtlCol="0">
            <a:spAutoFit/>
          </a:bodyPr>
          <a:lstStyle/>
          <a:p>
            <a:r>
              <a:rPr lang="en-GB" sz="2600" dirty="0" smtClean="0">
                <a:solidFill>
                  <a:srgbClr val="00B0F0"/>
                </a:solidFill>
                <a:latin typeface="Gotham Rounded Book" pitchFamily="50" charset="0"/>
              </a:rPr>
              <a:t>Here </a:t>
            </a:r>
            <a:r>
              <a:rPr lang="en-GB" sz="2600" dirty="0">
                <a:solidFill>
                  <a:srgbClr val="00B0F0"/>
                </a:solidFill>
                <a:latin typeface="Gotham Rounded Book" pitchFamily="50" charset="0"/>
              </a:rPr>
              <a:t>are some quotes from students who have studied the course</a:t>
            </a:r>
            <a:r>
              <a:rPr lang="en-GB" sz="2600" dirty="0" smtClean="0">
                <a:solidFill>
                  <a:srgbClr val="00B0F0"/>
                </a:solidFill>
                <a:latin typeface="Gotham Rounded Book" pitchFamily="50" charset="0"/>
              </a:rPr>
              <a:t>:</a:t>
            </a:r>
          </a:p>
          <a:p>
            <a:endParaRPr lang="en-GB" sz="2600" dirty="0">
              <a:solidFill>
                <a:srgbClr val="00B0F0"/>
              </a:solidFill>
              <a:latin typeface="Gotham Rounded Book" pitchFamily="50" charset="0"/>
            </a:endParaRPr>
          </a:p>
          <a:p>
            <a:endParaRPr lang="en-GB" sz="2600" dirty="0">
              <a:solidFill>
                <a:srgbClr val="00B0F0"/>
              </a:solidFill>
              <a:latin typeface="Gotham Rounded Book" pitchFamily="50" charset="0"/>
            </a:endParaRPr>
          </a:p>
          <a:p>
            <a:endParaRPr lang="en-GB" sz="2600" dirty="0">
              <a:solidFill>
                <a:srgbClr val="00B0F0"/>
              </a:solidFill>
              <a:latin typeface="Gotham Rounded Book" pitchFamily="50" charset="0"/>
            </a:endParaRP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lvl="0">
              <a:defRPr/>
            </a:pPr>
            <a:r>
              <a:rPr lang="en-GB" dirty="0" smtClean="0"/>
              <a:t>What </a:t>
            </a:r>
            <a:r>
              <a:rPr lang="en-GB" dirty="0"/>
              <a:t>do students say?</a:t>
            </a:r>
            <a:endParaRPr lang="en-US" dirty="0" smtClean="0"/>
          </a:p>
        </p:txBody>
      </p:sp>
      <p:sp>
        <p:nvSpPr>
          <p:cNvPr id="2" name="Rectangular Callout 1"/>
          <p:cNvSpPr/>
          <p:nvPr/>
        </p:nvSpPr>
        <p:spPr>
          <a:xfrm>
            <a:off x="152400" y="3124198"/>
            <a:ext cx="2641600" cy="1612901"/>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t>'I </a:t>
            </a:r>
            <a:r>
              <a:rPr lang="en-GB" dirty="0"/>
              <a:t>love that I can see a lot of what I learn about in psychology in real life and on </a:t>
            </a:r>
            <a:r>
              <a:rPr lang="en-GB" dirty="0" err="1"/>
              <a:t>Tv</a:t>
            </a:r>
            <a:r>
              <a:rPr lang="en-GB" dirty="0"/>
              <a:t>. It’s helped me understand criminal minds 😊.'</a:t>
            </a:r>
          </a:p>
        </p:txBody>
      </p:sp>
      <p:sp>
        <p:nvSpPr>
          <p:cNvPr id="3" name="Rectangular Callout 2"/>
          <p:cNvSpPr/>
          <p:nvPr/>
        </p:nvSpPr>
        <p:spPr>
          <a:xfrm>
            <a:off x="5943600" y="2552700"/>
            <a:ext cx="2984500" cy="1993900"/>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t>'The </a:t>
            </a:r>
            <a:r>
              <a:rPr lang="en-GB" dirty="0"/>
              <a:t>mini experiments and personal investigations were my favourite as I got to use what I had learnt and pretend to be a task psychologist....which is what I want to be.'</a:t>
            </a:r>
          </a:p>
        </p:txBody>
      </p:sp>
      <p:sp>
        <p:nvSpPr>
          <p:cNvPr id="4" name="Rectangular Callout 3"/>
          <p:cNvSpPr/>
          <p:nvPr/>
        </p:nvSpPr>
        <p:spPr>
          <a:xfrm>
            <a:off x="3098800" y="4648200"/>
            <a:ext cx="3111500" cy="1866900"/>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t>'I </a:t>
            </a:r>
            <a:r>
              <a:rPr lang="en-GB" dirty="0"/>
              <a:t>enjoyed learning about the specific topics in paper 3 such as schizophrenia and criminal behaviour. Definitely feel that the research methods papers have helped massively in my psychology </a:t>
            </a:r>
            <a:r>
              <a:rPr lang="en-GB" dirty="0" err="1"/>
              <a:t>Uni</a:t>
            </a:r>
            <a:r>
              <a:rPr lang="en-GB" dirty="0"/>
              <a:t> course.'</a:t>
            </a:r>
          </a:p>
        </p:txBody>
      </p:sp>
    </p:spTree>
    <p:extLst>
      <p:ext uri="{BB962C8B-B14F-4D97-AF65-F5344CB8AC3E}">
        <p14:creationId xmlns:p14="http://schemas.microsoft.com/office/powerpoint/2010/main" val="2415903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6" y="352806"/>
            <a:ext cx="8767293" cy="634020"/>
          </a:xfrm>
          <a:prstGeom prst="rect">
            <a:avLst/>
          </a:prstGeom>
          <a:noFill/>
        </p:spPr>
        <p:txBody>
          <a:bodyPr wrap="square" rtlCol="0">
            <a:spAutoFit/>
          </a:bodyPr>
          <a:lstStyle/>
          <a:p>
            <a:pPr>
              <a:lnSpc>
                <a:spcPct val="80000"/>
              </a:lnSpc>
            </a:pPr>
            <a:r>
              <a:rPr lang="en-US" sz="4400" kern="1100" spc="-30" dirty="0" smtClean="0">
                <a:solidFill>
                  <a:schemeClr val="bg1"/>
                </a:solidFill>
                <a:latin typeface="Gotham Rounded Book"/>
                <a:cs typeface="Gotham Rounded Book"/>
              </a:rPr>
              <a:t>Any Questions?</a:t>
            </a:r>
            <a:endParaRPr lang="en-US" sz="4400" kern="1100" spc="-30" dirty="0">
              <a:solidFill>
                <a:schemeClr val="bg1"/>
              </a:solidFill>
              <a:latin typeface="Gotham Rounded Book"/>
              <a:cs typeface="Gotham Rounded Book"/>
            </a:endParaRPr>
          </a:p>
        </p:txBody>
      </p:sp>
      <p:sp>
        <p:nvSpPr>
          <p:cNvPr id="4" name="TextBox 3"/>
          <p:cNvSpPr txBox="1"/>
          <p:nvPr/>
        </p:nvSpPr>
        <p:spPr>
          <a:xfrm>
            <a:off x="278736" y="1303202"/>
            <a:ext cx="3665190" cy="1477328"/>
          </a:xfrm>
          <a:prstGeom prst="rect">
            <a:avLst/>
          </a:prstGeom>
          <a:noFill/>
        </p:spPr>
        <p:txBody>
          <a:bodyPr wrap="square" rtlCol="0">
            <a:spAutoFit/>
          </a:bodyPr>
          <a:lstStyle/>
          <a:p>
            <a:r>
              <a:rPr lang="en-GB" dirty="0" smtClean="0">
                <a:solidFill>
                  <a:schemeClr val="bg1"/>
                </a:solidFill>
                <a:latin typeface="Gotham Rounded Book" pitchFamily="50" charset="0"/>
              </a:rPr>
              <a:t>If </a:t>
            </a:r>
            <a:r>
              <a:rPr lang="en-GB" dirty="0">
                <a:solidFill>
                  <a:schemeClr val="bg1"/>
                </a:solidFill>
                <a:latin typeface="Gotham Rounded Book" pitchFamily="50" charset="0"/>
              </a:rPr>
              <a:t>you want to find out more why not visit our website: </a:t>
            </a:r>
          </a:p>
          <a:p>
            <a:endParaRPr lang="en-GB" dirty="0" smtClean="0">
              <a:solidFill>
                <a:schemeClr val="bg1"/>
              </a:solidFill>
              <a:latin typeface="Gotham Rounded Book" pitchFamily="50" charset="0"/>
            </a:endParaRPr>
          </a:p>
          <a:p>
            <a:r>
              <a:rPr lang="en-GB" dirty="0">
                <a:solidFill>
                  <a:schemeClr val="bg1"/>
                </a:solidFill>
                <a:latin typeface="Gotham Rounded Book" pitchFamily="50" charset="0"/>
                <a:hlinkClick r:id="rId4"/>
              </a:rPr>
              <a:t>http://www.wjec.co.uk/qualifications/psychology</a:t>
            </a:r>
            <a:r>
              <a:rPr lang="en-GB" dirty="0" smtClean="0">
                <a:solidFill>
                  <a:schemeClr val="bg1"/>
                </a:solidFill>
                <a:latin typeface="Gotham Rounded Book" pitchFamily="50" charset="0"/>
                <a:hlinkClick r:id="rId4"/>
              </a:rPr>
              <a:t>/</a:t>
            </a:r>
            <a:r>
              <a:rPr lang="en-GB" dirty="0" smtClean="0">
                <a:solidFill>
                  <a:schemeClr val="bg1"/>
                </a:solidFill>
                <a:latin typeface="Gotham Rounded Book" pitchFamily="50" charset="0"/>
              </a:rPr>
              <a:t> </a:t>
            </a:r>
            <a:endParaRPr lang="en-GB" dirty="0">
              <a:solidFill>
                <a:schemeClr val="bg1"/>
              </a:solidFill>
              <a:latin typeface="Gotham Rounded Book" pitchFamily="50" charset="0"/>
            </a:endParaRPr>
          </a:p>
        </p:txBody>
      </p:sp>
      <p:pic>
        <p:nvPicPr>
          <p:cNvPr id="8" name="Picture 7" descr="Z:\Pictures\logos\WJEC_Logo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17" y="5829300"/>
            <a:ext cx="800778" cy="79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9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641600"/>
            <a:ext cx="8738260" cy="3108543"/>
          </a:xfrm>
          <a:prstGeom prst="rect">
            <a:avLst/>
          </a:prstGeom>
          <a:noFill/>
        </p:spPr>
        <p:txBody>
          <a:bodyPr wrap="square" rtlCol="0">
            <a:spAutoFit/>
          </a:bodyPr>
          <a:lstStyle/>
          <a:p>
            <a:r>
              <a:rPr lang="en-GB" sz="2800" dirty="0">
                <a:solidFill>
                  <a:srgbClr val="00B0F0"/>
                </a:solidFill>
                <a:latin typeface="Gotham Rounded Book"/>
                <a:cs typeface="Gotham Rounded Book"/>
              </a:rPr>
              <a:t>The human mind is the most complex machine on earth, the source of all thought and behaviour. Psychology is the scientific study of the human mind. It is a multidimensional subject which includes many sub-fields of study such as human development, health, clinical, social behaviour and cognitive processes.</a:t>
            </a:r>
            <a:endParaRPr lang="en-GB" sz="2800" dirty="0" smtClean="0">
              <a:solidFill>
                <a:srgbClr val="00B0F0"/>
              </a:solidFill>
              <a:latin typeface="Arial" panose="020B0604020202020204" pitchFamily="34" charset="0"/>
              <a:cs typeface="Arial" panose="020B0604020202020204" pitchFamily="34" charset="0"/>
            </a:endParaRP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a:xfrm>
            <a:off x="358627" y="1567656"/>
            <a:ext cx="8418513" cy="6675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Why choose psychology?</a:t>
            </a:r>
          </a:p>
        </p:txBody>
      </p:sp>
    </p:spTree>
    <p:extLst>
      <p:ext uri="{BB962C8B-B14F-4D97-AF65-F5344CB8AC3E}">
        <p14:creationId xmlns:p14="http://schemas.microsoft.com/office/powerpoint/2010/main" val="111399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1964353"/>
            <a:ext cx="8738260" cy="4770537"/>
          </a:xfrm>
          <a:prstGeom prst="rect">
            <a:avLst/>
          </a:prstGeom>
          <a:noFill/>
        </p:spPr>
        <p:txBody>
          <a:bodyPr wrap="square" rtlCol="0">
            <a:spAutoFit/>
          </a:bodyPr>
          <a:lstStyle/>
          <a:p>
            <a:r>
              <a:rPr lang="en-US" sz="2000" dirty="0">
                <a:solidFill>
                  <a:srgbClr val="00B0F0"/>
                </a:solidFill>
                <a:latin typeface="Gotham Rounded Book" pitchFamily="50" charset="0"/>
              </a:rPr>
              <a:t>In your first year of AS you will study</a:t>
            </a:r>
            <a:r>
              <a:rPr lang="en-US" sz="2000" dirty="0" smtClean="0">
                <a:solidFill>
                  <a:srgbClr val="00B0F0"/>
                </a:solidFill>
                <a:latin typeface="Gotham Rounded Book" pitchFamily="50" charset="0"/>
              </a:rPr>
              <a:t>:</a:t>
            </a:r>
          </a:p>
          <a:p>
            <a:endParaRPr lang="en-GB" sz="2000" dirty="0">
              <a:solidFill>
                <a:srgbClr val="00B0F0"/>
              </a:solidFill>
              <a:latin typeface="Gotham Rounded Book" pitchFamily="50" charset="0"/>
            </a:endParaRPr>
          </a:p>
          <a:p>
            <a:pPr marL="457200" indent="-457200">
              <a:buFont typeface="Arial" panose="020B0604020202020204" pitchFamily="34" charset="0"/>
              <a:buChar char="•"/>
            </a:pPr>
            <a:r>
              <a:rPr lang="en-US" sz="2000" b="1" dirty="0">
                <a:solidFill>
                  <a:srgbClr val="00B0F0"/>
                </a:solidFill>
                <a:latin typeface="Gotham Rounded Book" pitchFamily="50" charset="0"/>
              </a:rPr>
              <a:t>Approaches in psychology: </a:t>
            </a:r>
            <a:r>
              <a:rPr lang="en-US" sz="2000" dirty="0">
                <a:solidFill>
                  <a:srgbClr val="00B0F0"/>
                </a:solidFill>
                <a:latin typeface="Gotham Rounded Book" pitchFamily="50" charset="0"/>
              </a:rPr>
              <a:t>you will learn about five psychological approaches: </a:t>
            </a:r>
            <a:endParaRPr lang="en-US" sz="2000" dirty="0" smtClean="0">
              <a:solidFill>
                <a:srgbClr val="00B0F0"/>
              </a:solidFill>
              <a:latin typeface="Gotham Rounded Book" pitchFamily="50" charset="0"/>
            </a:endParaRPr>
          </a:p>
          <a:p>
            <a:pPr marL="457200" indent="-457200">
              <a:buFont typeface="Arial" panose="020B0604020202020204" pitchFamily="34" charset="0"/>
              <a:buChar char="•"/>
            </a:pPr>
            <a:endParaRPr lang="en-US" sz="2000" dirty="0" smtClean="0">
              <a:solidFill>
                <a:srgbClr val="00B0F0"/>
              </a:solidFill>
              <a:latin typeface="Gotham Rounded Book" pitchFamily="50" charset="0"/>
            </a:endParaRPr>
          </a:p>
          <a:p>
            <a:pPr marL="457200" indent="-457200">
              <a:buFont typeface="Arial" panose="020B0604020202020204" pitchFamily="34" charset="0"/>
              <a:buChar char="•"/>
            </a:pPr>
            <a:r>
              <a:rPr lang="en-US" sz="2000" dirty="0" smtClean="0">
                <a:solidFill>
                  <a:srgbClr val="00B0F0"/>
                </a:solidFill>
                <a:latin typeface="Gotham Rounded Book" pitchFamily="50" charset="0"/>
              </a:rPr>
              <a:t>biological</a:t>
            </a:r>
            <a:r>
              <a:rPr lang="en-US" sz="2000" dirty="0">
                <a:solidFill>
                  <a:srgbClr val="00B0F0"/>
                </a:solidFill>
                <a:latin typeface="Gotham Rounded Book" pitchFamily="50" charset="0"/>
              </a:rPr>
              <a:t>, </a:t>
            </a:r>
            <a:endParaRPr lang="en-US" sz="2000" dirty="0" smtClean="0">
              <a:solidFill>
                <a:srgbClr val="00B0F0"/>
              </a:solidFill>
              <a:latin typeface="Gotham Rounded Book" pitchFamily="50" charset="0"/>
            </a:endParaRPr>
          </a:p>
          <a:p>
            <a:pPr marL="457200" indent="-457200">
              <a:buFont typeface="Arial" panose="020B0604020202020204" pitchFamily="34" charset="0"/>
              <a:buChar char="•"/>
            </a:pPr>
            <a:r>
              <a:rPr lang="en-US" sz="2000" dirty="0" smtClean="0">
                <a:solidFill>
                  <a:srgbClr val="00B0F0"/>
                </a:solidFill>
                <a:latin typeface="Gotham Rounded Book" pitchFamily="50" charset="0"/>
              </a:rPr>
              <a:t>psychodynamic</a:t>
            </a:r>
            <a:r>
              <a:rPr lang="en-US" sz="2000" dirty="0">
                <a:solidFill>
                  <a:srgbClr val="00B0F0"/>
                </a:solidFill>
                <a:latin typeface="Gotham Rounded Book" pitchFamily="50" charset="0"/>
              </a:rPr>
              <a:t>, </a:t>
            </a:r>
            <a:endParaRPr lang="en-US" sz="2000" dirty="0" smtClean="0">
              <a:solidFill>
                <a:srgbClr val="00B0F0"/>
              </a:solidFill>
              <a:latin typeface="Gotham Rounded Book" pitchFamily="50" charset="0"/>
            </a:endParaRPr>
          </a:p>
          <a:p>
            <a:pPr marL="457200" indent="-457200">
              <a:buFont typeface="Arial" panose="020B0604020202020204" pitchFamily="34" charset="0"/>
              <a:buChar char="•"/>
            </a:pPr>
            <a:r>
              <a:rPr lang="en-US" sz="2000" dirty="0" err="1" smtClean="0">
                <a:solidFill>
                  <a:srgbClr val="00B0F0"/>
                </a:solidFill>
                <a:latin typeface="Gotham Rounded Book" pitchFamily="50" charset="0"/>
              </a:rPr>
              <a:t>behaviourist</a:t>
            </a:r>
            <a:r>
              <a:rPr lang="en-US" sz="2000" dirty="0">
                <a:solidFill>
                  <a:srgbClr val="00B0F0"/>
                </a:solidFill>
                <a:latin typeface="Gotham Rounded Book" pitchFamily="50" charset="0"/>
              </a:rPr>
              <a:t>, </a:t>
            </a:r>
            <a:endParaRPr lang="en-US" sz="2000" dirty="0" smtClean="0">
              <a:solidFill>
                <a:srgbClr val="00B0F0"/>
              </a:solidFill>
              <a:latin typeface="Gotham Rounded Book" pitchFamily="50" charset="0"/>
            </a:endParaRPr>
          </a:p>
          <a:p>
            <a:pPr marL="457200" indent="-457200">
              <a:buFont typeface="Arial" panose="020B0604020202020204" pitchFamily="34" charset="0"/>
              <a:buChar char="•"/>
            </a:pPr>
            <a:r>
              <a:rPr lang="en-US" sz="2000" dirty="0" smtClean="0">
                <a:solidFill>
                  <a:srgbClr val="00B0F0"/>
                </a:solidFill>
                <a:latin typeface="Gotham Rounded Book" pitchFamily="50" charset="0"/>
              </a:rPr>
              <a:t>cognitive </a:t>
            </a:r>
          </a:p>
          <a:p>
            <a:pPr marL="457200" indent="-457200">
              <a:buFont typeface="Arial" panose="020B0604020202020204" pitchFamily="34" charset="0"/>
              <a:buChar char="•"/>
            </a:pPr>
            <a:r>
              <a:rPr lang="en-US" sz="2000" dirty="0" smtClean="0">
                <a:solidFill>
                  <a:srgbClr val="00B0F0"/>
                </a:solidFill>
                <a:latin typeface="Gotham Rounded Book" pitchFamily="50" charset="0"/>
              </a:rPr>
              <a:t>positive</a:t>
            </a:r>
            <a:r>
              <a:rPr lang="en-US" sz="2000" dirty="0">
                <a:solidFill>
                  <a:srgbClr val="00B0F0"/>
                </a:solidFill>
                <a:latin typeface="Gotham Rounded Book" pitchFamily="50" charset="0"/>
              </a:rPr>
              <a:t>.  </a:t>
            </a:r>
            <a:endParaRPr lang="en-US" sz="2000" dirty="0" smtClean="0">
              <a:solidFill>
                <a:srgbClr val="00B0F0"/>
              </a:solidFill>
              <a:latin typeface="Gotham Rounded Book" pitchFamily="50" charset="0"/>
            </a:endParaRPr>
          </a:p>
          <a:p>
            <a:endParaRPr lang="en-US" sz="2000" dirty="0" smtClean="0">
              <a:solidFill>
                <a:srgbClr val="00B0F0"/>
              </a:solidFill>
              <a:latin typeface="Gotham Rounded Book" pitchFamily="50" charset="0"/>
            </a:endParaRPr>
          </a:p>
          <a:p>
            <a:r>
              <a:rPr lang="en-US" sz="2000" dirty="0" smtClean="0">
                <a:solidFill>
                  <a:srgbClr val="00B0F0"/>
                </a:solidFill>
                <a:latin typeface="Gotham Rounded Book" pitchFamily="50" charset="0"/>
              </a:rPr>
              <a:t>Each </a:t>
            </a:r>
            <a:r>
              <a:rPr lang="en-US" sz="2000" dirty="0">
                <a:solidFill>
                  <a:srgbClr val="00B0F0"/>
                </a:solidFill>
                <a:latin typeface="Gotham Rounded Book" pitchFamily="50" charset="0"/>
              </a:rPr>
              <a:t>approach explains human </a:t>
            </a:r>
            <a:r>
              <a:rPr lang="en-US" sz="2000" dirty="0" err="1" smtClean="0">
                <a:solidFill>
                  <a:srgbClr val="00B0F0"/>
                </a:solidFill>
                <a:latin typeface="Gotham Rounded Book" pitchFamily="50" charset="0"/>
              </a:rPr>
              <a:t>behaviour</a:t>
            </a:r>
            <a:r>
              <a:rPr lang="en-US" sz="2000" dirty="0" smtClean="0">
                <a:solidFill>
                  <a:srgbClr val="00B0F0"/>
                </a:solidFill>
                <a:latin typeface="Gotham Rounded Book" pitchFamily="50" charset="0"/>
              </a:rPr>
              <a:t> </a:t>
            </a:r>
            <a:r>
              <a:rPr lang="en-US" sz="2000" dirty="0">
                <a:solidFill>
                  <a:srgbClr val="00B0F0"/>
                </a:solidFill>
                <a:latin typeface="Gotham Rounded Book" pitchFamily="50" charset="0"/>
              </a:rPr>
              <a:t>in a slightly different way.  </a:t>
            </a:r>
            <a:endParaRPr lang="en-GB" sz="2000" dirty="0">
              <a:solidFill>
                <a:srgbClr val="00B0F0"/>
              </a:solidFill>
              <a:latin typeface="Gotham Rounded Book" pitchFamily="50" charset="0"/>
            </a:endParaRPr>
          </a:p>
          <a:p>
            <a:r>
              <a:rPr lang="en-US" sz="2000" dirty="0">
                <a:solidFill>
                  <a:srgbClr val="00B0F0"/>
                </a:solidFill>
                <a:latin typeface="Gotham Rounded Book" pitchFamily="50" charset="0"/>
              </a:rPr>
              <a:t> </a:t>
            </a:r>
            <a:endParaRPr lang="en-GB" sz="2000" dirty="0">
              <a:solidFill>
                <a:srgbClr val="00B0F0"/>
              </a:solidFill>
              <a:latin typeface="Gotham Rounded Book" pitchFamily="50" charset="0"/>
            </a:endParaRPr>
          </a:p>
          <a:p>
            <a:pPr marL="457200" lvl="0" indent="-457200">
              <a:buFont typeface="Arial" panose="020B0604020202020204" pitchFamily="34" charset="0"/>
              <a:buChar char="•"/>
            </a:pPr>
            <a:r>
              <a:rPr lang="en-US" sz="2000" b="1" dirty="0">
                <a:solidFill>
                  <a:srgbClr val="00B0F0"/>
                </a:solidFill>
                <a:latin typeface="Gotham Rounded Book" pitchFamily="50" charset="0"/>
              </a:rPr>
              <a:t>Research in psychology: </a:t>
            </a:r>
            <a:r>
              <a:rPr lang="en-US" sz="2000" dirty="0">
                <a:solidFill>
                  <a:srgbClr val="00B0F0"/>
                </a:solidFill>
                <a:latin typeface="Gotham Rounded Book" pitchFamily="50" charset="0"/>
              </a:rPr>
              <a:t>you will learn more about how psychologists design and conduct research</a:t>
            </a:r>
            <a:r>
              <a:rPr lang="en-US" sz="2400" dirty="0">
                <a:solidFill>
                  <a:srgbClr val="00B0F0"/>
                </a:solidFill>
                <a:latin typeface="Gotham Rounded Book" pitchFamily="50" charset="0"/>
              </a:rPr>
              <a:t>.</a:t>
            </a:r>
            <a:endParaRPr lang="en-GB" sz="2400" dirty="0">
              <a:solidFill>
                <a:srgbClr val="00B0F0"/>
              </a:solidFill>
              <a:latin typeface="Gotham Rounded Book" pitchFamily="50" charset="0"/>
            </a:endParaRP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a:xfrm>
            <a:off x="358627" y="1415256"/>
            <a:ext cx="8418513" cy="6675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What will I study?</a:t>
            </a:r>
          </a:p>
        </p:txBody>
      </p:sp>
    </p:spTree>
    <p:extLst>
      <p:ext uri="{BB962C8B-B14F-4D97-AF65-F5344CB8AC3E}">
        <p14:creationId xmlns:p14="http://schemas.microsoft.com/office/powerpoint/2010/main" val="258511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222500"/>
            <a:ext cx="8738260" cy="4493538"/>
          </a:xfrm>
          <a:prstGeom prst="rect">
            <a:avLst/>
          </a:prstGeom>
          <a:noFill/>
        </p:spPr>
        <p:txBody>
          <a:bodyPr wrap="square" rtlCol="0">
            <a:spAutoFit/>
          </a:bodyPr>
          <a:lstStyle/>
          <a:p>
            <a:r>
              <a:rPr lang="en-GB" sz="2600" dirty="0">
                <a:solidFill>
                  <a:srgbClr val="00B0F0"/>
                </a:solidFill>
                <a:latin typeface="Gotham Rounded Book" pitchFamily="50" charset="0"/>
              </a:rPr>
              <a:t>In the second year of A2 you’ll deepen your understanding of psychology by looking at a range of interesting human behaviours.  You will study three of the following six behaviours</a:t>
            </a:r>
            <a:r>
              <a:rPr lang="en-GB" sz="2600" dirty="0" smtClean="0">
                <a:solidFill>
                  <a:srgbClr val="00B0F0"/>
                </a:solidFill>
                <a:latin typeface="Gotham Rounded Book" pitchFamily="50" charset="0"/>
              </a:rPr>
              <a:t>:</a:t>
            </a:r>
          </a:p>
          <a:p>
            <a:endParaRPr lang="en-GB" sz="2600" dirty="0">
              <a:solidFill>
                <a:srgbClr val="00B0F0"/>
              </a:solidFill>
              <a:latin typeface="Gotham Rounded Book" pitchFamily="50" charset="0"/>
            </a:endParaRPr>
          </a:p>
          <a:p>
            <a:r>
              <a:rPr lang="en-GB" sz="2600" dirty="0">
                <a:solidFill>
                  <a:srgbClr val="00B0F0"/>
                </a:solidFill>
                <a:latin typeface="Gotham Rounded Book" pitchFamily="50" charset="0"/>
              </a:rPr>
              <a:t>•	Addictive behaviours</a:t>
            </a:r>
          </a:p>
          <a:p>
            <a:r>
              <a:rPr lang="en-GB" sz="2600" dirty="0">
                <a:solidFill>
                  <a:srgbClr val="00B0F0"/>
                </a:solidFill>
                <a:latin typeface="Gotham Rounded Book" pitchFamily="50" charset="0"/>
              </a:rPr>
              <a:t>•	Autistic spectrum behaviours</a:t>
            </a:r>
          </a:p>
          <a:p>
            <a:r>
              <a:rPr lang="en-GB" sz="2600" dirty="0">
                <a:solidFill>
                  <a:srgbClr val="00B0F0"/>
                </a:solidFill>
                <a:latin typeface="Gotham Rounded Book" pitchFamily="50" charset="0"/>
              </a:rPr>
              <a:t>•	Bullying behaviours</a:t>
            </a:r>
          </a:p>
          <a:p>
            <a:r>
              <a:rPr lang="en-GB" sz="2600" dirty="0">
                <a:solidFill>
                  <a:srgbClr val="00B0F0"/>
                </a:solidFill>
                <a:latin typeface="Gotham Rounded Book" pitchFamily="50" charset="0"/>
              </a:rPr>
              <a:t>•	Criminal behaviours</a:t>
            </a:r>
          </a:p>
          <a:p>
            <a:r>
              <a:rPr lang="en-GB" sz="2600" dirty="0">
                <a:solidFill>
                  <a:srgbClr val="00B0F0"/>
                </a:solidFill>
                <a:latin typeface="Gotham Rounded Book" pitchFamily="50" charset="0"/>
              </a:rPr>
              <a:t>•	Schizophrenia</a:t>
            </a:r>
          </a:p>
          <a:p>
            <a:r>
              <a:rPr lang="en-GB" sz="2600" dirty="0">
                <a:solidFill>
                  <a:srgbClr val="00B0F0"/>
                </a:solidFill>
                <a:latin typeface="Gotham Rounded Book" pitchFamily="50" charset="0"/>
              </a:rPr>
              <a:t>•	Stress</a:t>
            </a: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a:xfrm>
            <a:off x="358627" y="1567656"/>
            <a:ext cx="8418513" cy="6675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What will I study?</a:t>
            </a:r>
          </a:p>
        </p:txBody>
      </p:sp>
    </p:spTree>
    <p:extLst>
      <p:ext uri="{BB962C8B-B14F-4D97-AF65-F5344CB8AC3E}">
        <p14:creationId xmlns:p14="http://schemas.microsoft.com/office/powerpoint/2010/main" val="357547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222500"/>
            <a:ext cx="8738260" cy="3293209"/>
          </a:xfrm>
          <a:prstGeom prst="rect">
            <a:avLst/>
          </a:prstGeom>
          <a:noFill/>
        </p:spPr>
        <p:txBody>
          <a:bodyPr wrap="square" rtlCol="0">
            <a:spAutoFit/>
          </a:bodyPr>
          <a:lstStyle/>
          <a:p>
            <a:r>
              <a:rPr lang="en-GB" sz="2600" dirty="0">
                <a:solidFill>
                  <a:srgbClr val="00B0F0"/>
                </a:solidFill>
                <a:latin typeface="Gotham Rounded Book" pitchFamily="50" charset="0"/>
              </a:rPr>
              <a:t>You will then apply your psychological knowledge to a range of contemporary debates:</a:t>
            </a:r>
          </a:p>
          <a:p>
            <a:endParaRPr lang="en-GB" sz="2600" dirty="0">
              <a:solidFill>
                <a:srgbClr val="00B0F0"/>
              </a:solidFill>
              <a:latin typeface="Gotham Rounded Book" pitchFamily="50" charset="0"/>
            </a:endParaRPr>
          </a:p>
          <a:p>
            <a:r>
              <a:rPr lang="en-GB" sz="2600" dirty="0">
                <a:solidFill>
                  <a:srgbClr val="00B0F0"/>
                </a:solidFill>
                <a:latin typeface="Gotham Rounded Book" pitchFamily="50" charset="0"/>
              </a:rPr>
              <a:t>•	Cultural bias</a:t>
            </a:r>
          </a:p>
          <a:p>
            <a:r>
              <a:rPr lang="en-GB" sz="2600" dirty="0">
                <a:solidFill>
                  <a:srgbClr val="00B0F0"/>
                </a:solidFill>
                <a:latin typeface="Gotham Rounded Book" pitchFamily="50" charset="0"/>
              </a:rPr>
              <a:t>•	Ethical costs of conducting research</a:t>
            </a:r>
          </a:p>
          <a:p>
            <a:r>
              <a:rPr lang="en-GB" sz="2600" dirty="0">
                <a:solidFill>
                  <a:srgbClr val="00B0F0"/>
                </a:solidFill>
                <a:latin typeface="Gotham Rounded Book" pitchFamily="50" charset="0"/>
              </a:rPr>
              <a:t>•	Non-human animals</a:t>
            </a:r>
          </a:p>
          <a:p>
            <a:r>
              <a:rPr lang="en-GB" sz="2600" dirty="0">
                <a:solidFill>
                  <a:srgbClr val="00B0F0"/>
                </a:solidFill>
                <a:latin typeface="Gotham Rounded Book" pitchFamily="50" charset="0"/>
              </a:rPr>
              <a:t>•	Scientific status</a:t>
            </a:r>
          </a:p>
          <a:p>
            <a:r>
              <a:rPr lang="en-GB" sz="2600" dirty="0">
                <a:solidFill>
                  <a:srgbClr val="00B0F0"/>
                </a:solidFill>
                <a:latin typeface="Gotham Rounded Book" pitchFamily="50" charset="0"/>
              </a:rPr>
              <a:t>•	Sexism</a:t>
            </a: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a:xfrm>
            <a:off x="358627" y="1567656"/>
            <a:ext cx="8418513" cy="6675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What will I study?</a:t>
            </a:r>
          </a:p>
        </p:txBody>
      </p:sp>
    </p:spTree>
    <p:extLst>
      <p:ext uri="{BB962C8B-B14F-4D97-AF65-F5344CB8AC3E}">
        <p14:creationId xmlns:p14="http://schemas.microsoft.com/office/powerpoint/2010/main" val="250312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222500"/>
            <a:ext cx="8738260" cy="2893100"/>
          </a:xfrm>
          <a:prstGeom prst="rect">
            <a:avLst/>
          </a:prstGeom>
          <a:noFill/>
        </p:spPr>
        <p:txBody>
          <a:bodyPr wrap="square" rtlCol="0">
            <a:spAutoFit/>
          </a:bodyPr>
          <a:lstStyle/>
          <a:p>
            <a:r>
              <a:rPr lang="en-GB" sz="2600" b="1" dirty="0">
                <a:solidFill>
                  <a:srgbClr val="00B0F0"/>
                </a:solidFill>
                <a:latin typeface="Gotham Rounded Book" pitchFamily="50" charset="0"/>
              </a:rPr>
              <a:t>Practical </a:t>
            </a:r>
            <a:r>
              <a:rPr lang="en-GB" sz="2600" b="1" dirty="0" smtClean="0">
                <a:solidFill>
                  <a:srgbClr val="00B0F0"/>
                </a:solidFill>
                <a:latin typeface="Gotham Rounded Book" pitchFamily="50" charset="0"/>
              </a:rPr>
              <a:t>research</a:t>
            </a:r>
          </a:p>
          <a:p>
            <a:endParaRPr lang="en-GB" sz="2600" dirty="0">
              <a:solidFill>
                <a:srgbClr val="00B0F0"/>
              </a:solidFill>
              <a:latin typeface="Gotham Rounded Book" pitchFamily="50" charset="0"/>
            </a:endParaRPr>
          </a:p>
          <a:p>
            <a:r>
              <a:rPr lang="en-GB" sz="2600" dirty="0">
                <a:solidFill>
                  <a:srgbClr val="00B0F0"/>
                </a:solidFill>
                <a:latin typeface="Gotham Rounded Book" pitchFamily="50" charset="0"/>
              </a:rPr>
              <a:t>As part of the A2 course you will review your knowledge of research methods and you will get the opportunity to undertake two of your own research projects.  These can be undertaken as a class, in groups, in pairs or individually.</a:t>
            </a: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a:xfrm>
            <a:off x="358627" y="1567656"/>
            <a:ext cx="8418513" cy="6675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What will I study?</a:t>
            </a:r>
          </a:p>
        </p:txBody>
      </p:sp>
    </p:spTree>
    <p:extLst>
      <p:ext uri="{BB962C8B-B14F-4D97-AF65-F5344CB8AC3E}">
        <p14:creationId xmlns:p14="http://schemas.microsoft.com/office/powerpoint/2010/main" val="2910526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222500"/>
            <a:ext cx="8738260" cy="4493538"/>
          </a:xfrm>
          <a:prstGeom prst="rect">
            <a:avLst/>
          </a:prstGeom>
          <a:noFill/>
        </p:spPr>
        <p:txBody>
          <a:bodyPr wrap="square" rtlCol="0">
            <a:spAutoFit/>
          </a:bodyPr>
          <a:lstStyle/>
          <a:p>
            <a:r>
              <a:rPr lang="en-GB" sz="2600" dirty="0">
                <a:solidFill>
                  <a:srgbClr val="00B0F0"/>
                </a:solidFill>
                <a:latin typeface="Gotham Rounded Book" pitchFamily="50" charset="0"/>
              </a:rPr>
              <a:t>There are two exams at AS each worth 20% of your A Level qualification. Each exam lasts 1 hour 30 minutes and is worth 80 marks. The exams consist of short answer and extended writing questions</a:t>
            </a:r>
            <a:r>
              <a:rPr lang="en-GB" sz="2600" dirty="0" smtClean="0">
                <a:solidFill>
                  <a:srgbClr val="00B0F0"/>
                </a:solidFill>
                <a:latin typeface="Gotham Rounded Book" pitchFamily="50" charset="0"/>
              </a:rPr>
              <a:t>.</a:t>
            </a:r>
          </a:p>
          <a:p>
            <a:endParaRPr lang="en-GB" sz="2600" dirty="0">
              <a:solidFill>
                <a:srgbClr val="00B0F0"/>
              </a:solidFill>
              <a:latin typeface="Gotham Rounded Book" pitchFamily="50" charset="0"/>
            </a:endParaRPr>
          </a:p>
          <a:p>
            <a:r>
              <a:rPr lang="en-GB" sz="2600" dirty="0">
                <a:solidFill>
                  <a:srgbClr val="00B0F0"/>
                </a:solidFill>
                <a:latin typeface="Gotham Rounded Book" pitchFamily="50" charset="0"/>
              </a:rPr>
              <a:t>At A-level there are also two exams.  Unit 3 lasts 2 hours 30 minutes, is worth 100 marks and is 40% of your A Level qualification. Unit 4 lasts 1 hour 30 minutes, is worth 60 marks, and is worth 20% of your A Level qualification.  The exams also consist of short answer and extended writing questions.</a:t>
            </a: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a:xfrm>
            <a:off x="358627" y="1567656"/>
            <a:ext cx="8418513" cy="6675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lvl="0">
              <a:defRPr/>
            </a:pPr>
            <a:r>
              <a:rPr lang="en-GB" dirty="0" smtClean="0"/>
              <a:t>How </a:t>
            </a:r>
            <a:r>
              <a:rPr lang="en-GB" dirty="0"/>
              <a:t>will I be assessed?</a:t>
            </a:r>
            <a:endParaRPr lang="en-US" dirty="0" smtClean="0"/>
          </a:p>
        </p:txBody>
      </p:sp>
    </p:spTree>
    <p:extLst>
      <p:ext uri="{BB962C8B-B14F-4D97-AF65-F5344CB8AC3E}">
        <p14:creationId xmlns:p14="http://schemas.microsoft.com/office/powerpoint/2010/main" val="140034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222500"/>
            <a:ext cx="8738260" cy="1292662"/>
          </a:xfrm>
          <a:prstGeom prst="rect">
            <a:avLst/>
          </a:prstGeom>
          <a:noFill/>
        </p:spPr>
        <p:txBody>
          <a:bodyPr wrap="square" rtlCol="0">
            <a:spAutoFit/>
          </a:bodyPr>
          <a:lstStyle/>
          <a:p>
            <a:r>
              <a:rPr lang="en-GB" sz="2600" dirty="0">
                <a:solidFill>
                  <a:srgbClr val="00B0F0"/>
                </a:solidFill>
                <a:latin typeface="Gotham Rounded Book" pitchFamily="50" charset="0"/>
              </a:rPr>
              <a:t>Psychology is a great subject to develop a number of transferrable skills</a:t>
            </a:r>
            <a:r>
              <a:rPr lang="en-GB" sz="2600" dirty="0" smtClean="0">
                <a:solidFill>
                  <a:srgbClr val="00B0F0"/>
                </a:solidFill>
                <a:latin typeface="Gotham Rounded Book" pitchFamily="50" charset="0"/>
              </a:rPr>
              <a:t>:</a:t>
            </a:r>
          </a:p>
          <a:p>
            <a:endParaRPr lang="en-GB" sz="2600" dirty="0">
              <a:solidFill>
                <a:srgbClr val="00B0F0"/>
              </a:solidFill>
              <a:latin typeface="Gotham Rounded Book" pitchFamily="50" charset="0"/>
            </a:endParaRP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lvl="0">
              <a:defRPr/>
            </a:pPr>
            <a:r>
              <a:rPr lang="en-GB" dirty="0" smtClean="0"/>
              <a:t>What </a:t>
            </a:r>
            <a:r>
              <a:rPr lang="en-GB" dirty="0"/>
              <a:t>skills will I develop?</a:t>
            </a:r>
            <a:endParaRPr lang="en-US" dirty="0" smtClean="0"/>
          </a:p>
        </p:txBody>
      </p:sp>
      <p:sp>
        <p:nvSpPr>
          <p:cNvPr id="2" name="Text Placeholder 1"/>
          <p:cNvSpPr>
            <a:spLocks noGrp="1"/>
          </p:cNvSpPr>
          <p:nvPr>
            <p:ph type="body" sz="quarter" idx="17"/>
          </p:nvPr>
        </p:nvSpPr>
        <p:spPr/>
        <p:txBody>
          <a:bodyPr/>
          <a:lstStyle/>
          <a:p>
            <a:pPr marL="342900" lvl="0" indent="-342900">
              <a:buFont typeface="Arial" panose="020B0604020202020204" pitchFamily="34" charset="0"/>
              <a:buChar char="•"/>
            </a:pPr>
            <a:r>
              <a:rPr lang="en-US" dirty="0" smtClean="0">
                <a:solidFill>
                  <a:srgbClr val="00B0F0"/>
                </a:solidFill>
              </a:rPr>
              <a:t>Pragmatism</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Interpersonal awareness</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Research skills</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Problem-solving skills</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Critical </a:t>
            </a:r>
            <a:r>
              <a:rPr lang="en-US" dirty="0">
                <a:solidFill>
                  <a:srgbClr val="00B0F0"/>
                </a:solidFill>
              </a:rPr>
              <a:t>thinking </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Literacy</a:t>
            </a:r>
            <a:endParaRPr lang="en-GB" dirty="0">
              <a:solidFill>
                <a:srgbClr val="00B0F0"/>
              </a:solidFill>
            </a:endParaRPr>
          </a:p>
          <a:p>
            <a:endParaRPr lang="en-GB" dirty="0">
              <a:solidFill>
                <a:srgbClr val="00B0F0"/>
              </a:solidFill>
            </a:endParaRPr>
          </a:p>
        </p:txBody>
      </p:sp>
      <p:sp>
        <p:nvSpPr>
          <p:cNvPr id="3" name="Text Placeholder 2"/>
          <p:cNvSpPr>
            <a:spLocks noGrp="1"/>
          </p:cNvSpPr>
          <p:nvPr>
            <p:ph type="body" sz="quarter" idx="18"/>
          </p:nvPr>
        </p:nvSpPr>
        <p:spPr/>
        <p:txBody>
          <a:bodyPr>
            <a:normAutofit fontScale="92500" lnSpcReduction="10000"/>
          </a:bodyPr>
          <a:lstStyle/>
          <a:p>
            <a:pPr marL="342900" lvl="0" indent="-342900">
              <a:buFont typeface="Arial" panose="020B0604020202020204" pitchFamily="34" charset="0"/>
              <a:buChar char="•"/>
            </a:pPr>
            <a:r>
              <a:rPr lang="en-US" dirty="0">
                <a:solidFill>
                  <a:srgbClr val="00B0F0"/>
                </a:solidFill>
              </a:rPr>
              <a:t>Numeracy and data </a:t>
            </a:r>
            <a:r>
              <a:rPr lang="en-US" dirty="0" smtClean="0">
                <a:solidFill>
                  <a:srgbClr val="00B0F0"/>
                </a:solidFill>
              </a:rPr>
              <a:t>handling</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Communication skills</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Teamwork </a:t>
            </a:r>
            <a:r>
              <a:rPr lang="en-US" dirty="0">
                <a:solidFill>
                  <a:srgbClr val="00B0F0"/>
                </a:solidFill>
              </a:rPr>
              <a:t>and leadership </a:t>
            </a:r>
            <a:r>
              <a:rPr lang="en-US" dirty="0" smtClean="0">
                <a:solidFill>
                  <a:srgbClr val="00B0F0"/>
                </a:solidFill>
              </a:rPr>
              <a:t>skills</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Better </a:t>
            </a:r>
            <a:r>
              <a:rPr lang="en-US" dirty="0">
                <a:solidFill>
                  <a:srgbClr val="00B0F0"/>
                </a:solidFill>
              </a:rPr>
              <a:t>understanding of </a:t>
            </a:r>
            <a:r>
              <a:rPr lang="en-US" dirty="0" smtClean="0">
                <a:solidFill>
                  <a:srgbClr val="00B0F0"/>
                </a:solidFill>
              </a:rPr>
              <a:t>self</a:t>
            </a:r>
            <a:endParaRPr lang="en-GB" dirty="0">
              <a:solidFill>
                <a:srgbClr val="00B0F0"/>
              </a:solidFill>
            </a:endParaRPr>
          </a:p>
          <a:p>
            <a:pPr marL="342900" lvl="0" indent="-342900">
              <a:buFont typeface="Arial" panose="020B0604020202020204" pitchFamily="34" charset="0"/>
              <a:buChar char="•"/>
            </a:pPr>
            <a:r>
              <a:rPr lang="en-US" dirty="0" smtClean="0">
                <a:solidFill>
                  <a:srgbClr val="00B0F0"/>
                </a:solidFill>
              </a:rPr>
              <a:t>Enhanced </a:t>
            </a:r>
            <a:r>
              <a:rPr lang="en-US" dirty="0">
                <a:solidFill>
                  <a:srgbClr val="00B0F0"/>
                </a:solidFill>
              </a:rPr>
              <a:t>understanding of others</a:t>
            </a:r>
            <a:endParaRPr lang="en-GB" dirty="0">
              <a:solidFill>
                <a:srgbClr val="00B0F0"/>
              </a:solidFill>
            </a:endParaRPr>
          </a:p>
          <a:p>
            <a:endParaRPr lang="en-GB" dirty="0"/>
          </a:p>
        </p:txBody>
      </p:sp>
    </p:spTree>
    <p:extLst>
      <p:ext uri="{BB962C8B-B14F-4D97-AF65-F5344CB8AC3E}">
        <p14:creationId xmlns:p14="http://schemas.microsoft.com/office/powerpoint/2010/main" val="642985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040" y="2222500"/>
            <a:ext cx="8738260" cy="3293209"/>
          </a:xfrm>
          <a:prstGeom prst="rect">
            <a:avLst/>
          </a:prstGeom>
          <a:noFill/>
        </p:spPr>
        <p:txBody>
          <a:bodyPr wrap="square" rtlCol="0">
            <a:spAutoFit/>
          </a:bodyPr>
          <a:lstStyle/>
          <a:p>
            <a:r>
              <a:rPr lang="en-GB" sz="2600" dirty="0" smtClean="0">
                <a:solidFill>
                  <a:srgbClr val="00B0F0"/>
                </a:solidFill>
                <a:latin typeface="Gotham Rounded Book" pitchFamily="50" charset="0"/>
              </a:rPr>
              <a:t>Psychology </a:t>
            </a:r>
            <a:r>
              <a:rPr lang="en-GB" sz="2600" dirty="0">
                <a:solidFill>
                  <a:srgbClr val="00B0F0"/>
                </a:solidFill>
                <a:latin typeface="Gotham Rounded Book" pitchFamily="50" charset="0"/>
              </a:rPr>
              <a:t>can open the door to an array of career paths that requires interaction or an understanding of human </a:t>
            </a:r>
            <a:r>
              <a:rPr lang="en-GB" sz="2600" dirty="0" smtClean="0">
                <a:solidFill>
                  <a:srgbClr val="00B0F0"/>
                </a:solidFill>
                <a:latin typeface="Gotham Rounded Book" pitchFamily="50" charset="0"/>
              </a:rPr>
              <a:t>behaviour </a:t>
            </a:r>
            <a:r>
              <a:rPr lang="en-GB" sz="2600" dirty="0">
                <a:solidFill>
                  <a:srgbClr val="00B0F0"/>
                </a:solidFill>
                <a:latin typeface="Gotham Rounded Book" pitchFamily="50" charset="0"/>
              </a:rPr>
              <a:t>and development</a:t>
            </a:r>
            <a:r>
              <a:rPr lang="en-GB" sz="2600" dirty="0" smtClean="0">
                <a:solidFill>
                  <a:srgbClr val="00B0F0"/>
                </a:solidFill>
                <a:latin typeface="Gotham Rounded Book" pitchFamily="50" charset="0"/>
              </a:rPr>
              <a:t>.</a:t>
            </a:r>
          </a:p>
          <a:p>
            <a:endParaRPr lang="en-GB" sz="2600" dirty="0">
              <a:solidFill>
                <a:srgbClr val="00B0F0"/>
              </a:solidFill>
              <a:latin typeface="Gotham Rounded Book" pitchFamily="50" charset="0"/>
            </a:endParaRPr>
          </a:p>
          <a:p>
            <a:r>
              <a:rPr lang="en-GB" sz="2600" dirty="0" smtClean="0">
                <a:solidFill>
                  <a:srgbClr val="00B0F0"/>
                </a:solidFill>
                <a:latin typeface="Gotham Rounded Book" pitchFamily="50" charset="0"/>
              </a:rPr>
              <a:t>The </a:t>
            </a:r>
            <a:r>
              <a:rPr lang="en-GB" sz="2600" dirty="0">
                <a:solidFill>
                  <a:srgbClr val="00B0F0"/>
                </a:solidFill>
                <a:latin typeface="Gotham Rounded Book" pitchFamily="50" charset="0"/>
              </a:rPr>
              <a:t>study of psychology can lead to careers in areas such as healthcare, management, social work, research, teaching, marketing, advertising and human resources.</a:t>
            </a: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a:spLocks noGrp="1"/>
          </p:cNvSpPr>
          <p:nvPr>
            <p:ph type="body" sz="quarter" idx="16"/>
          </p:nvPr>
        </p:nvSpPr>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lvl="0">
              <a:defRPr/>
            </a:pPr>
            <a:r>
              <a:rPr lang="en-GB" dirty="0" smtClean="0"/>
              <a:t>Careers </a:t>
            </a:r>
            <a:r>
              <a:rPr lang="en-GB" dirty="0"/>
              <a:t>with Psychology?</a:t>
            </a:r>
            <a:endParaRPr lang="en-US" dirty="0" smtClean="0"/>
          </a:p>
        </p:txBody>
      </p:sp>
    </p:spTree>
    <p:extLst>
      <p:ext uri="{BB962C8B-B14F-4D97-AF65-F5344CB8AC3E}">
        <p14:creationId xmlns:p14="http://schemas.microsoft.com/office/powerpoint/2010/main" val="555781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WJEC Psychology Open Evening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F549D8F026EB7C4798819F92A6CAB561" ma:contentTypeVersion="3" ma:contentTypeDescription="" ma:contentTypeScope="" ma:versionID="dc1fcc2a4c95af77ae9c7e98eb103702">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a862b0148093e384128129faa8d570ed"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ef75bab-78ed-405d-99c2-daeca313d6fd}" ma:internalName="TaxCatchAll" ma:showField="CatchAllData" ma:web="c0798825-da17-46fd-b091-d326be86d03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bef75bab-78ed-405d-99c2-daeca313d6fd}" ma:internalName="TaxCatchAllLabel" ma:readOnly="true" ma:showField="CatchAllDataLabel" ma:web="c0798825-da17-46fd-b091-d326be86d03f">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033d4c-53f7-4655-8cf6-8161ad0c09ed" ContentTypeId="0x0101003DB520055EDDB440B1956AA9AA49CCC9" PreviousValue="false"/>
</file>

<file path=customXml/itemProps1.xml><?xml version="1.0" encoding="utf-8"?>
<ds:datastoreItem xmlns:ds="http://schemas.openxmlformats.org/officeDocument/2006/customXml" ds:itemID="{DB2378F7-EAF6-4295-9432-63D688F64401}"/>
</file>

<file path=customXml/itemProps2.xml><?xml version="1.0" encoding="utf-8"?>
<ds:datastoreItem xmlns:ds="http://schemas.openxmlformats.org/officeDocument/2006/customXml" ds:itemID="{D0DE5532-076C-4333-94CD-BB9A7BAC216D}"/>
</file>

<file path=customXml/itemProps3.xml><?xml version="1.0" encoding="utf-8"?>
<ds:datastoreItem xmlns:ds="http://schemas.openxmlformats.org/officeDocument/2006/customXml" ds:itemID="{3755E1BF-89EC-40F0-9404-E5B90B765E75}"/>
</file>

<file path=customXml/itemProps4.xml><?xml version="1.0" encoding="utf-8"?>
<ds:datastoreItem xmlns:ds="http://schemas.openxmlformats.org/officeDocument/2006/customXml" ds:itemID="{D3BA94FA-EFC1-437C-9340-B023BFB3E14E}"/>
</file>

<file path=docProps/app.xml><?xml version="1.0" encoding="utf-8"?>
<Properties xmlns="http://schemas.openxmlformats.org/officeDocument/2006/extended-properties" xmlns:vt="http://schemas.openxmlformats.org/officeDocument/2006/docPropsVTypes">
  <Template>WJEC Psychology Open Evening Presentation</Template>
  <TotalTime>4</TotalTime>
  <Words>571</Words>
  <Application>Microsoft Office PowerPoint</Application>
  <PresentationFormat>On-screen Show (4:3)</PresentationFormat>
  <Paragraphs>71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Times New Roman</vt:lpstr>
      <vt:lpstr>Gotham Rounded Book</vt:lpstr>
      <vt:lpstr>ＭＳ Ｐゴシック</vt:lpstr>
      <vt:lpstr>Bliss-Light</vt:lpstr>
      <vt:lpstr>Calibri</vt:lpstr>
      <vt:lpstr>WJEC Psychology Open Evening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Dodge</dc:creator>
  <cp:lastModifiedBy>Rachel Dodge</cp:lastModifiedBy>
  <cp:revision>1</cp:revision>
  <dcterms:created xsi:type="dcterms:W3CDTF">2017-12-20T09:37:06Z</dcterms:created>
  <dcterms:modified xsi:type="dcterms:W3CDTF">2017-12-20T09:41:14Z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0x0101003DB520055EDDB440B1956AA9AA49CCC900F549D8F026EB7C4798819F92A6CAB561</vt:lpwstr>
  </property>
  <property fmtid="{D5CDD505-2E9C-101B-9397-08002B2CF9AE}" pid="3" name="WJEC_x0020_Audiences">
    <vt:lpwstr/>
  </property>
  <property fmtid="{D5CDD505-2E9C-101B-9397-08002B2CF9AE}" pid="4" name="WJEC_x0020_Department">
    <vt:lpwstr/>
  </property>
  <property fmtid="{D5CDD505-2E9C-101B-9397-08002B2CF9AE}" pid="5" name="WJEC Department">
    <vt:lpwstr/>
  </property>
  <property fmtid="{D5CDD505-2E9C-101B-9397-08002B2CF9AE}" pid="6" name="WJEC Audiences">
    <vt:lpwstr/>
  </property>
</Properties>
</file>