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7" r:id="rId5"/>
    <p:sldId id="258" r:id="rId6"/>
    <p:sldId id="259" r:id="rId7"/>
    <p:sldId id="269" r:id="rId8"/>
    <p:sldId id="270" r:id="rId9"/>
    <p:sldId id="265"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nie, Fiona" userId="b92173e7-6d06-4a4a-a37c-d4ed48e91f2c" providerId="ADAL" clId="{048B9FBD-DD7D-401B-96CD-15BDF5A0E8B3}"/>
    <pc:docChg chg="modSld">
      <pc:chgData name="Rennie, Fiona" userId="b92173e7-6d06-4a4a-a37c-d4ed48e91f2c" providerId="ADAL" clId="{048B9FBD-DD7D-401B-96CD-15BDF5A0E8B3}" dt="2024-08-19T12:46:14.461" v="0" actId="20577"/>
      <pc:docMkLst>
        <pc:docMk/>
      </pc:docMkLst>
      <pc:sldChg chg="modSp mod">
        <pc:chgData name="Rennie, Fiona" userId="b92173e7-6d06-4a4a-a37c-d4ed48e91f2c" providerId="ADAL" clId="{048B9FBD-DD7D-401B-96CD-15BDF5A0E8B3}" dt="2024-08-19T12:46:14.461" v="0" actId="20577"/>
        <pc:sldMkLst>
          <pc:docMk/>
          <pc:sldMk cId="3071267007" sldId="265"/>
        </pc:sldMkLst>
        <pc:spChg chg="mod">
          <ac:chgData name="Rennie, Fiona" userId="b92173e7-6d06-4a4a-a37c-d4ed48e91f2c" providerId="ADAL" clId="{048B9FBD-DD7D-401B-96CD-15BDF5A0E8B3}" dt="2024-08-19T12:46:14.461" v="0" actId="20577"/>
          <ac:spMkLst>
            <pc:docMk/>
            <pc:sldMk cId="3071267007" sldId="265"/>
            <ac:spMk id="13" creationId="{6984D6AF-EF09-1663-896B-01C09FF5E9A5}"/>
          </ac:spMkLst>
        </pc:spChg>
      </pc:sldChg>
    </pc:docChg>
  </pc:docChgLst>
  <pc:docChgLst>
    <pc:chgData name="Pengelly, Robin" userId="3a2c7369-ded5-4301-ba49-dd218e315530" providerId="ADAL" clId="{D73174FD-7899-407E-A8B8-A45273E556D9}"/>
    <pc:docChg chg="modSld">
      <pc:chgData name="Pengelly, Robin" userId="3a2c7369-ded5-4301-ba49-dd218e315530" providerId="ADAL" clId="{D73174FD-7899-407E-A8B8-A45273E556D9}" dt="2024-08-19T11:34:42.069" v="1"/>
      <pc:docMkLst>
        <pc:docMk/>
      </pc:docMkLst>
      <pc:sldChg chg="modSp mod">
        <pc:chgData name="Pengelly, Robin" userId="3a2c7369-ded5-4301-ba49-dd218e315530" providerId="ADAL" clId="{D73174FD-7899-407E-A8B8-A45273E556D9}" dt="2024-08-19T11:34:42.069" v="1"/>
        <pc:sldMkLst>
          <pc:docMk/>
          <pc:sldMk cId="4062471436" sldId="270"/>
        </pc:sldMkLst>
        <pc:spChg chg="mod">
          <ac:chgData name="Pengelly, Robin" userId="3a2c7369-ded5-4301-ba49-dd218e315530" providerId="ADAL" clId="{D73174FD-7899-407E-A8B8-A45273E556D9}" dt="2024-08-19T11:34:42.069" v="1"/>
          <ac:spMkLst>
            <pc:docMk/>
            <pc:sldMk cId="4062471436" sldId="270"/>
            <ac:spMk id="18" creationId="{0340BE15-81FA-A22C-52C2-578B2845E5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87A15-7DD2-4CBB-AD1C-DFEF45215B46}" type="datetimeFigureOut">
              <a:rPr lang="en-GB" smtClean="0"/>
              <a:t>19/08/2024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A5DD4-7EE1-4172-A9C2-F9DC5E6526A4}" type="slidenum">
              <a:rPr lang="en-GB" smtClean="0"/>
              <a:t>‹#›</a:t>
            </a:fld>
            <a:endParaRPr lang="en-GB"/>
          </a:p>
        </p:txBody>
      </p:sp>
    </p:spTree>
    <p:extLst>
      <p:ext uri="{BB962C8B-B14F-4D97-AF65-F5344CB8AC3E}">
        <p14:creationId xmlns:p14="http://schemas.microsoft.com/office/powerpoint/2010/main" val="40968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on how to use these slides in your lesson is included in the notes these are just suggestions and the idea is this is flexible for you to edit and use as you would want to</a:t>
            </a:r>
            <a:r>
              <a:rPr lang="en-GB" dirty="0"/>
              <a:t>.</a:t>
            </a:r>
            <a:endParaRPr lang="en-US" dirty="0"/>
          </a:p>
        </p:txBody>
      </p:sp>
      <p:sp>
        <p:nvSpPr>
          <p:cNvPr id="4" name="Slide Number Placeholder 3"/>
          <p:cNvSpPr>
            <a:spLocks noGrp="1"/>
          </p:cNvSpPr>
          <p:nvPr>
            <p:ph type="sldNum" sz="quarter" idx="5"/>
          </p:nvPr>
        </p:nvSpPr>
        <p:spPr/>
        <p:txBody>
          <a:bodyPr/>
          <a:lstStyle/>
          <a:p>
            <a:fld id="{64D613E0-5425-4E63-A1F0-89037B1F29CD}" type="slidenum">
              <a:rPr lang="en-GB" smtClean="0"/>
              <a:t>3</a:t>
            </a:fld>
            <a:endParaRPr lang="en-GB"/>
          </a:p>
        </p:txBody>
      </p:sp>
    </p:spTree>
    <p:extLst>
      <p:ext uri="{BB962C8B-B14F-4D97-AF65-F5344CB8AC3E}">
        <p14:creationId xmlns:p14="http://schemas.microsoft.com/office/powerpoint/2010/main" val="276921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global reach of a city separates it from large sprawling cities. Get learners to think pair share what a global city may have to make it important at a global level.</a:t>
            </a:r>
            <a:endParaRPr lang="en-GB" dirty="0"/>
          </a:p>
        </p:txBody>
      </p:sp>
      <p:sp>
        <p:nvSpPr>
          <p:cNvPr id="4" name="Slide Number Placeholder 3"/>
          <p:cNvSpPr>
            <a:spLocks noGrp="1"/>
          </p:cNvSpPr>
          <p:nvPr>
            <p:ph type="sldNum" sz="quarter" idx="5"/>
          </p:nvPr>
        </p:nvSpPr>
        <p:spPr/>
        <p:txBody>
          <a:bodyPr/>
          <a:lstStyle/>
          <a:p>
            <a:fld id="{580A5DD4-7EE1-4172-A9C2-F9DC5E6526A4}" type="slidenum">
              <a:rPr lang="en-GB" smtClean="0"/>
              <a:t>4</a:t>
            </a:fld>
            <a:endParaRPr lang="en-GB"/>
          </a:p>
        </p:txBody>
      </p:sp>
    </p:spTree>
    <p:extLst>
      <p:ext uri="{BB962C8B-B14F-4D97-AF65-F5344CB8AC3E}">
        <p14:creationId xmlns:p14="http://schemas.microsoft.com/office/powerpoint/2010/main" val="62102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learners could work in groups each having one of these images and state the case for their characteristic. Learners should understand that global cities should have all or most of these to qualify.</a:t>
            </a:r>
            <a:endParaRPr lang="en-GB" dirty="0"/>
          </a:p>
        </p:txBody>
      </p:sp>
      <p:sp>
        <p:nvSpPr>
          <p:cNvPr id="4" name="Slide Number Placeholder 3"/>
          <p:cNvSpPr>
            <a:spLocks noGrp="1"/>
          </p:cNvSpPr>
          <p:nvPr>
            <p:ph type="sldNum" sz="quarter" idx="5"/>
          </p:nvPr>
        </p:nvSpPr>
        <p:spPr/>
        <p:txBody>
          <a:bodyPr/>
          <a:lstStyle/>
          <a:p>
            <a:fld id="{580A5DD4-7EE1-4172-A9C2-F9DC5E6526A4}" type="slidenum">
              <a:rPr lang="en-GB" smtClean="0"/>
              <a:t>5</a:t>
            </a:fld>
            <a:endParaRPr lang="en-GB"/>
          </a:p>
        </p:txBody>
      </p:sp>
    </p:spTree>
    <p:extLst>
      <p:ext uri="{BB962C8B-B14F-4D97-AF65-F5344CB8AC3E}">
        <p14:creationId xmlns:p14="http://schemas.microsoft.com/office/powerpoint/2010/main" val="117673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give the different frames to learners to fill in after discussion of characteristics to build up the Frayer model for a global city. Share with the class</a:t>
            </a:r>
            <a:endParaRPr lang="en-GB" dirty="0"/>
          </a:p>
        </p:txBody>
      </p:sp>
      <p:sp>
        <p:nvSpPr>
          <p:cNvPr id="4" name="Slide Number Placeholder 3"/>
          <p:cNvSpPr>
            <a:spLocks noGrp="1"/>
          </p:cNvSpPr>
          <p:nvPr>
            <p:ph type="sldNum" sz="quarter" idx="5"/>
          </p:nvPr>
        </p:nvSpPr>
        <p:spPr/>
        <p:txBody>
          <a:bodyPr/>
          <a:lstStyle/>
          <a:p>
            <a:fld id="{580A5DD4-7EE1-4172-A9C2-F9DC5E6526A4}" type="slidenum">
              <a:rPr lang="en-GB" smtClean="0"/>
              <a:t>6</a:t>
            </a:fld>
            <a:endParaRPr lang="en-GB"/>
          </a:p>
        </p:txBody>
      </p:sp>
    </p:spTree>
    <p:extLst>
      <p:ext uri="{BB962C8B-B14F-4D97-AF65-F5344CB8AC3E}">
        <p14:creationId xmlns:p14="http://schemas.microsoft.com/office/powerpoint/2010/main" val="166770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possible model answer learners can judge and if needed add to their model of what a global city is . This can also be adapted as a sorting activity.</a:t>
            </a:r>
            <a:endParaRPr lang="en-GB" dirty="0"/>
          </a:p>
        </p:txBody>
      </p:sp>
      <p:sp>
        <p:nvSpPr>
          <p:cNvPr id="4" name="Slide Number Placeholder 3"/>
          <p:cNvSpPr>
            <a:spLocks noGrp="1"/>
          </p:cNvSpPr>
          <p:nvPr>
            <p:ph type="sldNum" sz="quarter" idx="5"/>
          </p:nvPr>
        </p:nvSpPr>
        <p:spPr/>
        <p:txBody>
          <a:bodyPr/>
          <a:lstStyle/>
          <a:p>
            <a:fld id="{580A5DD4-7EE1-4172-A9C2-F9DC5E6526A4}" type="slidenum">
              <a:rPr lang="en-GB" smtClean="0"/>
              <a:t>7</a:t>
            </a:fld>
            <a:endParaRPr lang="en-GB"/>
          </a:p>
        </p:txBody>
      </p:sp>
    </p:spTree>
    <p:extLst>
      <p:ext uri="{BB962C8B-B14F-4D97-AF65-F5344CB8AC3E}">
        <p14:creationId xmlns:p14="http://schemas.microsoft.com/office/powerpoint/2010/main" val="115692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7DF6-09CC-E56A-1BB7-DEDFAEA66F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5A2C5D5-86F8-85A8-F281-FEC4976F7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F6A0C09-9858-76F4-E172-389807FE97DD}"/>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46ECED86-1510-39EC-41B1-0856F8DFA8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5A7990-3F2C-623F-3637-D8B6C5AC042C}"/>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302608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098B-9172-D2FC-3B91-D6AFD0518B1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CAAB82E-33D3-8453-F13E-D6816E5EF5A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D9D956-543A-F6F2-94FC-4C92D1BBD2A1}"/>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D75DD065-3D65-23DB-3959-7A38FBE6C5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E3399D-28C6-CCDB-9638-64C765E7C2D1}"/>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416907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A291-3B5C-30EF-C82A-9575DC8ABD6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72E9EF4-0231-9AC5-96C4-15F4BA1AA2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CBCD6F-2CA6-2CA1-7A4D-86F517B2F80E}"/>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F3BE2CB5-5AF4-CFFC-5408-AAE72D7DC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97880A-5ED0-1DDE-202C-ACEA6765BFB2}"/>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312439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0B60-938A-B2C1-92F2-60E0C478EC8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67F5C7-EA76-9725-2087-021FF5A3FB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9E0478-921C-25C3-7C43-B37B4627ED5F}"/>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37F8D9BC-4CFD-4795-3249-B48C8DA487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52F522-9390-2570-E3A9-43C31649FFC8}"/>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192072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D609-A9AA-CD08-A7CF-AE5DF3BBA4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F132BA0-F52A-BF8A-DE3D-A23259414C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E18163A-98F1-10B8-BA18-942A16AE8ECD}"/>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9D11EAAB-7CD8-C053-1C63-1B8916E06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458075-0A2A-4609-C3CC-F7F1B49DA7A4}"/>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354128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F8B9-9020-E7A8-6FB6-6BFDF2E2A3A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A09F495-0B05-F361-CC52-89B6D22BD8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5452BC7-2D05-2C68-7811-D5FAC8319AB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A76B408-B8B1-DCBF-6315-48E294BA8B35}"/>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6" name="Footer Placeholder 5">
            <a:extLst>
              <a:ext uri="{FF2B5EF4-FFF2-40B4-BE49-F238E27FC236}">
                <a16:creationId xmlns:a16="http://schemas.microsoft.com/office/drawing/2014/main" id="{3756B588-4E32-868E-C16E-084DC37E2F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16FD28-C376-2830-6859-FA8343D50D92}"/>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327883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FD31-9442-65D5-E61F-B6506DDAF60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A722560-E978-C966-FAAE-7DF5F7388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084C04-1D0E-8F6B-C6BE-EE81500C31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D6879C6-1B48-3CCA-C8F3-A65F4CEC3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A59F69-4646-5018-FC35-9946926FE9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4F4210A-C7FA-58D5-9E03-2C06E69BB964}"/>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8" name="Footer Placeholder 7">
            <a:extLst>
              <a:ext uri="{FF2B5EF4-FFF2-40B4-BE49-F238E27FC236}">
                <a16:creationId xmlns:a16="http://schemas.microsoft.com/office/drawing/2014/main" id="{000F2209-4AB1-A7CB-0EFF-56022CF211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E38391-28D3-B74F-7360-B767D9CC5FA8}"/>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351042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335B-D89F-5909-E5E4-7B1E7E4043C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71C7898-B9BE-E075-654D-0E7018B7AEE0}"/>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4" name="Footer Placeholder 3">
            <a:extLst>
              <a:ext uri="{FF2B5EF4-FFF2-40B4-BE49-F238E27FC236}">
                <a16:creationId xmlns:a16="http://schemas.microsoft.com/office/drawing/2014/main" id="{A09758F5-6F45-8A52-DE4F-4881745117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7D8AC3-9942-AC90-7C97-3F7E9CC326DB}"/>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244596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8003D-9A03-29E8-B4B5-3DB9852418D3}"/>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3" name="Footer Placeholder 2">
            <a:extLst>
              <a:ext uri="{FF2B5EF4-FFF2-40B4-BE49-F238E27FC236}">
                <a16:creationId xmlns:a16="http://schemas.microsoft.com/office/drawing/2014/main" id="{5494D851-C3C0-7A4E-47BE-DFD14EF55E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6B62C4-B4F8-A925-E094-00187F43F199}"/>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124932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E3B7-ACD9-D6B0-194B-21C6822909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799B478-8EEF-7CF3-F4C6-D2254F642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F905A9-5FA4-AF71-AC3C-9DAFB9486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EF392A-0875-3397-C62B-26338930ABB6}"/>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6" name="Footer Placeholder 5">
            <a:extLst>
              <a:ext uri="{FF2B5EF4-FFF2-40B4-BE49-F238E27FC236}">
                <a16:creationId xmlns:a16="http://schemas.microsoft.com/office/drawing/2014/main" id="{2EEF3BDB-0E2E-55C6-D6F0-386C4CA09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61196D-A3B0-5BD6-0F11-17DF87C57B9D}"/>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279369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6C15-6A02-DB6F-82BB-F778BFF362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7392693-F34B-3897-F416-76B15A0D06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3CCA57-0D28-E856-8E10-A26728FCC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03BA8F-011E-1E7C-F015-1C6FCF28DFDF}"/>
              </a:ext>
            </a:extLst>
          </p:cNvPr>
          <p:cNvSpPr>
            <a:spLocks noGrp="1"/>
          </p:cNvSpPr>
          <p:nvPr>
            <p:ph type="dt" sz="half" idx="10"/>
          </p:nvPr>
        </p:nvSpPr>
        <p:spPr/>
        <p:txBody>
          <a:bodyPr/>
          <a:lstStyle/>
          <a:p>
            <a:fld id="{4CD453AA-F3D4-40C2-9B90-1D2A7ECF9CC2}" type="datetimeFigureOut">
              <a:rPr lang="en-GB" smtClean="0"/>
              <a:t>19/08/2024</a:t>
            </a:fld>
            <a:endParaRPr lang="en-GB"/>
          </a:p>
        </p:txBody>
      </p:sp>
      <p:sp>
        <p:nvSpPr>
          <p:cNvPr id="6" name="Footer Placeholder 5">
            <a:extLst>
              <a:ext uri="{FF2B5EF4-FFF2-40B4-BE49-F238E27FC236}">
                <a16:creationId xmlns:a16="http://schemas.microsoft.com/office/drawing/2014/main" id="{60497ABF-470B-E351-46C6-7BD142434E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E377A9-A095-EAA1-71A5-8E5345CA9E77}"/>
              </a:ext>
            </a:extLst>
          </p:cNvPr>
          <p:cNvSpPr>
            <a:spLocks noGrp="1"/>
          </p:cNvSpPr>
          <p:nvPr>
            <p:ph type="sldNum" sz="quarter" idx="12"/>
          </p:nvPr>
        </p:nvSpPr>
        <p:spPr/>
        <p:txBody>
          <a:bodyPr/>
          <a:lstStyle/>
          <a:p>
            <a:fld id="{8C52FCFD-C4D3-47B5-ADCB-B0A28076D692}" type="slidenum">
              <a:rPr lang="en-GB" smtClean="0"/>
              <a:t>‹#›</a:t>
            </a:fld>
            <a:endParaRPr lang="en-GB"/>
          </a:p>
        </p:txBody>
      </p:sp>
    </p:spTree>
    <p:extLst>
      <p:ext uri="{BB962C8B-B14F-4D97-AF65-F5344CB8AC3E}">
        <p14:creationId xmlns:p14="http://schemas.microsoft.com/office/powerpoint/2010/main" val="61317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9DD89-54B0-7C55-2C55-AA5CEC55FE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D0C3B56-1357-C071-381E-C3A2EF5C0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8AB965-C289-0409-FD21-FD0C464D6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D453AA-F3D4-40C2-9B90-1D2A7ECF9CC2}" type="datetimeFigureOut">
              <a:rPr lang="en-GB" smtClean="0"/>
              <a:t>19/08/2024</a:t>
            </a:fld>
            <a:endParaRPr lang="en-GB"/>
          </a:p>
        </p:txBody>
      </p:sp>
      <p:sp>
        <p:nvSpPr>
          <p:cNvPr id="5" name="Footer Placeholder 4">
            <a:extLst>
              <a:ext uri="{FF2B5EF4-FFF2-40B4-BE49-F238E27FC236}">
                <a16:creationId xmlns:a16="http://schemas.microsoft.com/office/drawing/2014/main" id="{4B2CAE08-0B43-41C3-7CB1-DB293770B4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740EA56-0C06-F7E1-C008-80FE89F7D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52FCFD-C4D3-47B5-ADCB-B0A28076D692}" type="slidenum">
              <a:rPr lang="en-GB" smtClean="0"/>
              <a:t>‹#›</a:t>
            </a:fld>
            <a:endParaRPr lang="en-GB"/>
          </a:p>
        </p:txBody>
      </p:sp>
    </p:spTree>
    <p:extLst>
      <p:ext uri="{BB962C8B-B14F-4D97-AF65-F5344CB8AC3E}">
        <p14:creationId xmlns:p14="http://schemas.microsoft.com/office/powerpoint/2010/main" val="3603707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latt Projects | Photos, videos, logos, illustrations and branding on  Behance">
            <a:extLst>
              <a:ext uri="{FF2B5EF4-FFF2-40B4-BE49-F238E27FC236}">
                <a16:creationId xmlns:a16="http://schemas.microsoft.com/office/drawing/2014/main" id="{EF59F56C-E360-DF3B-34CC-5B0209AC7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89" b="10326"/>
          <a:stretch/>
        </p:blipFill>
        <p:spPr bwMode="auto">
          <a:xfrm>
            <a:off x="-3048"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050578-4FA4-FDBD-8FCD-4C539F181BC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7200" dirty="0" err="1">
                <a:latin typeface="Arial" panose="020B0604020202020204" pitchFamily="34" charset="0"/>
                <a:cs typeface="Arial" panose="020B0604020202020204" pitchFamily="34" charset="0"/>
              </a:rPr>
              <a:t>GeogShots</a:t>
            </a:r>
            <a:r>
              <a:rPr lang="en-US" sz="7200" dirty="0">
                <a:solidFill>
                  <a:srgbClr val="FFFFFF"/>
                </a:solidFill>
                <a:latin typeface="Arial" panose="020B0604020202020204" pitchFamily="34" charset="0"/>
                <a:cs typeface="Arial" panose="020B0604020202020204" pitchFamily="34" charset="0"/>
              </a:rPr>
              <a:t> </a:t>
            </a:r>
            <a:endParaRPr lang="en-GB" sz="72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DBD2FB-DC06-894A-A371-8F3E717D239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sz="900" dirty="0">
                <a:solidFill>
                  <a:srgbClr val="FFFFFF"/>
                </a:solidFill>
                <a:latin typeface="Arial" panose="020B0604020202020204" pitchFamily="34" charset="0"/>
                <a:cs typeface="Arial" panose="020B0604020202020204" pitchFamily="34" charset="0"/>
              </a:rPr>
              <a:t>CC BY-NC-ND 4.0</a:t>
            </a:r>
          </a:p>
        </p:txBody>
      </p:sp>
      <p:pic>
        <p:nvPicPr>
          <p:cNvPr id="5" name="Picture 4">
            <a:extLst>
              <a:ext uri="{FF2B5EF4-FFF2-40B4-BE49-F238E27FC236}">
                <a16:creationId xmlns:a16="http://schemas.microsoft.com/office/drawing/2014/main" id="{18A5EDE1-8352-BC4A-D8B2-3D925AE921B8}"/>
              </a:ext>
            </a:extLst>
          </p:cNvPr>
          <p:cNvPicPr>
            <a:picLocks noChangeAspect="1"/>
          </p:cNvPicPr>
          <p:nvPr/>
        </p:nvPicPr>
        <p:blipFill>
          <a:blip r:embed="rId3"/>
          <a:stretch>
            <a:fillRect/>
          </a:stretch>
        </p:blipFill>
        <p:spPr>
          <a:xfrm>
            <a:off x="8656277" y="0"/>
            <a:ext cx="975445" cy="969348"/>
          </a:xfrm>
          <a:prstGeom prst="rect">
            <a:avLst/>
          </a:prstGeom>
        </p:spPr>
      </p:pic>
    </p:spTree>
    <p:extLst>
      <p:ext uri="{BB962C8B-B14F-4D97-AF65-F5344CB8AC3E}">
        <p14:creationId xmlns:p14="http://schemas.microsoft.com/office/powerpoint/2010/main" val="9952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D707-5A1D-1B16-62AC-9F5AA59FE663}"/>
              </a:ext>
            </a:extLst>
          </p:cNvPr>
          <p:cNvSpPr>
            <a:spLocks noGrp="1"/>
          </p:cNvSpPr>
          <p:nvPr>
            <p:ph type="title"/>
          </p:nvPr>
        </p:nvSpPr>
        <p:spPr/>
        <p:txBody>
          <a:bodyPr>
            <a:normAutofit/>
          </a:bodyPr>
          <a:lstStyle/>
          <a:p>
            <a:r>
              <a:rPr lang="en-US" sz="5400" b="1" dirty="0" err="1">
                <a:latin typeface="Arial" panose="020B0604020202020204" pitchFamily="34" charset="0"/>
                <a:cs typeface="Arial" panose="020B0604020202020204" pitchFamily="34" charset="0"/>
              </a:rPr>
              <a:t>GeogShot</a:t>
            </a:r>
            <a:r>
              <a:rPr lang="en-US" sz="5400" b="1" dirty="0">
                <a:latin typeface="Arial" panose="020B0604020202020204" pitchFamily="34" charset="0"/>
                <a:cs typeface="Arial" panose="020B0604020202020204" pitchFamily="34" charset="0"/>
              </a:rPr>
              <a:t>.</a:t>
            </a:r>
            <a:endParaRPr lang="en-GB" sz="5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A2479E-81ED-FB8A-0E13-44F6CA7B4F4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 10-minute solution focused “shot” of geography to help guide your learners to more successful responses in the exam.</a:t>
            </a:r>
          </a:p>
          <a:p>
            <a:r>
              <a:rPr lang="en-US" dirty="0">
                <a:latin typeface="Arial" panose="020B0604020202020204" pitchFamily="34" charset="0"/>
                <a:cs typeface="Arial" panose="020B0604020202020204" pitchFamily="34" charset="0"/>
              </a:rPr>
              <a:t>They are designed so you can fit these resources into your existing lesson plan or adapt as you want.</a:t>
            </a:r>
          </a:p>
          <a:p>
            <a:r>
              <a:rPr lang="en-US" dirty="0">
                <a:latin typeface="Arial" panose="020B0604020202020204" pitchFamily="34" charset="0"/>
                <a:cs typeface="Arial" panose="020B0604020202020204" pitchFamily="34" charset="0"/>
              </a:rPr>
              <a:t>Each builds on identified actions from examiners reports.</a:t>
            </a:r>
          </a:p>
          <a:p>
            <a:r>
              <a:rPr lang="en-US" dirty="0">
                <a:latin typeface="Arial" panose="020B0604020202020204" pitchFamily="34" charset="0"/>
                <a:cs typeface="Arial" panose="020B0604020202020204" pitchFamily="34" charset="0"/>
              </a:rPr>
              <a:t>They could be part of your intervention strategy to support and challenge your learners in class.</a:t>
            </a:r>
          </a:p>
          <a:p>
            <a:r>
              <a:rPr lang="en-US" dirty="0">
                <a:latin typeface="Arial" panose="020B0604020202020204" pitchFamily="34" charset="0"/>
                <a:cs typeface="Arial" panose="020B0604020202020204" pitchFamily="34" charset="0"/>
              </a:rPr>
              <a:t>They are designed to allow you to insert a relevant question to work on from any aspect within the specification.</a:t>
            </a:r>
          </a:p>
          <a:p>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3680735-BFEE-D1DA-B495-F719553D9A8E}"/>
              </a:ext>
            </a:extLst>
          </p:cNvPr>
          <p:cNvPicPr>
            <a:picLocks noChangeAspect="1"/>
          </p:cNvPicPr>
          <p:nvPr/>
        </p:nvPicPr>
        <p:blipFill>
          <a:blip r:embed="rId2"/>
          <a:stretch>
            <a:fillRect/>
          </a:stretch>
        </p:blipFill>
        <p:spPr>
          <a:xfrm>
            <a:off x="10504170" y="230188"/>
            <a:ext cx="973207" cy="972105"/>
          </a:xfrm>
          <a:prstGeom prst="rect">
            <a:avLst/>
          </a:prstGeom>
        </p:spPr>
      </p:pic>
    </p:spTree>
    <p:extLst>
      <p:ext uri="{BB962C8B-B14F-4D97-AF65-F5344CB8AC3E}">
        <p14:creationId xmlns:p14="http://schemas.microsoft.com/office/powerpoint/2010/main" val="420295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4900B-EF04-8365-043D-A7A841DB52DA}"/>
              </a:ext>
            </a:extLst>
          </p:cNvPr>
          <p:cNvPicPr>
            <a:picLocks noChangeAspect="1"/>
          </p:cNvPicPr>
          <p:nvPr/>
        </p:nvPicPr>
        <p:blipFill>
          <a:blip r:embed="rId3"/>
          <a:stretch>
            <a:fillRect/>
          </a:stretch>
        </p:blipFill>
        <p:spPr>
          <a:xfrm>
            <a:off x="247650" y="4067175"/>
            <a:ext cx="3914775" cy="2609850"/>
          </a:xfrm>
          <a:prstGeom prst="rect">
            <a:avLst/>
          </a:prstGeom>
        </p:spPr>
      </p:pic>
      <p:sp>
        <p:nvSpPr>
          <p:cNvPr id="6" name="TextBox 5">
            <a:extLst>
              <a:ext uri="{FF2B5EF4-FFF2-40B4-BE49-F238E27FC236}">
                <a16:creationId xmlns:a16="http://schemas.microsoft.com/office/drawing/2014/main" id="{55F3335A-5AF0-2BF2-345A-910B0A13F9E6}"/>
              </a:ext>
            </a:extLst>
          </p:cNvPr>
          <p:cNvSpPr txBox="1"/>
          <p:nvPr/>
        </p:nvSpPr>
        <p:spPr>
          <a:xfrm>
            <a:off x="322555" y="6677025"/>
            <a:ext cx="893685" cy="230832"/>
          </a:xfrm>
          <a:prstGeom prst="rect">
            <a:avLst/>
          </a:prstGeom>
          <a:noFill/>
        </p:spPr>
        <p:txBody>
          <a:bodyPr wrap="square">
            <a:spAutoFit/>
          </a:bodyPr>
          <a:lstStyle/>
          <a:p>
            <a:r>
              <a:rPr lang="en-GB" sz="900" dirty="0"/>
              <a:t>CC BY-SA 3.0 </a:t>
            </a:r>
          </a:p>
        </p:txBody>
      </p:sp>
      <p:sp>
        <p:nvSpPr>
          <p:cNvPr id="7" name="Rectangle 6">
            <a:extLst>
              <a:ext uri="{FF2B5EF4-FFF2-40B4-BE49-F238E27FC236}">
                <a16:creationId xmlns:a16="http://schemas.microsoft.com/office/drawing/2014/main" id="{48284A7F-229D-6391-CDE3-612655FA5900}"/>
              </a:ext>
            </a:extLst>
          </p:cNvPr>
          <p:cNvSpPr/>
          <p:nvPr/>
        </p:nvSpPr>
        <p:spPr>
          <a:xfrm>
            <a:off x="247650" y="692458"/>
            <a:ext cx="4172505" cy="290299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It is important your learners can define with understanding geographical concepts.</a:t>
            </a:r>
            <a:endParaRPr lang="en-GB" sz="2400" dirty="0">
              <a:latin typeface="Arial" panose="020B0604020202020204" pitchFamily="34" charset="0"/>
              <a:cs typeface="Arial" panose="020B0604020202020204" pitchFamily="34" charset="0"/>
            </a:endParaRPr>
          </a:p>
        </p:txBody>
      </p:sp>
      <p:sp>
        <p:nvSpPr>
          <p:cNvPr id="9" name="Explosion: 8 Points 8">
            <a:extLst>
              <a:ext uri="{FF2B5EF4-FFF2-40B4-BE49-F238E27FC236}">
                <a16:creationId xmlns:a16="http://schemas.microsoft.com/office/drawing/2014/main" id="{6DB627C9-41A4-D677-1B85-72ECC3EB271C}"/>
              </a:ext>
            </a:extLst>
          </p:cNvPr>
          <p:cNvSpPr/>
          <p:nvPr/>
        </p:nvSpPr>
        <p:spPr>
          <a:xfrm>
            <a:off x="4947821" y="878889"/>
            <a:ext cx="6362330" cy="5291092"/>
          </a:xfrm>
          <a:prstGeom prst="irregularSeal1">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How can this be included in your lesson?</a:t>
            </a:r>
            <a:endParaRPr lang="en-GB" sz="32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5B3C78E-9CF0-0807-B6B7-F4C10755C9FB}"/>
              </a:ext>
            </a:extLst>
          </p:cNvPr>
          <p:cNvPicPr>
            <a:picLocks noChangeAspect="1"/>
          </p:cNvPicPr>
          <p:nvPr/>
        </p:nvPicPr>
        <p:blipFill>
          <a:blip r:embed="rId4"/>
          <a:stretch>
            <a:fillRect/>
          </a:stretch>
        </p:blipFill>
        <p:spPr>
          <a:xfrm>
            <a:off x="10727762" y="86147"/>
            <a:ext cx="973207" cy="972105"/>
          </a:xfrm>
          <a:prstGeom prst="rect">
            <a:avLst/>
          </a:prstGeom>
        </p:spPr>
      </p:pic>
    </p:spTree>
    <p:extLst>
      <p:ext uri="{BB962C8B-B14F-4D97-AF65-F5344CB8AC3E}">
        <p14:creationId xmlns:p14="http://schemas.microsoft.com/office/powerpoint/2010/main" val="35190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139BFC-6A40-149D-1C06-025F4A561B53}"/>
              </a:ext>
            </a:extLst>
          </p:cNvPr>
          <p:cNvPicPr>
            <a:picLocks noChangeAspect="1"/>
          </p:cNvPicPr>
          <p:nvPr/>
        </p:nvPicPr>
        <p:blipFill>
          <a:blip r:embed="rId3"/>
          <a:srcRect l="1426" r="770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2C683D9B-38FA-7FE1-BD62-1A5EAC60A40C}"/>
              </a:ext>
            </a:extLst>
          </p:cNvPr>
          <p:cNvSpPr txBox="1"/>
          <p:nvPr/>
        </p:nvSpPr>
        <p:spPr>
          <a:xfrm>
            <a:off x="0" y="205574"/>
            <a:ext cx="3873045" cy="3662541"/>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What is a global city?</a:t>
            </a:r>
          </a:p>
          <a:p>
            <a:r>
              <a:rPr lang="en-US" sz="2400" dirty="0">
                <a:solidFill>
                  <a:schemeClr val="bg1"/>
                </a:solidFill>
                <a:latin typeface="Arial" panose="020B0604020202020204" pitchFamily="34" charset="0"/>
                <a:cs typeface="Arial" panose="020B0604020202020204" pitchFamily="34" charset="0"/>
              </a:rPr>
              <a:t>Not just a large city area and big population, this would be described as a mega city.</a:t>
            </a:r>
          </a:p>
          <a:p>
            <a:r>
              <a:rPr lang="en-US" sz="2400" dirty="0">
                <a:solidFill>
                  <a:schemeClr val="bg1"/>
                </a:solidFill>
                <a:latin typeface="Arial" panose="020B0604020202020204" pitchFamily="34" charset="0"/>
                <a:cs typeface="Arial" panose="020B0604020202020204" pitchFamily="34" charset="0"/>
              </a:rPr>
              <a:t>What characteristics would make a city be classified as a global city?</a:t>
            </a:r>
            <a:endParaRPr lang="en-GB" sz="24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95C641-9FE8-D003-FFE1-9A6B912615BB}"/>
              </a:ext>
            </a:extLst>
          </p:cNvPr>
          <p:cNvPicPr>
            <a:picLocks noChangeAspect="1"/>
          </p:cNvPicPr>
          <p:nvPr/>
        </p:nvPicPr>
        <p:blipFill>
          <a:blip r:embed="rId5"/>
          <a:stretch>
            <a:fillRect/>
          </a:stretch>
        </p:blipFill>
        <p:spPr>
          <a:xfrm>
            <a:off x="344015" y="4233462"/>
            <a:ext cx="2821832" cy="2116374"/>
          </a:xfrm>
          <a:prstGeom prst="rect">
            <a:avLst/>
          </a:prstGeom>
        </p:spPr>
      </p:pic>
      <p:pic>
        <p:nvPicPr>
          <p:cNvPr id="6" name="Picture 5">
            <a:extLst>
              <a:ext uri="{FF2B5EF4-FFF2-40B4-BE49-F238E27FC236}">
                <a16:creationId xmlns:a16="http://schemas.microsoft.com/office/drawing/2014/main" id="{F6AE90C4-ACF4-5862-A559-4C566A8BD8B9}"/>
              </a:ext>
            </a:extLst>
          </p:cNvPr>
          <p:cNvPicPr>
            <a:picLocks noChangeAspect="1"/>
          </p:cNvPicPr>
          <p:nvPr/>
        </p:nvPicPr>
        <p:blipFill>
          <a:blip r:embed="rId6"/>
          <a:stretch>
            <a:fillRect/>
          </a:stretch>
        </p:blipFill>
        <p:spPr>
          <a:xfrm>
            <a:off x="10344272" y="205574"/>
            <a:ext cx="973207" cy="972105"/>
          </a:xfrm>
          <a:prstGeom prst="rect">
            <a:avLst/>
          </a:prstGeom>
        </p:spPr>
      </p:pic>
    </p:spTree>
    <p:extLst>
      <p:ext uri="{BB962C8B-B14F-4D97-AF65-F5344CB8AC3E}">
        <p14:creationId xmlns:p14="http://schemas.microsoft.com/office/powerpoint/2010/main" val="3914441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508A-70FC-514E-3CFE-0CA48F2FC99C}"/>
              </a:ext>
            </a:extLst>
          </p:cNvPr>
          <p:cNvPicPr>
            <a:picLocks noChangeAspect="1"/>
          </p:cNvPicPr>
          <p:nvPr/>
        </p:nvPicPr>
        <p:blipFill>
          <a:blip r:embed="rId3"/>
          <a:stretch>
            <a:fillRect/>
          </a:stretch>
        </p:blipFill>
        <p:spPr>
          <a:xfrm>
            <a:off x="4466457" y="583264"/>
            <a:ext cx="2904087" cy="1931336"/>
          </a:xfrm>
          <a:prstGeom prst="rect">
            <a:avLst/>
          </a:prstGeom>
        </p:spPr>
      </p:pic>
      <p:pic>
        <p:nvPicPr>
          <p:cNvPr id="6" name="Picture 5">
            <a:extLst>
              <a:ext uri="{FF2B5EF4-FFF2-40B4-BE49-F238E27FC236}">
                <a16:creationId xmlns:a16="http://schemas.microsoft.com/office/drawing/2014/main" id="{90027378-D41C-36B6-A338-9A004BF3B8C7}"/>
              </a:ext>
            </a:extLst>
          </p:cNvPr>
          <p:cNvPicPr>
            <a:picLocks noChangeAspect="1"/>
          </p:cNvPicPr>
          <p:nvPr/>
        </p:nvPicPr>
        <p:blipFill>
          <a:blip r:embed="rId4"/>
          <a:stretch>
            <a:fillRect/>
          </a:stretch>
        </p:blipFill>
        <p:spPr>
          <a:xfrm>
            <a:off x="8074944" y="576644"/>
            <a:ext cx="2904087" cy="1944575"/>
          </a:xfrm>
          <a:prstGeom prst="rect">
            <a:avLst/>
          </a:prstGeom>
        </p:spPr>
      </p:pic>
      <p:sp>
        <p:nvSpPr>
          <p:cNvPr id="8" name="TextBox 7">
            <a:extLst>
              <a:ext uri="{FF2B5EF4-FFF2-40B4-BE49-F238E27FC236}">
                <a16:creationId xmlns:a16="http://schemas.microsoft.com/office/drawing/2014/main" id="{E3488F1C-84A5-B023-FEDE-BE6534DF7DC3}"/>
              </a:ext>
            </a:extLst>
          </p:cNvPr>
          <p:cNvSpPr txBox="1"/>
          <p:nvPr/>
        </p:nvSpPr>
        <p:spPr>
          <a:xfrm>
            <a:off x="7935138" y="2521542"/>
            <a:ext cx="717591" cy="230832"/>
          </a:xfrm>
          <a:prstGeom prst="rect">
            <a:avLst/>
          </a:prstGeom>
          <a:noFill/>
        </p:spPr>
        <p:txBody>
          <a:bodyPr wrap="square">
            <a:spAutoFit/>
          </a:bodyPr>
          <a:lstStyle/>
          <a:p>
            <a:r>
              <a:rPr lang="en-GB" sz="900" dirty="0"/>
              <a:t>CC BY 2.0</a:t>
            </a:r>
          </a:p>
        </p:txBody>
      </p:sp>
      <p:pic>
        <p:nvPicPr>
          <p:cNvPr id="9" name="Picture 8">
            <a:extLst>
              <a:ext uri="{FF2B5EF4-FFF2-40B4-BE49-F238E27FC236}">
                <a16:creationId xmlns:a16="http://schemas.microsoft.com/office/drawing/2014/main" id="{31F5DCF3-BA1A-3187-AAB8-B17849115A22}"/>
              </a:ext>
            </a:extLst>
          </p:cNvPr>
          <p:cNvPicPr>
            <a:picLocks noChangeAspect="1"/>
          </p:cNvPicPr>
          <p:nvPr/>
        </p:nvPicPr>
        <p:blipFill>
          <a:blip r:embed="rId5"/>
          <a:stretch>
            <a:fillRect/>
          </a:stretch>
        </p:blipFill>
        <p:spPr>
          <a:xfrm>
            <a:off x="902162" y="3169428"/>
            <a:ext cx="2898816" cy="1933487"/>
          </a:xfrm>
          <a:prstGeom prst="rect">
            <a:avLst/>
          </a:prstGeom>
        </p:spPr>
      </p:pic>
      <p:sp>
        <p:nvSpPr>
          <p:cNvPr id="11" name="TextBox 10">
            <a:extLst>
              <a:ext uri="{FF2B5EF4-FFF2-40B4-BE49-F238E27FC236}">
                <a16:creationId xmlns:a16="http://schemas.microsoft.com/office/drawing/2014/main" id="{F49EC53A-15DB-6063-2B0E-A0CD657EB353}"/>
              </a:ext>
            </a:extLst>
          </p:cNvPr>
          <p:cNvSpPr txBox="1"/>
          <p:nvPr/>
        </p:nvSpPr>
        <p:spPr>
          <a:xfrm>
            <a:off x="866775" y="5179185"/>
            <a:ext cx="1194847" cy="230832"/>
          </a:xfrm>
          <a:prstGeom prst="rect">
            <a:avLst/>
          </a:prstGeom>
          <a:noFill/>
        </p:spPr>
        <p:txBody>
          <a:bodyPr wrap="square">
            <a:spAutoFit/>
          </a:bodyPr>
          <a:lstStyle/>
          <a:p>
            <a:r>
              <a:rPr lang="en-GB" sz="900" dirty="0"/>
              <a:t>CC BY-NC-ND 2.0</a:t>
            </a:r>
          </a:p>
        </p:txBody>
      </p:sp>
      <p:pic>
        <p:nvPicPr>
          <p:cNvPr id="12" name="Picture 11">
            <a:extLst>
              <a:ext uri="{FF2B5EF4-FFF2-40B4-BE49-F238E27FC236}">
                <a16:creationId xmlns:a16="http://schemas.microsoft.com/office/drawing/2014/main" id="{49670DAC-1ADA-7C61-36A0-54ACEE916E67}"/>
              </a:ext>
            </a:extLst>
          </p:cNvPr>
          <p:cNvPicPr>
            <a:picLocks noChangeAspect="1"/>
          </p:cNvPicPr>
          <p:nvPr/>
        </p:nvPicPr>
        <p:blipFill>
          <a:blip r:embed="rId6"/>
          <a:stretch>
            <a:fillRect/>
          </a:stretch>
        </p:blipFill>
        <p:spPr>
          <a:xfrm>
            <a:off x="4471728" y="3169428"/>
            <a:ext cx="2898816" cy="1929711"/>
          </a:xfrm>
          <a:prstGeom prst="rect">
            <a:avLst/>
          </a:prstGeom>
        </p:spPr>
      </p:pic>
      <p:sp>
        <p:nvSpPr>
          <p:cNvPr id="14" name="TextBox 13">
            <a:extLst>
              <a:ext uri="{FF2B5EF4-FFF2-40B4-BE49-F238E27FC236}">
                <a16:creationId xmlns:a16="http://schemas.microsoft.com/office/drawing/2014/main" id="{346A9447-CF2F-3EF3-AD15-1142EB52497B}"/>
              </a:ext>
            </a:extLst>
          </p:cNvPr>
          <p:cNvSpPr txBox="1"/>
          <p:nvPr/>
        </p:nvSpPr>
        <p:spPr>
          <a:xfrm>
            <a:off x="4348114" y="5124646"/>
            <a:ext cx="1175993" cy="230832"/>
          </a:xfrm>
          <a:prstGeom prst="rect">
            <a:avLst/>
          </a:prstGeom>
          <a:noFill/>
        </p:spPr>
        <p:txBody>
          <a:bodyPr wrap="square">
            <a:spAutoFit/>
          </a:bodyPr>
          <a:lstStyle/>
          <a:p>
            <a:r>
              <a:rPr lang="en-GB" sz="900" dirty="0"/>
              <a:t>CC BY-NC-ND 2.0</a:t>
            </a:r>
          </a:p>
        </p:txBody>
      </p:sp>
      <p:pic>
        <p:nvPicPr>
          <p:cNvPr id="15" name="Picture 14">
            <a:extLst>
              <a:ext uri="{FF2B5EF4-FFF2-40B4-BE49-F238E27FC236}">
                <a16:creationId xmlns:a16="http://schemas.microsoft.com/office/drawing/2014/main" id="{F2CC307B-9C37-98CA-6435-5E6FC05EBFA7}"/>
              </a:ext>
            </a:extLst>
          </p:cNvPr>
          <p:cNvPicPr>
            <a:picLocks noChangeAspect="1"/>
          </p:cNvPicPr>
          <p:nvPr/>
        </p:nvPicPr>
        <p:blipFill>
          <a:blip r:embed="rId7"/>
          <a:stretch>
            <a:fillRect/>
          </a:stretch>
        </p:blipFill>
        <p:spPr>
          <a:xfrm>
            <a:off x="8041294" y="3180637"/>
            <a:ext cx="2898815" cy="1922164"/>
          </a:xfrm>
          <a:prstGeom prst="rect">
            <a:avLst/>
          </a:prstGeom>
        </p:spPr>
      </p:pic>
      <p:sp>
        <p:nvSpPr>
          <p:cNvPr id="17" name="TextBox 16">
            <a:extLst>
              <a:ext uri="{FF2B5EF4-FFF2-40B4-BE49-F238E27FC236}">
                <a16:creationId xmlns:a16="http://schemas.microsoft.com/office/drawing/2014/main" id="{C660A440-0C69-6337-9572-FB65945FFAC3}"/>
              </a:ext>
            </a:extLst>
          </p:cNvPr>
          <p:cNvSpPr txBox="1"/>
          <p:nvPr/>
        </p:nvSpPr>
        <p:spPr>
          <a:xfrm>
            <a:off x="7943488" y="5140846"/>
            <a:ext cx="1100579" cy="230832"/>
          </a:xfrm>
          <a:prstGeom prst="rect">
            <a:avLst/>
          </a:prstGeom>
          <a:noFill/>
        </p:spPr>
        <p:txBody>
          <a:bodyPr wrap="square">
            <a:spAutoFit/>
          </a:bodyPr>
          <a:lstStyle/>
          <a:p>
            <a:r>
              <a:rPr lang="en-GB" sz="900" b="1" i="0" dirty="0">
                <a:solidFill>
                  <a:srgbClr val="000000"/>
                </a:solidFill>
                <a:effectLst/>
                <a:latin typeface="roboto condensed" panose="02000000000000000000" pitchFamily="2" charset="0"/>
              </a:rPr>
              <a:t>CC BY-NC-ND 2.0</a:t>
            </a:r>
            <a:endParaRPr lang="en-GB" sz="900" dirty="0"/>
          </a:p>
        </p:txBody>
      </p:sp>
      <p:sp>
        <p:nvSpPr>
          <p:cNvPr id="18" name="Rectangle 17">
            <a:extLst>
              <a:ext uri="{FF2B5EF4-FFF2-40B4-BE49-F238E27FC236}">
                <a16:creationId xmlns:a16="http://schemas.microsoft.com/office/drawing/2014/main" id="{0340BE15-81FA-A22C-52C2-578B2845E5E6}"/>
              </a:ext>
            </a:extLst>
          </p:cNvPr>
          <p:cNvSpPr/>
          <p:nvPr/>
        </p:nvSpPr>
        <p:spPr>
          <a:xfrm>
            <a:off x="970961" y="5552388"/>
            <a:ext cx="10004536" cy="1102936"/>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Each of these images identify a characteristic that a global city will have. </a:t>
            </a:r>
            <a:r>
              <a:rPr lang="en-US" sz="2000">
                <a:latin typeface="Arial" panose="020B0604020202020204" pitchFamily="34" charset="0"/>
                <a:cs typeface="Arial" panose="020B0604020202020204" pitchFamily="34" charset="0"/>
              </a:rPr>
              <a:t>Explain what they are and why they are important for a city to be classified as a global city.</a:t>
            </a:r>
            <a:endParaRPr lang="en-GB" sz="2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A15708A-3FA1-34AF-5031-57F80A99682A}"/>
              </a:ext>
            </a:extLst>
          </p:cNvPr>
          <p:cNvPicPr>
            <a:picLocks noChangeAspect="1"/>
          </p:cNvPicPr>
          <p:nvPr/>
        </p:nvPicPr>
        <p:blipFill>
          <a:blip r:embed="rId8"/>
          <a:stretch>
            <a:fillRect/>
          </a:stretch>
        </p:blipFill>
        <p:spPr>
          <a:xfrm>
            <a:off x="970962" y="548418"/>
            <a:ext cx="2898816" cy="1937004"/>
          </a:xfrm>
          <a:prstGeom prst="rect">
            <a:avLst/>
          </a:prstGeom>
        </p:spPr>
      </p:pic>
      <p:sp>
        <p:nvSpPr>
          <p:cNvPr id="22" name="TextBox 21">
            <a:extLst>
              <a:ext uri="{FF2B5EF4-FFF2-40B4-BE49-F238E27FC236}">
                <a16:creationId xmlns:a16="http://schemas.microsoft.com/office/drawing/2014/main" id="{58F4E5B1-7077-F4EE-4FA0-179FF9CFC1FD}"/>
              </a:ext>
            </a:extLst>
          </p:cNvPr>
          <p:cNvSpPr txBox="1"/>
          <p:nvPr/>
        </p:nvSpPr>
        <p:spPr>
          <a:xfrm>
            <a:off x="2665012" y="2512377"/>
            <a:ext cx="1100579" cy="230832"/>
          </a:xfrm>
          <a:prstGeom prst="rect">
            <a:avLst/>
          </a:prstGeom>
          <a:noFill/>
        </p:spPr>
        <p:txBody>
          <a:bodyPr wrap="square">
            <a:spAutoFit/>
          </a:bodyPr>
          <a:lstStyle/>
          <a:p>
            <a:r>
              <a:rPr lang="en-GB" sz="900" dirty="0"/>
              <a:t>CC BY-NC-ND 2.0</a:t>
            </a:r>
          </a:p>
        </p:txBody>
      </p:sp>
      <p:pic>
        <p:nvPicPr>
          <p:cNvPr id="2" name="Picture 1">
            <a:extLst>
              <a:ext uri="{FF2B5EF4-FFF2-40B4-BE49-F238E27FC236}">
                <a16:creationId xmlns:a16="http://schemas.microsoft.com/office/drawing/2014/main" id="{62460D9A-88D4-E55A-1002-B051907DA708}"/>
              </a:ext>
            </a:extLst>
          </p:cNvPr>
          <p:cNvPicPr>
            <a:picLocks noChangeAspect="1"/>
          </p:cNvPicPr>
          <p:nvPr/>
        </p:nvPicPr>
        <p:blipFill>
          <a:blip r:embed="rId9"/>
          <a:stretch>
            <a:fillRect/>
          </a:stretch>
        </p:blipFill>
        <p:spPr>
          <a:xfrm>
            <a:off x="10933930" y="100340"/>
            <a:ext cx="973207" cy="972105"/>
          </a:xfrm>
          <a:prstGeom prst="rect">
            <a:avLst/>
          </a:prstGeom>
        </p:spPr>
      </p:pic>
    </p:spTree>
    <p:extLst>
      <p:ext uri="{BB962C8B-B14F-4D97-AF65-F5344CB8AC3E}">
        <p14:creationId xmlns:p14="http://schemas.microsoft.com/office/powerpoint/2010/main" val="4062471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C57C772-DE53-4019-09E5-322D726DA6E0}"/>
              </a:ext>
            </a:extLst>
          </p:cNvPr>
          <p:cNvSpPr/>
          <p:nvPr/>
        </p:nvSpPr>
        <p:spPr>
          <a:xfrm>
            <a:off x="4383464" y="2830398"/>
            <a:ext cx="2875175" cy="11972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Term:</a:t>
            </a:r>
          </a:p>
          <a:p>
            <a:endParaRPr lang="en-US" dirty="0">
              <a:solidFill>
                <a:schemeClr val="tx1"/>
              </a:solidFill>
            </a:endParaRPr>
          </a:p>
          <a:p>
            <a:endParaRPr lang="en-GB" dirty="0">
              <a:solidFill>
                <a:schemeClr val="tx1"/>
              </a:solidFill>
            </a:endParaRPr>
          </a:p>
        </p:txBody>
      </p:sp>
      <p:sp>
        <p:nvSpPr>
          <p:cNvPr id="4" name="Rectangle 3">
            <a:extLst>
              <a:ext uri="{FF2B5EF4-FFF2-40B4-BE49-F238E27FC236}">
                <a16:creationId xmlns:a16="http://schemas.microsoft.com/office/drawing/2014/main" id="{2A914775-D89C-9FDD-2C67-BC018DDB87BF}"/>
              </a:ext>
            </a:extLst>
          </p:cNvPr>
          <p:cNvSpPr/>
          <p:nvPr/>
        </p:nvSpPr>
        <p:spPr>
          <a:xfrm>
            <a:off x="1263191" y="989814"/>
            <a:ext cx="3261675" cy="1951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Definition:</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7" name="Rectangle 6">
            <a:extLst>
              <a:ext uri="{FF2B5EF4-FFF2-40B4-BE49-F238E27FC236}">
                <a16:creationId xmlns:a16="http://schemas.microsoft.com/office/drawing/2014/main" id="{BFB27F1C-9889-4BAA-86F2-D26329A642EC}"/>
              </a:ext>
            </a:extLst>
          </p:cNvPr>
          <p:cNvSpPr/>
          <p:nvPr/>
        </p:nvSpPr>
        <p:spPr>
          <a:xfrm>
            <a:off x="1338606" y="3916838"/>
            <a:ext cx="3261675" cy="1951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Examples: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8" name="Rectangle 7">
            <a:extLst>
              <a:ext uri="{FF2B5EF4-FFF2-40B4-BE49-F238E27FC236}">
                <a16:creationId xmlns:a16="http://schemas.microsoft.com/office/drawing/2014/main" id="{5F800D4D-7D0B-F797-307B-5915965A260D}"/>
              </a:ext>
            </a:extLst>
          </p:cNvPr>
          <p:cNvSpPr/>
          <p:nvPr/>
        </p:nvSpPr>
        <p:spPr>
          <a:xfrm>
            <a:off x="7041822" y="989813"/>
            <a:ext cx="3261675" cy="1951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Characteristics: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9" name="Rectangle 8">
            <a:extLst>
              <a:ext uri="{FF2B5EF4-FFF2-40B4-BE49-F238E27FC236}">
                <a16:creationId xmlns:a16="http://schemas.microsoft.com/office/drawing/2014/main" id="{E5CF2C39-B60E-2148-FB17-FA069A173755}"/>
              </a:ext>
            </a:extLst>
          </p:cNvPr>
          <p:cNvSpPr/>
          <p:nvPr/>
        </p:nvSpPr>
        <p:spPr>
          <a:xfrm>
            <a:off x="7258639" y="3916838"/>
            <a:ext cx="3261675" cy="1951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Non examples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10" name="Rectangle 9">
            <a:extLst>
              <a:ext uri="{FF2B5EF4-FFF2-40B4-BE49-F238E27FC236}">
                <a16:creationId xmlns:a16="http://schemas.microsoft.com/office/drawing/2014/main" id="{67BF22C8-9806-0DA4-CD16-3F5AB7C77B74}"/>
              </a:ext>
            </a:extLst>
          </p:cNvPr>
          <p:cNvSpPr/>
          <p:nvPr/>
        </p:nvSpPr>
        <p:spPr>
          <a:xfrm>
            <a:off x="4044099" y="167381"/>
            <a:ext cx="3714161" cy="669189"/>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Frayer Model</a:t>
            </a:r>
            <a:endParaRPr lang="en-GB" dirty="0"/>
          </a:p>
        </p:txBody>
      </p:sp>
      <p:sp>
        <p:nvSpPr>
          <p:cNvPr id="13" name="Rectangle 12">
            <a:extLst>
              <a:ext uri="{FF2B5EF4-FFF2-40B4-BE49-F238E27FC236}">
                <a16:creationId xmlns:a16="http://schemas.microsoft.com/office/drawing/2014/main" id="{6984D6AF-EF09-1663-896B-01C09FF5E9A5}"/>
              </a:ext>
            </a:extLst>
          </p:cNvPr>
          <p:cNvSpPr/>
          <p:nvPr/>
        </p:nvSpPr>
        <p:spPr>
          <a:xfrm>
            <a:off x="810705" y="6089715"/>
            <a:ext cx="10832162" cy="598488"/>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this framework to develop a meaningful definition of a global city.</a:t>
            </a:r>
            <a:endParaRPr lang="en-GB" dirty="0"/>
          </a:p>
        </p:txBody>
      </p:sp>
      <p:pic>
        <p:nvPicPr>
          <p:cNvPr id="2" name="Picture 1">
            <a:extLst>
              <a:ext uri="{FF2B5EF4-FFF2-40B4-BE49-F238E27FC236}">
                <a16:creationId xmlns:a16="http://schemas.microsoft.com/office/drawing/2014/main" id="{6A560395-DFF1-8DB3-9450-19FC7E68C396}"/>
              </a:ext>
            </a:extLst>
          </p:cNvPr>
          <p:cNvPicPr>
            <a:picLocks noChangeAspect="1"/>
          </p:cNvPicPr>
          <p:nvPr/>
        </p:nvPicPr>
        <p:blipFill>
          <a:blip r:embed="rId3"/>
          <a:stretch>
            <a:fillRect/>
          </a:stretch>
        </p:blipFill>
        <p:spPr>
          <a:xfrm>
            <a:off x="10859737" y="236976"/>
            <a:ext cx="973207" cy="972105"/>
          </a:xfrm>
          <a:prstGeom prst="rect">
            <a:avLst/>
          </a:prstGeom>
        </p:spPr>
      </p:pic>
    </p:spTree>
    <p:extLst>
      <p:ext uri="{BB962C8B-B14F-4D97-AF65-F5344CB8AC3E}">
        <p14:creationId xmlns:p14="http://schemas.microsoft.com/office/powerpoint/2010/main" val="307126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C57C772-DE53-4019-09E5-322D726DA6E0}"/>
              </a:ext>
            </a:extLst>
          </p:cNvPr>
          <p:cNvSpPr/>
          <p:nvPr/>
        </p:nvSpPr>
        <p:spPr>
          <a:xfrm>
            <a:off x="4495417" y="2809187"/>
            <a:ext cx="2439166" cy="11972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r>
              <a:rPr lang="en-US" b="1" dirty="0">
                <a:solidFill>
                  <a:schemeClr val="tx1"/>
                </a:solidFill>
              </a:rPr>
              <a:t>Term</a:t>
            </a:r>
            <a:r>
              <a:rPr lang="en-US" dirty="0">
                <a:solidFill>
                  <a:schemeClr val="tx1"/>
                </a:solidFill>
              </a:rPr>
              <a:t>: </a:t>
            </a:r>
          </a:p>
          <a:p>
            <a:r>
              <a:rPr lang="en-US" dirty="0">
                <a:solidFill>
                  <a:schemeClr val="tx1"/>
                </a:solidFill>
              </a:rPr>
              <a:t>Global City.</a:t>
            </a:r>
          </a:p>
          <a:p>
            <a:endParaRPr lang="en-US" dirty="0">
              <a:solidFill>
                <a:schemeClr val="tx1"/>
              </a:solidFill>
            </a:endParaRPr>
          </a:p>
          <a:p>
            <a:endParaRPr lang="en-GB" dirty="0">
              <a:solidFill>
                <a:schemeClr val="tx1"/>
              </a:solidFill>
            </a:endParaRPr>
          </a:p>
        </p:txBody>
      </p:sp>
      <p:sp>
        <p:nvSpPr>
          <p:cNvPr id="7" name="Rectangle 6">
            <a:extLst>
              <a:ext uri="{FF2B5EF4-FFF2-40B4-BE49-F238E27FC236}">
                <a16:creationId xmlns:a16="http://schemas.microsoft.com/office/drawing/2014/main" id="{BFB27F1C-9889-4BAA-86F2-D26329A642EC}"/>
              </a:ext>
            </a:extLst>
          </p:cNvPr>
          <p:cNvSpPr/>
          <p:nvPr/>
        </p:nvSpPr>
        <p:spPr>
          <a:xfrm>
            <a:off x="689929" y="3407789"/>
            <a:ext cx="3714161" cy="33512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pPr lvl="0"/>
            <a:r>
              <a:rPr lang="en-US" b="1" dirty="0">
                <a:solidFill>
                  <a:schemeClr val="tx1"/>
                </a:solidFill>
              </a:rPr>
              <a:t>Examples</a:t>
            </a:r>
            <a:r>
              <a:rPr lang="en-US" dirty="0">
                <a:solidFill>
                  <a:schemeClr val="tx1"/>
                </a:solidFill>
              </a:rPr>
              <a:t>: </a:t>
            </a:r>
          </a:p>
          <a:p>
            <a:pPr lvl="0"/>
            <a:r>
              <a:rPr lang="en-GB" sz="1400" b="1" dirty="0">
                <a:solidFill>
                  <a:schemeClr val="tx1"/>
                </a:solidFill>
                <a:latin typeface="Arial" panose="020B0604020202020204" pitchFamily="34" charset="0"/>
                <a:cs typeface="Arial" panose="020B0604020202020204" pitchFamily="34" charset="0"/>
              </a:rPr>
              <a:t>New York City</a:t>
            </a:r>
            <a:r>
              <a:rPr lang="en-GB" sz="1400" dirty="0">
                <a:solidFill>
                  <a:schemeClr val="tx1"/>
                </a:solidFill>
                <a:latin typeface="Arial" panose="020B0604020202020204" pitchFamily="34" charset="0"/>
                <a:cs typeface="Arial" panose="020B0604020202020204" pitchFamily="34" charset="0"/>
              </a:rPr>
              <a:t>: Major financial </a:t>
            </a:r>
            <a:r>
              <a:rPr lang="en-GB" sz="1400" dirty="0" err="1">
                <a:solidFill>
                  <a:schemeClr val="tx1"/>
                </a:solidFill>
                <a:latin typeface="Arial" panose="020B0604020202020204" pitchFamily="34" charset="0"/>
                <a:cs typeface="Arial" panose="020B0604020202020204" pitchFamily="34" charset="0"/>
              </a:rPr>
              <a:t>center</a:t>
            </a:r>
            <a:r>
              <a:rPr lang="en-GB" sz="1400" dirty="0">
                <a:solidFill>
                  <a:schemeClr val="tx1"/>
                </a:solidFill>
                <a:latin typeface="Arial" panose="020B0604020202020204" pitchFamily="34" charset="0"/>
                <a:cs typeface="Arial" panose="020B0604020202020204" pitchFamily="34" charset="0"/>
              </a:rPr>
              <a:t> with Wall Street, UN headquarters, cultural landmarks like Broadway.</a:t>
            </a:r>
          </a:p>
          <a:p>
            <a:pPr lvl="0"/>
            <a:r>
              <a:rPr lang="en-GB" sz="1400" b="1" dirty="0">
                <a:solidFill>
                  <a:schemeClr val="tx1"/>
                </a:solidFill>
                <a:latin typeface="Arial" panose="020B0604020202020204" pitchFamily="34" charset="0"/>
                <a:cs typeface="Arial" panose="020B0604020202020204" pitchFamily="34" charset="0"/>
              </a:rPr>
              <a:t>London</a:t>
            </a:r>
            <a:r>
              <a:rPr lang="en-GB" sz="1400" dirty="0">
                <a:solidFill>
                  <a:schemeClr val="tx1"/>
                </a:solidFill>
                <a:latin typeface="Arial" panose="020B0604020202020204" pitchFamily="34" charset="0"/>
                <a:cs typeface="Arial" panose="020B0604020202020204" pitchFamily="34" charset="0"/>
              </a:rPr>
              <a:t>: Financial hub with the London Stock Exchange, rich cultural heritage, and global connectivity.</a:t>
            </a:r>
          </a:p>
          <a:p>
            <a:pPr lvl="0"/>
            <a:r>
              <a:rPr lang="en-GB" sz="1400" b="1" dirty="0">
                <a:solidFill>
                  <a:schemeClr val="tx1"/>
                </a:solidFill>
                <a:latin typeface="Arial" panose="020B0604020202020204" pitchFamily="34" charset="0"/>
                <a:cs typeface="Arial" panose="020B0604020202020204" pitchFamily="34" charset="0"/>
              </a:rPr>
              <a:t>Tokyo</a:t>
            </a:r>
            <a:r>
              <a:rPr lang="en-GB" sz="1400" dirty="0">
                <a:solidFill>
                  <a:schemeClr val="tx1"/>
                </a:solidFill>
                <a:latin typeface="Arial" panose="020B0604020202020204" pitchFamily="34" charset="0"/>
                <a:cs typeface="Arial" panose="020B0604020202020204" pitchFamily="34" charset="0"/>
              </a:rPr>
              <a:t>: Economic powerhouse with major corporations, advanced technology, and significant cultural influence.</a:t>
            </a:r>
          </a:p>
          <a:p>
            <a:pPr lvl="0"/>
            <a:r>
              <a:rPr lang="en-GB" sz="1400" b="1" dirty="0">
                <a:solidFill>
                  <a:schemeClr val="tx1"/>
                </a:solidFill>
                <a:latin typeface="Arial" panose="020B0604020202020204" pitchFamily="34" charset="0"/>
                <a:cs typeface="Arial" panose="020B0604020202020204" pitchFamily="34" charset="0"/>
              </a:rPr>
              <a:t>Paris</a:t>
            </a:r>
            <a:r>
              <a:rPr lang="en-GB" sz="1400" dirty="0">
                <a:solidFill>
                  <a:schemeClr val="tx1"/>
                </a:solidFill>
                <a:latin typeface="Arial" panose="020B0604020202020204" pitchFamily="34" charset="0"/>
                <a:cs typeface="Arial" panose="020B0604020202020204" pitchFamily="34" charset="0"/>
              </a:rPr>
              <a:t>: Renowned for its fashion, art, and international organizations like UNESCO.</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8" name="Rectangle 7">
            <a:extLst>
              <a:ext uri="{FF2B5EF4-FFF2-40B4-BE49-F238E27FC236}">
                <a16:creationId xmlns:a16="http://schemas.microsoft.com/office/drawing/2014/main" id="{5F800D4D-7D0B-F797-307B-5915965A260D}"/>
              </a:ext>
            </a:extLst>
          </p:cNvPr>
          <p:cNvSpPr/>
          <p:nvPr/>
        </p:nvSpPr>
        <p:spPr>
          <a:xfrm>
            <a:off x="7117237" y="844095"/>
            <a:ext cx="4279769" cy="31622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600" b="1" dirty="0">
                <a:solidFill>
                  <a:prstClr val="black"/>
                </a:solidFill>
                <a:latin typeface="Arial" panose="020B0604020202020204" pitchFamily="34" charset="0"/>
                <a:cs typeface="Arial" panose="020B0604020202020204" pitchFamily="34" charset="0"/>
              </a:rPr>
              <a:t>Characteristics</a:t>
            </a:r>
            <a:r>
              <a:rPr lang="en-GB" sz="1400" b="1" dirty="0">
                <a:solidFill>
                  <a:prstClr val="black"/>
                </a:solidFill>
                <a:latin typeface="Arial" panose="020B0604020202020204" pitchFamily="34" charset="0"/>
                <a:cs typeface="Arial" panose="020B0604020202020204" pitchFamily="34" charset="0"/>
              </a:rPr>
              <a:t>:</a:t>
            </a:r>
          </a:p>
          <a:p>
            <a:pPr lvl="0"/>
            <a:r>
              <a:rPr lang="en-GB" sz="1400" b="1" dirty="0">
                <a:solidFill>
                  <a:prstClr val="black"/>
                </a:solidFill>
                <a:latin typeface="Arial" panose="020B0604020202020204" pitchFamily="34" charset="0"/>
                <a:cs typeface="Arial" panose="020B0604020202020204" pitchFamily="34" charset="0"/>
              </a:rPr>
              <a:t>Economic Influence</a:t>
            </a:r>
            <a:r>
              <a:rPr lang="en-GB" sz="1400" dirty="0">
                <a:solidFill>
                  <a:prstClr val="black"/>
                </a:solidFill>
                <a:latin typeface="Arial" panose="020B0604020202020204" pitchFamily="34" charset="0"/>
                <a:cs typeface="Arial" panose="020B0604020202020204" pitchFamily="34" charset="0"/>
              </a:rPr>
              <a:t>: Headquarters for multinational corporations, major financial institutions, and significant stock exchanges.</a:t>
            </a:r>
          </a:p>
          <a:p>
            <a:pPr lvl="0"/>
            <a:r>
              <a:rPr lang="en-GB" sz="1400" b="1" dirty="0">
                <a:solidFill>
                  <a:prstClr val="black"/>
                </a:solidFill>
                <a:latin typeface="Arial" panose="020B0604020202020204" pitchFamily="34" charset="0"/>
                <a:cs typeface="Arial" panose="020B0604020202020204" pitchFamily="34" charset="0"/>
              </a:rPr>
              <a:t>Cultural Hub</a:t>
            </a:r>
            <a:r>
              <a:rPr lang="en-GB" sz="1400" dirty="0">
                <a:solidFill>
                  <a:prstClr val="black"/>
                </a:solidFill>
                <a:latin typeface="Arial" panose="020B0604020202020204" pitchFamily="34" charset="0"/>
                <a:cs typeface="Arial" panose="020B0604020202020204" pitchFamily="34" charset="0"/>
              </a:rPr>
              <a:t>: Centres for arts, entertainment, fashion, and media that shape global culture and trends.</a:t>
            </a:r>
          </a:p>
          <a:p>
            <a:pPr lvl="0"/>
            <a:r>
              <a:rPr lang="en-GB" sz="1400" b="1" dirty="0">
                <a:solidFill>
                  <a:prstClr val="black"/>
                </a:solidFill>
                <a:latin typeface="Arial" panose="020B0604020202020204" pitchFamily="34" charset="0"/>
                <a:cs typeface="Arial" panose="020B0604020202020204" pitchFamily="34" charset="0"/>
              </a:rPr>
              <a:t>Connectivity</a:t>
            </a:r>
            <a:r>
              <a:rPr lang="en-GB" sz="1400" dirty="0">
                <a:solidFill>
                  <a:prstClr val="black"/>
                </a:solidFill>
                <a:latin typeface="Arial" panose="020B0604020202020204" pitchFamily="34" charset="0"/>
                <a:cs typeface="Arial" panose="020B0604020202020204" pitchFamily="34" charset="0"/>
              </a:rPr>
              <a:t>: Extensive transportation networks, including major airports and seaports, and advanced telecommunications infrastructure.</a:t>
            </a:r>
          </a:p>
          <a:p>
            <a:pPr lvl="0"/>
            <a:r>
              <a:rPr lang="en-GB" sz="1400" b="1" dirty="0">
                <a:solidFill>
                  <a:prstClr val="black"/>
                </a:solidFill>
                <a:latin typeface="Arial" panose="020B0604020202020204" pitchFamily="34" charset="0"/>
                <a:cs typeface="Arial" panose="020B0604020202020204" pitchFamily="34" charset="0"/>
              </a:rPr>
              <a:t>Political Influence</a:t>
            </a:r>
            <a:r>
              <a:rPr lang="en-GB" sz="1400" dirty="0">
                <a:solidFill>
                  <a:prstClr val="black"/>
                </a:solidFill>
                <a:latin typeface="Arial" panose="020B0604020202020204" pitchFamily="34" charset="0"/>
                <a:cs typeface="Arial" panose="020B0604020202020204" pitchFamily="34" charset="0"/>
              </a:rPr>
              <a:t>: Hosts important international organizations, diplomatic missions, and global policy-making forums.</a:t>
            </a:r>
          </a:p>
        </p:txBody>
      </p:sp>
      <p:sp>
        <p:nvSpPr>
          <p:cNvPr id="9" name="Rectangle 8">
            <a:extLst>
              <a:ext uri="{FF2B5EF4-FFF2-40B4-BE49-F238E27FC236}">
                <a16:creationId xmlns:a16="http://schemas.microsoft.com/office/drawing/2014/main" id="{E5CF2C39-B60E-2148-FB17-FA069A173755}"/>
              </a:ext>
            </a:extLst>
          </p:cNvPr>
          <p:cNvSpPr/>
          <p:nvPr/>
        </p:nvSpPr>
        <p:spPr>
          <a:xfrm>
            <a:off x="6655324" y="4180788"/>
            <a:ext cx="4820295" cy="26772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r>
              <a:rPr lang="en-US" b="1" dirty="0">
                <a:solidFill>
                  <a:schemeClr val="tx1"/>
                </a:solidFill>
                <a:latin typeface="Arial" panose="020B0604020202020204" pitchFamily="34" charset="0"/>
                <a:cs typeface="Arial" panose="020B0604020202020204" pitchFamily="34" charset="0"/>
              </a:rPr>
              <a:t>Non examples: </a:t>
            </a:r>
          </a:p>
          <a:p>
            <a:pPr lvl="0"/>
            <a:r>
              <a:rPr lang="en-GB" sz="1400" b="1" dirty="0">
                <a:solidFill>
                  <a:schemeClr val="tx1"/>
                </a:solidFill>
                <a:latin typeface="Arial" panose="020B0604020202020204" pitchFamily="34" charset="0"/>
                <a:cs typeface="Arial" panose="020B0604020202020204" pitchFamily="34" charset="0"/>
              </a:rPr>
              <a:t>Small Town</a:t>
            </a:r>
            <a:r>
              <a:rPr lang="en-GB" sz="1400" dirty="0">
                <a:solidFill>
                  <a:schemeClr val="tx1"/>
                </a:solidFill>
                <a:latin typeface="Arial" panose="020B0604020202020204" pitchFamily="34" charset="0"/>
                <a:cs typeface="Arial" panose="020B0604020202020204" pitchFamily="34" charset="0"/>
              </a:rPr>
              <a:t>: Limited economic impact and global influence, primarily local connectivity and cultural presence.</a:t>
            </a:r>
          </a:p>
          <a:p>
            <a:pPr lvl="0"/>
            <a:r>
              <a:rPr lang="en-GB" sz="1400" b="1" dirty="0">
                <a:solidFill>
                  <a:schemeClr val="tx1"/>
                </a:solidFill>
                <a:latin typeface="Arial" panose="020B0604020202020204" pitchFamily="34" charset="0"/>
                <a:cs typeface="Arial" panose="020B0604020202020204" pitchFamily="34" charset="0"/>
              </a:rPr>
              <a:t>Regional City</a:t>
            </a:r>
            <a:r>
              <a:rPr lang="en-GB" sz="1400" dirty="0">
                <a:solidFill>
                  <a:schemeClr val="tx1"/>
                </a:solidFill>
                <a:latin typeface="Arial" panose="020B0604020202020204" pitchFamily="34" charset="0"/>
                <a:cs typeface="Arial" panose="020B0604020202020204" pitchFamily="34" charset="0"/>
              </a:rPr>
              <a:t>: Important within its country but lacks the global reach and influence of a global city.</a:t>
            </a:r>
          </a:p>
          <a:p>
            <a:pPr lvl="0"/>
            <a:r>
              <a:rPr lang="en-GB" sz="1400" b="1" dirty="0">
                <a:solidFill>
                  <a:schemeClr val="tx1"/>
                </a:solidFill>
                <a:latin typeface="Arial" panose="020B0604020202020204" pitchFamily="34" charset="0"/>
                <a:cs typeface="Arial" panose="020B0604020202020204" pitchFamily="34" charset="0"/>
              </a:rPr>
              <a:t>Isolated City</a:t>
            </a:r>
            <a:r>
              <a:rPr lang="en-GB" sz="1400" dirty="0">
                <a:solidFill>
                  <a:schemeClr val="tx1"/>
                </a:solidFill>
                <a:latin typeface="Arial" panose="020B0604020202020204" pitchFamily="34" charset="0"/>
                <a:cs typeface="Arial" panose="020B0604020202020204" pitchFamily="34" charset="0"/>
              </a:rPr>
              <a:t>: Limited transportation links and connectivity, minimal impact on global affairs.</a:t>
            </a:r>
          </a:p>
          <a:p>
            <a:pPr lvl="0"/>
            <a:r>
              <a:rPr lang="en-GB" sz="1400" b="1" dirty="0">
                <a:solidFill>
                  <a:schemeClr val="tx1"/>
                </a:solidFill>
                <a:latin typeface="Arial" panose="020B0604020202020204" pitchFamily="34" charset="0"/>
                <a:cs typeface="Arial" panose="020B0604020202020204" pitchFamily="34" charset="0"/>
              </a:rPr>
              <a:t>Industrial City</a:t>
            </a:r>
            <a:r>
              <a:rPr lang="en-GB" sz="1400" dirty="0">
                <a:solidFill>
                  <a:schemeClr val="tx1"/>
                </a:solidFill>
                <a:latin typeface="Arial" panose="020B0604020202020204" pitchFamily="34" charset="0"/>
                <a:cs typeface="Arial" panose="020B0604020202020204" pitchFamily="34" charset="0"/>
              </a:rPr>
              <a:t>: Focused on manufacturing or specific industries without significant global economic or cultural influence.</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GB" dirty="0">
              <a:solidFill>
                <a:schemeClr val="tx1"/>
              </a:solidFill>
            </a:endParaRPr>
          </a:p>
        </p:txBody>
      </p:sp>
      <p:sp>
        <p:nvSpPr>
          <p:cNvPr id="10" name="Rectangle 9">
            <a:extLst>
              <a:ext uri="{FF2B5EF4-FFF2-40B4-BE49-F238E27FC236}">
                <a16:creationId xmlns:a16="http://schemas.microsoft.com/office/drawing/2014/main" id="{67BF22C8-9806-0DA4-CD16-3F5AB7C77B74}"/>
              </a:ext>
            </a:extLst>
          </p:cNvPr>
          <p:cNvSpPr/>
          <p:nvPr/>
        </p:nvSpPr>
        <p:spPr>
          <a:xfrm>
            <a:off x="3857919" y="95574"/>
            <a:ext cx="3714161" cy="669189"/>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Frayer Model</a:t>
            </a:r>
            <a:endParaRPr lang="en-GB" dirty="0"/>
          </a:p>
        </p:txBody>
      </p:sp>
      <p:sp>
        <p:nvSpPr>
          <p:cNvPr id="2" name="Rectangle 1">
            <a:extLst>
              <a:ext uri="{FF2B5EF4-FFF2-40B4-BE49-F238E27FC236}">
                <a16:creationId xmlns:a16="http://schemas.microsoft.com/office/drawing/2014/main" id="{C03390D7-9976-E404-AD64-326D1E72EC3B}"/>
              </a:ext>
            </a:extLst>
          </p:cNvPr>
          <p:cNvSpPr/>
          <p:nvPr/>
        </p:nvSpPr>
        <p:spPr>
          <a:xfrm>
            <a:off x="689929" y="844095"/>
            <a:ext cx="3120273" cy="2458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Definition</a:t>
            </a:r>
            <a:r>
              <a:rPr lang="en-GB"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GB" sz="14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 global city, also known as a world city, is a significant urban centre that exerts a substantial influence on global affairs through its economic power, political influence, cultural significance, and connectivity. These cities act as key nodes in the global economic system.</a:t>
            </a:r>
          </a:p>
        </p:txBody>
      </p:sp>
      <p:pic>
        <p:nvPicPr>
          <p:cNvPr id="4" name="Picture 3">
            <a:extLst>
              <a:ext uri="{FF2B5EF4-FFF2-40B4-BE49-F238E27FC236}">
                <a16:creationId xmlns:a16="http://schemas.microsoft.com/office/drawing/2014/main" id="{23533281-9511-0794-0D8B-7252917421DB}"/>
              </a:ext>
            </a:extLst>
          </p:cNvPr>
          <p:cNvPicPr>
            <a:picLocks noChangeAspect="1"/>
          </p:cNvPicPr>
          <p:nvPr/>
        </p:nvPicPr>
        <p:blipFill>
          <a:blip r:embed="rId3"/>
          <a:stretch>
            <a:fillRect/>
          </a:stretch>
        </p:blipFill>
        <p:spPr>
          <a:xfrm>
            <a:off x="11093056" y="95574"/>
            <a:ext cx="973207" cy="972105"/>
          </a:xfrm>
          <a:prstGeom prst="rect">
            <a:avLst/>
          </a:prstGeom>
        </p:spPr>
      </p:pic>
    </p:spTree>
    <p:extLst>
      <p:ext uri="{BB962C8B-B14F-4D97-AF65-F5344CB8AC3E}">
        <p14:creationId xmlns:p14="http://schemas.microsoft.com/office/powerpoint/2010/main" val="36039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_x0020_new xmlns="cd497dfa-9c52-4b77-9510-d5d8b75d053a" xsi:nil="true"/>
    <lcf76f155ced4ddcb4097134ff3c332f xmlns="cd497dfa-9c52-4b77-9510-d5d8b75d053a">
      <Terms xmlns="http://schemas.microsoft.com/office/infopath/2007/PartnerControls"/>
    </lcf76f155ced4ddcb4097134ff3c332f>
    <TaxCatchAll xmlns="36f98b4f-ba65-4a7d-9a34-48b23de556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C688D20975B24D8FB5A95768DE6DF2" ma:contentTypeVersion="19" ma:contentTypeDescription="Create a new document." ma:contentTypeScope="" ma:versionID="57843d641dde73d3db0f8faceb84bd94">
  <xsd:schema xmlns:xsd="http://www.w3.org/2001/XMLSchema" xmlns:xs="http://www.w3.org/2001/XMLSchema" xmlns:p="http://schemas.microsoft.com/office/2006/metadata/properties" xmlns:ns2="cd497dfa-9c52-4b77-9510-d5d8b75d053a" xmlns:ns3="36f98b4f-ba65-4a7d-9a34-48b23de556cb" targetNamespace="http://schemas.microsoft.com/office/2006/metadata/properties" ma:root="true" ma:fieldsID="adfd4fb3356acdb763c382c5b180b068" ns2:_="" ns3:_="">
    <xsd:import namespace="cd497dfa-9c52-4b77-9510-d5d8b75d053a"/>
    <xsd:import namespace="36f98b4f-ba65-4a7d-9a34-48b23de556cb"/>
    <xsd:element name="properties">
      <xsd:complexType>
        <xsd:sequence>
          <xsd:element name="documentManagement">
            <xsd:complexType>
              <xsd:all>
                <xsd:element ref="ns2:Description_x0020_new"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97dfa-9c52-4b77-9510-d5d8b75d053a" elementFormDefault="qualified">
    <xsd:import namespace="http://schemas.microsoft.com/office/2006/documentManagement/types"/>
    <xsd:import namespace="http://schemas.microsoft.com/office/infopath/2007/PartnerControls"/>
    <xsd:element name="Description_x0020_new" ma:index="8" nillable="true" ma:displayName="Description new" ma:internalName="Description_x0020_new">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E30BCD-6927-4C59-B5E6-7B185F8C0999}">
  <ds:schemaRefs>
    <ds:schemaRef ds:uri="http://schemas.microsoft.com/office/2006/documentManagement/types"/>
    <ds:schemaRef ds:uri="http://www.w3.org/XML/1998/namespace"/>
    <ds:schemaRef ds:uri="http://schemas.microsoft.com/office/2006/metadata/properties"/>
    <ds:schemaRef ds:uri="cd497dfa-9c52-4b77-9510-d5d8b75d053a"/>
    <ds:schemaRef ds:uri="http://purl.org/dc/terms/"/>
    <ds:schemaRef ds:uri="36f98b4f-ba65-4a7d-9a34-48b23de556cb"/>
    <ds:schemaRef ds:uri="http://schemas.openxmlformats.org/package/2006/metadata/core-properties"/>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BB87E80-B5A7-4332-8647-A68D62EBA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97dfa-9c52-4b77-9510-d5d8b75d053a"/>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4D35C8-E918-40E5-A42F-D89B6FF85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563</TotalTime>
  <Words>681</Words>
  <Application>Microsoft Office PowerPoint</Application>
  <PresentationFormat>Widescreen</PresentationFormat>
  <Paragraphs>98</Paragraphs>
  <Slides>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roboto condensed</vt:lpstr>
      <vt:lpstr>Office Theme</vt:lpstr>
      <vt:lpstr>GeogShots </vt:lpstr>
      <vt:lpstr>GeogShot.</vt:lpstr>
      <vt:lpstr>PowerPoint Presentation</vt:lpstr>
      <vt:lpstr>PowerPoint Presentation</vt:lpstr>
      <vt:lpstr>PowerPoint Presentation</vt:lpstr>
      <vt:lpstr>PowerPoint Presentation</vt:lpstr>
      <vt:lpstr>PowerPoint Presentation</vt:lpstr>
    </vt:vector>
  </TitlesOfParts>
  <Company>WJEC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Rennie, Fiona</dc:creator>
  <cp:lastModifiedBy>Rennie, Fiona</cp:lastModifiedBy>
  <cp:revision>23</cp:revision>
  <dcterms:created xsi:type="dcterms:W3CDTF">2024-07-30T12:57:57Z</dcterms:created>
  <dcterms:modified xsi:type="dcterms:W3CDTF">2024-08-19T12:46:25Z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0x01010012C688D20975B24D8FB5A95768DE6DF2</vt:lpwstr>
  </property>
  <property fmtid="{D5CDD505-2E9C-101B-9397-08002B2CF9AE}" pid="3" name="MediaServiceImageTags">
    <vt:lpwstr/>
  </property>
</Properties>
</file>