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79" r:id="rId5"/>
    <p:sldId id="273" r:id="rId6"/>
    <p:sldId id="259" r:id="rId7"/>
    <p:sldId id="272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A0E4"/>
    <a:srgbClr val="DCEAF7"/>
    <a:srgbClr val="2855A2"/>
    <a:srgbClr val="EBEDD4"/>
    <a:srgbClr val="FF6600"/>
    <a:srgbClr val="65B2E6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98FDA-7ACD-4310-B0FC-CAB0E623B628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5B31D-65A3-481C-9185-A8A17F2FC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243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E5B31D-65A3-481C-9185-A8A17F2FC8E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90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32CC7-017A-BFE5-2B59-17C80A86B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135F9D-86B3-CD44-A7FC-B50E4C9787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E8248F-3FE0-0C5C-DB13-B7254024A9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9960F-356B-BE39-C657-E347818CE9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E5B31D-65A3-481C-9185-A8A17F2FC8E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719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A5B00-568F-FA52-BA10-0F794ABF3F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0C3768-3D05-B69D-EE54-B149B3338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FD40A-FD83-D991-AAE2-5E6752868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634F7-3CDC-7138-CEA0-544236FD0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8E721-F934-6F69-9B0B-B542746B8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856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8E26B-FFF9-595C-11CA-C5817A887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3D05CF-0E2A-B4A6-8476-1993E3DE37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432FF-B444-E541-8130-F9E20C6A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9E279-1ACA-E11A-9BAE-DF8E8509F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65F78-F283-61DC-77E6-E696213C7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357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74CA62-5D78-856A-C512-1EE8CAA9CC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A55F85-220C-4D3C-1556-052EAB587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C6A86-4C0A-63D5-E491-5241E5795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3FCBA-8512-BC41-C26B-62D5A72BC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36AB0-330E-1BBD-95B6-80C9AB5C9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51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0BF6A-EE6B-7550-1C87-8C88F0242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9815F-E4B5-2571-247B-EAC707CF6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F926C-7C19-456E-D74B-DFA013CC3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78A23-BE42-3B95-C981-9DDE575A4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EF9DA-6475-B114-A673-04DC015D3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846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EADA3-6C22-2163-B742-53D9F30E5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C0398C-5191-B7E8-9E26-DA94FAEA2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C61B5-B13A-8B04-B7BE-442429389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10179-F5DD-FC4C-D00F-434A49295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938F0-2636-1CC8-EFA6-2584224B8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25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C376D-C8F6-7654-C5D1-885484340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B1F88-C180-7723-CF84-D8CAFAA274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097059-F7A6-76EA-4B86-7D906F2EA1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30498-7C16-9B34-0FFC-587DD0FF7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307EB-892B-5725-25D0-E2B43F027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4D000-19E3-C3C1-8C71-FD533D097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680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88B10-6777-DABA-FC38-4FF011393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42E61-5951-FB9F-15A6-148CB3AFB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B7BF65-A63E-2D05-288A-BC75D9517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F6CF7-C533-2A7F-7DE2-6BFC1D551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B43FAB-AA5C-8F91-94C0-949FFD157D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EBCF7B-C4CD-8D0F-65BB-E495815F2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03B232-06BD-1EB9-8AD2-F8A7AEE87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E6169-63BC-7D09-1580-527A4BD34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086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A98AE-9A89-D936-8F30-8FDA4A8C6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461766-6A6E-AA59-1BB5-A433DDE24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80917-E14A-9D34-380B-EBE828F22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77198B-0FED-64AC-EBD3-0B25B949D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73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27052E-99C6-9BB7-8CD1-04223427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C4999A-742D-913D-DB57-073D00DE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58358F-FC95-B8DD-E505-865766A97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45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55822-12A8-922A-7048-1C4AF1FC6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9715D-0C4C-9D27-B419-4CCFD6613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923F33-BE34-310E-E2E2-0E3270C6E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3BE12B-91B7-1813-DD06-5BBF2159F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B2774-BFC9-4706-960F-C7E8F7A6F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20955-5EEF-588F-1F7B-32C25C648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23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39775-165E-BC9F-062B-55379AD4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A6AB1-9E47-2C73-AAAB-105A741650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7542A-1B2A-2FF2-F54E-2ED46E01F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7FC4B-57A3-DA69-70CC-1E75B171A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F8D76-8DD4-6CA2-69ED-F44E93C49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46848-CD46-554B-49D9-301F924CC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26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9BE65-5C2A-DCCA-2F63-696EFB95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33C63-5F95-1CDF-13E2-7923D8CD5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397A4-396B-C829-D55D-6289B95C3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1FFCD2-D259-4418-ACCB-EAEF163C67F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70E31-6484-4433-E75B-5C006D11B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F3FFF-A623-90F9-4C27-8D49B4E43A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5F6893-266A-4AE1-A0EB-70F2B164BB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14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view.officeapps.live.com/op/view.aspx?src=https%3A%2F%2Fwww.wjec.co.uk%2Fmedia%2F3duplfe0%2Funit-2-artistic-intentions-design-candidates.docx&amp;wdOrigin=BROWSELINK" TargetMode="External"/><Relationship Id="rId3" Type="http://schemas.openxmlformats.org/officeDocument/2006/relationships/hyperlink" Target="https://view.officeapps.live.com/op/view.aspx?src=https%3A%2F%2Fwww.wjec.co.uk%2Fmedia%2F13omkqhq%2Funit-1-programme-proforma.docx&amp;wdOrigin=BROWSELINK" TargetMode="External"/><Relationship Id="rId7" Type="http://schemas.openxmlformats.org/officeDocument/2006/relationships/hyperlink" Target="https://view.officeapps.live.com/op/view.aspx?src=https%3A%2F%2Fwww.wjec.co.uk%2Fmedia%2Fixfjmy12%2Funit-2-marksheet-gcse-wjec.docx&amp;wdOrigin=BROWSELINK" TargetMode="External"/><Relationship Id="rId2" Type="http://schemas.openxmlformats.org/officeDocument/2006/relationships/hyperlink" Target="https://view.officeapps.live.com/op/view.aspx?src=https%3A%2F%2Fwww.wjec.co.uk%2Fmedia%2Fojhphn0r%2Funit-1-centre-approval-form.docx&amp;wdOrigin=BROWSELIN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iew.officeapps.live.com/op/view.aspx?src=https%3A%2F%2Fwww.wjec.co.uk%2Fmedia%2Fxwmjvq4w%2Funit-2-programme-proforma.docx&amp;wdOrigin=BROWSELINK" TargetMode="External"/><Relationship Id="rId5" Type="http://schemas.openxmlformats.org/officeDocument/2006/relationships/hyperlink" Target="https://view.officeapps.live.com/op/view.aspx?src=https%3A%2F%2Fwww.wjec.co.uk%2Fmedia%2Fbwykvuba%2Funit-2-centre-approval-form-updated.docx&amp;wdOrigin=BROWSELINK" TargetMode="External"/><Relationship Id="rId4" Type="http://schemas.openxmlformats.org/officeDocument/2006/relationships/hyperlink" Target="https://view.officeapps.live.com/op/view.aspx?src=https%3A%2F%2Fwww.wjec.co.uk%2Fmedia%2Fakmo3o0p%2Funit-1-marksheet-e.docx&amp;wdOrigin=BROWSELIN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jec.co.uk/media/1t1pvc3d/internal-assessment-a-guide-for-centres-wjec-2025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jec.co.uk/media/1hyfqumz/guide-on-uploading-to-surpass.pdf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view.officeapps.live.com/op/view.aspx?src=https%3A%2F%2Fwww.wjec.co.uk%2Fmedia%2Fepgbydl3%2Funassessed-participant-declaration-form-unit-2.docx&amp;wdOrigin=BROWSELINK" TargetMode="External"/><Relationship Id="rId3" Type="http://schemas.openxmlformats.org/officeDocument/2006/relationships/hyperlink" Target="https://view.officeapps.live.com/op/view.aspx?src=https%3A%2F%2Fwww.wjec.co.uk%2Fmedia%2Ftgqbpbcq%2Fwjec-gcse-drama-unit-1-programme-proforma.docx&amp;wdOrigin=BROWSELINK" TargetMode="External"/><Relationship Id="rId7" Type="http://schemas.openxmlformats.org/officeDocument/2006/relationships/hyperlink" Target="https://view.officeapps.live.com/op/view.aspx?src=https%3A%2F%2Fwww.wjec.co.uk%2Fmedia%2Fgxbn3s1p%2Fwjec-gcse-drama-unit-2-marksheet-and-declaration-form.docx&amp;wdOrigin=BROWSELINK" TargetMode="External"/><Relationship Id="rId2" Type="http://schemas.openxmlformats.org/officeDocument/2006/relationships/hyperlink" Target="https://view.officeapps.live.com/op/view.aspx?src=https%3A%2F%2Fwww.wjec.co.uk%2Fmedia%2Fk35bsq35%2Fcentre-approval-form-unit-1.docx&amp;wdOrigin=BROWSELIN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iew.officeapps.live.com/op/view.aspx?src=https%3A%2F%2Fwww.wjec.co.uk%2Fmedia%2Fvd4jvqpj%2Fwjec-gcse-drama-unit-2-programme-proforma.docx&amp;wdOrigin=BROWSELINK" TargetMode="External"/><Relationship Id="rId5" Type="http://schemas.openxmlformats.org/officeDocument/2006/relationships/hyperlink" Target="https://view.officeapps.live.com/op/view.aspx?src=https%3A%2F%2Fwww.wjec.co.uk%2Fmedia%2Fezvhwcy4%2Fcentre-approval-form-unit-2.docx&amp;wdOrigin=BROWSELINK" TargetMode="External"/><Relationship Id="rId4" Type="http://schemas.openxmlformats.org/officeDocument/2006/relationships/hyperlink" Target="https://view.officeapps.live.com/op/view.aspx?src=https%3A%2F%2Fwww.wjec.co.uk%2Fmedia%2F4wld3340%2Fwjec-gcse-drama-unit-1-marksheet-and-declaration-form.docx&amp;wdOrigin=BROWSELIN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jec.co.uk/media/1t1pvc3d/internal-assessment-a-guide-for-centres-wjec-2025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jec.co.uk/media/1hyfqumz/guide-on-uploading-to-surpas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EF17BB7-3DB7-9E42-8E87-945C5986B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2701" y="6604000"/>
            <a:ext cx="6676570" cy="254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45A429-9F05-0C47-84F0-88A74EAF0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676570" y="6604000"/>
            <a:ext cx="2757715" cy="254000"/>
          </a:xfrm>
          <a:prstGeom prst="rect">
            <a:avLst/>
          </a:prstGeom>
          <a:solidFill>
            <a:srgbClr val="E65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861919-BADC-1744-BEBF-CA8791868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434285" y="6614886"/>
            <a:ext cx="2757715" cy="254000"/>
          </a:xfrm>
          <a:prstGeom prst="rect">
            <a:avLst/>
          </a:prstGeom>
          <a:solidFill>
            <a:srgbClr val="FFC84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9F29B3-C7C3-4D64-9DD2-2B8130439864}"/>
              </a:ext>
            </a:extLst>
          </p:cNvPr>
          <p:cNvSpPr/>
          <p:nvPr/>
        </p:nvSpPr>
        <p:spPr>
          <a:xfrm flipV="1">
            <a:off x="0" y="1651892"/>
            <a:ext cx="12240000" cy="36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FCF381-611C-4DD4-AD1E-2604E6AD3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755" y="432593"/>
            <a:ext cx="8175171" cy="1325563"/>
          </a:xfrm>
        </p:spPr>
        <p:txBody>
          <a:bodyPr anchor="t">
            <a:normAutofit fontScale="90000"/>
          </a:bodyPr>
          <a:lstStyle/>
          <a:p>
            <a:r>
              <a:rPr lang="en-US" sz="44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WJEC </a:t>
            </a:r>
            <a:r>
              <a:rPr lang="en-US" sz="4400" kern="1100" spc="-3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GCSE | </a:t>
            </a:r>
            <a:r>
              <a:rPr lang="en-US" sz="44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Drama</a:t>
            </a:r>
            <a:br>
              <a:rPr lang="en-US" sz="44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Forms and Processes </a:t>
            </a:r>
            <a:br>
              <a:rPr lang="en-US" sz="44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7071EC-96B8-9244-47D2-F878368F1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Content Placeholder 4" descr="WJEC Western Avenue Building blue overlay">
            <a:extLst>
              <a:ext uri="{FF2B5EF4-FFF2-40B4-BE49-F238E27FC236}">
                <a16:creationId xmlns:a16="http://schemas.microsoft.com/office/drawing/2014/main" id="{7BE5A40D-F17A-20FF-F724-CE57F52EC53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90688"/>
            <a:ext cx="12191999" cy="495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749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0C08E-2CA2-9A32-99E9-F07409FEC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048A4-59CC-F82A-6C45-2B358778D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894" y="9115"/>
            <a:ext cx="10515600" cy="694588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WJEC GCSE DRAMA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72754-B473-D27F-A72C-5E0B93CF2D28}"/>
              </a:ext>
            </a:extLst>
          </p:cNvPr>
          <p:cNvGraphicFramePr>
            <a:graphicFrameLocks noGrp="1"/>
          </p:cNvGraphicFramePr>
          <p:nvPr/>
        </p:nvGraphicFramePr>
        <p:xfrm>
          <a:off x="287591" y="703703"/>
          <a:ext cx="11616817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81179">
                  <a:extLst>
                    <a:ext uri="{9D8B030D-6E8A-4147-A177-3AD203B41FA5}">
                      <a16:colId xmlns:a16="http://schemas.microsoft.com/office/drawing/2014/main" val="3423755003"/>
                    </a:ext>
                  </a:extLst>
                </a:gridCol>
                <a:gridCol w="1985438">
                  <a:extLst>
                    <a:ext uri="{9D8B030D-6E8A-4147-A177-3AD203B41FA5}">
                      <a16:colId xmlns:a16="http://schemas.microsoft.com/office/drawing/2014/main" val="3401262945"/>
                    </a:ext>
                  </a:extLst>
                </a:gridCol>
                <a:gridCol w="2211056">
                  <a:extLst>
                    <a:ext uri="{9D8B030D-6E8A-4147-A177-3AD203B41FA5}">
                      <a16:colId xmlns:a16="http://schemas.microsoft.com/office/drawing/2014/main" val="2505865172"/>
                    </a:ext>
                  </a:extLst>
                </a:gridCol>
                <a:gridCol w="1669572">
                  <a:extLst>
                    <a:ext uri="{9D8B030D-6E8A-4147-A177-3AD203B41FA5}">
                      <a16:colId xmlns:a16="http://schemas.microsoft.com/office/drawing/2014/main" val="3466826740"/>
                    </a:ext>
                  </a:extLst>
                </a:gridCol>
                <a:gridCol w="1669572">
                  <a:extLst>
                    <a:ext uri="{9D8B030D-6E8A-4147-A177-3AD203B41FA5}">
                      <a16:colId xmlns:a16="http://schemas.microsoft.com/office/drawing/2014/main" val="3346506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1: Devising Theatre (NEA)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WJEC Deadline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Responsibility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564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Centre Approval Form 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Midnight 24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March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IAMIS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678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Programme Proforma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Midnight 24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March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IAMIS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541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Candidate Marksheets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Midnight 24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March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IAMIS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79007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6853722-B178-940C-EF3A-E6E350102295}"/>
              </a:ext>
            </a:extLst>
          </p:cNvPr>
          <p:cNvGraphicFramePr>
            <a:graphicFrameLocks noGrp="1"/>
          </p:cNvGraphicFramePr>
          <p:nvPr/>
        </p:nvGraphicFramePr>
        <p:xfrm>
          <a:off x="287591" y="2402195"/>
          <a:ext cx="11616817" cy="4175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36177">
                  <a:extLst>
                    <a:ext uri="{9D8B030D-6E8A-4147-A177-3AD203B41FA5}">
                      <a16:colId xmlns:a16="http://schemas.microsoft.com/office/drawing/2014/main" val="522172964"/>
                    </a:ext>
                  </a:extLst>
                </a:gridCol>
                <a:gridCol w="1582993">
                  <a:extLst>
                    <a:ext uri="{9D8B030D-6E8A-4147-A177-3AD203B41FA5}">
                      <a16:colId xmlns:a16="http://schemas.microsoft.com/office/drawing/2014/main" val="3927761117"/>
                    </a:ext>
                  </a:extLst>
                </a:gridCol>
                <a:gridCol w="1442884">
                  <a:extLst>
                    <a:ext uri="{9D8B030D-6E8A-4147-A177-3AD203B41FA5}">
                      <a16:colId xmlns:a16="http://schemas.microsoft.com/office/drawing/2014/main" val="4048003708"/>
                    </a:ext>
                  </a:extLst>
                </a:gridCol>
                <a:gridCol w="1376518">
                  <a:extLst>
                    <a:ext uri="{9D8B030D-6E8A-4147-A177-3AD203B41FA5}">
                      <a16:colId xmlns:a16="http://schemas.microsoft.com/office/drawing/2014/main" val="1361959305"/>
                    </a:ext>
                  </a:extLst>
                </a:gridCol>
                <a:gridCol w="1455173">
                  <a:extLst>
                    <a:ext uri="{9D8B030D-6E8A-4147-A177-3AD203B41FA5}">
                      <a16:colId xmlns:a16="http://schemas.microsoft.com/office/drawing/2014/main" val="1852108542"/>
                    </a:ext>
                  </a:extLst>
                </a:gridCol>
                <a:gridCol w="1278193">
                  <a:extLst>
                    <a:ext uri="{9D8B030D-6E8A-4147-A177-3AD203B41FA5}">
                      <a16:colId xmlns:a16="http://schemas.microsoft.com/office/drawing/2014/main" val="3306047794"/>
                    </a:ext>
                  </a:extLst>
                </a:gridCol>
                <a:gridCol w="1209369">
                  <a:extLst>
                    <a:ext uri="{9D8B030D-6E8A-4147-A177-3AD203B41FA5}">
                      <a16:colId xmlns:a16="http://schemas.microsoft.com/office/drawing/2014/main" val="3726270383"/>
                    </a:ext>
                  </a:extLst>
                </a:gridCol>
                <a:gridCol w="1435510">
                  <a:extLst>
                    <a:ext uri="{9D8B030D-6E8A-4147-A177-3AD203B41FA5}">
                      <a16:colId xmlns:a16="http://schemas.microsoft.com/office/drawing/2014/main" val="69841989"/>
                    </a:ext>
                  </a:extLst>
                </a:gridCol>
              </a:tblGrid>
              <a:tr h="37297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2: Performing Theatre (routes)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Availability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deadline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Responsibility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deadline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102318"/>
                  </a:ext>
                </a:extLst>
              </a:tr>
              <a:tr h="714549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Centre Approval Form 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before</a:t>
                      </a: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examiner visit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14 days of visit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730455"/>
                  </a:ext>
                </a:extLst>
              </a:tr>
              <a:tr h="53265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6"/>
                        </a:rPr>
                        <a:t>Programme Proforma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before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examiner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14 days of visit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506909"/>
                  </a:ext>
                </a:extLst>
              </a:tr>
              <a:tr h="53265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Candidate Marksheet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before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examiner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14 days of visit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829883"/>
                  </a:ext>
                </a:extLst>
              </a:tr>
              <a:tr h="714549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8"/>
                        </a:rPr>
                        <a:t>Artistic Intentions (performance candidates)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2 Processes for 2026 – NEA tab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before</a:t>
                      </a: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examiner visit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14 days of visit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694754"/>
                  </a:ext>
                </a:extLst>
              </a:tr>
              <a:tr h="4849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8"/>
                        </a:rPr>
                        <a:t>Artistic Intentions (design candidates)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2 Processes for 2026 – NEA tab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before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examiner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14 days of visit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122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908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C622B-9805-B11E-5B72-DC57A5D7F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CFA3F-61EA-24C3-9F65-9B659B2B3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247" y="510142"/>
            <a:ext cx="10515600" cy="924376"/>
          </a:xfrm>
          <a:noFill/>
          <a:ln w="28575">
            <a:noFill/>
          </a:ln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WJEC GCSE Drama – Upload Checklists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F244E7F-D438-814B-4BF6-46004E547942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805898"/>
          <a:ext cx="5072628" cy="3596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72628">
                  <a:extLst>
                    <a:ext uri="{9D8B030D-6E8A-4147-A177-3AD203B41FA5}">
                      <a16:colId xmlns:a16="http://schemas.microsoft.com/office/drawing/2014/main" val="10744471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1 Sample Upload Checklist </a:t>
                      </a:r>
                    </a:p>
                  </a:txBody>
                  <a:tcPr>
                    <a:lnB w="38100" cmpd="sng">
                      <a:noFill/>
                    </a:lnB>
                    <a:solidFill>
                      <a:srgbClr val="3DA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816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Upload files to IAMIS 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Further guidance can be found here: </a:t>
                      </a:r>
                      <a:r>
                        <a:rPr lang="en-GB" sz="1200" dirty="0">
                          <a:solidFill>
                            <a:srgbClr val="2855A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https://www.wjec.co.uk/media/1t1pvc3d/internal-assessment-a-guide-for-centres-wjec-2025.pdf</a:t>
                      </a:r>
                      <a:r>
                        <a:rPr lang="en-GB" sz="1200" dirty="0">
                          <a:solidFill>
                            <a:srgbClr val="2855A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en-GB" dirty="0">
                        <a:solidFill>
                          <a:srgbClr val="2855A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509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Approval Form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873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 Proforma </a:t>
                      </a:r>
                      <a:endParaRPr lang="en-GB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666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 Marksheets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273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Performance/Design Recordings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252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Portfolio Of Supporting Evidence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9226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 Evaluations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98167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92DA8EF-4D41-37A3-617A-6C5B2D5E206D}"/>
              </a:ext>
            </a:extLst>
          </p:cNvPr>
          <p:cNvGraphicFramePr>
            <a:graphicFrameLocks noGrp="1"/>
          </p:cNvGraphicFramePr>
          <p:nvPr/>
        </p:nvGraphicFramePr>
        <p:xfrm>
          <a:off x="6064047" y="1805898"/>
          <a:ext cx="5289753" cy="34685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289753">
                  <a:extLst>
                    <a:ext uri="{9D8B030D-6E8A-4147-A177-3AD203B41FA5}">
                      <a16:colId xmlns:a16="http://schemas.microsoft.com/office/drawing/2014/main" val="10744471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2 Sample Upload Checklist </a:t>
                      </a:r>
                    </a:p>
                  </a:txBody>
                  <a:tcPr>
                    <a:solidFill>
                      <a:srgbClr val="3DA0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816587"/>
                  </a:ext>
                </a:extLst>
              </a:tr>
              <a:tr h="87266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Upload files to SURPASS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Further guidance available here: </a:t>
                      </a:r>
                      <a:r>
                        <a:rPr lang="en-GB" sz="1200" dirty="0">
                          <a:solidFill>
                            <a:srgbClr val="2855A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https://www.wjec.co.uk/media/1hyfqumz/guide-on-uploading-to-surpass.pdf</a:t>
                      </a:r>
                      <a:r>
                        <a:rPr lang="en-GB" sz="1200" dirty="0">
                          <a:solidFill>
                            <a:srgbClr val="2855A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en-GB" dirty="0">
                        <a:solidFill>
                          <a:srgbClr val="2855A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15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Approval Form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873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 Proforma </a:t>
                      </a:r>
                      <a:endParaRPr lang="en-GB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666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 Marksheets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273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Performance/Design Recordings 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553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Artistic Intentions (Performance Candidates)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252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Artistic Intentions (Design Candidates)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922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690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C8E3C-063A-1DAF-8181-8FF44E262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1CB2B-D5AA-2867-FECF-C88D50FBB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894" y="9115"/>
            <a:ext cx="10515600" cy="694588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rgbClr val="82B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WJEC QFF GCSE DRAMA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0CFCA0-1092-417E-73D6-2709A0F7F7C0}"/>
              </a:ext>
            </a:extLst>
          </p:cNvPr>
          <p:cNvGraphicFramePr>
            <a:graphicFrameLocks noGrp="1"/>
          </p:cNvGraphicFramePr>
          <p:nvPr/>
        </p:nvGraphicFramePr>
        <p:xfrm>
          <a:off x="287591" y="703703"/>
          <a:ext cx="11616817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81179">
                  <a:extLst>
                    <a:ext uri="{9D8B030D-6E8A-4147-A177-3AD203B41FA5}">
                      <a16:colId xmlns:a16="http://schemas.microsoft.com/office/drawing/2014/main" val="3423755003"/>
                    </a:ext>
                  </a:extLst>
                </a:gridCol>
                <a:gridCol w="1985438">
                  <a:extLst>
                    <a:ext uri="{9D8B030D-6E8A-4147-A177-3AD203B41FA5}">
                      <a16:colId xmlns:a16="http://schemas.microsoft.com/office/drawing/2014/main" val="3401262945"/>
                    </a:ext>
                  </a:extLst>
                </a:gridCol>
                <a:gridCol w="2211056">
                  <a:extLst>
                    <a:ext uri="{9D8B030D-6E8A-4147-A177-3AD203B41FA5}">
                      <a16:colId xmlns:a16="http://schemas.microsoft.com/office/drawing/2014/main" val="2505865172"/>
                    </a:ext>
                  </a:extLst>
                </a:gridCol>
                <a:gridCol w="1669572">
                  <a:extLst>
                    <a:ext uri="{9D8B030D-6E8A-4147-A177-3AD203B41FA5}">
                      <a16:colId xmlns:a16="http://schemas.microsoft.com/office/drawing/2014/main" val="3466826740"/>
                    </a:ext>
                  </a:extLst>
                </a:gridCol>
                <a:gridCol w="1669572">
                  <a:extLst>
                    <a:ext uri="{9D8B030D-6E8A-4147-A177-3AD203B41FA5}">
                      <a16:colId xmlns:a16="http://schemas.microsoft.com/office/drawing/2014/main" val="3346506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1: Devising Theatre (NEA)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WJEC Deadline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Responsibility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564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Centre Approval Form 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Midnight 24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March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IAMIS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678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Programme Proforma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Midnight 24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March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IAMIS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166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Candidate Marksheets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Midnight 24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March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IAMIS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79007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322F0D3-2C8B-A110-D0F8-F567559098DB}"/>
              </a:ext>
            </a:extLst>
          </p:cNvPr>
          <p:cNvGraphicFramePr>
            <a:graphicFrameLocks noGrp="1"/>
          </p:cNvGraphicFramePr>
          <p:nvPr/>
        </p:nvGraphicFramePr>
        <p:xfrm>
          <a:off x="287591" y="2402195"/>
          <a:ext cx="11616817" cy="3870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36177">
                  <a:extLst>
                    <a:ext uri="{9D8B030D-6E8A-4147-A177-3AD203B41FA5}">
                      <a16:colId xmlns:a16="http://schemas.microsoft.com/office/drawing/2014/main" val="522172964"/>
                    </a:ext>
                  </a:extLst>
                </a:gridCol>
                <a:gridCol w="1582993">
                  <a:extLst>
                    <a:ext uri="{9D8B030D-6E8A-4147-A177-3AD203B41FA5}">
                      <a16:colId xmlns:a16="http://schemas.microsoft.com/office/drawing/2014/main" val="3927761117"/>
                    </a:ext>
                  </a:extLst>
                </a:gridCol>
                <a:gridCol w="1442884">
                  <a:extLst>
                    <a:ext uri="{9D8B030D-6E8A-4147-A177-3AD203B41FA5}">
                      <a16:colId xmlns:a16="http://schemas.microsoft.com/office/drawing/2014/main" val="4048003708"/>
                    </a:ext>
                  </a:extLst>
                </a:gridCol>
                <a:gridCol w="1376518">
                  <a:extLst>
                    <a:ext uri="{9D8B030D-6E8A-4147-A177-3AD203B41FA5}">
                      <a16:colId xmlns:a16="http://schemas.microsoft.com/office/drawing/2014/main" val="1361959305"/>
                    </a:ext>
                  </a:extLst>
                </a:gridCol>
                <a:gridCol w="1455173">
                  <a:extLst>
                    <a:ext uri="{9D8B030D-6E8A-4147-A177-3AD203B41FA5}">
                      <a16:colId xmlns:a16="http://schemas.microsoft.com/office/drawing/2014/main" val="1852108542"/>
                    </a:ext>
                  </a:extLst>
                </a:gridCol>
                <a:gridCol w="1278193">
                  <a:extLst>
                    <a:ext uri="{9D8B030D-6E8A-4147-A177-3AD203B41FA5}">
                      <a16:colId xmlns:a16="http://schemas.microsoft.com/office/drawing/2014/main" val="3306047794"/>
                    </a:ext>
                  </a:extLst>
                </a:gridCol>
                <a:gridCol w="1209369">
                  <a:extLst>
                    <a:ext uri="{9D8B030D-6E8A-4147-A177-3AD203B41FA5}">
                      <a16:colId xmlns:a16="http://schemas.microsoft.com/office/drawing/2014/main" val="3726270383"/>
                    </a:ext>
                  </a:extLst>
                </a:gridCol>
                <a:gridCol w="1435510">
                  <a:extLst>
                    <a:ext uri="{9D8B030D-6E8A-4147-A177-3AD203B41FA5}">
                      <a16:colId xmlns:a16="http://schemas.microsoft.com/office/drawing/2014/main" val="69841989"/>
                    </a:ext>
                  </a:extLst>
                </a:gridCol>
              </a:tblGrid>
              <a:tr h="37297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2: Performance from a Text (routes)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Availability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deadline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Responsibility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deadline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102318"/>
                  </a:ext>
                </a:extLst>
              </a:tr>
              <a:tr h="714549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Centre Approval Form 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before</a:t>
                      </a: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examiner visit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14 days of visit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730455"/>
                  </a:ext>
                </a:extLst>
              </a:tr>
              <a:tr h="714549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6"/>
                        </a:rPr>
                        <a:t>Programme Proforma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before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examiner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14 days of visit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738784"/>
                  </a:ext>
                </a:extLst>
              </a:tr>
              <a:tr h="532653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Candidate Marksheet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before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examiner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14 days of visit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829883"/>
                  </a:ext>
                </a:extLst>
              </a:tr>
              <a:tr h="714549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8"/>
                        </a:rPr>
                        <a:t>Unassessed Participant Declaration Form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(where appropriate)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– NEA tab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least 2 weeks </a:t>
                      </a: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before</a:t>
                      </a: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examiner visit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 Visiting Examiner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14 days of visit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SURPASS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Teacher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694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133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34AE51-4BE3-E7AF-7D81-A574F4946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D3BB1-8D92-2E80-BCC8-650E35C0C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247" y="510142"/>
            <a:ext cx="10515600" cy="924376"/>
          </a:xfrm>
          <a:noFill/>
          <a:ln w="28575">
            <a:noFill/>
          </a:ln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rgbClr val="82B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WJEC QFF GCSE Drama – Upload Checklists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51B76F5-5220-E9CC-0AE9-30401F6AD4DD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805898"/>
          <a:ext cx="5072628" cy="3230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72628">
                  <a:extLst>
                    <a:ext uri="{9D8B030D-6E8A-4147-A177-3AD203B41FA5}">
                      <a16:colId xmlns:a16="http://schemas.microsoft.com/office/drawing/2014/main" val="10744471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1 Sample Upload Checklist </a:t>
                      </a:r>
                    </a:p>
                  </a:txBody>
                  <a:tcPr>
                    <a:lnB w="38100" cmpd="sng">
                      <a:noFill/>
                    </a:lnB>
                    <a:solidFill>
                      <a:srgbClr val="82B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816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Upload files to IAMIS 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Further guidance can be found here: </a:t>
                      </a:r>
                      <a:r>
                        <a:rPr lang="en-GB" sz="1200" dirty="0">
                          <a:solidFill>
                            <a:srgbClr val="2855A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https://www.wjec.co.uk/media/1t1pvc3d/internal-assessment-a-guide-for-centres-wjec-2025.pdf</a:t>
                      </a:r>
                      <a:r>
                        <a:rPr lang="en-GB" sz="1200" dirty="0">
                          <a:solidFill>
                            <a:srgbClr val="2855A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en-GB" dirty="0">
                        <a:solidFill>
                          <a:srgbClr val="2855A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509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Approval Form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873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 Proforma </a:t>
                      </a:r>
                      <a:endParaRPr lang="en-GB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666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 Marksheets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273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Performance/Design Recordings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252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Reflective Log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92263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B0B85F0-9FB1-D940-CD37-242022980113}"/>
              </a:ext>
            </a:extLst>
          </p:cNvPr>
          <p:cNvGraphicFramePr>
            <a:graphicFrameLocks noGrp="1"/>
          </p:cNvGraphicFramePr>
          <p:nvPr/>
        </p:nvGraphicFramePr>
        <p:xfrm>
          <a:off x="6064047" y="1805898"/>
          <a:ext cx="5289753" cy="33669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289753">
                  <a:extLst>
                    <a:ext uri="{9D8B030D-6E8A-4147-A177-3AD203B41FA5}">
                      <a16:colId xmlns:a16="http://schemas.microsoft.com/office/drawing/2014/main" val="10744471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2 Sample Upload Checklist </a:t>
                      </a:r>
                    </a:p>
                  </a:txBody>
                  <a:tcPr>
                    <a:solidFill>
                      <a:srgbClr val="82B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816587"/>
                  </a:ext>
                </a:extLst>
              </a:tr>
              <a:tr h="87266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Upload files to SURPASS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Further guidance available here: </a:t>
                      </a:r>
                      <a:r>
                        <a:rPr lang="en-GB" sz="1200" dirty="0">
                          <a:solidFill>
                            <a:srgbClr val="2855A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https://www.wjec.co.uk/media/1hyfqumz/guide-on-uploading-to-surpass.pdf</a:t>
                      </a:r>
                      <a:r>
                        <a:rPr lang="en-GB" sz="1200" dirty="0">
                          <a:solidFill>
                            <a:srgbClr val="2855A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en-GB" dirty="0">
                        <a:solidFill>
                          <a:srgbClr val="2855A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15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 Approval Form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873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 Proforma </a:t>
                      </a:r>
                      <a:endParaRPr lang="en-GB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666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 Marksheets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273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Performance/Design Recordings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553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Unassessed Participant Declaration Form (where appropriate)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18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504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cb60e07-2738-47bc-9bab-045284c1f966" xsi:nil="true"/>
    <lcf76f155ced4ddcb4097134ff3c332f xmlns="1d94981d-b874-458d-801a-a793e9cdd8d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BA4D634F227E408D5D1C787922D4E2" ma:contentTypeVersion="12" ma:contentTypeDescription="Create a new document." ma:contentTypeScope="" ma:versionID="14384115f83954febcdd9abd61b736b1">
  <xsd:schema xmlns:xsd="http://www.w3.org/2001/XMLSchema" xmlns:xs="http://www.w3.org/2001/XMLSchema" xmlns:p="http://schemas.microsoft.com/office/2006/metadata/properties" xmlns:ns2="1d94981d-b874-458d-801a-a793e9cdd8d0" xmlns:ns3="ecb60e07-2738-47bc-9bab-045284c1f966" targetNamespace="http://schemas.microsoft.com/office/2006/metadata/properties" ma:root="true" ma:fieldsID="f19503d7676794ad8c3ab2fe5c2e69e3" ns2:_="" ns3:_="">
    <xsd:import namespace="1d94981d-b874-458d-801a-a793e9cdd8d0"/>
    <xsd:import namespace="ecb60e07-2738-47bc-9bab-045284c1f9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94981d-b874-458d-801a-a793e9cdd8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60e07-2738-47bc-9bab-045284c1f96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ca84eb0-5d80-4edb-806b-b8a851f5df54}" ma:internalName="TaxCatchAll" ma:showField="CatchAllData" ma:web="ecb60e07-2738-47bc-9bab-045284c1f9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6DCA25-D8CD-4A3F-BD3E-94A1B1622E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F42B10-C734-4083-8AFB-E8EB075B8863}">
  <ds:schemaRefs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82e184b6-85a8-46e3-8566-3c81e2119331"/>
    <ds:schemaRef ds:uri="http://schemas.openxmlformats.org/package/2006/metadata/core-properties"/>
    <ds:schemaRef ds:uri="http://schemas.microsoft.com/office/infopath/2007/PartnerControls"/>
    <ds:schemaRef ds:uri="36f98b4f-ba65-4a7d-9a34-48b23de556cb"/>
    <ds:schemaRef ds:uri="ecb60e07-2738-47bc-9bab-045284c1f966"/>
    <ds:schemaRef ds:uri="1d94981d-b874-458d-801a-a793e9cdd8d0"/>
  </ds:schemaRefs>
</ds:datastoreItem>
</file>

<file path=customXml/itemProps3.xml><?xml version="1.0" encoding="utf-8"?>
<ds:datastoreItem xmlns:ds="http://schemas.openxmlformats.org/officeDocument/2006/customXml" ds:itemID="{A96440AB-9368-43E8-9789-A58F2EA1EC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94981d-b874-458d-801a-a793e9cdd8d0"/>
    <ds:schemaRef ds:uri="ecb60e07-2738-47bc-9bab-045284c1f9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610</Words>
  <Application>Microsoft Office PowerPoint</Application>
  <PresentationFormat>Widescreen</PresentationFormat>
  <Paragraphs>169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WJEC GCSE | Drama Forms and Processes  </vt:lpstr>
      <vt:lpstr>WJEC GCSE DRAMA</vt:lpstr>
      <vt:lpstr>WJEC GCSE Drama – Upload Checklists </vt:lpstr>
      <vt:lpstr>WJEC QFF GCSE DRAMA </vt:lpstr>
      <vt:lpstr>WJEC QFF GCSE Drama – Upload Checklists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Park, Hannah</dc:creator>
  <cp:lastModifiedBy>Park, Hannah</cp:lastModifiedBy>
  <cp:revision>3</cp:revision>
  <dcterms:created xsi:type="dcterms:W3CDTF">2025-12-04T17:45:02Z</dcterms:created>
  <dcterms:modified xsi:type="dcterms:W3CDTF">2026-02-06T11:13:46Z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0x0101007DBA4D634F227E408D5D1C787922D4E2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2025-12-12T15:46:08Z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09b956e4-0a9f-482b-9fda-3809a15b2282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