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33"/>
  </p:notesMasterIdLst>
  <p:sldIdLst>
    <p:sldId id="265" r:id="rId5"/>
    <p:sldId id="257" r:id="rId6"/>
    <p:sldId id="258" r:id="rId7"/>
    <p:sldId id="259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427" r:id="rId17"/>
    <p:sldId id="428" r:id="rId18"/>
    <p:sldId id="429" r:id="rId19"/>
    <p:sldId id="430" r:id="rId20"/>
    <p:sldId id="431" r:id="rId21"/>
    <p:sldId id="432" r:id="rId22"/>
    <p:sldId id="433" r:id="rId23"/>
    <p:sldId id="434" r:id="rId24"/>
    <p:sldId id="435" r:id="rId25"/>
    <p:sldId id="436" r:id="rId26"/>
    <p:sldId id="437" r:id="rId27"/>
    <p:sldId id="438" r:id="rId28"/>
    <p:sldId id="439" r:id="rId29"/>
    <p:sldId id="440" r:id="rId30"/>
    <p:sldId id="441" r:id="rId31"/>
    <p:sldId id="442" r:id="rId3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Gotham Rounded Book" pitchFamily="50" charset="0"/>
      <p:regular r:id="rId38"/>
      <p:italic r:id="rId39"/>
    </p:embeddedFont>
  </p:embeddedFont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C06"/>
    <a:srgbClr val="E753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30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1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4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2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4709F-7B92-4904-980E-C27FFADFC1BF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7319E-213C-4920-A16F-A5F145208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778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64F25-C7F6-4E11-8B8C-CCA7BD6D921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485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Other%20Clients/Eduqas/P17661%20Eduqas%20Brand%20Identity%20Guidelines/Links/Corbis-42-53088181.jpg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rbis-42-53088181_bandw.jpg"/>
          <p:cNvPicPr preferRelativeResize="0">
            <a:picLocks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" t="9973" r="-331" b="4013"/>
          <a:stretch>
            <a:fillRect/>
          </a:stretch>
        </p:blipFill>
        <p:spPr>
          <a:xfrm>
            <a:off x="5425200" y="3048000"/>
            <a:ext cx="3261600" cy="2805414"/>
          </a:xfrm>
          <a:prstGeom prst="rect">
            <a:avLst/>
          </a:prstGeom>
        </p:spPr>
      </p:pic>
      <p:sp>
        <p:nvSpPr>
          <p:cNvPr id="7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87363" y="3094339"/>
            <a:ext cx="4868862" cy="280511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Invellab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id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quiberumqui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non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rerovit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era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consequunt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accabor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epelicabo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. Nam, id ex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enis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alis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doluptas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sunt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pa non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plaudam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rateseque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oditibusae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is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ut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eturem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ea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dent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est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esed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modis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quam, quam, id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modit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mi,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omnit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accusci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magnatur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solum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int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ullandi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oreium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eos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aut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que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veligenim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si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ut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reperatio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doluptatem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voluptam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est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comnim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fugitat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iorecup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tincti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</a:p>
          <a:p>
            <a:pPr lvl="0"/>
            <a:endParaRPr lang="en-GB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87363" y="1567656"/>
            <a:ext cx="8418513" cy="1188244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Teitl</a:t>
            </a:r>
            <a:r>
              <a:rPr lang="en-US" dirty="0"/>
              <a:t> 1 | 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kern="1100" spc="-50" dirty="0" err="1">
                <a:solidFill>
                  <a:srgbClr val="0096ED"/>
                </a:solidFill>
                <a:latin typeface="Gotham Rounded Book"/>
                <a:ea typeface="Times New Roman"/>
                <a:cs typeface="Gotham Rounded Book"/>
              </a:rPr>
              <a:t>Teitl</a:t>
            </a:r>
            <a:r>
              <a:rPr lang="en-US" sz="3200" kern="1100" spc="-50" dirty="0">
                <a:solidFill>
                  <a:srgbClr val="0096ED"/>
                </a:solidFill>
                <a:latin typeface="Gotham Rounded Book"/>
                <a:ea typeface="Times New Roman"/>
                <a:cs typeface="Gotham Rounded Book"/>
              </a:rPr>
              <a:t> 2 | Title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5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894120"/>
            <a:ext cx="8229600" cy="323204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DF3C0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Subheading | Is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deitl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srgbClr val="5A5A5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endParaRPr kumimoji="0" lang="en-GB" sz="1400" b="0" i="0" u="none" strike="noStrike" kern="1200" cap="none" spc="0" normalizeH="0" baseline="30000" noProof="0" dirty="0">
              <a:ln>
                <a:noFill/>
              </a:ln>
              <a:solidFill>
                <a:srgbClr val="5A5A59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Subheading | Is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deitl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30000" noProof="0" dirty="0">
              <a:ln>
                <a:noFill/>
              </a:ln>
              <a:solidFill>
                <a:srgbClr val="5A5A59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F3C06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Subheading | Is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deitl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iss-Light"/>
                <a:ea typeface="ＭＳ Ｐゴシック" pitchFamily="1" charset="-128"/>
                <a:cs typeface="Bliss-Light"/>
              </a:rPr>
              <a:t>. 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87363" y="1567656"/>
            <a:ext cx="8418513" cy="1188244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Teitl</a:t>
            </a:r>
            <a:r>
              <a:rPr lang="en-US" dirty="0"/>
              <a:t> 1 | 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kern="1100" spc="-50" dirty="0" err="1">
                <a:solidFill>
                  <a:srgbClr val="0096ED"/>
                </a:solidFill>
                <a:latin typeface="Gotham Rounded Book"/>
                <a:ea typeface="Times New Roman"/>
                <a:cs typeface="Gotham Rounded Book"/>
              </a:rPr>
              <a:t>Teitl</a:t>
            </a:r>
            <a:r>
              <a:rPr lang="en-US" sz="3200" kern="1100" spc="-50" dirty="0">
                <a:solidFill>
                  <a:srgbClr val="0096ED"/>
                </a:solidFill>
                <a:latin typeface="Gotham Rounded Book"/>
                <a:ea typeface="Times New Roman"/>
                <a:cs typeface="Gotham Rounded Book"/>
              </a:rPr>
              <a:t> 2 | Title 2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87363" y="1567656"/>
            <a:ext cx="8418513" cy="1188244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Teitl</a:t>
            </a:r>
            <a:r>
              <a:rPr lang="en-US" dirty="0"/>
              <a:t> 1 | 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kern="1100" spc="-50" dirty="0" err="1">
                <a:solidFill>
                  <a:srgbClr val="0096ED"/>
                </a:solidFill>
                <a:latin typeface="Gotham Rounded Book"/>
                <a:ea typeface="Times New Roman"/>
                <a:cs typeface="Gotham Rounded Book"/>
              </a:rPr>
              <a:t>Teitl</a:t>
            </a:r>
            <a:r>
              <a:rPr lang="en-US" sz="3200" kern="1100" spc="-50" dirty="0">
                <a:solidFill>
                  <a:srgbClr val="0096ED"/>
                </a:solidFill>
                <a:latin typeface="Gotham Rounded Book"/>
                <a:ea typeface="Times New Roman"/>
                <a:cs typeface="Gotham Rounded Book"/>
              </a:rPr>
              <a:t> 2 | Title 2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87363" y="3098800"/>
            <a:ext cx="3868737" cy="3306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640263" y="3098800"/>
            <a:ext cx="3868737" cy="3306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87363" y="1567656"/>
            <a:ext cx="8418513" cy="1188244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Teitl</a:t>
            </a:r>
            <a:r>
              <a:rPr lang="en-US" dirty="0"/>
              <a:t> 1 | 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kern="1100" spc="-50" dirty="0" err="1">
                <a:solidFill>
                  <a:srgbClr val="0096ED"/>
                </a:solidFill>
                <a:latin typeface="Gotham Rounded Book"/>
                <a:ea typeface="Times New Roman"/>
                <a:cs typeface="Gotham Rounded Book"/>
              </a:rPr>
              <a:t>Teitl</a:t>
            </a:r>
            <a:r>
              <a:rPr lang="en-US" sz="3200" kern="1100" spc="-50" dirty="0">
                <a:solidFill>
                  <a:srgbClr val="0096ED"/>
                </a:solidFill>
                <a:latin typeface="Gotham Rounded Book"/>
                <a:ea typeface="Times New Roman"/>
                <a:cs typeface="Gotham Rounded Book"/>
              </a:rPr>
              <a:t> 2 | Title 2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2984501"/>
            <a:ext cx="8229600" cy="2781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55625936"/>
              </p:ext>
            </p:extLst>
          </p:nvPr>
        </p:nvGraphicFramePr>
        <p:xfrm>
          <a:off x="554736" y="3238500"/>
          <a:ext cx="6569964" cy="2935326"/>
        </p:xfrm>
        <a:graphic>
          <a:graphicData uri="http://schemas.openxmlformats.org/drawingml/2006/table">
            <a:tbl>
              <a:tblPr firstRow="1" bandRow="1"/>
              <a:tblGrid>
                <a:gridCol w="3284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4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448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 err="1">
                          <a:solidFill>
                            <a:srgbClr val="FFFFFF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Pennawd</a:t>
                      </a:r>
                      <a:r>
                        <a:rPr lang="en-GB" sz="1600" b="1" kern="1200" baseline="0" dirty="0">
                          <a:solidFill>
                            <a:srgbClr val="FFFFFF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600" b="1" kern="1200" baseline="0" dirty="0" err="1">
                          <a:solidFill>
                            <a:srgbClr val="FFFFFF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n-GB" sz="1600" b="1" kern="1200" baseline="0" dirty="0">
                          <a:solidFill>
                            <a:srgbClr val="FFFFFF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600" b="1" kern="1200" baseline="0" dirty="0" err="1">
                          <a:solidFill>
                            <a:srgbClr val="FFFFFF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gyfer</a:t>
                      </a:r>
                      <a:r>
                        <a:rPr lang="en-GB" sz="1600" b="1" kern="1200" baseline="0" dirty="0">
                          <a:solidFill>
                            <a:srgbClr val="FFFFFF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600" b="1" kern="1200" baseline="0" dirty="0" err="1">
                          <a:solidFill>
                            <a:srgbClr val="FFFFFF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tabl</a:t>
                      </a:r>
                      <a:r>
                        <a:rPr lang="en-GB" sz="1600" b="1" kern="1200" baseline="0" dirty="0">
                          <a:solidFill>
                            <a:srgbClr val="FFFFFF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 | </a:t>
                      </a:r>
                      <a:r>
                        <a:rPr lang="en-GB" sz="1600" b="1" kern="1200" dirty="0">
                          <a:solidFill>
                            <a:srgbClr val="FFFFFF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Table heading 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Testun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Bliss-Light"/>
                          <a:ea typeface="Calibri"/>
                          <a:cs typeface="Arial"/>
                        </a:rPr>
                        <a:t>This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effectLst/>
                          <a:latin typeface="Bliss-Light"/>
                          <a:ea typeface="Calibri"/>
                          <a:cs typeface="Arial"/>
                        </a:rPr>
                        <a:t> is an example of how a primary table should look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Testun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Text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Testun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Text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Testun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Text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87363" y="1567656"/>
            <a:ext cx="8418513" cy="1188244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Teitl</a:t>
            </a:r>
            <a:r>
              <a:rPr lang="en-US" dirty="0"/>
              <a:t> 1 | 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kern="1100" spc="-50" dirty="0" err="1">
                <a:solidFill>
                  <a:srgbClr val="0096ED"/>
                </a:solidFill>
                <a:latin typeface="Gotham Rounded Book"/>
                <a:ea typeface="Times New Roman"/>
                <a:cs typeface="Gotham Rounded Book"/>
              </a:rPr>
              <a:t>Teitl</a:t>
            </a:r>
            <a:r>
              <a:rPr lang="en-US" sz="3200" kern="1100" spc="-50" dirty="0">
                <a:solidFill>
                  <a:srgbClr val="0096ED"/>
                </a:solidFill>
                <a:latin typeface="Gotham Rounded Book"/>
                <a:ea typeface="Times New Roman"/>
                <a:cs typeface="Gotham Rounded Book"/>
              </a:rPr>
              <a:t> 2 | Title 2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0939B21-3098-4B97-BDC4-7DCDB44F921F}" type="datetimeFigureOut">
              <a:rPr lang="en-GB"/>
              <a:pPr/>
              <a:t>12/12/2023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4012CD-55BA-40C8-93AF-4E9A6F52F330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85788" y="585788"/>
            <a:ext cx="8291882" cy="142081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3200"/>
            </a:lvl1pPr>
          </a:lstStyle>
          <a:p>
            <a:pPr marL="0" marR="0" lvl="0" indent="0" algn="l" defTabSz="4572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100" cap="none" spc="-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/>
                <a:ea typeface="ＭＳ Ｐゴシック" pitchFamily="1" charset="-128"/>
                <a:cs typeface="Gotham Rounded Book"/>
              </a:rPr>
              <a:t>TEITL | TITLE</a:t>
            </a:r>
          </a:p>
          <a:p>
            <a:pPr marL="0" marR="0" lvl="0" indent="0" algn="l" defTabSz="4572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100" cap="none" spc="-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/>
                <a:ea typeface="ＭＳ Ｐゴシック" pitchFamily="1" charset="-128"/>
                <a:cs typeface="Gotham Rounded Book"/>
              </a:rPr>
              <a:t>[GORFFENNAF | JULY 2014]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9775-F79D-42C8-B479-5119029D614E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4AB3-5137-4E54-8D4C-7321BAA6D4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2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1" y="1911"/>
            <a:ext cx="9152231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3084" y="14255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84501"/>
            <a:ext cx="8229600" cy="2781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61" r:id="rId7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70C0"/>
          </a:solidFill>
          <a:latin typeface="Arial" panose="020B0604020202020204" pitchFamily="34" charset="0"/>
          <a:ea typeface="ＭＳ Ｐゴシック" pitchFamily="1" charset="-128"/>
          <a:cs typeface="Arial" panose="020B0604020202020204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9pPr>
    </p:titleStyle>
    <p:bodyStyle>
      <a:lvl1pPr marL="0" indent="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ＭＳ Ｐゴシック" pitchFamily="1" charset="-128"/>
          <a:cs typeface="Arial" panose="020B0604020202020204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8738" y="715092"/>
            <a:ext cx="8107615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kern="11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Mastering Mathematical Skills</a:t>
            </a:r>
          </a:p>
        </p:txBody>
      </p:sp>
      <p:pic>
        <p:nvPicPr>
          <p:cNvPr id="5" name="Picture 4" descr="Z:\Pictures\logos\WJEC_Logo_R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55" y="5928233"/>
            <a:ext cx="701740" cy="70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293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87198-2B99-45E3-94FF-CCD81922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41B9C-EF81-48C1-9549-6C11DCB44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1130FE-0E62-409D-BEEC-D844AC7FB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85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52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4AF7B-B49E-4ACF-BE0C-27FA95225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49619-B5E0-428E-B142-76BCC6180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313A4E-66B0-414B-83CF-24286B3C8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85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7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0F547-9B8F-4D36-BE88-85D121985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8E23C-098B-48AD-887C-009E6A793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6789F7-9515-4374-9CCC-FA807B525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85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79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86DF4-67AD-4AF5-B099-4EA5C370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E8B8A-B899-4A00-B187-CE2350BF5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12609C-07BB-4B5E-A24E-ED65DF7ED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85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29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9ED39-9FC1-4E66-A396-5EFC330A2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36A94-CBCD-4126-9AD1-0AEC44931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E0E768-2A3D-43ED-B04E-4BE63CFFE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85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84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BDC10-38B4-4F04-A15A-F0CED5F88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159C4-5E25-465A-BA35-2C40C85C1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D5189B-2FB4-4035-84CE-EB4765D66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85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96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FD8-49B8-426D-9395-7C4749ACF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C79EC-9007-48FD-9D5A-97B908E2B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4D38B1-9F93-40E3-901F-7A465CF0E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85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31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8B078-D664-45B2-BCA5-D4DBB3667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2A9AC-047C-4E7D-B012-994DB0C9A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02F095-B17D-43D3-97A3-C21024EE1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69852"/>
            <a:ext cx="9144001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32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946B3-A703-4505-B79E-EB7AD49EB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675C5-A8F5-4D94-A1E4-98B3EF2F4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262C23-4A11-4D4D-85C7-927D1F75A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852"/>
            <a:ext cx="9139164" cy="514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48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952F5-6EBC-4F48-B93B-E676DA528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69079-A2F8-4BC9-A80F-DD9DE87AF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C5E627-4932-4738-A49C-637B3D7D1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85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05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0848" y="1397768"/>
            <a:ext cx="82091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/>
              <a:t>Mathematical Requirements for A-Level Biology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2268" y="2140967"/>
            <a:ext cx="8209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Appendix C in the specification: </a:t>
            </a:r>
          </a:p>
          <a:p>
            <a:pPr marL="257175" indent="-257175">
              <a:buFontTx/>
              <a:buChar char="-"/>
            </a:pPr>
            <a:r>
              <a:rPr lang="en-GB" dirty="0"/>
              <a:t>Gives details of the skills that will be tested</a:t>
            </a:r>
          </a:p>
          <a:p>
            <a:pPr marL="257175" indent="-257175">
              <a:buFontTx/>
              <a:buChar char="-"/>
            </a:pPr>
            <a:r>
              <a:rPr lang="en-GB" dirty="0"/>
              <a:t>Examples of problems that could test these skills</a:t>
            </a:r>
          </a:p>
          <a:p>
            <a:pPr marL="257175" indent="-257175">
              <a:buFontTx/>
              <a:buChar char="-"/>
            </a:pPr>
            <a:r>
              <a:rPr lang="en-GB" dirty="0"/>
              <a:t>Areas of the specification where these skills can be developed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2268" y="3516704"/>
            <a:ext cx="80194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are FIVE main skills areas that will be assessed:</a:t>
            </a:r>
          </a:p>
          <a:p>
            <a:r>
              <a:rPr lang="en-GB" b="1" dirty="0"/>
              <a:t>-	Arithmetic and Numerical computation</a:t>
            </a:r>
          </a:p>
          <a:p>
            <a:r>
              <a:rPr lang="en-GB" b="1" dirty="0"/>
              <a:t>-	Handling Data</a:t>
            </a:r>
          </a:p>
          <a:p>
            <a:r>
              <a:rPr lang="en-GB" b="1" dirty="0"/>
              <a:t>-	Algebra</a:t>
            </a:r>
          </a:p>
          <a:p>
            <a:r>
              <a:rPr lang="en-GB" b="1" dirty="0"/>
              <a:t>-	Graphs	</a:t>
            </a:r>
          </a:p>
          <a:p>
            <a:r>
              <a:rPr lang="en-GB" b="1" dirty="0"/>
              <a:t>-	Geometry and Trigonometry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2268" y="5400099"/>
            <a:ext cx="7779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Questions will assess the </a:t>
            </a:r>
            <a:r>
              <a:rPr lang="en-GB" b="1" dirty="0"/>
              <a:t>application</a:t>
            </a:r>
            <a:r>
              <a:rPr lang="en-GB" dirty="0"/>
              <a:t> of mathematical skills.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3972" y="5801002"/>
            <a:ext cx="7779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Questions may </a:t>
            </a:r>
            <a:r>
              <a:rPr lang="en-GB" b="1" dirty="0"/>
              <a:t>combine </a:t>
            </a:r>
            <a:r>
              <a:rPr lang="en-GB" dirty="0"/>
              <a:t>skills from different skills areas.</a:t>
            </a:r>
          </a:p>
        </p:txBody>
      </p:sp>
    </p:spTree>
    <p:extLst>
      <p:ext uri="{BB962C8B-B14F-4D97-AF65-F5344CB8AC3E}">
        <p14:creationId xmlns:p14="http://schemas.microsoft.com/office/powerpoint/2010/main" val="1987284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C164F-B32E-4A1C-9734-4A6C32AF0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06709-609B-4A03-9232-1DD538B10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CC445A-CFC6-4D88-8E7B-771535B2E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85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51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C7624-D3D9-4233-8BEB-0777A928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975C2-47B4-49D0-B8AE-E0D277E29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002B2A-7FCB-4DA9-A8AC-C49B420E6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85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92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64046-9A09-4509-BA66-65D4BE81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B0349-3912-4EB0-A945-8121500D3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050376-478B-40F0-8813-FB550649D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85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28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E025F-70CE-433C-8E4E-791DF699E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F126E-75A9-459F-A6C6-F486FAAA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1DB7C2-DFA0-4666-BC7D-9898157F4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852"/>
            <a:ext cx="9104206" cy="512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98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BCCE8-B800-4BA8-9FE8-7EC2DBF0B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7EC6D-0976-4E3F-B49A-74C16F51B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1091AE-A0F0-48A7-A38C-2CF9D8378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" y="1269852"/>
            <a:ext cx="9104206" cy="512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15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B96CE-E7F8-4204-9C55-D48D0C308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91767-5F8C-4722-9742-79FE0F1A5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7558D0-803D-4123-BF6A-5CC84C3FA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69852"/>
            <a:ext cx="9121685" cy="513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06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A2800-2AAA-4459-8604-68C45FB36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5B836-4CD6-4474-9D18-7B7C2CA35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EDF0CB-ED3D-467D-83CF-E0B236CFA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69852"/>
            <a:ext cx="9086725" cy="511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30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AE80E-8FFA-475E-ADE9-338D30D8A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3C17D-2C5D-4FA8-8C1D-709531D39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0AD7A3-31F9-4DC9-AD71-170CEA2DB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69852"/>
            <a:ext cx="9156645" cy="51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7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90D71-C146-4875-A1CC-95F1E29A0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6B0F6-AD6A-464D-B03D-9847CA9FD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4817D8-3C4B-4791-A306-164FF66F1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852"/>
            <a:ext cx="9104206" cy="512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12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17455"/>
            <a:ext cx="7886700" cy="534786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Core Mathematical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221908"/>
            <a:ext cx="7886700" cy="2089245"/>
          </a:xfrm>
        </p:spPr>
        <p:txBody>
          <a:bodyPr>
            <a:normAutofit fontScale="85000" lnSpcReduction="10000"/>
          </a:bodyPr>
          <a:lstStyle/>
          <a:p>
            <a:r>
              <a:rPr lang="en-GB" sz="1800" b="1" dirty="0"/>
              <a:t>Recognise</a:t>
            </a:r>
            <a:r>
              <a:rPr lang="en-GB" sz="1800" dirty="0"/>
              <a:t> and </a:t>
            </a:r>
            <a:r>
              <a:rPr lang="en-GB" sz="1800" b="1" dirty="0"/>
              <a:t>use</a:t>
            </a:r>
            <a:r>
              <a:rPr lang="en-GB" sz="1800" dirty="0"/>
              <a:t> appropriate units in calculations</a:t>
            </a:r>
          </a:p>
          <a:p>
            <a:r>
              <a:rPr lang="en-GB" sz="1800" b="1" dirty="0"/>
              <a:t>Convert</a:t>
            </a:r>
            <a:r>
              <a:rPr lang="en-GB" sz="1800" dirty="0"/>
              <a:t> between units</a:t>
            </a:r>
          </a:p>
          <a:p>
            <a:r>
              <a:rPr lang="en-GB" sz="1800" dirty="0"/>
              <a:t>Use an </a:t>
            </a:r>
            <a:r>
              <a:rPr lang="en-GB" sz="1800" b="1" dirty="0"/>
              <a:t>appropriate</a:t>
            </a:r>
            <a:r>
              <a:rPr lang="en-GB" sz="1800" dirty="0"/>
              <a:t> number of decimal places in calculations</a:t>
            </a:r>
          </a:p>
          <a:p>
            <a:r>
              <a:rPr lang="en-GB" sz="1800" b="1" dirty="0"/>
              <a:t>Significant</a:t>
            </a:r>
            <a:r>
              <a:rPr lang="en-GB" sz="1800" dirty="0"/>
              <a:t> </a:t>
            </a:r>
            <a:r>
              <a:rPr lang="en-GB" sz="1800" b="1" dirty="0"/>
              <a:t>figures</a:t>
            </a:r>
          </a:p>
          <a:p>
            <a:r>
              <a:rPr lang="en-GB" sz="1800" b="1" dirty="0"/>
              <a:t>Standard form </a:t>
            </a:r>
          </a:p>
          <a:p>
            <a:r>
              <a:rPr lang="en-GB" sz="1800" b="1" dirty="0"/>
              <a:t>Ratios</a:t>
            </a:r>
            <a:r>
              <a:rPr lang="en-GB" sz="1800" dirty="0"/>
              <a:t>, </a:t>
            </a:r>
            <a:r>
              <a:rPr lang="en-GB" sz="1800" b="1" dirty="0"/>
              <a:t>fractions</a:t>
            </a:r>
            <a:r>
              <a:rPr lang="en-GB" sz="1800" dirty="0"/>
              <a:t> and </a:t>
            </a:r>
            <a:r>
              <a:rPr lang="en-GB" sz="1800" b="1" dirty="0"/>
              <a:t>percentages</a:t>
            </a:r>
          </a:p>
          <a:p>
            <a:r>
              <a:rPr lang="en-GB" sz="1800" dirty="0"/>
              <a:t>Calculate </a:t>
            </a:r>
            <a:r>
              <a:rPr lang="en-GB" sz="1800" b="1" dirty="0"/>
              <a:t>surface areas </a:t>
            </a:r>
            <a:r>
              <a:rPr lang="en-GB" sz="1800" dirty="0"/>
              <a:t>and </a:t>
            </a:r>
            <a:r>
              <a:rPr lang="en-GB" sz="1800" b="1" dirty="0"/>
              <a:t>volumes</a:t>
            </a:r>
          </a:p>
          <a:p>
            <a:r>
              <a:rPr lang="en-GB" sz="1800" dirty="0"/>
              <a:t>Plotting</a:t>
            </a:r>
            <a:r>
              <a:rPr lang="en-GB" sz="1800" b="1" dirty="0"/>
              <a:t> </a:t>
            </a:r>
            <a:r>
              <a:rPr lang="en-GB" sz="1800" dirty="0"/>
              <a:t>and using information from </a:t>
            </a:r>
            <a:r>
              <a:rPr lang="en-GB" sz="1800" b="1" dirty="0"/>
              <a:t>graphs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650" y="2382464"/>
            <a:ext cx="7539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Some skills are likely to be assessed in combination with other mathematical skills: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649" y="5520003"/>
            <a:ext cx="7539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These are the skills that seem to cause most problems for students.</a:t>
            </a:r>
          </a:p>
        </p:txBody>
      </p:sp>
    </p:spTree>
    <p:extLst>
      <p:ext uri="{BB962C8B-B14F-4D97-AF65-F5344CB8AC3E}">
        <p14:creationId xmlns:p14="http://schemas.microsoft.com/office/powerpoint/2010/main" val="268578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357901C-E190-493B-8667-B969F91B9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20" y="1370222"/>
            <a:ext cx="9048128" cy="508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0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BD96FD-23C7-4D32-B93A-34E1B9AF8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71899"/>
            <a:ext cx="9100567" cy="511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84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F2BA9-8F19-46BC-B9E4-73348468A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96AE4-6249-4ACC-8F73-CDDE398A8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7E4041-1FC8-44EB-BA0B-50A92305A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69852"/>
            <a:ext cx="9121685" cy="513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16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855D4-0812-43D7-9ED5-72B73CB8C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7D26F-DD1A-403B-8321-A8B489236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58959D-4192-44D7-984A-08ECCAA10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85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03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E45A2-078A-4FCF-A8C6-846091B33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C3F50-B46F-4D66-8D46-3D3D7BB1E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D79B82-44EC-46EE-C179-FC61F9880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9682"/>
            <a:ext cx="9144000" cy="446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53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E8C2C-0542-4864-A56F-E81F1F15C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7B68B-3DA7-4923-B96F-18AB6FC5E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1FD561-63BF-4D28-A7B6-73105304E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85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03220"/>
      </p:ext>
    </p:extLst>
  </p:cSld>
  <p:clrMapOvr>
    <a:masterClrMapping/>
  </p:clrMapOvr>
</p:sld>
</file>

<file path=ppt/theme/theme1.xml><?xml version="1.0" encoding="utf-8"?>
<a:theme xmlns:a="http://schemas.openxmlformats.org/drawingml/2006/main" name="CBAC Powerpoint Presentation Template (Bilingual - Wales only) 2017-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cb60e07-2738-47bc-9bab-045284c1f966" xsi:nil="true"/>
    <lcf76f155ced4ddcb4097134ff3c332f xmlns="1d94981d-b874-458d-801a-a793e9cdd8d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BA4D634F227E408D5D1C787922D4E2" ma:contentTypeVersion="10" ma:contentTypeDescription="Create a new document." ma:contentTypeScope="" ma:versionID="610db996853d21ba647c8db7ad473b50">
  <xsd:schema xmlns:xsd="http://www.w3.org/2001/XMLSchema" xmlns:xs="http://www.w3.org/2001/XMLSchema" xmlns:p="http://schemas.microsoft.com/office/2006/metadata/properties" xmlns:ns2="1d94981d-b874-458d-801a-a793e9cdd8d0" xmlns:ns3="ecb60e07-2738-47bc-9bab-045284c1f966" targetNamespace="http://schemas.microsoft.com/office/2006/metadata/properties" ma:root="true" ma:fieldsID="d4ae430dc514f30dda8ea1bf64b83ece" ns2:_="" ns3:_="">
    <xsd:import namespace="1d94981d-b874-458d-801a-a793e9cdd8d0"/>
    <xsd:import namespace="ecb60e07-2738-47bc-9bab-045284c1f9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94981d-b874-458d-801a-a793e9cdd8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d004107-dac0-45af-83fb-11757b2c83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60e07-2738-47bc-9bab-045284c1f96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ca84eb0-5d80-4edb-806b-b8a851f5df54}" ma:internalName="TaxCatchAll" ma:showField="CatchAllData" ma:web="ecb60e07-2738-47bc-9bab-045284c1f9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55E1BF-89EC-40F0-9404-E5B90B765E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DE5532-076C-4333-94CD-BB9A7BAC216D}">
  <ds:schemaRefs>
    <ds:schemaRef ds:uri="3c38e660-edc8-4fff-b370-f287347f023b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2006/documentManagement/types"/>
    <ds:schemaRef ds:uri="http://schemas.microsoft.com/office/infopath/2007/PartnerControls"/>
    <ds:schemaRef ds:uri="36f98b4f-ba65-4a7d-9a34-48b23de556cb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CFD5F2A-E87F-4DDD-8292-A8417B805C25}"/>
</file>

<file path=docProps/app.xml><?xml version="1.0" encoding="utf-8"?>
<Properties xmlns="http://schemas.openxmlformats.org/officeDocument/2006/extended-properties" xmlns:vt="http://schemas.openxmlformats.org/officeDocument/2006/docPropsVTypes">
  <Template>CBAC Powerpoint Presentation Template (Bilingual - Wales only) 2017-18</Template>
  <TotalTime>65</TotalTime>
  <Words>162</Words>
  <Application>Microsoft Office PowerPoint</Application>
  <PresentationFormat>On-screen Show (4:3)</PresentationFormat>
  <Paragraphs>26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Gotham Rounded Book</vt:lpstr>
      <vt:lpstr>Arial</vt:lpstr>
      <vt:lpstr>Bliss-Light</vt:lpstr>
      <vt:lpstr>Calibri</vt:lpstr>
      <vt:lpstr>CBAC Powerpoint Presentation Template (Bilingual - Wales only) 2017-18</vt:lpstr>
      <vt:lpstr>PowerPoint Presentation</vt:lpstr>
      <vt:lpstr>PowerPoint Presentation</vt:lpstr>
      <vt:lpstr>Core Mathematical Skills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WJEC</dc:creator>
  <cp:lastModifiedBy>Adams, Liane</cp:lastModifiedBy>
  <cp:revision>7</cp:revision>
  <dcterms:created xsi:type="dcterms:W3CDTF">2017-04-04T10:58:38Z</dcterms:created>
  <dcterms:modified xsi:type="dcterms:W3CDTF">2023-12-12T14:42:11Z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0x0101007DBA4D634F227E408D5D1C787922D4E2</vt:lpwstr>
  </property>
  <property fmtid="{D5CDD505-2E9C-101B-9397-08002B2CF9AE}" pid="3" name="Order">
    <vt:r8>21600</vt:r8>
  </property>
  <property fmtid="{D5CDD505-2E9C-101B-9397-08002B2CF9AE}" pid="4" name="Level">
    <vt:lpwstr/>
  </property>
  <property fmtid="{D5CDD505-2E9C-101B-9397-08002B2CF9AE}" pid="5" name="WJEC Subject">
    <vt:lpwstr/>
  </property>
  <property fmtid="{D5CDD505-2E9C-101B-9397-08002B2CF9AE}" pid="6" name="WJEC Audiences">
    <vt:lpwstr/>
  </property>
  <property fmtid="{D5CDD505-2E9C-101B-9397-08002B2CF9AE}" pid="7" name="WJEC Department">
    <vt:lpwstr/>
  </property>
  <property fmtid="{D5CDD505-2E9C-101B-9397-08002B2CF9AE}" pid="8" name="MediaServiceImageTags">
    <vt:lpwstr/>
  </property>
  <property fmtid="{D5CDD505-2E9C-101B-9397-08002B2CF9AE}" pid="9" name="lcf76f155ced4ddcb4097134ff3c332f">
    <vt:lpwstr/>
  </property>
</Properties>
</file>