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2"/>
  </p:notesMasterIdLst>
  <p:sldIdLst>
    <p:sldId id="257" r:id="rId4"/>
    <p:sldId id="258" r:id="rId5"/>
    <p:sldId id="259" r:id="rId6"/>
    <p:sldId id="260" r:id="rId7"/>
    <p:sldId id="261" r:id="rId8"/>
    <p:sldId id="262" r:id="rId9"/>
    <p:sldId id="263"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FE6572-C103-4352-8B7D-B4149A56597E}" type="datetimeFigureOut">
              <a:rPr lang="en-GB" smtClean="0"/>
              <a:t>16/10/2024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8BBFF3-499A-4226-9FDD-FC73936F958A}" type="slidenum">
              <a:rPr lang="en-GB" smtClean="0"/>
              <a:t>‹#›</a:t>
            </a:fld>
            <a:endParaRPr lang="en-GB"/>
          </a:p>
        </p:txBody>
      </p:sp>
    </p:spTree>
    <p:extLst>
      <p:ext uri="{BB962C8B-B14F-4D97-AF65-F5344CB8AC3E}">
        <p14:creationId xmlns:p14="http://schemas.microsoft.com/office/powerpoint/2010/main" val="528841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Ideas on how to use these slides in your lesson is included in the notes these are just suggestions and the idea is this is flexible for you to edit and use as you would want to</a:t>
            </a:r>
            <a:r>
              <a:rPr lang="en-GB" dirty="0"/>
              <a:t>.</a:t>
            </a:r>
            <a:endParaRPr lang="en-US" dirty="0"/>
          </a:p>
        </p:txBody>
      </p:sp>
      <p:sp>
        <p:nvSpPr>
          <p:cNvPr id="4" name="Slide Number Placeholder 3"/>
          <p:cNvSpPr>
            <a:spLocks noGrp="1"/>
          </p:cNvSpPr>
          <p:nvPr>
            <p:ph type="sldNum" sz="quarter" idx="5"/>
          </p:nvPr>
        </p:nvSpPr>
        <p:spPr/>
        <p:txBody>
          <a:bodyPr/>
          <a:lstStyle/>
          <a:p>
            <a:fld id="{64D613E0-5425-4E63-A1F0-89037B1F29CD}" type="slidenum">
              <a:rPr lang="en-GB" smtClean="0"/>
              <a:t>3</a:t>
            </a:fld>
            <a:endParaRPr lang="en-GB"/>
          </a:p>
        </p:txBody>
      </p:sp>
    </p:spTree>
    <p:extLst>
      <p:ext uri="{BB962C8B-B14F-4D97-AF65-F5344CB8AC3E}">
        <p14:creationId xmlns:p14="http://schemas.microsoft.com/office/powerpoint/2010/main" val="27692106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a:t>
            </a:r>
            <a:r>
              <a:rPr lang="en-GB" b="1" i="0" dirty="0">
                <a:solidFill>
                  <a:srgbClr val="000000"/>
                </a:solidFill>
                <a:effectLst/>
                <a:latin typeface="roboto condensed" panose="02000000000000000000" pitchFamily="2" charset="0"/>
              </a:rPr>
              <a:t>CC BY 2.0 </a:t>
            </a:r>
            <a:r>
              <a:rPr lang="en-GB" b="0" i="0" dirty="0">
                <a:solidFill>
                  <a:srgbClr val="000000"/>
                </a:solidFill>
                <a:effectLst/>
                <a:latin typeface="roboto condensed" panose="02000000000000000000" pitchFamily="2" charset="0"/>
              </a:rPr>
              <a:t>The learners need to understand how to effectively use the information from their portfolio to inform and authenticate their understanding of field </a:t>
            </a:r>
            <a:r>
              <a:rPr lang="en-GB" b="0" i="0">
                <a:solidFill>
                  <a:srgbClr val="000000"/>
                </a:solidFill>
                <a:effectLst/>
                <a:latin typeface="roboto condensed" panose="02000000000000000000" pitchFamily="2" charset="0"/>
              </a:rPr>
              <a:t>work enquiry.</a:t>
            </a:r>
            <a:endParaRPr lang="en-GB" b="0" dirty="0"/>
          </a:p>
        </p:txBody>
      </p:sp>
      <p:sp>
        <p:nvSpPr>
          <p:cNvPr id="4" name="Slide Number Placeholder 3"/>
          <p:cNvSpPr>
            <a:spLocks noGrp="1"/>
          </p:cNvSpPr>
          <p:nvPr>
            <p:ph type="sldNum" sz="quarter" idx="5"/>
          </p:nvPr>
        </p:nvSpPr>
        <p:spPr/>
        <p:txBody>
          <a:bodyPr/>
          <a:lstStyle/>
          <a:p>
            <a:fld id="{608BBFF3-499A-4226-9FDD-FC73936F958A}" type="slidenum">
              <a:rPr lang="en-GB" smtClean="0"/>
              <a:t>4</a:t>
            </a:fld>
            <a:endParaRPr lang="en-GB"/>
          </a:p>
        </p:txBody>
      </p:sp>
    </p:spTree>
    <p:extLst>
      <p:ext uri="{BB962C8B-B14F-4D97-AF65-F5344CB8AC3E}">
        <p14:creationId xmlns:p14="http://schemas.microsoft.com/office/powerpoint/2010/main" val="28541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important that the learners understand where their focus was for these concepts and methodologies when they undertook their field work. This example is based on series 2023 </a:t>
            </a:r>
            <a:r>
              <a:rPr lang="en-US"/>
              <a:t>for illustration.</a:t>
            </a:r>
            <a:endParaRPr lang="en-GB" dirty="0"/>
          </a:p>
        </p:txBody>
      </p:sp>
      <p:sp>
        <p:nvSpPr>
          <p:cNvPr id="4" name="Slide Number Placeholder 3"/>
          <p:cNvSpPr>
            <a:spLocks noGrp="1"/>
          </p:cNvSpPr>
          <p:nvPr>
            <p:ph type="sldNum" sz="quarter" idx="5"/>
          </p:nvPr>
        </p:nvSpPr>
        <p:spPr/>
        <p:txBody>
          <a:bodyPr/>
          <a:lstStyle/>
          <a:p>
            <a:fld id="{608BBFF3-499A-4226-9FDD-FC73936F958A}" type="slidenum">
              <a:rPr lang="en-GB" smtClean="0"/>
              <a:t>5</a:t>
            </a:fld>
            <a:endParaRPr lang="en-GB"/>
          </a:p>
        </p:txBody>
      </p:sp>
    </p:spTree>
    <p:extLst>
      <p:ext uri="{BB962C8B-B14F-4D97-AF65-F5344CB8AC3E}">
        <p14:creationId xmlns:p14="http://schemas.microsoft.com/office/powerpoint/2010/main" val="1072223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take the learners through how to debug an AO1.2 question, this can be modelled to the whole class possibly using question and answer session, employ white boards to identify the parts of the question. </a:t>
            </a:r>
            <a:endParaRPr lang="en-GB" dirty="0"/>
          </a:p>
        </p:txBody>
      </p:sp>
      <p:sp>
        <p:nvSpPr>
          <p:cNvPr id="4" name="Slide Number Placeholder 3"/>
          <p:cNvSpPr>
            <a:spLocks noGrp="1"/>
          </p:cNvSpPr>
          <p:nvPr>
            <p:ph type="sldNum" sz="quarter" idx="5"/>
          </p:nvPr>
        </p:nvSpPr>
        <p:spPr/>
        <p:txBody>
          <a:bodyPr/>
          <a:lstStyle/>
          <a:p>
            <a:fld id="{608BBFF3-499A-4226-9FDD-FC73936F958A}" type="slidenum">
              <a:rPr lang="en-GB" smtClean="0"/>
              <a:t>6</a:t>
            </a:fld>
            <a:endParaRPr lang="en-GB"/>
          </a:p>
        </p:txBody>
      </p:sp>
    </p:spTree>
    <p:extLst>
      <p:ext uri="{BB962C8B-B14F-4D97-AF65-F5344CB8AC3E}">
        <p14:creationId xmlns:p14="http://schemas.microsoft.com/office/powerpoint/2010/main" val="1296641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use other banded mark schemes to develop similar organizing tables to help learners structure their answers. ALWAYS make sure they reference their own experiences of fieldwork.</a:t>
            </a:r>
            <a:endParaRPr lang="en-GB" dirty="0"/>
          </a:p>
        </p:txBody>
      </p:sp>
      <p:sp>
        <p:nvSpPr>
          <p:cNvPr id="4" name="Slide Number Placeholder 3"/>
          <p:cNvSpPr>
            <a:spLocks noGrp="1"/>
          </p:cNvSpPr>
          <p:nvPr>
            <p:ph type="sldNum" sz="quarter" idx="5"/>
          </p:nvPr>
        </p:nvSpPr>
        <p:spPr/>
        <p:txBody>
          <a:bodyPr/>
          <a:lstStyle/>
          <a:p>
            <a:fld id="{608BBFF3-499A-4226-9FDD-FC73936F958A}" type="slidenum">
              <a:rPr lang="en-GB" smtClean="0"/>
              <a:t>8</a:t>
            </a:fld>
            <a:endParaRPr lang="en-GB"/>
          </a:p>
        </p:txBody>
      </p:sp>
    </p:spTree>
    <p:extLst>
      <p:ext uri="{BB962C8B-B14F-4D97-AF65-F5344CB8AC3E}">
        <p14:creationId xmlns:p14="http://schemas.microsoft.com/office/powerpoint/2010/main" val="31855440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A7E04-6A39-7F41-CDAE-80B7614E3C5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C3033CC-9369-5112-9CA8-0292269050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2C8A69A-5741-6CF5-8970-744A4EFA83C8}"/>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45091D39-6B4F-5832-2C87-2052270EA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6920F29-304E-6AF5-D6AF-A01F8C380B92}"/>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37010652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A5FE6-1B7D-01F2-C098-4F430EB5778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C6313C49-FB79-5B7F-DD29-E6B126075F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89601F1-50CA-C0EB-891F-AF5448A948DC}"/>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E0193880-74CC-9709-F9DF-EF7A89774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BF96C5B-2804-B649-B6D8-2E5BAF6F0BBC}"/>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6039252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05AA7E-333C-E44D-28ED-24321460A756}"/>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4365100-9E4B-2302-6DA5-B458ABDEDE5E}"/>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E52C3BD-09E7-1F74-C699-334C8D7422F1}"/>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774AEA07-CF08-08D6-8C51-EADBDFE637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BA949B0-1B69-CB6D-2C28-4DB30078D8E8}"/>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388678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58C2-B81E-C757-F3FD-FF10D582859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428035A-C4B8-A25D-DCEE-8CABC237D3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82BA996-6368-C56B-F275-6DC61A2DCA55}"/>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F51DDCA7-2258-C548-450C-C36A2726FA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E95949-550E-7B06-58A4-79365FC71066}"/>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1941390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FAF6-E97E-EFA5-BE5C-88AC737ED5C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1A1286B-3998-89E6-D3FC-B5D8432521E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C5F99F7-22EC-F721-2502-6B8741E4D9F5}"/>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94775EF7-97D7-95D6-C534-2E089E4007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5BBCCF-0B12-1FA0-4CAC-F13B4983851D}"/>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1651531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B196E-DF47-21F7-762D-CAE7FDA92036}"/>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31E8A4D-C2B3-DE9C-779F-EB9EA7AC5BB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F4CA54E4-6C63-8DCA-D0A6-89A3962C0FA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6FB9D36A-86BA-24A9-C20E-B50310B9DAE1}"/>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6" name="Footer Placeholder 5">
            <a:extLst>
              <a:ext uri="{FF2B5EF4-FFF2-40B4-BE49-F238E27FC236}">
                <a16:creationId xmlns:a16="http://schemas.microsoft.com/office/drawing/2014/main" id="{F63C12BC-1464-D700-6607-6FB0F2D402D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626DB0-3E2A-37DD-0F47-DEFC6ECAFB77}"/>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1531859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48DFC-1CC9-B479-CA00-CF91C4831617}"/>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E0AABA9D-222C-192C-C38E-4E066EF991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4F1C1B9-999F-0E97-8253-C4F6F324CE0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830514E-ADAB-0184-DD6C-4D9A83DA435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A48AF87-A4A7-7A37-DFF6-01E77C2CC9B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56847C3-55C4-F9F3-E3C8-E161CEADC182}"/>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8" name="Footer Placeholder 7">
            <a:extLst>
              <a:ext uri="{FF2B5EF4-FFF2-40B4-BE49-F238E27FC236}">
                <a16:creationId xmlns:a16="http://schemas.microsoft.com/office/drawing/2014/main" id="{C29019A6-1B62-9A4C-142B-82EA34835F3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20A15D-8F6F-A915-C648-B73C75FD19D1}"/>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2999657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74A7-D553-1221-40D7-2D4EEB1AD3A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B070BF34-042F-0065-5CB2-E790DEBCE5F8}"/>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4" name="Footer Placeholder 3">
            <a:extLst>
              <a:ext uri="{FF2B5EF4-FFF2-40B4-BE49-F238E27FC236}">
                <a16:creationId xmlns:a16="http://schemas.microsoft.com/office/drawing/2014/main" id="{1C44BD3A-1F54-2732-B29A-4922E661645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C2BA05B-5F10-5F42-C355-BCC9D38469FF}"/>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279790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5B172F-AA3C-BE5F-BF86-AA06251688B8}"/>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3" name="Footer Placeholder 2">
            <a:extLst>
              <a:ext uri="{FF2B5EF4-FFF2-40B4-BE49-F238E27FC236}">
                <a16:creationId xmlns:a16="http://schemas.microsoft.com/office/drawing/2014/main" id="{F6232EF4-CC18-A520-BE9A-89A30E69294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8748686-A36F-1F6D-01AE-FE34A81B56E8}"/>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3041653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E9408-1F97-9B70-F7C8-F2A597D5B2C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146652F-DE07-97CE-D08E-E6565D42277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4593F86-BE46-FFA4-AAC5-C318CBAAF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2F57595-DBA6-FEBD-0289-B933E1C8D332}"/>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6" name="Footer Placeholder 5">
            <a:extLst>
              <a:ext uri="{FF2B5EF4-FFF2-40B4-BE49-F238E27FC236}">
                <a16:creationId xmlns:a16="http://schemas.microsoft.com/office/drawing/2014/main" id="{0091E5CC-4C15-67D6-76F6-B256E2309CB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74DE0C-285B-1F24-795B-74A1CB1CCD37}"/>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181032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0818-EB58-B775-AE4A-44C35337DE0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DE99B87-9EB1-0EE5-4C24-2FC66D5CB2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9F666D1-C4E9-42EA-B010-CD3340EA41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E8DAE8-F792-0E5D-11C9-8CA6F974BFE0}"/>
              </a:ext>
            </a:extLst>
          </p:cNvPr>
          <p:cNvSpPr>
            <a:spLocks noGrp="1"/>
          </p:cNvSpPr>
          <p:nvPr>
            <p:ph type="dt" sz="half" idx="10"/>
          </p:nvPr>
        </p:nvSpPr>
        <p:spPr/>
        <p:txBody>
          <a:bodyPr/>
          <a:lstStyle/>
          <a:p>
            <a:fld id="{344FC993-E9B7-4B32-A92A-C5A67B919CCF}" type="datetimeFigureOut">
              <a:rPr lang="en-GB" smtClean="0"/>
              <a:t>16/10/2024</a:t>
            </a:fld>
            <a:endParaRPr lang="en-GB"/>
          </a:p>
        </p:txBody>
      </p:sp>
      <p:sp>
        <p:nvSpPr>
          <p:cNvPr id="6" name="Footer Placeholder 5">
            <a:extLst>
              <a:ext uri="{FF2B5EF4-FFF2-40B4-BE49-F238E27FC236}">
                <a16:creationId xmlns:a16="http://schemas.microsoft.com/office/drawing/2014/main" id="{3B8881E3-0BE7-CB49-DEA0-5A9D2D0B5F6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FC938D-4DDD-E126-967E-966B30176E22}"/>
              </a:ext>
            </a:extLst>
          </p:cNvPr>
          <p:cNvSpPr>
            <a:spLocks noGrp="1"/>
          </p:cNvSpPr>
          <p:nvPr>
            <p:ph type="sldNum" sz="quarter" idx="12"/>
          </p:nvPr>
        </p:nvSpPr>
        <p:spPr/>
        <p:txBody>
          <a:bodyPr/>
          <a:lstStyle/>
          <a:p>
            <a:fld id="{6E25FB13-EAFC-43AC-8C4C-6ADD54676D72}" type="slidenum">
              <a:rPr lang="en-GB" smtClean="0"/>
              <a:t>‹#›</a:t>
            </a:fld>
            <a:endParaRPr lang="en-GB"/>
          </a:p>
        </p:txBody>
      </p:sp>
    </p:spTree>
    <p:extLst>
      <p:ext uri="{BB962C8B-B14F-4D97-AF65-F5344CB8AC3E}">
        <p14:creationId xmlns:p14="http://schemas.microsoft.com/office/powerpoint/2010/main" val="1765148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DFE137-8FDB-3A28-ADE2-6764793688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28963AC9-DD1A-C729-4A11-35932FEC115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A6F84AE-A1F3-F1F1-CBCB-DAEAC647AC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4FC993-E9B7-4B32-A92A-C5A67B919CCF}" type="datetimeFigureOut">
              <a:rPr lang="en-GB" smtClean="0"/>
              <a:t>16/10/2024</a:t>
            </a:fld>
            <a:endParaRPr lang="en-GB"/>
          </a:p>
        </p:txBody>
      </p:sp>
      <p:sp>
        <p:nvSpPr>
          <p:cNvPr id="5" name="Footer Placeholder 4">
            <a:extLst>
              <a:ext uri="{FF2B5EF4-FFF2-40B4-BE49-F238E27FC236}">
                <a16:creationId xmlns:a16="http://schemas.microsoft.com/office/drawing/2014/main" id="{4D6ADF41-0CCA-6FFB-934E-8C744D4A32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4491316-101F-1D71-3F42-74ECC7BA8C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E25FB13-EAFC-43AC-8C4C-6ADD54676D72}" type="slidenum">
              <a:rPr lang="en-GB" smtClean="0"/>
              <a:t>‹#›</a:t>
            </a:fld>
            <a:endParaRPr lang="en-GB"/>
          </a:p>
        </p:txBody>
      </p:sp>
    </p:spTree>
    <p:extLst>
      <p:ext uri="{BB962C8B-B14F-4D97-AF65-F5344CB8AC3E}">
        <p14:creationId xmlns:p14="http://schemas.microsoft.com/office/powerpoint/2010/main" val="816994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platt Projects | Photos, videos, logos, illustrations and branding on  Behance">
            <a:extLst>
              <a:ext uri="{FF2B5EF4-FFF2-40B4-BE49-F238E27FC236}">
                <a16:creationId xmlns:a16="http://schemas.microsoft.com/office/drawing/2014/main" id="{EF59F56C-E360-DF3B-34CC-5B0209AC78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789" b="10326"/>
          <a:stretch/>
        </p:blipFill>
        <p:spPr bwMode="auto">
          <a:xfrm>
            <a:off x="-3048" y="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1050578-4FA4-FDBD-8FCD-4C539F181BC3}"/>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en-US" sz="7200" dirty="0" err="1">
                <a:latin typeface="Arial" panose="020B0604020202020204" pitchFamily="34" charset="0"/>
                <a:cs typeface="Arial" panose="020B0604020202020204" pitchFamily="34" charset="0"/>
              </a:rPr>
              <a:t>GeogShots</a:t>
            </a:r>
            <a:r>
              <a:rPr lang="en-US" sz="7200" dirty="0">
                <a:solidFill>
                  <a:srgbClr val="FFFFFF"/>
                </a:solidFill>
                <a:latin typeface="Arial" panose="020B0604020202020204" pitchFamily="34" charset="0"/>
                <a:cs typeface="Arial" panose="020B0604020202020204" pitchFamily="34" charset="0"/>
              </a:rPr>
              <a:t> </a:t>
            </a:r>
            <a:endParaRPr lang="en-GB" sz="7200" dirty="0">
              <a:solidFill>
                <a:srgbClr val="FFFFFF"/>
              </a:solidFi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2ADBD2FB-DC06-894A-A371-8F3E717D239B}"/>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en-GB" sz="900" dirty="0">
                <a:solidFill>
                  <a:srgbClr val="FFFFFF"/>
                </a:solidFill>
                <a:latin typeface="Arial" panose="020B0604020202020204" pitchFamily="34" charset="0"/>
                <a:cs typeface="Arial" panose="020B0604020202020204" pitchFamily="34" charset="0"/>
              </a:rPr>
              <a:t>CC BY-NC-ND 4.0</a:t>
            </a:r>
          </a:p>
        </p:txBody>
      </p:sp>
      <p:pic>
        <p:nvPicPr>
          <p:cNvPr id="5" name="Picture 4">
            <a:extLst>
              <a:ext uri="{FF2B5EF4-FFF2-40B4-BE49-F238E27FC236}">
                <a16:creationId xmlns:a16="http://schemas.microsoft.com/office/drawing/2014/main" id="{4FD33A7C-ED23-DE95-CB08-59613C0896EC}"/>
              </a:ext>
            </a:extLst>
          </p:cNvPr>
          <p:cNvPicPr>
            <a:picLocks noChangeAspect="1"/>
          </p:cNvPicPr>
          <p:nvPr/>
        </p:nvPicPr>
        <p:blipFill>
          <a:blip r:embed="rId3"/>
          <a:stretch>
            <a:fillRect/>
          </a:stretch>
        </p:blipFill>
        <p:spPr>
          <a:xfrm>
            <a:off x="8418195" y="152135"/>
            <a:ext cx="973207" cy="972105"/>
          </a:xfrm>
          <a:prstGeom prst="rect">
            <a:avLst/>
          </a:prstGeom>
        </p:spPr>
      </p:pic>
    </p:spTree>
    <p:extLst>
      <p:ext uri="{BB962C8B-B14F-4D97-AF65-F5344CB8AC3E}">
        <p14:creationId xmlns:p14="http://schemas.microsoft.com/office/powerpoint/2010/main" val="9952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2D707-5A1D-1B16-62AC-9F5AA59FE663}"/>
              </a:ext>
            </a:extLst>
          </p:cNvPr>
          <p:cNvSpPr>
            <a:spLocks noGrp="1"/>
          </p:cNvSpPr>
          <p:nvPr>
            <p:ph type="title"/>
          </p:nvPr>
        </p:nvSpPr>
        <p:spPr/>
        <p:txBody>
          <a:bodyPr>
            <a:normAutofit/>
          </a:bodyPr>
          <a:lstStyle/>
          <a:p>
            <a:r>
              <a:rPr lang="en-US" sz="5400" b="1" dirty="0" err="1">
                <a:latin typeface="Arial" panose="020B0604020202020204" pitchFamily="34" charset="0"/>
                <a:cs typeface="Arial" panose="020B0604020202020204" pitchFamily="34" charset="0"/>
              </a:rPr>
              <a:t>GeogShot</a:t>
            </a:r>
            <a:r>
              <a:rPr lang="en-US" sz="5400" b="1" dirty="0">
                <a:latin typeface="Arial" panose="020B0604020202020204" pitchFamily="34" charset="0"/>
                <a:cs typeface="Arial" panose="020B0604020202020204" pitchFamily="34" charset="0"/>
              </a:rPr>
              <a:t>.</a:t>
            </a:r>
            <a:endParaRPr lang="en-GB" sz="54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6A2479E-81ED-FB8A-0E13-44F6CA7B4F4E}"/>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A 10-minute solution focused “shot” of geography to help guide your learners to more successful responses in the exam.</a:t>
            </a:r>
          </a:p>
          <a:p>
            <a:r>
              <a:rPr lang="en-US" dirty="0">
                <a:latin typeface="Arial" panose="020B0604020202020204" pitchFamily="34" charset="0"/>
                <a:cs typeface="Arial" panose="020B0604020202020204" pitchFamily="34" charset="0"/>
              </a:rPr>
              <a:t>They are designed so you can fit these resources into your existing lesson plan or adapt as you want.</a:t>
            </a:r>
          </a:p>
          <a:p>
            <a:r>
              <a:rPr lang="en-US" dirty="0">
                <a:latin typeface="Arial" panose="020B0604020202020204" pitchFamily="34" charset="0"/>
                <a:cs typeface="Arial" panose="020B0604020202020204" pitchFamily="34" charset="0"/>
              </a:rPr>
              <a:t>Each builds on identified actions from examiners reports.</a:t>
            </a:r>
          </a:p>
          <a:p>
            <a:r>
              <a:rPr lang="en-US" dirty="0">
                <a:latin typeface="Arial" panose="020B0604020202020204" pitchFamily="34" charset="0"/>
                <a:cs typeface="Arial" panose="020B0604020202020204" pitchFamily="34" charset="0"/>
              </a:rPr>
              <a:t>They could be part of your intervention strategy to support and challenge your learners in class.</a:t>
            </a:r>
          </a:p>
          <a:p>
            <a:r>
              <a:rPr lang="en-US" dirty="0">
                <a:latin typeface="Arial" panose="020B0604020202020204" pitchFamily="34" charset="0"/>
                <a:cs typeface="Arial" panose="020B0604020202020204" pitchFamily="34" charset="0"/>
              </a:rPr>
              <a:t>They are designed to allow you to insert a relevant question to work on from any aspect within the specification.</a:t>
            </a:r>
          </a:p>
          <a:p>
            <a:endParaRPr lang="en-GB"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9CF1B393-3756-7C16-BD60-E30F26BB83FD}"/>
              </a:ext>
            </a:extLst>
          </p:cNvPr>
          <p:cNvPicPr>
            <a:picLocks noChangeAspect="1"/>
          </p:cNvPicPr>
          <p:nvPr/>
        </p:nvPicPr>
        <p:blipFill>
          <a:blip r:embed="rId2"/>
          <a:stretch>
            <a:fillRect/>
          </a:stretch>
        </p:blipFill>
        <p:spPr>
          <a:xfrm>
            <a:off x="10424242" y="365125"/>
            <a:ext cx="973207" cy="972105"/>
          </a:xfrm>
          <a:prstGeom prst="rect">
            <a:avLst/>
          </a:prstGeom>
        </p:spPr>
      </p:pic>
    </p:spTree>
    <p:extLst>
      <p:ext uri="{BB962C8B-B14F-4D97-AF65-F5344CB8AC3E}">
        <p14:creationId xmlns:p14="http://schemas.microsoft.com/office/powerpoint/2010/main" val="4202959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84900B-EF04-8365-043D-A7A841DB52DA}"/>
              </a:ext>
            </a:extLst>
          </p:cNvPr>
          <p:cNvPicPr>
            <a:picLocks noChangeAspect="1"/>
          </p:cNvPicPr>
          <p:nvPr/>
        </p:nvPicPr>
        <p:blipFill>
          <a:blip r:embed="rId3"/>
          <a:stretch>
            <a:fillRect/>
          </a:stretch>
        </p:blipFill>
        <p:spPr>
          <a:xfrm>
            <a:off x="247650" y="4067175"/>
            <a:ext cx="3914775" cy="2609850"/>
          </a:xfrm>
          <a:prstGeom prst="rect">
            <a:avLst/>
          </a:prstGeom>
        </p:spPr>
      </p:pic>
      <p:sp>
        <p:nvSpPr>
          <p:cNvPr id="6" name="TextBox 5">
            <a:extLst>
              <a:ext uri="{FF2B5EF4-FFF2-40B4-BE49-F238E27FC236}">
                <a16:creationId xmlns:a16="http://schemas.microsoft.com/office/drawing/2014/main" id="{55F3335A-5AF0-2BF2-345A-910B0A13F9E6}"/>
              </a:ext>
            </a:extLst>
          </p:cNvPr>
          <p:cNvSpPr txBox="1"/>
          <p:nvPr/>
        </p:nvSpPr>
        <p:spPr>
          <a:xfrm>
            <a:off x="322555" y="6677025"/>
            <a:ext cx="893685" cy="230832"/>
          </a:xfrm>
          <a:prstGeom prst="rect">
            <a:avLst/>
          </a:prstGeom>
          <a:noFill/>
        </p:spPr>
        <p:txBody>
          <a:bodyPr wrap="square">
            <a:spAutoFit/>
          </a:bodyPr>
          <a:lstStyle/>
          <a:p>
            <a:r>
              <a:rPr lang="en-GB" sz="900" dirty="0"/>
              <a:t>CC BY-SA 3.0 </a:t>
            </a:r>
          </a:p>
        </p:txBody>
      </p:sp>
      <p:sp>
        <p:nvSpPr>
          <p:cNvPr id="7" name="Rectangle 6">
            <a:extLst>
              <a:ext uri="{FF2B5EF4-FFF2-40B4-BE49-F238E27FC236}">
                <a16:creationId xmlns:a16="http://schemas.microsoft.com/office/drawing/2014/main" id="{48284A7F-229D-6391-CDE3-612655FA5900}"/>
              </a:ext>
            </a:extLst>
          </p:cNvPr>
          <p:cNvSpPr/>
          <p:nvPr/>
        </p:nvSpPr>
        <p:spPr>
          <a:xfrm>
            <a:off x="247650" y="692458"/>
            <a:ext cx="4172505" cy="29029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It is important your learners know and understand the demands of the questions in NEA and are prepared to apply their experience to support their response.</a:t>
            </a:r>
            <a:endParaRPr lang="en-GB" sz="2400" dirty="0">
              <a:latin typeface="Arial" panose="020B0604020202020204" pitchFamily="34" charset="0"/>
              <a:cs typeface="Arial" panose="020B0604020202020204" pitchFamily="34" charset="0"/>
            </a:endParaRPr>
          </a:p>
        </p:txBody>
      </p:sp>
      <p:sp>
        <p:nvSpPr>
          <p:cNvPr id="9" name="Explosion: 8 Points 8">
            <a:extLst>
              <a:ext uri="{FF2B5EF4-FFF2-40B4-BE49-F238E27FC236}">
                <a16:creationId xmlns:a16="http://schemas.microsoft.com/office/drawing/2014/main" id="{6DB627C9-41A4-D677-1B85-72ECC3EB271C}"/>
              </a:ext>
            </a:extLst>
          </p:cNvPr>
          <p:cNvSpPr/>
          <p:nvPr/>
        </p:nvSpPr>
        <p:spPr>
          <a:xfrm>
            <a:off x="4947821" y="878889"/>
            <a:ext cx="6362330" cy="5291092"/>
          </a:xfrm>
          <a:prstGeom prst="irregularSeal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How can this be included in your lesson?</a:t>
            </a:r>
            <a:endParaRPr lang="en-GB" sz="3200" dirty="0">
              <a:solidFill>
                <a:schemeClr val="tx1"/>
              </a:solidFill>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EC4699CC-B5B8-9A86-04D2-30BEEA930E0C}"/>
              </a:ext>
            </a:extLst>
          </p:cNvPr>
          <p:cNvPicPr>
            <a:picLocks noChangeAspect="1"/>
          </p:cNvPicPr>
          <p:nvPr/>
        </p:nvPicPr>
        <p:blipFill>
          <a:blip r:embed="rId4"/>
          <a:stretch>
            <a:fillRect/>
          </a:stretch>
        </p:blipFill>
        <p:spPr>
          <a:xfrm>
            <a:off x="10721858" y="392836"/>
            <a:ext cx="973207" cy="972105"/>
          </a:xfrm>
          <a:prstGeom prst="rect">
            <a:avLst/>
          </a:prstGeom>
        </p:spPr>
      </p:pic>
    </p:spTree>
    <p:extLst>
      <p:ext uri="{BB962C8B-B14F-4D97-AF65-F5344CB8AC3E}">
        <p14:creationId xmlns:p14="http://schemas.microsoft.com/office/powerpoint/2010/main" val="351903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7D12D8-2079-3955-F2F1-99D83BEEF356}"/>
              </a:ext>
            </a:extLst>
          </p:cNvPr>
          <p:cNvPicPr>
            <a:picLocks noChangeAspect="1"/>
          </p:cNvPicPr>
          <p:nvPr/>
        </p:nvPicPr>
        <p:blipFill>
          <a:blip r:embed="rId3"/>
          <a:stretch>
            <a:fillRect/>
          </a:stretch>
        </p:blipFill>
        <p:spPr>
          <a:xfrm>
            <a:off x="10721858" y="392836"/>
            <a:ext cx="973207" cy="972105"/>
          </a:xfrm>
          <a:prstGeom prst="rect">
            <a:avLst/>
          </a:prstGeom>
        </p:spPr>
      </p:pic>
      <p:sp>
        <p:nvSpPr>
          <p:cNvPr id="3" name="Rectangle: Rounded Corners 2">
            <a:extLst>
              <a:ext uri="{FF2B5EF4-FFF2-40B4-BE49-F238E27FC236}">
                <a16:creationId xmlns:a16="http://schemas.microsoft.com/office/drawing/2014/main" id="{F620EFA2-7438-3DD4-7614-2F43EF140273}"/>
              </a:ext>
            </a:extLst>
          </p:cNvPr>
          <p:cNvSpPr/>
          <p:nvPr/>
        </p:nvSpPr>
        <p:spPr>
          <a:xfrm>
            <a:off x="895546" y="490194"/>
            <a:ext cx="4496586" cy="347849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Arial" panose="020B0604020202020204" pitchFamily="34" charset="0"/>
                <a:cs typeface="Arial" panose="020B0604020202020204" pitchFamily="34" charset="0"/>
              </a:rPr>
              <a:t>Task taking </a:t>
            </a:r>
          </a:p>
          <a:p>
            <a:pPr algn="ctr"/>
            <a:r>
              <a:rPr lang="en-US" sz="2400" dirty="0">
                <a:latin typeface="Arial" panose="020B0604020202020204" pitchFamily="34" charset="0"/>
                <a:cs typeface="Arial" panose="020B0604020202020204" pitchFamily="34" charset="0"/>
              </a:rPr>
              <a:t>There are two phases of task taking. </a:t>
            </a:r>
          </a:p>
          <a:p>
            <a:pPr algn="ctr"/>
            <a:r>
              <a:rPr lang="en-US" sz="2400" b="1" dirty="0">
                <a:latin typeface="Arial" panose="020B0604020202020204" pitchFamily="34" charset="0"/>
                <a:cs typeface="Arial" panose="020B0604020202020204" pitchFamily="34" charset="0"/>
              </a:rPr>
              <a:t>Phase 1 Creation of a fieldwork portfolio</a:t>
            </a:r>
            <a:r>
              <a:rPr lang="en-US" sz="2400" dirty="0">
                <a:latin typeface="Arial" panose="020B0604020202020204" pitchFamily="34" charset="0"/>
                <a:cs typeface="Arial" panose="020B0604020202020204" pitchFamily="34" charset="0"/>
              </a:rPr>
              <a:t>: a limited level of control is specified. </a:t>
            </a:r>
            <a:r>
              <a:rPr lang="en-US" sz="2400" b="1" dirty="0">
                <a:latin typeface="Arial" panose="020B0604020202020204" pitchFamily="34" charset="0"/>
                <a:cs typeface="Arial" panose="020B0604020202020204" pitchFamily="34" charset="0"/>
              </a:rPr>
              <a:t>Phase 2 Report writing</a:t>
            </a:r>
            <a:r>
              <a:rPr lang="en-US" sz="2400" dirty="0">
                <a:latin typeface="Arial" panose="020B0604020202020204" pitchFamily="34" charset="0"/>
                <a:cs typeface="Arial" panose="020B0604020202020204" pitchFamily="34" charset="0"/>
              </a:rPr>
              <a:t>: a high level of control is specified. </a:t>
            </a: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8BB4D64C-C991-E7DE-DF1C-CCA71E2E81DE}"/>
              </a:ext>
            </a:extLst>
          </p:cNvPr>
          <p:cNvPicPr>
            <a:picLocks noChangeAspect="1"/>
          </p:cNvPicPr>
          <p:nvPr/>
        </p:nvPicPr>
        <p:blipFill>
          <a:blip r:embed="rId4"/>
          <a:stretch>
            <a:fillRect/>
          </a:stretch>
        </p:blipFill>
        <p:spPr>
          <a:xfrm>
            <a:off x="6585737" y="2903455"/>
            <a:ext cx="5109328" cy="3831996"/>
          </a:xfrm>
          <a:prstGeom prst="rect">
            <a:avLst/>
          </a:prstGeom>
        </p:spPr>
      </p:pic>
      <p:sp>
        <p:nvSpPr>
          <p:cNvPr id="5" name="Speech Bubble: Rectangle 4">
            <a:extLst>
              <a:ext uri="{FF2B5EF4-FFF2-40B4-BE49-F238E27FC236}">
                <a16:creationId xmlns:a16="http://schemas.microsoft.com/office/drawing/2014/main" id="{F0A7A447-4C2A-FA94-00EB-74250268A91C}"/>
              </a:ext>
            </a:extLst>
          </p:cNvPr>
          <p:cNvSpPr/>
          <p:nvPr/>
        </p:nvSpPr>
        <p:spPr>
          <a:xfrm>
            <a:off x="1065230" y="4317475"/>
            <a:ext cx="4242062" cy="2281287"/>
          </a:xfrm>
          <a:prstGeom prst="wedgeRectCallout">
            <a:avLst>
              <a:gd name="adj1" fmla="val 78853"/>
              <a:gd name="adj2" fmla="val -2989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400" dirty="0">
                <a:solidFill>
                  <a:schemeClr val="tx1"/>
                </a:solidFill>
                <a:latin typeface="Arial" panose="020B0604020202020204" pitchFamily="34" charset="0"/>
                <a:cs typeface="Arial" panose="020B0604020202020204" pitchFamily="34" charset="0"/>
              </a:rPr>
              <a:t>Once your phase 1 is complete you need to use your portfolio to help you answer the questions for phase 2 report writing.</a:t>
            </a: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0807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EB1C70-6DC7-9E5E-88B0-EB8724D282BC}"/>
              </a:ext>
            </a:extLst>
          </p:cNvPr>
          <p:cNvPicPr>
            <a:picLocks noChangeAspect="1"/>
          </p:cNvPicPr>
          <p:nvPr/>
        </p:nvPicPr>
        <p:blipFill>
          <a:blip r:embed="rId3"/>
          <a:stretch>
            <a:fillRect/>
          </a:stretch>
        </p:blipFill>
        <p:spPr>
          <a:xfrm>
            <a:off x="10721858" y="392836"/>
            <a:ext cx="973207" cy="972105"/>
          </a:xfrm>
          <a:prstGeom prst="rect">
            <a:avLst/>
          </a:prstGeom>
        </p:spPr>
      </p:pic>
      <p:pic>
        <p:nvPicPr>
          <p:cNvPr id="4" name="Picture 3">
            <a:extLst>
              <a:ext uri="{FF2B5EF4-FFF2-40B4-BE49-F238E27FC236}">
                <a16:creationId xmlns:a16="http://schemas.microsoft.com/office/drawing/2014/main" id="{125FAA1F-E602-5B9B-E9A1-37B68BD41160}"/>
              </a:ext>
            </a:extLst>
          </p:cNvPr>
          <p:cNvPicPr>
            <a:picLocks noChangeAspect="1"/>
          </p:cNvPicPr>
          <p:nvPr/>
        </p:nvPicPr>
        <p:blipFill rotWithShape="1">
          <a:blip r:embed="rId4"/>
          <a:srcRect l="26719" t="19903" r="28281" b="33195"/>
          <a:stretch/>
        </p:blipFill>
        <p:spPr>
          <a:xfrm>
            <a:off x="93633" y="212415"/>
            <a:ext cx="5486400" cy="3216585"/>
          </a:xfrm>
          <a:prstGeom prst="rect">
            <a:avLst/>
          </a:prstGeom>
        </p:spPr>
      </p:pic>
      <p:pic>
        <p:nvPicPr>
          <p:cNvPr id="6" name="Picture 5">
            <a:extLst>
              <a:ext uri="{FF2B5EF4-FFF2-40B4-BE49-F238E27FC236}">
                <a16:creationId xmlns:a16="http://schemas.microsoft.com/office/drawing/2014/main" id="{0AA44C6D-60CD-5A2B-3CA3-6C8BEEC3E13E}"/>
              </a:ext>
            </a:extLst>
          </p:cNvPr>
          <p:cNvPicPr>
            <a:picLocks noChangeAspect="1"/>
          </p:cNvPicPr>
          <p:nvPr/>
        </p:nvPicPr>
        <p:blipFill>
          <a:blip r:embed="rId5"/>
          <a:stretch>
            <a:fillRect/>
          </a:stretch>
        </p:blipFill>
        <p:spPr>
          <a:xfrm>
            <a:off x="7776966" y="4048697"/>
            <a:ext cx="2143125" cy="2143125"/>
          </a:xfrm>
          <a:prstGeom prst="rect">
            <a:avLst/>
          </a:prstGeom>
        </p:spPr>
      </p:pic>
      <p:sp>
        <p:nvSpPr>
          <p:cNvPr id="7" name="Thought Bubble: Cloud 6">
            <a:extLst>
              <a:ext uri="{FF2B5EF4-FFF2-40B4-BE49-F238E27FC236}">
                <a16:creationId xmlns:a16="http://schemas.microsoft.com/office/drawing/2014/main" id="{E88B434D-7D4E-816C-CB3F-03109B85923D}"/>
              </a:ext>
            </a:extLst>
          </p:cNvPr>
          <p:cNvSpPr/>
          <p:nvPr/>
        </p:nvSpPr>
        <p:spPr>
          <a:xfrm>
            <a:off x="6096001" y="133505"/>
            <a:ext cx="4344480" cy="3295495"/>
          </a:xfrm>
          <a:prstGeom prst="cloudCallout">
            <a:avLst>
              <a:gd name="adj1" fmla="val 2448"/>
              <a:gd name="adj2" fmla="val 69176"/>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000" dirty="0">
                <a:latin typeface="Arial" panose="020B0604020202020204" pitchFamily="34" charset="0"/>
                <a:cs typeface="Arial" panose="020B0604020202020204" pitchFamily="34" charset="0"/>
              </a:rPr>
              <a:t>Remember Section A will refer to the </a:t>
            </a:r>
            <a:r>
              <a:rPr lang="en-US" sz="2000" b="1" dirty="0">
                <a:latin typeface="Arial" panose="020B0604020202020204" pitchFamily="34" charset="0"/>
                <a:cs typeface="Arial" panose="020B0604020202020204" pitchFamily="34" charset="0"/>
              </a:rPr>
              <a:t>methodology</a:t>
            </a:r>
            <a:r>
              <a:rPr lang="en-US" sz="2000" dirty="0">
                <a:latin typeface="Arial" panose="020B0604020202020204" pitchFamily="34" charset="0"/>
                <a:cs typeface="Arial" panose="020B0604020202020204" pitchFamily="34" charset="0"/>
              </a:rPr>
              <a:t> set for the year you will qualify</a:t>
            </a:r>
          </a:p>
          <a:p>
            <a:pPr algn="ctr"/>
            <a:r>
              <a:rPr lang="en-US" sz="2000" dirty="0">
                <a:latin typeface="Arial" panose="020B0604020202020204" pitchFamily="34" charset="0"/>
                <a:cs typeface="Arial" panose="020B0604020202020204" pitchFamily="34" charset="0"/>
              </a:rPr>
              <a:t>Section B will refer to the </a:t>
            </a:r>
            <a:r>
              <a:rPr lang="en-US" sz="2000" b="1" dirty="0">
                <a:latin typeface="Arial" panose="020B0604020202020204" pitchFamily="34" charset="0"/>
                <a:cs typeface="Arial" panose="020B0604020202020204" pitchFamily="34" charset="0"/>
              </a:rPr>
              <a:t>concept.</a:t>
            </a:r>
            <a:endParaRPr lang="en-GB" sz="2000" b="1" dirty="0">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687D3F17-EFBD-DCE1-424F-B17EFF6136AD}"/>
              </a:ext>
            </a:extLst>
          </p:cNvPr>
          <p:cNvSpPr/>
          <p:nvPr/>
        </p:nvSpPr>
        <p:spPr>
          <a:xfrm>
            <a:off x="848412" y="3827282"/>
            <a:ext cx="4553147" cy="2364540"/>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Arial" panose="020B0604020202020204" pitchFamily="34" charset="0"/>
                <a:cs typeface="Arial" panose="020B0604020202020204" pitchFamily="34" charset="0"/>
              </a:rPr>
              <a:t>In 2023 the methodology was TRANSECTS</a:t>
            </a:r>
          </a:p>
          <a:p>
            <a:pPr algn="ctr"/>
            <a:r>
              <a:rPr lang="en-US" sz="3200" dirty="0">
                <a:solidFill>
                  <a:schemeClr val="tx1"/>
                </a:solidFill>
                <a:latin typeface="Arial" panose="020B0604020202020204" pitchFamily="34" charset="0"/>
                <a:cs typeface="Arial" panose="020B0604020202020204" pitchFamily="34" charset="0"/>
              </a:rPr>
              <a:t>The concept was INEQUALITY.</a:t>
            </a:r>
            <a:endParaRPr lang="en-GB" sz="3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1444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A4F57E-3ACC-8FFC-8873-428A3BA0594A}"/>
              </a:ext>
            </a:extLst>
          </p:cNvPr>
          <p:cNvSpPr txBox="1"/>
          <p:nvPr/>
        </p:nvSpPr>
        <p:spPr>
          <a:xfrm>
            <a:off x="2896386" y="2641267"/>
            <a:ext cx="6094428" cy="1200329"/>
          </a:xfrm>
          <a:prstGeom prst="rect">
            <a:avLst/>
          </a:prstGeom>
          <a:noFill/>
        </p:spPr>
        <p:txBody>
          <a:bodyPr wrap="square">
            <a:spAutoFit/>
          </a:bodyPr>
          <a:lstStyle/>
          <a:p>
            <a:r>
              <a:rPr lang="en-US" sz="2400" dirty="0">
                <a:latin typeface="Arial" panose="020B0604020202020204" pitchFamily="34" charset="0"/>
                <a:cs typeface="Arial" panose="020B0604020202020204" pitchFamily="34" charset="0"/>
              </a:rPr>
              <a:t>Select one sampling technique you used along a transect. Explain why you chose this technique. [4]</a:t>
            </a:r>
            <a:endParaRPr lang="en-GB" sz="24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912D463-40FA-18E6-40DA-9E6D096751B3}"/>
              </a:ext>
            </a:extLst>
          </p:cNvPr>
          <p:cNvPicPr>
            <a:picLocks noChangeAspect="1"/>
          </p:cNvPicPr>
          <p:nvPr/>
        </p:nvPicPr>
        <p:blipFill>
          <a:blip r:embed="rId3"/>
          <a:stretch>
            <a:fillRect/>
          </a:stretch>
        </p:blipFill>
        <p:spPr>
          <a:xfrm>
            <a:off x="10721858" y="392836"/>
            <a:ext cx="973207" cy="972105"/>
          </a:xfrm>
          <a:prstGeom prst="rect">
            <a:avLst/>
          </a:prstGeom>
        </p:spPr>
      </p:pic>
      <p:sp>
        <p:nvSpPr>
          <p:cNvPr id="5" name="Rectangle: Rounded Corners 4">
            <a:extLst>
              <a:ext uri="{FF2B5EF4-FFF2-40B4-BE49-F238E27FC236}">
                <a16:creationId xmlns:a16="http://schemas.microsoft.com/office/drawing/2014/main" id="{D7CE0A02-1D99-3B73-95E0-E6AA92D02AA6}"/>
              </a:ext>
            </a:extLst>
          </p:cNvPr>
          <p:cNvSpPr/>
          <p:nvPr/>
        </p:nvSpPr>
        <p:spPr>
          <a:xfrm>
            <a:off x="260711" y="164612"/>
            <a:ext cx="7309013" cy="114812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You will need to approach the questions as you would for Unit 1 and 2 exam papers.</a:t>
            </a:r>
            <a:endParaRPr lang="en-GB" sz="28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5651390F-9CA3-CD9C-96E2-B2357BAE0A10}"/>
              </a:ext>
            </a:extLst>
          </p:cNvPr>
          <p:cNvSpPr/>
          <p:nvPr/>
        </p:nvSpPr>
        <p:spPr>
          <a:xfrm>
            <a:off x="8917757" y="2307206"/>
            <a:ext cx="3044858" cy="20079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a:latin typeface="Arial" panose="020B0604020202020204" pitchFamily="34" charset="0"/>
                <a:cs typeface="Arial" panose="020B0604020202020204" pitchFamily="34" charset="0"/>
              </a:rPr>
              <a:t>AO1.2 Demonstrate understanding of places, environments and processes at a variety of scales.</a:t>
            </a:r>
            <a:endParaRPr lang="en-GB" sz="1800" dirty="0">
              <a:latin typeface="Arial" panose="020B0604020202020204" pitchFamily="34" charset="0"/>
              <a:cs typeface="Arial" panose="020B0604020202020204" pitchFamily="34" charset="0"/>
            </a:endParaRPr>
          </a:p>
        </p:txBody>
      </p:sp>
      <p:sp>
        <p:nvSpPr>
          <p:cNvPr id="7" name="Oval 6">
            <a:extLst>
              <a:ext uri="{FF2B5EF4-FFF2-40B4-BE49-F238E27FC236}">
                <a16:creationId xmlns:a16="http://schemas.microsoft.com/office/drawing/2014/main" id="{5903E162-265E-E4AF-A1FB-59ED59E38103}"/>
              </a:ext>
            </a:extLst>
          </p:cNvPr>
          <p:cNvSpPr/>
          <p:nvPr/>
        </p:nvSpPr>
        <p:spPr>
          <a:xfrm>
            <a:off x="8229600" y="549166"/>
            <a:ext cx="2328421" cy="1527142"/>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De bug the question</a:t>
            </a:r>
            <a:endParaRPr lang="en-GB" sz="24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305FE8B-84A1-2064-7666-5A86D9D09AB4}"/>
              </a:ext>
            </a:extLst>
          </p:cNvPr>
          <p:cNvSpPr txBox="1"/>
          <p:nvPr/>
        </p:nvSpPr>
        <p:spPr>
          <a:xfrm>
            <a:off x="5382705" y="3111106"/>
            <a:ext cx="1426589" cy="400110"/>
          </a:xfrm>
          <a:prstGeom prst="rect">
            <a:avLst/>
          </a:prstGeom>
          <a:solidFill>
            <a:srgbClr val="FF0000"/>
          </a:solidFill>
        </p:spPr>
        <p:txBody>
          <a:bodyPr wrap="square" rtlCol="0">
            <a:spAutoFit/>
          </a:bodyPr>
          <a:lstStyle/>
          <a:p>
            <a:r>
              <a:rPr lang="en-US" dirty="0">
                <a:latin typeface="Arial" panose="020B0604020202020204" pitchFamily="34" charset="0"/>
                <a:cs typeface="Arial" panose="020B0604020202020204" pitchFamily="34" charset="0"/>
              </a:rPr>
              <a:t>Explain</a:t>
            </a:r>
            <a:r>
              <a:rPr lang="en-US" sz="2000"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why</a:t>
            </a:r>
            <a:endParaRPr lang="en-GB" dirty="0">
              <a:latin typeface="Arial" panose="020B0604020202020204" pitchFamily="34" charset="0"/>
              <a:cs typeface="Arial" panose="020B0604020202020204" pitchFamily="34" charset="0"/>
            </a:endParaRPr>
          </a:p>
        </p:txBody>
      </p:sp>
      <p:sp>
        <p:nvSpPr>
          <p:cNvPr id="9" name="Rectangle: Rounded Corners 8">
            <a:extLst>
              <a:ext uri="{FF2B5EF4-FFF2-40B4-BE49-F238E27FC236}">
                <a16:creationId xmlns:a16="http://schemas.microsoft.com/office/drawing/2014/main" id="{952A61CC-1B1F-18A2-3967-F3F55A2B1C6F}"/>
              </a:ext>
            </a:extLst>
          </p:cNvPr>
          <p:cNvSpPr/>
          <p:nvPr/>
        </p:nvSpPr>
        <p:spPr>
          <a:xfrm>
            <a:off x="461915" y="4006391"/>
            <a:ext cx="4553146" cy="1272618"/>
          </a:xfrm>
          <a:prstGeom prst="roundRec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latin typeface="Arial" panose="020B0604020202020204" pitchFamily="34" charset="0"/>
                <a:cs typeface="Arial" panose="020B0604020202020204" pitchFamily="34" charset="0"/>
              </a:rPr>
              <a:t>Command word</a:t>
            </a:r>
          </a:p>
          <a:p>
            <a:pPr algn="ctr"/>
            <a:r>
              <a:rPr lang="en-US" sz="1800" dirty="0">
                <a:latin typeface="Arial" panose="020B0604020202020204" pitchFamily="34" charset="0"/>
                <a:cs typeface="Arial" panose="020B0604020202020204" pitchFamily="34" charset="0"/>
              </a:rPr>
              <a:t>Explain why: Give reasons why something happens; set out the purposes for something. </a:t>
            </a:r>
            <a:endParaRPr lang="en-GB" sz="1800" dirty="0">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3501E3EC-9624-BD1D-A91E-44AFAE342EE0}"/>
              </a:ext>
            </a:extLst>
          </p:cNvPr>
          <p:cNvSpPr txBox="1"/>
          <p:nvPr/>
        </p:nvSpPr>
        <p:spPr>
          <a:xfrm>
            <a:off x="4136768" y="2699355"/>
            <a:ext cx="2672526" cy="369332"/>
          </a:xfrm>
          <a:prstGeom prst="rect">
            <a:avLst/>
          </a:prstGeom>
          <a:solidFill>
            <a:srgbClr val="FFFF00"/>
          </a:solidFill>
        </p:spPr>
        <p:txBody>
          <a:bodyPr wrap="none" rtlCol="0">
            <a:spAutoFit/>
          </a:bodyPr>
          <a:lstStyle/>
          <a:p>
            <a:r>
              <a:rPr lang="en-US" dirty="0">
                <a:latin typeface="Arial" panose="020B0604020202020204" pitchFamily="34" charset="0"/>
                <a:cs typeface="Arial" panose="020B0604020202020204" pitchFamily="34" charset="0"/>
              </a:rPr>
              <a:t>One sampling technique</a:t>
            </a:r>
            <a:endParaRPr lang="en-GB" dirty="0">
              <a:latin typeface="Arial" panose="020B0604020202020204" pitchFamily="34" charset="0"/>
              <a:cs typeface="Arial" panose="020B0604020202020204" pitchFamily="34" charset="0"/>
            </a:endParaRPr>
          </a:p>
        </p:txBody>
      </p:sp>
      <p:sp>
        <p:nvSpPr>
          <p:cNvPr id="11" name="Rectangle: Rounded Corners 10">
            <a:extLst>
              <a:ext uri="{FF2B5EF4-FFF2-40B4-BE49-F238E27FC236}">
                <a16:creationId xmlns:a16="http://schemas.microsoft.com/office/drawing/2014/main" id="{32475EAF-94C9-3F1A-826B-B79756D9D23C}"/>
              </a:ext>
            </a:extLst>
          </p:cNvPr>
          <p:cNvSpPr/>
          <p:nvPr/>
        </p:nvSpPr>
        <p:spPr>
          <a:xfrm>
            <a:off x="461915" y="5443804"/>
            <a:ext cx="4553146" cy="1272618"/>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Y</a:t>
            </a:r>
            <a:r>
              <a:rPr lang="en-US" sz="1800" dirty="0">
                <a:solidFill>
                  <a:schemeClr val="tx1"/>
                </a:solidFill>
                <a:latin typeface="Arial" panose="020B0604020202020204" pitchFamily="34" charset="0"/>
                <a:cs typeface="Arial" panose="020B0604020202020204" pitchFamily="34" charset="0"/>
              </a:rPr>
              <a:t>ou need to show your understanding of the relevance of the sampling technique and link to what you did in the field.</a:t>
            </a:r>
            <a:endParaRPr lang="en-GB" sz="1800" dirty="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43D8C7F-AC1D-0F99-1A46-AB8C5FBE760F}"/>
              </a:ext>
            </a:extLst>
          </p:cNvPr>
          <p:cNvSpPr txBox="1"/>
          <p:nvPr/>
        </p:nvSpPr>
        <p:spPr>
          <a:xfrm>
            <a:off x="3260888" y="3085809"/>
            <a:ext cx="1826141" cy="369332"/>
          </a:xfrm>
          <a:prstGeom prst="rect">
            <a:avLst/>
          </a:prstGeom>
          <a:solidFill>
            <a:schemeClr val="accent6"/>
          </a:solidFill>
        </p:spPr>
        <p:txBody>
          <a:bodyPr wrap="none" rtlCol="0">
            <a:spAutoFit/>
          </a:bodyPr>
          <a:lstStyle/>
          <a:p>
            <a:r>
              <a:rPr lang="en-US" dirty="0">
                <a:latin typeface="Arial" panose="020B0604020202020204" pitchFamily="34" charset="0"/>
                <a:cs typeface="Arial" panose="020B0604020202020204" pitchFamily="34" charset="0"/>
              </a:rPr>
              <a:t>along a transect</a:t>
            </a:r>
            <a:endParaRPr lang="en-GB" dirty="0">
              <a:latin typeface="Arial" panose="020B0604020202020204" pitchFamily="34"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DCC163E0-7A21-CA72-7705-F32DA20EF7C4}"/>
              </a:ext>
            </a:extLst>
          </p:cNvPr>
          <p:cNvSpPr/>
          <p:nvPr/>
        </p:nvSpPr>
        <p:spPr>
          <a:xfrm>
            <a:off x="5473031" y="5420770"/>
            <a:ext cx="4553146" cy="1272618"/>
          </a:xfrm>
          <a:prstGeom prst="round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You need to give reasons why these techniques were effective when used on a transect and reference your experience to illustrate your reasons..</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2908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8" grpId="0" animBg="1"/>
      <p:bldP spid="9" grpId="0" animBg="1"/>
      <p:bldP spid="10"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9D68E2-68E9-E802-F7EB-310C2273082E}"/>
              </a:ext>
            </a:extLst>
          </p:cNvPr>
          <p:cNvPicPr>
            <a:picLocks noChangeAspect="1"/>
          </p:cNvPicPr>
          <p:nvPr/>
        </p:nvPicPr>
        <p:blipFill>
          <a:blip r:embed="rId2"/>
          <a:stretch>
            <a:fillRect/>
          </a:stretch>
        </p:blipFill>
        <p:spPr>
          <a:xfrm>
            <a:off x="10721858" y="392836"/>
            <a:ext cx="973207" cy="972105"/>
          </a:xfrm>
          <a:prstGeom prst="rect">
            <a:avLst/>
          </a:prstGeom>
        </p:spPr>
      </p:pic>
      <p:sp>
        <p:nvSpPr>
          <p:cNvPr id="4" name="TextBox 3">
            <a:extLst>
              <a:ext uri="{FF2B5EF4-FFF2-40B4-BE49-F238E27FC236}">
                <a16:creationId xmlns:a16="http://schemas.microsoft.com/office/drawing/2014/main" id="{78938BB1-36D2-B25D-5FB8-500D0D61581C}"/>
              </a:ext>
            </a:extLst>
          </p:cNvPr>
          <p:cNvSpPr txBox="1"/>
          <p:nvPr/>
        </p:nvSpPr>
        <p:spPr>
          <a:xfrm>
            <a:off x="597375" y="1980623"/>
            <a:ext cx="2665428" cy="4247317"/>
          </a:xfrm>
          <a:prstGeom prst="rect">
            <a:avLst/>
          </a:prstGeom>
          <a:noFill/>
        </p:spPr>
        <p:txBody>
          <a:bodyPr wrap="square">
            <a:spAutoFit/>
          </a:bodyPr>
          <a:lstStyle/>
          <a:p>
            <a:r>
              <a:rPr lang="en-US" b="1" dirty="0">
                <a:latin typeface="Arial" panose="020B0604020202020204" pitchFamily="34" charset="0"/>
                <a:cs typeface="Arial" panose="020B0604020202020204" pitchFamily="34" charset="0"/>
              </a:rPr>
              <a:t>Band Marks Descriptor</a:t>
            </a:r>
          </a:p>
          <a:p>
            <a:r>
              <a:rPr lang="en-US" b="1" dirty="0">
                <a:latin typeface="Arial" panose="020B0604020202020204" pitchFamily="34" charset="0"/>
                <a:cs typeface="Arial" panose="020B0604020202020204" pitchFamily="34" charset="0"/>
              </a:rPr>
              <a:t>Band 2 3-4 marks</a:t>
            </a:r>
          </a:p>
          <a:p>
            <a:r>
              <a:rPr lang="en-US" dirty="0">
                <a:latin typeface="Arial" panose="020B0604020202020204" pitchFamily="34" charset="0"/>
                <a:cs typeface="Arial" panose="020B0604020202020204" pitchFamily="34" charset="0"/>
              </a:rPr>
              <a:t>The response provides a </a:t>
            </a:r>
          </a:p>
          <a:p>
            <a:r>
              <a:rPr lang="en-US" dirty="0">
                <a:latin typeface="Arial" panose="020B0604020202020204" pitchFamily="34" charset="0"/>
                <a:cs typeface="Arial" panose="020B0604020202020204" pitchFamily="34" charset="0"/>
              </a:rPr>
              <a:t>clear and specific </a:t>
            </a:r>
          </a:p>
          <a:p>
            <a:r>
              <a:rPr lang="en-US" dirty="0">
                <a:latin typeface="Arial" panose="020B0604020202020204" pitchFamily="34" charset="0"/>
                <a:cs typeface="Arial" panose="020B0604020202020204" pitchFamily="34" charset="0"/>
              </a:rPr>
              <a:t>explanation linked to </a:t>
            </a:r>
          </a:p>
          <a:p>
            <a:r>
              <a:rPr lang="en-US" dirty="0">
                <a:latin typeface="Arial" panose="020B0604020202020204" pitchFamily="34" charset="0"/>
                <a:cs typeface="Arial" panose="020B0604020202020204" pitchFamily="34" charset="0"/>
              </a:rPr>
              <a:t>transects.</a:t>
            </a:r>
          </a:p>
          <a:p>
            <a:r>
              <a:rPr lang="en-US" b="1" dirty="0">
                <a:latin typeface="Arial" panose="020B0604020202020204" pitchFamily="34" charset="0"/>
                <a:cs typeface="Arial" panose="020B0604020202020204" pitchFamily="34" charset="0"/>
              </a:rPr>
              <a:t>Band 1 1-2 marks</a:t>
            </a:r>
          </a:p>
          <a:p>
            <a:r>
              <a:rPr lang="en-US" dirty="0">
                <a:latin typeface="Arial" panose="020B0604020202020204" pitchFamily="34" charset="0"/>
                <a:cs typeface="Arial" panose="020B0604020202020204" pitchFamily="34" charset="0"/>
              </a:rPr>
              <a:t>A basic and general </a:t>
            </a:r>
          </a:p>
          <a:p>
            <a:r>
              <a:rPr lang="en-US" dirty="0">
                <a:latin typeface="Arial" panose="020B0604020202020204" pitchFamily="34" charset="0"/>
                <a:cs typeface="Arial" panose="020B0604020202020204" pitchFamily="34" charset="0"/>
              </a:rPr>
              <a:t>explanation.</a:t>
            </a:r>
          </a:p>
          <a:p>
            <a:r>
              <a:rPr lang="en-US" b="1" dirty="0">
                <a:latin typeface="Arial" panose="020B0604020202020204" pitchFamily="34" charset="0"/>
                <a:cs typeface="Arial" panose="020B0604020202020204" pitchFamily="34" charset="0"/>
              </a:rPr>
              <a:t>Band 0 mark</a:t>
            </a:r>
          </a:p>
          <a:p>
            <a:r>
              <a:rPr lang="en-US" dirty="0">
                <a:latin typeface="Arial" panose="020B0604020202020204" pitchFamily="34" charset="0"/>
                <a:cs typeface="Arial" panose="020B0604020202020204" pitchFamily="34" charset="0"/>
              </a:rPr>
              <a:t>Award 0 marks if the </a:t>
            </a:r>
          </a:p>
          <a:p>
            <a:r>
              <a:rPr lang="en-US" dirty="0">
                <a:latin typeface="Arial" panose="020B0604020202020204" pitchFamily="34" charset="0"/>
                <a:cs typeface="Arial" panose="020B0604020202020204" pitchFamily="34" charset="0"/>
              </a:rPr>
              <a:t>answer is incorrect or </a:t>
            </a:r>
          </a:p>
          <a:p>
            <a:r>
              <a:rPr lang="en-US" dirty="0">
                <a:latin typeface="Arial" panose="020B0604020202020204" pitchFamily="34" charset="0"/>
                <a:cs typeface="Arial" panose="020B0604020202020204" pitchFamily="34" charset="0"/>
              </a:rPr>
              <a:t>wholly irrelevant. </a:t>
            </a:r>
            <a:endParaRPr lang="en-GB" dirty="0">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033AECE8-FA3D-DD88-E988-55F2ADDC8869}"/>
              </a:ext>
            </a:extLst>
          </p:cNvPr>
          <p:cNvSpPr/>
          <p:nvPr/>
        </p:nvSpPr>
        <p:spPr>
          <a:xfrm>
            <a:off x="4253844" y="392836"/>
            <a:ext cx="5476973" cy="181937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Arial" panose="020B0604020202020204" pitchFamily="34" charset="0"/>
                <a:cs typeface="Arial" panose="020B0604020202020204" pitchFamily="34" charset="0"/>
              </a:rPr>
              <a:t>Consider what the mark scheme is going to reward AO1.2 responses require explanation and so often have banded mark schemes.</a:t>
            </a:r>
            <a:endParaRPr lang="en-GB" sz="2400" dirty="0">
              <a:latin typeface="Arial" panose="020B0604020202020204" pitchFamily="34" charset="0"/>
              <a:cs typeface="Arial" panose="020B0604020202020204" pitchFamily="34" charset="0"/>
            </a:endParaRPr>
          </a:p>
        </p:txBody>
      </p:sp>
      <p:sp>
        <p:nvSpPr>
          <p:cNvPr id="6" name="Speech Bubble: Rectangle with Corners Rounded 5">
            <a:extLst>
              <a:ext uri="{FF2B5EF4-FFF2-40B4-BE49-F238E27FC236}">
                <a16:creationId xmlns:a16="http://schemas.microsoft.com/office/drawing/2014/main" id="{0218AD63-E695-18BD-A95E-555D97323A85}"/>
              </a:ext>
            </a:extLst>
          </p:cNvPr>
          <p:cNvSpPr/>
          <p:nvPr/>
        </p:nvSpPr>
        <p:spPr>
          <a:xfrm>
            <a:off x="4637988" y="3044858"/>
            <a:ext cx="5476973" cy="2601798"/>
          </a:xfrm>
          <a:prstGeom prst="wedgeRoundRectCallout">
            <a:avLst>
              <a:gd name="adj1" fmla="val -79525"/>
              <a:gd name="adj2" fmla="val -34239"/>
              <a:gd name="adj3" fmla="val 16667"/>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n-US" sz="2800" dirty="0">
                <a:latin typeface="Arial" panose="020B0604020202020204" pitchFamily="34" charset="0"/>
                <a:cs typeface="Arial" panose="020B0604020202020204" pitchFamily="34" charset="0"/>
              </a:rPr>
              <a:t>You need to be: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clear,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specific and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refer to transects/methodology you carried out.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207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FFF49E-E0F9-9096-4B2C-1D1BC70DCD57}"/>
              </a:ext>
            </a:extLst>
          </p:cNvPr>
          <p:cNvPicPr>
            <a:picLocks noChangeAspect="1"/>
          </p:cNvPicPr>
          <p:nvPr/>
        </p:nvPicPr>
        <p:blipFill>
          <a:blip r:embed="rId3"/>
          <a:stretch>
            <a:fillRect/>
          </a:stretch>
        </p:blipFill>
        <p:spPr>
          <a:xfrm>
            <a:off x="10721858" y="392836"/>
            <a:ext cx="973207" cy="972105"/>
          </a:xfrm>
          <a:prstGeom prst="rect">
            <a:avLst/>
          </a:prstGeom>
        </p:spPr>
      </p:pic>
      <p:graphicFrame>
        <p:nvGraphicFramePr>
          <p:cNvPr id="3" name="Table 2">
            <a:extLst>
              <a:ext uri="{FF2B5EF4-FFF2-40B4-BE49-F238E27FC236}">
                <a16:creationId xmlns:a16="http://schemas.microsoft.com/office/drawing/2014/main" id="{D125FD30-5D50-6F20-1954-E9889F6EB423}"/>
              </a:ext>
            </a:extLst>
          </p:cNvPr>
          <p:cNvGraphicFramePr>
            <a:graphicFrameLocks noGrp="1"/>
          </p:cNvGraphicFramePr>
          <p:nvPr>
            <p:extLst>
              <p:ext uri="{D42A27DB-BD31-4B8C-83A1-F6EECF244321}">
                <p14:modId xmlns:p14="http://schemas.microsoft.com/office/powerpoint/2010/main" val="3484978685"/>
              </p:ext>
            </p:extLst>
          </p:nvPr>
        </p:nvGraphicFramePr>
        <p:xfrm>
          <a:off x="2593859" y="64102"/>
          <a:ext cx="8127999" cy="6729795"/>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3814572114"/>
                    </a:ext>
                  </a:extLst>
                </a:gridCol>
                <a:gridCol w="2709333">
                  <a:extLst>
                    <a:ext uri="{9D8B030D-6E8A-4147-A177-3AD203B41FA5}">
                      <a16:colId xmlns:a16="http://schemas.microsoft.com/office/drawing/2014/main" val="3842572084"/>
                    </a:ext>
                  </a:extLst>
                </a:gridCol>
                <a:gridCol w="2709333">
                  <a:extLst>
                    <a:ext uri="{9D8B030D-6E8A-4147-A177-3AD203B41FA5}">
                      <a16:colId xmlns:a16="http://schemas.microsoft.com/office/drawing/2014/main" val="1883285260"/>
                    </a:ext>
                  </a:extLst>
                </a:gridCol>
              </a:tblGrid>
              <a:tr h="603315">
                <a:tc>
                  <a:txBody>
                    <a:bodyPr/>
                    <a:lstStyle/>
                    <a:p>
                      <a:r>
                        <a:rPr lang="en-US" dirty="0"/>
                        <a:t>Clear</a:t>
                      </a:r>
                      <a:endParaRPr lang="en-GB" dirty="0"/>
                    </a:p>
                  </a:txBody>
                  <a:tcPr/>
                </a:tc>
                <a:tc>
                  <a:txBody>
                    <a:bodyPr/>
                    <a:lstStyle/>
                    <a:p>
                      <a:r>
                        <a:rPr lang="en-US" dirty="0"/>
                        <a:t>specific</a:t>
                      </a:r>
                      <a:endParaRPr lang="en-GB" dirty="0"/>
                    </a:p>
                  </a:txBody>
                  <a:tcPr/>
                </a:tc>
                <a:tc>
                  <a:txBody>
                    <a:bodyPr/>
                    <a:lstStyle/>
                    <a:p>
                      <a:r>
                        <a:rPr lang="en-US" dirty="0"/>
                        <a:t>Transects/methodology</a:t>
                      </a:r>
                      <a:endParaRPr lang="en-GB" dirty="0"/>
                    </a:p>
                  </a:txBody>
                  <a:tcPr/>
                </a:tc>
                <a:extLst>
                  <a:ext uri="{0D108BD9-81ED-4DB2-BD59-A6C34878D82A}">
                    <a16:rowId xmlns:a16="http://schemas.microsoft.com/office/drawing/2014/main" val="220470848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In the case of a transect across a river meander, the </a:t>
                      </a:r>
                      <a:r>
                        <a:rPr lang="en-GB" sz="1800" b="1" kern="1200" dirty="0">
                          <a:solidFill>
                            <a:schemeClr val="dk1"/>
                          </a:solidFill>
                          <a:effectLst/>
                          <a:latin typeface="+mn-lt"/>
                          <a:ea typeface="+mn-ea"/>
                          <a:cs typeface="+mn-cs"/>
                        </a:rPr>
                        <a:t>systematic sampling</a:t>
                      </a:r>
                      <a:r>
                        <a:rPr lang="en-GB" sz="1800" kern="1200" dirty="0">
                          <a:solidFill>
                            <a:schemeClr val="dk1"/>
                          </a:solidFill>
                          <a:effectLst/>
                          <a:latin typeface="+mn-lt"/>
                          <a:ea typeface="+mn-ea"/>
                          <a:cs typeface="+mn-cs"/>
                        </a:rPr>
                        <a:t> technique would be highly suitable. </a:t>
                      </a:r>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This involves taking samples at regular intervals along the transect line, for instance, every 1 or 2 meters across the river meander from one side to the other.</a:t>
                      </a:r>
                    </a:p>
                    <a:p>
                      <a:endParaRPr lang="en-GB"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dirty="0">
                          <a:solidFill>
                            <a:schemeClr val="dk1"/>
                          </a:solidFill>
                          <a:effectLst/>
                          <a:latin typeface="+mn-lt"/>
                          <a:ea typeface="+mn-ea"/>
                          <a:cs typeface="+mn-cs"/>
                        </a:rPr>
                        <a:t>River meanders have gradual changes in features such as water depth, vegetation, and soil characteristics from the inside bank (deposition zone) to the outside bank (erosion zone). In our fieldwork question we were focusing on water depth across the meander on the </a:t>
                      </a:r>
                      <a:r>
                        <a:rPr lang="en-GB" sz="1800" kern="1200" dirty="0" err="1">
                          <a:solidFill>
                            <a:schemeClr val="dk1"/>
                          </a:solidFill>
                          <a:effectLst/>
                          <a:latin typeface="+mn-lt"/>
                          <a:ea typeface="+mn-ea"/>
                          <a:cs typeface="+mn-cs"/>
                        </a:rPr>
                        <a:t>Afon</a:t>
                      </a:r>
                      <a:r>
                        <a:rPr lang="en-GB" sz="1800" kern="1200" dirty="0">
                          <a:solidFill>
                            <a:schemeClr val="dk1"/>
                          </a:solidFill>
                          <a:effectLst/>
                          <a:latin typeface="+mn-lt"/>
                          <a:ea typeface="+mn-ea"/>
                          <a:cs typeface="+mn-cs"/>
                        </a:rPr>
                        <a:t> </a:t>
                      </a:r>
                      <a:r>
                        <a:rPr lang="en-GB" sz="1800" kern="1200" dirty="0" err="1">
                          <a:solidFill>
                            <a:schemeClr val="dk1"/>
                          </a:solidFill>
                          <a:effectLst/>
                          <a:latin typeface="+mn-lt"/>
                          <a:ea typeface="+mn-ea"/>
                          <a:cs typeface="+mn-cs"/>
                        </a:rPr>
                        <a:t>Gwyfrai</a:t>
                      </a:r>
                      <a:r>
                        <a:rPr lang="en-GB" sz="1800" kern="1200" dirty="0">
                          <a:solidFill>
                            <a:schemeClr val="dk1"/>
                          </a:solidFill>
                          <a:effectLst/>
                          <a:latin typeface="+mn-lt"/>
                          <a:ea typeface="+mn-ea"/>
                          <a:cs typeface="+mn-cs"/>
                        </a:rPr>
                        <a:t>. Systematic sampling ensures that these changes are captured evenly along the transect, providing a good understanding of the river's gradient and landscape changes.</a:t>
                      </a:r>
                    </a:p>
                    <a:p>
                      <a:endParaRPr lang="en-GB" dirty="0"/>
                    </a:p>
                  </a:txBody>
                  <a:tcPr/>
                </a:tc>
                <a:extLst>
                  <a:ext uri="{0D108BD9-81ED-4DB2-BD59-A6C34878D82A}">
                    <a16:rowId xmlns:a16="http://schemas.microsoft.com/office/drawing/2014/main" val="396831235"/>
                  </a:ext>
                </a:extLst>
              </a:tr>
            </a:tbl>
          </a:graphicData>
        </a:graphic>
      </p:graphicFrame>
      <p:sp>
        <p:nvSpPr>
          <p:cNvPr id="4" name="Flowchart: Alternative Process 3">
            <a:extLst>
              <a:ext uri="{FF2B5EF4-FFF2-40B4-BE49-F238E27FC236}">
                <a16:creationId xmlns:a16="http://schemas.microsoft.com/office/drawing/2014/main" id="{117BCF31-5DB3-C0AE-30F2-48FBC6BABBA9}"/>
              </a:ext>
            </a:extLst>
          </p:cNvPr>
          <p:cNvSpPr/>
          <p:nvPr/>
        </p:nvSpPr>
        <p:spPr>
          <a:xfrm>
            <a:off x="223557" y="468250"/>
            <a:ext cx="2010595" cy="3846136"/>
          </a:xfrm>
          <a:prstGeom prst="flowChartAlternateProcess">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2000" dirty="0">
                <a:solidFill>
                  <a:schemeClr val="tx1"/>
                </a:solidFill>
                <a:latin typeface="Arial" panose="020B0604020202020204" pitchFamily="34" charset="0"/>
                <a:cs typeface="Arial" panose="020B0604020202020204" pitchFamily="34" charset="0"/>
              </a:rPr>
              <a:t>Use this table to </a:t>
            </a:r>
            <a:r>
              <a:rPr lang="en-US" sz="2000" dirty="0" err="1">
                <a:solidFill>
                  <a:schemeClr val="tx1"/>
                </a:solidFill>
                <a:latin typeface="Arial" panose="020B0604020202020204" pitchFamily="34" charset="0"/>
                <a:cs typeface="Arial" panose="020B0604020202020204" pitchFamily="34" charset="0"/>
              </a:rPr>
              <a:t>organise</a:t>
            </a:r>
            <a:r>
              <a:rPr lang="en-US" sz="2000" dirty="0">
                <a:solidFill>
                  <a:schemeClr val="tx1"/>
                </a:solidFill>
                <a:latin typeface="Arial" panose="020B0604020202020204" pitchFamily="34" charset="0"/>
                <a:cs typeface="Arial" panose="020B0604020202020204" pitchFamily="34" charset="0"/>
              </a:rPr>
              <a:t> your response to this type of question using your own fieldwork example in your answer.</a:t>
            </a:r>
            <a:endParaRPr lang="en-GB" sz="20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70757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BA4D634F227E408D5D1C787922D4E2" ma:contentTypeVersion="12" ma:contentTypeDescription="Create a new document." ma:contentTypeScope="" ma:versionID="63e3f593d8772e7e9dd59ec5eb47b61a">
  <xsd:schema xmlns:xsd="http://www.w3.org/2001/XMLSchema" xmlns:xs="http://www.w3.org/2001/XMLSchema" xmlns:p="http://schemas.microsoft.com/office/2006/metadata/properties" xmlns:ns2="1d94981d-b874-458d-801a-a793e9cdd8d0" xmlns:ns3="ecb60e07-2738-47bc-9bab-045284c1f966" targetNamespace="http://schemas.microsoft.com/office/2006/metadata/properties" ma:root="true" ma:fieldsID="b950a681e953702d3c260a02517cd12a" ns2:_="" ns3:_="">
    <xsd:import namespace="1d94981d-b874-458d-801a-a793e9cdd8d0"/>
    <xsd:import namespace="ecb60e07-2738-47bc-9bab-045284c1f96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4981d-b874-458d-801a-a793e9cdd8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b60e07-2738-47bc-9bab-045284c1f96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a84eb0-5d80-4edb-806b-b8a851f5df54}" ma:internalName="TaxCatchAll" ma:showField="CatchAllData" ma:web="ecb60e07-2738-47bc-9bab-045284c1f96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92913C-F529-491D-8780-4EC0ADA8B43B}">
  <ds:schemaRefs>
    <ds:schemaRef ds:uri="http://schemas.microsoft.com/sharepoint/v3/contenttype/forms"/>
  </ds:schemaRefs>
</ds:datastoreItem>
</file>

<file path=customXml/itemProps2.xml><?xml version="1.0" encoding="utf-8"?>
<ds:datastoreItem xmlns:ds="http://schemas.openxmlformats.org/officeDocument/2006/customXml" ds:itemID="{91D6162B-31C5-424D-BF04-BFD6C4C3DB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94981d-b874-458d-801a-a793e9cdd8d0"/>
    <ds:schemaRef ds:uri="ecb60e07-2738-47bc-9bab-045284c1f9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TotalTime>
  <Words>773</Words>
  <Application>Microsoft Office PowerPoint</Application>
  <PresentationFormat>Widescreen</PresentationFormat>
  <Paragraphs>65</Paragraphs>
  <Slides>8</Slides>
  <Notes>5</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GeogShots </vt:lpstr>
      <vt:lpstr>GeogShot.</vt:lpstr>
      <vt:lpstr>PowerPoint Presentation</vt:lpstr>
      <vt:lpstr>PowerPoint Presentation</vt:lpstr>
      <vt:lpstr>PowerPoint Presentation</vt:lpstr>
      <vt:lpstr>PowerPoint Presentation</vt:lpstr>
      <vt:lpstr>PowerPoint Presentation</vt:lpstr>
      <vt:lpstr>PowerPoint Presentation</vt:lpstr>
    </vt:vector>
  </TitlesOfParts>
  <Company>WJEC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Rennie, Fiona</dc:creator>
  <cp:lastModifiedBy>Rennie, Fiona</cp:lastModifiedBy>
  <cp:revision>9</cp:revision>
  <dcterms:created xsi:type="dcterms:W3CDTF">2024-10-07T08:40:57Z</dcterms:created>
  <dcterms:modified xsi:type="dcterms:W3CDTF">2024-10-16T14:38:14Z</dcterms:modified>
</cp:coreProperties>
</file>