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2" r:id="rId5"/>
  </p:sldMasterIdLst>
  <p:notesMasterIdLst>
    <p:notesMasterId r:id="rId22"/>
  </p:notesMasterIdLst>
  <p:sldIdLst>
    <p:sldId id="265" r:id="rId6"/>
    <p:sldId id="652" r:id="rId7"/>
    <p:sldId id="600" r:id="rId8"/>
    <p:sldId id="613" r:id="rId9"/>
    <p:sldId id="606" r:id="rId10"/>
    <p:sldId id="614" r:id="rId11"/>
    <p:sldId id="607" r:id="rId12"/>
    <p:sldId id="621" r:id="rId13"/>
    <p:sldId id="615" r:id="rId14"/>
    <p:sldId id="622" r:id="rId15"/>
    <p:sldId id="625" r:id="rId16"/>
    <p:sldId id="623" r:id="rId17"/>
    <p:sldId id="624" r:id="rId18"/>
    <p:sldId id="617" r:id="rId19"/>
    <p:sldId id="618" r:id="rId20"/>
    <p:sldId id="420"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Gotham Rounded Book" pitchFamily="50" charset="0"/>
      <p:regular r:id="rId27"/>
      <p:italic r:id="rId28"/>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C60FC-ED41-4D0B-89BF-B8549651A154}" v="3" dt="2022-02-02T13:17:05.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03/02/2022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panose="020B0604020202020204" pitchFamily="34" charset="0"/>
              </a:rPr>
              <a:t>Just two points to bring to your attention</a:t>
            </a:r>
          </a:p>
          <a:p>
            <a:r>
              <a:rPr lang="en-US">
                <a:cs typeface="Arial" panose="020B0604020202020204" pitchFamily="34" charset="0"/>
              </a:rPr>
              <a:t>Firstly, that the presentation will be recorded and will be made available later and</a:t>
            </a:r>
          </a:p>
          <a:p>
            <a:r>
              <a:rPr lang="en-US">
                <a:cs typeface="Arial" panose="020B0604020202020204" pitchFamily="34" charset="0"/>
              </a:rPr>
              <a:t>Secondly, that you are welcome to send in your questions as the event proceeds. You may receive a response directly, or during the Question and Answer session before we conclude, if time allows.</a:t>
            </a:r>
          </a:p>
          <a:p>
            <a:r>
              <a:rPr lang="en-US">
                <a:cs typeface="Arial" panose="020B0604020202020204" pitchFamily="34" charset="0"/>
              </a:rPr>
              <a:t>Alternatively,  a reply will be sent to you within the next day or so.</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1" charset="-128"/>
              <a:cs typeface="+mn-cs"/>
            </a:endParaRPr>
          </a:p>
        </p:txBody>
      </p:sp>
    </p:spTree>
    <p:extLst>
      <p:ext uri="{BB962C8B-B14F-4D97-AF65-F5344CB8AC3E}">
        <p14:creationId xmlns:p14="http://schemas.microsoft.com/office/powerpoint/2010/main" val="403900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24031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744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
        <p:nvSpPr>
          <p:cNvPr id="7" name="Text Placeholder 6"/>
          <p:cNvSpPr>
            <a:spLocks noGrp="1"/>
          </p:cNvSpPr>
          <p:nvPr>
            <p:ph type="body" sz="quarter" idx="17"/>
          </p:nvPr>
        </p:nvSpPr>
        <p:spPr>
          <a:xfrm>
            <a:off x="487363" y="3098800"/>
            <a:ext cx="3868737" cy="3306763"/>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p:cNvSpPr>
            <a:spLocks noGrp="1"/>
          </p:cNvSpPr>
          <p:nvPr>
            <p:ph type="body" sz="quarter" idx="18"/>
          </p:nvPr>
        </p:nvSpPr>
        <p:spPr>
          <a:xfrm>
            <a:off x="4640263" y="3098800"/>
            <a:ext cx="3868737" cy="3306763"/>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957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57743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1865601998"/>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155284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714601982"/>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120486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11877606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395140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346498179"/>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333072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3098809803"/>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1549549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3889643704"/>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350179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20939B21-3098-4B97-BDC4-7DCDB44F921F}" type="datetimeFigureOut">
              <a:rPr lang="en-GB" smtClean="0"/>
              <a:pPr/>
              <a:t>03/02/2022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784012CD-55BA-40C8-93AF-4E9A6F52F330}" type="slidenum">
              <a:rPr lang="en-GB" smtClean="0"/>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extLst>
      <p:ext uri="{BB962C8B-B14F-4D97-AF65-F5344CB8AC3E}">
        <p14:creationId xmlns:p14="http://schemas.microsoft.com/office/powerpoint/2010/main" val="368228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3737207621"/>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err="1">
                          <a:solidFill>
                            <a:srgbClr val="FFFFFF"/>
                          </a:solidFill>
                          <a:effectLst/>
                          <a:latin typeface="Arial" panose="020B0604020202020204" pitchFamily="34" charset="0"/>
                          <a:ea typeface="Times New Roman"/>
                          <a:cs typeface="Arial"/>
                        </a:rPr>
                        <a:t>Pennawd</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ar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gyfer</a:t>
                      </a:r>
                      <a:r>
                        <a:rPr lang="en-GB" sz="1600" b="1" kern="1200" baseline="0">
                          <a:solidFill>
                            <a:srgbClr val="FFFFFF"/>
                          </a:solidFill>
                          <a:effectLst/>
                          <a:latin typeface="Arial" panose="020B0604020202020204" pitchFamily="34" charset="0"/>
                          <a:ea typeface="Times New Roman"/>
                          <a:cs typeface="Arial"/>
                        </a:rPr>
                        <a:t> </a:t>
                      </a:r>
                      <a:r>
                        <a:rPr lang="en-GB" sz="1600" b="1" kern="1200" baseline="0" err="1">
                          <a:solidFill>
                            <a:srgbClr val="FFFFFF"/>
                          </a:solidFill>
                          <a:effectLst/>
                          <a:latin typeface="Arial" panose="020B0604020202020204" pitchFamily="34" charset="0"/>
                          <a:ea typeface="Times New Roman"/>
                          <a:cs typeface="Arial"/>
                        </a:rPr>
                        <a:t>tabl</a:t>
                      </a:r>
                      <a:r>
                        <a:rPr lang="en-GB" sz="1600" b="1" kern="1200" baseline="0">
                          <a:solidFill>
                            <a:srgbClr val="FFFFFF"/>
                          </a:solidFill>
                          <a:effectLst/>
                          <a:latin typeface="Arial" panose="020B0604020202020204" pitchFamily="34" charset="0"/>
                          <a:ea typeface="Times New Roman"/>
                          <a:cs typeface="Arial"/>
                        </a:rPr>
                        <a:t> | </a:t>
                      </a:r>
                      <a:r>
                        <a:rPr lang="en-GB" sz="1600" b="1" kern="1200">
                          <a:solidFill>
                            <a:srgbClr val="FFFFFF"/>
                          </a:solidFill>
                          <a:effectLst/>
                          <a:latin typeface="Arial" panose="020B0604020202020204" pitchFamily="34" charset="0"/>
                          <a:ea typeface="Times New Roman"/>
                          <a:cs typeface="Arial"/>
                        </a:rPr>
                        <a:t>Table heading </a:t>
                      </a:r>
                      <a:endParaRPr lang="en-GB" sz="1100">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Calibri"/>
                          <a:cs typeface="Arial"/>
                        </a:rPr>
                        <a:t>This</a:t>
                      </a:r>
                      <a:r>
                        <a:rPr lang="en-US" sz="1400" kern="1200" baseline="0">
                          <a:solidFill>
                            <a:schemeClr val="tx1"/>
                          </a:solidFill>
                          <a:effectLst/>
                          <a:latin typeface="Arial" panose="020B0604020202020204" pitchFamily="34" charset="0"/>
                          <a:ea typeface="Calibri"/>
                          <a:cs typeface="Arial"/>
                        </a:rPr>
                        <a:t> is an example of how a primary table should look</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err="1">
                          <a:solidFill>
                            <a:schemeClr val="tx1"/>
                          </a:solidFill>
                          <a:effectLst/>
                          <a:latin typeface="Arial" panose="020B0604020202020204" pitchFamily="34" charset="0"/>
                          <a:ea typeface="Times New Roman"/>
                          <a:cs typeface="Arial"/>
                        </a:rPr>
                        <a:t>Testun</a:t>
                      </a:r>
                      <a:endParaRPr lang="en-GB" sz="1100">
                        <a:solidFill>
                          <a:schemeClr val="tx1"/>
                        </a:solidFill>
                        <a:effectLst/>
                        <a:latin typeface="Arial" panose="020B0604020202020204" pitchFamily="34" charset="0"/>
                        <a:ea typeface="Calibri"/>
                        <a:cs typeface="Times New Roman"/>
                      </a:endParaRPr>
                    </a:p>
                    <a:p>
                      <a:pPr>
                        <a:lnSpc>
                          <a:spcPct val="115000"/>
                        </a:lnSpc>
                        <a:spcAft>
                          <a:spcPts val="0"/>
                        </a:spcAft>
                      </a:pPr>
                      <a:endParaRPr lang="en-GB" sz="1100">
                        <a:solidFill>
                          <a:schemeClr val="tx1"/>
                        </a:solidFill>
                        <a:effectLst/>
                        <a:latin typeface="Arial" panose="020B0604020202020204" pitchFamily="34" charset="0"/>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a:solidFill>
                            <a:schemeClr val="tx1"/>
                          </a:solidFill>
                          <a:effectLst/>
                          <a:latin typeface="Arial" panose="020B0604020202020204" pitchFamily="34" charset="0"/>
                          <a:ea typeface="Times New Roman"/>
                          <a:cs typeface="Arial"/>
                        </a:rPr>
                        <a:t>Text</a:t>
                      </a:r>
                      <a:endParaRPr lang="en-GB" sz="1100">
                        <a:solidFill>
                          <a:schemeClr val="tx1"/>
                        </a:solidFill>
                        <a:effectLst/>
                        <a:latin typeface="Arial" panose="020B060402020202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10763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20939B21-3098-4B97-BDC4-7DCDB44F921F}" type="datetimeFigureOut">
              <a:rPr lang="en-GB" smtClean="0"/>
              <a:pPr/>
              <a:t>03/02/2022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784012CD-55BA-40C8-93AF-4E9A6F52F330}" type="slidenum">
              <a:rPr lang="en-GB" smtClean="0"/>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a:ln>
                  <a:noFill/>
                </a:ln>
                <a:solidFill>
                  <a:prstClr val="white"/>
                </a:solidFill>
                <a:effectLst/>
                <a:uLnTx/>
                <a:uFillTx/>
                <a:latin typeface="Gotham Rounded Book"/>
                <a:ea typeface="ＭＳ Ｐゴシック" pitchFamily="1" charset="-128"/>
                <a:cs typeface="Gotham Rounded Book"/>
              </a:rPr>
              <a:t>[GORFFENNAF | JULY 2014]</a:t>
            </a:r>
          </a:p>
        </p:txBody>
      </p:sp>
    </p:spTree>
    <p:extLst>
      <p:ext uri="{BB962C8B-B14F-4D97-AF65-F5344CB8AC3E}">
        <p14:creationId xmlns:p14="http://schemas.microsoft.com/office/powerpoint/2010/main" val="1614427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panose="020B0604020202020204" pitchFamily="34" charset="0"/>
              </a:defRPr>
            </a:lvl1pPr>
          </a:lstStyle>
          <a:p>
            <a:pPr>
              <a:defRPr/>
            </a:pPr>
            <a:endParaRPr lang="en-GB"/>
          </a:p>
        </p:txBody>
      </p:sp>
      <p:sp>
        <p:nvSpPr>
          <p:cNvPr id="3" name="Rectangle 6"/>
          <p:cNvSpPr>
            <a:spLocks noGrp="1" noChangeArrowheads="1"/>
          </p:cNvSpPr>
          <p:nvPr>
            <p:ph type="sldNum" sz="quarter" idx="11"/>
          </p:nvPr>
        </p:nvSpPr>
        <p:spPr>
          <a:ln/>
        </p:spPr>
        <p:txBody>
          <a:bodyPr/>
          <a:lstStyle>
            <a:lvl1pPr>
              <a:defRPr>
                <a:latin typeface="Arial" panose="020B0604020202020204" pitchFamily="34" charset="0"/>
              </a:defRPr>
            </a:lvl1pPr>
          </a:lstStyle>
          <a:p>
            <a:pPr>
              <a:defRPr/>
            </a:pPr>
            <a:fld id="{5A7E0D9E-8665-4E7B-9C03-3D73976A3D6C}" type="slidenum">
              <a:rPr lang="en-GB" smtClean="0"/>
              <a:pPr>
                <a:defRPr/>
              </a:pPr>
              <a:t>‹#›</a:t>
            </a:fld>
            <a:endParaRPr lang="en-GB"/>
          </a:p>
        </p:txBody>
      </p:sp>
    </p:spTree>
    <p:extLst>
      <p:ext uri="{BB962C8B-B14F-4D97-AF65-F5344CB8AC3E}">
        <p14:creationId xmlns:p14="http://schemas.microsoft.com/office/powerpoint/2010/main" val="3987467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atin typeface="Arial" panose="020B0604020202020204" pitchFamily="34" charset="0"/>
              </a:defRPr>
            </a:lvl1pPr>
          </a:lstStyle>
          <a:p>
            <a:pPr>
              <a:defRPr/>
            </a:pPr>
            <a:endParaRPr lang="en-GB"/>
          </a:p>
        </p:txBody>
      </p:sp>
      <p:sp>
        <p:nvSpPr>
          <p:cNvPr id="5" name="Rectangle 6"/>
          <p:cNvSpPr>
            <a:spLocks noGrp="1" noChangeArrowheads="1"/>
          </p:cNvSpPr>
          <p:nvPr>
            <p:ph type="sldNum" sz="quarter" idx="11"/>
          </p:nvPr>
        </p:nvSpPr>
        <p:spPr>
          <a:ln/>
        </p:spPr>
        <p:txBody>
          <a:bodyPr/>
          <a:lstStyle>
            <a:lvl1pPr>
              <a:defRPr>
                <a:latin typeface="Arial" panose="020B0604020202020204" pitchFamily="34" charset="0"/>
              </a:defRPr>
            </a:lvl1pPr>
          </a:lstStyle>
          <a:p>
            <a:pPr>
              <a:defRPr/>
            </a:pPr>
            <a:fld id="{E4100895-A205-40D2-B462-59B968EF5D9C}" type="slidenum">
              <a:rPr lang="en-GB" smtClean="0"/>
              <a:pPr>
                <a:defRPr/>
              </a:pPr>
              <a:t>‹#›</a:t>
            </a:fld>
            <a:endParaRPr lang="en-GB"/>
          </a:p>
        </p:txBody>
      </p:sp>
    </p:spTree>
    <p:extLst>
      <p:ext uri="{BB962C8B-B14F-4D97-AF65-F5344CB8AC3E}">
        <p14:creationId xmlns:p14="http://schemas.microsoft.com/office/powerpoint/2010/main" val="45228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03/02/2022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66339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err="1">
                <a:solidFill>
                  <a:srgbClr val="5A5A59"/>
                </a:solidFill>
                <a:latin typeface="Bliss-Light"/>
                <a:cs typeface="Bliss-Light"/>
              </a:rPr>
              <a:t>Invellab</a:t>
            </a:r>
            <a:r>
              <a:rPr lang="en-GB" baseline="30000">
                <a:solidFill>
                  <a:srgbClr val="5A5A59"/>
                </a:solidFill>
                <a:latin typeface="Bliss-Light"/>
                <a:cs typeface="Bliss-Light"/>
              </a:rPr>
              <a:t> id </a:t>
            </a:r>
            <a:r>
              <a:rPr lang="en-GB" baseline="30000" err="1">
                <a:solidFill>
                  <a:srgbClr val="5A5A59"/>
                </a:solidFill>
                <a:latin typeface="Bliss-Light"/>
                <a:cs typeface="Bliss-Light"/>
              </a:rPr>
              <a:t>quiberumqui</a:t>
            </a:r>
            <a:r>
              <a:rPr lang="en-GB" baseline="30000">
                <a:solidFill>
                  <a:srgbClr val="5A5A59"/>
                </a:solidFill>
                <a:latin typeface="Bliss-Light"/>
                <a:cs typeface="Bliss-Light"/>
              </a:rPr>
              <a:t> non </a:t>
            </a:r>
            <a:r>
              <a:rPr lang="en-GB" baseline="30000" err="1">
                <a:solidFill>
                  <a:srgbClr val="5A5A59"/>
                </a:solidFill>
                <a:latin typeface="Bliss-Light"/>
                <a:cs typeface="Bliss-Light"/>
              </a:rPr>
              <a:t>rerovit</a:t>
            </a:r>
            <a:r>
              <a:rPr lang="en-GB" baseline="30000">
                <a:solidFill>
                  <a:srgbClr val="5A5A59"/>
                </a:solidFill>
                <a:latin typeface="Bliss-Light"/>
                <a:cs typeface="Bliss-Light"/>
              </a:rPr>
              <a:t> era </a:t>
            </a:r>
            <a:r>
              <a:rPr lang="en-GB" baseline="30000" err="1">
                <a:solidFill>
                  <a:srgbClr val="5A5A59"/>
                </a:solidFill>
                <a:latin typeface="Bliss-Light"/>
                <a:cs typeface="Bliss-Light"/>
              </a:rPr>
              <a:t>consequunt</a:t>
            </a:r>
            <a:r>
              <a:rPr lang="en-GB" baseline="30000">
                <a:solidFill>
                  <a:srgbClr val="5A5A59"/>
                </a:solidFill>
                <a:latin typeface="Bliss-Light"/>
                <a:cs typeface="Bliss-Light"/>
              </a:rPr>
              <a:t> </a:t>
            </a:r>
            <a:r>
              <a:rPr lang="en-GB" baseline="30000" err="1">
                <a:solidFill>
                  <a:srgbClr val="5A5A59"/>
                </a:solidFill>
                <a:latin typeface="Bliss-Light"/>
                <a:cs typeface="Bliss-Light"/>
              </a:rPr>
              <a:t>accabor</a:t>
            </a:r>
            <a:r>
              <a:rPr lang="en-GB" baseline="30000">
                <a:solidFill>
                  <a:srgbClr val="5A5A59"/>
                </a:solidFill>
                <a:latin typeface="Bliss-Light"/>
                <a:cs typeface="Bliss-Light"/>
              </a:rPr>
              <a:t> </a:t>
            </a:r>
            <a:r>
              <a:rPr lang="en-GB" baseline="30000" err="1">
                <a:solidFill>
                  <a:srgbClr val="5A5A59"/>
                </a:solidFill>
                <a:latin typeface="Bliss-Light"/>
                <a:cs typeface="Bliss-Light"/>
              </a:rPr>
              <a:t>epelicabo</a:t>
            </a:r>
            <a:r>
              <a:rPr lang="en-GB" baseline="30000">
                <a:solidFill>
                  <a:srgbClr val="5A5A59"/>
                </a:solidFill>
                <a:latin typeface="Bliss-Light"/>
                <a:cs typeface="Bliss-Light"/>
              </a:rPr>
              <a:t>. Nam, id ex </a:t>
            </a:r>
            <a:r>
              <a:rPr lang="en-GB" baseline="30000" err="1">
                <a:solidFill>
                  <a:srgbClr val="5A5A59"/>
                </a:solidFill>
                <a:latin typeface="Bliss-Light"/>
                <a:cs typeface="Bliss-Light"/>
              </a:rPr>
              <a:t>enis</a:t>
            </a:r>
            <a:r>
              <a:rPr lang="en-GB" baseline="30000">
                <a:solidFill>
                  <a:srgbClr val="5A5A59"/>
                </a:solidFill>
                <a:latin typeface="Bliss-Light"/>
                <a:cs typeface="Bliss-Light"/>
              </a:rPr>
              <a:t> </a:t>
            </a:r>
            <a:r>
              <a:rPr lang="en-GB" baseline="30000" err="1">
                <a:solidFill>
                  <a:srgbClr val="5A5A59"/>
                </a:solidFill>
                <a:latin typeface="Bliss-Light"/>
                <a:cs typeface="Bliss-Light"/>
              </a:rPr>
              <a:t>alis</a:t>
            </a:r>
            <a:r>
              <a:rPr lang="en-GB" baseline="30000">
                <a:solidFill>
                  <a:srgbClr val="5A5A59"/>
                </a:solidFill>
                <a:latin typeface="Bliss-Light"/>
                <a:cs typeface="Bliss-Light"/>
              </a:rPr>
              <a:t> es </a:t>
            </a:r>
            <a:r>
              <a:rPr lang="en-GB" baseline="30000" err="1">
                <a:solidFill>
                  <a:srgbClr val="5A5A59"/>
                </a:solidFill>
                <a:latin typeface="Bliss-Light"/>
                <a:cs typeface="Bliss-Light"/>
              </a:rPr>
              <a:t>doluptas</a:t>
            </a:r>
            <a:r>
              <a:rPr lang="en-GB" baseline="30000">
                <a:solidFill>
                  <a:srgbClr val="5A5A59"/>
                </a:solidFill>
                <a:latin typeface="Bliss-Light"/>
                <a:cs typeface="Bliss-Light"/>
              </a:rPr>
              <a:t> sunt pa non </a:t>
            </a:r>
            <a:r>
              <a:rPr lang="en-GB" baseline="30000" err="1">
                <a:solidFill>
                  <a:srgbClr val="5A5A59"/>
                </a:solidFill>
                <a:latin typeface="Bliss-Light"/>
                <a:cs typeface="Bliss-Light"/>
              </a:rPr>
              <a:t>plaudam</a:t>
            </a:r>
            <a:r>
              <a:rPr lang="en-GB" baseline="30000">
                <a:solidFill>
                  <a:srgbClr val="5A5A59"/>
                </a:solidFill>
                <a:latin typeface="Bliss-Light"/>
                <a:cs typeface="Bliss-Light"/>
              </a:rPr>
              <a:t> </a:t>
            </a:r>
            <a:r>
              <a:rPr lang="en-GB" baseline="30000" err="1">
                <a:solidFill>
                  <a:srgbClr val="5A5A59"/>
                </a:solidFill>
                <a:latin typeface="Bliss-Light"/>
                <a:cs typeface="Bliss-Light"/>
              </a:rPr>
              <a:t>rateseque</a:t>
            </a:r>
            <a:r>
              <a:rPr lang="en-GB" baseline="30000">
                <a:solidFill>
                  <a:srgbClr val="5A5A59"/>
                </a:solidFill>
                <a:latin typeface="Bliss-Light"/>
                <a:cs typeface="Bliss-Light"/>
              </a:rPr>
              <a:t> </a:t>
            </a:r>
            <a:r>
              <a:rPr lang="en-GB" baseline="30000" err="1">
                <a:solidFill>
                  <a:srgbClr val="5A5A59"/>
                </a:solidFill>
                <a:latin typeface="Bliss-Light"/>
                <a:cs typeface="Bliss-Light"/>
              </a:rPr>
              <a:t>oditibusae</a:t>
            </a:r>
            <a:r>
              <a:rPr lang="en-GB" baseline="30000">
                <a:solidFill>
                  <a:srgbClr val="5A5A59"/>
                </a:solidFill>
                <a:latin typeface="Bliss-Light"/>
                <a:cs typeface="Bliss-Light"/>
              </a:rPr>
              <a:t> is </a:t>
            </a:r>
            <a:r>
              <a:rPr lang="en-GB" baseline="30000" err="1">
                <a:solidFill>
                  <a:srgbClr val="5A5A59"/>
                </a:solidFill>
                <a:latin typeface="Bliss-Light"/>
                <a:cs typeface="Bliss-Light"/>
              </a:rPr>
              <a:t>ut</a:t>
            </a:r>
            <a:r>
              <a:rPr lang="en-GB" baseline="30000">
                <a:solidFill>
                  <a:srgbClr val="5A5A59"/>
                </a:solidFill>
                <a:latin typeface="Bliss-Light"/>
                <a:cs typeface="Bliss-Light"/>
              </a:rPr>
              <a:t> </a:t>
            </a:r>
            <a:r>
              <a:rPr lang="en-GB" baseline="30000" err="1">
                <a:solidFill>
                  <a:srgbClr val="5A5A59"/>
                </a:solidFill>
                <a:latin typeface="Bliss-Light"/>
                <a:cs typeface="Bliss-Light"/>
              </a:rPr>
              <a:t>eturem</a:t>
            </a:r>
            <a:r>
              <a:rPr lang="en-GB" baseline="30000">
                <a:solidFill>
                  <a:srgbClr val="5A5A59"/>
                </a:solidFill>
                <a:latin typeface="Bliss-Light"/>
                <a:cs typeface="Bliss-Light"/>
              </a:rPr>
              <a:t> </a:t>
            </a:r>
            <a:r>
              <a:rPr lang="en-GB" baseline="30000" err="1">
                <a:solidFill>
                  <a:srgbClr val="5A5A59"/>
                </a:solidFill>
                <a:latin typeface="Bliss-Light"/>
                <a:cs typeface="Bliss-Light"/>
              </a:rPr>
              <a:t>ea</a:t>
            </a:r>
            <a:r>
              <a:rPr lang="en-GB" baseline="30000">
                <a:solidFill>
                  <a:srgbClr val="5A5A59"/>
                </a:solidFill>
                <a:latin typeface="Bliss-Light"/>
                <a:cs typeface="Bliss-Light"/>
              </a:rPr>
              <a:t> dent </a:t>
            </a:r>
            <a:r>
              <a:rPr lang="en-GB" baseline="30000" err="1">
                <a:solidFill>
                  <a:srgbClr val="5A5A59"/>
                </a:solidFill>
                <a:latin typeface="Bliss-Light"/>
                <a:cs typeface="Bliss-Light"/>
              </a:rPr>
              <a:t>est</a:t>
            </a:r>
            <a:r>
              <a:rPr lang="en-GB" baseline="30000">
                <a:solidFill>
                  <a:srgbClr val="5A5A59"/>
                </a:solidFill>
                <a:latin typeface="Bliss-Light"/>
                <a:cs typeface="Bliss-Light"/>
              </a:rPr>
              <a:t> </a:t>
            </a:r>
            <a:r>
              <a:rPr lang="en-GB" baseline="30000" err="1">
                <a:solidFill>
                  <a:srgbClr val="5A5A59"/>
                </a:solidFill>
                <a:latin typeface="Bliss-Light"/>
                <a:cs typeface="Bliss-Light"/>
              </a:rPr>
              <a:t>esed</a:t>
            </a:r>
            <a:r>
              <a:rPr lang="en-GB" baseline="30000">
                <a:solidFill>
                  <a:srgbClr val="5A5A59"/>
                </a:solidFill>
                <a:latin typeface="Bliss-Light"/>
                <a:cs typeface="Bliss-Light"/>
              </a:rPr>
              <a:t> </a:t>
            </a:r>
            <a:r>
              <a:rPr lang="en-GB" baseline="30000" err="1">
                <a:solidFill>
                  <a:srgbClr val="5A5A59"/>
                </a:solidFill>
                <a:latin typeface="Bliss-Light"/>
                <a:cs typeface="Bliss-Light"/>
              </a:rPr>
              <a:t>modis</a:t>
            </a:r>
            <a:r>
              <a:rPr lang="en-GB" baseline="30000">
                <a:solidFill>
                  <a:srgbClr val="5A5A59"/>
                </a:solidFill>
                <a:latin typeface="Bliss-Light"/>
                <a:cs typeface="Bliss-Light"/>
              </a:rPr>
              <a:t> </a:t>
            </a:r>
            <a:r>
              <a:rPr lang="en-GB" baseline="30000" err="1">
                <a:solidFill>
                  <a:srgbClr val="5A5A59"/>
                </a:solidFill>
                <a:latin typeface="Bliss-Light"/>
                <a:cs typeface="Bliss-Light"/>
              </a:rPr>
              <a:t>quam</a:t>
            </a:r>
            <a:r>
              <a:rPr lang="en-GB" baseline="30000">
                <a:solidFill>
                  <a:srgbClr val="5A5A59"/>
                </a:solidFill>
                <a:latin typeface="Bliss-Light"/>
                <a:cs typeface="Bliss-Light"/>
              </a:rPr>
              <a:t>, </a:t>
            </a:r>
            <a:r>
              <a:rPr lang="en-GB" baseline="30000" err="1">
                <a:solidFill>
                  <a:srgbClr val="5A5A59"/>
                </a:solidFill>
                <a:latin typeface="Bliss-Light"/>
                <a:cs typeface="Bliss-Light"/>
              </a:rPr>
              <a:t>quam</a:t>
            </a:r>
            <a:r>
              <a:rPr lang="en-GB" baseline="30000">
                <a:solidFill>
                  <a:srgbClr val="5A5A59"/>
                </a:solidFill>
                <a:latin typeface="Bliss-Light"/>
                <a:cs typeface="Bliss-Light"/>
              </a:rPr>
              <a:t>, id </a:t>
            </a:r>
            <a:r>
              <a:rPr lang="en-GB" baseline="30000" err="1">
                <a:solidFill>
                  <a:srgbClr val="5A5A59"/>
                </a:solidFill>
                <a:latin typeface="Bliss-Light"/>
                <a:cs typeface="Bliss-Light"/>
              </a:rPr>
              <a:t>modit</a:t>
            </a:r>
            <a:r>
              <a:rPr lang="en-GB" baseline="30000">
                <a:solidFill>
                  <a:srgbClr val="5A5A59"/>
                </a:solidFill>
                <a:latin typeface="Bliss-Light"/>
                <a:cs typeface="Bliss-Light"/>
              </a:rPr>
              <a:t> mi, </a:t>
            </a:r>
            <a:r>
              <a:rPr lang="en-GB" baseline="30000" err="1">
                <a:solidFill>
                  <a:srgbClr val="5A5A59"/>
                </a:solidFill>
                <a:latin typeface="Bliss-Light"/>
                <a:cs typeface="Bliss-Light"/>
              </a:rPr>
              <a:t>omnit</a:t>
            </a:r>
            <a:r>
              <a:rPr lang="en-GB" baseline="30000">
                <a:solidFill>
                  <a:srgbClr val="5A5A59"/>
                </a:solidFill>
                <a:latin typeface="Bliss-Light"/>
                <a:cs typeface="Bliss-Light"/>
              </a:rPr>
              <a:t> </a:t>
            </a:r>
            <a:r>
              <a:rPr lang="en-GB" baseline="30000" err="1">
                <a:solidFill>
                  <a:srgbClr val="5A5A59"/>
                </a:solidFill>
                <a:latin typeface="Bliss-Light"/>
                <a:cs typeface="Bliss-Light"/>
              </a:rPr>
              <a:t>accusci</a:t>
            </a:r>
            <a:r>
              <a:rPr lang="en-GB" baseline="30000">
                <a:solidFill>
                  <a:srgbClr val="5A5A59"/>
                </a:solidFill>
                <a:latin typeface="Bliss-Light"/>
                <a:cs typeface="Bliss-Light"/>
              </a:rPr>
              <a:t> </a:t>
            </a:r>
            <a:r>
              <a:rPr lang="en-GB" baseline="30000" err="1">
                <a:solidFill>
                  <a:srgbClr val="5A5A59"/>
                </a:solidFill>
                <a:latin typeface="Bliss-Light"/>
                <a:cs typeface="Bliss-Light"/>
              </a:rPr>
              <a:t>magnatur</a:t>
            </a:r>
            <a:r>
              <a:rPr lang="en-GB" baseline="30000">
                <a:solidFill>
                  <a:srgbClr val="5A5A59"/>
                </a:solidFill>
                <a:latin typeface="Bliss-Light"/>
                <a:cs typeface="Bliss-Light"/>
              </a:rPr>
              <a:t>, solum int </a:t>
            </a:r>
            <a:r>
              <a:rPr lang="en-GB" baseline="30000" err="1">
                <a:solidFill>
                  <a:srgbClr val="5A5A59"/>
                </a:solidFill>
                <a:latin typeface="Bliss-Light"/>
                <a:cs typeface="Bliss-Light"/>
              </a:rPr>
              <a:t>ullandi</a:t>
            </a:r>
            <a:r>
              <a:rPr lang="en-GB" baseline="30000">
                <a:solidFill>
                  <a:srgbClr val="5A5A59"/>
                </a:solidFill>
                <a:latin typeface="Bliss-Light"/>
                <a:cs typeface="Bliss-Light"/>
              </a:rPr>
              <a:t> </a:t>
            </a:r>
            <a:r>
              <a:rPr lang="en-GB" baseline="30000" err="1">
                <a:solidFill>
                  <a:srgbClr val="5A5A59"/>
                </a:solidFill>
                <a:latin typeface="Bliss-Light"/>
                <a:cs typeface="Bliss-Light"/>
              </a:rPr>
              <a:t>oreium</a:t>
            </a:r>
            <a:r>
              <a:rPr lang="en-GB" baseline="30000">
                <a:solidFill>
                  <a:srgbClr val="5A5A59"/>
                </a:solidFill>
                <a:latin typeface="Bliss-Light"/>
                <a:cs typeface="Bliss-Light"/>
              </a:rPr>
              <a:t> </a:t>
            </a:r>
            <a:r>
              <a:rPr lang="en-GB" baseline="30000" err="1">
                <a:solidFill>
                  <a:srgbClr val="5A5A59"/>
                </a:solidFill>
                <a:latin typeface="Bliss-Light"/>
                <a:cs typeface="Bliss-Light"/>
              </a:rPr>
              <a:t>eos</a:t>
            </a:r>
            <a:r>
              <a:rPr lang="en-GB" baseline="30000">
                <a:solidFill>
                  <a:srgbClr val="5A5A59"/>
                </a:solidFill>
                <a:latin typeface="Bliss-Light"/>
                <a:cs typeface="Bliss-Light"/>
              </a:rPr>
              <a:t> </a:t>
            </a:r>
            <a:r>
              <a:rPr lang="en-GB" baseline="30000" err="1">
                <a:solidFill>
                  <a:srgbClr val="5A5A59"/>
                </a:solidFill>
                <a:latin typeface="Bliss-Light"/>
                <a:cs typeface="Bliss-Light"/>
              </a:rPr>
              <a:t>aut</a:t>
            </a:r>
            <a:r>
              <a:rPr lang="en-GB" baseline="30000">
                <a:solidFill>
                  <a:srgbClr val="5A5A59"/>
                </a:solidFill>
                <a:latin typeface="Bliss-Light"/>
                <a:cs typeface="Bliss-Light"/>
              </a:rPr>
              <a:t> que </a:t>
            </a:r>
            <a:r>
              <a:rPr lang="en-GB" baseline="30000" err="1">
                <a:solidFill>
                  <a:srgbClr val="5A5A59"/>
                </a:solidFill>
                <a:latin typeface="Bliss-Light"/>
                <a:cs typeface="Bliss-Light"/>
              </a:rPr>
              <a:t>veligenim</a:t>
            </a:r>
            <a:r>
              <a:rPr lang="en-GB" baseline="30000">
                <a:solidFill>
                  <a:srgbClr val="5A5A59"/>
                </a:solidFill>
                <a:latin typeface="Bliss-Light"/>
                <a:cs typeface="Bliss-Light"/>
              </a:rPr>
              <a:t> </a:t>
            </a:r>
            <a:r>
              <a:rPr lang="en-GB" baseline="30000" err="1">
                <a:solidFill>
                  <a:srgbClr val="5A5A59"/>
                </a:solidFill>
                <a:latin typeface="Bliss-Light"/>
                <a:cs typeface="Bliss-Light"/>
              </a:rPr>
              <a:t>si</a:t>
            </a:r>
            <a:r>
              <a:rPr lang="en-GB" baseline="30000">
                <a:solidFill>
                  <a:srgbClr val="5A5A59"/>
                </a:solidFill>
                <a:latin typeface="Bliss-Light"/>
                <a:cs typeface="Bliss-Light"/>
              </a:rPr>
              <a:t> </a:t>
            </a:r>
            <a:r>
              <a:rPr lang="en-GB" baseline="30000" err="1">
                <a:solidFill>
                  <a:srgbClr val="5A5A59"/>
                </a:solidFill>
                <a:latin typeface="Bliss-Light"/>
                <a:cs typeface="Bliss-Light"/>
              </a:rPr>
              <a:t>ut</a:t>
            </a:r>
            <a:r>
              <a:rPr lang="en-GB" baseline="30000">
                <a:solidFill>
                  <a:srgbClr val="5A5A59"/>
                </a:solidFill>
                <a:latin typeface="Bliss-Light"/>
                <a:cs typeface="Bliss-Light"/>
              </a:rPr>
              <a:t> </a:t>
            </a:r>
            <a:r>
              <a:rPr lang="en-GB" baseline="30000" err="1">
                <a:solidFill>
                  <a:srgbClr val="5A5A59"/>
                </a:solidFill>
                <a:latin typeface="Bliss-Light"/>
                <a:cs typeface="Bliss-Light"/>
              </a:rPr>
              <a:t>reperatio</a:t>
            </a:r>
            <a:r>
              <a:rPr lang="en-GB" baseline="30000">
                <a:solidFill>
                  <a:srgbClr val="5A5A59"/>
                </a:solidFill>
                <a:latin typeface="Bliss-Light"/>
                <a:cs typeface="Bliss-Light"/>
              </a:rPr>
              <a:t> </a:t>
            </a:r>
            <a:r>
              <a:rPr lang="en-GB" baseline="30000" err="1">
                <a:solidFill>
                  <a:srgbClr val="5A5A59"/>
                </a:solidFill>
                <a:latin typeface="Bliss-Light"/>
                <a:cs typeface="Bliss-Light"/>
              </a:rPr>
              <a:t>doluptatem</a:t>
            </a:r>
            <a:r>
              <a:rPr lang="en-GB" baseline="30000">
                <a:solidFill>
                  <a:srgbClr val="5A5A59"/>
                </a:solidFill>
                <a:latin typeface="Bliss-Light"/>
                <a:cs typeface="Bliss-Light"/>
              </a:rPr>
              <a:t> </a:t>
            </a:r>
            <a:r>
              <a:rPr lang="en-GB" baseline="30000" err="1">
                <a:solidFill>
                  <a:srgbClr val="5A5A59"/>
                </a:solidFill>
                <a:latin typeface="Bliss-Light"/>
                <a:cs typeface="Bliss-Light"/>
              </a:rPr>
              <a:t>voluptam</a:t>
            </a:r>
            <a:r>
              <a:rPr lang="en-GB" baseline="30000">
                <a:solidFill>
                  <a:srgbClr val="5A5A59"/>
                </a:solidFill>
                <a:latin typeface="Bliss-Light"/>
                <a:cs typeface="Bliss-Light"/>
              </a:rPr>
              <a:t> </a:t>
            </a:r>
            <a:r>
              <a:rPr lang="en-GB" baseline="30000" err="1">
                <a:solidFill>
                  <a:srgbClr val="5A5A59"/>
                </a:solidFill>
                <a:latin typeface="Bliss-Light"/>
                <a:cs typeface="Bliss-Light"/>
              </a:rPr>
              <a:t>est</a:t>
            </a:r>
            <a:r>
              <a:rPr lang="en-GB" baseline="30000">
                <a:solidFill>
                  <a:srgbClr val="5A5A59"/>
                </a:solidFill>
                <a:latin typeface="Bliss-Light"/>
                <a:cs typeface="Bliss-Light"/>
              </a:rPr>
              <a:t>, </a:t>
            </a:r>
            <a:r>
              <a:rPr lang="en-GB" baseline="30000" err="1">
                <a:solidFill>
                  <a:srgbClr val="5A5A59"/>
                </a:solidFill>
                <a:latin typeface="Bliss-Light"/>
                <a:cs typeface="Bliss-Light"/>
              </a:rPr>
              <a:t>comnim</a:t>
            </a:r>
            <a:r>
              <a:rPr lang="en-GB" baseline="30000">
                <a:solidFill>
                  <a:srgbClr val="5A5A59"/>
                </a:solidFill>
                <a:latin typeface="Bliss-Light"/>
                <a:cs typeface="Bliss-Light"/>
              </a:rPr>
              <a:t> </a:t>
            </a:r>
            <a:r>
              <a:rPr lang="en-GB" baseline="30000" err="1">
                <a:solidFill>
                  <a:srgbClr val="5A5A59"/>
                </a:solidFill>
                <a:latin typeface="Bliss-Light"/>
                <a:cs typeface="Bliss-Light"/>
              </a:rPr>
              <a:t>fugitat</a:t>
            </a:r>
            <a:r>
              <a:rPr lang="en-GB" baseline="30000">
                <a:solidFill>
                  <a:srgbClr val="5A5A59"/>
                </a:solidFill>
                <a:latin typeface="Bliss-Light"/>
                <a:cs typeface="Bliss-Light"/>
              </a:rPr>
              <a:t> </a:t>
            </a:r>
            <a:r>
              <a:rPr lang="en-GB" baseline="30000" err="1">
                <a:solidFill>
                  <a:srgbClr val="5A5A59"/>
                </a:solidFill>
                <a:latin typeface="Bliss-Light"/>
                <a:cs typeface="Bliss-Light"/>
              </a:rPr>
              <a:t>iorecup</a:t>
            </a:r>
            <a:r>
              <a:rPr lang="en-GB" baseline="30000">
                <a:solidFill>
                  <a:srgbClr val="5A5A59"/>
                </a:solidFill>
                <a:latin typeface="Bliss-Light"/>
                <a:cs typeface="Bliss-Light"/>
              </a:rPr>
              <a:t> </a:t>
            </a:r>
            <a:r>
              <a:rPr lang="en-GB" baseline="30000" err="1">
                <a:solidFill>
                  <a:srgbClr val="5A5A59"/>
                </a:solidFill>
                <a:latin typeface="Bliss-Light"/>
                <a:cs typeface="Bliss-Light"/>
              </a:rPr>
              <a:t>tincti</a:t>
            </a:r>
            <a:r>
              <a:rPr lang="en-GB" baseline="30000">
                <a:solidFill>
                  <a:srgbClr val="5A5A59"/>
                </a:solidFill>
                <a:latin typeface="Bliss-Light"/>
                <a:cs typeface="Bliss-Light"/>
              </a:rPr>
              <a:t>. </a:t>
            </a:r>
          </a:p>
          <a:p>
            <a:pPr lvl="0"/>
            <a:endParaRPr lang="en-GB"/>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117336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Aenean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Aenean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Aenean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Aenean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Aenean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Aenean </a:t>
            </a:r>
            <a:r>
              <a:rPr kumimoji="0" lang="en-GB" sz="1800" b="0" i="0" u="none" strike="noStrike" kern="1200" cap="none" spc="0" normalizeH="0" baseline="30000" noProof="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err="1"/>
              <a:t>Teitl</a:t>
            </a:r>
            <a:r>
              <a:rPr lang="en-US"/>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err="1">
                <a:solidFill>
                  <a:srgbClr val="0096ED"/>
                </a:solidFill>
                <a:latin typeface="Gotham Rounded Book"/>
                <a:ea typeface="Times New Roman"/>
                <a:cs typeface="Gotham Rounded Book"/>
              </a:rPr>
              <a:t>Teitl</a:t>
            </a:r>
            <a:r>
              <a:rPr lang="en-US" sz="3200" kern="1100" spc="-50">
                <a:solidFill>
                  <a:srgbClr val="0096ED"/>
                </a:solidFill>
                <a:latin typeface="Gotham Rounded Book"/>
                <a:ea typeface="Times New Roman"/>
                <a:cs typeface="Gotham Rounded Book"/>
              </a:rPr>
              <a:t> 2 | Title 2</a:t>
            </a:r>
            <a:endParaRPr lang="en-GB"/>
          </a:p>
        </p:txBody>
      </p:sp>
    </p:spTree>
    <p:extLst>
      <p:ext uri="{BB962C8B-B14F-4D97-AF65-F5344CB8AC3E}">
        <p14:creationId xmlns:p14="http://schemas.microsoft.com/office/powerpoint/2010/main" val="307678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 id="2147483661" r:id="rId7"/>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5948926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encryption@edquas.co.uk" TargetMode="External"/><Relationship Id="rId2" Type="http://schemas.openxmlformats.org/officeDocument/2006/relationships/hyperlink" Target="mailto:e-submission@wjec.co.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jec.co.uk/media/lxdpmoa3/e-submission-process-subject-guide-summer-2022.pdf" TargetMode="External"/><Relationship Id="rId2" Type="http://schemas.openxmlformats.org/officeDocument/2006/relationships/hyperlink" Target="https://www.wjec.co.uk/qualifications/drama-gcse/#tab_overview" TargetMode="External"/><Relationship Id="rId1" Type="http://schemas.openxmlformats.org/officeDocument/2006/relationships/slideLayout" Target="../slideLayouts/slideLayout7.xml"/><Relationship Id="rId5" Type="http://schemas.openxmlformats.org/officeDocument/2006/relationships/hyperlink" Target="https://www.wjec.co.uk/home/administration/key-dates-and-timetables/#tab_0" TargetMode="External"/><Relationship Id="rId4" Type="http://schemas.openxmlformats.org/officeDocument/2006/relationships/hyperlink" Target="https://www.wjec.co.uk/home/administration/administration-contac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wjec.co.uk/umbraco/surface/blobstorage/download?nodeId=3625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wjec.co.uk/home/administration/e-submiss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jec.co.uk/qualifications/drama-gcse/?sub_nav_level=course-materials#tab_resourc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wjec.co.uk/media/ghanwccx/wjec-gcse-drama-spec-from-2016-e-25-06-21.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wjec.co.uk/umbraco/surface/blobstorage/download?nodeId=3625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237067" y="355600"/>
            <a:ext cx="8906933" cy="2737112"/>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000" dirty="0">
                <a:solidFill>
                  <a:schemeClr val="bg1"/>
                </a:solidFill>
                <a:latin typeface="+mj-lt"/>
              </a:rPr>
              <a:t>Preparing for the Summer 2022: </a:t>
            </a:r>
          </a:p>
          <a:p>
            <a:r>
              <a:rPr lang="en-US" sz="4000" dirty="0">
                <a:solidFill>
                  <a:schemeClr val="bg1"/>
                </a:solidFill>
                <a:latin typeface="+mj-lt"/>
              </a:rPr>
              <a:t>Adapted Assessment Arrangements </a:t>
            </a:r>
          </a:p>
          <a:p>
            <a:r>
              <a:rPr lang="en-US" sz="4000" dirty="0">
                <a:solidFill>
                  <a:schemeClr val="bg1"/>
                </a:solidFill>
                <a:latin typeface="+mj-lt"/>
              </a:rPr>
              <a:t>GCSE Drama </a:t>
            </a:r>
          </a:p>
          <a:p>
            <a:endParaRPr lang="en-US" sz="4000" dirty="0">
              <a:solidFill>
                <a:schemeClr val="bg1"/>
              </a:solidFill>
              <a:latin typeface="+mj-lt"/>
            </a:endParaRPr>
          </a:p>
          <a:p>
            <a:r>
              <a:rPr lang="en-US" sz="3600" dirty="0">
                <a:solidFill>
                  <a:schemeClr val="bg1"/>
                </a:solidFill>
                <a:latin typeface="+mj-lt"/>
              </a:rPr>
              <a:t>Presenter:</a:t>
            </a:r>
          </a:p>
          <a:p>
            <a:r>
              <a:rPr lang="en-US" sz="3600" dirty="0">
                <a:solidFill>
                  <a:schemeClr val="bg1"/>
                </a:solidFill>
                <a:latin typeface="+mj-lt"/>
              </a:rPr>
              <a:t>Beverley Roblin</a:t>
            </a:r>
          </a:p>
          <a:p>
            <a:endParaRPr lang="en-US" sz="4400" dirty="0">
              <a:solidFill>
                <a:schemeClr val="bg1"/>
              </a:solidFill>
              <a:latin typeface="+mj-lt"/>
            </a:endParaRPr>
          </a:p>
          <a:p>
            <a:endParaRPr lang="en-US" sz="4400" dirty="0">
              <a:solidFill>
                <a:schemeClr val="bg1"/>
              </a:solidFill>
              <a:latin typeface="+mj-lt"/>
            </a:endParaRPr>
          </a:p>
          <a:p>
            <a:endParaRPr lang="en-US" sz="4400" dirty="0">
              <a:solidFill>
                <a:schemeClr val="bg1"/>
              </a:solidFill>
              <a:latin typeface="+mj-lt"/>
            </a:endParaRPr>
          </a:p>
          <a:p>
            <a:endParaRPr lang="en-GB" sz="4400" dirty="0">
              <a:solidFill>
                <a:schemeClr val="bg1"/>
              </a:solidFill>
              <a:latin typeface="+mj-lt"/>
            </a:endParaRPr>
          </a:p>
        </p:txBody>
      </p:sp>
    </p:spTree>
    <p:extLst>
      <p:ext uri="{BB962C8B-B14F-4D97-AF65-F5344CB8AC3E}">
        <p14:creationId xmlns:p14="http://schemas.microsoft.com/office/powerpoint/2010/main" val="39392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245532" y="1574800"/>
            <a:ext cx="8541281" cy="5393267"/>
          </a:xfrm>
        </p:spPr>
        <p:txBody>
          <a:bodyPr>
            <a:noAutofit/>
          </a:bodyPr>
          <a:lstStyle/>
          <a:p>
            <a:r>
              <a:rPr lang="en-GB" sz="1800" b="1" dirty="0">
                <a:solidFill>
                  <a:schemeClr val="tx1"/>
                </a:solidFill>
              </a:rPr>
              <a:t>Interpretation and engagement to realise artistic intentions (20 marks)</a:t>
            </a:r>
          </a:p>
          <a:p>
            <a:endParaRPr lang="en-GB" sz="1800" b="1" dirty="0">
              <a:solidFill>
                <a:schemeClr val="tx1"/>
              </a:solidFill>
            </a:endParaRPr>
          </a:p>
          <a:p>
            <a:pPr marL="285750" indent="-285750">
              <a:buFont typeface="Arial" panose="020B0604020202020204" pitchFamily="34" charset="0"/>
              <a:buChar char="•"/>
            </a:pPr>
            <a:r>
              <a:rPr lang="en-GB" sz="1800" dirty="0">
                <a:solidFill>
                  <a:schemeClr val="tx1"/>
                </a:solidFill>
              </a:rPr>
              <a:t>Within this aspect for both performers and designers there are two elements to be assessed. In order to aid the assessment process, it is recommended that teachers assess the interpretation and engagement to realise artistic intentions as follows:</a:t>
            </a:r>
          </a:p>
          <a:p>
            <a:endParaRPr lang="en-GB" sz="1800" b="1" dirty="0">
              <a:solidFill>
                <a:schemeClr val="tx1"/>
              </a:solidFill>
            </a:endParaRPr>
          </a:p>
          <a:p>
            <a:pPr marL="1085850" lvl="1" indent="-342900">
              <a:buFont typeface="Wingdings" panose="05000000000000000000" pitchFamily="2" charset="2"/>
              <a:buChar char="q"/>
            </a:pPr>
            <a:r>
              <a:rPr lang="en-GB" sz="1800" b="1" dirty="0">
                <a:latin typeface="Arial" panose="020B0604020202020204" pitchFamily="34" charset="0"/>
                <a:cs typeface="Arial" panose="020B0604020202020204" pitchFamily="34" charset="0"/>
              </a:rPr>
              <a:t>Performing skills:</a:t>
            </a:r>
          </a:p>
          <a:p>
            <a:pPr lvl="1" indent="0">
              <a:buNone/>
            </a:pPr>
            <a:r>
              <a:rPr lang="en-GB" sz="1800" dirty="0">
                <a:solidFill>
                  <a:schemeClr val="tx1"/>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i) 	Interpretation of character (10 marks)</a:t>
            </a:r>
          </a:p>
          <a:p>
            <a:pPr lvl="1" indent="0">
              <a:buNone/>
            </a:pPr>
            <a:r>
              <a:rPr lang="en-GB" sz="1800" dirty="0">
                <a:solidFill>
                  <a:schemeClr val="tx1"/>
                </a:solidFill>
                <a:latin typeface="Arial" panose="020B0604020202020204" pitchFamily="34" charset="0"/>
                <a:cs typeface="Arial" panose="020B0604020202020204" pitchFamily="34" charset="0"/>
              </a:rPr>
              <a:t>		ii) 	</a:t>
            </a:r>
            <a:r>
              <a:rPr lang="en-GB" sz="1800" dirty="0">
                <a:latin typeface="Arial" panose="020B0604020202020204" pitchFamily="34" charset="0"/>
                <a:cs typeface="Arial" panose="020B0604020202020204" pitchFamily="34" charset="0"/>
              </a:rPr>
              <a:t>Communication with the audience (10 marks)</a:t>
            </a:r>
            <a:endParaRPr lang="en-GB" sz="1800" dirty="0">
              <a:solidFill>
                <a:schemeClr val="tx1"/>
              </a:solidFill>
              <a:latin typeface="Arial" panose="020B0604020202020204" pitchFamily="34" charset="0"/>
              <a:cs typeface="Arial" panose="020B0604020202020204" pitchFamily="34" charset="0"/>
            </a:endParaRPr>
          </a:p>
          <a:p>
            <a:endParaRPr lang="en-GB" sz="1800" dirty="0"/>
          </a:p>
          <a:p>
            <a:pPr marL="1028700" lvl="1">
              <a:buFont typeface="Wingdings" panose="05000000000000000000" pitchFamily="2" charset="2"/>
              <a:buChar char="q"/>
            </a:pPr>
            <a:r>
              <a:rPr lang="en-GB" sz="1800" b="1" dirty="0">
                <a:latin typeface="Arial" panose="020B0604020202020204" pitchFamily="34" charset="0"/>
                <a:cs typeface="Arial" panose="020B0604020202020204" pitchFamily="34" charset="0"/>
              </a:rPr>
              <a:t>Design skills:</a:t>
            </a:r>
          </a:p>
          <a:p>
            <a:pPr lvl="1" indent="0">
              <a:buNone/>
            </a:pPr>
            <a:r>
              <a:rPr lang="en-GB" sz="1800" dirty="0">
                <a:solidFill>
                  <a:schemeClr val="tx1"/>
                </a:solidFill>
                <a:latin typeface="Arial" panose="020B0604020202020204" pitchFamily="34" charset="0"/>
                <a:cs typeface="Arial" panose="020B0604020202020204" pitchFamily="34" charset="0"/>
              </a:rPr>
              <a:t>		i)	</a:t>
            </a:r>
            <a:r>
              <a:rPr lang="en-GB" sz="1800" dirty="0">
                <a:latin typeface="Arial" panose="020B0604020202020204" pitchFamily="34" charset="0"/>
                <a:cs typeface="Arial" panose="020B0604020202020204" pitchFamily="34" charset="0"/>
              </a:rPr>
              <a:t>Interpretation of text (</a:t>
            </a:r>
            <a:r>
              <a:rPr lang="en-GB" sz="1800" dirty="0">
                <a:solidFill>
                  <a:schemeClr val="tx1"/>
                </a:solidFill>
                <a:latin typeface="Arial" panose="020B0604020202020204" pitchFamily="34" charset="0"/>
                <a:cs typeface="Arial" panose="020B0604020202020204" pitchFamily="34" charset="0"/>
              </a:rPr>
              <a:t>10 marks)</a:t>
            </a:r>
          </a:p>
          <a:p>
            <a:pPr lvl="1" indent="0">
              <a:buNone/>
            </a:pPr>
            <a:r>
              <a:rPr lang="en-GB" sz="1800" dirty="0">
                <a:latin typeface="Arial" panose="020B0604020202020204" pitchFamily="34" charset="0"/>
                <a:cs typeface="Arial" panose="020B0604020202020204" pitchFamily="34" charset="0"/>
              </a:rPr>
              <a:t>		ii)	Communication of meaning to the audience (10 marks)</a:t>
            </a: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Assessment </a:t>
            </a:r>
          </a:p>
        </p:txBody>
      </p:sp>
    </p:spTree>
    <p:extLst>
      <p:ext uri="{BB962C8B-B14F-4D97-AF65-F5344CB8AC3E}">
        <p14:creationId xmlns:p14="http://schemas.microsoft.com/office/powerpoint/2010/main" val="287017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313266" y="1608667"/>
            <a:ext cx="8473547" cy="5359400"/>
          </a:xfrm>
        </p:spPr>
        <p:txBody>
          <a:bodyPr>
            <a:noAutofit/>
          </a:bodyPr>
          <a:lstStyle/>
          <a:p>
            <a:r>
              <a:rPr lang="en-GB" sz="1800" b="1" dirty="0">
                <a:solidFill>
                  <a:schemeClr val="tx1"/>
                </a:solidFill>
              </a:rPr>
              <a:t>Contribution to the performance as a whole to realise artistic intentions (10 marks)</a:t>
            </a:r>
          </a:p>
          <a:p>
            <a:endParaRPr lang="en-GB" sz="1800" b="1" dirty="0">
              <a:solidFill>
                <a:schemeClr val="tx1"/>
              </a:solidFill>
            </a:endParaRPr>
          </a:p>
          <a:p>
            <a:pPr marL="1085850" lvl="1" indent="-342900">
              <a:buFont typeface="Wingdings" panose="05000000000000000000" pitchFamily="2" charset="2"/>
              <a:buChar char="q"/>
            </a:pPr>
            <a:r>
              <a:rPr lang="en-GB" sz="1800" dirty="0">
                <a:solidFill>
                  <a:schemeClr val="tx1"/>
                </a:solidFill>
                <a:latin typeface="Arial" panose="020B0604020202020204" pitchFamily="34" charset="0"/>
                <a:cs typeface="Arial" panose="020B0604020202020204" pitchFamily="34" charset="0"/>
              </a:rPr>
              <a:t>How effective was the overall individual contribution? </a:t>
            </a:r>
            <a:r>
              <a:rPr lang="en-GB" sz="1800" dirty="0">
                <a:latin typeface="Arial" panose="020B0604020202020204" pitchFamily="34" charset="0"/>
                <a:cs typeface="Arial" panose="020B0604020202020204" pitchFamily="34" charset="0"/>
              </a:rPr>
              <a:t>D</a:t>
            </a:r>
            <a:r>
              <a:rPr lang="en-GB" sz="1800" dirty="0">
                <a:solidFill>
                  <a:schemeClr val="tx1"/>
                </a:solidFill>
                <a:latin typeface="Arial" panose="020B0604020202020204" pitchFamily="34" charset="0"/>
                <a:cs typeface="Arial" panose="020B0604020202020204" pitchFamily="34" charset="0"/>
              </a:rPr>
              <a:t>id the performance sustain audience interest? Think about the actor’s commitment to th</a:t>
            </a:r>
            <a:r>
              <a:rPr lang="en-GB" sz="1800" dirty="0">
                <a:latin typeface="Arial" panose="020B0604020202020204" pitchFamily="34" charset="0"/>
                <a:cs typeface="Arial" panose="020B0604020202020204" pitchFamily="34" charset="0"/>
              </a:rPr>
              <a:t>e role, the energy and focus. </a:t>
            </a:r>
          </a:p>
          <a:p>
            <a:pPr lvl="1" indent="0">
              <a:buNone/>
            </a:pPr>
            <a:endParaRPr lang="en-GB" sz="1800" dirty="0">
              <a:latin typeface="Arial" panose="020B0604020202020204" pitchFamily="34" charset="0"/>
              <a:cs typeface="Arial" panose="020B0604020202020204" pitchFamily="34" charset="0"/>
            </a:endParaRPr>
          </a:p>
          <a:p>
            <a:pPr marL="1085850" lvl="1" indent="-342900">
              <a:buFont typeface="Wingdings" panose="05000000000000000000" pitchFamily="2" charset="2"/>
              <a:buChar char="q"/>
            </a:pPr>
            <a:r>
              <a:rPr lang="en-GB" sz="1800" dirty="0">
                <a:solidFill>
                  <a:schemeClr val="tx1"/>
                </a:solidFill>
                <a:latin typeface="Arial" panose="020B0604020202020204" pitchFamily="34" charset="0"/>
                <a:cs typeface="Arial" panose="020B0604020202020204" pitchFamily="34" charset="0"/>
              </a:rPr>
              <a:t>How effective was the overall individual contribution? How effective was th</a:t>
            </a:r>
            <a:r>
              <a:rPr lang="en-GB" sz="1800" dirty="0">
                <a:latin typeface="Arial" panose="020B0604020202020204" pitchFamily="34" charset="0"/>
                <a:cs typeface="Arial" panose="020B0604020202020204" pitchFamily="34" charset="0"/>
              </a:rPr>
              <a:t>e overall design in performance? Did the design clearly reflect the artistic intentions?</a:t>
            </a:r>
            <a:endParaRPr lang="en-GB" sz="1800" dirty="0">
              <a:solidFill>
                <a:schemeClr val="tx1"/>
              </a:solidFill>
              <a:latin typeface="Arial" panose="020B0604020202020204" pitchFamily="34" charset="0"/>
              <a:cs typeface="Arial" panose="020B0604020202020204" pitchFamily="34" charset="0"/>
            </a:endParaRPr>
          </a:p>
          <a:p>
            <a:endParaRPr lang="en-GB" sz="1800" b="1"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Assessment </a:t>
            </a:r>
          </a:p>
        </p:txBody>
      </p:sp>
    </p:spTree>
    <p:extLst>
      <p:ext uri="{BB962C8B-B14F-4D97-AF65-F5344CB8AC3E}">
        <p14:creationId xmlns:p14="http://schemas.microsoft.com/office/powerpoint/2010/main" val="99606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101600" y="1278467"/>
            <a:ext cx="8888414" cy="5508832"/>
          </a:xfrm>
        </p:spPr>
        <p:txBody>
          <a:bodyPr>
            <a:normAutofit/>
          </a:bodyPr>
          <a:lstStyle/>
          <a:p>
            <a:pPr marL="342900" indent="-342900">
              <a:buFont typeface="Arial" panose="020B0604020202020204" pitchFamily="34" charset="0"/>
              <a:buChar char="•"/>
            </a:pPr>
            <a:r>
              <a:rPr lang="en-GB" sz="1800" dirty="0">
                <a:solidFill>
                  <a:schemeClr val="tx1"/>
                </a:solidFill>
              </a:rPr>
              <a:t>A range of exemplar material with additional commentaries from the Principal Examiner will be available shortly on the secure website (www.wjecservices.co.uk).   You will need a username and password from your Examinations Officer to access the material. </a:t>
            </a:r>
          </a:p>
          <a:p>
            <a:pPr marL="342900" indent="-342900">
              <a:buFont typeface="Arial" panose="020B0604020202020204" pitchFamily="34" charset="0"/>
              <a:buChar char="•"/>
            </a:pPr>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rPr>
              <a:t>Once you’ve entered the website:</a:t>
            </a:r>
          </a:p>
          <a:p>
            <a:pPr marL="1028700" lvl="1">
              <a:buFont typeface="Wingdings" panose="05000000000000000000" pitchFamily="2" charset="2"/>
              <a:buChar char="q"/>
            </a:pPr>
            <a:r>
              <a:rPr lang="en-GB" sz="1800" dirty="0"/>
              <a:t>Click on the RESOURCES tab</a:t>
            </a:r>
          </a:p>
          <a:p>
            <a:pPr marL="1028700" lvl="1">
              <a:buFont typeface="Wingdings" panose="05000000000000000000" pitchFamily="2" charset="2"/>
              <a:buChar char="q"/>
            </a:pPr>
            <a:r>
              <a:rPr lang="en-GB" sz="1800" dirty="0"/>
              <a:t>Then in the drop-down box choose SUBJECT-SPECIFIC SUPPORT MATERIAL INC CPD &amp; EXEMPLARS</a:t>
            </a:r>
          </a:p>
          <a:p>
            <a:pPr marL="1028700" lvl="1">
              <a:buFont typeface="Wingdings" panose="05000000000000000000" pitchFamily="2" charset="2"/>
              <a:buChar char="q"/>
            </a:pPr>
            <a:endParaRPr lang="en-GB" sz="1800" dirty="0"/>
          </a:p>
          <a:p>
            <a:pPr marL="1028700" lvl="1">
              <a:buFont typeface="Wingdings" panose="05000000000000000000" pitchFamily="2" charset="2"/>
              <a:buChar char="q"/>
            </a:pPr>
            <a:endParaRPr lang="en-GB" sz="1800" dirty="0"/>
          </a:p>
          <a:p>
            <a:pPr lvl="1" indent="0">
              <a:buNone/>
            </a:pPr>
            <a:endParaRPr lang="en-GB" sz="1800" dirty="0"/>
          </a:p>
          <a:p>
            <a:pPr marL="1028700" lvl="1">
              <a:buFont typeface="Wingdings" panose="05000000000000000000" pitchFamily="2" charset="2"/>
              <a:buChar char="q"/>
            </a:pPr>
            <a:endParaRPr lang="en-GB" sz="1800" dirty="0"/>
          </a:p>
          <a:p>
            <a:pPr marL="1028700" lvl="1">
              <a:buFont typeface="Wingdings" panose="05000000000000000000" pitchFamily="2" charset="2"/>
              <a:buChar char="q"/>
            </a:pPr>
            <a:endParaRPr lang="en-GB" sz="1000" dirty="0">
              <a:solidFill>
                <a:schemeClr val="tx1"/>
              </a:solidFill>
            </a:endParaRPr>
          </a:p>
          <a:p>
            <a:pPr marL="342900" indent="-342900">
              <a:buFont typeface="Arial" panose="020B0604020202020204" pitchFamily="34" charset="0"/>
              <a:buChar char="•"/>
            </a:pPr>
            <a:endParaRPr lang="en-GB" sz="20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a:solidFill>
                  <a:schemeClr val="bg1"/>
                </a:solidFill>
                <a:latin typeface="Arial" panose="020B0604020202020204" pitchFamily="34" charset="0"/>
                <a:cs typeface="Arial" panose="020B0604020202020204" pitchFamily="34" charset="0"/>
              </a:rPr>
              <a:t>Exemplar </a:t>
            </a:r>
          </a:p>
        </p:txBody>
      </p:sp>
      <p:pic>
        <p:nvPicPr>
          <p:cNvPr id="6" name="Picture 5">
            <a:extLst>
              <a:ext uri="{FF2B5EF4-FFF2-40B4-BE49-F238E27FC236}">
                <a16:creationId xmlns:a16="http://schemas.microsoft.com/office/drawing/2014/main" id="{0CE80165-B4CA-471B-9B89-E8C24A42C35E}"/>
              </a:ext>
            </a:extLst>
          </p:cNvPr>
          <p:cNvPicPr>
            <a:picLocks noChangeAspect="1"/>
          </p:cNvPicPr>
          <p:nvPr/>
        </p:nvPicPr>
        <p:blipFill>
          <a:blip r:embed="rId2"/>
          <a:stretch>
            <a:fillRect/>
          </a:stretch>
        </p:blipFill>
        <p:spPr>
          <a:xfrm>
            <a:off x="1615984" y="4216400"/>
            <a:ext cx="2569517" cy="2485588"/>
          </a:xfrm>
          <a:prstGeom prst="rect">
            <a:avLst/>
          </a:prstGeom>
        </p:spPr>
      </p:pic>
      <p:sp>
        <p:nvSpPr>
          <p:cNvPr id="7" name="Arrow: Left 6">
            <a:extLst>
              <a:ext uri="{FF2B5EF4-FFF2-40B4-BE49-F238E27FC236}">
                <a16:creationId xmlns:a16="http://schemas.microsoft.com/office/drawing/2014/main" id="{BEFE6963-3B3F-4D5D-9345-27BDF9E7F8AF}"/>
              </a:ext>
            </a:extLst>
          </p:cNvPr>
          <p:cNvSpPr/>
          <p:nvPr/>
        </p:nvSpPr>
        <p:spPr>
          <a:xfrm>
            <a:off x="4231751" y="5987082"/>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172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4BE450-20E3-4A3C-B77F-78EC282F225F}"/>
              </a:ext>
            </a:extLst>
          </p:cNvPr>
          <p:cNvSpPr>
            <a:spLocks noGrp="1"/>
          </p:cNvSpPr>
          <p:nvPr>
            <p:ph type="body" sz="quarter" idx="14"/>
          </p:nvPr>
        </p:nvSpPr>
        <p:spPr>
          <a:xfrm>
            <a:off x="368300" y="1044575"/>
            <a:ext cx="8418513" cy="5028234"/>
          </a:xfrm>
        </p:spPr>
        <p:txBody>
          <a:bodyPr/>
          <a:lstStyle/>
          <a:p>
            <a:pPr marL="102870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2870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lang="en-GB" sz="1800" dirty="0">
              <a:solidFill>
                <a:prstClr val="black"/>
              </a:solidFill>
            </a:endParaRPr>
          </a:p>
          <a:p>
            <a:pPr marL="102870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in the drop down boxes choose Drama, </a:t>
            </a:r>
            <a:r>
              <a:rPr lang="en-GB" sz="2000" dirty="0">
                <a:solidFill>
                  <a:prstClr val="black"/>
                </a:solidFill>
                <a:latin typeface="Arial" panose="020B0604020202020204" pitchFamily="34" charset="0"/>
                <a:ea typeface="+mn-ea"/>
                <a:cs typeface="Arial" panose="020B0604020202020204" pitchFamily="34" charset="0"/>
              </a:rPr>
              <a:t>WJEC</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GCSE, Exemplar Materials, 2022.</a:t>
            </a:r>
          </a:p>
          <a:p>
            <a:endParaRPr lang="en-GB" dirty="0"/>
          </a:p>
        </p:txBody>
      </p:sp>
      <p:pic>
        <p:nvPicPr>
          <p:cNvPr id="5" name="Picture 4">
            <a:extLst>
              <a:ext uri="{FF2B5EF4-FFF2-40B4-BE49-F238E27FC236}">
                <a16:creationId xmlns:a16="http://schemas.microsoft.com/office/drawing/2014/main" id="{E60FC9CD-482F-42F3-81B8-32F65ED8A9D3}"/>
              </a:ext>
            </a:extLst>
          </p:cNvPr>
          <p:cNvPicPr>
            <a:picLocks noChangeAspect="1"/>
          </p:cNvPicPr>
          <p:nvPr/>
        </p:nvPicPr>
        <p:blipFill>
          <a:blip r:embed="rId2"/>
          <a:stretch>
            <a:fillRect/>
          </a:stretch>
        </p:blipFill>
        <p:spPr>
          <a:xfrm>
            <a:off x="179109" y="2607466"/>
            <a:ext cx="8729221" cy="1992813"/>
          </a:xfrm>
          <a:prstGeom prst="rect">
            <a:avLst/>
          </a:prstGeom>
        </p:spPr>
      </p:pic>
    </p:spTree>
    <p:extLst>
      <p:ext uri="{BB962C8B-B14F-4D97-AF65-F5344CB8AC3E}">
        <p14:creationId xmlns:p14="http://schemas.microsoft.com/office/powerpoint/2010/main" val="412261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127820" y="1464733"/>
            <a:ext cx="8658994" cy="5298532"/>
          </a:xfrm>
        </p:spPr>
        <p:txBody>
          <a:bodyPr>
            <a:normAutofit fontScale="92500" lnSpcReduction="10000"/>
          </a:bodyPr>
          <a:lstStyle/>
          <a:p>
            <a:pPr marL="285750" indent="-285750">
              <a:buFont typeface="Arial" panose="020B0604020202020204" pitchFamily="34" charset="0"/>
              <a:buChar char="•"/>
            </a:pPr>
            <a:r>
              <a:rPr lang="en-GB" sz="1900" b="1" dirty="0">
                <a:solidFill>
                  <a:schemeClr val="tx1"/>
                </a:solidFill>
              </a:rPr>
              <a:t>How do I enter my students’ marks?</a:t>
            </a:r>
          </a:p>
          <a:p>
            <a:r>
              <a:rPr lang="en-GB" sz="1900" b="1" dirty="0">
                <a:solidFill>
                  <a:schemeClr val="tx1"/>
                </a:solidFill>
              </a:rPr>
              <a:t>	</a:t>
            </a:r>
            <a:r>
              <a:rPr lang="en-GB" sz="1900" dirty="0">
                <a:solidFill>
                  <a:schemeClr val="tx1"/>
                </a:solidFill>
                <a:effectLst/>
                <a:ea typeface="Calibri" panose="020F0502020204030204" pitchFamily="34" charset="0"/>
              </a:rPr>
              <a:t>Marks are to be entered on the</a:t>
            </a:r>
            <a:r>
              <a:rPr lang="en-GB" sz="1900" b="1" dirty="0">
                <a:solidFill>
                  <a:schemeClr val="tx1"/>
                </a:solidFill>
                <a:ea typeface="Calibri" panose="020F0502020204030204" pitchFamily="34" charset="0"/>
              </a:rPr>
              <a:t> </a:t>
            </a:r>
            <a:r>
              <a:rPr lang="en-GB" sz="1900" dirty="0">
                <a:solidFill>
                  <a:schemeClr val="tx1"/>
                </a:solidFill>
                <a:ea typeface="Calibri" panose="020F0502020204030204" pitchFamily="34" charset="0"/>
              </a:rPr>
              <a:t>secure website</a:t>
            </a:r>
            <a:r>
              <a:rPr lang="en-GB" sz="1900" u="none" strike="noStrike" dirty="0">
                <a:solidFill>
                  <a:schemeClr val="tx1"/>
                </a:solidFill>
                <a:effectLst/>
                <a:ea typeface="Calibri" panose="020F0502020204030204" pitchFamily="34" charset="0"/>
              </a:rPr>
              <a:t> </a:t>
            </a:r>
            <a:r>
              <a:rPr lang="en-GB" sz="1900" dirty="0">
                <a:solidFill>
                  <a:schemeClr val="tx1"/>
                </a:solidFill>
                <a:effectLst/>
                <a:ea typeface="Calibri" panose="020F0502020204030204" pitchFamily="34" charset="0"/>
              </a:rPr>
              <a:t>under Internal Assessment &gt; 	Internal Assessment Marks/Outcomes. The system will be 	available at least 10 	days before the deadline. Click on the drop-down box 	next to GCSE June 2022 	and find 	Drama (your Exams Officer will need to give you access to this.)  You 	will then find an ‘Enter Marks’ button next to Drama – click on this and you 	will find your candidates listed. When you have entered your marks, a 	‘Submit Marks and View Sample’ button will appear. </a:t>
            </a:r>
          </a:p>
          <a:p>
            <a:endParaRPr lang="en-GB" sz="1900" b="1" dirty="0">
              <a:solidFill>
                <a:schemeClr val="tx1"/>
              </a:solidFill>
            </a:endParaRPr>
          </a:p>
          <a:p>
            <a:pPr marL="285750" indent="-285750">
              <a:buFont typeface="Arial" panose="020B0604020202020204" pitchFamily="34" charset="0"/>
              <a:buChar char="•"/>
            </a:pPr>
            <a:r>
              <a:rPr lang="en-GB" sz="1900" b="1" dirty="0">
                <a:solidFill>
                  <a:schemeClr val="tx1"/>
                </a:solidFill>
              </a:rPr>
              <a:t>What format should the recordings be in?</a:t>
            </a:r>
          </a:p>
          <a:p>
            <a:r>
              <a:rPr lang="en-GB" sz="1900" b="1" dirty="0">
                <a:solidFill>
                  <a:schemeClr val="tx1"/>
                </a:solidFill>
              </a:rPr>
              <a:t>	</a:t>
            </a:r>
            <a:r>
              <a:rPr lang="en-GB" sz="1900" dirty="0">
                <a:solidFill>
                  <a:schemeClr val="tx1"/>
                </a:solidFill>
              </a:rPr>
              <a:t>If you’re uploading the work via our </a:t>
            </a:r>
            <a:r>
              <a:rPr lang="en-GB" sz="1900" dirty="0" err="1">
                <a:solidFill>
                  <a:schemeClr val="tx1"/>
                </a:solidFill>
              </a:rPr>
              <a:t>e-Submission</a:t>
            </a:r>
            <a:r>
              <a:rPr lang="en-GB" sz="1900" dirty="0">
                <a:solidFill>
                  <a:schemeClr val="tx1"/>
                </a:solidFill>
              </a:rPr>
              <a:t> platform, files should be in 	MP4/MKV format and be up to a maximum size of 200MB. Instructions on how 	to resize files can be found on the GCSE/GCE Drama page under Resources, 	Key Documents, Key Information. For general guidance for the </a:t>
            </a:r>
            <a:r>
              <a:rPr lang="en-GB" sz="1900" dirty="0" err="1">
                <a:solidFill>
                  <a:schemeClr val="tx1"/>
                </a:solidFill>
              </a:rPr>
              <a:t>e-submission</a:t>
            </a:r>
            <a:r>
              <a:rPr lang="en-GB" sz="1900" dirty="0">
                <a:solidFill>
                  <a:schemeClr val="tx1"/>
                </a:solidFill>
              </a:rPr>
              <a:t> 	process, please contact: </a:t>
            </a:r>
            <a:r>
              <a:rPr lang="en-GB" sz="1900" dirty="0">
                <a:solidFill>
                  <a:schemeClr val="tx1"/>
                </a:solidFill>
                <a:hlinkClick r:id="rId2"/>
              </a:rPr>
              <a:t>e-submission@wjec.co.uk</a:t>
            </a:r>
            <a:r>
              <a:rPr lang="en-GB" sz="1900" dirty="0">
                <a:solidFill>
                  <a:schemeClr val="tx1"/>
                </a:solidFill>
              </a:rPr>
              <a:t> or 02922404310</a:t>
            </a:r>
          </a:p>
          <a:p>
            <a:r>
              <a:rPr lang="en-GB" sz="1900" dirty="0">
                <a:solidFill>
                  <a:schemeClr val="tx1"/>
                </a:solidFill>
              </a:rPr>
              <a:t>	</a:t>
            </a:r>
          </a:p>
          <a:p>
            <a:r>
              <a:rPr lang="en-GB" sz="1900" dirty="0">
                <a:solidFill>
                  <a:schemeClr val="tx1"/>
                </a:solidFill>
              </a:rPr>
              <a:t>	DVDs or memory sticks may be used for postal submissions. Password details 	can be sent to </a:t>
            </a:r>
            <a:r>
              <a:rPr lang="en-GB" sz="1900" dirty="0">
                <a:solidFill>
                  <a:schemeClr val="tx1"/>
                </a:solidFill>
                <a:hlinkClick r:id="rId3"/>
              </a:rPr>
              <a:t>encryption@wjec.co.uk</a:t>
            </a:r>
            <a:r>
              <a:rPr lang="en-GB" sz="1900" dirty="0">
                <a:solidFill>
                  <a:schemeClr val="tx1"/>
                </a:solidFill>
              </a:rPr>
              <a:t> if required.</a:t>
            </a:r>
          </a:p>
          <a:p>
            <a:endParaRPr lang="en-GB" sz="1900" b="1" dirty="0">
              <a:solidFill>
                <a:schemeClr val="tx1"/>
              </a:solidFill>
            </a:endParaRPr>
          </a:p>
          <a:p>
            <a:pPr marL="285750" indent="-285750">
              <a:buFont typeface="Arial" panose="020B0604020202020204" pitchFamily="34" charset="0"/>
              <a:buChar char="•"/>
            </a:pPr>
            <a:r>
              <a:rPr lang="en-GB" sz="1900" b="1" dirty="0">
                <a:solidFill>
                  <a:schemeClr val="tx1"/>
                </a:solidFill>
              </a:rPr>
              <a:t>Can the cover sheets be completed and signed digitally?</a:t>
            </a:r>
          </a:p>
          <a:p>
            <a:r>
              <a:rPr lang="en-GB" sz="1900" b="1" dirty="0">
                <a:solidFill>
                  <a:schemeClr val="tx1"/>
                </a:solidFill>
              </a:rPr>
              <a:t>	</a:t>
            </a:r>
            <a:r>
              <a:rPr lang="en-GB" sz="1900" dirty="0">
                <a:solidFill>
                  <a:schemeClr val="tx1"/>
                </a:solidFill>
              </a:rPr>
              <a:t>Yes, both handwritten and typed/digital signatures and forms are acceptable.</a:t>
            </a:r>
          </a:p>
          <a:p>
            <a:endParaRPr lang="en-GB" sz="1800" b="1"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FAQs </a:t>
            </a:r>
          </a:p>
        </p:txBody>
      </p:sp>
    </p:spTree>
    <p:extLst>
      <p:ext uri="{BB962C8B-B14F-4D97-AF65-F5344CB8AC3E}">
        <p14:creationId xmlns:p14="http://schemas.microsoft.com/office/powerpoint/2010/main" val="203730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237066" y="1439333"/>
            <a:ext cx="8549747" cy="4430526"/>
          </a:xfrm>
        </p:spPr>
        <p:txBody>
          <a:bodyPr>
            <a:normAutofit/>
          </a:bodyPr>
          <a:lstStyle/>
          <a:p>
            <a:pPr marL="342900" indent="-342900">
              <a:buFont typeface="Arial" panose="020B0604020202020204" pitchFamily="34" charset="0"/>
              <a:buChar char="•"/>
            </a:pPr>
            <a:r>
              <a:rPr lang="en-GB" sz="2000" dirty="0">
                <a:solidFill>
                  <a:schemeClr val="tx1"/>
                </a:solidFill>
              </a:rPr>
              <a:t>Examinations Officers will receive a circular detailing the submission process in March.</a:t>
            </a: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r>
              <a:rPr lang="en-GB" sz="2000" dirty="0">
                <a:solidFill>
                  <a:schemeClr val="tx1"/>
                </a:solidFill>
              </a:rPr>
              <a:t>Full FAQ document can be accessed on the </a:t>
            </a:r>
            <a:r>
              <a:rPr lang="en-GB" sz="2000" dirty="0">
                <a:solidFill>
                  <a:schemeClr val="tx1"/>
                </a:solidFill>
                <a:hlinkClick r:id="rId2"/>
              </a:rPr>
              <a:t>website</a:t>
            </a:r>
            <a:r>
              <a:rPr lang="en-GB" sz="2000" dirty="0">
                <a:solidFill>
                  <a:schemeClr val="tx1"/>
                </a:solidFill>
              </a:rPr>
              <a:t> under Resources, Key Document, Key Information. </a:t>
            </a: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r>
              <a:rPr lang="en-US" sz="2000" dirty="0">
                <a:solidFill>
                  <a:schemeClr val="tx1"/>
                </a:solidFill>
                <a:hlinkClick r:id="rId3"/>
              </a:rPr>
              <a:t>E-submission Process Subject Guide - Summer 2022</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hlinkClick r:id="rId4"/>
              </a:rPr>
              <a:t>Administration Contacts</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hlinkClick r:id="rId5"/>
              </a:rPr>
              <a:t>Key Dates and Timetables</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a:solidFill>
                  <a:schemeClr val="bg1"/>
                </a:solidFill>
                <a:latin typeface="Arial" panose="020B0604020202020204" pitchFamily="34" charset="0"/>
                <a:cs typeface="Arial" panose="020B0604020202020204" pitchFamily="34" charset="0"/>
              </a:rPr>
              <a:t>Further Information </a:t>
            </a:r>
            <a:endParaRPr lang="en-GB"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28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a:blip r:embed="rId3"/>
          <a:stretch>
            <a:fillRect/>
          </a:stretch>
        </p:blipFill>
        <p:spPr>
          <a:xfrm>
            <a:off x="0" y="0"/>
            <a:ext cx="9144000" cy="6857999"/>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Any Questions?</a:t>
            </a:r>
          </a:p>
        </p:txBody>
      </p:sp>
      <p:sp>
        <p:nvSpPr>
          <p:cNvPr id="9" name="TextBox 8">
            <a:extLst>
              <a:ext uri="{FF2B5EF4-FFF2-40B4-BE49-F238E27FC236}">
                <a16:creationId xmlns:a16="http://schemas.microsoft.com/office/drawing/2014/main" id="{8DD783CA-D017-479B-AC62-A6550977FE53}"/>
              </a:ext>
            </a:extLst>
          </p:cNvPr>
          <p:cNvSpPr txBox="1"/>
          <p:nvPr/>
        </p:nvSpPr>
        <p:spPr>
          <a:xfrm>
            <a:off x="268287" y="1303202"/>
            <a:ext cx="4084637" cy="1538883"/>
          </a:xfrm>
          <a:prstGeom prst="rect">
            <a:avLst/>
          </a:prstGeom>
          <a:noFill/>
        </p:spPr>
        <p:txBody>
          <a:bodyPr wrap="square" rtlCol="0">
            <a:spAutoFit/>
          </a:bodyPr>
          <a:lstStyle/>
          <a:p>
            <a:r>
              <a:rPr lang="en-GB" dirty="0">
                <a:solidFill>
                  <a:schemeClr val="bg1"/>
                </a:solidFill>
                <a:latin typeface="+mj-lt"/>
              </a:rPr>
              <a:t>Contact our specialist Subject Officer or Subject Support Officer with any queries.  </a:t>
            </a:r>
          </a:p>
          <a:p>
            <a:endParaRPr lang="en-GB" dirty="0">
              <a:solidFill>
                <a:schemeClr val="bg1"/>
              </a:solidFill>
              <a:latin typeface="+mj-lt"/>
              <a:cs typeface="Arial" panose="020B0604020202020204" pitchFamily="34" charset="0"/>
            </a:endParaRPr>
          </a:p>
          <a:p>
            <a:endParaRPr lang="en-US" sz="2000" kern="1100" spc="-50" dirty="0">
              <a:solidFill>
                <a:schemeClr val="bg1"/>
              </a:solidFill>
              <a:latin typeface="+mj-lt"/>
              <a:cs typeface="Arial" panose="020B0604020202020204" pitchFamily="34" charset="0"/>
            </a:endParaRPr>
          </a:p>
          <a:p>
            <a:r>
              <a:rPr lang="en-US" sz="2000" kern="1100" spc="-50" dirty="0">
                <a:solidFill>
                  <a:schemeClr val="bg1"/>
                </a:solidFill>
                <a:latin typeface="+mj-lt"/>
                <a:cs typeface="Arial" panose="020B0604020202020204" pitchFamily="34" charset="0"/>
              </a:rPr>
              <a:t>drama@wjec.co.uk</a:t>
            </a:r>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9901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D7DF21-2A0E-4B3D-B220-E10E02C23491}"/>
              </a:ext>
            </a:extLst>
          </p:cNvPr>
          <p:cNvSpPr txBox="1"/>
          <p:nvPr/>
        </p:nvSpPr>
        <p:spPr>
          <a:xfrm>
            <a:off x="309648" y="189375"/>
            <a:ext cx="8609907" cy="2616101"/>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ＭＳ Ｐゴシック" pitchFamily="1" charset="-128"/>
                <a:cs typeface="Arial"/>
              </a:rPr>
              <a:t>RECORDING</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a:ea typeface="ＭＳ Ｐゴシック" pitchFamily="1"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ＭＳ Ｐゴシック" pitchFamily="1" charset="-128"/>
                <a:cs typeface="Arial"/>
              </a:rPr>
              <a:t>WJEC will be recording this event and a copy of the recording and will be available on the WJEC GCE and GCSE Drama (and theatre)  webpages after this event.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Arial"/>
              <a:ea typeface="ＭＳ Ｐゴシック" pitchFamily="1"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ＭＳ Ｐゴシック" pitchFamily="1" charset="-128"/>
                <a:cs typeface="Arial"/>
              </a:rPr>
              <a:t>Please type and submit any questions you may have in the Q&amp;A area when this is made available.</a:t>
            </a:r>
            <a:endParaRPr kumimoji="0" lang="en-GB" sz="2000" b="1" i="0" u="none" strike="noStrike" kern="1200" cap="none" spc="0" normalizeH="0" baseline="0" noProof="0" dirty="0">
              <a:ln>
                <a:noFill/>
              </a:ln>
              <a:solidFill>
                <a:prstClr val="white"/>
              </a:solidFill>
              <a:effectLst/>
              <a:uLnTx/>
              <a:uFillTx/>
              <a:latin typeface="Calibri" pitchFamily="34" charset="0"/>
              <a:ea typeface="ＭＳ Ｐゴシック" pitchFamily="1" charset="-128"/>
              <a:cs typeface="+mn-cs"/>
            </a:endParaRPr>
          </a:p>
        </p:txBody>
      </p:sp>
      <p:pic>
        <p:nvPicPr>
          <p:cNvPr id="3" name="Picture 2" descr="Z:\Pictures\logos\WJEC_Logo_RGB.jpg">
            <a:extLst>
              <a:ext uri="{FF2B5EF4-FFF2-40B4-BE49-F238E27FC236}">
                <a16:creationId xmlns:a16="http://schemas.microsoft.com/office/drawing/2014/main" id="{2886EA74-672F-4114-8AAE-C5E68FB6D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5" y="5793874"/>
            <a:ext cx="914400" cy="89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2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237068" y="1422400"/>
            <a:ext cx="8549746" cy="5300132"/>
          </a:xfrm>
        </p:spPr>
        <p:txBody>
          <a:bodyPr>
            <a:normAutofit/>
          </a:bodyPr>
          <a:lstStyle/>
          <a:p>
            <a:pPr marL="342900" indent="-342900">
              <a:buFont typeface="Arial" panose="020B0604020202020204" pitchFamily="34" charset="0"/>
              <a:buChar char="•"/>
            </a:pPr>
            <a:r>
              <a:rPr lang="en-GB" sz="2200" dirty="0">
                <a:solidFill>
                  <a:schemeClr val="tx1"/>
                </a:solidFill>
              </a:rPr>
              <a:t>In 2022 only, the WJEC GCSE Drama Unit 2: Performing Theatre will be internally assessed and externally moderated by WJEC.</a:t>
            </a:r>
          </a:p>
          <a:p>
            <a:pPr marL="342900" indent="-342900">
              <a:buFont typeface="Arial" panose="020B0604020202020204" pitchFamily="34" charset="0"/>
              <a:buChar char="•"/>
            </a:pPr>
            <a:endParaRPr lang="en-GB" sz="2200" dirty="0">
              <a:solidFill>
                <a:schemeClr val="tx1"/>
              </a:solidFill>
            </a:endParaRPr>
          </a:p>
          <a:p>
            <a:pPr marL="342900" indent="-342900">
              <a:buFont typeface="Arial" panose="020B0604020202020204" pitchFamily="34" charset="0"/>
              <a:buChar char="•"/>
            </a:pPr>
            <a:r>
              <a:rPr lang="en-GB" sz="2200" dirty="0">
                <a:solidFill>
                  <a:schemeClr val="tx1"/>
                </a:solidFill>
              </a:rPr>
              <a:t>This unit will therefore follow the same assessment arrangements as Unit 1: Devising Theatre.</a:t>
            </a:r>
          </a:p>
          <a:p>
            <a:pPr marL="342900" indent="-342900">
              <a:buFont typeface="Arial" panose="020B0604020202020204" pitchFamily="34" charset="0"/>
              <a:buChar char="•"/>
            </a:pPr>
            <a:endParaRPr lang="en-GB" sz="2200" dirty="0">
              <a:solidFill>
                <a:schemeClr val="tx1"/>
              </a:solidFill>
            </a:endParaRPr>
          </a:p>
          <a:p>
            <a:pPr marL="342900" indent="-342900">
              <a:buFont typeface="Arial" panose="020B0604020202020204" pitchFamily="34" charset="0"/>
              <a:buChar char="•"/>
            </a:pPr>
            <a:r>
              <a:rPr lang="en-GB" sz="2200" dirty="0">
                <a:solidFill>
                  <a:schemeClr val="tx1"/>
                </a:solidFill>
              </a:rPr>
              <a:t>Centres are reminded of the adaptations that have been published regarding the summer 2022 examination series. The Summary of Changes document can be accessed via the </a:t>
            </a:r>
            <a:r>
              <a:rPr lang="en-GB" sz="2200" dirty="0">
                <a:solidFill>
                  <a:schemeClr val="tx1"/>
                </a:solidFill>
                <a:hlinkClick r:id="rId2"/>
              </a:rPr>
              <a:t>website</a:t>
            </a:r>
            <a:r>
              <a:rPr lang="en-GB" sz="2200" dirty="0">
                <a:solidFill>
                  <a:schemeClr val="tx1"/>
                </a:solidFill>
              </a:rPr>
              <a:t>.</a:t>
            </a:r>
          </a:p>
          <a:p>
            <a:pPr marL="342900" indent="-342900">
              <a:buFont typeface="Arial" panose="020B0604020202020204" pitchFamily="34" charset="0"/>
              <a:buChar char="•"/>
            </a:pPr>
            <a:endParaRPr lang="en-GB" sz="2200" dirty="0">
              <a:solidFill>
                <a:schemeClr val="tx1"/>
              </a:solidFill>
            </a:endParaRPr>
          </a:p>
          <a:p>
            <a:pPr marL="342900" indent="-342900">
              <a:buFont typeface="Arial" panose="020B0604020202020204" pitchFamily="34" charset="0"/>
              <a:buChar char="•"/>
            </a:pPr>
            <a:r>
              <a:rPr lang="en-GB" sz="2200" dirty="0">
                <a:solidFill>
                  <a:schemeClr val="tx1"/>
                </a:solidFill>
              </a:rPr>
              <a:t>Centres can choose to assess and record the performances anytime between November and the submission deadline.</a:t>
            </a:r>
          </a:p>
          <a:p>
            <a:endParaRPr lang="en-GB" sz="20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18734" y="135468"/>
            <a:ext cx="6908800" cy="830997"/>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Outline of the Adapted Assessment Arrangements </a:t>
            </a:r>
          </a:p>
        </p:txBody>
      </p:sp>
    </p:spTree>
    <p:extLst>
      <p:ext uri="{BB962C8B-B14F-4D97-AF65-F5344CB8AC3E}">
        <p14:creationId xmlns:p14="http://schemas.microsoft.com/office/powerpoint/2010/main" val="230757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194734" y="1405467"/>
            <a:ext cx="8592080" cy="5452533"/>
          </a:xfrm>
        </p:spPr>
        <p:txBody>
          <a:bodyPr>
            <a:normAutofit fontScale="32500" lnSpcReduction="20000"/>
          </a:bodyPr>
          <a:lstStyle/>
          <a:p>
            <a:pPr marL="342900" lvl="0" indent="-342900">
              <a:lnSpc>
                <a:spcPct val="115000"/>
              </a:lnSpc>
              <a:buFont typeface="Symbol" panose="05050102010706020507" pitchFamily="18" charset="2"/>
              <a:buChar char=""/>
            </a:pPr>
            <a:r>
              <a:rPr lang="en-GB" sz="7200" dirty="0">
                <a:solidFill>
                  <a:schemeClr val="tx1"/>
                </a:solidFill>
                <a:effectLst/>
                <a:ea typeface="Calibri" panose="020F0502020204030204" pitchFamily="34" charset="0"/>
              </a:rPr>
              <a:t>To make the assessment arrangements more manageable for centres and mitigate student absences due to self-isolation or illness on the day of the </a:t>
            </a:r>
            <a:r>
              <a:rPr lang="en-GB" sz="7200" dirty="0">
                <a:solidFill>
                  <a:schemeClr val="tx1"/>
                </a:solidFill>
                <a:ea typeface="Calibri" panose="020F0502020204030204" pitchFamily="34" charset="0"/>
              </a:rPr>
              <a:t>assessment</a:t>
            </a:r>
            <a:r>
              <a:rPr lang="en-GB" sz="7200" dirty="0">
                <a:solidFill>
                  <a:schemeClr val="tx1"/>
                </a:solidFill>
                <a:effectLst/>
                <a:ea typeface="Calibri" panose="020F0502020204030204" pitchFamily="34" charset="0"/>
              </a:rPr>
              <a:t> (which could affect others in their performance group) by allowing teachers flexibility to set their own dates and/or to hold assessments across a period of time should this be required. </a:t>
            </a:r>
          </a:p>
          <a:p>
            <a:pPr lvl="0">
              <a:lnSpc>
                <a:spcPct val="115000"/>
              </a:lnSpc>
            </a:pPr>
            <a:endParaRPr lang="en-GB" sz="7200" dirty="0">
              <a:solidFill>
                <a:schemeClr val="tx1"/>
              </a:solidFill>
              <a:effectLst/>
              <a:ea typeface="Calibri" panose="020F0502020204030204" pitchFamily="34" charset="0"/>
            </a:endParaRPr>
          </a:p>
          <a:p>
            <a:pPr marL="342900" lvl="0" indent="-342900">
              <a:lnSpc>
                <a:spcPct val="115000"/>
              </a:lnSpc>
              <a:buFont typeface="Symbol" panose="05050102010706020507" pitchFamily="18" charset="2"/>
              <a:buChar char=""/>
            </a:pPr>
            <a:r>
              <a:rPr lang="en-GB" sz="7200" dirty="0">
                <a:solidFill>
                  <a:schemeClr val="tx1"/>
                </a:solidFill>
                <a:effectLst/>
                <a:ea typeface="Calibri" panose="020F0502020204030204" pitchFamily="34" charset="0"/>
              </a:rPr>
              <a:t>Within our consultation, many teachers raised concerns regarding the reliability of remote assessment, stating that subtleties in performance and design may be lost if they are assessed via a recording. Therefore, we believe that given the current circumstances and the difficulties around centre visits in 2022, that teachers are best placed to assess the performances as they are present in the centre and able to fully appreciate the subtleties of the performance. </a:t>
            </a:r>
          </a:p>
          <a:p>
            <a:pPr marL="342900" lvl="0" indent="-342900">
              <a:lnSpc>
                <a:spcPct val="115000"/>
              </a:lnSpc>
              <a:buFont typeface="Symbol" panose="05050102010706020507" pitchFamily="18" charset="2"/>
              <a:buChar char=""/>
            </a:pPr>
            <a:endParaRPr lang="en-GB" sz="7200" dirty="0">
              <a:solidFill>
                <a:schemeClr val="tx1"/>
              </a:solidFill>
              <a:effectLst/>
              <a:ea typeface="Calibri" panose="020F0502020204030204" pitchFamily="34" charset="0"/>
            </a:endParaRPr>
          </a:p>
          <a:p>
            <a:endParaRPr lang="en-GB" sz="20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18734" y="135468"/>
            <a:ext cx="6908800" cy="830997"/>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Rationale for the Adapted Assessment Arrangements </a:t>
            </a:r>
          </a:p>
        </p:txBody>
      </p:sp>
    </p:spTree>
    <p:extLst>
      <p:ext uri="{BB962C8B-B14F-4D97-AF65-F5344CB8AC3E}">
        <p14:creationId xmlns:p14="http://schemas.microsoft.com/office/powerpoint/2010/main" val="148704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160256" y="1380067"/>
            <a:ext cx="8814062" cy="5477933"/>
          </a:xfrm>
        </p:spPr>
        <p:txBody>
          <a:bodyPr>
            <a:noAutofit/>
          </a:bodyPr>
          <a:lstStyle/>
          <a:p>
            <a:pPr marL="342900" indent="-342900">
              <a:buFont typeface="Arial" panose="020B0604020202020204" pitchFamily="34" charset="0"/>
              <a:buChar char="•"/>
            </a:pPr>
            <a:r>
              <a:rPr lang="en-GB" sz="1700" dirty="0">
                <a:solidFill>
                  <a:schemeClr val="tx1"/>
                </a:solidFill>
              </a:rPr>
              <a:t>Centres will only need to submit the work of the candidates selected within the initial sample.</a:t>
            </a:r>
          </a:p>
          <a:p>
            <a:pPr marL="342900" indent="-342900">
              <a:buFont typeface="Arial" panose="020B0604020202020204" pitchFamily="34" charset="0"/>
              <a:buChar char="•"/>
            </a:pPr>
            <a:endParaRPr lang="en-GB" sz="1700" dirty="0">
              <a:solidFill>
                <a:schemeClr val="tx1"/>
              </a:solidFill>
            </a:endParaRPr>
          </a:p>
          <a:p>
            <a:pPr marL="342900" indent="-342900">
              <a:buFont typeface="Arial" panose="020B0604020202020204" pitchFamily="34" charset="0"/>
              <a:buChar char="•"/>
            </a:pPr>
            <a:r>
              <a:rPr lang="en-GB" sz="1700" dirty="0">
                <a:solidFill>
                  <a:schemeClr val="tx1"/>
                </a:solidFill>
              </a:rPr>
              <a:t>Centres will have the option of submitting their work via our </a:t>
            </a:r>
            <a:r>
              <a:rPr lang="en-GB" sz="1700" dirty="0" err="1">
                <a:solidFill>
                  <a:schemeClr val="tx1"/>
                </a:solidFill>
                <a:hlinkClick r:id="rId3"/>
              </a:rPr>
              <a:t>e-Submission</a:t>
            </a:r>
            <a:r>
              <a:rPr lang="en-GB" sz="1700" dirty="0">
                <a:solidFill>
                  <a:schemeClr val="tx1"/>
                </a:solidFill>
                <a:hlinkClick r:id="rId3"/>
              </a:rPr>
              <a:t> process</a:t>
            </a:r>
            <a:r>
              <a:rPr lang="en-GB" sz="1700" dirty="0">
                <a:solidFill>
                  <a:schemeClr val="tx1"/>
                </a:solidFill>
              </a:rPr>
              <a:t> or by post.</a:t>
            </a:r>
          </a:p>
          <a:p>
            <a:pPr marL="342900" indent="-342900">
              <a:buFont typeface="Arial" panose="020B0604020202020204" pitchFamily="34" charset="0"/>
              <a:buChar char="•"/>
            </a:pPr>
            <a:endParaRPr lang="en-GB" sz="1700" dirty="0">
              <a:solidFill>
                <a:schemeClr val="tx1"/>
              </a:solidFill>
            </a:endParaRPr>
          </a:p>
          <a:p>
            <a:pPr marL="342900" indent="-342900">
              <a:buFont typeface="Arial" panose="020B0604020202020204" pitchFamily="34" charset="0"/>
              <a:buChar char="•"/>
            </a:pPr>
            <a:r>
              <a:rPr lang="en-GB" sz="1700" dirty="0">
                <a:solidFill>
                  <a:schemeClr val="tx1"/>
                </a:solidFill>
              </a:rPr>
              <a:t>Centres will need to submit the following documentation along with the candidates’ work:</a:t>
            </a:r>
          </a:p>
          <a:p>
            <a:pPr marL="1085850" lvl="1" indent="-342900">
              <a:buFont typeface="Wingdings" panose="05000000000000000000" pitchFamily="2" charset="2"/>
              <a:buChar char="q"/>
            </a:pPr>
            <a:r>
              <a:rPr lang="en-GB" sz="1700" dirty="0">
                <a:latin typeface="Arial" panose="020B0604020202020204" pitchFamily="34" charset="0"/>
                <a:cs typeface="Arial" panose="020B0604020202020204" pitchFamily="34" charset="0"/>
              </a:rPr>
              <a:t>Programme Proforma (noting all performances within the cohort)</a:t>
            </a:r>
          </a:p>
          <a:p>
            <a:pPr marL="1085850" lvl="1" indent="-342900">
              <a:buFont typeface="Wingdings" panose="05000000000000000000" pitchFamily="2" charset="2"/>
              <a:buChar char="q"/>
            </a:pPr>
            <a:r>
              <a:rPr lang="en-GB" sz="1700" dirty="0">
                <a:solidFill>
                  <a:schemeClr val="tx1"/>
                </a:solidFill>
                <a:latin typeface="Arial" panose="020B0604020202020204" pitchFamily="34" charset="0"/>
                <a:cs typeface="Arial" panose="020B0604020202020204" pitchFamily="34" charset="0"/>
              </a:rPr>
              <a:t>Centre Approval Form</a:t>
            </a:r>
            <a:endParaRPr lang="en-GB" sz="1700" dirty="0">
              <a:latin typeface="Arial" panose="020B0604020202020204" pitchFamily="34" charset="0"/>
              <a:cs typeface="Arial" panose="020B0604020202020204" pitchFamily="34" charset="0"/>
            </a:endParaRPr>
          </a:p>
          <a:p>
            <a:pPr marL="1085850" lvl="1" indent="-342900">
              <a:buFont typeface="Wingdings" panose="05000000000000000000" pitchFamily="2" charset="2"/>
              <a:buChar char="q"/>
            </a:pPr>
            <a:r>
              <a:rPr lang="en-GB" sz="1700" dirty="0">
                <a:solidFill>
                  <a:schemeClr val="tx1"/>
                </a:solidFill>
                <a:latin typeface="Arial" panose="020B0604020202020204" pitchFamily="34" charset="0"/>
                <a:cs typeface="Arial" panose="020B0604020202020204" pitchFamily="34" charset="0"/>
              </a:rPr>
              <a:t>Mark Sheets (one for each candidate within the </a:t>
            </a:r>
            <a:r>
              <a:rPr lang="en-GB" sz="1700" dirty="0">
                <a:latin typeface="Arial" panose="020B0604020202020204" pitchFamily="34" charset="0"/>
                <a:cs typeface="Arial" panose="020B0604020202020204" pitchFamily="34" charset="0"/>
              </a:rPr>
              <a:t>sample</a:t>
            </a:r>
            <a:r>
              <a:rPr lang="en-GB" sz="1700" dirty="0">
                <a:solidFill>
                  <a:schemeClr val="tx1"/>
                </a:solidFill>
                <a:latin typeface="Arial" panose="020B0604020202020204" pitchFamily="34" charset="0"/>
                <a:cs typeface="Arial" panose="020B0604020202020204" pitchFamily="34" charset="0"/>
              </a:rPr>
              <a:t>). The mark sheets have been adapted to reflect the assessment arrangements for 2022.</a:t>
            </a:r>
          </a:p>
          <a:p>
            <a:pPr marL="1085850" lvl="1" indent="-342900">
              <a:buFont typeface="Wingdings" panose="05000000000000000000" pitchFamily="2" charset="2"/>
              <a:buChar char="q"/>
            </a:pPr>
            <a:r>
              <a:rPr lang="en-GB" sz="1700" dirty="0">
                <a:latin typeface="Arial" panose="020B0604020202020204" pitchFamily="34" charset="0"/>
                <a:cs typeface="Arial" panose="020B0604020202020204" pitchFamily="34" charset="0"/>
              </a:rPr>
              <a:t>Artistic Intentions form (one for each candidate within the sample). A reminder that there are separate artistic intentions forms for performers and designers.</a:t>
            </a:r>
            <a:endParaRPr lang="en-GB" sz="1700" dirty="0">
              <a:solidFill>
                <a:schemeClr val="tx1"/>
              </a:solidFill>
              <a:latin typeface="Arial" panose="020B0604020202020204" pitchFamily="34" charset="0"/>
              <a:cs typeface="Arial" panose="020B0604020202020204" pitchFamily="34" charset="0"/>
            </a:endParaRPr>
          </a:p>
          <a:p>
            <a:pPr lvl="1" indent="0">
              <a:buNone/>
            </a:pPr>
            <a:endParaRPr lang="en-GB" sz="1700" dirty="0">
              <a:solidFill>
                <a:schemeClr val="tx1"/>
              </a:solidFill>
            </a:endParaRPr>
          </a:p>
          <a:p>
            <a:pPr marL="342900" indent="-342900">
              <a:buFont typeface="Arial" panose="020B0604020202020204" pitchFamily="34" charset="0"/>
              <a:buChar char="•"/>
            </a:pPr>
            <a:r>
              <a:rPr lang="en-GB" sz="1700" dirty="0">
                <a:solidFill>
                  <a:schemeClr val="tx1"/>
                </a:solidFill>
              </a:rPr>
              <a:t>The documentation can be accessed via our public </a:t>
            </a:r>
            <a:r>
              <a:rPr lang="en-GB" sz="1700" dirty="0">
                <a:solidFill>
                  <a:schemeClr val="tx1"/>
                </a:solidFill>
                <a:hlinkClick r:id="rId4"/>
              </a:rPr>
              <a:t>website</a:t>
            </a:r>
            <a:r>
              <a:rPr lang="en-GB" sz="1700" dirty="0">
                <a:solidFill>
                  <a:schemeClr val="tx1"/>
                </a:solidFill>
              </a:rPr>
              <a:t>  (click on the Key Documents tab, Unit 2 Forms).</a:t>
            </a:r>
          </a:p>
          <a:p>
            <a:pPr marL="342900" indent="-342900">
              <a:buFont typeface="Arial" panose="020B0604020202020204" pitchFamily="34" charset="0"/>
              <a:buChar char="•"/>
            </a:pPr>
            <a:endParaRPr lang="en-GB" sz="1700" dirty="0">
              <a:solidFill>
                <a:schemeClr val="tx1"/>
              </a:solidFill>
            </a:endParaRPr>
          </a:p>
          <a:p>
            <a:pPr marL="342900" indent="-342900">
              <a:buFont typeface="Arial" panose="020B0604020202020204" pitchFamily="34" charset="0"/>
              <a:buChar char="•"/>
            </a:pPr>
            <a:r>
              <a:rPr lang="en-GB" sz="1700" dirty="0">
                <a:solidFill>
                  <a:schemeClr val="tx1"/>
                </a:solidFill>
              </a:rPr>
              <a:t>The deadline for submission is 5 May 2022.</a:t>
            </a:r>
          </a:p>
          <a:p>
            <a:pPr marL="342900" indent="-342900">
              <a:buFont typeface="Arial" panose="020B0604020202020204" pitchFamily="34" charset="0"/>
              <a:buChar char="•"/>
            </a:pPr>
            <a:endParaRPr lang="en-GB" sz="1800" dirty="0">
              <a:solidFill>
                <a:schemeClr val="tx1"/>
              </a:solidFill>
            </a:endParaRPr>
          </a:p>
          <a:p>
            <a:pPr marL="1085850" lvl="1" indent="-342900">
              <a:buFont typeface="Wingdings" panose="05000000000000000000" pitchFamily="2" charset="2"/>
              <a:buChar char="q"/>
            </a:pPr>
            <a:endParaRPr lang="en-GB" sz="1800" dirty="0">
              <a:solidFill>
                <a:schemeClr val="tx1"/>
              </a:solidFill>
            </a:endParaRPr>
          </a:p>
          <a:p>
            <a:pPr marL="342900" indent="-342900">
              <a:buFont typeface="Arial" panose="020B0604020202020204" pitchFamily="34" charset="0"/>
              <a:buChar char="•"/>
            </a:pPr>
            <a:endParaRPr lang="en-GB" sz="1900" dirty="0">
              <a:solidFill>
                <a:schemeClr val="tx1"/>
              </a:solidFill>
            </a:endParaRPr>
          </a:p>
          <a:p>
            <a:pPr marL="342900" indent="-342900">
              <a:buFont typeface="Arial" panose="020B0604020202020204" pitchFamily="34" charset="0"/>
              <a:buChar char="•"/>
            </a:pPr>
            <a:endParaRPr lang="en-GB" sz="19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Submission Details </a:t>
            </a:r>
          </a:p>
        </p:txBody>
      </p:sp>
    </p:spTree>
    <p:extLst>
      <p:ext uri="{BB962C8B-B14F-4D97-AF65-F5344CB8AC3E}">
        <p14:creationId xmlns:p14="http://schemas.microsoft.com/office/powerpoint/2010/main" val="73900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84667" y="1473201"/>
            <a:ext cx="8676747" cy="4396658"/>
          </a:xfrm>
        </p:spPr>
        <p:txBody>
          <a:bodyPr>
            <a:normAutofit lnSpcReduction="10000"/>
          </a:bodyPr>
          <a:lstStyle/>
          <a:p>
            <a:pPr marL="342900" indent="-342900">
              <a:buFont typeface="Arial" panose="020B0604020202020204" pitchFamily="34" charset="0"/>
              <a:buChar char="•"/>
            </a:pPr>
            <a:r>
              <a:rPr lang="en-GB" sz="2000" dirty="0">
                <a:solidFill>
                  <a:schemeClr val="tx1"/>
                </a:solidFill>
              </a:rPr>
              <a:t>The Unit 2 assessment criteria can be accessed via the </a:t>
            </a:r>
            <a:r>
              <a:rPr lang="en-GB" sz="2000" dirty="0">
                <a:solidFill>
                  <a:schemeClr val="tx1"/>
                </a:solidFill>
                <a:hlinkClick r:id="rId2"/>
              </a:rPr>
              <a:t>specification</a:t>
            </a:r>
            <a:r>
              <a:rPr lang="en-GB" sz="2000" dirty="0">
                <a:solidFill>
                  <a:schemeClr val="tx1"/>
                </a:solidFill>
              </a:rPr>
              <a:t>. There are separate grids for performers (pages 44-45) and designers (pages 46-47). </a:t>
            </a:r>
          </a:p>
          <a:p>
            <a:endParaRPr lang="en-GB" sz="2000" dirty="0">
              <a:solidFill>
                <a:schemeClr val="tx1"/>
              </a:solidFill>
            </a:endParaRPr>
          </a:p>
          <a:p>
            <a:pPr marL="342900" indent="-342900">
              <a:buFont typeface="Arial" panose="020B0604020202020204" pitchFamily="34" charset="0"/>
              <a:buChar char="•"/>
            </a:pPr>
            <a:r>
              <a:rPr lang="en-GB" sz="2000" dirty="0">
                <a:solidFill>
                  <a:schemeClr val="tx1"/>
                </a:solidFill>
              </a:rPr>
              <a:t>As with Unit 1, the assessment criteria has been split into five bands. Band 5 – Band 1, with Band 5 being the highest band.</a:t>
            </a: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r>
              <a:rPr lang="en-GB" sz="2000" dirty="0">
                <a:solidFill>
                  <a:schemeClr val="tx1"/>
                </a:solidFill>
              </a:rPr>
              <a:t>The appropriate band for each aspect of the assessment should be established by determining which performance descriptor best reflects the candidate’s performance. Look out for key words as guidance e.g. – </a:t>
            </a:r>
            <a:r>
              <a:rPr lang="en-GB" sz="2000" i="1" dirty="0">
                <a:solidFill>
                  <a:schemeClr val="tx1"/>
                </a:solidFill>
              </a:rPr>
              <a:t>highly effective, sensitive, fully coherent and fully enhances.</a:t>
            </a: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r>
              <a:rPr lang="en-GB" sz="2000" dirty="0">
                <a:solidFill>
                  <a:schemeClr val="tx1"/>
                </a:solidFill>
              </a:rPr>
              <a:t>The appropriate mark should then be established by determining the extent to which the candidate has met the criteria within the relevant band. </a:t>
            </a: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a:p>
            <a:pPr marL="342900" indent="-342900">
              <a:buFont typeface="Arial" panose="020B0604020202020204" pitchFamily="34" charset="0"/>
              <a:buChar char="•"/>
            </a:pPr>
            <a:endParaRPr lang="en-GB" sz="20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Assessment </a:t>
            </a:r>
          </a:p>
        </p:txBody>
      </p:sp>
    </p:spTree>
    <p:extLst>
      <p:ext uri="{BB962C8B-B14F-4D97-AF65-F5344CB8AC3E}">
        <p14:creationId xmlns:p14="http://schemas.microsoft.com/office/powerpoint/2010/main" val="46865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127820" y="1515533"/>
            <a:ext cx="8658994" cy="5046134"/>
          </a:xfrm>
        </p:spPr>
        <p:txBody>
          <a:bodyPr>
            <a:normAutofit lnSpcReduction="10000"/>
          </a:bodyPr>
          <a:lstStyle/>
          <a:p>
            <a:pPr marL="342900" indent="-342900">
              <a:buFont typeface="Arial" panose="020B0604020202020204" pitchFamily="34" charset="0"/>
              <a:buChar char="•"/>
            </a:pPr>
            <a:r>
              <a:rPr lang="en-GB" sz="1800" dirty="0">
                <a:solidFill>
                  <a:schemeClr val="tx1"/>
                </a:solidFill>
              </a:rPr>
              <a:t>This unit assess:</a:t>
            </a:r>
          </a:p>
          <a:p>
            <a:r>
              <a:rPr lang="en-GB" sz="1800" b="1" dirty="0">
                <a:solidFill>
                  <a:schemeClr val="tx1"/>
                </a:solidFill>
              </a:rPr>
              <a:t>	AO2 (apply theatrical skills to realise artistic intentions in live 	performance) </a:t>
            </a:r>
          </a:p>
          <a:p>
            <a:endParaRPr lang="en-GB" sz="1800" b="1" dirty="0">
              <a:solidFill>
                <a:schemeClr val="tx1"/>
              </a:solidFill>
            </a:endParaRPr>
          </a:p>
          <a:p>
            <a:pPr marL="342900" indent="-342900">
              <a:buFont typeface="Arial" panose="020B0604020202020204" pitchFamily="34" charset="0"/>
              <a:buChar char="•"/>
            </a:pPr>
            <a:r>
              <a:rPr lang="en-GB" sz="1800" dirty="0">
                <a:solidFill>
                  <a:schemeClr val="tx1"/>
                </a:solidFill>
              </a:rPr>
              <a:t>The performance is marked out of a total of 60 marks.</a:t>
            </a:r>
          </a:p>
          <a:p>
            <a:pPr marL="342900" indent="-342900">
              <a:buFont typeface="Arial" panose="020B0604020202020204" pitchFamily="34" charset="0"/>
              <a:buChar char="•"/>
            </a:pPr>
            <a:endParaRPr lang="en-GB" sz="1800" b="1" dirty="0">
              <a:solidFill>
                <a:schemeClr val="tx1"/>
              </a:solidFill>
            </a:endParaRPr>
          </a:p>
          <a:p>
            <a:pPr marL="342900" indent="-342900">
              <a:buFont typeface="Arial" panose="020B0604020202020204" pitchFamily="34" charset="0"/>
              <a:buChar char="•"/>
            </a:pPr>
            <a:r>
              <a:rPr lang="en-GB" sz="1800" dirty="0">
                <a:solidFill>
                  <a:schemeClr val="tx1"/>
                </a:solidFill>
              </a:rPr>
              <a:t>There are three separate aspects to assess:</a:t>
            </a:r>
          </a:p>
          <a:p>
            <a:pPr marL="1085850" lvl="1" indent="-342900">
              <a:buFont typeface="Wingdings" panose="05000000000000000000" pitchFamily="2" charset="2"/>
              <a:buChar char="q"/>
            </a:pPr>
            <a:r>
              <a:rPr lang="en-GB" sz="1800" dirty="0">
                <a:latin typeface="Arial" panose="020B0604020202020204" pitchFamily="34" charset="0"/>
                <a:cs typeface="Arial" panose="020B0604020202020204" pitchFamily="34" charset="0"/>
              </a:rPr>
              <a:t>Application of performing/design skills to realise artistic intentions </a:t>
            </a:r>
          </a:p>
          <a:p>
            <a:pPr lvl="1" indent="0">
              <a:buNone/>
            </a:pPr>
            <a:r>
              <a:rPr lang="en-GB" sz="1800" dirty="0">
                <a:latin typeface="Arial" panose="020B0604020202020204" pitchFamily="34" charset="0"/>
                <a:cs typeface="Arial" panose="020B0604020202020204" pitchFamily="34" charset="0"/>
              </a:rPr>
              <a:t>		(30 marks)</a:t>
            </a:r>
          </a:p>
          <a:p>
            <a:pPr marL="1085850" lvl="1" indent="-342900">
              <a:buFont typeface="Wingdings" panose="05000000000000000000" pitchFamily="2" charset="2"/>
              <a:buChar char="q"/>
            </a:pPr>
            <a:r>
              <a:rPr lang="en-GB" sz="1800" dirty="0">
                <a:solidFill>
                  <a:schemeClr val="tx1"/>
                </a:solidFill>
                <a:latin typeface="Arial" panose="020B0604020202020204" pitchFamily="34" charset="0"/>
                <a:cs typeface="Arial" panose="020B0604020202020204" pitchFamily="34" charset="0"/>
              </a:rPr>
              <a:t>Interpretation and engagement to realise artistic intentions </a:t>
            </a:r>
          </a:p>
          <a:p>
            <a:pPr lvl="1" indent="0">
              <a:buNone/>
            </a:pPr>
            <a:r>
              <a:rPr lang="en-GB" sz="1800" dirty="0">
                <a:solidFill>
                  <a:schemeClr val="tx1"/>
                </a:solidFill>
                <a:latin typeface="Arial" panose="020B0604020202020204" pitchFamily="34" charset="0"/>
                <a:cs typeface="Arial" panose="020B0604020202020204" pitchFamily="34" charset="0"/>
              </a:rPr>
              <a:t>		(20 marks)</a:t>
            </a:r>
          </a:p>
          <a:p>
            <a:pPr marL="1085850" lvl="1" indent="-342900">
              <a:buFont typeface="Wingdings" panose="05000000000000000000" pitchFamily="2" charset="2"/>
              <a:buChar char="q"/>
            </a:pPr>
            <a:r>
              <a:rPr lang="en-GB" sz="1800" dirty="0">
                <a:latin typeface="Arial" panose="020B0604020202020204" pitchFamily="34" charset="0"/>
                <a:cs typeface="Arial" panose="020B0604020202020204" pitchFamily="34" charset="0"/>
              </a:rPr>
              <a:t>C</a:t>
            </a:r>
            <a:r>
              <a:rPr lang="en-GB" sz="1800" dirty="0">
                <a:solidFill>
                  <a:schemeClr val="tx1"/>
                </a:solidFill>
                <a:latin typeface="Arial" panose="020B0604020202020204" pitchFamily="34" charset="0"/>
                <a:cs typeface="Arial" panose="020B0604020202020204" pitchFamily="34" charset="0"/>
              </a:rPr>
              <a:t>ontribution to the performance as a whole to realise artistic intentions 	(10 marks)</a:t>
            </a:r>
          </a:p>
          <a:p>
            <a:r>
              <a:rPr lang="en-GB" sz="1800" dirty="0">
                <a:solidFill>
                  <a:schemeClr val="tx1"/>
                </a:solidFill>
              </a:rPr>
              <a:t>	</a:t>
            </a:r>
          </a:p>
          <a:p>
            <a:pPr marL="342900" indent="-342900">
              <a:buFont typeface="Arial" panose="020B0604020202020204" pitchFamily="34" charset="0"/>
              <a:buChar char="•"/>
            </a:pPr>
            <a:r>
              <a:rPr lang="en-GB" sz="1800" dirty="0">
                <a:solidFill>
                  <a:schemeClr val="tx1"/>
                </a:solidFill>
              </a:rPr>
              <a:t>Although not assessed, each candidate must complete an Artistic Intentions form. The quality of these intentions are not assessed, however as noted above, candidates are assessed on their ability to realise these intentions within their performance/design.</a:t>
            </a: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Assessment </a:t>
            </a:r>
          </a:p>
        </p:txBody>
      </p:sp>
    </p:spTree>
    <p:extLst>
      <p:ext uri="{BB962C8B-B14F-4D97-AF65-F5344CB8AC3E}">
        <p14:creationId xmlns:p14="http://schemas.microsoft.com/office/powerpoint/2010/main" val="285740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135468" y="1388533"/>
            <a:ext cx="8651346" cy="5579533"/>
          </a:xfrm>
        </p:spPr>
        <p:txBody>
          <a:bodyPr>
            <a:noAutofit/>
          </a:bodyPr>
          <a:lstStyle/>
          <a:p>
            <a:r>
              <a:rPr lang="en-GB" sz="1800" b="1" dirty="0">
                <a:solidFill>
                  <a:schemeClr val="tx1"/>
                </a:solidFill>
              </a:rPr>
              <a:t>Application of performing/design skills to realise artistic intentions (30 marks)</a:t>
            </a:r>
          </a:p>
          <a:p>
            <a:endParaRPr lang="en-GB" sz="1800" b="1" dirty="0">
              <a:solidFill>
                <a:schemeClr val="tx1"/>
              </a:solidFill>
            </a:endParaRPr>
          </a:p>
          <a:p>
            <a:pPr marL="285750" indent="-285750">
              <a:buFont typeface="Arial" panose="020B0604020202020204" pitchFamily="34" charset="0"/>
              <a:buChar char="•"/>
            </a:pPr>
            <a:r>
              <a:rPr lang="en-GB" sz="1800" dirty="0">
                <a:solidFill>
                  <a:schemeClr val="tx1"/>
                </a:solidFill>
              </a:rPr>
              <a:t>Within this aspect, for both performers and designers there are three elements to be assessed. In order to aid the assessment process, it is recommended that teachers assess the application of skills to realise artistic intentions as follows:</a:t>
            </a:r>
          </a:p>
          <a:p>
            <a:endParaRPr lang="en-GB" sz="1800" b="1" dirty="0">
              <a:solidFill>
                <a:schemeClr val="tx1"/>
              </a:solidFill>
            </a:endParaRPr>
          </a:p>
          <a:p>
            <a:pPr marL="1085850" lvl="1" indent="-342900">
              <a:buFont typeface="Wingdings" panose="05000000000000000000" pitchFamily="2" charset="2"/>
              <a:buChar char="q"/>
            </a:pPr>
            <a:r>
              <a:rPr lang="en-GB" sz="1800" b="1" dirty="0">
                <a:latin typeface="Arial" panose="020B0604020202020204" pitchFamily="34" charset="0"/>
                <a:cs typeface="Arial" panose="020B0604020202020204" pitchFamily="34" charset="0"/>
              </a:rPr>
              <a:t>Performing skills:</a:t>
            </a:r>
          </a:p>
          <a:p>
            <a:pPr lvl="1" indent="0">
              <a:buNone/>
            </a:pPr>
            <a:r>
              <a:rPr lang="en-GB" sz="1800" dirty="0">
                <a:solidFill>
                  <a:schemeClr val="tx1"/>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i) 	Physical skills (10 marks)</a:t>
            </a:r>
          </a:p>
          <a:p>
            <a:pPr lvl="1" indent="0">
              <a:buNone/>
            </a:pPr>
            <a:r>
              <a:rPr lang="en-GB" sz="1800" dirty="0">
                <a:solidFill>
                  <a:schemeClr val="tx1"/>
                </a:solidFill>
                <a:latin typeface="Arial" panose="020B0604020202020204" pitchFamily="34" charset="0"/>
                <a:cs typeface="Arial" panose="020B0604020202020204" pitchFamily="34" charset="0"/>
              </a:rPr>
              <a:t>		ii) 	Vocal skills (10 marks)</a:t>
            </a:r>
          </a:p>
          <a:p>
            <a:pPr lvl="1" indent="0">
              <a:buNone/>
            </a:pPr>
            <a:r>
              <a:rPr lang="en-GB" sz="1800" dirty="0">
                <a:solidFill>
                  <a:schemeClr val="tx1"/>
                </a:solidFill>
                <a:latin typeface="Arial" panose="020B0604020202020204" pitchFamily="34" charset="0"/>
                <a:cs typeface="Arial" panose="020B0604020202020204" pitchFamily="34" charset="0"/>
              </a:rPr>
              <a:t>		iii)	Interaction with other performers </a:t>
            </a:r>
            <a:r>
              <a:rPr lang="en-GB" sz="1800" dirty="0">
                <a:latin typeface="Arial" panose="020B0604020202020204" pitchFamily="34" charset="0"/>
                <a:cs typeface="Arial" panose="020B0604020202020204" pitchFamily="34" charset="0"/>
              </a:rPr>
              <a:t>(10 marks)</a:t>
            </a:r>
            <a:endParaRPr lang="en-GB" sz="1800" dirty="0">
              <a:solidFill>
                <a:schemeClr val="tx1"/>
              </a:solidFill>
              <a:latin typeface="Arial" panose="020B0604020202020204" pitchFamily="34" charset="0"/>
              <a:cs typeface="Arial" panose="020B0604020202020204" pitchFamily="34" charset="0"/>
            </a:endParaRPr>
          </a:p>
          <a:p>
            <a:endParaRPr lang="en-GB" sz="1800" dirty="0"/>
          </a:p>
          <a:p>
            <a:pPr marL="1028700" lvl="1">
              <a:buFont typeface="Wingdings" panose="05000000000000000000" pitchFamily="2" charset="2"/>
              <a:buChar char="q"/>
            </a:pPr>
            <a:r>
              <a:rPr lang="en-GB" sz="1800" b="1" dirty="0">
                <a:latin typeface="Arial" panose="020B0604020202020204" pitchFamily="34" charset="0"/>
                <a:cs typeface="Arial" panose="020B0604020202020204" pitchFamily="34" charset="0"/>
              </a:rPr>
              <a:t>Design skills:</a:t>
            </a:r>
          </a:p>
          <a:p>
            <a:pPr lvl="1" indent="0">
              <a:buNone/>
            </a:pPr>
            <a:r>
              <a:rPr lang="en-GB" sz="1800" dirty="0">
                <a:solidFill>
                  <a:schemeClr val="tx1"/>
                </a:solidFill>
                <a:latin typeface="Arial" panose="020B0604020202020204" pitchFamily="34" charset="0"/>
                <a:cs typeface="Arial" panose="020B0604020202020204" pitchFamily="34" charset="0"/>
              </a:rPr>
              <a:t>		i)	Application of design skills</a:t>
            </a:r>
            <a:r>
              <a:rPr lang="en-GB" sz="1800" dirty="0">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10 marks)</a:t>
            </a:r>
          </a:p>
          <a:p>
            <a:pPr lvl="1" indent="0">
              <a:buNone/>
            </a:pPr>
            <a:r>
              <a:rPr lang="en-GB" sz="1800" dirty="0">
                <a:latin typeface="Arial" panose="020B0604020202020204" pitchFamily="34" charset="0"/>
                <a:cs typeface="Arial" panose="020B0604020202020204" pitchFamily="34" charset="0"/>
              </a:rPr>
              <a:t>		ii)	Enhance the intended effects (10 marks)</a:t>
            </a:r>
          </a:p>
          <a:p>
            <a:pPr lvl="1" indent="0">
              <a:buNone/>
            </a:pPr>
            <a:r>
              <a:rPr lang="en-GB" sz="1800" dirty="0">
                <a:solidFill>
                  <a:schemeClr val="tx1"/>
                </a:solidFill>
                <a:latin typeface="Arial" panose="020B0604020202020204" pitchFamily="34" charset="0"/>
                <a:cs typeface="Arial" panose="020B0604020202020204" pitchFamily="34" charset="0"/>
              </a:rPr>
              <a:t>		iii)	Changes/variations in design which complement the performance			(10 marks)</a:t>
            </a: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Assessment </a:t>
            </a:r>
          </a:p>
        </p:txBody>
      </p:sp>
    </p:spTree>
    <p:extLst>
      <p:ext uri="{BB962C8B-B14F-4D97-AF65-F5344CB8AC3E}">
        <p14:creationId xmlns:p14="http://schemas.microsoft.com/office/powerpoint/2010/main" val="392356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9608E-5726-45F0-9BF2-4CE5D7AF4040}"/>
              </a:ext>
            </a:extLst>
          </p:cNvPr>
          <p:cNvSpPr>
            <a:spLocks noGrp="1"/>
          </p:cNvSpPr>
          <p:nvPr>
            <p:ph type="body" sz="quarter" idx="14"/>
          </p:nvPr>
        </p:nvSpPr>
        <p:spPr>
          <a:xfrm>
            <a:off x="93953" y="1490133"/>
            <a:ext cx="8658994" cy="5503334"/>
          </a:xfrm>
        </p:spPr>
        <p:txBody>
          <a:bodyPr>
            <a:noAutofit/>
          </a:bodyPr>
          <a:lstStyle/>
          <a:p>
            <a:r>
              <a:rPr lang="en-GB" sz="1800" b="1" dirty="0">
                <a:solidFill>
                  <a:schemeClr val="tx1"/>
                </a:solidFill>
              </a:rPr>
              <a:t>Application of performing/design skills to realise artistic intentions (30 marks)</a:t>
            </a:r>
          </a:p>
          <a:p>
            <a:endParaRPr lang="en-GB" sz="1800" b="1" dirty="0">
              <a:solidFill>
                <a:schemeClr val="tx1"/>
              </a:solidFill>
            </a:endParaRPr>
          </a:p>
          <a:p>
            <a:pPr marL="285750" indent="-285750">
              <a:buFont typeface="Arial" panose="020B0604020202020204" pitchFamily="34" charset="0"/>
              <a:buChar char="•"/>
            </a:pPr>
            <a:r>
              <a:rPr lang="en-GB" sz="1800" dirty="0">
                <a:solidFill>
                  <a:schemeClr val="tx1"/>
                </a:solidFill>
              </a:rPr>
              <a:t>The adaptations noted within the </a:t>
            </a:r>
            <a:r>
              <a:rPr lang="en-US" sz="1800" dirty="0">
                <a:solidFill>
                  <a:schemeClr val="tx1"/>
                </a:solidFill>
                <a:hlinkClick r:id="rId2"/>
              </a:rPr>
              <a:t>Summary of Assessment for Summer 2022</a:t>
            </a:r>
            <a:r>
              <a:rPr lang="en-GB" sz="1800" dirty="0">
                <a:solidFill>
                  <a:schemeClr val="tx1"/>
                </a:solidFill>
              </a:rPr>
              <a:t> </a:t>
            </a:r>
            <a:r>
              <a:rPr lang="en-US" sz="1800" dirty="0">
                <a:solidFill>
                  <a:schemeClr val="tx1"/>
                </a:solidFill>
              </a:rPr>
              <a:t> allows for some flexibility when assessing the application of performing/design skills. For example:</a:t>
            </a:r>
          </a:p>
          <a:p>
            <a:endParaRPr lang="en-US" sz="1800" dirty="0">
              <a:solidFill>
                <a:schemeClr val="tx1"/>
              </a:solidFill>
            </a:endParaRPr>
          </a:p>
          <a:p>
            <a:pPr marL="1028700" lvl="1">
              <a:buFont typeface="Wingdings" panose="05000000000000000000" pitchFamily="2" charset="2"/>
              <a:buChar char="q"/>
            </a:pPr>
            <a:r>
              <a:rPr lang="en-US" sz="1800" b="1" dirty="0">
                <a:latin typeface="Arial" panose="020B0604020202020204" pitchFamily="34" charset="0"/>
                <a:cs typeface="Arial" panose="020B0604020202020204" pitchFamily="34" charset="0"/>
              </a:rPr>
              <a:t>Performance skills:</a:t>
            </a:r>
            <a:endParaRPr lang="en-GB" sz="1800" b="1" dirty="0">
              <a:solidFill>
                <a:schemeClr val="tx1"/>
              </a:solidFill>
              <a:latin typeface="Arial" panose="020B0604020202020204" pitchFamily="34" charset="0"/>
              <a:cs typeface="Arial" panose="020B0604020202020204" pitchFamily="34" charset="0"/>
            </a:endParaRPr>
          </a:p>
          <a:p>
            <a:r>
              <a:rPr lang="en-GB" sz="1800" dirty="0"/>
              <a:t>		</a:t>
            </a:r>
            <a:r>
              <a:rPr lang="en-GB" sz="1800" dirty="0">
                <a:solidFill>
                  <a:schemeClr val="tx1"/>
                </a:solidFill>
              </a:rPr>
              <a:t>If candidates are performing a monologue, 15 marks should be awarded 		for the application of physical skills and 15 marks should be awarded for 		the application of vocal skills, if the performance does not require any 			interaction with other performers.</a:t>
            </a:r>
          </a:p>
          <a:p>
            <a:endParaRPr lang="en-GB" sz="1800" dirty="0">
              <a:solidFill>
                <a:schemeClr val="tx1"/>
              </a:solidFill>
            </a:endParaRPr>
          </a:p>
          <a:p>
            <a:endParaRPr lang="en-GB" sz="1800" dirty="0">
              <a:solidFill>
                <a:schemeClr val="tx1"/>
              </a:solidFill>
            </a:endParaRPr>
          </a:p>
          <a:p>
            <a:pPr marL="1028700" lvl="1">
              <a:buFont typeface="Wingdings" panose="05000000000000000000" pitchFamily="2" charset="2"/>
              <a:buChar char="q"/>
            </a:pPr>
            <a:r>
              <a:rPr lang="en-US" sz="1800" b="1" dirty="0">
                <a:solidFill>
                  <a:schemeClr val="tx1"/>
                </a:solidFill>
                <a:latin typeface="Arial" panose="020B0604020202020204" pitchFamily="34" charset="0"/>
                <a:cs typeface="Arial" panose="020B0604020202020204" pitchFamily="34" charset="0"/>
              </a:rPr>
              <a:t>Design skills:</a:t>
            </a:r>
            <a:endParaRPr lang="en-GB" sz="1800" b="1" dirty="0">
              <a:solidFill>
                <a:schemeClr val="tx1"/>
              </a:solidFill>
              <a:latin typeface="Arial" panose="020B0604020202020204" pitchFamily="34" charset="0"/>
              <a:cs typeface="Arial" panose="020B0604020202020204" pitchFamily="34" charset="0"/>
            </a:endParaRPr>
          </a:p>
          <a:p>
            <a:r>
              <a:rPr lang="en-GB" sz="1800" dirty="0"/>
              <a:t>		</a:t>
            </a:r>
            <a:r>
              <a:rPr lang="en-GB" sz="1800" dirty="0">
                <a:solidFill>
                  <a:schemeClr val="tx1"/>
                </a:solidFill>
              </a:rPr>
              <a:t>Changes/variations could be accredited through the use of colour, texture, 		fabrics, positioning, intensity etc as appropriate to the chosen skill.</a:t>
            </a:r>
          </a:p>
          <a:p>
            <a:endParaRPr lang="en-GB" sz="1800" dirty="0">
              <a:solidFill>
                <a:schemeClr val="tx1"/>
              </a:solidFill>
            </a:endParaRPr>
          </a:p>
          <a:p>
            <a:endParaRPr lang="en-GB" sz="1700" dirty="0">
              <a:solidFill>
                <a:schemeClr val="tx1"/>
              </a:solidFill>
            </a:endParaRPr>
          </a:p>
        </p:txBody>
      </p:sp>
      <p:sp>
        <p:nvSpPr>
          <p:cNvPr id="3" name="TextBox 2">
            <a:extLst>
              <a:ext uri="{FF2B5EF4-FFF2-40B4-BE49-F238E27FC236}">
                <a16:creationId xmlns:a16="http://schemas.microsoft.com/office/drawing/2014/main" id="{A172107C-C682-4832-B25B-A4307A8E1C77}"/>
              </a:ext>
            </a:extLst>
          </p:cNvPr>
          <p:cNvSpPr txBox="1"/>
          <p:nvPr/>
        </p:nvSpPr>
        <p:spPr>
          <a:xfrm>
            <a:off x="1759974" y="176981"/>
            <a:ext cx="6430297" cy="646331"/>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Assessment </a:t>
            </a:r>
          </a:p>
        </p:txBody>
      </p:sp>
    </p:spTree>
    <p:extLst>
      <p:ext uri="{BB962C8B-B14F-4D97-AF65-F5344CB8AC3E}">
        <p14:creationId xmlns:p14="http://schemas.microsoft.com/office/powerpoint/2010/main" val="381977050"/>
      </p:ext>
    </p:extLst>
  </p:cSld>
  <p:clrMapOvr>
    <a:masterClrMapping/>
  </p:clrMapOvr>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
        <AccountId xsi:nil="true"/>
        <AccountType/>
      </UserInfo>
    </SharedWithUsers>
    <QA xmlns="101960c9-2583-49a4-9434-4c0cad7b266a" xsi:nil="true"/>
    <MediaLengthInSeconds xmlns="101960c9-2583-49a4-9434-4c0cad7b26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5295BD-75E5-489C-A2AA-BC421B4B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DE5532-076C-4333-94CD-BB9A7BAC216D}">
  <ds:schemaRefs>
    <ds:schemaRef ds:uri="http://purl.org/dc/dcmitype/"/>
    <ds:schemaRef ds:uri="10ebebe9-ad9c-417c-96aa-6a2f5b72dbd6"/>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01960c9-2583-49a4-9434-4c0cad7b266a"/>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755E1BF-89EC-40F0-9404-E5B90B765E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1385</TotalTime>
  <Words>1663</Words>
  <Application>Microsoft Office PowerPoint</Application>
  <PresentationFormat>On-screen Show (4:3)</PresentationFormat>
  <Paragraphs>155</Paragraphs>
  <Slides>16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Symbol</vt:lpstr>
      <vt:lpstr>Bliss-Light</vt:lpstr>
      <vt:lpstr>Gotham Rounded Book</vt:lpstr>
      <vt:lpstr>Calibri</vt:lpstr>
      <vt:lpstr>Wingdings</vt:lpstr>
      <vt:lpstr>CBAC Powerpoint Presentation Template (Bilingual - Wales only) 2017-18</vt:lpstr>
      <vt:lpstr>1_CBAC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Owen, Geraint</cp:lastModifiedBy>
  <cp:revision>53</cp:revision>
  <dcterms:created xsi:type="dcterms:W3CDTF">2017-04-04T10:58:38Z</dcterms:created>
  <dcterms:modified xsi:type="dcterms:W3CDTF">2022-02-03T09:46:12Z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TriggerFlowInfo">
    <vt:lpwstr/>
  </property>
  <property fmtid="{D5CDD505-2E9C-101B-9397-08002B2CF9AE}" pid="9" name="_ExtendedDescription">
    <vt:lpwstr/>
  </property>
</Properties>
</file>