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5"/>
    <p:sldMasterId id="2147484014" r:id="rId6"/>
  </p:sldMasterIdLst>
  <p:notesMasterIdLst>
    <p:notesMasterId r:id="rId37"/>
  </p:notesMasterIdLst>
  <p:handoutMasterIdLst>
    <p:handoutMasterId r:id="rId38"/>
  </p:handoutMasterIdLst>
  <p:sldIdLst>
    <p:sldId id="259" r:id="rId7"/>
    <p:sldId id="673" r:id="rId8"/>
    <p:sldId id="305" r:id="rId9"/>
    <p:sldId id="313" r:id="rId10"/>
    <p:sldId id="273" r:id="rId11"/>
    <p:sldId id="660" r:id="rId12"/>
    <p:sldId id="276" r:id="rId13"/>
    <p:sldId id="662" r:id="rId14"/>
    <p:sldId id="278" r:id="rId15"/>
    <p:sldId id="666" r:id="rId16"/>
    <p:sldId id="670" r:id="rId17"/>
    <p:sldId id="314" r:id="rId18"/>
    <p:sldId id="284" r:id="rId19"/>
    <p:sldId id="286" r:id="rId20"/>
    <p:sldId id="287" r:id="rId21"/>
    <p:sldId id="288" r:id="rId22"/>
    <p:sldId id="315" r:id="rId23"/>
    <p:sldId id="289" r:id="rId24"/>
    <p:sldId id="292" r:id="rId25"/>
    <p:sldId id="316" r:id="rId26"/>
    <p:sldId id="296" r:id="rId27"/>
    <p:sldId id="347" r:id="rId28"/>
    <p:sldId id="260" r:id="rId29"/>
    <p:sldId id="262" r:id="rId30"/>
    <p:sldId id="311" r:id="rId31"/>
    <p:sldId id="270" r:id="rId32"/>
    <p:sldId id="271" r:id="rId33"/>
    <p:sldId id="672" r:id="rId34"/>
    <p:sldId id="268" r:id="rId35"/>
    <p:sldId id="345"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Carter" initials="MC" lastIdx="2" clrIdx="0">
    <p:extLst>
      <p:ext uri="{19B8F6BF-5375-455C-9EA6-DF929625EA0E}">
        <p15:presenceInfo xmlns:p15="http://schemas.microsoft.com/office/powerpoint/2012/main" userId="S::Michael.Carter@ipo.gov.uk::052863ac-a6e4-4e91-9c66-9e989750d947" providerId="AD"/>
      </p:ext>
    </p:extLst>
  </p:cmAuthor>
  <p:cmAuthor id="2" name="Ross Evans" initials="RE" lastIdx="1" clrIdx="1">
    <p:extLst>
      <p:ext uri="{19B8F6BF-5375-455C-9EA6-DF929625EA0E}">
        <p15:presenceInfo xmlns:p15="http://schemas.microsoft.com/office/powerpoint/2012/main" userId="S::Ross.Evans@ipo.gov.uk::65029d45-5679-4014-a8e3-7ffa4aef6360" providerId="AD"/>
      </p:ext>
    </p:extLst>
  </p:cmAuthor>
  <p:cmAuthor id="3" name="Rhys Hurley" initials="RH" lastIdx="3" clrIdx="2">
    <p:extLst>
      <p:ext uri="{19B8F6BF-5375-455C-9EA6-DF929625EA0E}">
        <p15:presenceInfo xmlns:p15="http://schemas.microsoft.com/office/powerpoint/2012/main" userId="S::Rhys.Hurley@ipo.gov.uk::70968383-f0bf-4630-bd19-5a6a2bebc9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F95"/>
    <a:srgbClr val="FF6600"/>
    <a:srgbClr val="33CCCC"/>
    <a:srgbClr val="FF00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58" autoAdjust="0"/>
  </p:normalViewPr>
  <p:slideViewPr>
    <p:cSldViewPr snapToGrid="0">
      <p:cViewPr varScale="1">
        <p:scale>
          <a:sx n="93" d="100"/>
          <a:sy n="93" d="100"/>
        </p:scale>
        <p:origin x="1152"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44DBC8-B427-4CBA-A5B0-49C9794AE8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05B77C73-83C2-4EEF-BE3D-3AE49636D4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C9F66F7-FAFB-4916-9159-EC83199148FC}" type="datetimeFigureOut">
              <a:rPr lang="en-GB"/>
              <a:pPr>
                <a:defRPr/>
              </a:pPr>
              <a:t>29/09/2023</a:t>
            </a:fld>
            <a:endParaRPr lang="en-GB"/>
          </a:p>
        </p:txBody>
      </p:sp>
      <p:sp>
        <p:nvSpPr>
          <p:cNvPr id="4" name="Footer Placeholder 3">
            <a:extLst>
              <a:ext uri="{FF2B5EF4-FFF2-40B4-BE49-F238E27FC236}">
                <a16:creationId xmlns:a16="http://schemas.microsoft.com/office/drawing/2014/main" id="{9B7A37E5-5D73-4F12-86F6-E17EA87297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BDB3A641-4643-460D-8772-DDFED363E2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BA5C3B4-853C-4BF1-9CA0-3E877EAFF246}"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7FB37-7865-4A7E-A6E1-FE73C962B5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9923A832-D710-4E88-9D5E-50A2B832AF7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FEB3362-B6D6-46BB-9BED-C0312A41CE59}" type="datetimeFigureOut">
              <a:rPr lang="en-GB"/>
              <a:pPr>
                <a:defRPr/>
              </a:pPr>
              <a:t>29/09/2023</a:t>
            </a:fld>
            <a:endParaRPr lang="en-GB"/>
          </a:p>
        </p:txBody>
      </p:sp>
      <p:sp>
        <p:nvSpPr>
          <p:cNvPr id="4" name="Slide Image Placeholder 3">
            <a:extLst>
              <a:ext uri="{FF2B5EF4-FFF2-40B4-BE49-F238E27FC236}">
                <a16:creationId xmlns:a16="http://schemas.microsoft.com/office/drawing/2014/main" id="{2BE9C9C9-8CE5-4BCD-A272-3EC3D544476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6DEA4E19-0841-4781-BC64-F8D4B0C8153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B282B684-DD03-4166-8F60-E2DB3804F95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DF9B0EB2-13BA-4F2B-AA3A-C21A527DEA5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7BB59AA-17D7-4F95-B70D-3F7945AF07B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opyright_registr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egislation.gov.uk/ukpga/1988/48/section/163"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nationalarchives.gov.uk/documents/information-management/Publication_of_articles_written_by_ministers_and_civil_servants_PDF_FINAL.pdf" TargetMode="External"/><Relationship Id="rId5" Type="http://schemas.openxmlformats.org/officeDocument/2006/relationships/hyperlink" Target="http://www.nationalarchives.gov.uk/documents/information-management/crown-copyright-an-overview-for-government-departments.pdf" TargetMode="External"/><Relationship Id="rId4" Type="http://schemas.openxmlformats.org/officeDocument/2006/relationships/hyperlink" Target="http://www.nationalarchives.gov.uk/documents/information-management/civil-servants-guide-to-copyright.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9862F40-AF35-4004-BB3C-32DB534F98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61AA32F-ED59-4972-8E8D-333AC3CD4E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3252" name="Slide Number Placeholder 3">
            <a:extLst>
              <a:ext uri="{FF2B5EF4-FFF2-40B4-BE49-F238E27FC236}">
                <a16:creationId xmlns:a16="http://schemas.microsoft.com/office/drawing/2014/main" id="{B03CB096-A067-4315-8B40-253AA77771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FEA3CA-76C4-4A1A-90B9-558315488778}" type="slidenum">
              <a:rPr lang="en-GB" altLang="en-US" smtClean="0"/>
              <a:pPr/>
              <a:t>4</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B765D3E-AF8F-4A7D-A045-B42BF404E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F6CCB6AB-1C40-4352-8B87-EAD68570F5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86020" name="Slide Number Placeholder 3">
            <a:extLst>
              <a:ext uri="{FF2B5EF4-FFF2-40B4-BE49-F238E27FC236}">
                <a16:creationId xmlns:a16="http://schemas.microsoft.com/office/drawing/2014/main" id="{81FA9EAF-3ACE-4195-B740-58E0EACAAE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0A66056-1E95-4C52-854E-BE9CE99A0E95}" type="slidenum">
              <a:rPr lang="en-GB" altLang="en-US" smtClean="0"/>
              <a:pPr/>
              <a:t>14</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28162F1-F95D-420A-A97A-7A1B0CA64F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47548724-3245-4BDE-977A-32D27138B2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89092" name="Slide Number Placeholder 3">
            <a:extLst>
              <a:ext uri="{FF2B5EF4-FFF2-40B4-BE49-F238E27FC236}">
                <a16:creationId xmlns:a16="http://schemas.microsoft.com/office/drawing/2014/main" id="{6C7FC7B8-C035-435E-ADC5-743DB48472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25AD169-BC87-43AD-A167-4E67F01BF37A}" type="slidenum">
              <a:rPr lang="en-GB" altLang="en-US" smtClean="0"/>
              <a:pPr/>
              <a:t>16</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89418715-FC08-4B19-B7CE-4C98C9C1D8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074B308D-0F62-470A-9896-079FAA445F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95236" name="Slide Number Placeholder 3">
            <a:extLst>
              <a:ext uri="{FF2B5EF4-FFF2-40B4-BE49-F238E27FC236}">
                <a16:creationId xmlns:a16="http://schemas.microsoft.com/office/drawing/2014/main" id="{52D5748C-CA15-42DE-AB0B-3DB4F1B63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C811B2-142C-4A0A-97C8-675B2E99DB87}" type="slidenum">
              <a:rPr lang="en-GB" altLang="en-US" smtClean="0"/>
              <a:pPr/>
              <a:t>17</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*Innovation within the public sector can generate significant benefits; and government organisations are often at the forefront of scientific and technological advancements – involving patents.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Managing these forms of IP effectively within the public sector can unlock it’s potential; and, support and enhance innovation within the UK; and generate spill over benefits - helping deliver the </a:t>
            </a:r>
            <a:r>
              <a:rPr lang="en-GB" sz="1200" kern="1200" dirty="0">
                <a:solidFill>
                  <a:schemeClr val="tx1"/>
                </a:solidFill>
                <a:effectLst/>
                <a:latin typeface="+mn-lt"/>
                <a:ea typeface="+mn-ea"/>
                <a:cs typeface="+mn-cs"/>
              </a:rPr>
              <a:t>best results for our public services, economy and society*</a:t>
            </a:r>
          </a:p>
          <a:p>
            <a:endParaRPr lang="en-GB" dirty="0"/>
          </a:p>
        </p:txBody>
      </p:sp>
      <p:sp>
        <p:nvSpPr>
          <p:cNvPr id="4" name="Slide Number Placeholder 3"/>
          <p:cNvSpPr>
            <a:spLocks noGrp="1"/>
          </p:cNvSpPr>
          <p:nvPr>
            <p:ph type="sldNum" sz="quarter" idx="5"/>
          </p:nvPr>
        </p:nvSpPr>
        <p:spPr/>
        <p:txBody>
          <a:bodyPr/>
          <a:lstStyle/>
          <a:p>
            <a:pPr>
              <a:defRPr/>
            </a:pPr>
            <a:fld id="{27BB59AA-17D7-4F95-B70D-3F7945AF07BB}" type="slidenum">
              <a:rPr lang="en-GB" smtClean="0"/>
              <a:pPr>
                <a:defRPr/>
              </a:pPr>
              <a:t>18</a:t>
            </a:fld>
            <a:endParaRPr lang="en-GB"/>
          </a:p>
        </p:txBody>
      </p:sp>
    </p:spTree>
    <p:extLst>
      <p:ext uri="{BB962C8B-B14F-4D97-AF65-F5344CB8AC3E}">
        <p14:creationId xmlns:p14="http://schemas.microsoft.com/office/powerpoint/2010/main" val="2870766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*Government organisations play a big role in Scientific and technological advancements (MOD, NHS), and as such, they generate spill overs which contribute greatly to economy and wider society in the UK – patents hold significant value and this form of IP represents another type of knowledge asset which require careful attention in order to exploit and reap the rewards of its development.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Due Diligence is key*</a:t>
            </a:r>
          </a:p>
          <a:p>
            <a:endParaRPr lang="en-GB" dirty="0"/>
          </a:p>
        </p:txBody>
      </p:sp>
      <p:sp>
        <p:nvSpPr>
          <p:cNvPr id="4" name="Slide Number Placeholder 3"/>
          <p:cNvSpPr>
            <a:spLocks noGrp="1"/>
          </p:cNvSpPr>
          <p:nvPr>
            <p:ph type="sldNum" sz="quarter" idx="5"/>
          </p:nvPr>
        </p:nvSpPr>
        <p:spPr/>
        <p:txBody>
          <a:bodyPr/>
          <a:lstStyle/>
          <a:p>
            <a:pPr>
              <a:defRPr/>
            </a:pPr>
            <a:fld id="{27BB59AA-17D7-4F95-B70D-3F7945AF07BB}" type="slidenum">
              <a:rPr lang="en-GB" smtClean="0"/>
              <a:pPr>
                <a:defRPr/>
              </a:pPr>
              <a:t>21</a:t>
            </a:fld>
            <a:endParaRPr lang="en-GB"/>
          </a:p>
        </p:txBody>
      </p:sp>
    </p:spTree>
    <p:extLst>
      <p:ext uri="{BB962C8B-B14F-4D97-AF65-F5344CB8AC3E}">
        <p14:creationId xmlns:p14="http://schemas.microsoft.com/office/powerpoint/2010/main" val="3532516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89418715-FC08-4B19-B7CE-4C98C9C1D8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074B308D-0F62-470A-9896-079FAA445F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95236" name="Slide Number Placeholder 3">
            <a:extLst>
              <a:ext uri="{FF2B5EF4-FFF2-40B4-BE49-F238E27FC236}">
                <a16:creationId xmlns:a16="http://schemas.microsoft.com/office/drawing/2014/main" id="{52D5748C-CA15-42DE-AB0B-3DB4F1B63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C811B2-142C-4A0A-97C8-675B2E99DB8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0497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229CF8F-0D45-43A8-8978-21A3B8D44B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182D9923-FD3A-4C4D-86FD-40F978864C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Trade marks are badges of origin. They distinguish the goods or services of one trader from another. Trademarks are registered for specific goods or services within 45 individual subjects, of goods and services known as classes. It is possible for others to register identical or similar marks as long as it is in a different, unconnected class.</a:t>
            </a:r>
          </a:p>
          <a:p>
            <a:r>
              <a:rPr lang="en-GB" altLang="en-US" dirty="0"/>
              <a:t>Example Polo car, polo mint, polo shirt, polo fragrance. It’s all about if you as a consumer would get confused and walk into a shop to buy a packet of polo mints and come out with a car because you’ve confused the brands. If something is distinctive in it’s field then you could potentially trade mark it.</a:t>
            </a:r>
          </a:p>
          <a:p>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*Trade marks are intrinsically linked to reputation. That could be the reputation of a company, brand, product, service etc… As an asset, a trade mark can be extremely valuable; and that value is often, largely dependant on building and protecting that reputation.*</a:t>
            </a:r>
          </a:p>
          <a:p>
            <a:endParaRPr lang="en-GB" altLang="en-US" dirty="0"/>
          </a:p>
        </p:txBody>
      </p:sp>
      <p:sp>
        <p:nvSpPr>
          <p:cNvPr id="14340" name="Slide Number Placeholder 3">
            <a:extLst>
              <a:ext uri="{FF2B5EF4-FFF2-40B4-BE49-F238E27FC236}">
                <a16:creationId xmlns:a16="http://schemas.microsoft.com/office/drawing/2014/main" id="{5F684583-3741-4A25-8C6D-97DDAA62B0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7FFDF1D-362D-4555-AED5-13E1F9CF561F}" type="slidenum">
              <a:rPr lang="en-GB" altLang="en-US" smtClean="0"/>
              <a:pPr/>
              <a:t>23</a:t>
            </a:fld>
            <a:endParaRPr lang="en-GB" altLang="en-US"/>
          </a:p>
        </p:txBody>
      </p:sp>
    </p:spTree>
    <p:extLst>
      <p:ext uri="{BB962C8B-B14F-4D97-AF65-F5344CB8AC3E}">
        <p14:creationId xmlns:p14="http://schemas.microsoft.com/office/powerpoint/2010/main" val="62282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9D13A845-CBAB-49DE-95C5-05F34FF5B5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E03534C4-95BC-468A-8982-7BF770529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Chanel name, Nike logo, B&amp;Q domain name, Carlsberg slogan, easy jet colour theme, Toblerone chocolate shape, ASDA pocket tap, T-Mobile jingle</a:t>
            </a:r>
          </a:p>
        </p:txBody>
      </p:sp>
      <p:sp>
        <p:nvSpPr>
          <p:cNvPr id="16388" name="Slide Number Placeholder 3">
            <a:extLst>
              <a:ext uri="{FF2B5EF4-FFF2-40B4-BE49-F238E27FC236}">
                <a16:creationId xmlns:a16="http://schemas.microsoft.com/office/drawing/2014/main" id="{9FFBCBEC-C7F6-411A-96EF-DB268AA156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739357F-B174-4581-8CDA-F40BB9D946C1}" type="slidenum">
              <a:rPr lang="en-GB" altLang="en-US" smtClean="0"/>
              <a:pPr/>
              <a:t>24</a:t>
            </a:fld>
            <a:endParaRPr lang="en-GB" altLang="en-US"/>
          </a:p>
        </p:txBody>
      </p:sp>
    </p:spTree>
    <p:extLst>
      <p:ext uri="{BB962C8B-B14F-4D97-AF65-F5344CB8AC3E}">
        <p14:creationId xmlns:p14="http://schemas.microsoft.com/office/powerpoint/2010/main" val="1046555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670D352-B820-46F5-A31B-C390311663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5D3E591-A5E7-4525-BA2F-3A898C41EE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You need to think of your trade mark as a brand or a mark of origin. It needs to be distinctive and unlikely to be confused. The point of a trade mark is so consumers can identify clearly who is providing the goods or services they’re purchasing.</a:t>
            </a:r>
          </a:p>
          <a:p>
            <a:r>
              <a:rPr lang="en-GB" altLang="en-US" dirty="0"/>
              <a:t>Chanel name, Nike logo, B&amp;Q domain name, Carlsberg slogan, easy jet colour theme, Toblerone chocolate shape, ASDA pocket tap, T-Mobile jingle</a:t>
            </a:r>
            <a:br>
              <a:rPr lang="en-GB" altLang="en-US" dirty="0"/>
            </a:br>
            <a:r>
              <a:rPr lang="en-GB" altLang="en-US" dirty="0"/>
              <a:t>Apples for computers but not for green grocers. Couldn’t use a 3d egg shape for selling eggs but you could use it for credit cards.</a:t>
            </a:r>
          </a:p>
          <a:p>
            <a:r>
              <a:rPr lang="en-GB" altLang="en-US" dirty="0"/>
              <a:t>Protected emblems like red cross or Olympic rings etc can’t be registered.</a:t>
            </a:r>
          </a:p>
          <a:p>
            <a:r>
              <a:rPr lang="en-GB" altLang="en-US" dirty="0"/>
              <a:t>Can’t use “organic” if your products aren’t organic for example.</a:t>
            </a:r>
          </a:p>
          <a:p>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*The use of </a:t>
            </a:r>
            <a:r>
              <a:rPr lang="en-GB" altLang="en-US" b="1" dirty="0"/>
              <a:t>Protected emblems </a:t>
            </a:r>
            <a:r>
              <a:rPr lang="en-GB" altLang="en-US" dirty="0"/>
              <a:t>is important to note; this includes Heraldic symbols, Armorial bearings/insignias, Coats of Arms, the logo of the royal crown (all public sector type examples), but also protected international emblems like the red cross or Olympic rings etc can’t be registered.*</a:t>
            </a:r>
          </a:p>
          <a:p>
            <a:endParaRPr lang="en-GB" altLang="en-US" dirty="0"/>
          </a:p>
          <a:p>
            <a:endParaRPr lang="en-GB" altLang="en-US" dirty="0"/>
          </a:p>
          <a:p>
            <a:endParaRPr lang="en-GB" altLang="en-US" dirty="0"/>
          </a:p>
          <a:p>
            <a:endParaRPr lang="en-GB" altLang="en-US" dirty="0"/>
          </a:p>
        </p:txBody>
      </p:sp>
      <p:sp>
        <p:nvSpPr>
          <p:cNvPr id="18436" name="Slide Number Placeholder 3">
            <a:extLst>
              <a:ext uri="{FF2B5EF4-FFF2-40B4-BE49-F238E27FC236}">
                <a16:creationId xmlns:a16="http://schemas.microsoft.com/office/drawing/2014/main" id="{B579A038-BBA9-4C9F-9D84-F7DE691886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1A2385-189A-4E6F-AD4F-6656397D3646}" type="slidenum">
              <a:rPr lang="en-GB" altLang="en-US" smtClean="0"/>
              <a:pPr/>
              <a:t>25</a:t>
            </a:fld>
            <a:endParaRPr lang="en-GB" altLang="en-US"/>
          </a:p>
        </p:txBody>
      </p:sp>
    </p:spTree>
    <p:extLst>
      <p:ext uri="{BB962C8B-B14F-4D97-AF65-F5344CB8AC3E}">
        <p14:creationId xmlns:p14="http://schemas.microsoft.com/office/powerpoint/2010/main" val="357175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883133D5-F62B-4550-87CD-12B6C0BA2D98}" type="slidenum">
              <a:rPr lang="en-GB" smtClean="0"/>
              <a:t>29</a:t>
            </a:fld>
            <a:endParaRPr lang="en-GB"/>
          </a:p>
        </p:txBody>
      </p:sp>
    </p:spTree>
    <p:extLst>
      <p:ext uri="{BB962C8B-B14F-4D97-AF65-F5344CB8AC3E}">
        <p14:creationId xmlns:p14="http://schemas.microsoft.com/office/powerpoint/2010/main" val="3339336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180DAB4-CF04-4780-BEE9-4B28B8B6D6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D20FF40-8830-4B53-AD69-921A0A29C7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dirty="0"/>
              <a:t>Copyright protects</a:t>
            </a:r>
            <a:r>
              <a:rPr lang="en-GB" altLang="en-US" dirty="0"/>
              <a:t> your work and stops others from using it without your permission. You get </a:t>
            </a:r>
            <a:r>
              <a:rPr lang="en-GB" altLang="en-US" b="1" dirty="0"/>
              <a:t>copyright</a:t>
            </a:r>
            <a:r>
              <a:rPr lang="en-GB" altLang="en-US" dirty="0"/>
              <a:t> protection automatically - you don't have to apply or pay a fee. There isn't a register of </a:t>
            </a:r>
            <a:r>
              <a:rPr lang="en-GB" altLang="en-US" b="1" dirty="0"/>
              <a:t>copyright</a:t>
            </a:r>
            <a:r>
              <a:rPr lang="en-GB" altLang="en-US" dirty="0"/>
              <a:t> works in the UK. ... original literary, dramatic, musical and artistic work, including illustration and photography.</a:t>
            </a:r>
          </a:p>
          <a:p>
            <a:r>
              <a:rPr lang="en-GB" altLang="en-US" dirty="0"/>
              <a:t>Images – </a:t>
            </a:r>
            <a:r>
              <a:rPr lang="en-GB" altLang="en-US" b="1" dirty="0"/>
              <a:t>Harry Potter (1997-2007) </a:t>
            </a:r>
            <a:r>
              <a:rPr lang="en-GB" altLang="en-US" dirty="0"/>
              <a:t>– JK Rowling, </a:t>
            </a:r>
            <a:r>
              <a:rPr lang="en-GB" altLang="en-US" b="1" dirty="0"/>
              <a:t>Avatar(2009)</a:t>
            </a:r>
            <a:r>
              <a:rPr lang="en-GB" altLang="en-US" dirty="0"/>
              <a:t>film – James Cameron, </a:t>
            </a:r>
            <a:r>
              <a:rPr lang="en-GB" altLang="en-US" b="1" dirty="0"/>
              <a:t>Shape of You(2017) </a:t>
            </a:r>
            <a:r>
              <a:rPr lang="en-GB" altLang="en-US" dirty="0"/>
              <a:t>– Ed Sheeran, </a:t>
            </a:r>
            <a:r>
              <a:rPr lang="en-GB" altLang="en-US" b="1" dirty="0"/>
              <a:t>Bare Necessities(1967) </a:t>
            </a:r>
            <a:r>
              <a:rPr lang="en-GB" altLang="en-US" dirty="0"/>
              <a:t>– Terry Gilkyson Disney, </a:t>
            </a:r>
            <a:r>
              <a:rPr lang="en-GB" altLang="en-US" b="1" dirty="0"/>
              <a:t>The Afghan Girl (1985) -</a:t>
            </a:r>
            <a:r>
              <a:rPr lang="en-GB" altLang="en-US" dirty="0"/>
              <a:t>Steve McCurry </a:t>
            </a:r>
            <a:r>
              <a:rPr lang="en-GB" altLang="en-US" b="1" dirty="0"/>
              <a:t>, Garden(2015)</a:t>
            </a:r>
            <a:r>
              <a:rPr lang="en-GB" altLang="en-US" dirty="0"/>
              <a:t> – David Hockney, </a:t>
            </a:r>
            <a:r>
              <a:rPr lang="en-GB" altLang="en-US" b="1" dirty="0"/>
              <a:t>Hamilton(2015)</a:t>
            </a:r>
            <a:r>
              <a:rPr lang="en-GB" altLang="en-US" dirty="0"/>
              <a:t> - Lin-Manuel Miranda, </a:t>
            </a:r>
            <a:r>
              <a:rPr lang="en-GB" altLang="en-US" b="1" dirty="0"/>
              <a:t>Instruction Manual </a:t>
            </a:r>
            <a:r>
              <a:rPr lang="en-GB" altLang="en-US" dirty="0"/>
              <a:t>– Black Magic camera.</a:t>
            </a:r>
          </a:p>
          <a:p>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*Copyright covers a wide variety of works and we are likely producing copyright material regularly within our daily roles*.</a:t>
            </a:r>
          </a:p>
          <a:p>
            <a:endParaRPr lang="en-GB" altLang="en-US" dirty="0"/>
          </a:p>
        </p:txBody>
      </p:sp>
      <p:sp>
        <p:nvSpPr>
          <p:cNvPr id="55300" name="Slide Number Placeholder 3">
            <a:extLst>
              <a:ext uri="{FF2B5EF4-FFF2-40B4-BE49-F238E27FC236}">
                <a16:creationId xmlns:a16="http://schemas.microsoft.com/office/drawing/2014/main" id="{1D24AC6F-9BD8-4EB9-A0DC-D7090F5105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849C1D5-63C5-4E1A-A425-DEFA6ABF7698}" type="slidenum">
              <a:rPr lang="en-GB" altLang="en-US" smtClean="0"/>
              <a:pPr/>
              <a:t>5</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i="0" dirty="0">
                <a:solidFill>
                  <a:srgbClr val="006E96"/>
                </a:solidFill>
                <a:effectLst/>
                <a:latin typeface="Rockwell W01 Regular"/>
              </a:rPr>
              <a:t>Cracking Ideas, brought to you by the Intellectual Property Office UK, </a:t>
            </a:r>
            <a:r>
              <a:rPr lang="en-GB" b="0" i="0" dirty="0">
                <a:solidFill>
                  <a:srgbClr val="006E96"/>
                </a:solidFill>
                <a:effectLst/>
                <a:latin typeface="Rockwell W01 Regular"/>
              </a:rPr>
              <a:t>is dedicated to nurturing creativity and innovation in the younger generation. With complimentary classroom kits, riveting competitions, and engaging games, our goal is to infuse classrooms with the spirit of inventive thinking and open up dynamic discussions around creative concepts. Visit </a:t>
            </a:r>
            <a:r>
              <a:rPr lang="en-GB" b="1" i="0" dirty="0">
                <a:solidFill>
                  <a:srgbClr val="006E96"/>
                </a:solidFill>
                <a:effectLst/>
                <a:latin typeface="Rockwell W01 Regular"/>
              </a:rPr>
              <a:t>www.CrackingIdeas.com </a:t>
            </a:r>
            <a:r>
              <a:rPr lang="en-GB" b="0" i="0" dirty="0">
                <a:solidFill>
                  <a:srgbClr val="006E96"/>
                </a:solidFill>
                <a:effectLst/>
                <a:latin typeface="Rockwell W01 Regular"/>
              </a:rPr>
              <a:t>to access our range of educational resources. </a:t>
            </a:r>
            <a:br>
              <a:rPr lang="en-GB" b="0" i="0" dirty="0">
                <a:solidFill>
                  <a:srgbClr val="006E96"/>
                </a:solidFill>
                <a:effectLst/>
                <a:latin typeface="Rockwell W01 Regular"/>
              </a:rPr>
            </a:br>
            <a:br>
              <a:rPr lang="en-GB" b="0" i="0" dirty="0">
                <a:solidFill>
                  <a:srgbClr val="006E96"/>
                </a:solidFill>
                <a:effectLst/>
                <a:latin typeface="Rockwell W01 Regular"/>
              </a:rPr>
            </a:br>
            <a:br>
              <a:rPr lang="en-GB" b="0" i="0" dirty="0">
                <a:solidFill>
                  <a:srgbClr val="006E96"/>
                </a:solidFill>
                <a:effectLst/>
                <a:latin typeface="Rockwell W01 Regular"/>
              </a:rPr>
            </a:br>
            <a:r>
              <a:rPr lang="en-GB" b="1" i="0" dirty="0">
                <a:solidFill>
                  <a:srgbClr val="273760"/>
                </a:solidFill>
                <a:effectLst/>
                <a:latin typeface="Rockwell W01 Bold"/>
              </a:rPr>
              <a:t>The IPO’s online support tools have been designed to help you:</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1" i="0" dirty="0">
              <a:solidFill>
                <a:srgbClr val="273760"/>
              </a:solidFill>
              <a:effectLst/>
              <a:latin typeface="Rockwell W01 Bold"/>
            </a:endParaRPr>
          </a:p>
          <a:p>
            <a:pPr algn="l">
              <a:buFont typeface="Arial" panose="020B0604020202020204" pitchFamily="34" charset="0"/>
              <a:buChar char="•"/>
            </a:pPr>
            <a:r>
              <a:rPr lang="en-GB" b="0" i="0" dirty="0">
                <a:solidFill>
                  <a:srgbClr val="000000"/>
                </a:solidFill>
                <a:effectLst/>
                <a:latin typeface="Helvetica Neue LT W05 55 Roman"/>
              </a:rPr>
              <a:t>Understand how IP works and what can be protected using patents, copyright, trade marks and designs</a:t>
            </a:r>
          </a:p>
          <a:p>
            <a:pPr algn="l">
              <a:buFont typeface="Arial" panose="020B0604020202020204" pitchFamily="34" charset="0"/>
              <a:buChar char="•"/>
            </a:pPr>
            <a:r>
              <a:rPr lang="en-GB" b="0" i="0" dirty="0">
                <a:solidFill>
                  <a:srgbClr val="000000"/>
                </a:solidFill>
                <a:effectLst/>
                <a:latin typeface="Helvetica Neue LT W05 55 Roman"/>
              </a:rPr>
              <a:t>Understand how to manage and use IP</a:t>
            </a:r>
          </a:p>
          <a:p>
            <a:pPr algn="l">
              <a:buFont typeface="Arial" panose="020B0604020202020204" pitchFamily="34" charset="0"/>
              <a:buChar char="•"/>
            </a:pPr>
            <a:r>
              <a:rPr lang="en-GB" b="0" i="0" dirty="0">
                <a:solidFill>
                  <a:srgbClr val="000000"/>
                </a:solidFill>
                <a:effectLst/>
                <a:latin typeface="Helvetica Neue LT W05 55 Roman"/>
              </a:rPr>
              <a:t>Consider IP within business planning</a:t>
            </a:r>
          </a:p>
          <a:p>
            <a:pPr algn="l">
              <a:buFont typeface="Arial" panose="020B0604020202020204" pitchFamily="34" charset="0"/>
              <a:buChar char="•"/>
            </a:pPr>
            <a:r>
              <a:rPr lang="en-GB" b="0" i="0" dirty="0">
                <a:solidFill>
                  <a:srgbClr val="000000"/>
                </a:solidFill>
                <a:effectLst/>
                <a:latin typeface="Helvetica Neue LT W05 55 Roman"/>
              </a:rPr>
              <a:t>Best leverage IP to protect investments and products</a:t>
            </a:r>
          </a:p>
          <a:p>
            <a:pPr algn="l">
              <a:buFont typeface="Arial" panose="020B0604020202020204" pitchFamily="34" charset="0"/>
              <a:buNone/>
            </a:pPr>
            <a:endParaRPr lang="en-GB" b="0" i="0" dirty="0">
              <a:solidFill>
                <a:srgbClr val="000000"/>
              </a:solidFill>
              <a:effectLst/>
              <a:latin typeface="Helvetica Neue LT W05 55 Roman"/>
            </a:endParaRPr>
          </a:p>
          <a:p>
            <a:pPr algn="l"/>
            <a:r>
              <a:rPr lang="en-GB" b="0" i="0" dirty="0">
                <a:solidFill>
                  <a:srgbClr val="000000"/>
                </a:solidFill>
                <a:effectLst/>
                <a:latin typeface="Helvetica Neue LT W05 55 Roman"/>
              </a:rPr>
              <a:t>The tools are designed for businesses, business advisors, students, lecturers, civil and crown servants although they will be helpful for anyone learning how to manage or use IP.</a:t>
            </a:r>
          </a:p>
          <a:p>
            <a:endParaRPr lang="en-GB" b="1" dirty="0"/>
          </a:p>
        </p:txBody>
      </p:sp>
      <p:sp>
        <p:nvSpPr>
          <p:cNvPr id="4" name="Slide Number Placeholder 3"/>
          <p:cNvSpPr>
            <a:spLocks noGrp="1"/>
          </p:cNvSpPr>
          <p:nvPr>
            <p:ph type="sldNum" sz="quarter" idx="10"/>
          </p:nvPr>
        </p:nvSpPr>
        <p:spPr/>
        <p:txBody>
          <a:bodyPr/>
          <a:lstStyle/>
          <a:p>
            <a:fld id="{2B004A09-AD62-44B1-BE9A-271BCFA0C294}" type="slidenum">
              <a:rPr lang="en-GB" smtClean="0"/>
              <a:t>30</a:t>
            </a:fld>
            <a:endParaRPr lang="en-GB"/>
          </a:p>
        </p:txBody>
      </p:sp>
    </p:spTree>
    <p:extLst>
      <p:ext uri="{BB962C8B-B14F-4D97-AF65-F5344CB8AC3E}">
        <p14:creationId xmlns:p14="http://schemas.microsoft.com/office/powerpoint/2010/main" val="160308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F7F421B-505D-44A2-91D2-92DAC4AF88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6BA638C-7621-4459-A310-110C3B580D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The </a:t>
            </a:r>
            <a:r>
              <a:rPr lang="en-GB" altLang="en-US" b="1" dirty="0"/>
              <a:t>Berne Convention</a:t>
            </a:r>
            <a:r>
              <a:rPr lang="en-GB" altLang="en-US" dirty="0"/>
              <a:t>, is an international agreement governing copyright, which was first accepted in </a:t>
            </a:r>
            <a:r>
              <a:rPr lang="en-GB" altLang="en-US" b="1" dirty="0"/>
              <a:t>Berne</a:t>
            </a:r>
            <a:r>
              <a:rPr lang="en-GB" altLang="en-US" dirty="0"/>
              <a:t>, Switzerland, in 1886  it introduced the concept that a copyright exists the moment a work is "fixed", rather than requiring </a:t>
            </a:r>
            <a:r>
              <a:rPr lang="en-GB" altLang="en-US" dirty="0">
                <a:hlinkClick r:id="rId3" tooltip="Copyright registration"/>
              </a:rPr>
              <a:t>registration</a:t>
            </a:r>
            <a:r>
              <a:rPr lang="en-GB" altLang="en-US" dirty="0"/>
              <a:t>. It also is the most universal of rights requiring that countries recognize copyrights held by the citizens of all other parties to the convention.</a:t>
            </a:r>
          </a:p>
          <a:p>
            <a:endParaRPr lang="en-GB" altLang="en-US" dirty="0"/>
          </a:p>
          <a:p>
            <a:endParaRPr lang="en-GB" altLang="en-US" dirty="0"/>
          </a:p>
        </p:txBody>
      </p:sp>
      <p:sp>
        <p:nvSpPr>
          <p:cNvPr id="57348" name="Slide Number Placeholder 3">
            <a:extLst>
              <a:ext uri="{FF2B5EF4-FFF2-40B4-BE49-F238E27FC236}">
                <a16:creationId xmlns:a16="http://schemas.microsoft.com/office/drawing/2014/main" id="{1AC5D2A2-AE9F-4EE7-93FA-913C946400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AD0645-8DCA-4407-82F1-EB4839DE6FD4}" type="slidenum">
              <a:rPr lang="en-GB" altLang="en-US" smtClean="0"/>
              <a:pPr/>
              <a:t>6</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9AF4200-D8D9-4B07-BE5C-86A7F9B5F1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6EB0D8D4-09BD-4360-976A-A95615774D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Copyright expiry and works in the public domain can very from country to country – so works that have expired in the US may not have expired in the UK.</a:t>
            </a:r>
          </a:p>
          <a:p>
            <a:r>
              <a:rPr lang="en-GB" altLang="en-US" dirty="0"/>
              <a:t>Exceptions: The following exceptions are known as ‘fair dealing exceptions’ meaning the use must also be ‘fair’ for these exceptions to apply: </a:t>
            </a:r>
            <a:br>
              <a:rPr lang="en-GB" altLang="en-US" dirty="0"/>
            </a:br>
            <a:r>
              <a:rPr lang="en-GB" altLang="en-US" dirty="0"/>
              <a:t>non-commercial research or private study, criticism or review, reporting current events, illustration for instruction, quotation, or parody, caricature or pastiche</a:t>
            </a:r>
          </a:p>
          <a:p>
            <a:r>
              <a:rPr lang="en-GB" altLang="en-US" dirty="0"/>
              <a:t>The list of fair dealing exceptions is set in law, which means that it would be irrelevant if the use of an artistic work is fair but for a purpose that is not listed as a ‘fair dealing’ exception in the law. In this way the law provides more certainty. </a:t>
            </a:r>
          </a:p>
          <a:p>
            <a:r>
              <a:rPr lang="en-GB" altLang="en-US" b="1" dirty="0"/>
              <a:t>Hugh Lofting – Doctor Dolittle 1886 </a:t>
            </a:r>
            <a:r>
              <a:rPr lang="en-GB" altLang="en-US" dirty="0"/>
              <a:t>(death 1947)</a:t>
            </a:r>
          </a:p>
          <a:p>
            <a:r>
              <a:rPr lang="en-GB" altLang="en-US" b="1" dirty="0"/>
              <a:t>Emma Orczy – Scarlet Pimpernel 1865 </a:t>
            </a:r>
            <a:r>
              <a:rPr lang="en-GB" altLang="en-US" dirty="0"/>
              <a:t>(death 1947)</a:t>
            </a:r>
          </a:p>
          <a:p>
            <a:r>
              <a:rPr lang="en-GB" altLang="en-US" dirty="0"/>
              <a:t>You can’t protect an idea – only the execution or expression of that idea. The only way to protect an idea is to keep it secret.</a:t>
            </a:r>
          </a:p>
          <a:p>
            <a:r>
              <a:rPr lang="en-GB" altLang="en-US" dirty="0"/>
              <a:t>(I’ve had an idea for a box that travels through time) – If they say </a:t>
            </a:r>
            <a:r>
              <a:rPr lang="en-GB" altLang="en-US" dirty="0" err="1"/>
              <a:t>DrWho</a:t>
            </a:r>
            <a:r>
              <a:rPr lang="en-GB" altLang="en-US" dirty="0"/>
              <a:t> you say Bill and Ted or vice versa.</a:t>
            </a:r>
          </a:p>
          <a:p>
            <a:r>
              <a:rPr lang="en-GB" altLang="en-US" dirty="0"/>
              <a:t>Single words can’t be subject to copyright but they can be trade marked.</a:t>
            </a:r>
          </a:p>
          <a:p>
            <a:r>
              <a:rPr lang="en-GB" altLang="en-US" dirty="0"/>
              <a:t>Titles like Sir, Madam, Duchess of Sussex</a:t>
            </a:r>
          </a:p>
          <a:p>
            <a:r>
              <a:rPr lang="en-GB" altLang="en-US" dirty="0"/>
              <a:t>Facts are not artistic, there's no creativity involved</a:t>
            </a:r>
          </a:p>
          <a:p>
            <a:endParaRPr lang="en-GB" altLang="en-US" dirty="0"/>
          </a:p>
          <a:p>
            <a:endParaRPr lang="en-GB" altLang="en-US" dirty="0"/>
          </a:p>
        </p:txBody>
      </p:sp>
      <p:sp>
        <p:nvSpPr>
          <p:cNvPr id="59396" name="Slide Number Placeholder 3">
            <a:extLst>
              <a:ext uri="{FF2B5EF4-FFF2-40B4-BE49-F238E27FC236}">
                <a16:creationId xmlns:a16="http://schemas.microsoft.com/office/drawing/2014/main" id="{0B41CC1C-347A-4B1A-B722-48D7057DE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C0B5590-412B-4E9A-99F5-138AB4589991}" type="slidenum">
              <a:rPr lang="en-GB" altLang="en-US" smtClean="0"/>
              <a:pPr/>
              <a:t>7</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26C9634-3712-4C45-8794-1580B43720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890A8DC0-469E-4084-B540-428F9B07A6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a:solidFill>
                  <a:schemeClr val="tx1"/>
                </a:solidFill>
                <a:effectLst/>
                <a:latin typeface="+mn-lt"/>
                <a:ea typeface="+mn-ea"/>
                <a:cs typeface="+mn-cs"/>
              </a:rPr>
              <a:t>*For clarification of the duration of </a:t>
            </a:r>
            <a:r>
              <a:rPr lang="en-GB" sz="1200" b="0" i="0" u="sng" kern="1200" dirty="0">
                <a:solidFill>
                  <a:schemeClr val="tx1"/>
                </a:solidFill>
                <a:effectLst/>
                <a:latin typeface="+mn-lt"/>
                <a:ea typeface="+mn-ea"/>
                <a:cs typeface="+mn-cs"/>
              </a:rPr>
              <a:t>crown copyright </a:t>
            </a:r>
            <a:r>
              <a:rPr lang="en-GB" sz="1200" b="0" i="0" kern="1200" dirty="0">
                <a:solidFill>
                  <a:schemeClr val="tx1"/>
                </a:solidFill>
                <a:effectLst/>
                <a:latin typeface="+mn-lt"/>
                <a:ea typeface="+mn-ea"/>
                <a:cs typeface="+mn-cs"/>
              </a:rPr>
              <a:t>(which, we’ll touch on shortly)…</a:t>
            </a:r>
          </a:p>
          <a:p>
            <a:r>
              <a:rPr lang="en-GB" sz="1200" b="0" i="0" kern="1200" dirty="0">
                <a:solidFill>
                  <a:schemeClr val="tx1"/>
                </a:solidFill>
                <a:effectLst/>
                <a:latin typeface="+mn-lt"/>
                <a:ea typeface="+mn-ea"/>
                <a:cs typeface="+mn-cs"/>
              </a:rPr>
              <a:t>For crown copyright works that have been published – duration is </a:t>
            </a:r>
            <a:r>
              <a:rPr lang="en-GB" sz="1200" b="1" i="0" kern="1200" dirty="0">
                <a:solidFill>
                  <a:schemeClr val="tx1"/>
                </a:solidFill>
                <a:effectLst/>
                <a:latin typeface="+mn-lt"/>
                <a:ea typeface="+mn-ea"/>
                <a:cs typeface="+mn-cs"/>
              </a:rPr>
              <a:t>50 years after publication;</a:t>
            </a:r>
          </a:p>
          <a:p>
            <a:r>
              <a:rPr lang="en-GB" sz="1200" b="1" i="0" kern="1200" dirty="0">
                <a:solidFill>
                  <a:schemeClr val="tx1"/>
                </a:solidFill>
                <a:effectLst/>
                <a:latin typeface="+mn-lt"/>
                <a:ea typeface="+mn-ea"/>
                <a:cs typeface="+mn-cs"/>
              </a:rPr>
              <a:t> </a:t>
            </a:r>
            <a:r>
              <a:rPr lang="en-GB" sz="1200" b="0" i="0" u="sng" kern="1200" dirty="0">
                <a:solidFill>
                  <a:schemeClr val="tx1"/>
                </a:solidFill>
                <a:effectLst/>
                <a:latin typeface="+mn-lt"/>
                <a:ea typeface="+mn-ea"/>
                <a:cs typeface="+mn-cs"/>
              </a:rPr>
              <a:t>or</a:t>
            </a:r>
            <a:r>
              <a:rPr lang="en-GB" sz="1200" b="0" i="0" u="none" kern="1200" dirty="0">
                <a:solidFill>
                  <a:schemeClr val="tx1"/>
                </a:solidFill>
                <a:effectLst/>
                <a:latin typeface="+mn-lt"/>
                <a:ea typeface="+mn-ea"/>
                <a:cs typeface="+mn-cs"/>
              </a:rPr>
              <a:t> </a:t>
            </a:r>
          </a:p>
          <a:p>
            <a:r>
              <a:rPr lang="en-GB" sz="1200" b="0" i="0" u="none" kern="1200" dirty="0">
                <a:solidFill>
                  <a:schemeClr val="tx1"/>
                </a:solidFill>
                <a:effectLst/>
                <a:latin typeface="+mn-lt"/>
                <a:ea typeface="+mn-ea"/>
                <a:cs typeface="+mn-cs"/>
              </a:rPr>
              <a:t>for works that haven’t been published – duration is </a:t>
            </a:r>
            <a:r>
              <a:rPr lang="en-GB" sz="1200" b="1" i="0" u="none" kern="1200" dirty="0">
                <a:solidFill>
                  <a:schemeClr val="tx1"/>
                </a:solidFill>
                <a:effectLst/>
                <a:latin typeface="+mn-lt"/>
                <a:ea typeface="+mn-ea"/>
                <a:cs typeface="+mn-cs"/>
              </a:rPr>
              <a:t>125 years after creation.</a:t>
            </a:r>
          </a:p>
          <a:p>
            <a:endParaRPr lang="en-GB" sz="1200" b="1"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These limits on crown copyright are </a:t>
            </a:r>
            <a:r>
              <a:rPr lang="en-GB" sz="1200" b="0" i="0" kern="1200" dirty="0">
                <a:solidFill>
                  <a:schemeClr val="tx1"/>
                </a:solidFill>
                <a:effectLst/>
                <a:latin typeface="+mn-lt"/>
                <a:ea typeface="+mn-ea"/>
                <a:cs typeface="+mn-cs"/>
              </a:rPr>
              <a:t>defined under section 163 of the </a:t>
            </a:r>
            <a:r>
              <a:rPr lang="en-GB" sz="1200" b="0" i="0" u="sng" kern="1200" dirty="0">
                <a:solidFill>
                  <a:schemeClr val="tx1"/>
                </a:solidFill>
                <a:effectLst/>
                <a:latin typeface="+mn-lt"/>
                <a:ea typeface="+mn-ea"/>
                <a:cs typeface="+mn-cs"/>
                <a:hlinkClick r:id="rId3"/>
              </a:rPr>
              <a:t>Copyright, Designs and Patents Act 1988</a:t>
            </a:r>
            <a:r>
              <a:rPr lang="en-GB" sz="1200" b="0" i="0" u="sng" kern="1200" dirty="0">
                <a:solidFill>
                  <a:schemeClr val="tx1"/>
                </a:solidFill>
                <a:effectLst/>
                <a:latin typeface="+mn-lt"/>
                <a:ea typeface="+mn-ea"/>
                <a:cs typeface="+mn-cs"/>
              </a:rPr>
              <a:t> – (For crown copyright works created prior to August 1989 there may be slightly different limits – good idea to refer to The National Archives for further clarification)</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Additionally,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Copyright can also come into Crown ownership by means of assignment or transfer of the copyright from the legal owner of the copyright to the Crown. Copyright in a work which has been assigned to the Crown lasts </a:t>
            </a:r>
            <a:r>
              <a:rPr lang="en-GB" sz="1200" b="1" i="0" kern="1200" dirty="0">
                <a:solidFill>
                  <a:schemeClr val="tx1"/>
                </a:solidFill>
                <a:effectLst/>
                <a:latin typeface="+mn-lt"/>
                <a:ea typeface="+mn-ea"/>
                <a:cs typeface="+mn-cs"/>
              </a:rPr>
              <a:t>70 years </a:t>
            </a:r>
            <a:r>
              <a:rPr lang="en-GB" sz="1200" b="0" i="0" kern="1200" dirty="0">
                <a:solidFill>
                  <a:schemeClr val="tx1"/>
                </a:solidFill>
                <a:effectLst/>
                <a:latin typeface="+mn-lt"/>
                <a:ea typeface="+mn-ea"/>
                <a:cs typeface="+mn-cs"/>
              </a:rPr>
              <a:t>after the death of the person who created it.</a:t>
            </a:r>
          </a:p>
          <a:p>
            <a:endParaRPr lang="en-GB" altLang="en-US" dirty="0"/>
          </a:p>
          <a:p>
            <a:r>
              <a:rPr lang="en-GB" sz="1200" b="0" i="0" kern="1200" dirty="0">
                <a:solidFill>
                  <a:schemeClr val="tx1"/>
                </a:solidFill>
                <a:effectLst/>
                <a:latin typeface="+mn-lt"/>
                <a:ea typeface="+mn-ea"/>
                <a:cs typeface="+mn-cs"/>
              </a:rPr>
              <a:t>Crown copyright covers material created by </a:t>
            </a:r>
            <a:r>
              <a:rPr lang="en-GB" sz="1200" b="0" i="0" u="sng" kern="1200" dirty="0">
                <a:solidFill>
                  <a:schemeClr val="tx1"/>
                </a:solidFill>
                <a:effectLst/>
                <a:latin typeface="+mn-lt"/>
                <a:ea typeface="+mn-ea"/>
                <a:cs typeface="+mn-cs"/>
                <a:hlinkClick r:id="rId4"/>
              </a:rPr>
              <a:t>civil servants</a:t>
            </a:r>
            <a:r>
              <a:rPr lang="en-GB" sz="1200" b="0" i="0" kern="1200" dirty="0">
                <a:solidFill>
                  <a:schemeClr val="tx1"/>
                </a:solidFill>
                <a:effectLst/>
                <a:latin typeface="+mn-lt"/>
                <a:ea typeface="+mn-ea"/>
                <a:cs typeface="+mn-cs"/>
              </a:rPr>
              <a:t>, ministers and </a:t>
            </a:r>
            <a:r>
              <a:rPr lang="en-GB" sz="1200" b="0" i="0" u="sng" kern="1200" dirty="0">
                <a:solidFill>
                  <a:schemeClr val="tx1"/>
                </a:solidFill>
                <a:effectLst/>
                <a:latin typeface="+mn-lt"/>
                <a:ea typeface="+mn-ea"/>
                <a:cs typeface="+mn-cs"/>
                <a:hlinkClick r:id="rId5"/>
              </a:rPr>
              <a:t>government departments and agencies</a:t>
            </a:r>
            <a:r>
              <a:rPr lang="en-GB" sz="1200" b="0" i="0" kern="1200" dirty="0">
                <a:solidFill>
                  <a:schemeClr val="tx1"/>
                </a:solidFill>
                <a:effectLst/>
                <a:latin typeface="+mn-lt"/>
                <a:ea typeface="+mn-ea"/>
                <a:cs typeface="+mn-cs"/>
              </a:rPr>
              <a:t>. This includes legislation, government codes of practice, Ordnance Survey mapping, government reports, official press releases, </a:t>
            </a:r>
            <a:r>
              <a:rPr lang="en-GB" sz="1200" b="0" i="0" u="sng" kern="1200" dirty="0">
                <a:solidFill>
                  <a:schemeClr val="tx1"/>
                </a:solidFill>
                <a:effectLst/>
                <a:latin typeface="+mn-lt"/>
                <a:ea typeface="+mn-ea"/>
                <a:cs typeface="+mn-cs"/>
                <a:hlinkClick r:id="rId6"/>
              </a:rPr>
              <a:t>academic articles</a:t>
            </a:r>
            <a:r>
              <a:rPr lang="en-GB" sz="1200" b="0" i="0" kern="1200" dirty="0">
                <a:solidFill>
                  <a:schemeClr val="tx1"/>
                </a:solidFill>
                <a:effectLst/>
                <a:latin typeface="+mn-lt"/>
                <a:ea typeface="+mn-ea"/>
                <a:cs typeface="+mn-cs"/>
              </a:rPr>
              <a:t> and many public records.*</a:t>
            </a:r>
            <a:endParaRPr lang="en-GB" altLang="en-US" dirty="0"/>
          </a:p>
          <a:p>
            <a:endParaRPr lang="en-GB" altLang="en-US" dirty="0"/>
          </a:p>
        </p:txBody>
      </p:sp>
      <p:sp>
        <p:nvSpPr>
          <p:cNvPr id="61444" name="Slide Number Placeholder 3">
            <a:extLst>
              <a:ext uri="{FF2B5EF4-FFF2-40B4-BE49-F238E27FC236}">
                <a16:creationId xmlns:a16="http://schemas.microsoft.com/office/drawing/2014/main" id="{928BC870-E842-4BCC-A3F6-982ACD3858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BE250C-E8C7-408C-B2E6-C1C6281ACA53}" type="slidenum">
              <a:rPr lang="en-GB" altLang="en-US" smtClean="0"/>
              <a:pPr/>
              <a:t>8</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108D638-845A-4460-AEE4-8E90F3E7F8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30837F24-3187-493F-8083-92E1C41BA1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dirty="0"/>
              <a:t>As we’ve mentioned earlier, Copyright covers a wide variety of works and we are likely producing copyright material regularly within our daily roles.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dirty="0"/>
              <a:t>Copyright works, when created by an employee within their official duties, will fall under the ownership of the employer – for those working in the civil service, copyright works created by individuals will fall under the ownership of the crown.</a:t>
            </a:r>
          </a:p>
          <a:p>
            <a:pPr eaLnBrk="1" hangingPunct="1"/>
            <a:endParaRPr lang="en-GB" altLang="en-US" b="1" dirty="0"/>
          </a:p>
          <a:p>
            <a:pPr eaLnBrk="1" hangingPunct="1"/>
            <a:r>
              <a:rPr lang="en-GB" altLang="en-US" b="1" dirty="0"/>
              <a:t>ROYAL PHOTO </a:t>
            </a:r>
          </a:p>
          <a:p>
            <a:pPr eaLnBrk="1" hangingPunct="1"/>
            <a:r>
              <a:rPr lang="en-GB" altLang="en-US" dirty="0"/>
              <a:t>Carolyn Robb employed as an organic chef was asked by an aide to take a snapshot of Prince Charles and Camilla. She asked why it was being taken and was told the couple wanted a photograph of themselves dressed in their new green tweeds on their way to church. It ended up being used as the official engagement photograph of the couple and was later made into stamps. Because she was employed as a chef and not a photographer she would retain the copyright. Ms Robb was rumoured to have received a four-figure settlement over the use of the image.</a:t>
            </a:r>
          </a:p>
          <a:p>
            <a:pPr eaLnBrk="1" hangingPunct="1"/>
            <a:endParaRPr lang="en-GB" altLang="en-US" b="1" dirty="0"/>
          </a:p>
          <a:p>
            <a:pPr eaLnBrk="1" hangingPunct="1"/>
            <a:endParaRPr lang="en-GB" altLang="en-US" dirty="0"/>
          </a:p>
        </p:txBody>
      </p:sp>
      <p:sp>
        <p:nvSpPr>
          <p:cNvPr id="63492" name="Slide Number Placeholder 3">
            <a:extLst>
              <a:ext uri="{FF2B5EF4-FFF2-40B4-BE49-F238E27FC236}">
                <a16:creationId xmlns:a16="http://schemas.microsoft.com/office/drawing/2014/main" id="{73287ACB-5999-4D37-94CD-967DC22FBD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1D2B859-7890-4543-850D-C8385EA21391}" type="slidenum">
              <a:rPr lang="en-GB" altLang="en-US" smtClean="0"/>
              <a:pPr/>
              <a:t>9</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CA3C5A4-862B-4EA1-83F5-1EF5CC5067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3C4F5671-B49D-4466-9367-2AB5BF8483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Fair dealing</a:t>
            </a:r>
            <a:r>
              <a:rPr lang="en-GB" altLang="en-US"/>
              <a:t> is a framework for determining </a:t>
            </a:r>
            <a:r>
              <a:rPr lang="en-GB" altLang="en-US" b="1"/>
              <a:t>exceptions</a:t>
            </a:r>
            <a:r>
              <a:rPr lang="en-GB" altLang="en-US"/>
              <a:t> to </a:t>
            </a:r>
            <a:r>
              <a:rPr lang="en-GB" altLang="en-US" b="1"/>
              <a:t>United Kingdom copyright</a:t>
            </a:r>
            <a:r>
              <a:rPr lang="en-GB" altLang="en-US"/>
              <a:t> law which allows for the </a:t>
            </a:r>
            <a:r>
              <a:rPr lang="en-GB" altLang="en-US" b="1"/>
              <a:t>use</a:t>
            </a:r>
            <a:r>
              <a:rPr lang="en-GB" altLang="en-US"/>
              <a:t> of </a:t>
            </a:r>
            <a:r>
              <a:rPr lang="en-GB" altLang="en-US" b="1"/>
              <a:t>copyrighted</a:t>
            </a:r>
            <a:r>
              <a:rPr lang="en-GB" altLang="en-US"/>
              <a:t> works without licensing or permission in certain circumstances.</a:t>
            </a:r>
          </a:p>
          <a:p>
            <a:r>
              <a:rPr lang="en-GB" altLang="en-US"/>
              <a:t>Not to be confused with </a:t>
            </a:r>
            <a:r>
              <a:rPr lang="en-GB" altLang="en-US" b="1"/>
              <a:t>Fair Use </a:t>
            </a:r>
            <a:r>
              <a:rPr lang="en-GB" altLang="en-US"/>
              <a:t>that they use in the US as their meaning and scope are defined by different legal systems</a:t>
            </a:r>
          </a:p>
          <a:p>
            <a:r>
              <a:rPr lang="en-GB" altLang="en-US"/>
              <a:t>The difference is commercial purposes. If you’re using someone else’s IP to make money without their permission– it’s unlikely to be covered by an exception and it’s theft </a:t>
            </a:r>
            <a:r>
              <a:rPr lang="en-GB" altLang="en-US">
                <a:solidFill>
                  <a:srgbClr val="FF0000"/>
                </a:solidFill>
              </a:rPr>
              <a:t>(This is wrong – it’s infringement) </a:t>
            </a:r>
          </a:p>
          <a:p>
            <a:endParaRPr lang="en-GB" altLang="en-US"/>
          </a:p>
        </p:txBody>
      </p:sp>
      <p:sp>
        <p:nvSpPr>
          <p:cNvPr id="72708" name="Slide Number Placeholder 3">
            <a:extLst>
              <a:ext uri="{FF2B5EF4-FFF2-40B4-BE49-F238E27FC236}">
                <a16:creationId xmlns:a16="http://schemas.microsoft.com/office/drawing/2014/main" id="{C359431F-3E28-4249-8D15-42995FC4D3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90B673-1E51-42F8-A432-76135A319919}" type="slidenum">
              <a:rPr lang="en-GB" altLang="en-US" smtClean="0"/>
              <a:pPr/>
              <a:t>10</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0DDC1263-61F7-4E94-9436-27FEC0E34E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811DA163-69ED-4291-BE6B-8B2F590445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Best practice when managing copyright in your work:</a:t>
            </a:r>
          </a:p>
          <a:p>
            <a:endParaRPr lang="en-GB" altLang="en-US" dirty="0"/>
          </a:p>
          <a:p>
            <a:r>
              <a:rPr lang="en-GB" altLang="en-US" dirty="0"/>
              <a:t>Ways to keep proof – post something to yourself and keep it sealed with the post mark. Get things signed and dated and independently witnessed. Keep rough drafts, sketches, chains of emails and agreements. Keep high resolution files, keep negatives or other digital and raw files if you’re dealing with photos. Keep rough drawings and plans for sculptures or early tests of things</a:t>
            </a:r>
            <a:r>
              <a:rPr lang="en-GB" altLang="en-US" b="1" dirty="0"/>
              <a:t>. It‘s all to build a picture for a judge in court who must decide who’s actually put their artistic craftmanship into a piece of work if you get challenged or infringed.</a:t>
            </a:r>
          </a:p>
        </p:txBody>
      </p:sp>
      <p:sp>
        <p:nvSpPr>
          <p:cNvPr id="76804" name="Slide Number Placeholder 3">
            <a:extLst>
              <a:ext uri="{FF2B5EF4-FFF2-40B4-BE49-F238E27FC236}">
                <a16:creationId xmlns:a16="http://schemas.microsoft.com/office/drawing/2014/main" id="{C35A6EB3-5B37-4F59-9595-19B20F1BD8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2A8063-38BC-4E73-86B1-83A2335E7743}" type="slidenum">
              <a:rPr lang="en-GB" altLang="en-US" smtClean="0"/>
              <a:pPr/>
              <a:t>11</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4043EB6-73E0-47C7-A3D9-8CFE5B04D5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5B3C89CD-3735-45A6-965C-549D63E249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82948" name="Slide Number Placeholder 3">
            <a:extLst>
              <a:ext uri="{FF2B5EF4-FFF2-40B4-BE49-F238E27FC236}">
                <a16:creationId xmlns:a16="http://schemas.microsoft.com/office/drawing/2014/main" id="{7705577B-2AA2-43BC-B646-F63E1D1470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6EE0F0-8C2E-49B3-A485-F0F6036E1EEB}" type="slidenum">
              <a:rPr lang="en-GB" altLang="en-US" smtClean="0"/>
              <a:pPr/>
              <a:t>12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F860-3767-4679-AF0F-CEBD0F9878C7}"/>
              </a:ext>
            </a:extLst>
          </p:cNvPr>
          <p:cNvSpPr>
            <a:spLocks noGrp="1"/>
          </p:cNvSpPr>
          <p:nvPr>
            <p:ph type="ctrTitle"/>
          </p:nvPr>
        </p:nvSpPr>
        <p:spPr>
          <a:xfrm>
            <a:off x="461932" y="2578494"/>
            <a:ext cx="11288959" cy="687220"/>
          </a:xfrm>
          <a:prstGeom prst="rect">
            <a:avLst/>
          </a:prstGeom>
        </p:spPr>
        <p:txBody>
          <a:bodyPr anchor="b">
            <a:normAutofit/>
          </a:bodyPr>
          <a:lstStyle>
            <a:lvl1pPr algn="l">
              <a:defRPr sz="4000">
                <a:solidFill>
                  <a:srgbClr val="00206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F494B52-F280-4EB7-B65B-4B01C6118243}"/>
              </a:ext>
            </a:extLst>
          </p:cNvPr>
          <p:cNvSpPr>
            <a:spLocks noGrp="1"/>
          </p:cNvSpPr>
          <p:nvPr>
            <p:ph type="subTitle" idx="1"/>
          </p:nvPr>
        </p:nvSpPr>
        <p:spPr>
          <a:xfrm>
            <a:off x="461931" y="3430420"/>
            <a:ext cx="11288959" cy="573630"/>
          </a:xfrm>
          <a:prstGeom prst="rect">
            <a:avLst/>
          </a:prstGeom>
        </p:spPr>
        <p:txBody>
          <a:bodyPr>
            <a:norm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Text Placeholder 7">
            <a:extLst>
              <a:ext uri="{FF2B5EF4-FFF2-40B4-BE49-F238E27FC236}">
                <a16:creationId xmlns:a16="http://schemas.microsoft.com/office/drawing/2014/main" id="{6FFB08E6-4E48-4113-B5AB-FD68C739D492}"/>
              </a:ext>
            </a:extLst>
          </p:cNvPr>
          <p:cNvSpPr>
            <a:spLocks noGrp="1"/>
          </p:cNvSpPr>
          <p:nvPr>
            <p:ph type="body" sz="quarter" idx="10"/>
          </p:nvPr>
        </p:nvSpPr>
        <p:spPr>
          <a:xfrm>
            <a:off x="461963" y="4543602"/>
            <a:ext cx="11288712" cy="334786"/>
          </a:xfrm>
          <a:prstGeom prst="rect">
            <a:avLst/>
          </a:prstGeom>
        </p:spPr>
        <p:txBody>
          <a:bodyPr>
            <a:normAutofit/>
          </a:bodyPr>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164525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29CE7-1548-45AB-9DA6-E317E70812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DF6357-952E-452F-9071-D4387F641A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042C90-A1C6-4851-AAF8-E94CF286999B}"/>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5" name="Footer Placeholder 4">
            <a:extLst>
              <a:ext uri="{FF2B5EF4-FFF2-40B4-BE49-F238E27FC236}">
                <a16:creationId xmlns:a16="http://schemas.microsoft.com/office/drawing/2014/main" id="{52577045-D2DB-41C5-B1B8-9DEBD2FF35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07578D-3291-4C3C-9D40-E72A5A2971D4}"/>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258518202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B6038-512D-43DC-8EBC-A4B771C85E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EFD681-66D4-43D8-B575-E9001FDFC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19EB8D-D041-447F-9453-33AFED2BA082}"/>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5" name="Footer Placeholder 4">
            <a:extLst>
              <a:ext uri="{FF2B5EF4-FFF2-40B4-BE49-F238E27FC236}">
                <a16:creationId xmlns:a16="http://schemas.microsoft.com/office/drawing/2014/main" id="{FFBA5854-ADD8-42C6-B0B1-1E0AE821B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7EF841-D821-4A25-ACFB-07D4297D0952}"/>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221023252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8F3B-3400-4B91-BC16-AD961D9F77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A1C2A7-6DFF-47AC-BF0A-F899A31809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4B6CD4-7507-4130-9BD2-77C4CD213D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C99636-B79C-4BDE-B500-9822D0073524}"/>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6" name="Footer Placeholder 5">
            <a:extLst>
              <a:ext uri="{FF2B5EF4-FFF2-40B4-BE49-F238E27FC236}">
                <a16:creationId xmlns:a16="http://schemas.microsoft.com/office/drawing/2014/main" id="{9CE042D4-B5B3-4FBC-8822-850C19B715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839258-CF77-4FDC-8B42-32FAD3FCAD18}"/>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316358282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DDB3-33DA-4DB2-8297-7043FD24A8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4CF0C1-0D18-47F2-92B8-2397F6303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CDF687-AFB3-40AA-9F97-E5728916FA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A3166B-4B64-4572-B75A-B27B2F052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2E9666-C9A2-4776-A963-E94B7AC0D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2B04AC-69CA-4135-98BF-B172A1413A56}"/>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8" name="Footer Placeholder 7">
            <a:extLst>
              <a:ext uri="{FF2B5EF4-FFF2-40B4-BE49-F238E27FC236}">
                <a16:creationId xmlns:a16="http://schemas.microsoft.com/office/drawing/2014/main" id="{8EEFEBE8-7F57-4E9B-A8B4-DB3768D8C1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9B0FC5C-5631-4A60-AF59-8B6F71D7AD4A}"/>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35884276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68AE-7DDF-4D05-BCD7-899335072F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31426D-37C2-43ED-A694-0735F6321C74}"/>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4" name="Footer Placeholder 3">
            <a:extLst>
              <a:ext uri="{FF2B5EF4-FFF2-40B4-BE49-F238E27FC236}">
                <a16:creationId xmlns:a16="http://schemas.microsoft.com/office/drawing/2014/main" id="{5AE439B4-9D41-4463-85D4-BE99B27619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39D82D-D9FC-4D76-A10C-28BBAAC5146E}"/>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314569987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AD125-3C4B-4857-A53C-915F2A55FBE3}"/>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3" name="Footer Placeholder 2">
            <a:extLst>
              <a:ext uri="{FF2B5EF4-FFF2-40B4-BE49-F238E27FC236}">
                <a16:creationId xmlns:a16="http://schemas.microsoft.com/office/drawing/2014/main" id="{0290808C-9754-4123-BE62-9C095EC621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91C5B9D-401E-4D9B-9B39-AA00824F676B}"/>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414065682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C787-41A3-4864-BFF8-AD328A4491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F1A69E-86FB-41E0-ABD7-E07E8A316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06DCC5-56D6-4BFB-8F4D-94E57BDD2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8AA69-2505-4748-895F-C371D91F2977}"/>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6" name="Footer Placeholder 5">
            <a:extLst>
              <a:ext uri="{FF2B5EF4-FFF2-40B4-BE49-F238E27FC236}">
                <a16:creationId xmlns:a16="http://schemas.microsoft.com/office/drawing/2014/main" id="{77D83793-D946-4DB5-9D34-0287E3AE4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FFFA5B-CDAE-44C5-95EC-AA99260767DA}"/>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412745216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66E9B-7423-466D-8FBB-D8867A047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E8467D-EB84-40D8-AB2B-2FFB68E4F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4E52B9-A81E-49D4-B8B9-7CF2F632D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15615-5C8C-43B8-98E8-E2E6B723702E}"/>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6" name="Footer Placeholder 5">
            <a:extLst>
              <a:ext uri="{FF2B5EF4-FFF2-40B4-BE49-F238E27FC236}">
                <a16:creationId xmlns:a16="http://schemas.microsoft.com/office/drawing/2014/main" id="{37491651-B742-41C2-8522-3033E1264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2955D7-53B6-4419-A904-B15D88F65CF6}"/>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125043899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F591-1857-4128-877B-E2FD52FFF8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86632D-39E5-4920-B2D9-6956229A35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944346-C30C-4139-B565-DFAE4D721173}"/>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5" name="Footer Placeholder 4">
            <a:extLst>
              <a:ext uri="{FF2B5EF4-FFF2-40B4-BE49-F238E27FC236}">
                <a16:creationId xmlns:a16="http://schemas.microsoft.com/office/drawing/2014/main" id="{AB368993-C4E3-4A08-9432-5111DF4F6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00754-783C-4FDF-87BC-9FAFF4E30C42}"/>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380885518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ABC5F6-86B5-45C0-A48B-849FA8EA6F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012F2C-53F5-4C08-9457-FDA365AF6A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399661-D46F-46C5-AC40-E038CA6D1C92}"/>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5" name="Footer Placeholder 4">
            <a:extLst>
              <a:ext uri="{FF2B5EF4-FFF2-40B4-BE49-F238E27FC236}">
                <a16:creationId xmlns:a16="http://schemas.microsoft.com/office/drawing/2014/main" id="{6E8D6CE4-AB00-4638-ACB1-809ED32EC6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B993D-D6FB-43E9-929A-971D76FA889A}"/>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210092198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layou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51A-7D15-4698-A4D9-CADB67EC241A}"/>
              </a:ext>
            </a:extLst>
          </p:cNvPr>
          <p:cNvSpPr>
            <a:spLocks noGrp="1"/>
          </p:cNvSpPr>
          <p:nvPr>
            <p:ph type="title"/>
          </p:nvPr>
        </p:nvSpPr>
        <p:spPr>
          <a:xfrm>
            <a:off x="471399" y="1277887"/>
            <a:ext cx="11171582" cy="641785"/>
          </a:xfrm>
          <a:prstGeom prst="rect">
            <a:avLst/>
          </a:prstGeom>
        </p:spPr>
        <p:txBody>
          <a:bodyPr/>
          <a:lstStyle>
            <a:lvl1pPr>
              <a:defRPr>
                <a:solidFill>
                  <a:srgbClr val="002060"/>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1F1A78-4BB5-46B0-8E5A-437774BA805C}"/>
              </a:ext>
            </a:extLst>
          </p:cNvPr>
          <p:cNvSpPr>
            <a:spLocks noGrp="1"/>
          </p:cNvSpPr>
          <p:nvPr>
            <p:ph idx="1"/>
          </p:nvPr>
        </p:nvSpPr>
        <p:spPr>
          <a:xfrm>
            <a:off x="471399" y="2226365"/>
            <a:ext cx="11171582" cy="3950598"/>
          </a:xfrm>
          <a:prstGeom prst="rect">
            <a:avLst/>
          </a:prstGeom>
        </p:spPr>
        <p:txBody>
          <a:bodyPr/>
          <a:lstStyle>
            <a:lvl1pPr>
              <a:defRPr>
                <a:solidFill>
                  <a:schemeClr val="tx1"/>
                </a:solidFill>
              </a:defRPr>
            </a:lvl1pPr>
            <a:lvl2pPr>
              <a:defRPr>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61002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layout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51A-7D15-4698-A4D9-CADB67EC241A}"/>
              </a:ext>
            </a:extLst>
          </p:cNvPr>
          <p:cNvSpPr>
            <a:spLocks noGrp="1"/>
          </p:cNvSpPr>
          <p:nvPr>
            <p:ph type="title"/>
          </p:nvPr>
        </p:nvSpPr>
        <p:spPr>
          <a:xfrm>
            <a:off x="471399" y="1277887"/>
            <a:ext cx="11171582" cy="641785"/>
          </a:xfrm>
          <a:prstGeom prst="rect">
            <a:avLst/>
          </a:prstGeo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1F1A78-4BB5-46B0-8E5A-437774BA805C}"/>
              </a:ext>
            </a:extLst>
          </p:cNvPr>
          <p:cNvSpPr>
            <a:spLocks noGrp="1"/>
          </p:cNvSpPr>
          <p:nvPr>
            <p:ph idx="1"/>
          </p:nvPr>
        </p:nvSpPr>
        <p:spPr>
          <a:xfrm>
            <a:off x="471399" y="2226365"/>
            <a:ext cx="11171582" cy="3950598"/>
          </a:xfrm>
          <a:prstGeom prst="rect">
            <a:avLst/>
          </a:prstGeo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96666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Content layout blue">
    <p:bg>
      <p:bgPr>
        <a:solidFill>
          <a:srgbClr val="70AD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51A-7D15-4698-A4D9-CADB67EC241A}"/>
              </a:ext>
            </a:extLst>
          </p:cNvPr>
          <p:cNvSpPr>
            <a:spLocks noGrp="1"/>
          </p:cNvSpPr>
          <p:nvPr>
            <p:ph type="title"/>
          </p:nvPr>
        </p:nvSpPr>
        <p:spPr>
          <a:xfrm>
            <a:off x="471399" y="1277887"/>
            <a:ext cx="11171582" cy="641785"/>
          </a:xfrm>
          <a:prstGeom prst="rect">
            <a:avLst/>
          </a:prstGeo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1F1A78-4BB5-46B0-8E5A-437774BA805C}"/>
              </a:ext>
            </a:extLst>
          </p:cNvPr>
          <p:cNvSpPr>
            <a:spLocks noGrp="1"/>
          </p:cNvSpPr>
          <p:nvPr>
            <p:ph idx="1"/>
          </p:nvPr>
        </p:nvSpPr>
        <p:spPr>
          <a:xfrm>
            <a:off x="471399" y="2226365"/>
            <a:ext cx="11171582" cy="3950598"/>
          </a:xfrm>
          <a:prstGeom prst="rect">
            <a:avLst/>
          </a:prstGeo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71610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735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ED04-280E-4CFE-85F1-6354C9F782E2}"/>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GB"/>
          </a:p>
        </p:txBody>
      </p:sp>
    </p:spTree>
    <p:extLst>
      <p:ext uri="{BB962C8B-B14F-4D97-AF65-F5344CB8AC3E}">
        <p14:creationId xmlns:p14="http://schemas.microsoft.com/office/powerpoint/2010/main" val="136738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Content layout blue">
    <p:bg>
      <p:bgPr>
        <a:solidFill>
          <a:srgbClr val="18346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611B1F-A411-4975-BC3E-0A5C85669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4CF51A-7D15-4698-A4D9-CADB67EC241A}"/>
              </a:ext>
            </a:extLst>
          </p:cNvPr>
          <p:cNvSpPr>
            <a:spLocks noGrp="1"/>
          </p:cNvSpPr>
          <p:nvPr>
            <p:ph type="title"/>
          </p:nvPr>
        </p:nvSpPr>
        <p:spPr>
          <a:xfrm>
            <a:off x="471399" y="1277887"/>
            <a:ext cx="11171582" cy="641785"/>
          </a:xfrm>
          <a:prstGeom prst="rect">
            <a:avLst/>
          </a:prstGeom>
        </p:spPr>
        <p:txBody>
          <a:bodyPr>
            <a:normAutofit/>
          </a:bodyPr>
          <a:lstStyle>
            <a:lvl1pPr>
              <a:defRPr sz="3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1F1A78-4BB5-46B0-8E5A-437774BA805C}"/>
              </a:ext>
            </a:extLst>
          </p:cNvPr>
          <p:cNvSpPr>
            <a:spLocks noGrp="1"/>
          </p:cNvSpPr>
          <p:nvPr>
            <p:ph idx="1"/>
          </p:nvPr>
        </p:nvSpPr>
        <p:spPr>
          <a:xfrm>
            <a:off x="471399" y="2226365"/>
            <a:ext cx="11171582" cy="3950598"/>
          </a:xfrm>
          <a:prstGeom prst="rect">
            <a:avLst/>
          </a:prstGeom>
        </p:spPr>
        <p:txBody>
          <a:bodyPr/>
          <a:lstStyle>
            <a:lvl1pPr>
              <a:lnSpc>
                <a:spcPct val="100000"/>
              </a:lnSpc>
              <a:defRPr sz="2400">
                <a:solidFill>
                  <a:schemeClr val="bg1"/>
                </a:solidFill>
              </a:defRPr>
            </a:lvl1pPr>
            <a:lvl2pPr>
              <a:lnSpc>
                <a:spcPct val="100000"/>
              </a:lnSpc>
              <a:defRPr sz="2200">
                <a:solidFill>
                  <a:schemeClr val="bg1"/>
                </a:solidFill>
              </a:defRPr>
            </a:lvl2pPr>
          </a:lstStyle>
          <a:p>
            <a:pPr lvl="0"/>
            <a:r>
              <a:rPr lang="en-US"/>
              <a:t>Edit Master text styles</a:t>
            </a:r>
          </a:p>
          <a:p>
            <a:pPr lvl="1"/>
            <a:r>
              <a:rPr lang="en-US"/>
              <a:t>Second level</a:t>
            </a:r>
          </a:p>
        </p:txBody>
      </p:sp>
      <p:sp>
        <p:nvSpPr>
          <p:cNvPr id="6" name="Rectangle 5">
            <a:extLst>
              <a:ext uri="{FF2B5EF4-FFF2-40B4-BE49-F238E27FC236}">
                <a16:creationId xmlns:a16="http://schemas.microsoft.com/office/drawing/2014/main" id="{8E7DF072-1BC3-4404-97B0-6C61EEA9D8B7}"/>
              </a:ext>
            </a:extLst>
          </p:cNvPr>
          <p:cNvSpPr/>
          <p:nvPr userDrawn="1"/>
        </p:nvSpPr>
        <p:spPr>
          <a:xfrm>
            <a:off x="-2425" y="0"/>
            <a:ext cx="158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974109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Content layout blue">
    <p:bg>
      <p:bgPr>
        <a:solidFill>
          <a:srgbClr val="18346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611B1F-A411-4975-BC3E-0A5C85669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4CF51A-7D15-4698-A4D9-CADB67EC241A}"/>
              </a:ext>
            </a:extLst>
          </p:cNvPr>
          <p:cNvSpPr>
            <a:spLocks noGrp="1"/>
          </p:cNvSpPr>
          <p:nvPr>
            <p:ph type="title"/>
          </p:nvPr>
        </p:nvSpPr>
        <p:spPr>
          <a:xfrm>
            <a:off x="471399" y="1277887"/>
            <a:ext cx="11171582" cy="641785"/>
          </a:xfrm>
          <a:prstGeom prst="rect">
            <a:avLst/>
          </a:prstGeom>
        </p:spPr>
        <p:txBody>
          <a:bodyPr>
            <a:normAutofit/>
          </a:bodyPr>
          <a:lstStyle>
            <a:lvl1pPr>
              <a:defRPr sz="3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1F1A78-4BB5-46B0-8E5A-437774BA805C}"/>
              </a:ext>
            </a:extLst>
          </p:cNvPr>
          <p:cNvSpPr>
            <a:spLocks noGrp="1"/>
          </p:cNvSpPr>
          <p:nvPr>
            <p:ph idx="1"/>
          </p:nvPr>
        </p:nvSpPr>
        <p:spPr>
          <a:xfrm>
            <a:off x="471399" y="2226365"/>
            <a:ext cx="11171582" cy="3950598"/>
          </a:xfrm>
          <a:prstGeom prst="rect">
            <a:avLst/>
          </a:prstGeom>
        </p:spPr>
        <p:txBody>
          <a:bodyPr/>
          <a:lstStyle>
            <a:lvl1pPr>
              <a:lnSpc>
                <a:spcPct val="100000"/>
              </a:lnSpc>
              <a:defRPr sz="2400">
                <a:solidFill>
                  <a:schemeClr val="bg1"/>
                </a:solidFill>
              </a:defRPr>
            </a:lvl1pPr>
            <a:lvl2pPr>
              <a:lnSpc>
                <a:spcPct val="100000"/>
              </a:lnSpc>
              <a:defRPr sz="2200">
                <a:solidFill>
                  <a:schemeClr val="bg1"/>
                </a:solidFill>
              </a:defRPr>
            </a:lvl2pPr>
          </a:lstStyle>
          <a:p>
            <a:pPr lvl="0"/>
            <a:r>
              <a:rPr lang="en-US"/>
              <a:t>Edit Master text styles</a:t>
            </a:r>
          </a:p>
          <a:p>
            <a:pPr lvl="1"/>
            <a:r>
              <a:rPr lang="en-US"/>
              <a:t>Second level</a:t>
            </a:r>
          </a:p>
        </p:txBody>
      </p:sp>
      <p:sp>
        <p:nvSpPr>
          <p:cNvPr id="6" name="Rectangle 5">
            <a:extLst>
              <a:ext uri="{FF2B5EF4-FFF2-40B4-BE49-F238E27FC236}">
                <a16:creationId xmlns:a16="http://schemas.microsoft.com/office/drawing/2014/main" id="{D4588886-0A88-4F54-A6A3-DDBA0DC5687C}"/>
              </a:ext>
            </a:extLst>
          </p:cNvPr>
          <p:cNvSpPr/>
          <p:nvPr userDrawn="1"/>
        </p:nvSpPr>
        <p:spPr>
          <a:xfrm>
            <a:off x="-2425" y="0"/>
            <a:ext cx="158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900587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F834-5E88-4B4A-8D82-C95278A3A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FB5693-6134-45A3-9C44-5C503A8E9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C398F4-3C93-4290-BFD4-4A16520C24A1}"/>
              </a:ext>
            </a:extLst>
          </p:cNvPr>
          <p:cNvSpPr>
            <a:spLocks noGrp="1"/>
          </p:cNvSpPr>
          <p:nvPr>
            <p:ph type="dt" sz="half" idx="10"/>
          </p:nvPr>
        </p:nvSpPr>
        <p:spPr/>
        <p:txBody>
          <a:bodyPr/>
          <a:lstStyle/>
          <a:p>
            <a:fld id="{B548339E-1FA6-4B56-A2D3-3A48E19EB5AE}" type="datetimeFigureOut">
              <a:rPr lang="en-GB" smtClean="0"/>
              <a:t>29/09/2023</a:t>
            </a:fld>
            <a:endParaRPr lang="en-GB"/>
          </a:p>
        </p:txBody>
      </p:sp>
      <p:sp>
        <p:nvSpPr>
          <p:cNvPr id="5" name="Footer Placeholder 4">
            <a:extLst>
              <a:ext uri="{FF2B5EF4-FFF2-40B4-BE49-F238E27FC236}">
                <a16:creationId xmlns:a16="http://schemas.microsoft.com/office/drawing/2014/main" id="{AD6132F6-36FE-4724-B379-18C75470F8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34A0B2-EBF5-4815-9A7D-45B42EFEFA85}"/>
              </a:ext>
            </a:extLst>
          </p:cNvPr>
          <p:cNvSpPr>
            <a:spLocks noGrp="1"/>
          </p:cNvSpPr>
          <p:nvPr>
            <p:ph type="sldNum" sz="quarter" idx="12"/>
          </p:nvPr>
        </p:nvSpPr>
        <p:spPr/>
        <p:txBody>
          <a:bodyPr/>
          <a:lstStyle/>
          <a:p>
            <a:fld id="{55394DD3-10FE-4D41-BAEC-061F2B739C14}" type="slidenum">
              <a:rPr lang="en-GB" smtClean="0"/>
              <a:t>‹#›</a:t>
            </a:fld>
            <a:endParaRPr lang="en-GB"/>
          </a:p>
        </p:txBody>
      </p:sp>
    </p:spTree>
    <p:extLst>
      <p:ext uri="{BB962C8B-B14F-4D97-AF65-F5344CB8AC3E}">
        <p14:creationId xmlns:p14="http://schemas.microsoft.com/office/powerpoint/2010/main" val="37404293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4.emf"/><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D4B3123-5E34-4D9E-8F84-85CC894CDC60}"/>
              </a:ext>
            </a:extLst>
          </p:cNvPr>
          <p:cNvSpPr>
            <a:spLocks noGrp="1" noChangeArrowheads="1"/>
          </p:cNvSpPr>
          <p:nvPr>
            <p:ph type="title"/>
          </p:nvPr>
        </p:nvSpPr>
        <p:spPr bwMode="auto">
          <a:xfrm>
            <a:off x="471488" y="1277938"/>
            <a:ext cx="11171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04726FC6-7F59-4FFC-A957-25DFCC1E4AD4}"/>
              </a:ext>
            </a:extLst>
          </p:cNvPr>
          <p:cNvSpPr>
            <a:spLocks noGrp="1" noChangeArrowheads="1"/>
          </p:cNvSpPr>
          <p:nvPr>
            <p:ph type="body" idx="1"/>
          </p:nvPr>
        </p:nvSpPr>
        <p:spPr bwMode="auto">
          <a:xfrm>
            <a:off x="471488" y="2225675"/>
            <a:ext cx="11171237"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p:txBody>
      </p:sp>
      <p:sp>
        <p:nvSpPr>
          <p:cNvPr id="2" name="Rectangle 1">
            <a:extLst>
              <a:ext uri="{FF2B5EF4-FFF2-40B4-BE49-F238E27FC236}">
                <a16:creationId xmlns:a16="http://schemas.microsoft.com/office/drawing/2014/main" id="{2E175F97-6714-441A-A652-FCF0FB6630EC}"/>
              </a:ext>
            </a:extLst>
          </p:cNvPr>
          <p:cNvSpPr/>
          <p:nvPr userDrawn="1"/>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 bg1="lt1" tx1="dk1" bg2="lt2" tx2="dk2" accent1="accent1" accent2="accent2" accent3="accent3" accent4="accent4" accent5="accent5" accent6="accent6" hlink="hlink" folHlink="folHlink"/>
  <p:sldLayoutIdLst>
    <p:sldLayoutId id="2147484010" r:id="rId1"/>
    <p:sldLayoutId id="2147484008" r:id="rId2"/>
    <p:sldLayoutId id="2147484011" r:id="rId3"/>
    <p:sldLayoutId id="2147484012" r:id="rId4"/>
    <p:sldLayoutId id="2147484013" r:id="rId5"/>
    <p:sldLayoutId id="2147484009" r:id="rId6"/>
  </p:sldLayoutIdLst>
  <p:txStyles>
    <p:titleStyle>
      <a:lvl1pPr algn="l" rtl="0" eaLnBrk="0" fontAlgn="base" hangingPunct="0">
        <a:lnSpc>
          <a:spcPct val="90000"/>
        </a:lnSpc>
        <a:spcBef>
          <a:spcPct val="0"/>
        </a:spcBef>
        <a:spcAft>
          <a:spcPct val="0"/>
        </a:spcAft>
        <a:defRPr sz="32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200" b="1">
          <a:solidFill>
            <a:schemeClr val="tx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0DC4BC-8CD5-4BB7-A859-6CBF504C2CE5}"/>
              </a:ext>
            </a:extLst>
          </p:cNvPr>
          <p:cNvPicPr>
            <a:picLocks noChangeAspect="1"/>
          </p:cNvPicPr>
          <p:nvPr userDrawn="1"/>
        </p:nvPicPr>
        <p:blipFill>
          <a:blip r:embed="rId15"/>
          <a:stretch>
            <a:fillRect/>
          </a:stretch>
        </p:blipFill>
        <p:spPr>
          <a:xfrm>
            <a:off x="-141667" y="-1048693"/>
            <a:ext cx="14264808" cy="8016163"/>
          </a:xfrm>
          <a:prstGeom prst="rect">
            <a:avLst/>
          </a:prstGeom>
        </p:spPr>
      </p:pic>
      <p:sp>
        <p:nvSpPr>
          <p:cNvPr id="2" name="Title Placeholder 1">
            <a:extLst>
              <a:ext uri="{FF2B5EF4-FFF2-40B4-BE49-F238E27FC236}">
                <a16:creationId xmlns:a16="http://schemas.microsoft.com/office/drawing/2014/main" id="{C77C214B-ACAA-4F84-AA0F-492BBBDB9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77C66F-30C2-4A4F-86FA-83986B4CE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6ED6B6-7D8A-4ED0-8CD1-E45025A52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8339E-1FA6-4B56-A2D3-3A48E19EB5AE}" type="datetimeFigureOut">
              <a:rPr lang="en-GB" smtClean="0"/>
              <a:t>29/09/2023</a:t>
            </a:fld>
            <a:endParaRPr lang="en-GB"/>
          </a:p>
        </p:txBody>
      </p:sp>
      <p:sp>
        <p:nvSpPr>
          <p:cNvPr id="5" name="Footer Placeholder 4">
            <a:extLst>
              <a:ext uri="{FF2B5EF4-FFF2-40B4-BE49-F238E27FC236}">
                <a16:creationId xmlns:a16="http://schemas.microsoft.com/office/drawing/2014/main" id="{C46C39F4-1FAE-42C9-A2C3-FE5BD3832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9F03FA-28A4-42A5-9F0E-E580DA931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94DD3-10FE-4D41-BAEC-061F2B739C14}" type="slidenum">
              <a:rPr lang="en-GB" smtClean="0"/>
              <a:t>‹#›</a:t>
            </a:fld>
            <a:endParaRPr lang="en-GB"/>
          </a:p>
        </p:txBody>
      </p:sp>
    </p:spTree>
    <p:extLst>
      <p:ext uri="{BB962C8B-B14F-4D97-AF65-F5344CB8AC3E}">
        <p14:creationId xmlns:p14="http://schemas.microsoft.com/office/powerpoint/2010/main" val="2059071363"/>
      </p:ext>
    </p:extLst>
  </p:cSld>
  <p:clrMap bg1="dk1" tx1="lt1" bg2="dk2"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PMab4oRGaZc?si=X3j3YRPiIbIGHK5Q" TargetMode="External"/><Relationship Id="rId2" Type="http://schemas.openxmlformats.org/officeDocument/2006/relationships/slideLayout" Target="../slideLayouts/slideLayout2.xml"/><Relationship Id="rId1" Type="http://schemas.openxmlformats.org/officeDocument/2006/relationships/video" Target="https://www.youtube.com/embed/PMab4oRGaZc?feature=oembed"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hyperlink" Target="https://www.ipo.gov.uk/ip-support/ip-equip" TargetMode="External"/><Relationship Id="rId13" Type="http://schemas.openxmlformats.org/officeDocument/2006/relationships/image" Target="../media/image64.png"/><Relationship Id="rId18" Type="http://schemas.openxmlformats.org/officeDocument/2006/relationships/image" Target="../media/image68.jpg"/><Relationship Id="rId3" Type="http://schemas.openxmlformats.org/officeDocument/2006/relationships/image" Target="../media/image56.png"/><Relationship Id="rId21" Type="http://schemas.openxmlformats.org/officeDocument/2006/relationships/hyperlink" Target="https://www.tes.com/teaching-resources/shop/ipo_education" TargetMode="External"/><Relationship Id="rId7" Type="http://schemas.openxmlformats.org/officeDocument/2006/relationships/image" Target="../media/image59.svg"/><Relationship Id="rId12" Type="http://schemas.openxmlformats.org/officeDocument/2006/relationships/image" Target="../media/image63.svg"/><Relationship Id="rId17" Type="http://schemas.openxmlformats.org/officeDocument/2006/relationships/hyperlink" Target="https://www.ipo.gov.uk/ip-support/" TargetMode="External"/><Relationship Id="rId2" Type="http://schemas.openxmlformats.org/officeDocument/2006/relationships/notesSlide" Target="../notesSlides/notesSlide20.xml"/><Relationship Id="rId16" Type="http://schemas.openxmlformats.org/officeDocument/2006/relationships/image" Target="../media/image67.svg"/><Relationship Id="rId20"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hyperlink" Target="mailto:information@ipo.gov.uk" TargetMode="External"/><Relationship Id="rId15" Type="http://schemas.openxmlformats.org/officeDocument/2006/relationships/image" Target="../media/image66.png"/><Relationship Id="rId10" Type="http://schemas.openxmlformats.org/officeDocument/2006/relationships/image" Target="../media/image61.svg"/><Relationship Id="rId19" Type="http://schemas.openxmlformats.org/officeDocument/2006/relationships/image" Target="../media/image69.JPG"/><Relationship Id="rId4" Type="http://schemas.openxmlformats.org/officeDocument/2006/relationships/image" Target="../media/image57.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7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1238C3D-508D-41FC-872C-B71458714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Content Placeholder 2">
            <a:extLst>
              <a:ext uri="{FF2B5EF4-FFF2-40B4-BE49-F238E27FC236}">
                <a16:creationId xmlns:a16="http://schemas.microsoft.com/office/drawing/2014/main" id="{4C2A69FA-2A18-40C2-9772-35E95F5F9904}"/>
              </a:ext>
            </a:extLst>
          </p:cNvPr>
          <p:cNvSpPr>
            <a:spLocks noGrp="1" noChangeArrowheads="1"/>
          </p:cNvSpPr>
          <p:nvPr>
            <p:ph idx="1"/>
          </p:nvPr>
        </p:nvSpPr>
        <p:spPr>
          <a:xfrm>
            <a:off x="379413" y="3109913"/>
            <a:ext cx="7015162" cy="3130550"/>
          </a:xfrm>
        </p:spPr>
        <p:txBody>
          <a:bodyPr/>
          <a:lstStyle/>
          <a:p>
            <a:pPr marL="0" indent="0">
              <a:lnSpc>
                <a:spcPct val="100000"/>
              </a:lnSpc>
              <a:spcAft>
                <a:spcPts val="600"/>
              </a:spcAft>
              <a:buFont typeface="Arial" panose="020B0604020202020204" pitchFamily="34" charset="0"/>
              <a:buNone/>
            </a:pPr>
            <a:r>
              <a:rPr lang="en-GB" altLang="en-US" sz="2100">
                <a:solidFill>
                  <a:schemeClr val="bg1"/>
                </a:solidFill>
              </a:rPr>
              <a:t>The Intellectual Property Office is the official government body for intellectual property rights within the UK. </a:t>
            </a:r>
          </a:p>
          <a:p>
            <a:pPr marL="0" indent="0">
              <a:lnSpc>
                <a:spcPct val="100000"/>
              </a:lnSpc>
              <a:spcAft>
                <a:spcPts val="600"/>
              </a:spcAft>
              <a:buFont typeface="Arial" panose="020B0604020202020204" pitchFamily="34" charset="0"/>
              <a:buNone/>
            </a:pPr>
            <a:r>
              <a:rPr lang="en-GB" altLang="en-US" b="1">
                <a:solidFill>
                  <a:schemeClr val="bg1"/>
                </a:solidFill>
              </a:rPr>
              <a:t>Copyright</a:t>
            </a:r>
            <a:r>
              <a:rPr lang="en-GB" altLang="en-US">
                <a:solidFill>
                  <a:schemeClr val="bg1"/>
                </a:solidFill>
              </a:rPr>
              <a:t>, </a:t>
            </a:r>
            <a:r>
              <a:rPr lang="en-GB" altLang="en-US" b="1">
                <a:solidFill>
                  <a:schemeClr val="bg1"/>
                </a:solidFill>
              </a:rPr>
              <a:t>patents</a:t>
            </a:r>
            <a:r>
              <a:rPr lang="en-GB" altLang="en-US">
                <a:solidFill>
                  <a:schemeClr val="bg1"/>
                </a:solidFill>
              </a:rPr>
              <a:t>, </a:t>
            </a:r>
            <a:r>
              <a:rPr lang="en-GB" altLang="en-US" b="1">
                <a:solidFill>
                  <a:schemeClr val="bg1"/>
                </a:solidFill>
              </a:rPr>
              <a:t>designs</a:t>
            </a:r>
            <a:r>
              <a:rPr lang="en-GB" altLang="en-US">
                <a:solidFill>
                  <a:schemeClr val="bg1"/>
                </a:solidFill>
              </a:rPr>
              <a:t> and </a:t>
            </a:r>
            <a:r>
              <a:rPr lang="en-GB" altLang="en-US" b="1">
                <a:solidFill>
                  <a:schemeClr val="bg1"/>
                </a:solidFill>
              </a:rPr>
              <a:t>trade marks</a:t>
            </a:r>
            <a:r>
              <a:rPr lang="en-GB" altLang="en-US">
                <a:solidFill>
                  <a:schemeClr val="bg1"/>
                </a:solidFill>
              </a:rPr>
              <a:t> are all types of intellectual property (IP) protection.</a:t>
            </a:r>
          </a:p>
          <a:p>
            <a:pPr marL="0" indent="0">
              <a:lnSpc>
                <a:spcPct val="100000"/>
              </a:lnSpc>
              <a:spcAft>
                <a:spcPts val="600"/>
              </a:spcAft>
              <a:buFont typeface="Arial" panose="020B0604020202020204" pitchFamily="34" charset="0"/>
              <a:buNone/>
            </a:pPr>
            <a:r>
              <a:rPr lang="en-GB" altLang="en-US" sz="1400">
                <a:solidFill>
                  <a:schemeClr val="bg1"/>
                </a:solidFill>
              </a:rPr>
              <a:t>IP helps you to gain value from ideas - turning inspiration into sustainable business success and boosting the economy. </a:t>
            </a:r>
          </a:p>
          <a:p>
            <a:pPr marL="0" indent="0">
              <a:lnSpc>
                <a:spcPct val="100000"/>
              </a:lnSpc>
              <a:spcAft>
                <a:spcPts val="600"/>
              </a:spcAft>
              <a:buFont typeface="Arial" panose="020B0604020202020204" pitchFamily="34" charset="0"/>
              <a:buNone/>
            </a:pPr>
            <a:endParaRPr lang="en-GB" altLang="en-US">
              <a:solidFill>
                <a:schemeClr val="bg1"/>
              </a:solidFill>
            </a:endParaRPr>
          </a:p>
          <a:p>
            <a:pPr marL="0" indent="0">
              <a:lnSpc>
                <a:spcPct val="100000"/>
              </a:lnSpc>
              <a:spcAft>
                <a:spcPts val="600"/>
              </a:spcAft>
              <a:buFont typeface="Arial" panose="020B0604020202020204" pitchFamily="34" charset="0"/>
              <a:buNone/>
            </a:pPr>
            <a:endParaRPr lang="en-GB" altLang="en-US">
              <a:solidFill>
                <a:schemeClr val="bg1"/>
              </a:solidFill>
            </a:endParaRPr>
          </a:p>
        </p:txBody>
      </p:sp>
      <p:sp>
        <p:nvSpPr>
          <p:cNvPr id="4" name="Rectangle 3">
            <a:extLst>
              <a:ext uri="{FF2B5EF4-FFF2-40B4-BE49-F238E27FC236}">
                <a16:creationId xmlns:a16="http://schemas.microsoft.com/office/drawing/2014/main" id="{FB4CE871-3432-4055-B0C5-9A71721A7C21}"/>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74A87F6E-8514-46EA-BD26-D96D25B80CB6}"/>
              </a:ext>
            </a:extLst>
          </p:cNvPr>
          <p:cNvSpPr>
            <a:spLocks noGrp="1" noChangeArrowheads="1"/>
          </p:cNvSpPr>
          <p:nvPr>
            <p:ph type="title"/>
          </p:nvPr>
        </p:nvSpPr>
        <p:spPr>
          <a:xfrm>
            <a:off x="471488" y="1277938"/>
            <a:ext cx="11171237" cy="641350"/>
          </a:xfrm>
        </p:spPr>
        <p:txBody>
          <a:bodyPr/>
          <a:lstStyle/>
          <a:p>
            <a:r>
              <a:rPr lang="en-GB" altLang="en-US"/>
              <a:t>Copyright exceptions and permitted acts</a:t>
            </a:r>
          </a:p>
        </p:txBody>
      </p:sp>
      <p:sp>
        <p:nvSpPr>
          <p:cNvPr id="3" name="Content Placeholder 2">
            <a:extLst>
              <a:ext uri="{FF2B5EF4-FFF2-40B4-BE49-F238E27FC236}">
                <a16:creationId xmlns:a16="http://schemas.microsoft.com/office/drawing/2014/main" id="{17E34D17-F433-4AFF-9C4B-E38A05619BE3}"/>
              </a:ext>
            </a:extLst>
          </p:cNvPr>
          <p:cNvSpPr>
            <a:spLocks noGrp="1"/>
          </p:cNvSpPr>
          <p:nvPr>
            <p:ph idx="1"/>
          </p:nvPr>
        </p:nvSpPr>
        <p:spPr>
          <a:xfrm>
            <a:off x="471399" y="2226365"/>
            <a:ext cx="11089230" cy="2711964"/>
          </a:xfrm>
        </p:spPr>
        <p:txBody>
          <a:bodyPr numCol="2"/>
          <a:lstStyle/>
          <a:p>
            <a:pPr marL="0" indent="0">
              <a:buNone/>
              <a:defRPr/>
            </a:pPr>
            <a:r>
              <a:rPr lang="en-GB"/>
              <a:t>Non-exhaustive list includes;</a:t>
            </a:r>
          </a:p>
          <a:p>
            <a:pPr>
              <a:defRPr/>
            </a:pPr>
            <a:r>
              <a:rPr lang="en-GB"/>
              <a:t>Private study</a:t>
            </a:r>
          </a:p>
          <a:p>
            <a:pPr>
              <a:defRPr/>
            </a:pPr>
            <a:r>
              <a:rPr lang="en-GB"/>
              <a:t>Education</a:t>
            </a:r>
          </a:p>
          <a:p>
            <a:pPr>
              <a:defRPr/>
            </a:pPr>
            <a:r>
              <a:rPr lang="en-GB"/>
              <a:t>Libraries</a:t>
            </a:r>
          </a:p>
          <a:p>
            <a:pPr>
              <a:defRPr/>
            </a:pPr>
            <a:r>
              <a:rPr lang="en-GB"/>
              <a:t>Research</a:t>
            </a:r>
          </a:p>
          <a:p>
            <a:pPr>
              <a:defRPr/>
            </a:pPr>
            <a:r>
              <a:rPr lang="en-GB"/>
              <a:t>Incidental inclusion</a:t>
            </a:r>
          </a:p>
          <a:p>
            <a:pPr>
              <a:defRPr/>
            </a:pPr>
            <a:r>
              <a:rPr lang="en-GB"/>
              <a:t>Disability</a:t>
            </a:r>
          </a:p>
          <a:p>
            <a:pPr>
              <a:defRPr/>
            </a:pPr>
            <a:r>
              <a:rPr lang="en-GB"/>
              <a:t>Criticism/Review</a:t>
            </a:r>
          </a:p>
          <a:p>
            <a:pPr>
              <a:defRPr/>
            </a:pPr>
            <a:r>
              <a:rPr lang="en-GB"/>
              <a:t>News reporting</a:t>
            </a:r>
          </a:p>
          <a:p>
            <a:pPr>
              <a:defRPr/>
            </a:pPr>
            <a:r>
              <a:rPr lang="en-GB"/>
              <a:t>Parody</a:t>
            </a:r>
          </a:p>
          <a:p>
            <a:pPr>
              <a:defRPr/>
            </a:pPr>
            <a:r>
              <a:rPr lang="en-GB"/>
              <a:t>Time shifting of broadcasts</a:t>
            </a:r>
          </a:p>
          <a:p>
            <a:pPr>
              <a:defRPr/>
            </a:pPr>
            <a:r>
              <a:rPr lang="en-GB"/>
              <a:t>Some official reports</a:t>
            </a:r>
          </a:p>
          <a:p>
            <a:pPr marL="0" indent="0">
              <a:buNone/>
              <a:defRPr/>
            </a:pPr>
            <a:endParaRPr lang="en-GB"/>
          </a:p>
          <a:p>
            <a:pPr marL="0" indent="0">
              <a:buNone/>
              <a:defRPr/>
            </a:pP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96C5B8F1-E9DD-4F01-9E3B-7F2E7BDBE93D}"/>
              </a:ext>
            </a:extLst>
          </p:cNvPr>
          <p:cNvSpPr>
            <a:spLocks noGrp="1" noChangeArrowheads="1"/>
          </p:cNvSpPr>
          <p:nvPr>
            <p:ph type="title"/>
          </p:nvPr>
        </p:nvSpPr>
        <p:spPr>
          <a:xfrm>
            <a:off x="471488" y="1277938"/>
            <a:ext cx="11171237" cy="641350"/>
          </a:xfrm>
        </p:spPr>
        <p:txBody>
          <a:bodyPr/>
          <a:lstStyle/>
          <a:p>
            <a:r>
              <a:rPr lang="en-GB" altLang="en-US"/>
              <a:t>Copyright</a:t>
            </a:r>
          </a:p>
        </p:txBody>
      </p:sp>
      <p:sp>
        <p:nvSpPr>
          <p:cNvPr id="75779" name="Content Placeholder 2">
            <a:extLst>
              <a:ext uri="{FF2B5EF4-FFF2-40B4-BE49-F238E27FC236}">
                <a16:creationId xmlns:a16="http://schemas.microsoft.com/office/drawing/2014/main" id="{D4F49B0D-0F7C-4559-B5D3-31411D38D095}"/>
              </a:ext>
            </a:extLst>
          </p:cNvPr>
          <p:cNvSpPr>
            <a:spLocks noGrp="1" noChangeArrowheads="1"/>
          </p:cNvSpPr>
          <p:nvPr>
            <p:ph idx="1"/>
          </p:nvPr>
        </p:nvSpPr>
        <p:spPr>
          <a:xfrm>
            <a:off x="471488" y="2225675"/>
            <a:ext cx="5383212" cy="3951288"/>
          </a:xfrm>
        </p:spPr>
        <p:txBody>
          <a:bodyPr/>
          <a:lstStyle/>
          <a:p>
            <a:r>
              <a:rPr lang="en-GB" altLang="en-US"/>
              <a:t>Record your work</a:t>
            </a:r>
          </a:p>
          <a:p>
            <a:r>
              <a:rPr lang="en-GB" altLang="en-US"/>
              <a:t>Keep proof</a:t>
            </a:r>
          </a:p>
          <a:p>
            <a:r>
              <a:rPr lang="en-GB" altLang="en-US"/>
              <a:t>Use contracts</a:t>
            </a:r>
          </a:p>
          <a:p>
            <a:r>
              <a:rPr lang="en-GB" altLang="en-US"/>
              <a:t>Licensing opportunities</a:t>
            </a:r>
          </a:p>
          <a:p>
            <a:r>
              <a:rPr lang="en-GB" altLang="en-US"/>
              <a:t>There are no </a:t>
            </a:r>
            <a:r>
              <a:rPr lang="en-GB" altLang="en-US" b="1"/>
              <a:t>official</a:t>
            </a:r>
            <a:r>
              <a:rPr lang="en-GB" altLang="en-US"/>
              <a:t> registers</a:t>
            </a:r>
          </a:p>
          <a:p>
            <a:pPr lvl="1"/>
            <a:r>
              <a:rPr lang="en-GB" altLang="en-US"/>
              <a:t>There are unofficial registers you can register with and upload your work for third party proof</a:t>
            </a:r>
          </a:p>
          <a:p>
            <a:pPr lvl="1"/>
            <a:r>
              <a:rPr lang="en-GB" altLang="en-US"/>
              <a:t>Registration does not prove ownership, only that the work existed at the point it was uploaded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6F95"/>
        </a:solidFill>
        <a:effectLst/>
      </p:bgPr>
    </p:bg>
    <p:spTree>
      <p:nvGrpSpPr>
        <p:cNvPr id="1" name=""/>
        <p:cNvGrpSpPr/>
        <p:nvPr/>
      </p:nvGrpSpPr>
      <p:grpSpPr>
        <a:xfrm>
          <a:off x="0" y="0"/>
          <a:ext cx="0" cy="0"/>
          <a:chOff x="0" y="0"/>
          <a:chExt cx="0" cy="0"/>
        </a:xfrm>
      </p:grpSpPr>
      <p:sp>
        <p:nvSpPr>
          <p:cNvPr id="81922" name="TextBox 1">
            <a:extLst>
              <a:ext uri="{FF2B5EF4-FFF2-40B4-BE49-F238E27FC236}">
                <a16:creationId xmlns:a16="http://schemas.microsoft.com/office/drawing/2014/main" id="{C9A4D996-B17E-444A-AC56-91F87ED7AFE9}"/>
              </a:ext>
            </a:extLst>
          </p:cNvPr>
          <p:cNvSpPr txBox="1">
            <a:spLocks noChangeArrowheads="1"/>
          </p:cNvSpPr>
          <p:nvPr/>
        </p:nvSpPr>
        <p:spPr bwMode="auto">
          <a:xfrm>
            <a:off x="342900" y="2571750"/>
            <a:ext cx="11623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GB" altLang="en-US" sz="7200" b="1">
                <a:solidFill>
                  <a:schemeClr val="bg1"/>
                </a:solidFill>
                <a:latin typeface="Rockwell" panose="02060603020205020403" pitchFamily="18" charset="0"/>
              </a:rPr>
              <a:t>Registered designs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a:extLst>
              <a:ext uri="{FF2B5EF4-FFF2-40B4-BE49-F238E27FC236}">
                <a16:creationId xmlns:a16="http://schemas.microsoft.com/office/drawing/2014/main" id="{9D7D9573-BFAC-4D40-A7B8-451BEC30E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itle 1">
            <a:extLst>
              <a:ext uri="{FF2B5EF4-FFF2-40B4-BE49-F238E27FC236}">
                <a16:creationId xmlns:a16="http://schemas.microsoft.com/office/drawing/2014/main" id="{A668DE7C-E875-4658-A251-78DE0F4D33CE}"/>
              </a:ext>
            </a:extLst>
          </p:cNvPr>
          <p:cNvSpPr>
            <a:spLocks noGrp="1" noChangeArrowheads="1"/>
          </p:cNvSpPr>
          <p:nvPr>
            <p:ph type="title"/>
          </p:nvPr>
        </p:nvSpPr>
        <p:spPr>
          <a:xfrm>
            <a:off x="471488" y="1277938"/>
            <a:ext cx="11171237" cy="641350"/>
          </a:xfrm>
        </p:spPr>
        <p:txBody>
          <a:bodyPr/>
          <a:lstStyle/>
          <a:p>
            <a:r>
              <a:rPr lang="en-GB" altLang="en-US"/>
              <a:t>Registered Designs</a:t>
            </a:r>
          </a:p>
        </p:txBody>
      </p:sp>
      <p:sp>
        <p:nvSpPr>
          <p:cNvPr id="4" name="Content Placeholder 3">
            <a:extLst>
              <a:ext uri="{FF2B5EF4-FFF2-40B4-BE49-F238E27FC236}">
                <a16:creationId xmlns:a16="http://schemas.microsoft.com/office/drawing/2014/main" id="{6B731055-3D87-454F-A8ED-1FCC3F42F550}"/>
              </a:ext>
            </a:extLst>
          </p:cNvPr>
          <p:cNvSpPr>
            <a:spLocks noGrp="1"/>
          </p:cNvSpPr>
          <p:nvPr>
            <p:ph idx="1"/>
          </p:nvPr>
        </p:nvSpPr>
        <p:spPr>
          <a:xfrm>
            <a:off x="471488" y="2225675"/>
            <a:ext cx="5051425" cy="3951288"/>
          </a:xfrm>
        </p:spPr>
        <p:txBody>
          <a:bodyPr/>
          <a:lstStyle/>
          <a:p>
            <a:pPr marL="0" indent="0">
              <a:buFont typeface="Arial" panose="020B0604020202020204" pitchFamily="34" charset="0"/>
              <a:buNone/>
              <a:defRPr/>
            </a:pPr>
            <a:r>
              <a:rPr lang="en-GB">
                <a:ea typeface="Calibri" panose="020F0502020204030204" pitchFamily="34" charset="0"/>
                <a:cs typeface="Times New Roman" panose="02020603050405020304" pitchFamily="18" charset="0"/>
              </a:rPr>
              <a:t>A Registered Design protects the overall visual appearance of a product:</a:t>
            </a:r>
          </a:p>
          <a:p>
            <a:pPr>
              <a:defRPr/>
            </a:pPr>
            <a:r>
              <a:rPr lang="en-GB"/>
              <a:t>Physical shape</a:t>
            </a:r>
          </a:p>
          <a:p>
            <a:pPr>
              <a:defRPr/>
            </a:pPr>
            <a:r>
              <a:rPr lang="en-GB"/>
              <a:t>Configuration </a:t>
            </a:r>
          </a:p>
          <a:p>
            <a:pPr lvl="1">
              <a:defRPr/>
            </a:pPr>
            <a:r>
              <a:rPr lang="en-GB"/>
              <a:t>How different parts are arranged together</a:t>
            </a:r>
          </a:p>
          <a:p>
            <a:pPr>
              <a:defRPr/>
            </a:pPr>
            <a:r>
              <a:rPr lang="en-GB"/>
              <a:t>Decoration</a:t>
            </a:r>
          </a:p>
          <a:p>
            <a:pPr lvl="1">
              <a:defRPr/>
            </a:pPr>
            <a:r>
              <a:rPr lang="en-GB"/>
              <a:t>Such as a pattern on a fabric</a:t>
            </a:r>
          </a:p>
          <a:p>
            <a:pPr>
              <a:defRPr/>
            </a:pPr>
            <a:endParaRPr lang="en-GB"/>
          </a:p>
        </p:txBody>
      </p:sp>
      <p:sp>
        <p:nvSpPr>
          <p:cNvPr id="6" name="Rectangle 5">
            <a:extLst>
              <a:ext uri="{FF2B5EF4-FFF2-40B4-BE49-F238E27FC236}">
                <a16:creationId xmlns:a16="http://schemas.microsoft.com/office/drawing/2014/main" id="{CD94E79D-DC7F-4A0D-8280-7E0A16E3E5B3}"/>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F4420C59-5833-4E69-9C05-31893D6F0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325FE3A-624F-4CD8-AAE3-83F8448BE349}"/>
              </a:ext>
            </a:extLst>
          </p:cNvPr>
          <p:cNvSpPr>
            <a:spLocks noGrp="1" noChangeArrowheads="1"/>
          </p:cNvSpPr>
          <p:nvPr>
            <p:ph type="title"/>
          </p:nvPr>
        </p:nvSpPr>
        <p:spPr>
          <a:xfrm>
            <a:off x="471488" y="1277938"/>
            <a:ext cx="11171237" cy="641350"/>
          </a:xfrm>
        </p:spPr>
        <p:txBody>
          <a:bodyPr/>
          <a:lstStyle/>
          <a:p>
            <a:r>
              <a:rPr lang="en-GB" altLang="en-US"/>
              <a:t>Registered designs</a:t>
            </a:r>
          </a:p>
        </p:txBody>
      </p:sp>
      <p:sp>
        <p:nvSpPr>
          <p:cNvPr id="6" name="Rectangle 5">
            <a:extLst>
              <a:ext uri="{FF2B5EF4-FFF2-40B4-BE49-F238E27FC236}">
                <a16:creationId xmlns:a16="http://schemas.microsoft.com/office/drawing/2014/main" id="{443A7CA7-63CE-44A7-9620-69C64D73DFDD}"/>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30BB4723-8D69-404E-9EF9-E8B5FCD287D2}"/>
              </a:ext>
            </a:extLst>
          </p:cNvPr>
          <p:cNvSpPr>
            <a:spLocks noGrp="1" noChangeArrowheads="1"/>
          </p:cNvSpPr>
          <p:nvPr>
            <p:ph type="title"/>
          </p:nvPr>
        </p:nvSpPr>
        <p:spPr>
          <a:xfrm>
            <a:off x="471488" y="1277938"/>
            <a:ext cx="11171237" cy="641350"/>
          </a:xfrm>
        </p:spPr>
        <p:txBody>
          <a:bodyPr/>
          <a:lstStyle/>
          <a:p>
            <a:r>
              <a:rPr lang="en-GB" altLang="en-US"/>
              <a:t>Registered designs don’t protect</a:t>
            </a:r>
          </a:p>
        </p:txBody>
      </p:sp>
      <p:sp>
        <p:nvSpPr>
          <p:cNvPr id="87043" name="Content Placeholder 2">
            <a:extLst>
              <a:ext uri="{FF2B5EF4-FFF2-40B4-BE49-F238E27FC236}">
                <a16:creationId xmlns:a16="http://schemas.microsoft.com/office/drawing/2014/main" id="{F99B57F4-2F43-4E55-9794-5C1B798D6F6C}"/>
              </a:ext>
            </a:extLst>
          </p:cNvPr>
          <p:cNvSpPr>
            <a:spLocks noGrp="1" noChangeArrowheads="1"/>
          </p:cNvSpPr>
          <p:nvPr>
            <p:ph idx="1"/>
          </p:nvPr>
        </p:nvSpPr>
        <p:spPr>
          <a:xfrm>
            <a:off x="471488" y="2225675"/>
            <a:ext cx="4413250" cy="3951288"/>
          </a:xfrm>
        </p:spPr>
        <p:txBody>
          <a:bodyPr/>
          <a:lstStyle/>
          <a:p>
            <a:r>
              <a:rPr lang="en-GB" altLang="en-US"/>
              <a:t>How a product functions</a:t>
            </a:r>
          </a:p>
          <a:p>
            <a:r>
              <a:rPr lang="en-GB" altLang="en-US"/>
              <a:t>What material it is made from</a:t>
            </a:r>
          </a:p>
          <a:p>
            <a:r>
              <a:rPr lang="en-GB" altLang="en-US"/>
              <a:t>How it’s manufactured</a:t>
            </a:r>
          </a:p>
          <a:p>
            <a:r>
              <a:rPr lang="en-GB" altLang="en-US"/>
              <a:t>A form dictated by it’s function or where there is no design freedom</a:t>
            </a:r>
          </a:p>
          <a:p>
            <a:pPr lvl="1"/>
            <a:r>
              <a:rPr lang="en-GB" altLang="en-US"/>
              <a:t>Must fit or must match like a key or universal/standard attachments</a:t>
            </a:r>
          </a:p>
        </p:txBody>
      </p:sp>
      <p:sp>
        <p:nvSpPr>
          <p:cNvPr id="6" name="Rectangle 5">
            <a:extLst>
              <a:ext uri="{FF2B5EF4-FFF2-40B4-BE49-F238E27FC236}">
                <a16:creationId xmlns:a16="http://schemas.microsoft.com/office/drawing/2014/main" id="{8DB62DA6-296C-483F-AC1F-F404FF53C1C2}"/>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7045" name="Picture 2">
            <a:extLst>
              <a:ext uri="{FF2B5EF4-FFF2-40B4-BE49-F238E27FC236}">
                <a16:creationId xmlns:a16="http://schemas.microsoft.com/office/drawing/2014/main" id="{2D4F3CFC-C90D-420E-BAD1-F8BD38C276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0113" y="2225675"/>
            <a:ext cx="4392612" cy="2879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A2CC40E9-B606-4E11-8102-F3B3D2E54B0E}"/>
              </a:ext>
            </a:extLst>
          </p:cNvPr>
          <p:cNvSpPr>
            <a:spLocks noGrp="1" noChangeArrowheads="1"/>
          </p:cNvSpPr>
          <p:nvPr>
            <p:ph type="title"/>
          </p:nvPr>
        </p:nvSpPr>
        <p:spPr>
          <a:xfrm>
            <a:off x="471488" y="1277938"/>
            <a:ext cx="11171237" cy="641350"/>
          </a:xfrm>
        </p:spPr>
        <p:txBody>
          <a:bodyPr/>
          <a:lstStyle/>
          <a:p>
            <a:r>
              <a:rPr lang="en-GB" altLang="en-US"/>
              <a:t>Registered design costs</a:t>
            </a:r>
          </a:p>
        </p:txBody>
      </p:sp>
      <p:sp>
        <p:nvSpPr>
          <p:cNvPr id="3" name="Content Placeholder 2">
            <a:extLst>
              <a:ext uri="{FF2B5EF4-FFF2-40B4-BE49-F238E27FC236}">
                <a16:creationId xmlns:a16="http://schemas.microsoft.com/office/drawing/2014/main" id="{58AB38E2-AE1D-460A-9B63-DE03239561E1}"/>
              </a:ext>
            </a:extLst>
          </p:cNvPr>
          <p:cNvSpPr>
            <a:spLocks noGrp="1"/>
          </p:cNvSpPr>
          <p:nvPr>
            <p:ph idx="1"/>
          </p:nvPr>
        </p:nvSpPr>
        <p:spPr>
          <a:xfrm>
            <a:off x="471488" y="2225675"/>
            <a:ext cx="5837237" cy="3951288"/>
          </a:xfrm>
        </p:spPr>
        <p:txBody>
          <a:bodyPr/>
          <a:lstStyle/>
          <a:p>
            <a:pPr>
              <a:defRPr/>
            </a:pPr>
            <a:r>
              <a:rPr lang="en-GB"/>
              <a:t>£60 for 1 design (paper application)</a:t>
            </a:r>
          </a:p>
          <a:p>
            <a:pPr>
              <a:defRPr/>
            </a:pPr>
            <a:r>
              <a:rPr lang="en-GB"/>
              <a:t>£50 for 1 design (online application)</a:t>
            </a:r>
          </a:p>
          <a:p>
            <a:pPr>
              <a:defRPr/>
            </a:pPr>
            <a:r>
              <a:rPr lang="en-GB"/>
              <a:t>£60 for first and £40 for each additional design in the same application</a:t>
            </a:r>
          </a:p>
          <a:p>
            <a:pPr>
              <a:defRPr/>
            </a:pPr>
            <a:r>
              <a:rPr lang="en-GB" b="1"/>
              <a:t>£70 for up to 10 designs in the same application</a:t>
            </a:r>
          </a:p>
          <a:p>
            <a:pPr lvl="1">
              <a:defRPr/>
            </a:pPr>
            <a:r>
              <a:rPr lang="en-GB"/>
              <a:t>Additional £20 up to and including every further set of 10 designs in the same application</a:t>
            </a:r>
          </a:p>
          <a:p>
            <a:pPr lvl="1">
              <a:defRPr/>
            </a:pPr>
            <a:endParaRPr lang="en-GB"/>
          </a:p>
          <a:p>
            <a:pPr marL="0" indent="0">
              <a:buFont typeface="Arial" panose="020B0604020202020204" pitchFamily="34" charset="0"/>
              <a:buNone/>
              <a:defRPr/>
            </a:pPr>
            <a:r>
              <a:rPr lang="en-GB"/>
              <a:t>Designs do not have to be related to each other, just filed at the same time</a:t>
            </a:r>
          </a:p>
          <a:p>
            <a:pPr>
              <a:defRPr/>
            </a:pPr>
            <a:endParaRPr lang="en-GB"/>
          </a:p>
          <a:p>
            <a:pPr>
              <a:defRPr/>
            </a:pPr>
            <a:endParaRPr lang="en-GB"/>
          </a:p>
          <a:p>
            <a:pPr marL="0" indent="0">
              <a:buFont typeface="Arial" panose="020B0604020202020204" pitchFamily="34" charset="0"/>
              <a:buNone/>
              <a:defRPr/>
            </a:pPr>
            <a:endParaRPr lang="en-GB"/>
          </a:p>
          <a:p>
            <a:pPr>
              <a:defRPr/>
            </a:pPr>
            <a:endParaRPr lang="en-GB"/>
          </a:p>
        </p:txBody>
      </p:sp>
      <p:pic>
        <p:nvPicPr>
          <p:cNvPr id="88068" name="Picture 3">
            <a:extLst>
              <a:ext uri="{FF2B5EF4-FFF2-40B4-BE49-F238E27FC236}">
                <a16:creationId xmlns:a16="http://schemas.microsoft.com/office/drawing/2014/main" id="{A1ED3EE8-50EC-4B9F-AD15-D5F0CE7205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1406525"/>
            <a:ext cx="5132388" cy="4548188"/>
          </a:xfrm>
          <a:prstGeom prst="rect">
            <a:avLst/>
          </a:prstGeom>
          <a:solidFill>
            <a:schemeClr val="tx1"/>
          </a:solidFill>
          <a:ln w="19050">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6F95"/>
        </a:solidFill>
        <a:effectLst/>
      </p:bgPr>
    </p:bg>
    <p:spTree>
      <p:nvGrpSpPr>
        <p:cNvPr id="1" name=""/>
        <p:cNvGrpSpPr/>
        <p:nvPr/>
      </p:nvGrpSpPr>
      <p:grpSpPr>
        <a:xfrm>
          <a:off x="0" y="0"/>
          <a:ext cx="0" cy="0"/>
          <a:chOff x="0" y="0"/>
          <a:chExt cx="0" cy="0"/>
        </a:xfrm>
      </p:grpSpPr>
      <p:sp>
        <p:nvSpPr>
          <p:cNvPr id="94210" name="TextBox 1">
            <a:extLst>
              <a:ext uri="{FF2B5EF4-FFF2-40B4-BE49-F238E27FC236}">
                <a16:creationId xmlns:a16="http://schemas.microsoft.com/office/drawing/2014/main" id="{FC68F29E-5AD0-432A-98B9-501A5158F429}"/>
              </a:ext>
            </a:extLst>
          </p:cNvPr>
          <p:cNvSpPr txBox="1">
            <a:spLocks noChangeArrowheads="1"/>
          </p:cNvSpPr>
          <p:nvPr/>
        </p:nvSpPr>
        <p:spPr bwMode="auto">
          <a:xfrm>
            <a:off x="342900" y="2571750"/>
            <a:ext cx="11623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GB" altLang="en-US" sz="7200" b="1">
                <a:solidFill>
                  <a:schemeClr val="bg1"/>
                </a:solidFill>
                <a:latin typeface="Rockwell" panose="02060603020205020403" pitchFamily="18" charset="0"/>
              </a:rPr>
              <a:t>Patents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1AD10615-4348-46E1-BDFF-2B7091439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itle 1">
            <a:extLst>
              <a:ext uri="{FF2B5EF4-FFF2-40B4-BE49-F238E27FC236}">
                <a16:creationId xmlns:a16="http://schemas.microsoft.com/office/drawing/2014/main" id="{181AE0FB-24FB-407B-A72F-5B2D73FBCE95}"/>
              </a:ext>
            </a:extLst>
          </p:cNvPr>
          <p:cNvSpPr>
            <a:spLocks noGrp="1" noChangeArrowheads="1"/>
          </p:cNvSpPr>
          <p:nvPr>
            <p:ph type="title"/>
          </p:nvPr>
        </p:nvSpPr>
        <p:spPr>
          <a:xfrm>
            <a:off x="471488" y="1277938"/>
            <a:ext cx="11171237" cy="641350"/>
          </a:xfrm>
        </p:spPr>
        <p:txBody>
          <a:bodyPr/>
          <a:lstStyle/>
          <a:p>
            <a:r>
              <a:rPr lang="en-GB" altLang="en-US"/>
              <a:t>Patents</a:t>
            </a:r>
          </a:p>
        </p:txBody>
      </p:sp>
      <p:sp>
        <p:nvSpPr>
          <p:cNvPr id="4" name="Content Placeholder 3">
            <a:extLst>
              <a:ext uri="{FF2B5EF4-FFF2-40B4-BE49-F238E27FC236}">
                <a16:creationId xmlns:a16="http://schemas.microsoft.com/office/drawing/2014/main" id="{B811C8FF-2669-47DA-B555-C66F98541A8C}"/>
              </a:ext>
            </a:extLst>
          </p:cNvPr>
          <p:cNvSpPr>
            <a:spLocks noGrp="1"/>
          </p:cNvSpPr>
          <p:nvPr>
            <p:ph idx="1"/>
          </p:nvPr>
        </p:nvSpPr>
        <p:spPr>
          <a:xfrm>
            <a:off x="471488" y="2225675"/>
            <a:ext cx="11171237" cy="3951288"/>
          </a:xfrm>
        </p:spPr>
        <p:txBody>
          <a:bodyPr/>
          <a:lstStyle/>
          <a:p>
            <a:pPr marL="0" indent="0">
              <a:buFont typeface="Arial" panose="020B0604020202020204" pitchFamily="34" charset="0"/>
              <a:buNone/>
              <a:defRPr/>
            </a:pPr>
            <a:r>
              <a:rPr lang="en-GB"/>
              <a:t>Patents protect </a:t>
            </a:r>
          </a:p>
          <a:p>
            <a:pPr>
              <a:defRPr/>
            </a:pPr>
            <a:r>
              <a:rPr lang="en-GB"/>
              <a:t>New inventions</a:t>
            </a:r>
          </a:p>
          <a:p>
            <a:pPr>
              <a:defRPr/>
            </a:pPr>
            <a:r>
              <a:rPr lang="en-GB"/>
              <a:t>How products work</a:t>
            </a:r>
          </a:p>
          <a:p>
            <a:pPr>
              <a:defRPr/>
            </a:pPr>
            <a:r>
              <a:rPr lang="en-GB"/>
              <a:t>Technical function</a:t>
            </a:r>
          </a:p>
          <a:p>
            <a:pPr lvl="1">
              <a:defRPr/>
            </a:pPr>
            <a:r>
              <a:rPr lang="en-GB"/>
              <a:t>What they do</a:t>
            </a:r>
          </a:p>
          <a:p>
            <a:pPr lvl="1">
              <a:defRPr/>
            </a:pPr>
            <a:r>
              <a:rPr lang="en-GB"/>
              <a:t>How they do it</a:t>
            </a:r>
          </a:p>
        </p:txBody>
      </p:sp>
      <p:sp>
        <p:nvSpPr>
          <p:cNvPr id="6" name="Rectangle 5">
            <a:extLst>
              <a:ext uri="{FF2B5EF4-FFF2-40B4-BE49-F238E27FC236}">
                <a16:creationId xmlns:a16="http://schemas.microsoft.com/office/drawing/2014/main" id="{4A9787D4-6BF3-49A8-8C9A-6327AF329B33}"/>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68557A-6909-4CFF-B432-1291807C7AE6}"/>
              </a:ext>
            </a:extLst>
          </p:cNvPr>
          <p:cNvSpPr>
            <a:spLocks noGrp="1"/>
          </p:cNvSpPr>
          <p:nvPr>
            <p:ph idx="1"/>
          </p:nvPr>
        </p:nvSpPr>
        <p:spPr>
          <a:xfrm>
            <a:off x="471488" y="2197100"/>
            <a:ext cx="5294312" cy="4394200"/>
          </a:xfrm>
        </p:spPr>
        <p:txBody>
          <a:bodyPr/>
          <a:lstStyle/>
          <a:p>
            <a:pPr marL="0" indent="0">
              <a:buFont typeface="Arial" panose="020B0604020202020204" pitchFamily="34" charset="0"/>
              <a:buNone/>
              <a:defRPr/>
            </a:pPr>
            <a:r>
              <a:rPr lang="en-GB"/>
              <a:t>Applications contain separate parts:</a:t>
            </a:r>
          </a:p>
          <a:p>
            <a:pPr>
              <a:defRPr/>
            </a:pPr>
            <a:r>
              <a:rPr lang="en-GB"/>
              <a:t>Application fee</a:t>
            </a:r>
          </a:p>
          <a:p>
            <a:pPr lvl="1">
              <a:defRPr/>
            </a:pPr>
            <a:r>
              <a:rPr lang="en-GB"/>
              <a:t>£90 paper</a:t>
            </a:r>
          </a:p>
          <a:p>
            <a:pPr lvl="1">
              <a:defRPr/>
            </a:pPr>
            <a:r>
              <a:rPr lang="en-GB"/>
              <a:t>£60 online</a:t>
            </a:r>
          </a:p>
          <a:p>
            <a:pPr>
              <a:defRPr/>
            </a:pPr>
            <a:r>
              <a:rPr lang="en-GB"/>
              <a:t>Search fee</a:t>
            </a:r>
          </a:p>
          <a:p>
            <a:pPr lvl="1">
              <a:defRPr/>
            </a:pPr>
            <a:r>
              <a:rPr lang="en-GB"/>
              <a:t>£180 paper</a:t>
            </a:r>
          </a:p>
          <a:p>
            <a:pPr lvl="1">
              <a:defRPr/>
            </a:pPr>
            <a:r>
              <a:rPr lang="en-GB"/>
              <a:t>£150 online</a:t>
            </a:r>
          </a:p>
          <a:p>
            <a:pPr>
              <a:defRPr/>
            </a:pPr>
            <a:r>
              <a:rPr lang="en-GB"/>
              <a:t>Examination fee</a:t>
            </a:r>
          </a:p>
          <a:p>
            <a:pPr lvl="1">
              <a:defRPr/>
            </a:pPr>
            <a:r>
              <a:rPr lang="en-GB"/>
              <a:t>£130 paper</a:t>
            </a:r>
          </a:p>
          <a:p>
            <a:pPr lvl="1">
              <a:defRPr/>
            </a:pPr>
            <a:r>
              <a:rPr lang="en-GB"/>
              <a:t>£100 online</a:t>
            </a:r>
          </a:p>
          <a:p>
            <a:pPr>
              <a:defRPr/>
            </a:pPr>
            <a:r>
              <a:rPr lang="en-GB"/>
              <a:t>Renewals </a:t>
            </a:r>
          </a:p>
          <a:p>
            <a:pPr lvl="1">
              <a:defRPr/>
            </a:pPr>
            <a:r>
              <a:rPr lang="en-GB"/>
              <a:t>start in year 5 and end in year 20</a:t>
            </a:r>
          </a:p>
          <a:p>
            <a:pPr>
              <a:defRPr/>
            </a:pPr>
            <a:endParaRPr lang="en-GB"/>
          </a:p>
        </p:txBody>
      </p:sp>
      <p:sp>
        <p:nvSpPr>
          <p:cNvPr id="98308" name="Title 1">
            <a:extLst>
              <a:ext uri="{FF2B5EF4-FFF2-40B4-BE49-F238E27FC236}">
                <a16:creationId xmlns:a16="http://schemas.microsoft.com/office/drawing/2014/main" id="{37605E37-93E8-49E3-898B-B41A50820ACB}"/>
              </a:ext>
            </a:extLst>
          </p:cNvPr>
          <p:cNvSpPr>
            <a:spLocks noGrp="1" noChangeArrowheads="1"/>
          </p:cNvSpPr>
          <p:nvPr>
            <p:ph type="title"/>
          </p:nvPr>
        </p:nvSpPr>
        <p:spPr>
          <a:xfrm>
            <a:off x="471488" y="1289050"/>
            <a:ext cx="11171237" cy="641350"/>
          </a:xfrm>
        </p:spPr>
        <p:txBody>
          <a:bodyPr/>
          <a:lstStyle/>
          <a:p>
            <a:r>
              <a:rPr lang="en-GB" altLang="en-US"/>
              <a:t>Patent fees in the UK</a:t>
            </a:r>
          </a:p>
        </p:txBody>
      </p:sp>
      <p:sp>
        <p:nvSpPr>
          <p:cNvPr id="6" name="Rectangle 5">
            <a:extLst>
              <a:ext uri="{FF2B5EF4-FFF2-40B4-BE49-F238E27FC236}">
                <a16:creationId xmlns:a16="http://schemas.microsoft.com/office/drawing/2014/main" id="{967D9515-FEC7-4DDC-9D72-10D51CFB6DA8}"/>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8310" name="Picture 3">
            <a:extLst>
              <a:ext uri="{FF2B5EF4-FFF2-40B4-BE49-F238E27FC236}">
                <a16:creationId xmlns:a16="http://schemas.microsoft.com/office/drawing/2014/main" id="{57661267-7A8A-4FE9-8BE4-55DA59F2C9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3913" y="1450975"/>
            <a:ext cx="5902325" cy="4256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F3FB43-1923-DA1C-191D-5DDB1EA14840}"/>
              </a:ext>
            </a:extLst>
          </p:cNvPr>
          <p:cNvSpPr txBox="1"/>
          <p:nvPr/>
        </p:nvSpPr>
        <p:spPr>
          <a:xfrm>
            <a:off x="5930617" y="6257915"/>
            <a:ext cx="6096000" cy="369332"/>
          </a:xfrm>
          <a:prstGeom prst="rect">
            <a:avLst/>
          </a:prstGeom>
          <a:noFill/>
        </p:spPr>
        <p:txBody>
          <a:bodyPr wrap="square">
            <a:spAutoFit/>
          </a:bodyPr>
          <a:lstStyle/>
          <a:p>
            <a:pPr algn="r"/>
            <a:r>
              <a:rPr lang="en-GB" dirty="0">
                <a:hlinkClick r:id="rId3"/>
              </a:rPr>
              <a:t>Click to Play Video in Internet Browser</a:t>
            </a:r>
            <a:endParaRPr lang="en-GB" dirty="0"/>
          </a:p>
        </p:txBody>
      </p:sp>
      <p:sp>
        <p:nvSpPr>
          <p:cNvPr id="8" name="Title 1">
            <a:extLst>
              <a:ext uri="{FF2B5EF4-FFF2-40B4-BE49-F238E27FC236}">
                <a16:creationId xmlns:a16="http://schemas.microsoft.com/office/drawing/2014/main" id="{0C000D98-5503-A999-D00C-F62DAB407CA9}"/>
              </a:ext>
            </a:extLst>
          </p:cNvPr>
          <p:cNvSpPr>
            <a:spLocks noGrp="1" noChangeArrowheads="1"/>
          </p:cNvSpPr>
          <p:nvPr>
            <p:ph type="title"/>
          </p:nvPr>
        </p:nvSpPr>
        <p:spPr>
          <a:xfrm>
            <a:off x="373165" y="1036980"/>
            <a:ext cx="11171237" cy="641350"/>
          </a:xfrm>
        </p:spPr>
        <p:txBody>
          <a:bodyPr/>
          <a:lstStyle/>
          <a:p>
            <a:r>
              <a:rPr lang="en-GB" altLang="en-US" dirty="0"/>
              <a:t>Why do we need to learn about intellectual property?</a:t>
            </a:r>
          </a:p>
        </p:txBody>
      </p:sp>
      <p:pic>
        <p:nvPicPr>
          <p:cNvPr id="10" name="Online Media 9" title="CrackingIdeas.com - teacher and education resources for intellectual property">
            <a:hlinkClick r:id="" action="ppaction://media"/>
            <a:extLst>
              <a:ext uri="{FF2B5EF4-FFF2-40B4-BE49-F238E27FC236}">
                <a16:creationId xmlns:a16="http://schemas.microsoft.com/office/drawing/2014/main" id="{67DD56F3-B3E4-2250-7388-2F00B9336ECE}"/>
              </a:ext>
            </a:extLst>
          </p:cNvPr>
          <p:cNvPicPr>
            <a:picLocks noRot="1" noChangeAspect="1"/>
          </p:cNvPicPr>
          <p:nvPr>
            <a:videoFile r:link="rId1"/>
          </p:nvPr>
        </p:nvPicPr>
        <p:blipFill>
          <a:blip r:embed="rId4"/>
          <a:stretch>
            <a:fillRect/>
          </a:stretch>
        </p:blipFill>
        <p:spPr>
          <a:xfrm>
            <a:off x="2348826" y="1871525"/>
            <a:ext cx="7494348" cy="4234307"/>
          </a:xfrm>
          <a:prstGeom prst="rect">
            <a:avLst/>
          </a:prstGeom>
        </p:spPr>
      </p:pic>
    </p:spTree>
    <p:extLst>
      <p:ext uri="{BB962C8B-B14F-4D97-AF65-F5344CB8AC3E}">
        <p14:creationId xmlns:p14="http://schemas.microsoft.com/office/powerpoint/2010/main" val="39546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C73255-6FAC-4D7A-9E92-A1715A3B8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3463"/>
            <a:ext cx="121920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itle 1">
            <a:extLst>
              <a:ext uri="{FF2B5EF4-FFF2-40B4-BE49-F238E27FC236}">
                <a16:creationId xmlns:a16="http://schemas.microsoft.com/office/drawing/2014/main" id="{C9D55304-9FFD-442D-9E7D-20A0383CD0BF}"/>
              </a:ext>
            </a:extLst>
          </p:cNvPr>
          <p:cNvSpPr>
            <a:spLocks noGrp="1" noChangeArrowheads="1"/>
          </p:cNvSpPr>
          <p:nvPr>
            <p:ph type="title"/>
          </p:nvPr>
        </p:nvSpPr>
        <p:spPr>
          <a:xfrm>
            <a:off x="471488" y="1277938"/>
            <a:ext cx="11171237" cy="641350"/>
          </a:xfrm>
        </p:spPr>
        <p:txBody>
          <a:bodyPr/>
          <a:lstStyle/>
          <a:p>
            <a:r>
              <a:rPr lang="en-GB" altLang="en-US"/>
              <a:t>How long does the patent process take?</a:t>
            </a:r>
          </a:p>
        </p:txBody>
      </p:sp>
      <p:sp>
        <p:nvSpPr>
          <p:cNvPr id="6" name="Rectangle 5">
            <a:extLst>
              <a:ext uri="{FF2B5EF4-FFF2-40B4-BE49-F238E27FC236}">
                <a16:creationId xmlns:a16="http://schemas.microsoft.com/office/drawing/2014/main" id="{1ACE48B8-0BB8-4DD7-BDD1-55BEAB4C4E78}"/>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E9B886F0-15FD-4C3B-959F-03C7FD28F964}"/>
              </a:ext>
            </a:extLst>
          </p:cNvPr>
          <p:cNvSpPr>
            <a:spLocks noGrp="1" noChangeArrowheads="1"/>
          </p:cNvSpPr>
          <p:nvPr>
            <p:ph type="title"/>
          </p:nvPr>
        </p:nvSpPr>
        <p:spPr>
          <a:xfrm>
            <a:off x="471488" y="1277938"/>
            <a:ext cx="11171237" cy="641350"/>
          </a:xfrm>
        </p:spPr>
        <p:txBody>
          <a:bodyPr/>
          <a:lstStyle/>
          <a:p>
            <a:r>
              <a:rPr lang="en-GB" altLang="en-US"/>
              <a:t>Patents – Due Diligence</a:t>
            </a:r>
          </a:p>
        </p:txBody>
      </p:sp>
      <p:sp>
        <p:nvSpPr>
          <p:cNvPr id="100355" name="Content Placeholder 2">
            <a:extLst>
              <a:ext uri="{FF2B5EF4-FFF2-40B4-BE49-F238E27FC236}">
                <a16:creationId xmlns:a16="http://schemas.microsoft.com/office/drawing/2014/main" id="{C0628553-A0D5-4651-ADF6-C9F1A56C8BDE}"/>
              </a:ext>
            </a:extLst>
          </p:cNvPr>
          <p:cNvSpPr>
            <a:spLocks noGrp="1" noChangeArrowheads="1"/>
          </p:cNvSpPr>
          <p:nvPr>
            <p:ph idx="1"/>
          </p:nvPr>
        </p:nvSpPr>
        <p:spPr>
          <a:xfrm>
            <a:off x="471488" y="2225675"/>
            <a:ext cx="11171237" cy="3951288"/>
          </a:xfrm>
        </p:spPr>
        <p:txBody>
          <a:bodyPr/>
          <a:lstStyle/>
          <a:p>
            <a:r>
              <a:rPr lang="en-GB" altLang="en-US"/>
              <a:t>Keep your inventions confidential</a:t>
            </a:r>
          </a:p>
          <a:p>
            <a:r>
              <a:rPr lang="en-GB" altLang="en-US"/>
              <a:t>Use Non-disclosure and confidentiality agreements</a:t>
            </a:r>
          </a:p>
          <a:p>
            <a:r>
              <a:rPr lang="en-GB" altLang="en-US"/>
              <a:t>Search for existing and similar inventions</a:t>
            </a:r>
          </a:p>
          <a:p>
            <a:r>
              <a:rPr lang="en-GB" altLang="en-US"/>
              <a:t>Seek help from a patent attorney to draft your application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6F95"/>
        </a:solidFill>
        <a:effectLst/>
      </p:bgPr>
    </p:bg>
    <p:spTree>
      <p:nvGrpSpPr>
        <p:cNvPr id="1" name=""/>
        <p:cNvGrpSpPr/>
        <p:nvPr/>
      </p:nvGrpSpPr>
      <p:grpSpPr>
        <a:xfrm>
          <a:off x="0" y="0"/>
          <a:ext cx="0" cy="0"/>
          <a:chOff x="0" y="0"/>
          <a:chExt cx="0" cy="0"/>
        </a:xfrm>
      </p:grpSpPr>
      <p:sp>
        <p:nvSpPr>
          <p:cNvPr id="94210" name="TextBox 1">
            <a:extLst>
              <a:ext uri="{FF2B5EF4-FFF2-40B4-BE49-F238E27FC236}">
                <a16:creationId xmlns:a16="http://schemas.microsoft.com/office/drawing/2014/main" id="{FC68F29E-5AD0-432A-98B9-501A5158F429}"/>
              </a:ext>
            </a:extLst>
          </p:cNvPr>
          <p:cNvSpPr txBox="1">
            <a:spLocks noChangeArrowheads="1"/>
          </p:cNvSpPr>
          <p:nvPr/>
        </p:nvSpPr>
        <p:spPr bwMode="auto">
          <a:xfrm>
            <a:off x="326071" y="2571750"/>
            <a:ext cx="11623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7200" b="1">
                <a:solidFill>
                  <a:prstClr val="white"/>
                </a:solidFill>
                <a:latin typeface="Rockwell" panose="02060603020205020403" pitchFamily="18" charset="0"/>
              </a:rPr>
              <a:t>Trade marks</a:t>
            </a:r>
            <a:endParaRPr kumimoji="0" lang="en-GB" altLang="en-US" sz="7200" b="1" i="0" u="none" strike="noStrike" kern="1200" cap="none" spc="0" normalizeH="0" baseline="0" noProof="0">
              <a:ln>
                <a:noFill/>
              </a:ln>
              <a:solidFill>
                <a:prstClr val="white"/>
              </a:solidFill>
              <a:effectLst/>
              <a:uLnTx/>
              <a:uFillTx/>
              <a:latin typeface="Rockwell" panose="02060603020205020403" pitchFamily="18" charset="0"/>
              <a:ea typeface="+mn-ea"/>
              <a:cs typeface="Arial" panose="020B0604020202020204" pitchFamily="34" charset="0"/>
            </a:endParaRPr>
          </a:p>
        </p:txBody>
      </p:sp>
    </p:spTree>
    <p:extLst>
      <p:ext uri="{BB962C8B-B14F-4D97-AF65-F5344CB8AC3E}">
        <p14:creationId xmlns:p14="http://schemas.microsoft.com/office/powerpoint/2010/main" val="4110592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D84CB2A-7F3E-4763-88A1-B096EC9C4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4"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a:extLst>
              <a:ext uri="{FF2B5EF4-FFF2-40B4-BE49-F238E27FC236}">
                <a16:creationId xmlns:a16="http://schemas.microsoft.com/office/drawing/2014/main" id="{AD533919-C285-4BA0-A006-2429EDF79C49}"/>
              </a:ext>
            </a:extLst>
          </p:cNvPr>
          <p:cNvSpPr>
            <a:spLocks noGrp="1" noChangeArrowheads="1"/>
          </p:cNvSpPr>
          <p:nvPr>
            <p:ph type="title"/>
          </p:nvPr>
        </p:nvSpPr>
        <p:spPr>
          <a:xfrm>
            <a:off x="471488" y="1277938"/>
            <a:ext cx="11171237" cy="641350"/>
          </a:xfrm>
        </p:spPr>
        <p:txBody>
          <a:bodyPr/>
          <a:lstStyle/>
          <a:p>
            <a:r>
              <a:rPr lang="en-GB" altLang="en-US"/>
              <a:t>Trade marks</a:t>
            </a:r>
          </a:p>
        </p:txBody>
      </p:sp>
      <p:sp>
        <p:nvSpPr>
          <p:cNvPr id="13316" name="Content Placeholder 2">
            <a:extLst>
              <a:ext uri="{FF2B5EF4-FFF2-40B4-BE49-F238E27FC236}">
                <a16:creationId xmlns:a16="http://schemas.microsoft.com/office/drawing/2014/main" id="{F0020010-4102-4249-A4AB-6ACBE9E691A5}"/>
              </a:ext>
            </a:extLst>
          </p:cNvPr>
          <p:cNvSpPr>
            <a:spLocks noGrp="1" noChangeArrowheads="1"/>
          </p:cNvSpPr>
          <p:nvPr>
            <p:ph idx="1"/>
          </p:nvPr>
        </p:nvSpPr>
        <p:spPr>
          <a:xfrm>
            <a:off x="471488" y="2225675"/>
            <a:ext cx="7389812" cy="3951288"/>
          </a:xfrm>
        </p:spPr>
        <p:txBody>
          <a:bodyPr/>
          <a:lstStyle/>
          <a:p>
            <a:r>
              <a:rPr lang="en-GB" altLang="en-US"/>
              <a:t>Any sign which is capable of distinguishing the goods or services of one undertaking from another</a:t>
            </a:r>
          </a:p>
          <a:p>
            <a:r>
              <a:rPr lang="en-GB" altLang="en-US"/>
              <a:t>A badge of origin </a:t>
            </a:r>
          </a:p>
          <a:p>
            <a:r>
              <a:rPr lang="en-GB" altLang="en-US"/>
              <a:t>If in use can be renewed indefinitely </a:t>
            </a:r>
          </a:p>
          <a:p>
            <a:r>
              <a:rPr lang="en-GB" altLang="en-US"/>
              <a:t> </a:t>
            </a:r>
            <a:r>
              <a:rPr lang="en-GB" altLang="en-US" sz="3600"/>
              <a:t>®</a:t>
            </a:r>
            <a:br>
              <a:rPr lang="en-GB" altLang="en-US" sz="3600"/>
            </a:br>
            <a:endParaRPr lang="en-GB" altLang="en-US" sz="3600"/>
          </a:p>
        </p:txBody>
      </p:sp>
      <p:sp>
        <p:nvSpPr>
          <p:cNvPr id="7" name="Rectangle 6">
            <a:extLst>
              <a:ext uri="{FF2B5EF4-FFF2-40B4-BE49-F238E27FC236}">
                <a16:creationId xmlns:a16="http://schemas.microsoft.com/office/drawing/2014/main" id="{1C31BE05-2EFC-4B02-B164-A356600A9D0F}"/>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65490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6172B50-7CD0-4144-AF83-554EE36D7403}"/>
              </a:ext>
            </a:extLst>
          </p:cNvPr>
          <p:cNvSpPr>
            <a:spLocks noGrp="1" noChangeArrowheads="1"/>
          </p:cNvSpPr>
          <p:nvPr>
            <p:ph type="title"/>
          </p:nvPr>
        </p:nvSpPr>
        <p:spPr>
          <a:xfrm>
            <a:off x="471488" y="1277938"/>
            <a:ext cx="11171237" cy="641350"/>
          </a:xfrm>
        </p:spPr>
        <p:txBody>
          <a:bodyPr/>
          <a:lstStyle/>
          <a:p>
            <a:r>
              <a:rPr lang="en-GB" altLang="en-US"/>
              <a:t>What can be registered?</a:t>
            </a:r>
          </a:p>
        </p:txBody>
      </p:sp>
      <p:sp>
        <p:nvSpPr>
          <p:cNvPr id="3" name="Content Placeholder 2">
            <a:extLst>
              <a:ext uri="{FF2B5EF4-FFF2-40B4-BE49-F238E27FC236}">
                <a16:creationId xmlns:a16="http://schemas.microsoft.com/office/drawing/2014/main" id="{3F93737C-6604-45B8-8BCF-3C92ED8EB7D1}"/>
              </a:ext>
            </a:extLst>
          </p:cNvPr>
          <p:cNvSpPr>
            <a:spLocks noGrp="1"/>
          </p:cNvSpPr>
          <p:nvPr>
            <p:ph idx="1"/>
          </p:nvPr>
        </p:nvSpPr>
        <p:spPr>
          <a:xfrm>
            <a:off x="471399" y="2226365"/>
            <a:ext cx="5472201" cy="1654519"/>
          </a:xfrm>
        </p:spPr>
        <p:txBody>
          <a:bodyPr numCol="2"/>
          <a:lstStyle/>
          <a:p>
            <a:pPr>
              <a:defRPr/>
            </a:pPr>
            <a:r>
              <a:rPr lang="en-GB"/>
              <a:t>Name</a:t>
            </a:r>
          </a:p>
          <a:p>
            <a:pPr>
              <a:defRPr/>
            </a:pPr>
            <a:r>
              <a:rPr lang="en-GB"/>
              <a:t>Logo</a:t>
            </a:r>
          </a:p>
          <a:p>
            <a:pPr>
              <a:defRPr/>
            </a:pPr>
            <a:r>
              <a:rPr lang="en-GB"/>
              <a:t>Domain name</a:t>
            </a:r>
          </a:p>
          <a:p>
            <a:pPr>
              <a:defRPr/>
            </a:pPr>
            <a:r>
              <a:rPr lang="en-GB"/>
              <a:t>Slogan</a:t>
            </a:r>
          </a:p>
          <a:p>
            <a:pPr>
              <a:defRPr/>
            </a:pPr>
            <a:r>
              <a:rPr lang="en-GB"/>
              <a:t>Colour theme</a:t>
            </a:r>
          </a:p>
          <a:p>
            <a:pPr>
              <a:defRPr/>
            </a:pPr>
            <a:r>
              <a:rPr lang="en-GB"/>
              <a:t>Shape theme</a:t>
            </a:r>
          </a:p>
          <a:p>
            <a:pPr>
              <a:defRPr/>
            </a:pPr>
            <a:r>
              <a:rPr lang="en-GB"/>
              <a:t>Action</a:t>
            </a:r>
          </a:p>
          <a:p>
            <a:pPr>
              <a:defRPr/>
            </a:pPr>
            <a:r>
              <a:rPr lang="en-GB"/>
              <a:t>Sound / Jingle</a:t>
            </a:r>
          </a:p>
        </p:txBody>
      </p:sp>
      <p:sp>
        <p:nvSpPr>
          <p:cNvPr id="15364" name="Content Placeholder 2">
            <a:extLst>
              <a:ext uri="{FF2B5EF4-FFF2-40B4-BE49-F238E27FC236}">
                <a16:creationId xmlns:a16="http://schemas.microsoft.com/office/drawing/2014/main" id="{E05E7F81-FD78-4611-B4D0-E8AC31BD8524}"/>
              </a:ext>
            </a:extLst>
          </p:cNvPr>
          <p:cNvSpPr txBox="1">
            <a:spLocks/>
          </p:cNvSpPr>
          <p:nvPr/>
        </p:nvSpPr>
        <p:spPr bwMode="auto">
          <a:xfrm>
            <a:off x="471488" y="4244975"/>
            <a:ext cx="48990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None/>
            </a:pPr>
            <a:r>
              <a:rPr lang="en-GB" altLang="en-US"/>
              <a:t>The mark must be </a:t>
            </a:r>
            <a:r>
              <a:rPr lang="en-GB" altLang="en-US" b="1"/>
              <a:t>distinctive</a:t>
            </a:r>
            <a:r>
              <a:rPr lang="en-GB" altLang="en-US"/>
              <a:t> for the goods and services you provide.</a:t>
            </a:r>
          </a:p>
        </p:txBody>
      </p:sp>
      <p:sp>
        <p:nvSpPr>
          <p:cNvPr id="8" name="Rectangle 7">
            <a:extLst>
              <a:ext uri="{FF2B5EF4-FFF2-40B4-BE49-F238E27FC236}">
                <a16:creationId xmlns:a16="http://schemas.microsoft.com/office/drawing/2014/main" id="{18695FEA-24CD-4AFB-B06B-A191605BE6F4}"/>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5366" name="Picture 3">
            <a:extLst>
              <a:ext uri="{FF2B5EF4-FFF2-40B4-BE49-F238E27FC236}">
                <a16:creationId xmlns:a16="http://schemas.microsoft.com/office/drawing/2014/main" id="{8807F31B-E946-46E5-9934-66493913BF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188913"/>
            <a:ext cx="2416175" cy="144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5">
            <a:extLst>
              <a:ext uri="{FF2B5EF4-FFF2-40B4-BE49-F238E27FC236}">
                <a16:creationId xmlns:a16="http://schemas.microsoft.com/office/drawing/2014/main" id="{7755B4E2-98F5-4E45-80D5-A4305EA96F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78975" y="188913"/>
            <a:ext cx="2416175" cy="144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04B340B3-F858-427D-9207-804C8055A8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78975" y="1865313"/>
            <a:ext cx="2416175" cy="144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9" name="Picture 10">
            <a:extLst>
              <a:ext uri="{FF2B5EF4-FFF2-40B4-BE49-F238E27FC236}">
                <a16:creationId xmlns:a16="http://schemas.microsoft.com/office/drawing/2014/main" id="{A326248A-153F-4FC3-9E6D-BDA34B5498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4838" y="1865313"/>
            <a:ext cx="2416175" cy="144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0" name="Picture 12">
            <a:extLst>
              <a:ext uri="{FF2B5EF4-FFF2-40B4-BE49-F238E27FC236}">
                <a16:creationId xmlns:a16="http://schemas.microsoft.com/office/drawing/2014/main" id="{A6D96855-820B-41FC-B5EC-A261EEFF97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4838" y="3543300"/>
            <a:ext cx="2416175" cy="144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1" name="Picture 14">
            <a:extLst>
              <a:ext uri="{FF2B5EF4-FFF2-40B4-BE49-F238E27FC236}">
                <a16:creationId xmlns:a16="http://schemas.microsoft.com/office/drawing/2014/main" id="{77AC20BB-9336-47A1-BB99-F6B35F4B801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78975" y="3543300"/>
            <a:ext cx="2416175" cy="144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2" name="Picture 16">
            <a:extLst>
              <a:ext uri="{FF2B5EF4-FFF2-40B4-BE49-F238E27FC236}">
                <a16:creationId xmlns:a16="http://schemas.microsoft.com/office/drawing/2014/main" id="{05FA93ED-8715-452C-8A45-A670C6F5CD3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54838" y="5219700"/>
            <a:ext cx="2416175" cy="144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3" name="Picture 18">
            <a:extLst>
              <a:ext uri="{FF2B5EF4-FFF2-40B4-BE49-F238E27FC236}">
                <a16:creationId xmlns:a16="http://schemas.microsoft.com/office/drawing/2014/main" id="{11560C4A-AFD6-4F38-8F9C-E8300914222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578975" y="5219700"/>
            <a:ext cx="2416175" cy="144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1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3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E032A35-867F-4F47-9AF8-E84D4E1CF340}"/>
              </a:ext>
            </a:extLst>
          </p:cNvPr>
          <p:cNvSpPr>
            <a:spLocks noGrp="1" noChangeArrowheads="1"/>
          </p:cNvSpPr>
          <p:nvPr>
            <p:ph type="title"/>
          </p:nvPr>
        </p:nvSpPr>
        <p:spPr>
          <a:xfrm>
            <a:off x="471488" y="1277938"/>
            <a:ext cx="11171237" cy="641350"/>
          </a:xfrm>
        </p:spPr>
        <p:txBody>
          <a:bodyPr/>
          <a:lstStyle/>
          <a:p>
            <a:r>
              <a:rPr lang="en-GB" altLang="en-US"/>
              <a:t>What can’t be registered?</a:t>
            </a:r>
          </a:p>
        </p:txBody>
      </p:sp>
      <p:sp>
        <p:nvSpPr>
          <p:cNvPr id="3" name="Content Placeholder 2">
            <a:extLst>
              <a:ext uri="{FF2B5EF4-FFF2-40B4-BE49-F238E27FC236}">
                <a16:creationId xmlns:a16="http://schemas.microsoft.com/office/drawing/2014/main" id="{3F93737C-6604-45B8-8BCF-3C92ED8EB7D1}"/>
              </a:ext>
            </a:extLst>
          </p:cNvPr>
          <p:cNvSpPr>
            <a:spLocks noGrp="1"/>
          </p:cNvSpPr>
          <p:nvPr>
            <p:ph idx="1"/>
          </p:nvPr>
        </p:nvSpPr>
        <p:spPr>
          <a:xfrm>
            <a:off x="471488" y="2225675"/>
            <a:ext cx="6615112" cy="4181475"/>
          </a:xfrm>
        </p:spPr>
        <p:txBody>
          <a:bodyPr/>
          <a:lstStyle/>
          <a:p>
            <a:pPr marL="0" indent="0">
              <a:buFont typeface="Arial" panose="020B0604020202020204" pitchFamily="34" charset="0"/>
              <a:buNone/>
              <a:defRPr/>
            </a:pPr>
            <a:r>
              <a:rPr lang="en-GB" b="1"/>
              <a:t>Your trade mark cannot</a:t>
            </a:r>
          </a:p>
          <a:p>
            <a:pPr marL="342900" indent="-342900">
              <a:defRPr/>
            </a:pPr>
            <a:r>
              <a:rPr lang="en-GB"/>
              <a:t>Be offensive</a:t>
            </a:r>
          </a:p>
          <a:p>
            <a:pPr marL="342900" indent="-342900">
              <a:defRPr/>
            </a:pPr>
            <a:r>
              <a:rPr lang="en-GB"/>
              <a:t>Be descriptive</a:t>
            </a:r>
          </a:p>
          <a:p>
            <a:pPr marL="342900" indent="-342900">
              <a:defRPr/>
            </a:pPr>
            <a:r>
              <a:rPr lang="en-GB" b="1"/>
              <a:t>Use “laudatory terminology” </a:t>
            </a:r>
            <a:r>
              <a:rPr lang="en-GB"/>
              <a:t>or </a:t>
            </a:r>
            <a:r>
              <a:rPr lang="en-GB" b="1"/>
              <a:t>words/shapes in common usage in the class of goods</a:t>
            </a:r>
            <a:r>
              <a:rPr lang="en-GB"/>
              <a:t> in question.</a:t>
            </a:r>
          </a:p>
          <a:p>
            <a:pPr marL="342900" indent="-342900">
              <a:defRPr/>
            </a:pPr>
            <a:r>
              <a:rPr lang="en-GB"/>
              <a:t>Be non-distinctive</a:t>
            </a:r>
          </a:p>
          <a:p>
            <a:pPr marL="800100" lvl="1" indent="-342900">
              <a:defRPr/>
            </a:pPr>
            <a:r>
              <a:rPr lang="en-GB"/>
              <a:t>“We lead the way”</a:t>
            </a:r>
          </a:p>
          <a:p>
            <a:pPr marL="342900" indent="-342900">
              <a:defRPr/>
            </a:pPr>
            <a:r>
              <a:rPr lang="en-GB"/>
              <a:t>Use protected emblems</a:t>
            </a:r>
          </a:p>
          <a:p>
            <a:pPr marL="800100" lvl="1" indent="-342900">
              <a:defRPr/>
            </a:pPr>
            <a:endParaRPr lang="en-GB"/>
          </a:p>
          <a:p>
            <a:pPr marL="342900" indent="-342900">
              <a:defRPr/>
            </a:pPr>
            <a:endParaRPr lang="en-GB"/>
          </a:p>
          <a:p>
            <a:pPr marL="0" indent="0">
              <a:buFont typeface="Arial" panose="020B0604020202020204" pitchFamily="34" charset="0"/>
              <a:buNone/>
              <a:defRPr/>
            </a:pPr>
            <a:endParaRPr lang="en-GB"/>
          </a:p>
        </p:txBody>
      </p:sp>
      <p:sp>
        <p:nvSpPr>
          <p:cNvPr id="8" name="Rectangle 7">
            <a:extLst>
              <a:ext uri="{FF2B5EF4-FFF2-40B4-BE49-F238E27FC236}">
                <a16:creationId xmlns:a16="http://schemas.microsoft.com/office/drawing/2014/main" id="{18695FEA-24CD-4AFB-B06B-A191605BE6F4}"/>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114641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AA8BE00E-4330-413A-91B2-8461443AA4F9}"/>
              </a:ext>
            </a:extLst>
          </p:cNvPr>
          <p:cNvSpPr>
            <a:spLocks noGrp="1" noChangeArrowheads="1"/>
          </p:cNvSpPr>
          <p:nvPr>
            <p:ph type="title"/>
          </p:nvPr>
        </p:nvSpPr>
        <p:spPr>
          <a:xfrm>
            <a:off x="471488" y="1277938"/>
            <a:ext cx="11171237" cy="641350"/>
          </a:xfrm>
        </p:spPr>
        <p:txBody>
          <a:bodyPr/>
          <a:lstStyle/>
          <a:p>
            <a:r>
              <a:rPr lang="en-GB" altLang="en-US"/>
              <a:t>Trade marks</a:t>
            </a:r>
          </a:p>
        </p:txBody>
      </p:sp>
      <p:sp>
        <p:nvSpPr>
          <p:cNvPr id="3" name="Content Placeholder 2">
            <a:extLst>
              <a:ext uri="{FF2B5EF4-FFF2-40B4-BE49-F238E27FC236}">
                <a16:creationId xmlns:a16="http://schemas.microsoft.com/office/drawing/2014/main" id="{69D30F73-92EE-4BDE-BF0B-A7ED425A840D}"/>
              </a:ext>
            </a:extLst>
          </p:cNvPr>
          <p:cNvSpPr>
            <a:spLocks noGrp="1"/>
          </p:cNvSpPr>
          <p:nvPr>
            <p:ph idx="1"/>
          </p:nvPr>
        </p:nvSpPr>
        <p:spPr>
          <a:xfrm>
            <a:off x="471488" y="2225675"/>
            <a:ext cx="11171237" cy="3951288"/>
          </a:xfrm>
        </p:spPr>
        <p:txBody>
          <a:bodyPr/>
          <a:lstStyle/>
          <a:p>
            <a:pPr marL="0" indent="0">
              <a:buFont typeface="Arial" panose="020B0604020202020204" pitchFamily="34" charset="0"/>
              <a:buNone/>
              <a:defRPr/>
            </a:pPr>
            <a:r>
              <a:rPr lang="en-GB"/>
              <a:t>Why search before you register?</a:t>
            </a:r>
          </a:p>
          <a:p>
            <a:pPr>
              <a:defRPr/>
            </a:pPr>
            <a:r>
              <a:rPr lang="en-GB"/>
              <a:t>Avoid expensive mistakes</a:t>
            </a:r>
          </a:p>
          <a:p>
            <a:pPr>
              <a:defRPr/>
            </a:pPr>
            <a:r>
              <a:rPr lang="en-GB"/>
              <a:t>Become aware of competing marks</a:t>
            </a:r>
          </a:p>
          <a:p>
            <a:pPr>
              <a:defRPr/>
            </a:pPr>
            <a:r>
              <a:rPr lang="en-GB"/>
              <a:t>Early resolution of potential problems</a:t>
            </a:r>
          </a:p>
          <a:p>
            <a:pPr>
              <a:defRPr/>
            </a:pPr>
            <a:r>
              <a:rPr lang="en-GB"/>
              <a:t>Free!</a:t>
            </a:r>
          </a:p>
        </p:txBody>
      </p:sp>
      <p:sp>
        <p:nvSpPr>
          <p:cNvPr id="6" name="Rectangle 5">
            <a:extLst>
              <a:ext uri="{FF2B5EF4-FFF2-40B4-BE49-F238E27FC236}">
                <a16:creationId xmlns:a16="http://schemas.microsoft.com/office/drawing/2014/main" id="{6EA2A36B-4F64-44BD-B677-B461EFC9A23E}"/>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6085" name="Picture 3">
            <a:extLst>
              <a:ext uri="{FF2B5EF4-FFF2-40B4-BE49-F238E27FC236}">
                <a16:creationId xmlns:a16="http://schemas.microsoft.com/office/drawing/2014/main" id="{CDA8B33D-936F-4E61-B9A9-F355E371D0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1277938"/>
            <a:ext cx="4760913" cy="5224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02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D16FA4A-8B0B-469C-8AC0-EC5A227AF335}"/>
              </a:ext>
            </a:extLst>
          </p:cNvPr>
          <p:cNvSpPr>
            <a:spLocks noGrp="1" noChangeArrowheads="1"/>
          </p:cNvSpPr>
          <p:nvPr>
            <p:ph type="title"/>
          </p:nvPr>
        </p:nvSpPr>
        <p:spPr>
          <a:xfrm>
            <a:off x="471488" y="1277938"/>
            <a:ext cx="11171237" cy="641350"/>
          </a:xfrm>
        </p:spPr>
        <p:txBody>
          <a:bodyPr/>
          <a:lstStyle/>
          <a:p>
            <a:r>
              <a:rPr lang="en-GB" altLang="en-US"/>
              <a:t>Trade mark costs</a:t>
            </a:r>
          </a:p>
        </p:txBody>
      </p:sp>
      <p:sp>
        <p:nvSpPr>
          <p:cNvPr id="3" name="Content Placeholder 2">
            <a:extLst>
              <a:ext uri="{FF2B5EF4-FFF2-40B4-BE49-F238E27FC236}">
                <a16:creationId xmlns:a16="http://schemas.microsoft.com/office/drawing/2014/main" id="{7686A20D-7A91-4D34-800F-92216A948F92}"/>
              </a:ext>
            </a:extLst>
          </p:cNvPr>
          <p:cNvSpPr>
            <a:spLocks noGrp="1"/>
          </p:cNvSpPr>
          <p:nvPr>
            <p:ph idx="1"/>
          </p:nvPr>
        </p:nvSpPr>
        <p:spPr>
          <a:xfrm>
            <a:off x="471488" y="2225675"/>
            <a:ext cx="5865812" cy="3951288"/>
          </a:xfrm>
        </p:spPr>
        <p:txBody>
          <a:bodyPr/>
          <a:lstStyle/>
          <a:p>
            <a:pPr marL="0" indent="0">
              <a:buFont typeface="Arial" panose="020B0604020202020204" pitchFamily="34" charset="0"/>
              <a:buNone/>
              <a:defRPr/>
            </a:pPr>
            <a:r>
              <a:rPr lang="en-GB" b="1"/>
              <a:t>UK (Intellectual Property Office)</a:t>
            </a:r>
          </a:p>
          <a:p>
            <a:pPr>
              <a:defRPr/>
            </a:pPr>
            <a:r>
              <a:rPr lang="en-GB"/>
              <a:t>£170 application fee (1 class included)</a:t>
            </a:r>
          </a:p>
          <a:p>
            <a:pPr marL="0" indent="0">
              <a:buFont typeface="Arial" panose="020B0604020202020204" pitchFamily="34" charset="0"/>
              <a:buNone/>
              <a:defRPr/>
            </a:pPr>
            <a:r>
              <a:rPr lang="en-GB" b="1"/>
              <a:t>EUIPO (European Intellectual Property Office</a:t>
            </a:r>
          </a:p>
          <a:p>
            <a:pPr>
              <a:defRPr/>
            </a:pPr>
            <a:r>
              <a:rPr lang="en-GB"/>
              <a:t>€850 application fee (up to 3 classes)</a:t>
            </a:r>
          </a:p>
          <a:p>
            <a:pPr marL="0" indent="0">
              <a:buFont typeface="Arial" panose="020B0604020202020204" pitchFamily="34" charset="0"/>
              <a:buNone/>
              <a:defRPr/>
            </a:pPr>
            <a:r>
              <a:rPr lang="en-GB" b="1"/>
              <a:t>WIPO (World Intellectual Property Office)</a:t>
            </a:r>
          </a:p>
          <a:p>
            <a:pPr>
              <a:defRPr/>
            </a:pPr>
            <a:r>
              <a:rPr lang="en-GB"/>
              <a:t>Madrid protocol (fee calculator available online)</a:t>
            </a:r>
          </a:p>
          <a:p>
            <a:pPr>
              <a:defRPr/>
            </a:pPr>
            <a:endParaRPr lang="en-GB"/>
          </a:p>
          <a:p>
            <a:pPr marL="0" indent="0">
              <a:buFont typeface="Arial" panose="020B0604020202020204" pitchFamily="34" charset="0"/>
              <a:buNone/>
              <a:defRPr/>
            </a:pPr>
            <a:r>
              <a:rPr lang="en-GB" b="1"/>
              <a:t>Need professional legal advice?</a:t>
            </a:r>
          </a:p>
          <a:p>
            <a:pPr>
              <a:defRPr/>
            </a:pPr>
            <a:r>
              <a:rPr lang="en-GB"/>
              <a:t>CITMA - Citma.org.uk</a:t>
            </a:r>
            <a:br>
              <a:rPr lang="en-GB"/>
            </a:br>
            <a:r>
              <a:rPr lang="en-GB"/>
              <a:t>(Chartered Institute of Trade mark Attorneys)</a:t>
            </a:r>
          </a:p>
          <a:p>
            <a:pPr marL="0" indent="0">
              <a:buFont typeface="Arial" panose="020B0604020202020204" pitchFamily="34" charset="0"/>
              <a:buNone/>
              <a:defRPr/>
            </a:pPr>
            <a:endParaRPr lang="en-GB"/>
          </a:p>
          <a:p>
            <a:pPr>
              <a:defRPr/>
            </a:pPr>
            <a:endParaRPr lang="en-GB"/>
          </a:p>
        </p:txBody>
      </p:sp>
      <p:sp>
        <p:nvSpPr>
          <p:cNvPr id="6" name="Rectangle 5">
            <a:extLst>
              <a:ext uri="{FF2B5EF4-FFF2-40B4-BE49-F238E27FC236}">
                <a16:creationId xmlns:a16="http://schemas.microsoft.com/office/drawing/2014/main" id="{23AE490F-3510-4B30-8E75-A6E3C6B64D95}"/>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7109" name="Picture 3">
            <a:extLst>
              <a:ext uri="{FF2B5EF4-FFF2-40B4-BE49-F238E27FC236}">
                <a16:creationId xmlns:a16="http://schemas.microsoft.com/office/drawing/2014/main" id="{15A47193-AE01-4533-BCA8-C4A9F9C6C8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7038" y="1447800"/>
            <a:ext cx="5086350" cy="45910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60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7BFF-77FF-4381-A390-B0AFBE67BC05}"/>
              </a:ext>
            </a:extLst>
          </p:cNvPr>
          <p:cNvSpPr>
            <a:spLocks noGrp="1"/>
          </p:cNvSpPr>
          <p:nvPr>
            <p:ph type="title"/>
          </p:nvPr>
        </p:nvSpPr>
        <p:spPr>
          <a:xfrm>
            <a:off x="2754151" y="1277887"/>
            <a:ext cx="8888830" cy="4493236"/>
          </a:xfrm>
        </p:spPr>
        <p:txBody>
          <a:bodyPr/>
          <a:lstStyle/>
          <a:p>
            <a:r>
              <a:rPr lang="en-GB" sz="9600" dirty="0"/>
              <a:t>IP Abroad</a:t>
            </a:r>
          </a:p>
        </p:txBody>
      </p:sp>
    </p:spTree>
    <p:extLst>
      <p:ext uri="{BB962C8B-B14F-4D97-AF65-F5344CB8AC3E}">
        <p14:creationId xmlns:p14="http://schemas.microsoft.com/office/powerpoint/2010/main" val="1528233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E39A-27BB-4E67-8916-AD7A0F6377DC}"/>
              </a:ext>
            </a:extLst>
          </p:cNvPr>
          <p:cNvSpPr>
            <a:spLocks noGrp="1"/>
          </p:cNvSpPr>
          <p:nvPr>
            <p:ph type="title"/>
          </p:nvPr>
        </p:nvSpPr>
        <p:spPr>
          <a:xfrm>
            <a:off x="537510" y="970035"/>
            <a:ext cx="5277333" cy="1189234"/>
          </a:xfrm>
        </p:spPr>
        <p:txBody>
          <a:bodyPr>
            <a:normAutofit/>
          </a:bodyPr>
          <a:lstStyle/>
          <a:p>
            <a:r>
              <a:rPr lang="en-GB" sz="3600" dirty="0">
                <a:solidFill>
                  <a:srgbClr val="183461"/>
                </a:solidFill>
              </a:rPr>
              <a:t>Key messages on IP</a:t>
            </a:r>
          </a:p>
        </p:txBody>
      </p:sp>
      <p:sp>
        <p:nvSpPr>
          <p:cNvPr id="3" name="Content Placeholder 2">
            <a:extLst>
              <a:ext uri="{FF2B5EF4-FFF2-40B4-BE49-F238E27FC236}">
                <a16:creationId xmlns:a16="http://schemas.microsoft.com/office/drawing/2014/main" id="{BDE178BA-C55C-4819-84C6-BC225BDC37D2}"/>
              </a:ext>
            </a:extLst>
          </p:cNvPr>
          <p:cNvSpPr>
            <a:spLocks noGrp="1"/>
          </p:cNvSpPr>
          <p:nvPr>
            <p:ph idx="1"/>
          </p:nvPr>
        </p:nvSpPr>
        <p:spPr>
          <a:xfrm>
            <a:off x="897023" y="2213852"/>
            <a:ext cx="4558309" cy="3503506"/>
          </a:xfrm>
        </p:spPr>
        <p:txBody>
          <a:bodyPr anchor="t">
            <a:normAutofit/>
          </a:bodyPr>
          <a:lstStyle/>
          <a:p>
            <a:pPr marL="0" indent="0">
              <a:buNone/>
            </a:pPr>
            <a:r>
              <a:rPr lang="en-GB" altLang="en-US" sz="2000" dirty="0">
                <a:solidFill>
                  <a:schemeClr val="bg1"/>
                </a:solidFill>
              </a:rPr>
              <a:t>1. </a:t>
            </a:r>
            <a:r>
              <a:rPr lang="en-GB" altLang="en-US" sz="2000" b="1" dirty="0">
                <a:solidFill>
                  <a:schemeClr val="bg1"/>
                </a:solidFill>
              </a:rPr>
              <a:t>Know before you go: </a:t>
            </a:r>
            <a:r>
              <a:rPr lang="en-GB" altLang="en-US" sz="2000" dirty="0">
                <a:solidFill>
                  <a:schemeClr val="bg1"/>
                </a:solidFill>
              </a:rPr>
              <a:t>IP rules and regimes around the world vary significantly</a:t>
            </a:r>
          </a:p>
          <a:p>
            <a:pPr marL="457200" indent="-457200">
              <a:buAutoNum type="arabicPeriod"/>
            </a:pPr>
            <a:endParaRPr lang="en-GB" altLang="en-US" sz="2000" dirty="0">
              <a:solidFill>
                <a:schemeClr val="bg1"/>
              </a:solidFill>
            </a:endParaRPr>
          </a:p>
          <a:p>
            <a:pPr marL="0" indent="0">
              <a:buNone/>
            </a:pPr>
            <a:r>
              <a:rPr lang="en-GB" altLang="en-US" sz="2000" dirty="0">
                <a:solidFill>
                  <a:schemeClr val="bg1"/>
                </a:solidFill>
              </a:rPr>
              <a:t>2. </a:t>
            </a:r>
            <a:r>
              <a:rPr lang="en-GB" altLang="en-US" sz="2000" b="1" dirty="0">
                <a:solidFill>
                  <a:schemeClr val="bg1"/>
                </a:solidFill>
              </a:rPr>
              <a:t>IP is territorial: </a:t>
            </a:r>
            <a:r>
              <a:rPr lang="en-GB" altLang="en-US" sz="2000" dirty="0">
                <a:solidFill>
                  <a:schemeClr val="bg1"/>
                </a:solidFill>
              </a:rPr>
              <a:t>IP rights granted in one jurisdiction usually only provide cover within that same jurisdiction</a:t>
            </a:r>
          </a:p>
          <a:p>
            <a:pPr marL="0" indent="0">
              <a:buNone/>
            </a:pPr>
            <a:endParaRPr lang="en-GB" altLang="en-US" sz="2000" dirty="0">
              <a:solidFill>
                <a:schemeClr val="bg1"/>
              </a:solidFill>
            </a:endParaRPr>
          </a:p>
          <a:p>
            <a:pPr marL="0" indent="0">
              <a:buNone/>
            </a:pPr>
            <a:r>
              <a:rPr lang="en-GB" altLang="en-US" sz="2000" dirty="0">
                <a:solidFill>
                  <a:schemeClr val="bg1"/>
                </a:solidFill>
              </a:rPr>
              <a:t>3. </a:t>
            </a:r>
            <a:r>
              <a:rPr lang="en-GB" altLang="en-US" sz="2000" b="1" dirty="0">
                <a:solidFill>
                  <a:schemeClr val="bg1"/>
                </a:solidFill>
              </a:rPr>
              <a:t>It’s a first to file system across the world</a:t>
            </a:r>
            <a:r>
              <a:rPr lang="en-GB" altLang="en-US" sz="2000" dirty="0">
                <a:solidFill>
                  <a:schemeClr val="bg1"/>
                </a:solidFill>
              </a:rPr>
              <a:t>: Act fast or miss out!</a:t>
            </a:r>
          </a:p>
          <a:p>
            <a:pPr marL="0" indent="0">
              <a:buNone/>
            </a:pPr>
            <a:endParaRPr lang="en-GB" sz="1800" dirty="0"/>
          </a:p>
        </p:txBody>
      </p:sp>
      <p:pic>
        <p:nvPicPr>
          <p:cNvPr id="13" name="Graphic 12" descr="Earth globe Africa and Europe">
            <a:extLst>
              <a:ext uri="{FF2B5EF4-FFF2-40B4-BE49-F238E27FC236}">
                <a16:creationId xmlns:a16="http://schemas.microsoft.com/office/drawing/2014/main" id="{C4B71B9C-7607-410A-A737-755FFC64B2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2226" y="2909368"/>
            <a:ext cx="1958831" cy="1958831"/>
          </a:xfrm>
          <a:prstGeom prst="rect">
            <a:avLst/>
          </a:prstGeom>
        </p:spPr>
      </p:pic>
      <p:sp>
        <p:nvSpPr>
          <p:cNvPr id="4" name="Rectangle 3">
            <a:extLst>
              <a:ext uri="{FF2B5EF4-FFF2-40B4-BE49-F238E27FC236}">
                <a16:creationId xmlns:a16="http://schemas.microsoft.com/office/drawing/2014/main" id="{B5E3C8B6-81B9-4BD8-8176-3612318A6401}"/>
              </a:ext>
            </a:extLst>
          </p:cNvPr>
          <p:cNvSpPr/>
          <p:nvPr/>
        </p:nvSpPr>
        <p:spPr>
          <a:xfrm>
            <a:off x="604104" y="2245090"/>
            <a:ext cx="6525264" cy="4031873"/>
          </a:xfrm>
          <a:prstGeom prst="rect">
            <a:avLst/>
          </a:prstGeom>
        </p:spPr>
        <p:txBody>
          <a:bodyPr wrap="square">
            <a:spAutoFit/>
          </a:bodyPr>
          <a:lstStyle/>
          <a:p>
            <a:r>
              <a:rPr lang="en-GB" altLang="en-US" sz="2400" dirty="0">
                <a:latin typeface="Arial" panose="020B0604020202020204" pitchFamily="34" charset="0"/>
                <a:cs typeface="Arial" panose="020B0604020202020204" pitchFamily="34" charset="0"/>
              </a:rPr>
              <a:t>1. </a:t>
            </a:r>
            <a:r>
              <a:rPr lang="en-GB" altLang="en-US" sz="2400" b="1" dirty="0">
                <a:latin typeface="Arial" panose="020B0604020202020204" pitchFamily="34" charset="0"/>
                <a:cs typeface="Arial" panose="020B0604020202020204" pitchFamily="34" charset="0"/>
              </a:rPr>
              <a:t>Know before you go: </a:t>
            </a:r>
            <a:r>
              <a:rPr lang="en-GB" altLang="en-US" sz="2400" dirty="0">
                <a:latin typeface="Arial" panose="020B0604020202020204" pitchFamily="34" charset="0"/>
                <a:cs typeface="Arial" panose="020B0604020202020204" pitchFamily="34" charset="0"/>
              </a:rPr>
              <a:t>IP rules and regimes around the world vary significantly</a:t>
            </a:r>
          </a:p>
          <a:p>
            <a:pPr marL="457200" indent="-457200">
              <a:buAutoNum type="arabicPeriod"/>
            </a:pPr>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2. </a:t>
            </a:r>
            <a:r>
              <a:rPr lang="en-GB" altLang="en-US" sz="2400" b="1" dirty="0">
                <a:latin typeface="Arial" panose="020B0604020202020204" pitchFamily="34" charset="0"/>
                <a:cs typeface="Arial" panose="020B0604020202020204" pitchFamily="34" charset="0"/>
              </a:rPr>
              <a:t>IP is territorial: </a:t>
            </a:r>
            <a:r>
              <a:rPr lang="en-GB" altLang="en-US" sz="2400" dirty="0">
                <a:latin typeface="Arial" panose="020B0604020202020204" pitchFamily="34" charset="0"/>
                <a:cs typeface="Arial" panose="020B0604020202020204" pitchFamily="34" charset="0"/>
              </a:rPr>
              <a:t>IP rights granted in one jurisdiction usually only provide cover within that same jurisdiction</a:t>
            </a:r>
          </a:p>
          <a:p>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3. </a:t>
            </a:r>
            <a:r>
              <a:rPr lang="en-GB" altLang="en-US" sz="2400" b="1" dirty="0">
                <a:latin typeface="Arial" panose="020B0604020202020204" pitchFamily="34" charset="0"/>
                <a:cs typeface="Arial" panose="020B0604020202020204" pitchFamily="34" charset="0"/>
              </a:rPr>
              <a:t>It’s a first to file system across the world</a:t>
            </a:r>
            <a:r>
              <a:rPr lang="en-GB" altLang="en-US" sz="2400" dirty="0">
                <a:latin typeface="Arial" panose="020B0604020202020204" pitchFamily="34" charset="0"/>
                <a:cs typeface="Arial" panose="020B0604020202020204" pitchFamily="34" charset="0"/>
              </a:rPr>
              <a:t>: Act early or miss out! </a:t>
            </a:r>
          </a:p>
          <a:p>
            <a:endParaRPr lang="en-GB" altLang="en-US" sz="2000" dirty="0">
              <a:latin typeface="Arial" panose="020B0604020202020204" pitchFamily="34" charset="0"/>
              <a:cs typeface="Arial" panose="020B0604020202020204" pitchFamily="34" charset="0"/>
            </a:endParaRPr>
          </a:p>
          <a:p>
            <a:endParaRPr lang="en-GB" altLang="en-US" sz="2000" dirty="0">
              <a:latin typeface="Arial" panose="020B060402020202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id="{A78E7B07-D6BA-46E0-BB30-A067A9879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185" y="1792616"/>
            <a:ext cx="3924742" cy="3924742"/>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6C6A7AE7-0EBE-4BDF-B338-A8BC0CAD65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682" y="835404"/>
            <a:ext cx="2123434" cy="2756895"/>
          </a:xfrm>
          <a:prstGeom prst="rect">
            <a:avLst/>
          </a:prstGeom>
        </p:spPr>
      </p:pic>
      <p:grpSp>
        <p:nvGrpSpPr>
          <p:cNvPr id="24" name="Group 23">
            <a:extLst>
              <a:ext uri="{FF2B5EF4-FFF2-40B4-BE49-F238E27FC236}">
                <a16:creationId xmlns:a16="http://schemas.microsoft.com/office/drawing/2014/main" id="{4B54E28C-0B3D-4F2B-B7C2-F50A5C3E2702}"/>
              </a:ext>
            </a:extLst>
          </p:cNvPr>
          <p:cNvGrpSpPr/>
          <p:nvPr/>
        </p:nvGrpSpPr>
        <p:grpSpPr>
          <a:xfrm>
            <a:off x="9397219" y="6375742"/>
            <a:ext cx="2712894" cy="261610"/>
            <a:chOff x="9479106" y="6451042"/>
            <a:chExt cx="2712894" cy="261610"/>
          </a:xfrm>
        </p:grpSpPr>
        <p:pic>
          <p:nvPicPr>
            <p:cNvPr id="26" name="Graphic 25" descr="Badge Copyright outline">
              <a:extLst>
                <a:ext uri="{FF2B5EF4-FFF2-40B4-BE49-F238E27FC236}">
                  <a16:creationId xmlns:a16="http://schemas.microsoft.com/office/drawing/2014/main" id="{22D67F3B-F03F-4D4D-99BF-4BF4F3FD9E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9106" y="6511861"/>
              <a:ext cx="144405" cy="144405"/>
            </a:xfrm>
            <a:prstGeom prst="rect">
              <a:avLst/>
            </a:prstGeom>
          </p:spPr>
        </p:pic>
        <p:sp>
          <p:nvSpPr>
            <p:cNvPr id="27" name="TextBox 26">
              <a:extLst>
                <a:ext uri="{FF2B5EF4-FFF2-40B4-BE49-F238E27FC236}">
                  <a16:creationId xmlns:a16="http://schemas.microsoft.com/office/drawing/2014/main" id="{1101656A-3620-4DB0-8177-F7AC47933208}"/>
                </a:ext>
              </a:extLst>
            </p:cNvPr>
            <p:cNvSpPr txBox="1"/>
            <p:nvPr/>
          </p:nvSpPr>
          <p:spPr>
            <a:xfrm>
              <a:off x="9551309" y="6451042"/>
              <a:ext cx="2640691" cy="261610"/>
            </a:xfrm>
            <a:prstGeom prst="rect">
              <a:avLst/>
            </a:prstGeom>
            <a:noFill/>
          </p:spPr>
          <p:txBody>
            <a:bodyPr wrap="square" rtlCol="0">
              <a:spAutoFit/>
            </a:bodyPr>
            <a:lstStyle/>
            <a:p>
              <a:r>
                <a:rPr lang="en-GB" sz="1050" dirty="0"/>
                <a:t>Crown Copyright 2022. All Rights Reserved</a:t>
              </a:r>
            </a:p>
          </p:txBody>
        </p:sp>
      </p:grpSp>
    </p:spTree>
    <p:extLst>
      <p:ext uri="{BB962C8B-B14F-4D97-AF65-F5344CB8AC3E}">
        <p14:creationId xmlns:p14="http://schemas.microsoft.com/office/powerpoint/2010/main" val="106076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FA5B11BD-1CC5-46BF-BF1C-F445854BAB50}"/>
              </a:ext>
            </a:extLst>
          </p:cNvPr>
          <p:cNvSpPr>
            <a:spLocks noGrp="1" noChangeArrowheads="1"/>
          </p:cNvSpPr>
          <p:nvPr>
            <p:ph type="title"/>
          </p:nvPr>
        </p:nvSpPr>
        <p:spPr>
          <a:xfrm>
            <a:off x="471488" y="1277938"/>
            <a:ext cx="11171237" cy="641350"/>
          </a:xfrm>
        </p:spPr>
        <p:txBody>
          <a:bodyPr/>
          <a:lstStyle/>
          <a:p>
            <a:r>
              <a:rPr lang="en-GB" altLang="en-US" dirty="0"/>
              <a:t>What is intellectual property?</a:t>
            </a:r>
          </a:p>
        </p:txBody>
      </p:sp>
      <p:sp>
        <p:nvSpPr>
          <p:cNvPr id="3" name="Content Placeholder 2">
            <a:extLst>
              <a:ext uri="{FF2B5EF4-FFF2-40B4-BE49-F238E27FC236}">
                <a16:creationId xmlns:a16="http://schemas.microsoft.com/office/drawing/2014/main" id="{67B5264B-51AC-459A-9E89-434F5078226A}"/>
              </a:ext>
            </a:extLst>
          </p:cNvPr>
          <p:cNvSpPr>
            <a:spLocks noGrp="1"/>
          </p:cNvSpPr>
          <p:nvPr>
            <p:ph idx="1"/>
          </p:nvPr>
        </p:nvSpPr>
        <p:spPr>
          <a:xfrm>
            <a:off x="471488" y="2225675"/>
            <a:ext cx="9764712" cy="3951288"/>
          </a:xfrm>
        </p:spPr>
        <p:txBody>
          <a:bodyPr/>
          <a:lstStyle/>
          <a:p>
            <a:pPr marL="0" indent="0">
              <a:buFont typeface="Arial" panose="020B0604020202020204" pitchFamily="34" charset="0"/>
              <a:buNone/>
              <a:defRPr/>
            </a:pPr>
            <a:r>
              <a:rPr lang="en-GB" sz="2400"/>
              <a:t>Intellectual Property is the collective term for </a:t>
            </a:r>
            <a:r>
              <a:rPr lang="en-GB" sz="2400" b="1"/>
              <a:t>creations of the mind </a:t>
            </a:r>
            <a:r>
              <a:rPr lang="en-GB" sz="2400"/>
              <a:t>and the </a:t>
            </a:r>
            <a:r>
              <a:rPr lang="en-GB" sz="2400" b="1"/>
              <a:t>fixed formats </a:t>
            </a:r>
            <a:r>
              <a:rPr lang="en-GB" sz="2400"/>
              <a:t>in which they can be protected:</a:t>
            </a:r>
          </a:p>
          <a:p>
            <a:pPr>
              <a:defRPr/>
            </a:pPr>
            <a:r>
              <a:rPr lang="en-GB" altLang="en-US"/>
              <a:t>Patents</a:t>
            </a:r>
          </a:p>
          <a:p>
            <a:pPr eaLnBrk="1" hangingPunct="1">
              <a:defRPr/>
            </a:pPr>
            <a:r>
              <a:rPr lang="en-GB" altLang="en-US"/>
              <a:t>Trade marks</a:t>
            </a:r>
          </a:p>
          <a:p>
            <a:pPr eaLnBrk="1" hangingPunct="1">
              <a:defRPr/>
            </a:pPr>
            <a:r>
              <a:rPr lang="en-GB" altLang="en-US"/>
              <a:t>Registered Designs</a:t>
            </a:r>
          </a:p>
          <a:p>
            <a:pPr eaLnBrk="1" hangingPunct="1">
              <a:defRPr/>
            </a:pPr>
            <a:r>
              <a:rPr lang="en-GB" altLang="en-US"/>
              <a:t>Copyright</a:t>
            </a:r>
          </a:p>
          <a:p>
            <a:pPr eaLnBrk="1" hangingPunct="1">
              <a:defRPr/>
            </a:pPr>
            <a:r>
              <a:rPr lang="en-GB" altLang="en-US"/>
              <a:t>Unregistered Design right</a:t>
            </a:r>
          </a:p>
          <a:p>
            <a:pPr eaLnBrk="1" hangingPunct="1">
              <a:defRPr/>
            </a:pPr>
            <a:r>
              <a:rPr lang="en-GB" altLang="en-US"/>
              <a:t>Confidentiality </a:t>
            </a:r>
          </a:p>
          <a:p>
            <a:pPr eaLnBrk="1" hangingPunct="1">
              <a:defRPr/>
            </a:pPr>
            <a:r>
              <a:rPr lang="en-GB" altLang="en-US"/>
              <a:t>Trade secrets</a:t>
            </a:r>
          </a:p>
        </p:txBody>
      </p:sp>
      <p:pic>
        <p:nvPicPr>
          <p:cNvPr id="4" name="Picture 3">
            <a:extLst>
              <a:ext uri="{FF2B5EF4-FFF2-40B4-BE49-F238E27FC236}">
                <a16:creationId xmlns:a16="http://schemas.microsoft.com/office/drawing/2014/main" id="{2020139E-3333-4C87-AEAC-C4B70FA35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338" y="4010025"/>
            <a:ext cx="14684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3A8ED15-6582-4EB9-9441-22EEAD07D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7175" y="4013200"/>
            <a:ext cx="1468438"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F6B8F5F-6582-417D-9AC7-C455E3D8E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4010025"/>
            <a:ext cx="14700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8E217DB-98DF-4C2A-8869-6BDBCDD00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213" y="4010025"/>
            <a:ext cx="1895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67A0-86A2-460E-8545-CC5BFE75B755}"/>
              </a:ext>
            </a:extLst>
          </p:cNvPr>
          <p:cNvSpPr>
            <a:spLocks noGrp="1"/>
          </p:cNvSpPr>
          <p:nvPr>
            <p:ph type="title"/>
          </p:nvPr>
        </p:nvSpPr>
        <p:spPr>
          <a:xfrm>
            <a:off x="471399" y="1085851"/>
            <a:ext cx="11171582" cy="833822"/>
          </a:xfrm>
        </p:spPr>
        <p:txBody>
          <a:bodyPr>
            <a:normAutofit/>
          </a:bodyPr>
          <a:lstStyle/>
          <a:p>
            <a:r>
              <a:rPr lang="en-GB" sz="4400">
                <a:solidFill>
                  <a:srgbClr val="183461"/>
                </a:solidFill>
              </a:rPr>
              <a:t>IPO &amp; FURTHER SUPPORT</a:t>
            </a:r>
          </a:p>
        </p:txBody>
      </p:sp>
      <p:sp>
        <p:nvSpPr>
          <p:cNvPr id="3" name="Content Placeholder 2">
            <a:extLst>
              <a:ext uri="{FF2B5EF4-FFF2-40B4-BE49-F238E27FC236}">
                <a16:creationId xmlns:a16="http://schemas.microsoft.com/office/drawing/2014/main" id="{AD323B2E-D3B2-4EC8-8D89-0C6E0514C851}"/>
              </a:ext>
            </a:extLst>
          </p:cNvPr>
          <p:cNvSpPr>
            <a:spLocks noGrp="1"/>
          </p:cNvSpPr>
          <p:nvPr>
            <p:ph idx="1"/>
          </p:nvPr>
        </p:nvSpPr>
        <p:spPr/>
        <p:txBody>
          <a:bodyPr>
            <a:normAutofit/>
          </a:bodyPr>
          <a:lstStyle/>
          <a:p>
            <a:pPr marL="0" indent="0">
              <a:buNone/>
            </a:pPr>
            <a:endParaRPr lang="en-GB" dirty="0"/>
          </a:p>
          <a:p>
            <a:pPr marL="0" indent="0" algn="ctr">
              <a:buNone/>
            </a:pPr>
            <a:r>
              <a:rPr lang="en-GB" dirty="0"/>
              <a:t>						</a:t>
            </a:r>
          </a:p>
          <a:p>
            <a:pPr marL="0" indent="0">
              <a:buNone/>
            </a:pPr>
            <a:endParaRPr lang="en-GB" dirty="0"/>
          </a:p>
          <a:p>
            <a:pPr marL="0" indent="0">
              <a:buNone/>
            </a:pPr>
            <a:endParaRPr lang="en-GB" dirty="0"/>
          </a:p>
          <a:p>
            <a:pPr marL="0" indent="0">
              <a:buNone/>
            </a:pPr>
            <a:endParaRPr lang="en-GB" dirty="0"/>
          </a:p>
          <a:p>
            <a:pPr marL="0" indent="0">
              <a:buNone/>
            </a:pPr>
            <a:r>
              <a:rPr lang="en-GB" dirty="0"/>
              <a:t>						 	</a:t>
            </a:r>
          </a:p>
        </p:txBody>
      </p:sp>
      <p:pic>
        <p:nvPicPr>
          <p:cNvPr id="7" name="Graphic 6" descr="Information">
            <a:extLst>
              <a:ext uri="{FF2B5EF4-FFF2-40B4-BE49-F238E27FC236}">
                <a16:creationId xmlns:a16="http://schemas.microsoft.com/office/drawing/2014/main" id="{59DC695B-203C-457C-ACA9-1F07380F26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0426" y="268977"/>
            <a:ext cx="2038350" cy="2038350"/>
          </a:xfrm>
          <a:prstGeom prst="rect">
            <a:avLst/>
          </a:prstGeom>
        </p:spPr>
      </p:pic>
      <p:pic>
        <p:nvPicPr>
          <p:cNvPr id="9" name="Graphic 8" descr="Envelope">
            <a:hlinkClick r:id="rId5"/>
            <a:extLst>
              <a:ext uri="{FF2B5EF4-FFF2-40B4-BE49-F238E27FC236}">
                <a16:creationId xmlns:a16="http://schemas.microsoft.com/office/drawing/2014/main" id="{F64FD781-E550-47A5-AD4B-9DBD9EBE23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91450" y="2422393"/>
            <a:ext cx="914400" cy="914400"/>
          </a:xfrm>
          <a:prstGeom prst="rect">
            <a:avLst/>
          </a:prstGeom>
        </p:spPr>
      </p:pic>
      <p:pic>
        <p:nvPicPr>
          <p:cNvPr id="23" name="Graphic 22" descr="Tools">
            <a:hlinkClick r:id="rId8"/>
            <a:extLst>
              <a:ext uri="{FF2B5EF4-FFF2-40B4-BE49-F238E27FC236}">
                <a16:creationId xmlns:a16="http://schemas.microsoft.com/office/drawing/2014/main" id="{E4A06900-55BC-42D4-946A-F7847029B7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9763" y="4662847"/>
            <a:ext cx="782782" cy="782782"/>
          </a:xfrm>
          <a:prstGeom prst="rect">
            <a:avLst/>
          </a:prstGeom>
        </p:spPr>
      </p:pic>
      <p:pic>
        <p:nvPicPr>
          <p:cNvPr id="25" name="Graphic 24" descr="Idea with solid fill">
            <a:extLst>
              <a:ext uri="{FF2B5EF4-FFF2-40B4-BE49-F238E27FC236}">
                <a16:creationId xmlns:a16="http://schemas.microsoft.com/office/drawing/2014/main" id="{05AC84FB-7893-4FE1-ABB3-FAD65BE9283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514459" y="4662847"/>
            <a:ext cx="782782" cy="782782"/>
          </a:xfrm>
          <a:prstGeom prst="rect">
            <a:avLst/>
          </a:prstGeom>
        </p:spPr>
      </p:pic>
      <p:pic>
        <p:nvPicPr>
          <p:cNvPr id="27" name="Graphic 26" descr="Internet">
            <a:extLst>
              <a:ext uri="{FF2B5EF4-FFF2-40B4-BE49-F238E27FC236}">
                <a16:creationId xmlns:a16="http://schemas.microsoft.com/office/drawing/2014/main" id="{6A858B83-57EE-49DA-A58A-24E18C61A9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84011" y="4511947"/>
            <a:ext cx="1108029" cy="1108029"/>
          </a:xfrm>
          <a:prstGeom prst="rect">
            <a:avLst/>
          </a:prstGeom>
        </p:spPr>
      </p:pic>
      <p:pic>
        <p:nvPicPr>
          <p:cNvPr id="29" name="Graphic 28" descr="Classroom">
            <a:extLst>
              <a:ext uri="{FF2B5EF4-FFF2-40B4-BE49-F238E27FC236}">
                <a16:creationId xmlns:a16="http://schemas.microsoft.com/office/drawing/2014/main" id="{7DA41550-1295-4AB0-AF9A-06A05D8B4B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76078" y="4662847"/>
            <a:ext cx="914400" cy="914400"/>
          </a:xfrm>
          <a:prstGeom prst="rect">
            <a:avLst/>
          </a:prstGeom>
        </p:spPr>
      </p:pic>
      <p:cxnSp>
        <p:nvCxnSpPr>
          <p:cNvPr id="35" name="Straight Connector 34">
            <a:extLst>
              <a:ext uri="{FF2B5EF4-FFF2-40B4-BE49-F238E27FC236}">
                <a16:creationId xmlns:a16="http://schemas.microsoft.com/office/drawing/2014/main" id="{1D559B79-4A3C-495A-9E21-4A40AC78A09C}"/>
              </a:ext>
            </a:extLst>
          </p:cNvPr>
          <p:cNvCxnSpPr>
            <a:stCxn id="3" idx="0"/>
            <a:endCxn id="3" idx="2"/>
          </p:cNvCxnSpPr>
          <p:nvPr/>
        </p:nvCxnSpPr>
        <p:spPr>
          <a:xfrm>
            <a:off x="6057190" y="2226365"/>
            <a:ext cx="0" cy="3950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E676242-69BB-43B7-8C01-87A08BC5D83C}"/>
              </a:ext>
            </a:extLst>
          </p:cNvPr>
          <p:cNvCxnSpPr/>
          <p:nvPr/>
        </p:nvCxnSpPr>
        <p:spPr>
          <a:xfrm>
            <a:off x="471399" y="3552825"/>
            <a:ext cx="558579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4E78E0D-97A7-4056-AF36-872C04BC0CA4}"/>
              </a:ext>
            </a:extLst>
          </p:cNvPr>
          <p:cNvSpPr txBox="1"/>
          <p:nvPr/>
        </p:nvSpPr>
        <p:spPr>
          <a:xfrm>
            <a:off x="1007000" y="2681768"/>
            <a:ext cx="2813272" cy="369332"/>
          </a:xfrm>
          <a:prstGeom prst="rect">
            <a:avLst/>
          </a:prstGeom>
          <a:noFill/>
        </p:spPr>
        <p:txBody>
          <a:bodyPr wrap="square" rtlCol="0">
            <a:spAutoFit/>
          </a:bodyPr>
          <a:lstStyle/>
          <a:p>
            <a:pPr algn="ctr"/>
            <a:r>
              <a:rPr lang="en-GB" dirty="0">
                <a:solidFill>
                  <a:srgbClr val="183461"/>
                </a:solidFill>
              </a:rPr>
              <a:t>CrackingIdeas@ipo.gov.uk</a:t>
            </a:r>
          </a:p>
        </p:txBody>
      </p:sp>
      <p:sp>
        <p:nvSpPr>
          <p:cNvPr id="10" name="TextBox 9">
            <a:extLst>
              <a:ext uri="{FF2B5EF4-FFF2-40B4-BE49-F238E27FC236}">
                <a16:creationId xmlns:a16="http://schemas.microsoft.com/office/drawing/2014/main" id="{8C8B9627-E634-B13C-E49A-6C3D84F5AC48}"/>
              </a:ext>
            </a:extLst>
          </p:cNvPr>
          <p:cNvSpPr txBox="1"/>
          <p:nvPr/>
        </p:nvSpPr>
        <p:spPr>
          <a:xfrm>
            <a:off x="416875" y="3986823"/>
            <a:ext cx="5585791" cy="369332"/>
          </a:xfrm>
          <a:prstGeom prst="rect">
            <a:avLst/>
          </a:prstGeom>
          <a:noFill/>
        </p:spPr>
        <p:txBody>
          <a:bodyPr wrap="square">
            <a:spAutoFit/>
          </a:bodyPr>
          <a:lstStyle/>
          <a:p>
            <a:pPr marL="0" indent="0" algn="ctr">
              <a:buNone/>
            </a:pPr>
            <a:r>
              <a:rPr lang="en-GB" dirty="0">
                <a:solidFill>
                  <a:srgbClr val="183461"/>
                </a:solidFill>
              </a:rPr>
              <a:t>IPO ONLINE </a:t>
            </a:r>
            <a:r>
              <a:rPr lang="en-GB" dirty="0">
                <a:solidFill>
                  <a:srgbClr val="183461"/>
                </a:solidFill>
                <a:hlinkClick r:id="rId17"/>
              </a:rPr>
              <a:t>SUPPORT TOOLS</a:t>
            </a:r>
            <a:endParaRPr lang="en-GB" dirty="0"/>
          </a:p>
        </p:txBody>
      </p:sp>
      <p:pic>
        <p:nvPicPr>
          <p:cNvPr id="13" name="Picture 12" descr="A purple circle with black and orange circles and a white symbol&#10;&#10;Description automatically generated">
            <a:extLst>
              <a:ext uri="{FF2B5EF4-FFF2-40B4-BE49-F238E27FC236}">
                <a16:creationId xmlns:a16="http://schemas.microsoft.com/office/drawing/2014/main" id="{3528B03A-05CF-7FAE-95E2-656A63A57A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60573" y="5237930"/>
            <a:ext cx="1678129" cy="1257862"/>
          </a:xfrm>
          <a:prstGeom prst="rect">
            <a:avLst/>
          </a:prstGeom>
        </p:spPr>
      </p:pic>
      <p:pic>
        <p:nvPicPr>
          <p:cNvPr id="16" name="Picture 15" descr="A poster of a group of people&#10;&#10;Description automatically generated">
            <a:extLst>
              <a:ext uri="{FF2B5EF4-FFF2-40B4-BE49-F238E27FC236}">
                <a16:creationId xmlns:a16="http://schemas.microsoft.com/office/drawing/2014/main" id="{CD81B1FD-2429-CE3D-6F9D-F9FD7EF0E5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03549" y="5091813"/>
            <a:ext cx="2513536" cy="1360671"/>
          </a:xfrm>
          <a:prstGeom prst="rect">
            <a:avLst/>
          </a:prstGeom>
        </p:spPr>
      </p:pic>
      <p:pic>
        <p:nvPicPr>
          <p:cNvPr id="20" name="Picture 19" descr="A white cover with colorful lines&#10;&#10;Description automatically generated">
            <a:extLst>
              <a:ext uri="{FF2B5EF4-FFF2-40B4-BE49-F238E27FC236}">
                <a16:creationId xmlns:a16="http://schemas.microsoft.com/office/drawing/2014/main" id="{C856A55C-AAB0-DFD3-CD19-3D34240A3D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98606" y="3266578"/>
            <a:ext cx="1729110" cy="1564266"/>
          </a:xfrm>
          <a:prstGeom prst="rect">
            <a:avLst/>
          </a:prstGeom>
        </p:spPr>
      </p:pic>
      <p:sp>
        <p:nvSpPr>
          <p:cNvPr id="24" name="TextBox 23">
            <a:extLst>
              <a:ext uri="{FF2B5EF4-FFF2-40B4-BE49-F238E27FC236}">
                <a16:creationId xmlns:a16="http://schemas.microsoft.com/office/drawing/2014/main" id="{2B5E0AE1-9495-FC41-A44B-8800C6D50503}"/>
              </a:ext>
            </a:extLst>
          </p:cNvPr>
          <p:cNvSpPr txBox="1"/>
          <p:nvPr/>
        </p:nvSpPr>
        <p:spPr>
          <a:xfrm>
            <a:off x="5964793" y="2313555"/>
            <a:ext cx="6096000" cy="646331"/>
          </a:xfrm>
          <a:prstGeom prst="rect">
            <a:avLst/>
          </a:prstGeom>
          <a:noFill/>
        </p:spPr>
        <p:txBody>
          <a:bodyPr wrap="square">
            <a:spAutoFit/>
          </a:bodyPr>
          <a:lstStyle/>
          <a:p>
            <a:pPr marL="0" indent="0" algn="ctr">
              <a:buNone/>
            </a:pPr>
            <a:r>
              <a:rPr lang="en-GB" dirty="0">
                <a:solidFill>
                  <a:srgbClr val="183461"/>
                </a:solidFill>
              </a:rPr>
              <a:t>CRACKING IDEAS </a:t>
            </a:r>
          </a:p>
          <a:p>
            <a:pPr marL="0" indent="0" algn="ctr">
              <a:buNone/>
            </a:pPr>
            <a:r>
              <a:rPr lang="en-GB" dirty="0">
                <a:solidFill>
                  <a:srgbClr val="183461"/>
                </a:solidFill>
                <a:hlinkClick r:id="rId21"/>
              </a:rPr>
              <a:t>FREE EDUCATIONAL RESOURCES</a:t>
            </a:r>
            <a:endParaRPr lang="en-GB" dirty="0"/>
          </a:p>
        </p:txBody>
      </p:sp>
      <p:pic>
        <p:nvPicPr>
          <p:cNvPr id="28" name="Picture 27" descr="A cartoon characters with thumbs up&#10;&#10;Description automatically generated">
            <a:extLst>
              <a:ext uri="{FF2B5EF4-FFF2-40B4-BE49-F238E27FC236}">
                <a16:creationId xmlns:a16="http://schemas.microsoft.com/office/drawing/2014/main" id="{8BD7D1F9-CC91-2EE1-8A8D-CAB20AE1A55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16962" y="3239575"/>
            <a:ext cx="2500123" cy="1533409"/>
          </a:xfrm>
          <a:prstGeom prst="rect">
            <a:avLst/>
          </a:prstGeom>
        </p:spPr>
      </p:pic>
    </p:spTree>
    <p:extLst>
      <p:ext uri="{BB962C8B-B14F-4D97-AF65-F5344CB8AC3E}">
        <p14:creationId xmlns:p14="http://schemas.microsoft.com/office/powerpoint/2010/main" val="2231651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6F95"/>
        </a:solidFill>
        <a:effectLst/>
      </p:bgPr>
    </p:bg>
    <p:spTree>
      <p:nvGrpSpPr>
        <p:cNvPr id="1" name=""/>
        <p:cNvGrpSpPr/>
        <p:nvPr/>
      </p:nvGrpSpPr>
      <p:grpSpPr>
        <a:xfrm>
          <a:off x="0" y="0"/>
          <a:ext cx="0" cy="0"/>
          <a:chOff x="0" y="0"/>
          <a:chExt cx="0" cy="0"/>
        </a:xfrm>
      </p:grpSpPr>
      <p:sp>
        <p:nvSpPr>
          <p:cNvPr id="52226" name="TextBox 1">
            <a:extLst>
              <a:ext uri="{FF2B5EF4-FFF2-40B4-BE49-F238E27FC236}">
                <a16:creationId xmlns:a16="http://schemas.microsoft.com/office/drawing/2014/main" id="{601F4E67-5537-4D36-BE4D-5330EC6C2D50}"/>
              </a:ext>
            </a:extLst>
          </p:cNvPr>
          <p:cNvSpPr txBox="1">
            <a:spLocks noChangeArrowheads="1"/>
          </p:cNvSpPr>
          <p:nvPr/>
        </p:nvSpPr>
        <p:spPr bwMode="auto">
          <a:xfrm>
            <a:off x="342900" y="2571750"/>
            <a:ext cx="11623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GB" altLang="en-US" sz="7200" b="1">
                <a:solidFill>
                  <a:schemeClr val="bg1"/>
                </a:solidFill>
                <a:latin typeface="Rockwell" panose="02060603020205020403" pitchFamily="18" charset="0"/>
              </a:rPr>
              <a:t>Copyright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A5470511-6674-4AA9-90D6-3D701E9B5874}"/>
              </a:ext>
            </a:extLst>
          </p:cNvPr>
          <p:cNvSpPr>
            <a:spLocks noGrp="1" noChangeArrowheads="1"/>
          </p:cNvSpPr>
          <p:nvPr>
            <p:ph type="title"/>
          </p:nvPr>
        </p:nvSpPr>
        <p:spPr>
          <a:xfrm>
            <a:off x="471488" y="1277938"/>
            <a:ext cx="11171237" cy="641350"/>
          </a:xfrm>
        </p:spPr>
        <p:txBody>
          <a:bodyPr/>
          <a:lstStyle/>
          <a:p>
            <a:r>
              <a:rPr lang="en-GB" altLang="en-US"/>
              <a:t>Copyright</a:t>
            </a:r>
          </a:p>
        </p:txBody>
      </p:sp>
      <p:sp>
        <p:nvSpPr>
          <p:cNvPr id="4" name="Content Placeholder 3">
            <a:extLst>
              <a:ext uri="{FF2B5EF4-FFF2-40B4-BE49-F238E27FC236}">
                <a16:creationId xmlns:a16="http://schemas.microsoft.com/office/drawing/2014/main" id="{977D8B59-5988-4C74-BB49-D373666D7578}"/>
              </a:ext>
            </a:extLst>
          </p:cNvPr>
          <p:cNvSpPr>
            <a:spLocks noGrp="1"/>
          </p:cNvSpPr>
          <p:nvPr>
            <p:ph idx="1"/>
          </p:nvPr>
        </p:nvSpPr>
        <p:spPr>
          <a:xfrm>
            <a:off x="471489" y="2225675"/>
            <a:ext cx="6275388" cy="3951288"/>
          </a:xfrm>
        </p:spPr>
        <p:txBody>
          <a:bodyPr/>
          <a:lstStyle/>
          <a:p>
            <a:pPr marL="0" indent="0">
              <a:buFont typeface="Arial" panose="020B0604020202020204" pitchFamily="34" charset="0"/>
              <a:buNone/>
              <a:defRPr/>
            </a:pPr>
            <a:r>
              <a:rPr lang="en-GB" sz="1600"/>
              <a:t>Copyright protects literary, dramatic, musical and artistic works such as :</a:t>
            </a:r>
          </a:p>
          <a:p>
            <a:pPr>
              <a:defRPr/>
            </a:pPr>
            <a:r>
              <a:rPr lang="en-GB" sz="1600"/>
              <a:t>Books</a:t>
            </a:r>
          </a:p>
          <a:p>
            <a:pPr>
              <a:defRPr/>
            </a:pPr>
            <a:r>
              <a:rPr lang="en-GB" sz="1600"/>
              <a:t>Music</a:t>
            </a:r>
          </a:p>
          <a:p>
            <a:pPr>
              <a:defRPr/>
            </a:pPr>
            <a:r>
              <a:rPr lang="en-GB" sz="1600"/>
              <a:t>Photographs</a:t>
            </a:r>
          </a:p>
          <a:p>
            <a:pPr>
              <a:defRPr/>
            </a:pPr>
            <a:r>
              <a:rPr lang="en-GB" sz="1600"/>
              <a:t>Paintings</a:t>
            </a:r>
          </a:p>
          <a:p>
            <a:pPr>
              <a:defRPr/>
            </a:pPr>
            <a:r>
              <a:rPr lang="en-GB" sz="1600"/>
              <a:t>Manuals</a:t>
            </a:r>
          </a:p>
          <a:p>
            <a:pPr>
              <a:defRPr/>
            </a:pPr>
            <a:r>
              <a:rPr lang="en-GB" sz="1600"/>
              <a:t>Dance or a mime</a:t>
            </a:r>
          </a:p>
          <a:p>
            <a:pPr marL="0" indent="0">
              <a:buNone/>
              <a:defRPr/>
            </a:pPr>
            <a:r>
              <a:rPr lang="en-GB" sz="1600"/>
              <a:t>Copyright also protects sound recordings, films, databases and broadcasts.  </a:t>
            </a:r>
          </a:p>
        </p:txBody>
      </p:sp>
      <p:pic>
        <p:nvPicPr>
          <p:cNvPr id="54276" name="Picture 2">
            <a:extLst>
              <a:ext uri="{FF2B5EF4-FFF2-40B4-BE49-F238E27FC236}">
                <a16:creationId xmlns:a16="http://schemas.microsoft.com/office/drawing/2014/main" id="{E40DF19B-54F9-408F-A26E-5B8D8EA2A6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188913"/>
            <a:ext cx="2416175" cy="14493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5">
            <a:extLst>
              <a:ext uri="{FF2B5EF4-FFF2-40B4-BE49-F238E27FC236}">
                <a16:creationId xmlns:a16="http://schemas.microsoft.com/office/drawing/2014/main" id="{998B8782-7AA3-4131-BEB8-8320F10AD0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78975" y="188913"/>
            <a:ext cx="2416175" cy="14493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8" name="Picture 7">
            <a:extLst>
              <a:ext uri="{FF2B5EF4-FFF2-40B4-BE49-F238E27FC236}">
                <a16:creationId xmlns:a16="http://schemas.microsoft.com/office/drawing/2014/main" id="{32C17D18-C6D6-4441-81CE-D62B452444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4838" y="1865313"/>
            <a:ext cx="2416175" cy="14493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9" name="Picture 9">
            <a:extLst>
              <a:ext uri="{FF2B5EF4-FFF2-40B4-BE49-F238E27FC236}">
                <a16:creationId xmlns:a16="http://schemas.microsoft.com/office/drawing/2014/main" id="{DEA1B4EE-0720-47FF-AA1C-878319A1B1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78975" y="1865313"/>
            <a:ext cx="2416175" cy="14493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0" name="Picture 11">
            <a:extLst>
              <a:ext uri="{FF2B5EF4-FFF2-40B4-BE49-F238E27FC236}">
                <a16:creationId xmlns:a16="http://schemas.microsoft.com/office/drawing/2014/main" id="{A3D1BDE7-694F-421B-B7B9-0EECBD851D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4838" y="3543300"/>
            <a:ext cx="2416175" cy="1449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1" name="Picture 17">
            <a:extLst>
              <a:ext uri="{FF2B5EF4-FFF2-40B4-BE49-F238E27FC236}">
                <a16:creationId xmlns:a16="http://schemas.microsoft.com/office/drawing/2014/main" id="{5D5C21A5-E476-419E-B167-00CF8A1061C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78975" y="5219700"/>
            <a:ext cx="2416175" cy="1449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2" name="Picture 28">
            <a:extLst>
              <a:ext uri="{FF2B5EF4-FFF2-40B4-BE49-F238E27FC236}">
                <a16:creationId xmlns:a16="http://schemas.microsoft.com/office/drawing/2014/main" id="{1894CCDA-443E-4666-A20A-CD1930FA381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578975" y="3543300"/>
            <a:ext cx="2416175" cy="1449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3" name="Picture 30">
            <a:extLst>
              <a:ext uri="{FF2B5EF4-FFF2-40B4-BE49-F238E27FC236}">
                <a16:creationId xmlns:a16="http://schemas.microsoft.com/office/drawing/2014/main" id="{840A7EF7-03EE-4881-9747-4AA3634420E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4838" y="5219700"/>
            <a:ext cx="2416175" cy="1449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80B6B2-BCDD-45A4-8664-AD459506C5C9}"/>
              </a:ext>
            </a:extLst>
          </p:cNvPr>
          <p:cNvSpPr txBox="1"/>
          <p:nvPr/>
        </p:nvSpPr>
        <p:spPr>
          <a:xfrm>
            <a:off x="6948665" y="1666377"/>
            <a:ext cx="2491792" cy="169277"/>
          </a:xfrm>
          <a:prstGeom prst="rect">
            <a:avLst/>
          </a:prstGeom>
          <a:noFill/>
        </p:spPr>
        <p:txBody>
          <a:bodyPr wrap="square" rtlCol="0">
            <a:spAutoFit/>
          </a:bodyPr>
          <a:lstStyle/>
          <a:p>
            <a:r>
              <a:rPr lang="en-GB" sz="500"/>
              <a:t>©/blog.flipsnack.com/harry-potter-book-covers-all-around-the-world/</a:t>
            </a:r>
          </a:p>
        </p:txBody>
      </p:sp>
      <p:sp>
        <p:nvSpPr>
          <p:cNvPr id="13" name="TextBox 12">
            <a:extLst>
              <a:ext uri="{FF2B5EF4-FFF2-40B4-BE49-F238E27FC236}">
                <a16:creationId xmlns:a16="http://schemas.microsoft.com/office/drawing/2014/main" id="{1464DBC9-6BED-4F8B-9A80-89B93D675151}"/>
              </a:ext>
            </a:extLst>
          </p:cNvPr>
          <p:cNvSpPr txBox="1"/>
          <p:nvPr/>
        </p:nvSpPr>
        <p:spPr>
          <a:xfrm>
            <a:off x="9580525" y="1666376"/>
            <a:ext cx="2491792" cy="169277"/>
          </a:xfrm>
          <a:prstGeom prst="rect">
            <a:avLst/>
          </a:prstGeom>
          <a:noFill/>
        </p:spPr>
        <p:txBody>
          <a:bodyPr wrap="square" rtlCol="0">
            <a:spAutoFit/>
          </a:bodyPr>
          <a:lstStyle/>
          <a:p>
            <a:r>
              <a:rPr lang="en-GB" sz="500"/>
              <a:t>©/wallpapersafari.com</a:t>
            </a:r>
          </a:p>
        </p:txBody>
      </p:sp>
      <p:sp>
        <p:nvSpPr>
          <p:cNvPr id="14" name="TextBox 13">
            <a:extLst>
              <a:ext uri="{FF2B5EF4-FFF2-40B4-BE49-F238E27FC236}">
                <a16:creationId xmlns:a16="http://schemas.microsoft.com/office/drawing/2014/main" id="{65108C4D-4EA9-4685-AF59-66006C13FEF3}"/>
              </a:ext>
            </a:extLst>
          </p:cNvPr>
          <p:cNvSpPr txBox="1"/>
          <p:nvPr/>
        </p:nvSpPr>
        <p:spPr>
          <a:xfrm>
            <a:off x="6948665" y="3343568"/>
            <a:ext cx="2491792" cy="169277"/>
          </a:xfrm>
          <a:prstGeom prst="rect">
            <a:avLst/>
          </a:prstGeom>
          <a:noFill/>
        </p:spPr>
        <p:txBody>
          <a:bodyPr wrap="square" rtlCol="0">
            <a:spAutoFit/>
          </a:bodyPr>
          <a:lstStyle/>
          <a:p>
            <a:r>
              <a:rPr lang="en-GB" sz="500"/>
              <a:t>©/www.discogs.com</a:t>
            </a:r>
          </a:p>
        </p:txBody>
      </p:sp>
      <p:sp>
        <p:nvSpPr>
          <p:cNvPr id="15" name="TextBox 14">
            <a:extLst>
              <a:ext uri="{FF2B5EF4-FFF2-40B4-BE49-F238E27FC236}">
                <a16:creationId xmlns:a16="http://schemas.microsoft.com/office/drawing/2014/main" id="{18889D7F-3B97-4096-AC9F-350EAB03E8BC}"/>
              </a:ext>
            </a:extLst>
          </p:cNvPr>
          <p:cNvSpPr txBox="1"/>
          <p:nvPr/>
        </p:nvSpPr>
        <p:spPr>
          <a:xfrm>
            <a:off x="9580525" y="3343568"/>
            <a:ext cx="2491792" cy="169277"/>
          </a:xfrm>
          <a:prstGeom prst="rect">
            <a:avLst/>
          </a:prstGeom>
          <a:noFill/>
        </p:spPr>
        <p:txBody>
          <a:bodyPr wrap="square" rtlCol="0">
            <a:spAutoFit/>
          </a:bodyPr>
          <a:lstStyle/>
          <a:p>
            <a:r>
              <a:rPr lang="en-GB" sz="500"/>
              <a:t>©/Terry Gilkyson Disney</a:t>
            </a:r>
          </a:p>
        </p:txBody>
      </p:sp>
      <p:sp>
        <p:nvSpPr>
          <p:cNvPr id="16" name="TextBox 15">
            <a:extLst>
              <a:ext uri="{FF2B5EF4-FFF2-40B4-BE49-F238E27FC236}">
                <a16:creationId xmlns:a16="http://schemas.microsoft.com/office/drawing/2014/main" id="{7DEECD59-5929-4539-ABAA-B73244FC1A19}"/>
              </a:ext>
            </a:extLst>
          </p:cNvPr>
          <p:cNvSpPr txBox="1"/>
          <p:nvPr/>
        </p:nvSpPr>
        <p:spPr>
          <a:xfrm>
            <a:off x="6948665" y="5021557"/>
            <a:ext cx="2491792" cy="169277"/>
          </a:xfrm>
          <a:prstGeom prst="rect">
            <a:avLst/>
          </a:prstGeom>
          <a:noFill/>
        </p:spPr>
        <p:txBody>
          <a:bodyPr wrap="square" rtlCol="0">
            <a:spAutoFit/>
          </a:bodyPr>
          <a:lstStyle/>
          <a:p>
            <a:r>
              <a:rPr lang="en-GB" sz="500"/>
              <a:t>©/Steve McCurry </a:t>
            </a:r>
          </a:p>
        </p:txBody>
      </p:sp>
      <p:sp>
        <p:nvSpPr>
          <p:cNvPr id="17" name="TextBox 16">
            <a:extLst>
              <a:ext uri="{FF2B5EF4-FFF2-40B4-BE49-F238E27FC236}">
                <a16:creationId xmlns:a16="http://schemas.microsoft.com/office/drawing/2014/main" id="{4415388E-00AD-497D-BF7E-C94E53D68FA6}"/>
              </a:ext>
            </a:extLst>
          </p:cNvPr>
          <p:cNvSpPr txBox="1"/>
          <p:nvPr/>
        </p:nvSpPr>
        <p:spPr>
          <a:xfrm>
            <a:off x="9580525" y="5021557"/>
            <a:ext cx="2491792" cy="169277"/>
          </a:xfrm>
          <a:prstGeom prst="rect">
            <a:avLst/>
          </a:prstGeom>
          <a:noFill/>
        </p:spPr>
        <p:txBody>
          <a:bodyPr wrap="square" rtlCol="0">
            <a:spAutoFit/>
          </a:bodyPr>
          <a:lstStyle/>
          <a:p>
            <a:r>
              <a:rPr lang="en-GB" sz="500"/>
              <a:t>©/David Hockney</a:t>
            </a:r>
          </a:p>
        </p:txBody>
      </p:sp>
      <p:sp>
        <p:nvSpPr>
          <p:cNvPr id="18" name="TextBox 17">
            <a:extLst>
              <a:ext uri="{FF2B5EF4-FFF2-40B4-BE49-F238E27FC236}">
                <a16:creationId xmlns:a16="http://schemas.microsoft.com/office/drawing/2014/main" id="{43D7528F-EEF5-4274-AFBB-B465AA471A02}"/>
              </a:ext>
            </a:extLst>
          </p:cNvPr>
          <p:cNvSpPr txBox="1"/>
          <p:nvPr/>
        </p:nvSpPr>
        <p:spPr>
          <a:xfrm>
            <a:off x="6948665" y="6694101"/>
            <a:ext cx="2491792" cy="169277"/>
          </a:xfrm>
          <a:prstGeom prst="rect">
            <a:avLst/>
          </a:prstGeom>
          <a:noFill/>
        </p:spPr>
        <p:txBody>
          <a:bodyPr wrap="square" rtlCol="0">
            <a:spAutoFit/>
          </a:bodyPr>
          <a:lstStyle/>
          <a:p>
            <a:r>
              <a:rPr lang="en-GB" sz="500"/>
              <a:t>©/</a:t>
            </a:r>
            <a:r>
              <a:rPr lang="en-GB" sz="500" err="1"/>
              <a:t>Spotco</a:t>
            </a:r>
            <a:endParaRPr lang="en-GB" sz="500"/>
          </a:p>
        </p:txBody>
      </p:sp>
      <p:sp>
        <p:nvSpPr>
          <p:cNvPr id="19" name="TextBox 18">
            <a:extLst>
              <a:ext uri="{FF2B5EF4-FFF2-40B4-BE49-F238E27FC236}">
                <a16:creationId xmlns:a16="http://schemas.microsoft.com/office/drawing/2014/main" id="{48724EDD-BA96-4E1E-9BF1-F3BC6710B817}"/>
              </a:ext>
            </a:extLst>
          </p:cNvPr>
          <p:cNvSpPr txBox="1"/>
          <p:nvPr/>
        </p:nvSpPr>
        <p:spPr>
          <a:xfrm>
            <a:off x="9580525" y="6688725"/>
            <a:ext cx="2491792" cy="169277"/>
          </a:xfrm>
          <a:prstGeom prst="rect">
            <a:avLst/>
          </a:prstGeom>
          <a:noFill/>
        </p:spPr>
        <p:txBody>
          <a:bodyPr wrap="square" rtlCol="0">
            <a:spAutoFit/>
          </a:bodyPr>
          <a:lstStyle/>
          <a:p>
            <a:r>
              <a:rPr lang="en-GB" sz="500"/>
              <a:t>©/Blackmagic Design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2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5138E24E-E8ED-4634-BC00-600F0BDA74F2}"/>
              </a:ext>
            </a:extLst>
          </p:cNvPr>
          <p:cNvSpPr>
            <a:spLocks noGrp="1" noChangeArrowheads="1"/>
          </p:cNvSpPr>
          <p:nvPr>
            <p:ph type="title"/>
          </p:nvPr>
        </p:nvSpPr>
        <p:spPr>
          <a:xfrm>
            <a:off x="471488" y="1277938"/>
            <a:ext cx="11171237" cy="641350"/>
          </a:xfrm>
        </p:spPr>
        <p:txBody>
          <a:bodyPr/>
          <a:lstStyle/>
          <a:p>
            <a:r>
              <a:rPr lang="en-GB" altLang="en-US"/>
              <a:t>Copyright</a:t>
            </a:r>
          </a:p>
        </p:txBody>
      </p:sp>
      <p:sp>
        <p:nvSpPr>
          <p:cNvPr id="3" name="Content Placeholder 2">
            <a:extLst>
              <a:ext uri="{FF2B5EF4-FFF2-40B4-BE49-F238E27FC236}">
                <a16:creationId xmlns:a16="http://schemas.microsoft.com/office/drawing/2014/main" id="{32D88F0E-72D9-49A1-A078-A68A34A19595}"/>
              </a:ext>
            </a:extLst>
          </p:cNvPr>
          <p:cNvSpPr>
            <a:spLocks noGrp="1"/>
          </p:cNvSpPr>
          <p:nvPr>
            <p:ph idx="1"/>
          </p:nvPr>
        </p:nvSpPr>
        <p:spPr>
          <a:xfrm>
            <a:off x="471488" y="2225675"/>
            <a:ext cx="11171237" cy="3951288"/>
          </a:xfrm>
        </p:spPr>
        <p:txBody>
          <a:bodyPr/>
          <a:lstStyle/>
          <a:p>
            <a:pPr>
              <a:defRPr/>
            </a:pPr>
            <a:r>
              <a:rPr lang="en-GB"/>
              <a:t>Copyright is automatic in the UK, and most other countries</a:t>
            </a:r>
          </a:p>
          <a:p>
            <a:pPr>
              <a:defRPr/>
            </a:pPr>
            <a:r>
              <a:rPr lang="en-GB"/>
              <a:t>Berne convention (</a:t>
            </a:r>
            <a:r>
              <a:rPr lang="en-GB" b="1"/>
              <a:t>Berne Convention for the Protection of Literary and Artistic Works)</a:t>
            </a:r>
            <a:endParaRPr lang="en-GB"/>
          </a:p>
          <a:p>
            <a:pPr>
              <a:defRPr/>
            </a:pPr>
            <a:r>
              <a:rPr lang="en-GB"/>
              <a:t>Protects original works as soon as they are fixed or recorded in a material form</a:t>
            </a:r>
          </a:p>
          <a:p>
            <a:pPr>
              <a:defRPr/>
            </a:pPr>
            <a:r>
              <a:rPr lang="en-GB"/>
              <a:t>It is advisable to keep a record of any work, should you need to prove when it was created</a:t>
            </a:r>
          </a:p>
          <a:p>
            <a:pPr>
              <a:defRPr/>
            </a:pP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6D13B802-2DC4-4228-BCA6-2C0174D92C81}"/>
              </a:ext>
            </a:extLst>
          </p:cNvPr>
          <p:cNvSpPr>
            <a:spLocks noGrp="1" noChangeArrowheads="1"/>
          </p:cNvSpPr>
          <p:nvPr>
            <p:ph type="title"/>
          </p:nvPr>
        </p:nvSpPr>
        <p:spPr>
          <a:xfrm>
            <a:off x="471488" y="1277938"/>
            <a:ext cx="11171237" cy="641350"/>
          </a:xfrm>
        </p:spPr>
        <p:txBody>
          <a:bodyPr/>
          <a:lstStyle/>
          <a:p>
            <a:r>
              <a:rPr lang="en-GB" altLang="en-US"/>
              <a:t>Copyright</a:t>
            </a:r>
          </a:p>
        </p:txBody>
      </p:sp>
      <p:sp>
        <p:nvSpPr>
          <p:cNvPr id="3" name="Content Placeholder 2">
            <a:extLst>
              <a:ext uri="{FF2B5EF4-FFF2-40B4-BE49-F238E27FC236}">
                <a16:creationId xmlns:a16="http://schemas.microsoft.com/office/drawing/2014/main" id="{2C0164A6-1DD6-4C84-BFA3-4D729D712DB5}"/>
              </a:ext>
            </a:extLst>
          </p:cNvPr>
          <p:cNvSpPr>
            <a:spLocks noGrp="1"/>
          </p:cNvSpPr>
          <p:nvPr>
            <p:ph idx="1"/>
          </p:nvPr>
        </p:nvSpPr>
        <p:spPr>
          <a:xfrm>
            <a:off x="471488" y="2225675"/>
            <a:ext cx="5056187" cy="3951288"/>
          </a:xfrm>
        </p:spPr>
        <p:txBody>
          <a:bodyPr/>
          <a:lstStyle/>
          <a:p>
            <a:pPr marL="0" indent="0">
              <a:buFont typeface="Arial" panose="020B0604020202020204" pitchFamily="34" charset="0"/>
              <a:buNone/>
              <a:defRPr/>
            </a:pPr>
            <a:r>
              <a:rPr lang="en-GB"/>
              <a:t>Does not protect</a:t>
            </a:r>
          </a:p>
          <a:p>
            <a:pPr>
              <a:defRPr/>
            </a:pPr>
            <a:r>
              <a:rPr lang="en-GB"/>
              <a:t>Works in the public domain</a:t>
            </a:r>
          </a:p>
          <a:p>
            <a:pPr lvl="1">
              <a:defRPr/>
            </a:pPr>
            <a:r>
              <a:rPr lang="en-GB"/>
              <a:t>when copyright has expired</a:t>
            </a:r>
          </a:p>
          <a:p>
            <a:pPr>
              <a:defRPr/>
            </a:pPr>
            <a:r>
              <a:rPr lang="en-GB"/>
              <a:t>Ideas</a:t>
            </a:r>
          </a:p>
          <a:p>
            <a:pPr lvl="1">
              <a:defRPr/>
            </a:pPr>
            <a:r>
              <a:rPr lang="en-GB"/>
              <a:t>copyright protects the </a:t>
            </a:r>
            <a:r>
              <a:rPr lang="en-GB" b="1"/>
              <a:t>expression</a:t>
            </a:r>
            <a:r>
              <a:rPr lang="en-GB"/>
              <a:t> of an idea not the idea itself</a:t>
            </a:r>
          </a:p>
          <a:p>
            <a:pPr>
              <a:defRPr/>
            </a:pPr>
            <a:r>
              <a:rPr lang="en-GB"/>
              <a:t>Single words</a:t>
            </a:r>
          </a:p>
          <a:p>
            <a:pPr>
              <a:defRPr/>
            </a:pPr>
            <a:r>
              <a:rPr lang="en-GB"/>
              <a:t>Titles</a:t>
            </a:r>
          </a:p>
          <a:p>
            <a:pPr>
              <a:defRPr/>
            </a:pPr>
            <a:r>
              <a:rPr lang="en-GB"/>
              <a:t>Facts</a:t>
            </a:r>
          </a:p>
        </p:txBody>
      </p:sp>
      <p:pic>
        <p:nvPicPr>
          <p:cNvPr id="58372" name="Picture 3">
            <a:extLst>
              <a:ext uri="{FF2B5EF4-FFF2-40B4-BE49-F238E27FC236}">
                <a16:creationId xmlns:a16="http://schemas.microsoft.com/office/drawing/2014/main" id="{71D79F16-C5F5-4FE8-945B-945A96F786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1938" y="4970463"/>
            <a:ext cx="2794000" cy="1676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5">
            <a:extLst>
              <a:ext uri="{FF2B5EF4-FFF2-40B4-BE49-F238E27FC236}">
                <a16:creationId xmlns:a16="http://schemas.microsoft.com/office/drawing/2014/main" id="{DF0A14C6-24FD-44C4-858E-FF2CECA175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9875" y="1358900"/>
            <a:ext cx="2792413" cy="16748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7">
            <a:extLst>
              <a:ext uri="{FF2B5EF4-FFF2-40B4-BE49-F238E27FC236}">
                <a16:creationId xmlns:a16="http://schemas.microsoft.com/office/drawing/2014/main" id="{2EEA0CDA-031B-460F-8B94-9D55E0B0C3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8075" y="1358900"/>
            <a:ext cx="2792413" cy="16748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5" name="Picture 9">
            <a:extLst>
              <a:ext uri="{FF2B5EF4-FFF2-40B4-BE49-F238E27FC236}">
                <a16:creationId xmlns:a16="http://schemas.microsoft.com/office/drawing/2014/main" id="{764D24E2-2B2D-4611-8F5A-27DDD17C10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88075" y="3179763"/>
            <a:ext cx="2792413" cy="16748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6" name="Picture 11">
            <a:extLst>
              <a:ext uri="{FF2B5EF4-FFF2-40B4-BE49-F238E27FC236}">
                <a16:creationId xmlns:a16="http://schemas.microsoft.com/office/drawing/2014/main" id="{7F0CFBE8-1277-4531-A032-5F901B9336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51938" y="3165475"/>
            <a:ext cx="2794000" cy="16748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7" name="Picture 13">
            <a:extLst>
              <a:ext uri="{FF2B5EF4-FFF2-40B4-BE49-F238E27FC236}">
                <a16:creationId xmlns:a16="http://schemas.microsoft.com/office/drawing/2014/main" id="{5C7AEFA7-022D-4A77-8811-9B1BCEA5A5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88075" y="4970463"/>
            <a:ext cx="2792413" cy="1676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FB33253-CE3F-4738-B45D-465136D3F9AF}"/>
              </a:ext>
            </a:extLst>
          </p:cNvPr>
          <p:cNvSpPr txBox="1"/>
          <p:nvPr/>
        </p:nvSpPr>
        <p:spPr>
          <a:xfrm>
            <a:off x="6178788" y="3018242"/>
            <a:ext cx="2491792" cy="169277"/>
          </a:xfrm>
          <a:prstGeom prst="rect">
            <a:avLst/>
          </a:prstGeom>
          <a:noFill/>
        </p:spPr>
        <p:txBody>
          <a:bodyPr wrap="square" rtlCol="0">
            <a:spAutoFit/>
          </a:bodyPr>
          <a:lstStyle/>
          <a:p>
            <a:r>
              <a:rPr lang="en-GB" sz="500"/>
              <a:t>©/www.ebay.co.uk</a:t>
            </a:r>
          </a:p>
        </p:txBody>
      </p:sp>
      <p:sp>
        <p:nvSpPr>
          <p:cNvPr id="11" name="TextBox 10">
            <a:extLst>
              <a:ext uri="{FF2B5EF4-FFF2-40B4-BE49-F238E27FC236}">
                <a16:creationId xmlns:a16="http://schemas.microsoft.com/office/drawing/2014/main" id="{5240FF48-FC33-4512-9BEF-BA70CDCC1274}"/>
              </a:ext>
            </a:extLst>
          </p:cNvPr>
          <p:cNvSpPr txBox="1"/>
          <p:nvPr/>
        </p:nvSpPr>
        <p:spPr>
          <a:xfrm>
            <a:off x="9136383" y="3014162"/>
            <a:ext cx="2491792" cy="169277"/>
          </a:xfrm>
          <a:prstGeom prst="rect">
            <a:avLst/>
          </a:prstGeom>
          <a:noFill/>
        </p:spPr>
        <p:txBody>
          <a:bodyPr wrap="square" rtlCol="0">
            <a:spAutoFit/>
          </a:bodyPr>
          <a:lstStyle/>
          <a:p>
            <a:r>
              <a:rPr lang="en-GB" sz="500"/>
              <a:t>©/www.abebooks.co.uk</a:t>
            </a:r>
          </a:p>
        </p:txBody>
      </p:sp>
      <p:sp>
        <p:nvSpPr>
          <p:cNvPr id="12" name="TextBox 11">
            <a:extLst>
              <a:ext uri="{FF2B5EF4-FFF2-40B4-BE49-F238E27FC236}">
                <a16:creationId xmlns:a16="http://schemas.microsoft.com/office/drawing/2014/main" id="{A84E365D-DE10-4FC2-8710-E710B4797DE4}"/>
              </a:ext>
            </a:extLst>
          </p:cNvPr>
          <p:cNvSpPr txBox="1"/>
          <p:nvPr/>
        </p:nvSpPr>
        <p:spPr>
          <a:xfrm>
            <a:off x="6178788" y="4824023"/>
            <a:ext cx="2491792" cy="169277"/>
          </a:xfrm>
          <a:prstGeom prst="rect">
            <a:avLst/>
          </a:prstGeom>
          <a:noFill/>
        </p:spPr>
        <p:txBody>
          <a:bodyPr wrap="square" rtlCol="0">
            <a:spAutoFit/>
          </a:bodyPr>
          <a:lstStyle/>
          <a:p>
            <a:r>
              <a:rPr lang="en-GB" sz="500"/>
              <a:t>©/knowyourmeme.com</a:t>
            </a:r>
          </a:p>
        </p:txBody>
      </p:sp>
      <p:sp>
        <p:nvSpPr>
          <p:cNvPr id="13" name="TextBox 12">
            <a:extLst>
              <a:ext uri="{FF2B5EF4-FFF2-40B4-BE49-F238E27FC236}">
                <a16:creationId xmlns:a16="http://schemas.microsoft.com/office/drawing/2014/main" id="{2BDB3FD3-5C0A-4314-8656-63E72AC36132}"/>
              </a:ext>
            </a:extLst>
          </p:cNvPr>
          <p:cNvSpPr txBox="1"/>
          <p:nvPr/>
        </p:nvSpPr>
        <p:spPr>
          <a:xfrm>
            <a:off x="9136383" y="4816618"/>
            <a:ext cx="2491792" cy="169277"/>
          </a:xfrm>
          <a:prstGeom prst="rect">
            <a:avLst/>
          </a:prstGeom>
          <a:noFill/>
        </p:spPr>
        <p:txBody>
          <a:bodyPr wrap="square" rtlCol="0">
            <a:spAutoFit/>
          </a:bodyPr>
          <a:lstStyle/>
          <a:p>
            <a:r>
              <a:rPr lang="en-GB" sz="500"/>
              <a:t>©/knowyourmeme.com</a:t>
            </a:r>
          </a:p>
        </p:txBody>
      </p:sp>
      <p:sp>
        <p:nvSpPr>
          <p:cNvPr id="14" name="TextBox 13">
            <a:extLst>
              <a:ext uri="{FF2B5EF4-FFF2-40B4-BE49-F238E27FC236}">
                <a16:creationId xmlns:a16="http://schemas.microsoft.com/office/drawing/2014/main" id="{51C5699B-EB22-4E35-92FA-EF7FA6644753}"/>
              </a:ext>
            </a:extLst>
          </p:cNvPr>
          <p:cNvSpPr txBox="1"/>
          <p:nvPr/>
        </p:nvSpPr>
        <p:spPr>
          <a:xfrm>
            <a:off x="6178788" y="6641378"/>
            <a:ext cx="2491792" cy="169277"/>
          </a:xfrm>
          <a:prstGeom prst="rect">
            <a:avLst/>
          </a:prstGeom>
          <a:noFill/>
        </p:spPr>
        <p:txBody>
          <a:bodyPr wrap="square" rtlCol="0">
            <a:spAutoFit/>
          </a:bodyPr>
          <a:lstStyle/>
          <a:p>
            <a:r>
              <a:rPr lang="en-GB" sz="500"/>
              <a:t>©/metro.co.uk</a:t>
            </a:r>
          </a:p>
        </p:txBody>
      </p:sp>
      <p:sp>
        <p:nvSpPr>
          <p:cNvPr id="15" name="TextBox 14">
            <a:extLst>
              <a:ext uri="{FF2B5EF4-FFF2-40B4-BE49-F238E27FC236}">
                <a16:creationId xmlns:a16="http://schemas.microsoft.com/office/drawing/2014/main" id="{7C17C6AC-824E-4452-A922-62D1732CF381}"/>
              </a:ext>
            </a:extLst>
          </p:cNvPr>
          <p:cNvSpPr txBox="1"/>
          <p:nvPr/>
        </p:nvSpPr>
        <p:spPr>
          <a:xfrm>
            <a:off x="9136383" y="6646863"/>
            <a:ext cx="2491792" cy="169277"/>
          </a:xfrm>
          <a:prstGeom prst="rect">
            <a:avLst/>
          </a:prstGeom>
          <a:noFill/>
        </p:spPr>
        <p:txBody>
          <a:bodyPr wrap="square" rtlCol="0">
            <a:spAutoFit/>
          </a:bodyPr>
          <a:lstStyle/>
          <a:p>
            <a:r>
              <a:rPr lang="en-GB" sz="500"/>
              <a:t>©/bbc.co.uk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2567040-300D-4A22-9ED8-B880CD37C675}"/>
              </a:ext>
            </a:extLst>
          </p:cNvPr>
          <p:cNvSpPr>
            <a:spLocks noGrp="1" noChangeArrowheads="1"/>
          </p:cNvSpPr>
          <p:nvPr>
            <p:ph type="title"/>
          </p:nvPr>
        </p:nvSpPr>
        <p:spPr>
          <a:xfrm>
            <a:off x="471488" y="1277938"/>
            <a:ext cx="11171237" cy="641350"/>
          </a:xfrm>
        </p:spPr>
        <p:txBody>
          <a:bodyPr/>
          <a:lstStyle/>
          <a:p>
            <a:r>
              <a:rPr lang="en-GB" altLang="en-US"/>
              <a:t>How long does copyright last?</a:t>
            </a:r>
          </a:p>
        </p:txBody>
      </p:sp>
      <p:pic>
        <p:nvPicPr>
          <p:cNvPr id="3" name="Picture 2">
            <a:extLst>
              <a:ext uri="{FF2B5EF4-FFF2-40B4-BE49-F238E27FC236}">
                <a16:creationId xmlns:a16="http://schemas.microsoft.com/office/drawing/2014/main" id="{6A7A5BE0-8A16-4CE3-84FB-76B474BB9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436813"/>
            <a:ext cx="35734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A0F0B1D-2714-42E8-9EC9-4EDF4C520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3411538"/>
            <a:ext cx="645636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56816AD-1DDB-45B4-88EE-428AA802C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 y="4252913"/>
            <a:ext cx="93583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005656A-F0DD-444B-93D4-E3BBD5792D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5068888"/>
            <a:ext cx="102489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248A505F-7F48-41D3-A07F-27A8C10854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4313" y="5043488"/>
            <a:ext cx="1854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8205A54-5497-4513-8F8B-35487BC2F383}"/>
              </a:ext>
            </a:extLst>
          </p:cNvPr>
          <p:cNvSpPr/>
          <p:nvPr/>
        </p:nvSpPr>
        <p:spPr>
          <a:xfrm>
            <a:off x="0" y="0"/>
            <a:ext cx="15875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a:extLst>
              <a:ext uri="{FF2B5EF4-FFF2-40B4-BE49-F238E27FC236}">
                <a16:creationId xmlns:a16="http://schemas.microsoft.com/office/drawing/2014/main" id="{81EED380-8037-4C4C-9DFA-4D8A56B629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0039" y="1481138"/>
            <a:ext cx="5272088" cy="3457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7" name="Title 1">
            <a:extLst>
              <a:ext uri="{FF2B5EF4-FFF2-40B4-BE49-F238E27FC236}">
                <a16:creationId xmlns:a16="http://schemas.microsoft.com/office/drawing/2014/main" id="{AD8F988F-C098-4701-9E39-8D0B33667889}"/>
              </a:ext>
            </a:extLst>
          </p:cNvPr>
          <p:cNvSpPr>
            <a:spLocks noGrp="1" noChangeArrowheads="1"/>
          </p:cNvSpPr>
          <p:nvPr>
            <p:ph type="title"/>
          </p:nvPr>
        </p:nvSpPr>
        <p:spPr>
          <a:xfrm>
            <a:off x="471488" y="1277938"/>
            <a:ext cx="11171237" cy="641350"/>
          </a:xfrm>
        </p:spPr>
        <p:txBody>
          <a:bodyPr/>
          <a:lstStyle/>
          <a:p>
            <a:r>
              <a:rPr lang="en-GB" altLang="en-US"/>
              <a:t>Who first owns copyright?</a:t>
            </a:r>
          </a:p>
        </p:txBody>
      </p:sp>
      <p:sp>
        <p:nvSpPr>
          <p:cNvPr id="3" name="Content Placeholder 2">
            <a:extLst>
              <a:ext uri="{FF2B5EF4-FFF2-40B4-BE49-F238E27FC236}">
                <a16:creationId xmlns:a16="http://schemas.microsoft.com/office/drawing/2014/main" id="{8151B106-702A-4AF1-A78E-1A6D2772DEC2}"/>
              </a:ext>
            </a:extLst>
          </p:cNvPr>
          <p:cNvSpPr>
            <a:spLocks noGrp="1"/>
          </p:cNvSpPr>
          <p:nvPr>
            <p:ph idx="1"/>
          </p:nvPr>
        </p:nvSpPr>
        <p:spPr>
          <a:xfrm>
            <a:off x="471488" y="2225675"/>
            <a:ext cx="5070475" cy="3951288"/>
          </a:xfrm>
        </p:spPr>
        <p:txBody>
          <a:bodyPr/>
          <a:lstStyle/>
          <a:p>
            <a:pPr marL="0" indent="0">
              <a:buFont typeface="Arial" panose="020B0604020202020204" pitchFamily="34" charset="0"/>
              <a:buNone/>
              <a:defRPr/>
            </a:pPr>
            <a:r>
              <a:rPr lang="en-GB"/>
              <a:t>Usually the </a:t>
            </a:r>
            <a:r>
              <a:rPr lang="en-GB" b="1"/>
              <a:t>first creator(s) </a:t>
            </a:r>
            <a:r>
              <a:rPr lang="en-GB"/>
              <a:t>or </a:t>
            </a:r>
            <a:r>
              <a:rPr lang="en-GB" b="1"/>
              <a:t>author</a:t>
            </a:r>
          </a:p>
          <a:p>
            <a:pPr>
              <a:defRPr/>
            </a:pPr>
            <a:r>
              <a:rPr lang="en-GB"/>
              <a:t>An employer will usually own the work if it was produced in the </a:t>
            </a:r>
            <a:r>
              <a:rPr lang="en-GB" b="1"/>
              <a:t>ordinary course of  employment</a:t>
            </a:r>
          </a:p>
          <a:p>
            <a:pPr>
              <a:defRPr/>
            </a:pPr>
            <a:r>
              <a:rPr lang="en-GB"/>
              <a:t>A contractor may retain ownership of works created, although this can depend on their </a:t>
            </a:r>
            <a:r>
              <a:rPr lang="en-GB" b="1"/>
              <a:t>contract </a:t>
            </a:r>
          </a:p>
          <a:p>
            <a:pPr>
              <a:defRPr/>
            </a:pPr>
            <a:r>
              <a:rPr lang="en-GB"/>
              <a:t>Moral rights are still retained even if the creator sells their copy right</a:t>
            </a:r>
          </a:p>
          <a:p>
            <a:pPr>
              <a:defRPr/>
            </a:pPr>
            <a:endParaRPr lang="en-GB"/>
          </a:p>
        </p:txBody>
      </p:sp>
      <p:sp>
        <p:nvSpPr>
          <p:cNvPr id="5" name="TextBox 4">
            <a:extLst>
              <a:ext uri="{FF2B5EF4-FFF2-40B4-BE49-F238E27FC236}">
                <a16:creationId xmlns:a16="http://schemas.microsoft.com/office/drawing/2014/main" id="{F41B36BE-F267-441A-ADFE-1E9315E68C52}"/>
              </a:ext>
            </a:extLst>
          </p:cNvPr>
          <p:cNvSpPr txBox="1"/>
          <p:nvPr/>
        </p:nvSpPr>
        <p:spPr>
          <a:xfrm>
            <a:off x="6649494" y="4961062"/>
            <a:ext cx="2491792" cy="169277"/>
          </a:xfrm>
          <a:prstGeom prst="rect">
            <a:avLst/>
          </a:prstGeom>
          <a:noFill/>
        </p:spPr>
        <p:txBody>
          <a:bodyPr wrap="square" rtlCol="0">
            <a:spAutoFit/>
          </a:bodyPr>
          <a:lstStyle/>
          <a:p>
            <a:r>
              <a:rPr lang="en-GB" sz="500"/>
              <a:t>©/Carolyn Robb </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O branded PowerPoint slide template 16-9.potx" id="{755A1323-14E0-430A-9139-D52F6228934E}" vid="{435B7680-D0E9-4BF4-8D63-0A5A0655378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8" ma:contentTypeDescription="Create a new document." ma:contentTypeScope="" ma:versionID="86194489eb04e0ce41909b55b100e958">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a293042cd9c103f5b2e274899b38c7d2"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6f98b4f-ba65-4a7d-9a34-48b23de556cb">
      <UserInfo>
        <DisplayName>Marc Wild</DisplayName>
        <AccountId>12</AccountId>
        <AccountType/>
      </UserInfo>
      <UserInfo>
        <DisplayName>Ross Evans</DisplayName>
        <AccountId>35</AccountId>
        <AccountType/>
      </UserInfo>
      <UserInfo>
        <DisplayName>Emma Richards</DisplayName>
        <AccountId>36</AccountId>
        <AccountType/>
      </UserInfo>
      <UserInfo>
        <DisplayName>Nicholas Chard</DisplayName>
        <AccountId>69</AccountId>
        <AccountType/>
      </UserInfo>
      <UserInfo>
        <DisplayName>Rhys Hurley</DisplayName>
        <AccountId>74</AccountId>
        <AccountType/>
      </UserInfo>
    </SharedWithUsers>
    <TaxCatchAll xmlns="36f98b4f-ba65-4a7d-9a34-48b23de556cb" xsi:nil="true"/>
    <lcf76f155ced4ddcb4097134ff3c332f xmlns="82e184b6-85a8-46e3-8566-3c81e211933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F1A4D73F-5288-495C-80D6-D61B10D31C98}"/>
</file>

<file path=customXml/itemProps2.xml><?xml version="1.0" encoding="utf-8"?>
<ds:datastoreItem xmlns:ds="http://schemas.openxmlformats.org/officeDocument/2006/customXml" ds:itemID="{2047D0C1-7AE9-4B74-A037-FA9C90AAA254}">
  <ds:schemaRefs>
    <ds:schemaRef ds:uri="http://purl.org/dc/terms/"/>
    <ds:schemaRef ds:uri="http://schemas.microsoft.com/office/2006/documentManagement/types"/>
    <ds:schemaRef ds:uri="http://schemas.openxmlformats.org/package/2006/metadata/core-properties"/>
    <ds:schemaRef ds:uri="a1ffa89c-acce-42e7-9fb0-811d450abfe4"/>
    <ds:schemaRef ds:uri="http://purl.org/dc/elements/1.1/"/>
    <ds:schemaRef ds:uri="http://schemas.microsoft.com/office/infopath/2007/PartnerControls"/>
    <ds:schemaRef ds:uri="http://schemas.microsoft.com/office/2006/metadata/properties"/>
    <ds:schemaRef ds:uri="42eb1217-048f-4cec-a4cb-9ef1931b75ad"/>
    <ds:schemaRef ds:uri="http://www.w3.org/XML/1998/namespace"/>
    <ds:schemaRef ds:uri="http://purl.org/dc/dcmitype/"/>
  </ds:schemaRefs>
</ds:datastoreItem>
</file>

<file path=customXml/itemProps3.xml><?xml version="1.0" encoding="utf-8"?>
<ds:datastoreItem xmlns:ds="http://schemas.openxmlformats.org/officeDocument/2006/customXml" ds:itemID="{89EDF51C-BFA2-4F1F-B2D8-76E0A979409C}">
  <ds:schemaRefs>
    <ds:schemaRef ds:uri="http://schemas.microsoft.com/sharepoint/v3/contenttype/forms"/>
  </ds:schemaRefs>
</ds:datastoreItem>
</file>

<file path=customXml/itemProps4.xml><?xml version="1.0" encoding="utf-8"?>
<ds:datastoreItem xmlns:ds="http://schemas.openxmlformats.org/officeDocument/2006/customXml" ds:itemID="{9C091602-CD81-4D90-B5F2-6C1D8F734D5B}">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5840</TotalTime>
  <Words>2833</Words>
  <Application>Microsoft Office PowerPoint</Application>
  <PresentationFormat>Widescreen</PresentationFormat>
  <Paragraphs>282</Paragraphs>
  <Slides>30</Slides>
  <Notes>20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Helvetica Neue LT W05 55 Roman</vt:lpstr>
      <vt:lpstr>Rockwell</vt:lpstr>
      <vt:lpstr>Rockwell W01 Bold</vt:lpstr>
      <vt:lpstr>Rockwell W01 Regular</vt:lpstr>
      <vt:lpstr>Custom Design</vt:lpstr>
      <vt:lpstr>1_Custom Design</vt:lpstr>
      <vt:lpstr>PowerPoint Presentation</vt:lpstr>
      <vt:lpstr>Why do we need to learn about intellectual property?</vt:lpstr>
      <vt:lpstr>What is intellectual property?</vt:lpstr>
      <vt:lpstr>PowerPoint Presentation</vt:lpstr>
      <vt:lpstr>Copyright</vt:lpstr>
      <vt:lpstr>Copyright</vt:lpstr>
      <vt:lpstr>Copyright</vt:lpstr>
      <vt:lpstr>How long does copyright last?</vt:lpstr>
      <vt:lpstr>Who first owns copyright?</vt:lpstr>
      <vt:lpstr>Copyright exceptions and permitted acts</vt:lpstr>
      <vt:lpstr>Copyright</vt:lpstr>
      <vt:lpstr>PowerPoint Presentation</vt:lpstr>
      <vt:lpstr>Registered Designs</vt:lpstr>
      <vt:lpstr>Registered designs</vt:lpstr>
      <vt:lpstr>Registered designs don’t protect</vt:lpstr>
      <vt:lpstr>Registered design costs</vt:lpstr>
      <vt:lpstr>PowerPoint Presentation</vt:lpstr>
      <vt:lpstr>Patents</vt:lpstr>
      <vt:lpstr>Patent fees in the UK</vt:lpstr>
      <vt:lpstr>How long does the patent process take?</vt:lpstr>
      <vt:lpstr>Patents – Due Diligence</vt:lpstr>
      <vt:lpstr>PowerPoint Presentation</vt:lpstr>
      <vt:lpstr>Trade marks</vt:lpstr>
      <vt:lpstr>What can be registered?</vt:lpstr>
      <vt:lpstr>What can’t be registered?</vt:lpstr>
      <vt:lpstr>Trade marks</vt:lpstr>
      <vt:lpstr>Trade mark costs</vt:lpstr>
      <vt:lpstr>IP Abroad</vt:lpstr>
      <vt:lpstr>Key messages on IP</vt:lpstr>
      <vt:lpstr>IPO &amp; FURTHER SUPPORT</vt:lpstr>
    </vt:vector>
  </TitlesOfParts>
  <Company>IPO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Presentation</dc:title>
  <dc:creator>Paul Shillabeer</dc:creator>
  <cp:lastModifiedBy>Cates, Jason</cp:lastModifiedBy>
  <cp:revision>7</cp:revision>
  <dcterms:created xsi:type="dcterms:W3CDTF">2018-06-18T11:02:07Z</dcterms:created>
  <dcterms:modified xsi:type="dcterms:W3CDTF">2023-09-29T10:06:14Z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456d36eba8041eca3623c8b70c79370">
    <vt:lpwstr/>
  </property>
  <property fmtid="{D5CDD505-2E9C-101B-9397-08002B2CF9AE}" pid="3" name="f698ddf55e914e9390a2e06ee34fcdc5">
    <vt:lpwstr/>
  </property>
  <property fmtid="{D5CDD505-2E9C-101B-9397-08002B2CF9AE}" pid="4" name="Topic">
    <vt:lpwstr/>
  </property>
  <property fmtid="{D5CDD505-2E9C-101B-9397-08002B2CF9AE}" pid="5" name="Date">
    <vt:lpwstr/>
  </property>
  <property fmtid="{D5CDD505-2E9C-101B-9397-08002B2CF9AE}" pid="6" name="Document Type">
    <vt:lpwstr/>
  </property>
  <property fmtid="{D5CDD505-2E9C-101B-9397-08002B2CF9AE}" pid="7" name="TaxCatchAll">
    <vt:lpwstr/>
  </property>
  <property fmtid="{D5CDD505-2E9C-101B-9397-08002B2CF9AE}" pid="8" name="ContentTypeId">
    <vt:lpwstr>0x010100008315D743CEC145AAE9815F14DFC2EE</vt:lpwstr>
  </property>
</Properties>
</file>