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0"/>
  </p:notesMasterIdLst>
  <p:sldIdLst>
    <p:sldId id="378" r:id="rId6"/>
    <p:sldId id="418" r:id="rId7"/>
    <p:sldId id="271" r:id="rId8"/>
    <p:sldId id="375" r:id="rId9"/>
    <p:sldId id="376" r:id="rId10"/>
    <p:sldId id="377" r:id="rId11"/>
    <p:sldId id="367" r:id="rId12"/>
    <p:sldId id="424" r:id="rId13"/>
    <p:sldId id="426" r:id="rId14"/>
    <p:sldId id="427" r:id="rId15"/>
    <p:sldId id="400" r:id="rId16"/>
    <p:sldId id="403" r:id="rId17"/>
    <p:sldId id="385" r:id="rId18"/>
    <p:sldId id="404" r:id="rId19"/>
    <p:sldId id="402" r:id="rId20"/>
    <p:sldId id="405" r:id="rId21"/>
    <p:sldId id="406" r:id="rId22"/>
    <p:sldId id="408" r:id="rId23"/>
    <p:sldId id="409" r:id="rId24"/>
    <p:sldId id="410" r:id="rId25"/>
    <p:sldId id="420" r:id="rId26"/>
    <p:sldId id="259" r:id="rId27"/>
    <p:sldId id="262" r:id="rId28"/>
    <p:sldId id="419" r:id="rId29"/>
    <p:sldId id="422" r:id="rId30"/>
    <p:sldId id="423" r:id="rId31"/>
    <p:sldId id="425" r:id="rId32"/>
    <p:sldId id="396" r:id="rId33"/>
    <p:sldId id="411" r:id="rId34"/>
    <p:sldId id="379" r:id="rId35"/>
    <p:sldId id="325" r:id="rId36"/>
    <p:sldId id="326" r:id="rId37"/>
    <p:sldId id="327" r:id="rId38"/>
    <p:sldId id="328" r:id="rId3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385"/>
    <a:srgbClr val="E75306"/>
    <a:srgbClr val="DF3C06"/>
    <a:srgbClr val="5A5A59"/>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92" autoAdjust="0"/>
    <p:restoredTop sz="86383"/>
  </p:normalViewPr>
  <p:slideViewPr>
    <p:cSldViewPr snapToGrid="0" snapToObjects="1">
      <p:cViewPr>
        <p:scale>
          <a:sx n="60" d="100"/>
          <a:sy n="60" d="100"/>
        </p:scale>
        <p:origin x="106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BE6ADBB-7A80-448B-9487-C8AE715F4C34}" type="datetimeFigureOut">
              <a:rPr lang="en-GB" smtClean="0"/>
              <a:pPr/>
              <a:t>24/09/2019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76AC5D0-B2D2-4C22-9DF2-E7D43BD61CAB}" type="slidenum">
              <a:rPr lang="en-GB" smtClean="0"/>
              <a:pPr/>
              <a:t>‹#›</a:t>
            </a:fld>
            <a:endParaRPr lang="en-GB"/>
          </a:p>
        </p:txBody>
      </p:sp>
    </p:spTree>
    <p:extLst>
      <p:ext uri="{BB962C8B-B14F-4D97-AF65-F5344CB8AC3E}">
        <p14:creationId xmlns:p14="http://schemas.microsoft.com/office/powerpoint/2010/main" val="411885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dirty="0"/>
          </a:p>
        </p:txBody>
      </p:sp>
    </p:spTree>
    <p:extLst>
      <p:ext uri="{BB962C8B-B14F-4D97-AF65-F5344CB8AC3E}">
        <p14:creationId xmlns:p14="http://schemas.microsoft.com/office/powerpoint/2010/main" val="247248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6AC5D0-B2D2-4C22-9DF2-E7D43BD61CAB}" type="slidenum">
              <a:rPr lang="en-GB" smtClean="0"/>
              <a:pPr/>
              <a:t>17</a:t>
            </a:fld>
            <a:endParaRPr lang="en-GB"/>
          </a:p>
        </p:txBody>
      </p:sp>
    </p:spTree>
    <p:extLst>
      <p:ext uri="{BB962C8B-B14F-4D97-AF65-F5344CB8AC3E}">
        <p14:creationId xmlns:p14="http://schemas.microsoft.com/office/powerpoint/2010/main" val="298923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6AC5D0-B2D2-4C22-9DF2-E7D43BD61CAB}" type="slidenum">
              <a:rPr lang="en-GB" smtClean="0"/>
              <a:pPr/>
              <a:t>28</a:t>
            </a:fld>
            <a:endParaRPr lang="en-GB"/>
          </a:p>
        </p:txBody>
      </p:sp>
    </p:spTree>
    <p:extLst>
      <p:ext uri="{BB962C8B-B14F-4D97-AF65-F5344CB8AC3E}">
        <p14:creationId xmlns:p14="http://schemas.microsoft.com/office/powerpoint/2010/main" val="30698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6AC5D0-B2D2-4C22-9DF2-E7D43BD61CAB}" type="slidenum">
              <a:rPr lang="en-GB" smtClean="0"/>
              <a:pPr/>
              <a:t>29</a:t>
            </a:fld>
            <a:endParaRPr lang="en-GB"/>
          </a:p>
        </p:txBody>
      </p:sp>
    </p:spTree>
    <p:extLst>
      <p:ext uri="{BB962C8B-B14F-4D97-AF65-F5344CB8AC3E}">
        <p14:creationId xmlns:p14="http://schemas.microsoft.com/office/powerpoint/2010/main" val="287884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30</a:t>
            </a:fld>
            <a:endParaRPr lang="en-GB"/>
          </a:p>
        </p:txBody>
      </p:sp>
    </p:spTree>
    <p:extLst>
      <p:ext uri="{BB962C8B-B14F-4D97-AF65-F5344CB8AC3E}">
        <p14:creationId xmlns:p14="http://schemas.microsoft.com/office/powerpoint/2010/main" val="2472485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cstate="email">
            <a:extLst>
              <a:ext uri="{28A0092B-C50C-407E-A947-70E740481C1C}">
                <a14:useLocalDpi xmlns:a14="http://schemas.microsoft.com/office/drawing/2010/main"/>
              </a:ext>
            </a:extLst>
          </a:blip>
          <a:srcRect l="331" t="9973" r="-331" b="4013"/>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64949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54597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58101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1234839317"/>
              </p:ext>
            </p:extLst>
          </p:nvPr>
        </p:nvGraphicFramePr>
        <p:xfrm>
          <a:off x="1526575" y="2651804"/>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2260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37831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24/09/2019</a:t>
            </a:fld>
            <a:endParaRPr lang="en-GB"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dirty="0"/>
          </a:p>
        </p:txBody>
      </p:sp>
    </p:spTree>
    <p:extLst>
      <p:ext uri="{BB962C8B-B14F-4D97-AF65-F5344CB8AC3E}">
        <p14:creationId xmlns:p14="http://schemas.microsoft.com/office/powerpoint/2010/main" val="407474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326615" y="1733515"/>
            <a:ext cx="3419475" cy="4500563"/>
          </a:xfrm>
        </p:spPr>
        <p:txBody>
          <a:bodyPr/>
          <a:lstStyle/>
          <a:p>
            <a:endParaRPr lang="en-GB"/>
          </a:p>
        </p:txBody>
      </p:sp>
      <p:sp>
        <p:nvSpPr>
          <p:cNvPr id="8" name="Picture Placeholder 6"/>
          <p:cNvSpPr>
            <a:spLocks noGrp="1"/>
          </p:cNvSpPr>
          <p:nvPr>
            <p:ph type="pic" sz="quarter" idx="16"/>
          </p:nvPr>
        </p:nvSpPr>
        <p:spPr>
          <a:xfrm>
            <a:off x="5397910" y="1733515"/>
            <a:ext cx="3419475" cy="4500563"/>
          </a:xfrm>
        </p:spPr>
        <p:txBody>
          <a:bodyPr/>
          <a:lstStyle/>
          <a:p>
            <a:endParaRPr lang="en-GB"/>
          </a:p>
        </p:txBody>
      </p:sp>
      <p:sp>
        <p:nvSpPr>
          <p:cNvPr id="10" name="Text Placeholder 9"/>
          <p:cNvSpPr>
            <a:spLocks noGrp="1"/>
          </p:cNvSpPr>
          <p:nvPr>
            <p:ph type="body" sz="quarter" idx="17"/>
          </p:nvPr>
        </p:nvSpPr>
        <p:spPr>
          <a:xfrm>
            <a:off x="3859213" y="1733514"/>
            <a:ext cx="1457325" cy="4500563"/>
          </a:xfrm>
        </p:spPr>
        <p:txBody>
          <a:bodyPr>
            <a:noAutofit/>
          </a:bodyPr>
          <a:lstStyle>
            <a:lvl1pPr>
              <a:defRPr sz="14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005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32206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5" name="Picture 7"/>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png"/><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emf"/><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emf"/><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wjecservices.co.uk/"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appointees.wjec.co.uk/"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resources.wjec.co.uk/Pages/ResourceByArgs.aspx?subId=8&amp;lvlId=1" TargetMode="External"/><Relationship Id="rId2" Type="http://schemas.openxmlformats.org/officeDocument/2006/relationships/hyperlink" Target="http://www.wjec.co.uk/qualifications/design-and-technology/r-design-and-technology-gce-2017/"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83" y="5810146"/>
            <a:ext cx="8715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8740" y="825418"/>
            <a:ext cx="8446160" cy="3059299"/>
          </a:xfrm>
          <a:prstGeom prst="rect">
            <a:avLst/>
          </a:prstGeom>
          <a:noFill/>
        </p:spPr>
        <p:txBody>
          <a:bodyPr wrap="square" rtlCol="0">
            <a:spAutoFit/>
          </a:bodyPr>
          <a:lstStyle/>
          <a:p>
            <a:pPr>
              <a:lnSpc>
                <a:spcPct val="80000"/>
              </a:lnSpc>
            </a:pPr>
            <a:r>
              <a:rPr lang="en-US" sz="4000" kern="1100" spc="-30" dirty="0">
                <a:solidFill>
                  <a:schemeClr val="bg1"/>
                </a:solidFill>
                <a:latin typeface="Gotham Rounded Book"/>
                <a:cs typeface="Gotham Rounded Book"/>
              </a:rPr>
              <a:t>WJEC Design and Technology</a:t>
            </a:r>
          </a:p>
          <a:p>
            <a:pPr>
              <a:lnSpc>
                <a:spcPct val="80000"/>
              </a:lnSpc>
            </a:pPr>
            <a:r>
              <a:rPr lang="en-US" sz="4000" kern="1100" spc="-30" dirty="0">
                <a:solidFill>
                  <a:schemeClr val="bg1"/>
                </a:solidFill>
                <a:latin typeface="Gotham Rounded Book"/>
                <a:cs typeface="Gotham Rounded Book"/>
              </a:rPr>
              <a:t>Product Design</a:t>
            </a:r>
          </a:p>
          <a:p>
            <a:pPr>
              <a:lnSpc>
                <a:spcPct val="80000"/>
              </a:lnSpc>
            </a:pPr>
            <a:endParaRPr lang="en-US" sz="4000" kern="1100" spc="-30" dirty="0">
              <a:solidFill>
                <a:schemeClr val="bg1"/>
              </a:solidFill>
              <a:latin typeface="Gotham Rounded Book"/>
              <a:cs typeface="Gotham Rounded Book"/>
            </a:endParaRPr>
          </a:p>
          <a:p>
            <a:pPr>
              <a:lnSpc>
                <a:spcPct val="80000"/>
              </a:lnSpc>
            </a:pPr>
            <a:r>
              <a:rPr lang="en-US" sz="4000" kern="1100" spc="-30" dirty="0">
                <a:solidFill>
                  <a:schemeClr val="bg1"/>
                </a:solidFill>
                <a:latin typeface="Gotham Rounded Book"/>
                <a:cs typeface="Gotham Rounded Book"/>
              </a:rPr>
              <a:t>CPD Assessment : 	2019 – AS</a:t>
            </a:r>
          </a:p>
          <a:p>
            <a:pPr>
              <a:lnSpc>
                <a:spcPct val="80000"/>
              </a:lnSpc>
            </a:pPr>
            <a:r>
              <a:rPr lang="en-US" sz="4000" kern="1100" spc="-30" dirty="0">
                <a:solidFill>
                  <a:schemeClr val="bg1"/>
                </a:solidFill>
                <a:latin typeface="Gotham Rounded Book"/>
                <a:cs typeface="Gotham Rounded Book"/>
              </a:rPr>
              <a:t>									2019 – </a:t>
            </a:r>
            <a:r>
              <a:rPr lang="en-US" sz="4000" kern="1100" spc="-30" dirty="0" err="1">
                <a:solidFill>
                  <a:schemeClr val="bg1"/>
                </a:solidFill>
                <a:latin typeface="Gotham Rounded Book"/>
                <a:cs typeface="Gotham Rounded Book"/>
              </a:rPr>
              <a:t>ALevel</a:t>
            </a:r>
            <a:endParaRPr lang="en-US" sz="4000" kern="1100" spc="-30" dirty="0">
              <a:solidFill>
                <a:schemeClr val="bg1"/>
              </a:solidFill>
              <a:latin typeface="Gotham Rounded Book"/>
              <a:cs typeface="Gotham Rounded Book"/>
            </a:endParaRPr>
          </a:p>
          <a:p>
            <a:pPr>
              <a:lnSpc>
                <a:spcPct val="80000"/>
              </a:lnSpc>
            </a:pPr>
            <a:endParaRPr lang="en-US" sz="4000" kern="1100" spc="-30" dirty="0">
              <a:solidFill>
                <a:schemeClr val="bg1"/>
              </a:solidFill>
              <a:latin typeface="Gotham Rounded Book"/>
              <a:cs typeface="Gotham Rounded Book"/>
            </a:endParaRPr>
          </a:p>
        </p:txBody>
      </p:sp>
    </p:spTree>
    <p:extLst>
      <p:ext uri="{BB962C8B-B14F-4D97-AF65-F5344CB8AC3E}">
        <p14:creationId xmlns:p14="http://schemas.microsoft.com/office/powerpoint/2010/main" val="360115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7DF98F-2D57-4303-9194-97979C2889FF}"/>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General Points – Command Verbs</a:t>
            </a:r>
          </a:p>
        </p:txBody>
      </p:sp>
      <p:graphicFrame>
        <p:nvGraphicFramePr>
          <p:cNvPr id="5" name="Table 4">
            <a:extLst>
              <a:ext uri="{FF2B5EF4-FFF2-40B4-BE49-F238E27FC236}">
                <a16:creationId xmlns:a16="http://schemas.microsoft.com/office/drawing/2014/main" id="{1F7F989C-DD18-4225-A821-82DF1C4B83E6}"/>
              </a:ext>
            </a:extLst>
          </p:cNvPr>
          <p:cNvGraphicFramePr>
            <a:graphicFrameLocks noGrp="1"/>
          </p:cNvGraphicFramePr>
          <p:nvPr/>
        </p:nvGraphicFramePr>
        <p:xfrm>
          <a:off x="269284" y="2204864"/>
          <a:ext cx="8545690" cy="3716528"/>
        </p:xfrm>
        <a:graphic>
          <a:graphicData uri="http://schemas.openxmlformats.org/drawingml/2006/table">
            <a:tbl>
              <a:tblPr firstRow="1" bandRow="1">
                <a:tableStyleId>{BC89EF96-8CEA-46FF-86C4-4CE0E7609802}</a:tableStyleId>
              </a:tblPr>
              <a:tblGrid>
                <a:gridCol w="1318421">
                  <a:extLst>
                    <a:ext uri="{9D8B030D-6E8A-4147-A177-3AD203B41FA5}">
                      <a16:colId xmlns:a16="http://schemas.microsoft.com/office/drawing/2014/main" val="20000"/>
                    </a:ext>
                  </a:extLst>
                </a:gridCol>
                <a:gridCol w="1289457">
                  <a:extLst>
                    <a:ext uri="{9D8B030D-6E8A-4147-A177-3AD203B41FA5}">
                      <a16:colId xmlns:a16="http://schemas.microsoft.com/office/drawing/2014/main" val="20001"/>
                    </a:ext>
                  </a:extLst>
                </a:gridCol>
                <a:gridCol w="5937812">
                  <a:extLst>
                    <a:ext uri="{9D8B030D-6E8A-4147-A177-3AD203B41FA5}">
                      <a16:colId xmlns:a16="http://schemas.microsoft.com/office/drawing/2014/main" val="20002"/>
                    </a:ext>
                  </a:extLst>
                </a:gridCol>
              </a:tblGrid>
              <a:tr h="370840">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800" u="none" strike="noStrike" kern="1200" cap="none" spc="0" normalizeH="0" baseline="0" noProof="0" dirty="0">
                          <a:ln>
                            <a:noFill/>
                          </a:ln>
                          <a:solidFill>
                            <a:schemeClr val="tx1"/>
                          </a:solidFill>
                          <a:effectLst/>
                          <a:uLnTx/>
                          <a:uFillTx/>
                          <a:latin typeface="Gotham Rounded Book"/>
                        </a:rPr>
                        <a:t>Evaluate </a:t>
                      </a: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800" u="none" strike="noStrike" kern="1200" cap="none" spc="0" normalizeH="0" baseline="0" noProof="0" dirty="0">
                          <a:ln>
                            <a:noFill/>
                          </a:ln>
                          <a:solidFill>
                            <a:schemeClr val="tx1"/>
                          </a:solidFill>
                          <a:effectLst/>
                          <a:uLnTx/>
                          <a:uFillTx/>
                          <a:latin typeface="Gotham Rounded Book"/>
                        </a:rPr>
                        <a:t>Analyse</a:t>
                      </a:r>
                    </a:p>
                    <a:p>
                      <a:pPr>
                        <a:lnSpc>
                          <a:spcPct val="150000"/>
                        </a:lnSpc>
                      </a:pPr>
                      <a:endParaRPr lang="en-GB" b="0" dirty="0">
                        <a:solidFill>
                          <a:schemeClr val="tx1"/>
                        </a:solidFill>
                        <a:latin typeface="Gotham Rounded Book"/>
                        <a:cs typeface="Arial" panose="020B0604020202020204" pitchFamily="34" charset="0"/>
                      </a:endParaRPr>
                    </a:p>
                  </a:txBody>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r>
                        <a:rPr lang="en-GB" dirty="0">
                          <a:solidFill>
                            <a:schemeClr val="tx1"/>
                          </a:solidFill>
                          <a:latin typeface="Gotham Rounded Book"/>
                        </a:rPr>
                        <a:t>Extended</a:t>
                      </a:r>
                      <a:r>
                        <a:rPr lang="en-GB" baseline="0" dirty="0">
                          <a:solidFill>
                            <a:schemeClr val="tx1"/>
                          </a:solidFill>
                          <a:latin typeface="Gotham Rounded Book"/>
                        </a:rPr>
                        <a:t> answers</a:t>
                      </a:r>
                      <a:r>
                        <a:rPr lang="en-GB" dirty="0">
                          <a:solidFill>
                            <a:schemeClr val="tx1"/>
                          </a:solidFill>
                          <a:latin typeface="Gotham Rounded Book"/>
                        </a:rPr>
                        <a:t> </a:t>
                      </a:r>
                      <a:endParaRPr lang="en-GB" b="0" dirty="0">
                        <a:solidFill>
                          <a:schemeClr val="tx1"/>
                        </a:solidFill>
                        <a:latin typeface="Gotham Rounded Book"/>
                        <a:cs typeface="Arial" panose="020B0604020202020204" pitchFamily="34" charset="0"/>
                      </a:endParaRPr>
                    </a:p>
                  </a:txBody>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marL="0" marR="0" lvl="0" indent="0" algn="l" defTabSz="914400" rtl="0" eaLnBrk="1" fontAlgn="auto" latinLnBrk="0" hangingPunct="1">
                        <a:lnSpc>
                          <a:spcPct val="115000"/>
                        </a:lnSpc>
                        <a:spcBef>
                          <a:spcPts val="0"/>
                        </a:spcBef>
                        <a:spcAft>
                          <a:spcPts val="0"/>
                        </a:spcAft>
                        <a:buClrTx/>
                        <a:buSzTx/>
                        <a:buFont typeface="Symbol"/>
                        <a:buNone/>
                        <a:tabLst>
                          <a:tab pos="457200" algn="l"/>
                        </a:tabLst>
                        <a:defRPr/>
                      </a:pPr>
                      <a:r>
                        <a:rPr kumimoji="0" lang="en-GB" sz="1800" u="sng" strike="noStrike" kern="1200" cap="none" spc="0" normalizeH="0" baseline="0" noProof="0" dirty="0">
                          <a:ln>
                            <a:noFill/>
                          </a:ln>
                          <a:solidFill>
                            <a:srgbClr val="0070C0"/>
                          </a:solidFill>
                          <a:effectLst/>
                          <a:uLnTx/>
                          <a:uFillTx/>
                          <a:latin typeface="Gotham Rounded Book"/>
                        </a:rPr>
                        <a:t>Evaluate</a:t>
                      </a:r>
                      <a:r>
                        <a:rPr kumimoji="0" lang="en-GB" sz="1800" u="none" strike="noStrike" kern="1200" cap="none" spc="0" normalizeH="0" baseline="0" noProof="0" dirty="0">
                          <a:ln>
                            <a:noFill/>
                          </a:ln>
                          <a:solidFill>
                            <a:schemeClr val="tx1"/>
                          </a:solidFill>
                          <a:effectLst/>
                          <a:uLnTx/>
                          <a:uFillTx/>
                          <a:latin typeface="Gotham Rounded Book"/>
                        </a:rPr>
                        <a:t> could imply / involve assessing or appraising a situation or product or material giving reasons to support their answers.</a:t>
                      </a:r>
                    </a:p>
                    <a:p>
                      <a:pPr marL="0" marR="0" lvl="0" indent="0" algn="l" defTabSz="914400" rtl="0" eaLnBrk="1" fontAlgn="auto" latinLnBrk="0" hangingPunct="1">
                        <a:lnSpc>
                          <a:spcPct val="115000"/>
                        </a:lnSpc>
                        <a:spcBef>
                          <a:spcPts val="0"/>
                        </a:spcBef>
                        <a:spcAft>
                          <a:spcPts val="0"/>
                        </a:spcAft>
                        <a:buClrTx/>
                        <a:buSzTx/>
                        <a:buFont typeface="Symbol"/>
                        <a:buNone/>
                        <a:tabLst>
                          <a:tab pos="457200" algn="l"/>
                        </a:tabLst>
                        <a:defRPr/>
                      </a:pPr>
                      <a:r>
                        <a:rPr kumimoji="0" lang="en-GB" sz="1800" u="sng" strike="noStrike" kern="1200" cap="none" spc="0" normalizeH="0" baseline="0" noProof="0" dirty="0">
                          <a:ln>
                            <a:noFill/>
                          </a:ln>
                          <a:solidFill>
                            <a:srgbClr val="0070C0"/>
                          </a:solidFill>
                          <a:effectLst/>
                          <a:uLnTx/>
                          <a:uFillTx/>
                          <a:latin typeface="Gotham Rounded Book"/>
                        </a:rPr>
                        <a:t>Analyse</a:t>
                      </a:r>
                      <a:r>
                        <a:rPr kumimoji="0" lang="en-GB" sz="1800" u="none" strike="noStrike" kern="1200" cap="none" spc="0" normalizeH="0" baseline="0" noProof="0" dirty="0">
                          <a:ln>
                            <a:noFill/>
                          </a:ln>
                          <a:solidFill>
                            <a:srgbClr val="0070C0"/>
                          </a:solidFill>
                          <a:effectLst/>
                          <a:uLnTx/>
                          <a:uFillTx/>
                          <a:latin typeface="Gotham Rounded Book"/>
                        </a:rPr>
                        <a:t> </a:t>
                      </a:r>
                      <a:r>
                        <a:rPr kumimoji="0" lang="en-GB" sz="1800" u="none" strike="noStrike" kern="1200" cap="none" spc="0" normalizeH="0" baseline="0" noProof="0" dirty="0">
                          <a:ln>
                            <a:noFill/>
                          </a:ln>
                          <a:solidFill>
                            <a:schemeClr val="tx1"/>
                          </a:solidFill>
                          <a:effectLst/>
                          <a:uLnTx/>
                          <a:uFillTx/>
                          <a:latin typeface="Gotham Rounded Book"/>
                        </a:rPr>
                        <a:t>means examining and dissecting a situation or product giving thoughtful appropriate reasons to support the answer. It could include logical chains of reasoning.</a:t>
                      </a:r>
                    </a:p>
                    <a:p>
                      <a:pPr marL="0" marR="0" lvl="0" indent="0" algn="l" defTabSz="914400" rtl="0" eaLnBrk="1" fontAlgn="auto" latinLnBrk="0" hangingPunct="1">
                        <a:lnSpc>
                          <a:spcPct val="106000"/>
                        </a:lnSpc>
                        <a:spcBef>
                          <a:spcPts val="0"/>
                        </a:spcBef>
                        <a:spcAft>
                          <a:spcPts val="0"/>
                        </a:spcAft>
                        <a:buClrTx/>
                        <a:buSzTx/>
                        <a:buFont typeface="Arial"/>
                        <a:buNone/>
                        <a:tabLst>
                          <a:tab pos="457200" algn="l"/>
                        </a:tabLst>
                        <a:defRPr/>
                      </a:pPr>
                      <a:r>
                        <a:rPr kumimoji="0" lang="en-GB" sz="1800" u="none" strike="noStrike" kern="1200" cap="none" spc="0" normalizeH="0" baseline="0" noProof="0" dirty="0">
                          <a:ln>
                            <a:noFill/>
                          </a:ln>
                          <a:solidFill>
                            <a:schemeClr val="tx1"/>
                          </a:solidFill>
                          <a:effectLst/>
                          <a:uLnTx/>
                          <a:uFillTx/>
                          <a:latin typeface="Gotham Rounded Book"/>
                        </a:rPr>
                        <a:t>These high tariff questions are designed to test, stretch and challenge the more able learner. </a:t>
                      </a:r>
                    </a:p>
                    <a:p>
                      <a:pPr marL="0" marR="0" lvl="0" indent="0" algn="l" defTabSz="914400" rtl="0" eaLnBrk="1" fontAlgn="auto" latinLnBrk="0" hangingPunct="1">
                        <a:lnSpc>
                          <a:spcPct val="106000"/>
                        </a:lnSpc>
                        <a:spcBef>
                          <a:spcPts val="0"/>
                        </a:spcBef>
                        <a:spcAft>
                          <a:spcPts val="0"/>
                        </a:spcAft>
                        <a:buClrTx/>
                        <a:buSzTx/>
                        <a:buFont typeface="Arial"/>
                        <a:buNone/>
                        <a:tabLst>
                          <a:tab pos="457200" algn="l"/>
                        </a:tabLst>
                        <a:defRPr/>
                      </a:pPr>
                      <a:r>
                        <a:rPr kumimoji="0" lang="en-GB" sz="1800" u="none" strike="noStrike" kern="1200" cap="none" spc="0" normalizeH="0" baseline="0" noProof="0" dirty="0">
                          <a:ln>
                            <a:noFill/>
                          </a:ln>
                          <a:solidFill>
                            <a:srgbClr val="0070C0"/>
                          </a:solidFill>
                          <a:effectLst/>
                          <a:uLnTx/>
                          <a:uFillTx/>
                          <a:latin typeface="Gotham Rounded Book"/>
                        </a:rPr>
                        <a:t>These questions require the learner to make a well-balanced argument involving both advantages and disadvantages. </a:t>
                      </a:r>
                    </a:p>
                    <a:p>
                      <a:pPr marL="0" marR="0" lvl="0" indent="0" algn="l" defTabSz="914400" rtl="0" eaLnBrk="1" fontAlgn="auto" latinLnBrk="0" hangingPunct="1">
                        <a:lnSpc>
                          <a:spcPct val="106000"/>
                        </a:lnSpc>
                        <a:spcBef>
                          <a:spcPts val="0"/>
                        </a:spcBef>
                        <a:spcAft>
                          <a:spcPts val="0"/>
                        </a:spcAft>
                        <a:buClrTx/>
                        <a:buSzTx/>
                        <a:buFont typeface="Arial"/>
                        <a:buNone/>
                        <a:tabLst>
                          <a:tab pos="457200" algn="l"/>
                        </a:tabLst>
                        <a:defRPr/>
                      </a:pPr>
                      <a:r>
                        <a:rPr kumimoji="0" lang="en-GB" sz="1800" u="none" strike="noStrike" kern="1200" cap="none" spc="0" normalizeH="0" baseline="0" noProof="0" dirty="0">
                          <a:ln>
                            <a:noFill/>
                          </a:ln>
                          <a:solidFill>
                            <a:srgbClr val="0070C0"/>
                          </a:solidFill>
                          <a:effectLst/>
                          <a:uLnTx/>
                          <a:uFillTx/>
                          <a:latin typeface="Gotham Rounded Book"/>
                        </a:rPr>
                        <a:t>A paragraph or a number of sentences of extended writing will be required.</a:t>
                      </a:r>
                      <a:endParaRPr kumimoji="0" lang="en-GB" sz="1800" b="0" i="0" u="none" strike="noStrike" kern="1200" cap="none" spc="0" normalizeH="0" baseline="0" noProof="0" dirty="0">
                        <a:ln>
                          <a:noFill/>
                        </a:ln>
                        <a:solidFill>
                          <a:srgbClr val="0070C0"/>
                        </a:solidFill>
                        <a:effectLst/>
                        <a:uLnTx/>
                        <a:uFillTx/>
                        <a:latin typeface="Gotham Rounded Book"/>
                        <a:ea typeface="Calibri"/>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4824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275" y="1348800"/>
            <a:ext cx="8628388" cy="5016758"/>
          </a:xfrm>
          <a:prstGeom prst="rect">
            <a:avLst/>
          </a:prstGeom>
          <a:noFill/>
        </p:spPr>
        <p:txBody>
          <a:bodyPr wrap="square" rtlCol="0">
            <a:spAutoFit/>
          </a:bodyPr>
          <a:lstStyle/>
          <a:p>
            <a:pPr marL="171450" indent="-171450">
              <a:buFont typeface="Arial" panose="020B0604020202020204" pitchFamily="34" charset="0"/>
              <a:buChar char="•"/>
            </a:pPr>
            <a:r>
              <a:rPr lang="en-GB" sz="1600" dirty="0">
                <a:latin typeface="Gotham Rounded Book"/>
                <a:cs typeface="Arial" panose="020B0604020202020204" pitchFamily="34" charset="0"/>
              </a:rPr>
              <a:t>The format of the paper was well received by candidates and centres.  </a:t>
            </a:r>
          </a:p>
          <a:p>
            <a:pPr marL="171450" indent="-171450">
              <a:buFont typeface="Arial" panose="020B0604020202020204" pitchFamily="34" charset="0"/>
              <a:buChar char="•"/>
            </a:pPr>
            <a:endParaRPr lang="en-GB" sz="1600" dirty="0">
              <a:latin typeface="Gotham Rounded Book"/>
              <a:cs typeface="Arial" panose="020B0604020202020204" pitchFamily="34" charset="0"/>
            </a:endParaRPr>
          </a:p>
          <a:p>
            <a:pPr marL="171450" indent="-171450">
              <a:buFont typeface="Arial" panose="020B0604020202020204" pitchFamily="34" charset="0"/>
              <a:buChar char="•"/>
            </a:pPr>
            <a:r>
              <a:rPr lang="en-GB" sz="1600" dirty="0">
                <a:latin typeface="Gotham Rounded Book"/>
                <a:cs typeface="Arial" panose="020B0604020202020204" pitchFamily="34" charset="0"/>
              </a:rPr>
              <a:t>Small improvement in student achievement in Questions 1-5.</a:t>
            </a:r>
          </a:p>
          <a:p>
            <a:endParaRPr lang="en-GB" sz="1600" dirty="0">
              <a:latin typeface="Gotham Rounded Book"/>
              <a:cs typeface="Arial" panose="020B0604020202020204" pitchFamily="34" charset="0"/>
            </a:endParaRPr>
          </a:p>
          <a:p>
            <a:pPr marL="171450" indent="-171450">
              <a:buFont typeface="Arial" panose="020B0604020202020204" pitchFamily="34" charset="0"/>
              <a:buChar char="•"/>
            </a:pPr>
            <a:r>
              <a:rPr lang="en-GB" sz="1600" dirty="0">
                <a:latin typeface="Gotham Rounded Book"/>
                <a:cs typeface="Arial" panose="020B0604020202020204" pitchFamily="34" charset="0"/>
              </a:rPr>
              <a:t>Lower attainment in Question 6.  </a:t>
            </a:r>
          </a:p>
          <a:p>
            <a:endParaRPr lang="en-GB" sz="1600" dirty="0">
              <a:latin typeface="Gotham Rounded Book"/>
              <a:cs typeface="Arial" panose="020B0604020202020204" pitchFamily="34" charset="0"/>
            </a:endParaRPr>
          </a:p>
          <a:p>
            <a:pPr marL="171450" indent="-171450">
              <a:buFont typeface="Arial" panose="020B0604020202020204" pitchFamily="34" charset="0"/>
              <a:buChar char="•"/>
            </a:pPr>
            <a:r>
              <a:rPr lang="en-GB" sz="1600" dirty="0">
                <a:latin typeface="Gotham Rounded Book"/>
                <a:cs typeface="Arial" panose="020B0604020202020204" pitchFamily="34" charset="0"/>
              </a:rPr>
              <a:t>In general a number of candidate’s responses were disappointing not demonstrating the depth of technical knowledge and detailed understanding anticipated at this level.  </a:t>
            </a:r>
          </a:p>
          <a:p>
            <a:pPr marL="171450" indent="-171450">
              <a:buFont typeface="Arial" panose="020B0604020202020204" pitchFamily="34" charset="0"/>
              <a:buChar char="•"/>
            </a:pPr>
            <a:endParaRPr lang="en-GB" sz="1600" dirty="0">
              <a:latin typeface="Gotham Rounded Book"/>
              <a:cs typeface="Arial" panose="020B0604020202020204" pitchFamily="34" charset="0"/>
            </a:endParaRPr>
          </a:p>
          <a:p>
            <a:pPr marL="171450" indent="-171450">
              <a:buFont typeface="Arial" panose="020B0604020202020204" pitchFamily="34" charset="0"/>
              <a:buChar char="•"/>
            </a:pPr>
            <a:r>
              <a:rPr lang="en-GB" sz="1600" dirty="0">
                <a:latin typeface="Gotham Rounded Book"/>
                <a:cs typeface="Arial" panose="020B0604020202020204" pitchFamily="34" charset="0"/>
              </a:rPr>
              <a:t>Candidate’s responses at the higher marks demonstrated improved technical knowledge and understanding</a:t>
            </a:r>
          </a:p>
          <a:p>
            <a:endParaRPr lang="en-GB" sz="1600" dirty="0">
              <a:latin typeface="Gotham Rounded Book"/>
              <a:cs typeface="Arial" panose="020B0604020202020204" pitchFamily="34" charset="0"/>
            </a:endParaRPr>
          </a:p>
          <a:p>
            <a:pPr marL="171450" indent="-171450">
              <a:buFont typeface="Arial" panose="020B0604020202020204" pitchFamily="34" charset="0"/>
              <a:buChar char="•"/>
            </a:pPr>
            <a:r>
              <a:rPr lang="en-GB" sz="1600" dirty="0">
                <a:latin typeface="Gotham Rounded Book"/>
                <a:cs typeface="Arial" panose="020B0604020202020204" pitchFamily="34" charset="0"/>
              </a:rPr>
              <a:t>As the content of the specification and the structure of the questions become more familiar to centres it is assumed that the responses of the candidates will access the higher marks. </a:t>
            </a:r>
          </a:p>
          <a:p>
            <a:endParaRPr lang="en-GB" sz="1600" dirty="0">
              <a:latin typeface="Gotham Rounded Book"/>
              <a:cs typeface="Arial" panose="020B0604020202020204" pitchFamily="34" charset="0"/>
            </a:endParaRPr>
          </a:p>
          <a:p>
            <a:pPr marL="171450" indent="-171450">
              <a:buFont typeface="Arial" panose="020B0604020202020204" pitchFamily="34" charset="0"/>
              <a:buChar char="•"/>
            </a:pPr>
            <a:r>
              <a:rPr lang="en-GB" sz="1600" dirty="0">
                <a:latin typeface="Gotham Rounded Book"/>
                <a:cs typeface="Arial" panose="020B0604020202020204" pitchFamily="34" charset="0"/>
              </a:rPr>
              <a:t>The format of this paper was consistent with the sample assessment material and the 2018 paper.  Available on the WJEC website; however, centres would be advised that this can change in future.</a:t>
            </a:r>
          </a:p>
          <a:p>
            <a:endParaRPr lang="en-GB" sz="1600" dirty="0">
              <a:latin typeface="Gotham Rounded Book"/>
              <a:cs typeface="Arial" panose="020B0604020202020204" pitchFamily="34" charset="0"/>
            </a:endParaRPr>
          </a:p>
          <a:p>
            <a:pPr marL="171450" indent="-171450">
              <a:buFont typeface="Arial" panose="020B0604020202020204" pitchFamily="34" charset="0"/>
              <a:buChar char="•"/>
            </a:pPr>
            <a:r>
              <a:rPr lang="en-GB" sz="1600" dirty="0">
                <a:latin typeface="Gotham Rounded Book"/>
                <a:cs typeface="Arial" panose="020B0604020202020204" pitchFamily="34" charset="0"/>
              </a:rPr>
              <a:t>Many centres reacted to the advice delivered during CPDs addressing the need for candidates to show more in-depth subject knowledge in the 8 mark questions this was evident in many response. </a:t>
            </a:r>
          </a:p>
        </p:txBody>
      </p:sp>
      <p:sp>
        <p:nvSpPr>
          <p:cNvPr id="5" name="TextBox 4">
            <a:extLst>
              <a:ext uri="{FF2B5EF4-FFF2-40B4-BE49-F238E27FC236}">
                <a16:creationId xmlns:a16="http://schemas.microsoft.com/office/drawing/2014/main" id="{4F9AA778-FDA5-8A4B-8AAD-EE8131D03651}"/>
              </a:ext>
            </a:extLst>
          </p:cNvPr>
          <p:cNvSpPr txBox="1"/>
          <p:nvPr/>
        </p:nvSpPr>
        <p:spPr>
          <a:xfrm>
            <a:off x="1254153" y="419313"/>
            <a:ext cx="6578839" cy="584775"/>
          </a:xfrm>
          <a:prstGeom prst="rect">
            <a:avLst/>
          </a:prstGeom>
          <a:noFill/>
        </p:spPr>
        <p:txBody>
          <a:bodyPr wrap="square" rtlCol="0">
            <a:spAutoFit/>
          </a:bodyPr>
          <a:lstStyle/>
          <a:p>
            <a:r>
              <a:rPr lang="en-GB" sz="3200" dirty="0">
                <a:solidFill>
                  <a:schemeClr val="bg1">
                    <a:lumMod val="95000"/>
                  </a:schemeClr>
                </a:solidFill>
              </a:rPr>
              <a:t>General Points- Overview Unit 1</a:t>
            </a:r>
          </a:p>
        </p:txBody>
      </p:sp>
    </p:spTree>
    <p:extLst>
      <p:ext uri="{BB962C8B-B14F-4D97-AF65-F5344CB8AC3E}">
        <p14:creationId xmlns:p14="http://schemas.microsoft.com/office/powerpoint/2010/main" val="27134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500"/>
                                        <p:tgtEl>
                                          <p:spTgt spid="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4" end="14"/>
                                            </p:txEl>
                                          </p:spTgt>
                                        </p:tgtEl>
                                        <p:attrNameLst>
                                          <p:attrName>style.visibility</p:attrName>
                                        </p:attrNameLst>
                                      </p:cBhvr>
                                      <p:to>
                                        <p:strVal val="visible"/>
                                      </p:to>
                                    </p:set>
                                    <p:animEffect transition="in" filter="fade">
                                      <p:cBhvr>
                                        <p:cTn id="42"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1824076"/>
              </p:ext>
            </p:extLst>
          </p:nvPr>
        </p:nvGraphicFramePr>
        <p:xfrm>
          <a:off x="457200" y="2042284"/>
          <a:ext cx="8229599" cy="1582484"/>
        </p:xfrm>
        <a:graphic>
          <a:graphicData uri="http://schemas.openxmlformats.org/drawingml/2006/table">
            <a:tbl>
              <a:tblPr firstRow="1" firstCol="1" bandRow="1"/>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228600">
                <a:tc gridSpan="7">
                  <a:txBody>
                    <a:bodyPr/>
                    <a:lstStyle/>
                    <a:p>
                      <a:pPr algn="ctr">
                        <a:lnSpc>
                          <a:spcPct val="115000"/>
                        </a:lnSpc>
                        <a:spcAft>
                          <a:spcPts val="0"/>
                        </a:spcAft>
                      </a:pPr>
                      <a:r>
                        <a:rPr lang="en-US" sz="1100" b="1" dirty="0">
                          <a:solidFill>
                            <a:srgbClr val="4682B4"/>
                          </a:solidFill>
                          <a:effectLst/>
                          <a:latin typeface="Tahoma"/>
                          <a:ea typeface="Times New Roman"/>
                          <a:cs typeface="Times New Roman"/>
                        </a:rPr>
                        <a:t>All Candidates performance across questions</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01295">
                <a:tc>
                  <a:txBody>
                    <a:bodyPr/>
                    <a:lstStyle/>
                    <a:p>
                      <a:pPr algn="l">
                        <a:lnSpc>
                          <a:spcPct val="115000"/>
                        </a:lnSpc>
                        <a:spcAft>
                          <a:spcPts val="0"/>
                        </a:spcAft>
                      </a:pPr>
                      <a:r>
                        <a:rPr lang="en-US" sz="800" b="1">
                          <a:solidFill>
                            <a:srgbClr val="FFFFFF"/>
                          </a:solidFill>
                          <a:effectLst/>
                          <a:latin typeface="Tahoma"/>
                          <a:ea typeface="Times New Roman"/>
                          <a:cs typeface="Times New Roman"/>
                        </a:rPr>
                        <a:t>Question Title</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a:solidFill>
                            <a:srgbClr val="FFFFFF"/>
                          </a:solidFill>
                          <a:effectLst/>
                          <a:latin typeface="Tahoma"/>
                          <a:ea typeface="Times New Roman"/>
                          <a:cs typeface="Times New Roman"/>
                        </a:rPr>
                        <a:t>N</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dirty="0">
                          <a:solidFill>
                            <a:srgbClr val="FFFFFF"/>
                          </a:solidFill>
                          <a:effectLst/>
                          <a:latin typeface="Tahoma"/>
                          <a:ea typeface="Times New Roman"/>
                          <a:cs typeface="Times New Roman"/>
                        </a:rPr>
                        <a:t>Mean</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a:solidFill>
                            <a:srgbClr val="FFFFFF"/>
                          </a:solidFill>
                          <a:effectLst/>
                          <a:latin typeface="Tahoma"/>
                          <a:ea typeface="Times New Roman"/>
                          <a:cs typeface="Times New Roman"/>
                        </a:rPr>
                        <a:t>S D</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a:solidFill>
                            <a:srgbClr val="FFFFFF"/>
                          </a:solidFill>
                          <a:effectLst/>
                          <a:latin typeface="Tahoma"/>
                          <a:ea typeface="Times New Roman"/>
                          <a:cs typeface="Times New Roman"/>
                        </a:rPr>
                        <a:t>Max Mark</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a:solidFill>
                            <a:srgbClr val="FFFFFF"/>
                          </a:solidFill>
                          <a:effectLst/>
                          <a:latin typeface="Tahoma"/>
                          <a:ea typeface="Times New Roman"/>
                          <a:cs typeface="Times New Roman"/>
                        </a:rPr>
                        <a:t>F F</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a:solidFill>
                            <a:srgbClr val="FFFFFF"/>
                          </a:solidFill>
                          <a:effectLst/>
                          <a:latin typeface="Tahoma"/>
                          <a:ea typeface="Times New Roman"/>
                          <a:cs typeface="Times New Roman"/>
                        </a:rPr>
                        <a:t>Attempt %</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extLst>
                  <a:ext uri="{0D108BD9-81ED-4DB2-BD59-A6C34878D82A}">
                    <a16:rowId xmlns:a16="http://schemas.microsoft.com/office/drawing/2014/main" val="10001"/>
                  </a:ext>
                </a:extLst>
              </a:tr>
              <a:tr h="191770">
                <a:tc>
                  <a:txBody>
                    <a:bodyPr/>
                    <a:lstStyle/>
                    <a:p>
                      <a:pPr algn="l">
                        <a:lnSpc>
                          <a:spcPct val="115000"/>
                        </a:lnSpc>
                        <a:spcAft>
                          <a:spcPts val="0"/>
                        </a:spcAft>
                      </a:pPr>
                      <a:r>
                        <a:rPr lang="en-US" sz="800">
                          <a:solidFill>
                            <a:srgbClr val="000000"/>
                          </a:solidFill>
                          <a:effectLst/>
                          <a:latin typeface="Tahoma"/>
                          <a:ea typeface="Times New Roman"/>
                          <a:cs typeface="Times New Roman"/>
                        </a:rPr>
                        <a:t>1</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873</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4.0</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1.7</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50.4</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100.0</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0002"/>
                  </a:ext>
                </a:extLst>
              </a:tr>
              <a:tr h="191770">
                <a:tc>
                  <a:txBody>
                    <a:bodyPr/>
                    <a:lstStyle/>
                    <a:p>
                      <a:pPr algn="l">
                        <a:lnSpc>
                          <a:spcPct val="115000"/>
                        </a:lnSpc>
                        <a:spcAft>
                          <a:spcPts val="0"/>
                        </a:spcAft>
                      </a:pPr>
                      <a:r>
                        <a:rPr lang="en-US" sz="800">
                          <a:solidFill>
                            <a:srgbClr val="000000"/>
                          </a:solidFill>
                          <a:effectLst/>
                          <a:latin typeface="Tahoma"/>
                          <a:ea typeface="Times New Roman"/>
                          <a:cs typeface="Times New Roman"/>
                        </a:rPr>
                        <a:t>2</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873</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4.4</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1.7</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54.9</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100.0</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0003"/>
                  </a:ext>
                </a:extLst>
              </a:tr>
              <a:tr h="191770">
                <a:tc>
                  <a:txBody>
                    <a:bodyPr/>
                    <a:lstStyle/>
                    <a:p>
                      <a:pPr algn="l">
                        <a:lnSpc>
                          <a:spcPct val="115000"/>
                        </a:lnSpc>
                        <a:spcAft>
                          <a:spcPts val="0"/>
                        </a:spcAft>
                      </a:pPr>
                      <a:r>
                        <a:rPr lang="en-US" sz="800">
                          <a:solidFill>
                            <a:srgbClr val="000000"/>
                          </a:solidFill>
                          <a:effectLst/>
                          <a:latin typeface="Tahoma"/>
                          <a:ea typeface="Times New Roman"/>
                          <a:cs typeface="Times New Roman"/>
                        </a:rPr>
                        <a:t>3</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873</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3.5</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1.9</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44.1</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100.0</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0004"/>
                  </a:ext>
                </a:extLst>
              </a:tr>
              <a:tr h="191770">
                <a:tc>
                  <a:txBody>
                    <a:bodyPr/>
                    <a:lstStyle/>
                    <a:p>
                      <a:pPr algn="l">
                        <a:lnSpc>
                          <a:spcPct val="115000"/>
                        </a:lnSpc>
                        <a:spcAft>
                          <a:spcPts val="0"/>
                        </a:spcAft>
                      </a:pPr>
                      <a:r>
                        <a:rPr lang="en-US" sz="800">
                          <a:solidFill>
                            <a:srgbClr val="000000"/>
                          </a:solidFill>
                          <a:effectLst/>
                          <a:latin typeface="Tahoma"/>
                          <a:ea typeface="Times New Roman"/>
                          <a:cs typeface="Times New Roman"/>
                        </a:rPr>
                        <a:t>4</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873</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4.2</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1.7</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52.5</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100.0</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0005"/>
                  </a:ext>
                </a:extLst>
              </a:tr>
              <a:tr h="191770">
                <a:tc>
                  <a:txBody>
                    <a:bodyPr/>
                    <a:lstStyle/>
                    <a:p>
                      <a:pPr algn="l">
                        <a:lnSpc>
                          <a:spcPct val="115000"/>
                        </a:lnSpc>
                        <a:spcAft>
                          <a:spcPts val="0"/>
                        </a:spcAft>
                      </a:pPr>
                      <a:r>
                        <a:rPr lang="en-US" sz="800">
                          <a:solidFill>
                            <a:srgbClr val="000000"/>
                          </a:solidFill>
                          <a:effectLst/>
                          <a:latin typeface="Tahoma"/>
                          <a:ea typeface="Times New Roman"/>
                          <a:cs typeface="Times New Roman"/>
                        </a:rPr>
                        <a:t>5</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871</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2.7</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1.7</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33.3</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99.8</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0006"/>
                  </a:ext>
                </a:extLst>
              </a:tr>
              <a:tr h="191770">
                <a:tc>
                  <a:txBody>
                    <a:bodyPr/>
                    <a:lstStyle/>
                    <a:p>
                      <a:pPr algn="l">
                        <a:lnSpc>
                          <a:spcPct val="115000"/>
                        </a:lnSpc>
                        <a:spcAft>
                          <a:spcPts val="0"/>
                        </a:spcAft>
                      </a:pPr>
                      <a:r>
                        <a:rPr lang="en-US" sz="800" dirty="0">
                          <a:solidFill>
                            <a:srgbClr val="000000"/>
                          </a:solidFill>
                          <a:effectLst/>
                          <a:latin typeface="Tahoma"/>
                          <a:ea typeface="Times New Roman"/>
                          <a:cs typeface="Times New Roman"/>
                        </a:rPr>
                        <a:t>6</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873</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24.0</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5.7</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40</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60.1</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100.0</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3"/>
          <p:cNvSpPr txBox="1"/>
          <p:nvPr/>
        </p:nvSpPr>
        <p:spPr>
          <a:xfrm>
            <a:off x="457200" y="1342103"/>
            <a:ext cx="3716594" cy="369332"/>
          </a:xfrm>
          <a:prstGeom prst="rect">
            <a:avLst/>
          </a:prstGeom>
          <a:noFill/>
        </p:spPr>
        <p:txBody>
          <a:bodyPr wrap="square" rtlCol="0">
            <a:spAutoFit/>
          </a:bodyPr>
          <a:lstStyle/>
          <a:p>
            <a:r>
              <a:rPr lang="en-GB" dirty="0"/>
              <a:t>Item Level Data</a:t>
            </a:r>
          </a:p>
        </p:txBody>
      </p:sp>
      <p:sp>
        <p:nvSpPr>
          <p:cNvPr id="5" name="TextBox 4">
            <a:extLst>
              <a:ext uri="{FF2B5EF4-FFF2-40B4-BE49-F238E27FC236}">
                <a16:creationId xmlns:a16="http://schemas.microsoft.com/office/drawing/2014/main" id="{7DFE2DD5-39B1-9044-AAC0-9CB4BB46EBF6}"/>
              </a:ext>
            </a:extLst>
          </p:cNvPr>
          <p:cNvSpPr txBox="1"/>
          <p:nvPr/>
        </p:nvSpPr>
        <p:spPr>
          <a:xfrm>
            <a:off x="457200" y="1628938"/>
            <a:ext cx="3716594" cy="369332"/>
          </a:xfrm>
          <a:prstGeom prst="rect">
            <a:avLst/>
          </a:prstGeom>
          <a:noFill/>
        </p:spPr>
        <p:txBody>
          <a:bodyPr wrap="square" rtlCol="0">
            <a:spAutoFit/>
          </a:bodyPr>
          <a:lstStyle/>
          <a:p>
            <a:r>
              <a:rPr lang="en-GB" dirty="0"/>
              <a:t>GCE Unit 1 Summer 2018</a:t>
            </a:r>
          </a:p>
        </p:txBody>
      </p:sp>
      <p:sp>
        <p:nvSpPr>
          <p:cNvPr id="6" name="TextBox 5">
            <a:extLst>
              <a:ext uri="{FF2B5EF4-FFF2-40B4-BE49-F238E27FC236}">
                <a16:creationId xmlns:a16="http://schemas.microsoft.com/office/drawing/2014/main" id="{8702F61B-ADD9-014A-AD73-2926E5E3DA84}"/>
              </a:ext>
            </a:extLst>
          </p:cNvPr>
          <p:cNvSpPr txBox="1"/>
          <p:nvPr/>
        </p:nvSpPr>
        <p:spPr>
          <a:xfrm>
            <a:off x="457200" y="3719025"/>
            <a:ext cx="3716594" cy="369332"/>
          </a:xfrm>
          <a:prstGeom prst="rect">
            <a:avLst/>
          </a:prstGeom>
          <a:noFill/>
        </p:spPr>
        <p:txBody>
          <a:bodyPr wrap="square" rtlCol="0">
            <a:spAutoFit/>
          </a:bodyPr>
          <a:lstStyle/>
          <a:p>
            <a:r>
              <a:rPr lang="en-GB" dirty="0"/>
              <a:t>GCE Unit 1 Summer 2019</a:t>
            </a:r>
          </a:p>
        </p:txBody>
      </p:sp>
      <p:graphicFrame>
        <p:nvGraphicFramePr>
          <p:cNvPr id="7" name="Table 6">
            <a:extLst>
              <a:ext uri="{FF2B5EF4-FFF2-40B4-BE49-F238E27FC236}">
                <a16:creationId xmlns:a16="http://schemas.microsoft.com/office/drawing/2014/main" id="{8CEEB169-2450-274B-9448-49C0F97BD49A}"/>
              </a:ext>
            </a:extLst>
          </p:cNvPr>
          <p:cNvGraphicFramePr>
            <a:graphicFrameLocks noGrp="1"/>
          </p:cNvGraphicFramePr>
          <p:nvPr>
            <p:extLst>
              <p:ext uri="{D42A27DB-BD31-4B8C-83A1-F6EECF244321}">
                <p14:modId xmlns:p14="http://schemas.microsoft.com/office/powerpoint/2010/main" val="3687389058"/>
              </p:ext>
            </p:extLst>
          </p:nvPr>
        </p:nvGraphicFramePr>
        <p:xfrm>
          <a:off x="457200" y="4088357"/>
          <a:ext cx="8229599" cy="1582484"/>
        </p:xfrm>
        <a:graphic>
          <a:graphicData uri="http://schemas.openxmlformats.org/drawingml/2006/table">
            <a:tbl>
              <a:tblPr firstRow="1" firstCol="1" bandRow="1"/>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228600">
                <a:tc gridSpan="7">
                  <a:txBody>
                    <a:bodyPr/>
                    <a:lstStyle/>
                    <a:p>
                      <a:pPr algn="ctr">
                        <a:lnSpc>
                          <a:spcPct val="115000"/>
                        </a:lnSpc>
                        <a:spcAft>
                          <a:spcPts val="0"/>
                        </a:spcAft>
                      </a:pPr>
                      <a:r>
                        <a:rPr lang="en-US" sz="1100" b="1" dirty="0">
                          <a:solidFill>
                            <a:srgbClr val="4682B4"/>
                          </a:solidFill>
                          <a:effectLst/>
                          <a:latin typeface="Tahoma"/>
                          <a:ea typeface="Times New Roman"/>
                          <a:cs typeface="Times New Roman"/>
                        </a:rPr>
                        <a:t>All Candidates performance across questions</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01295">
                <a:tc>
                  <a:txBody>
                    <a:bodyPr/>
                    <a:lstStyle/>
                    <a:p>
                      <a:pPr algn="l">
                        <a:lnSpc>
                          <a:spcPct val="115000"/>
                        </a:lnSpc>
                        <a:spcAft>
                          <a:spcPts val="0"/>
                        </a:spcAft>
                      </a:pPr>
                      <a:r>
                        <a:rPr lang="en-US" sz="800" b="1">
                          <a:solidFill>
                            <a:srgbClr val="FFFFFF"/>
                          </a:solidFill>
                          <a:effectLst/>
                          <a:latin typeface="Tahoma"/>
                          <a:ea typeface="Times New Roman"/>
                          <a:cs typeface="Times New Roman"/>
                        </a:rPr>
                        <a:t>Question Title</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a:solidFill>
                            <a:srgbClr val="FFFFFF"/>
                          </a:solidFill>
                          <a:effectLst/>
                          <a:latin typeface="Tahoma"/>
                          <a:ea typeface="Times New Roman"/>
                          <a:cs typeface="Times New Roman"/>
                        </a:rPr>
                        <a:t>N</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dirty="0">
                          <a:solidFill>
                            <a:srgbClr val="FFFFFF"/>
                          </a:solidFill>
                          <a:effectLst/>
                          <a:latin typeface="Tahoma"/>
                          <a:ea typeface="Times New Roman"/>
                          <a:cs typeface="Times New Roman"/>
                        </a:rPr>
                        <a:t>Mean</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a:solidFill>
                            <a:srgbClr val="FFFFFF"/>
                          </a:solidFill>
                          <a:effectLst/>
                          <a:latin typeface="Tahoma"/>
                          <a:ea typeface="Times New Roman"/>
                          <a:cs typeface="Times New Roman"/>
                        </a:rPr>
                        <a:t>S D</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a:solidFill>
                            <a:srgbClr val="FFFFFF"/>
                          </a:solidFill>
                          <a:effectLst/>
                          <a:latin typeface="Tahoma"/>
                          <a:ea typeface="Times New Roman"/>
                          <a:cs typeface="Times New Roman"/>
                        </a:rPr>
                        <a:t>Max Mark</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a:solidFill>
                            <a:srgbClr val="FFFFFF"/>
                          </a:solidFill>
                          <a:effectLst/>
                          <a:latin typeface="Tahoma"/>
                          <a:ea typeface="Times New Roman"/>
                          <a:cs typeface="Times New Roman"/>
                        </a:rPr>
                        <a:t>F F</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tc>
                  <a:txBody>
                    <a:bodyPr/>
                    <a:lstStyle/>
                    <a:p>
                      <a:pPr algn="ctr">
                        <a:lnSpc>
                          <a:spcPct val="115000"/>
                        </a:lnSpc>
                        <a:spcAft>
                          <a:spcPts val="0"/>
                        </a:spcAft>
                      </a:pPr>
                      <a:r>
                        <a:rPr lang="en-US" sz="800" b="1">
                          <a:solidFill>
                            <a:srgbClr val="FFFFFF"/>
                          </a:solidFill>
                          <a:effectLst/>
                          <a:latin typeface="Tahoma"/>
                          <a:ea typeface="Times New Roman"/>
                          <a:cs typeface="Times New Roman"/>
                        </a:rPr>
                        <a:t>Attempt %</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4682B4"/>
                    </a:solidFill>
                  </a:tcPr>
                </a:tc>
                <a:extLst>
                  <a:ext uri="{0D108BD9-81ED-4DB2-BD59-A6C34878D82A}">
                    <a16:rowId xmlns:a16="http://schemas.microsoft.com/office/drawing/2014/main" val="10001"/>
                  </a:ext>
                </a:extLst>
              </a:tr>
              <a:tr h="191770">
                <a:tc>
                  <a:txBody>
                    <a:bodyPr/>
                    <a:lstStyle/>
                    <a:p>
                      <a:pPr algn="l">
                        <a:lnSpc>
                          <a:spcPct val="115000"/>
                        </a:lnSpc>
                        <a:spcAft>
                          <a:spcPts val="0"/>
                        </a:spcAft>
                      </a:pPr>
                      <a:r>
                        <a:rPr lang="en-US" sz="800">
                          <a:solidFill>
                            <a:srgbClr val="000000"/>
                          </a:solidFill>
                          <a:effectLst/>
                          <a:latin typeface="Tahoma"/>
                          <a:ea typeface="Times New Roman"/>
                          <a:cs typeface="Times New Roman"/>
                        </a:rPr>
                        <a:t>1</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1055</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4.5</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2.2</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56.4</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99.9</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0002"/>
                  </a:ext>
                </a:extLst>
              </a:tr>
              <a:tr h="191770">
                <a:tc>
                  <a:txBody>
                    <a:bodyPr/>
                    <a:lstStyle/>
                    <a:p>
                      <a:pPr algn="l">
                        <a:lnSpc>
                          <a:spcPct val="115000"/>
                        </a:lnSpc>
                        <a:spcAft>
                          <a:spcPts val="0"/>
                        </a:spcAft>
                      </a:pPr>
                      <a:r>
                        <a:rPr lang="en-US" sz="800" dirty="0">
                          <a:solidFill>
                            <a:srgbClr val="000000"/>
                          </a:solidFill>
                          <a:effectLst/>
                          <a:latin typeface="Tahoma"/>
                          <a:ea typeface="Times New Roman"/>
                          <a:cs typeface="Times New Roman"/>
                        </a:rPr>
                        <a:t>2</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1054</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3.9</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2.5</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8</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48.6</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99.8</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extLst>
                  <a:ext uri="{0D108BD9-81ED-4DB2-BD59-A6C34878D82A}">
                    <a16:rowId xmlns:a16="http://schemas.microsoft.com/office/drawing/2014/main" val="10003"/>
                  </a:ext>
                </a:extLst>
              </a:tr>
              <a:tr h="191770">
                <a:tc>
                  <a:txBody>
                    <a:bodyPr/>
                    <a:lstStyle/>
                    <a:p>
                      <a:pPr algn="l">
                        <a:lnSpc>
                          <a:spcPct val="115000"/>
                        </a:lnSpc>
                        <a:spcAft>
                          <a:spcPts val="0"/>
                        </a:spcAft>
                      </a:pPr>
                      <a:r>
                        <a:rPr lang="en-US" sz="800">
                          <a:solidFill>
                            <a:srgbClr val="000000"/>
                          </a:solidFill>
                          <a:effectLst/>
                          <a:latin typeface="Tahoma"/>
                          <a:ea typeface="Times New Roman"/>
                          <a:cs typeface="Times New Roman"/>
                        </a:rPr>
                        <a:t>3</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1056</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4.1</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noFill/>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2.1</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50.8</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100.0</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0004"/>
                  </a:ext>
                </a:extLst>
              </a:tr>
              <a:tr h="191770">
                <a:tc>
                  <a:txBody>
                    <a:bodyPr/>
                    <a:lstStyle/>
                    <a:p>
                      <a:pPr algn="l">
                        <a:lnSpc>
                          <a:spcPct val="115000"/>
                        </a:lnSpc>
                        <a:spcAft>
                          <a:spcPts val="0"/>
                        </a:spcAft>
                      </a:pPr>
                      <a:r>
                        <a:rPr lang="en-US" sz="800">
                          <a:solidFill>
                            <a:srgbClr val="000000"/>
                          </a:solidFill>
                          <a:effectLst/>
                          <a:latin typeface="Tahoma"/>
                          <a:ea typeface="Times New Roman"/>
                          <a:cs typeface="Times New Roman"/>
                        </a:rPr>
                        <a:t>4</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1055</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4.7</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1.7</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8</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58.3</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99.9</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0005"/>
                  </a:ext>
                </a:extLst>
              </a:tr>
              <a:tr h="191770">
                <a:tc>
                  <a:txBody>
                    <a:bodyPr/>
                    <a:lstStyle/>
                    <a:p>
                      <a:pPr algn="l">
                        <a:lnSpc>
                          <a:spcPct val="115000"/>
                        </a:lnSpc>
                        <a:spcAft>
                          <a:spcPts val="0"/>
                        </a:spcAft>
                      </a:pPr>
                      <a:r>
                        <a:rPr lang="en-US" sz="800">
                          <a:solidFill>
                            <a:srgbClr val="000000"/>
                          </a:solidFill>
                          <a:effectLst/>
                          <a:latin typeface="Tahoma"/>
                          <a:ea typeface="Times New Roman"/>
                          <a:cs typeface="Times New Roman"/>
                        </a:rPr>
                        <a:t>5</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1041</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2.6</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2.0</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8</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32.8</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98.6</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extLst>
                  <a:ext uri="{0D108BD9-81ED-4DB2-BD59-A6C34878D82A}">
                    <a16:rowId xmlns:a16="http://schemas.microsoft.com/office/drawing/2014/main" val="10006"/>
                  </a:ext>
                </a:extLst>
              </a:tr>
              <a:tr h="191770">
                <a:tc>
                  <a:txBody>
                    <a:bodyPr/>
                    <a:lstStyle/>
                    <a:p>
                      <a:pPr algn="l">
                        <a:lnSpc>
                          <a:spcPct val="115000"/>
                        </a:lnSpc>
                        <a:spcAft>
                          <a:spcPts val="0"/>
                        </a:spcAft>
                      </a:pPr>
                      <a:r>
                        <a:rPr lang="en-US" sz="800" dirty="0">
                          <a:solidFill>
                            <a:srgbClr val="000000"/>
                          </a:solidFill>
                          <a:effectLst/>
                          <a:latin typeface="Tahoma"/>
                          <a:ea typeface="Times New Roman"/>
                          <a:cs typeface="Times New Roman"/>
                        </a:rPr>
                        <a:t>6</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1054</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Times New Roman"/>
                          <a:cs typeface="Times New Roman"/>
                        </a:rPr>
                        <a:t>20.0</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5.7</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a:solidFill>
                            <a:srgbClr val="000000"/>
                          </a:solidFill>
                          <a:effectLst/>
                          <a:latin typeface="Tahoma"/>
                          <a:ea typeface="Times New Roman"/>
                          <a:cs typeface="Times New Roman"/>
                        </a:rPr>
                        <a:t>40</a:t>
                      </a:r>
                      <a:endParaRPr lang="en-GB" sz="110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49.9</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tc>
                  <a:txBody>
                    <a:bodyPr/>
                    <a:lstStyle/>
                    <a:p>
                      <a:pPr algn="ctr">
                        <a:lnSpc>
                          <a:spcPct val="115000"/>
                        </a:lnSpc>
                        <a:spcAft>
                          <a:spcPts val="0"/>
                        </a:spcAft>
                      </a:pPr>
                      <a:r>
                        <a:rPr lang="en-US" sz="800" dirty="0">
                          <a:solidFill>
                            <a:srgbClr val="000000"/>
                          </a:solidFill>
                          <a:effectLst/>
                          <a:latin typeface="Tahoma"/>
                          <a:ea typeface="Calibri"/>
                          <a:cs typeface="Times New Roman"/>
                        </a:rPr>
                        <a:t>99.8</a:t>
                      </a:r>
                      <a:endParaRPr lang="en-GB" sz="1100" dirty="0">
                        <a:effectLst/>
                        <a:latin typeface="Calibri"/>
                        <a:ea typeface="Calibri"/>
                        <a:cs typeface="Times New Roman"/>
                      </a:endParaRPr>
                    </a:p>
                  </a:txBody>
                  <a:tcPr marL="25400" marR="25400" marT="25400" marB="25400">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solidFill>
                      <a:srgbClr val="F7B385"/>
                    </a:solidFill>
                  </a:tcPr>
                </a:tc>
                <a:extLst>
                  <a:ext uri="{0D108BD9-81ED-4DB2-BD59-A6C34878D82A}">
                    <a16:rowId xmlns:a16="http://schemas.microsoft.com/office/drawing/2014/main" val="10007"/>
                  </a:ext>
                </a:extLst>
              </a:tr>
            </a:tbl>
          </a:graphicData>
        </a:graphic>
      </p:graphicFrame>
      <p:sp>
        <p:nvSpPr>
          <p:cNvPr id="8" name="TextBox 7">
            <a:extLst>
              <a:ext uri="{FF2B5EF4-FFF2-40B4-BE49-F238E27FC236}">
                <a16:creationId xmlns:a16="http://schemas.microsoft.com/office/drawing/2014/main" id="{9C65EDD4-B1CD-F545-AABC-075107A8ECFB}"/>
              </a:ext>
            </a:extLst>
          </p:cNvPr>
          <p:cNvSpPr txBox="1"/>
          <p:nvPr/>
        </p:nvSpPr>
        <p:spPr>
          <a:xfrm>
            <a:off x="1254154" y="419313"/>
            <a:ext cx="7889846" cy="584775"/>
          </a:xfrm>
          <a:prstGeom prst="rect">
            <a:avLst/>
          </a:prstGeom>
          <a:noFill/>
        </p:spPr>
        <p:txBody>
          <a:bodyPr wrap="square" rtlCol="0">
            <a:spAutoFit/>
          </a:bodyPr>
          <a:lstStyle/>
          <a:p>
            <a:r>
              <a:rPr lang="en-GB" sz="3200" dirty="0">
                <a:solidFill>
                  <a:schemeClr val="bg1">
                    <a:lumMod val="95000"/>
                  </a:schemeClr>
                </a:solidFill>
              </a:rPr>
              <a:t>General Points – Item Level Data 2018 - 2019</a:t>
            </a:r>
            <a:endParaRPr lang="en-GB" sz="2400" dirty="0">
              <a:solidFill>
                <a:schemeClr val="bg1">
                  <a:lumMod val="95000"/>
                </a:schemeClr>
              </a:solidFill>
            </a:endParaRPr>
          </a:p>
        </p:txBody>
      </p:sp>
    </p:spTree>
    <p:extLst>
      <p:ext uri="{BB962C8B-B14F-4D97-AF65-F5344CB8AC3E}">
        <p14:creationId xmlns:p14="http://schemas.microsoft.com/office/powerpoint/2010/main" val="180677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5166361" y="1364511"/>
            <a:ext cx="3508734" cy="5296348"/>
          </a:xfrm>
          <a:solidFill>
            <a:schemeClr val="tx2">
              <a:lumMod val="20000"/>
              <a:lumOff val="80000"/>
            </a:schemeClr>
          </a:solidFill>
          <a:ln w="28575">
            <a:solidFill>
              <a:schemeClr val="accent1"/>
            </a:solidFill>
          </a:ln>
        </p:spPr>
        <p:txBody>
          <a:bodyPr/>
          <a:lstStyle/>
          <a:p>
            <a:r>
              <a:rPr lang="en-GB" b="1" dirty="0">
                <a:latin typeface="Gotham Rounded Book"/>
              </a:rPr>
              <a:t>Comments</a:t>
            </a:r>
          </a:p>
          <a:p>
            <a:r>
              <a:rPr lang="en-GB" dirty="0">
                <a:latin typeface="Gotham Rounded Book"/>
              </a:rPr>
              <a:t>Q2.  Question asks candidates to demonstrate their knowledge of materials.</a:t>
            </a:r>
          </a:p>
          <a:p>
            <a:endParaRPr lang="en-GB" dirty="0">
              <a:latin typeface="Gotham Rounded Book"/>
            </a:endParaRPr>
          </a:p>
          <a:p>
            <a:r>
              <a:rPr lang="en-GB" dirty="0">
                <a:latin typeface="Gotham Rounded Book"/>
              </a:rPr>
              <a:t>(a). Candidate has explained in detail the key factors that define a composite material.  Please note that the question does </a:t>
            </a:r>
            <a:r>
              <a:rPr lang="en-GB" b="1" u="sng" dirty="0">
                <a:latin typeface="Gotham Rounded Book"/>
              </a:rPr>
              <a:t>not want</a:t>
            </a:r>
            <a:r>
              <a:rPr lang="en-GB" dirty="0">
                <a:latin typeface="Gotham Rounded Book"/>
              </a:rPr>
              <a:t> a material to be named.</a:t>
            </a:r>
          </a:p>
          <a:p>
            <a:r>
              <a:rPr lang="en-GB" dirty="0">
                <a:latin typeface="Gotham Rounded Book"/>
              </a:rPr>
              <a:t>(3 Marks)</a:t>
            </a:r>
          </a:p>
          <a:p>
            <a:endParaRPr lang="en-GB" dirty="0">
              <a:latin typeface="Gotham Rounded Book"/>
            </a:endParaRPr>
          </a:p>
          <a:p>
            <a:r>
              <a:rPr lang="en-GB" dirty="0">
                <a:latin typeface="Gotham Rounded Book"/>
              </a:rPr>
              <a:t>(b) Candidate has stated and justified the selection of a suitable composite material relevant to the bicycle.</a:t>
            </a:r>
          </a:p>
          <a:p>
            <a:r>
              <a:rPr lang="en-GB" dirty="0">
                <a:latin typeface="Gotham Rounded Book"/>
              </a:rPr>
              <a:t>Some candidates stated Fibre Glass as a material and were credited.</a:t>
            </a:r>
          </a:p>
          <a:p>
            <a:r>
              <a:rPr lang="en-GB" dirty="0">
                <a:latin typeface="Gotham Rounded Book"/>
              </a:rPr>
              <a:t>A significant number of candidates stated aluminium as a composite material and were </a:t>
            </a:r>
            <a:r>
              <a:rPr lang="en-GB" b="1" u="sng" dirty="0">
                <a:latin typeface="Gotham Rounded Book"/>
              </a:rPr>
              <a:t>not</a:t>
            </a:r>
            <a:r>
              <a:rPr lang="en-GB" dirty="0">
                <a:latin typeface="Gotham Rounded Book"/>
              </a:rPr>
              <a:t> credited.</a:t>
            </a:r>
          </a:p>
          <a:p>
            <a:r>
              <a:rPr lang="en-GB" dirty="0">
                <a:latin typeface="Gotham Rounded Book"/>
              </a:rPr>
              <a:t>(5 Marks)</a:t>
            </a:r>
          </a:p>
          <a:p>
            <a:endParaRPr lang="en-GB" dirty="0">
              <a:latin typeface="Gotham Rounded Book"/>
            </a:endParaRPr>
          </a:p>
          <a:p>
            <a:endParaRPr lang="en-GB" dirty="0">
              <a:latin typeface="Gotham Rounded Book"/>
            </a:endParaRPr>
          </a:p>
          <a:p>
            <a:endParaRPr lang="en-GB" dirty="0">
              <a:latin typeface="Gotham Rounded Book"/>
            </a:endParaRPr>
          </a:p>
        </p:txBody>
      </p:sp>
      <p:pic>
        <p:nvPicPr>
          <p:cNvPr id="6" name="Picture 5">
            <a:extLst>
              <a:ext uri="{FF2B5EF4-FFF2-40B4-BE49-F238E27FC236}">
                <a16:creationId xmlns:a16="http://schemas.microsoft.com/office/drawing/2014/main" id="{FCA1DDD4-8EC9-184A-A624-75C5F662BDFC}"/>
              </a:ext>
            </a:extLst>
          </p:cNvPr>
          <p:cNvPicPr>
            <a:picLocks noChangeAspect="1"/>
          </p:cNvPicPr>
          <p:nvPr/>
        </p:nvPicPr>
        <p:blipFill>
          <a:blip r:embed="rId2"/>
          <a:stretch>
            <a:fillRect/>
          </a:stretch>
        </p:blipFill>
        <p:spPr>
          <a:xfrm>
            <a:off x="336853" y="1275127"/>
            <a:ext cx="3808590" cy="5582873"/>
          </a:xfrm>
          <a:prstGeom prst="rect">
            <a:avLst/>
          </a:prstGeom>
        </p:spPr>
      </p:pic>
      <p:pic>
        <p:nvPicPr>
          <p:cNvPr id="10" name="Picture 9">
            <a:extLst>
              <a:ext uri="{FF2B5EF4-FFF2-40B4-BE49-F238E27FC236}">
                <a16:creationId xmlns:a16="http://schemas.microsoft.com/office/drawing/2014/main" id="{6DD9DE76-ACAF-AC42-9F74-0DA461F4F20E}"/>
              </a:ext>
            </a:extLst>
          </p:cNvPr>
          <p:cNvPicPr>
            <a:picLocks noChangeAspect="1"/>
          </p:cNvPicPr>
          <p:nvPr/>
        </p:nvPicPr>
        <p:blipFill>
          <a:blip r:embed="rId3"/>
          <a:stretch>
            <a:fillRect/>
          </a:stretch>
        </p:blipFill>
        <p:spPr>
          <a:xfrm>
            <a:off x="4163680" y="4801735"/>
            <a:ext cx="268448" cy="311722"/>
          </a:xfrm>
          <a:prstGeom prst="rect">
            <a:avLst/>
          </a:prstGeom>
        </p:spPr>
      </p:pic>
      <p:pic>
        <p:nvPicPr>
          <p:cNvPr id="11" name="Picture 10">
            <a:extLst>
              <a:ext uri="{FF2B5EF4-FFF2-40B4-BE49-F238E27FC236}">
                <a16:creationId xmlns:a16="http://schemas.microsoft.com/office/drawing/2014/main" id="{53F9216F-36DA-FB4A-9283-965C9A2C62D1}"/>
              </a:ext>
            </a:extLst>
          </p:cNvPr>
          <p:cNvPicPr>
            <a:picLocks noChangeAspect="1"/>
          </p:cNvPicPr>
          <p:nvPr/>
        </p:nvPicPr>
        <p:blipFill>
          <a:blip r:embed="rId3"/>
          <a:stretch>
            <a:fillRect/>
          </a:stretch>
        </p:blipFill>
        <p:spPr>
          <a:xfrm>
            <a:off x="4121733" y="5411335"/>
            <a:ext cx="268448" cy="311722"/>
          </a:xfrm>
          <a:prstGeom prst="rect">
            <a:avLst/>
          </a:prstGeom>
        </p:spPr>
      </p:pic>
      <p:pic>
        <p:nvPicPr>
          <p:cNvPr id="12" name="Picture 11">
            <a:extLst>
              <a:ext uri="{FF2B5EF4-FFF2-40B4-BE49-F238E27FC236}">
                <a16:creationId xmlns:a16="http://schemas.microsoft.com/office/drawing/2014/main" id="{6A441687-D2A9-754B-8A8C-0D085B11AF6C}"/>
              </a:ext>
            </a:extLst>
          </p:cNvPr>
          <p:cNvPicPr>
            <a:picLocks noChangeAspect="1"/>
          </p:cNvPicPr>
          <p:nvPr/>
        </p:nvPicPr>
        <p:blipFill>
          <a:blip r:embed="rId3"/>
          <a:stretch>
            <a:fillRect/>
          </a:stretch>
        </p:blipFill>
        <p:spPr>
          <a:xfrm>
            <a:off x="4155261" y="5709213"/>
            <a:ext cx="268448" cy="311722"/>
          </a:xfrm>
          <a:prstGeom prst="rect">
            <a:avLst/>
          </a:prstGeom>
        </p:spPr>
      </p:pic>
      <p:pic>
        <p:nvPicPr>
          <p:cNvPr id="13" name="Picture 12">
            <a:extLst>
              <a:ext uri="{FF2B5EF4-FFF2-40B4-BE49-F238E27FC236}">
                <a16:creationId xmlns:a16="http://schemas.microsoft.com/office/drawing/2014/main" id="{498FFD06-6DC2-634E-A230-2DF99963BEAD}"/>
              </a:ext>
            </a:extLst>
          </p:cNvPr>
          <p:cNvPicPr>
            <a:picLocks noChangeAspect="1"/>
          </p:cNvPicPr>
          <p:nvPr/>
        </p:nvPicPr>
        <p:blipFill>
          <a:blip r:embed="rId3"/>
          <a:stretch>
            <a:fillRect/>
          </a:stretch>
        </p:blipFill>
        <p:spPr>
          <a:xfrm>
            <a:off x="4133588" y="6036271"/>
            <a:ext cx="268448" cy="311722"/>
          </a:xfrm>
          <a:prstGeom prst="rect">
            <a:avLst/>
          </a:prstGeom>
        </p:spPr>
      </p:pic>
      <p:pic>
        <p:nvPicPr>
          <p:cNvPr id="14" name="Picture 13">
            <a:extLst>
              <a:ext uri="{FF2B5EF4-FFF2-40B4-BE49-F238E27FC236}">
                <a16:creationId xmlns:a16="http://schemas.microsoft.com/office/drawing/2014/main" id="{F08C9BDE-324D-B649-8BE2-A634229EE38D}"/>
              </a:ext>
            </a:extLst>
          </p:cNvPr>
          <p:cNvPicPr>
            <a:picLocks noChangeAspect="1"/>
          </p:cNvPicPr>
          <p:nvPr/>
        </p:nvPicPr>
        <p:blipFill>
          <a:blip r:embed="rId3"/>
          <a:stretch>
            <a:fillRect/>
          </a:stretch>
        </p:blipFill>
        <p:spPr>
          <a:xfrm>
            <a:off x="4121733" y="6460830"/>
            <a:ext cx="268448" cy="311722"/>
          </a:xfrm>
          <a:prstGeom prst="rect">
            <a:avLst/>
          </a:prstGeom>
        </p:spPr>
      </p:pic>
      <p:pic>
        <p:nvPicPr>
          <p:cNvPr id="15" name="Picture 14">
            <a:extLst>
              <a:ext uri="{FF2B5EF4-FFF2-40B4-BE49-F238E27FC236}">
                <a16:creationId xmlns:a16="http://schemas.microsoft.com/office/drawing/2014/main" id="{721849FE-5D31-3545-A08B-D794D0BDB612}"/>
              </a:ext>
            </a:extLst>
          </p:cNvPr>
          <p:cNvPicPr>
            <a:picLocks noChangeAspect="1"/>
          </p:cNvPicPr>
          <p:nvPr/>
        </p:nvPicPr>
        <p:blipFill>
          <a:blip r:embed="rId3"/>
          <a:stretch>
            <a:fillRect/>
          </a:stretch>
        </p:blipFill>
        <p:spPr>
          <a:xfrm>
            <a:off x="4195897" y="2448231"/>
            <a:ext cx="268448" cy="311722"/>
          </a:xfrm>
          <a:prstGeom prst="rect">
            <a:avLst/>
          </a:prstGeom>
        </p:spPr>
      </p:pic>
      <p:pic>
        <p:nvPicPr>
          <p:cNvPr id="16" name="Picture 15">
            <a:extLst>
              <a:ext uri="{FF2B5EF4-FFF2-40B4-BE49-F238E27FC236}">
                <a16:creationId xmlns:a16="http://schemas.microsoft.com/office/drawing/2014/main" id="{7C952DCE-CE96-5246-A703-8E1105DEEBB8}"/>
              </a:ext>
            </a:extLst>
          </p:cNvPr>
          <p:cNvPicPr>
            <a:picLocks noChangeAspect="1"/>
          </p:cNvPicPr>
          <p:nvPr/>
        </p:nvPicPr>
        <p:blipFill>
          <a:blip r:embed="rId3"/>
          <a:stretch>
            <a:fillRect/>
          </a:stretch>
        </p:blipFill>
        <p:spPr>
          <a:xfrm>
            <a:off x="4214071" y="1984109"/>
            <a:ext cx="268448" cy="311722"/>
          </a:xfrm>
          <a:prstGeom prst="rect">
            <a:avLst/>
          </a:prstGeom>
        </p:spPr>
      </p:pic>
      <p:pic>
        <p:nvPicPr>
          <p:cNvPr id="17" name="Picture 16">
            <a:extLst>
              <a:ext uri="{FF2B5EF4-FFF2-40B4-BE49-F238E27FC236}">
                <a16:creationId xmlns:a16="http://schemas.microsoft.com/office/drawing/2014/main" id="{578EEB51-946B-E54C-B376-E1D047596DB4}"/>
              </a:ext>
            </a:extLst>
          </p:cNvPr>
          <p:cNvPicPr>
            <a:picLocks noChangeAspect="1"/>
          </p:cNvPicPr>
          <p:nvPr/>
        </p:nvPicPr>
        <p:blipFill>
          <a:blip r:embed="rId3"/>
          <a:stretch>
            <a:fillRect/>
          </a:stretch>
        </p:blipFill>
        <p:spPr>
          <a:xfrm>
            <a:off x="4214071" y="1675848"/>
            <a:ext cx="268448" cy="311722"/>
          </a:xfrm>
          <a:prstGeom prst="rect">
            <a:avLst/>
          </a:prstGeom>
        </p:spPr>
      </p:pic>
      <p:sp>
        <p:nvSpPr>
          <p:cNvPr id="18" name="Text Placeholder 1">
            <a:extLst>
              <a:ext uri="{FF2B5EF4-FFF2-40B4-BE49-F238E27FC236}">
                <a16:creationId xmlns:a16="http://schemas.microsoft.com/office/drawing/2014/main" id="{B9A55B67-1035-4B5F-926E-E8613402156B}"/>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2</a:t>
            </a:r>
          </a:p>
        </p:txBody>
      </p:sp>
    </p:spTree>
    <p:extLst>
      <p:ext uri="{BB962C8B-B14F-4D97-AF65-F5344CB8AC3E}">
        <p14:creationId xmlns:p14="http://schemas.microsoft.com/office/powerpoint/2010/main" val="42535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500"/>
                                        <p:tgtEl>
                                          <p:spTgt spid="7">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7" end="7"/>
                                            </p:txEl>
                                          </p:spTgt>
                                        </p:tgtEl>
                                        <p:attrNameLst>
                                          <p:attrName>style.visibility</p:attrName>
                                        </p:attrNameLst>
                                      </p:cBhvr>
                                      <p:to>
                                        <p:strVal val="visible"/>
                                      </p:to>
                                    </p:set>
                                    <p:animEffect transition="in" filter="fade">
                                      <p:cBhvr>
                                        <p:cTn id="50" dur="500"/>
                                        <p:tgtEl>
                                          <p:spTgt spid="7">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Effect transition="in" filter="fade">
                                      <p:cBhvr>
                                        <p:cTn id="55" dur="500"/>
                                        <p:tgtEl>
                                          <p:spTgt spid="7">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xEl>
                                              <p:pRg st="9" end="9"/>
                                            </p:txEl>
                                          </p:spTgt>
                                        </p:tgtEl>
                                        <p:attrNameLst>
                                          <p:attrName>style.visibility</p:attrName>
                                        </p:attrNameLst>
                                      </p:cBhvr>
                                      <p:to>
                                        <p:strVal val="visible"/>
                                      </p:to>
                                    </p:set>
                                    <p:animEffect transition="in" filter="fade">
                                      <p:cBhvr>
                                        <p:cTn id="6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5478011" y="1364511"/>
            <a:ext cx="3197083" cy="3939066"/>
          </a:xfrm>
          <a:solidFill>
            <a:schemeClr val="tx2">
              <a:lumMod val="20000"/>
              <a:lumOff val="80000"/>
            </a:schemeClr>
          </a:solidFill>
          <a:ln w="28575">
            <a:solidFill>
              <a:schemeClr val="accent1"/>
            </a:solidFill>
          </a:ln>
        </p:spPr>
        <p:txBody>
          <a:bodyPr/>
          <a:lstStyle/>
          <a:p>
            <a:r>
              <a:rPr lang="en-GB" b="1" dirty="0">
                <a:latin typeface="Gotham Rounded Book"/>
              </a:rPr>
              <a:t>Comments</a:t>
            </a:r>
          </a:p>
          <a:p>
            <a:r>
              <a:rPr lang="en-GB" dirty="0">
                <a:latin typeface="Gotham Rounded Book"/>
              </a:rPr>
              <a:t>Q2.  Question asks candidates to demonstrate their knowledge of materials.</a:t>
            </a:r>
          </a:p>
          <a:p>
            <a:endParaRPr lang="en-GB" dirty="0">
              <a:latin typeface="Gotham Rounded Book"/>
            </a:endParaRPr>
          </a:p>
          <a:p>
            <a:pPr marL="342900" indent="-342900">
              <a:buAutoNum type="alphaLcParenBoth"/>
            </a:pPr>
            <a:r>
              <a:rPr lang="en-GB" dirty="0">
                <a:latin typeface="Gotham Rounded Book"/>
              </a:rPr>
              <a:t>Simplistic explanation.  No detail amplifying the candidates response.  (1 Mark)</a:t>
            </a:r>
          </a:p>
          <a:p>
            <a:pPr marL="342900" indent="-342900">
              <a:buAutoNum type="alphaLcParenBoth"/>
            </a:pPr>
            <a:endParaRPr lang="en-GB" dirty="0">
              <a:latin typeface="Gotham Rounded Book"/>
            </a:endParaRPr>
          </a:p>
          <a:p>
            <a:pPr marL="342900" indent="-342900">
              <a:buAutoNum type="alphaLcParenBoth"/>
            </a:pPr>
            <a:endParaRPr lang="en-GB" dirty="0">
              <a:latin typeface="Gotham Rounded Book"/>
            </a:endParaRPr>
          </a:p>
          <a:p>
            <a:pPr marL="342900" indent="-342900">
              <a:buAutoNum type="alphaLcParenBoth"/>
            </a:pPr>
            <a:r>
              <a:rPr lang="en-GB" dirty="0">
                <a:latin typeface="Gotham Rounded Book"/>
              </a:rPr>
              <a:t> Suitable material stated, vague explanation of its suitable properties.</a:t>
            </a:r>
          </a:p>
          <a:p>
            <a:r>
              <a:rPr lang="en-GB" dirty="0">
                <a:latin typeface="Gotham Rounded Book"/>
              </a:rPr>
              <a:t>	(2 Marks )</a:t>
            </a:r>
          </a:p>
          <a:p>
            <a:endParaRPr lang="en-GB" dirty="0">
              <a:latin typeface="Gotham Rounded Book"/>
            </a:endParaRPr>
          </a:p>
          <a:p>
            <a:endParaRPr lang="en-GB" dirty="0">
              <a:latin typeface="Gotham Rounded Book"/>
            </a:endParaRPr>
          </a:p>
          <a:p>
            <a:endParaRPr lang="en-GB" dirty="0">
              <a:latin typeface="Gotham Rounded Book"/>
            </a:endParaRPr>
          </a:p>
        </p:txBody>
      </p:sp>
      <p:pic>
        <p:nvPicPr>
          <p:cNvPr id="10" name="Picture 9">
            <a:extLst>
              <a:ext uri="{FF2B5EF4-FFF2-40B4-BE49-F238E27FC236}">
                <a16:creationId xmlns:a16="http://schemas.microsoft.com/office/drawing/2014/main" id="{6DD9DE76-ACAF-AC42-9F74-0DA461F4F20E}"/>
              </a:ext>
            </a:extLst>
          </p:cNvPr>
          <p:cNvPicPr>
            <a:picLocks noChangeAspect="1"/>
          </p:cNvPicPr>
          <p:nvPr/>
        </p:nvPicPr>
        <p:blipFill>
          <a:blip r:embed="rId2"/>
          <a:stretch>
            <a:fillRect/>
          </a:stretch>
        </p:blipFill>
        <p:spPr>
          <a:xfrm>
            <a:off x="4180459" y="4991855"/>
            <a:ext cx="268448" cy="311722"/>
          </a:xfrm>
          <a:prstGeom prst="rect">
            <a:avLst/>
          </a:prstGeom>
        </p:spPr>
      </p:pic>
      <p:pic>
        <p:nvPicPr>
          <p:cNvPr id="11" name="Picture 10">
            <a:extLst>
              <a:ext uri="{FF2B5EF4-FFF2-40B4-BE49-F238E27FC236}">
                <a16:creationId xmlns:a16="http://schemas.microsoft.com/office/drawing/2014/main" id="{53F9216F-36DA-FB4A-9283-965C9A2C62D1}"/>
              </a:ext>
            </a:extLst>
          </p:cNvPr>
          <p:cNvPicPr>
            <a:picLocks noChangeAspect="1"/>
          </p:cNvPicPr>
          <p:nvPr/>
        </p:nvPicPr>
        <p:blipFill>
          <a:blip r:embed="rId2"/>
          <a:stretch>
            <a:fillRect/>
          </a:stretch>
        </p:blipFill>
        <p:spPr>
          <a:xfrm>
            <a:off x="4214071" y="5499318"/>
            <a:ext cx="268448" cy="311722"/>
          </a:xfrm>
          <a:prstGeom prst="rect">
            <a:avLst/>
          </a:prstGeom>
        </p:spPr>
      </p:pic>
      <p:pic>
        <p:nvPicPr>
          <p:cNvPr id="16" name="Picture 15">
            <a:extLst>
              <a:ext uri="{FF2B5EF4-FFF2-40B4-BE49-F238E27FC236}">
                <a16:creationId xmlns:a16="http://schemas.microsoft.com/office/drawing/2014/main" id="{7C952DCE-CE96-5246-A703-8E1105DEEBB8}"/>
              </a:ext>
            </a:extLst>
          </p:cNvPr>
          <p:cNvPicPr>
            <a:picLocks noChangeAspect="1"/>
          </p:cNvPicPr>
          <p:nvPr/>
        </p:nvPicPr>
        <p:blipFill>
          <a:blip r:embed="rId2"/>
          <a:stretch>
            <a:fillRect/>
          </a:stretch>
        </p:blipFill>
        <p:spPr>
          <a:xfrm>
            <a:off x="4214071" y="1984109"/>
            <a:ext cx="268448" cy="311722"/>
          </a:xfrm>
          <a:prstGeom prst="rect">
            <a:avLst/>
          </a:prstGeom>
        </p:spPr>
      </p:pic>
      <p:pic>
        <p:nvPicPr>
          <p:cNvPr id="3" name="Picture 2">
            <a:extLst>
              <a:ext uri="{FF2B5EF4-FFF2-40B4-BE49-F238E27FC236}">
                <a16:creationId xmlns:a16="http://schemas.microsoft.com/office/drawing/2014/main" id="{F3146438-72EE-1245-BABD-9720876580A4}"/>
              </a:ext>
            </a:extLst>
          </p:cNvPr>
          <p:cNvPicPr>
            <a:picLocks noChangeAspect="1"/>
          </p:cNvPicPr>
          <p:nvPr/>
        </p:nvPicPr>
        <p:blipFill rotWithShape="1">
          <a:blip r:embed="rId3"/>
          <a:srcRect l="-817" t="-1853" r="817" b="15818"/>
          <a:stretch/>
        </p:blipFill>
        <p:spPr>
          <a:xfrm>
            <a:off x="64261" y="1255455"/>
            <a:ext cx="4116198" cy="5063049"/>
          </a:xfrm>
          <a:prstGeom prst="rect">
            <a:avLst/>
          </a:prstGeom>
        </p:spPr>
      </p:pic>
      <p:sp>
        <p:nvSpPr>
          <p:cNvPr id="8" name="Text Placeholder 1">
            <a:extLst>
              <a:ext uri="{FF2B5EF4-FFF2-40B4-BE49-F238E27FC236}">
                <a16:creationId xmlns:a16="http://schemas.microsoft.com/office/drawing/2014/main" id="{0A44ED9F-79DC-4906-8914-B9844B29D934}"/>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2</a:t>
            </a:r>
          </a:p>
        </p:txBody>
      </p:sp>
    </p:spTree>
    <p:extLst>
      <p:ext uri="{BB962C8B-B14F-4D97-AF65-F5344CB8AC3E}">
        <p14:creationId xmlns:p14="http://schemas.microsoft.com/office/powerpoint/2010/main" val="217544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5478011" y="1364511"/>
            <a:ext cx="3197083" cy="4515294"/>
          </a:xfrm>
          <a:solidFill>
            <a:schemeClr val="tx2">
              <a:lumMod val="20000"/>
              <a:lumOff val="80000"/>
            </a:schemeClr>
          </a:solidFill>
          <a:ln w="28575">
            <a:solidFill>
              <a:schemeClr val="accent1"/>
            </a:solidFill>
          </a:ln>
        </p:spPr>
        <p:txBody>
          <a:bodyPr/>
          <a:lstStyle/>
          <a:p>
            <a:r>
              <a:rPr lang="en-GB" b="1" dirty="0">
                <a:latin typeface="Gotham Rounded Book"/>
              </a:rPr>
              <a:t>Comments</a:t>
            </a:r>
          </a:p>
          <a:p>
            <a:r>
              <a:rPr lang="en-GB" dirty="0">
                <a:latin typeface="Gotham Rounded Book"/>
              </a:rPr>
              <a:t>Q5. Candidates are required to explain their understanding of the term ‘Design Classic’ with reference to an identified product.</a:t>
            </a:r>
          </a:p>
          <a:p>
            <a:endParaRPr lang="en-GB" dirty="0">
              <a:latin typeface="Gotham Rounded Book"/>
            </a:endParaRPr>
          </a:p>
          <a:p>
            <a:r>
              <a:rPr lang="en-GB" dirty="0">
                <a:latin typeface="Gotham Rounded Book"/>
              </a:rPr>
              <a:t>Level 2 response:</a:t>
            </a:r>
          </a:p>
          <a:p>
            <a:endParaRPr lang="en-GB" dirty="0">
              <a:latin typeface="Gotham Rounded Book"/>
            </a:endParaRPr>
          </a:p>
          <a:p>
            <a:pPr marL="285750" indent="-285750">
              <a:buFont typeface="Arial" panose="020B0604020202020204" pitchFamily="34" charset="0"/>
              <a:buChar char="•"/>
            </a:pPr>
            <a:r>
              <a:rPr lang="en-GB" dirty="0">
                <a:latin typeface="Gotham Rounded Book"/>
              </a:rPr>
              <a:t>Some technical language has been employed.</a:t>
            </a:r>
          </a:p>
          <a:p>
            <a:pPr marL="285750" indent="-285750">
              <a:buFont typeface="Arial" panose="020B0604020202020204" pitchFamily="34" charset="0"/>
              <a:buChar char="•"/>
            </a:pPr>
            <a:r>
              <a:rPr lang="en-GB" dirty="0">
                <a:latin typeface="Gotham Rounded Book"/>
              </a:rPr>
              <a:t>Has identified a unique element in the design</a:t>
            </a:r>
          </a:p>
          <a:p>
            <a:pPr marL="285750" indent="-285750">
              <a:buFont typeface="Arial" panose="020B0604020202020204" pitchFamily="34" charset="0"/>
              <a:buChar char="•"/>
            </a:pPr>
            <a:r>
              <a:rPr lang="en-GB" dirty="0">
                <a:latin typeface="Gotham Rounded Book"/>
              </a:rPr>
              <a:t>Has identified the desirability over time of the Mini.</a:t>
            </a:r>
          </a:p>
          <a:p>
            <a:pPr marL="285750" indent="-285750">
              <a:buFont typeface="Arial" panose="020B0604020202020204" pitchFamily="34" charset="0"/>
              <a:buChar char="•"/>
            </a:pPr>
            <a:r>
              <a:rPr lang="en-GB" dirty="0">
                <a:latin typeface="Gotham Rounded Book"/>
              </a:rPr>
              <a:t>Has identified its impact on similar products</a:t>
            </a:r>
          </a:p>
          <a:p>
            <a:r>
              <a:rPr lang="en-GB" dirty="0">
                <a:latin typeface="Gotham Rounded Book"/>
              </a:rPr>
              <a:t>(4 Marks)</a:t>
            </a:r>
          </a:p>
          <a:p>
            <a:endParaRPr lang="en-GB" dirty="0">
              <a:latin typeface="Gotham Rounded Book"/>
            </a:endParaRPr>
          </a:p>
          <a:p>
            <a:endParaRPr lang="en-GB" dirty="0">
              <a:latin typeface="Gotham Rounded Book"/>
            </a:endParaRPr>
          </a:p>
        </p:txBody>
      </p:sp>
      <p:pic>
        <p:nvPicPr>
          <p:cNvPr id="3" name="Picture 2">
            <a:extLst>
              <a:ext uri="{FF2B5EF4-FFF2-40B4-BE49-F238E27FC236}">
                <a16:creationId xmlns:a16="http://schemas.microsoft.com/office/drawing/2014/main" id="{BE784B43-242E-F242-9364-623E43416EA4}"/>
              </a:ext>
            </a:extLst>
          </p:cNvPr>
          <p:cNvPicPr>
            <a:picLocks noChangeAspect="1"/>
          </p:cNvPicPr>
          <p:nvPr/>
        </p:nvPicPr>
        <p:blipFill>
          <a:blip r:embed="rId2"/>
          <a:stretch>
            <a:fillRect/>
          </a:stretch>
        </p:blipFill>
        <p:spPr>
          <a:xfrm>
            <a:off x="163653" y="1364510"/>
            <a:ext cx="5231503" cy="4633617"/>
          </a:xfrm>
          <a:prstGeom prst="rect">
            <a:avLst/>
          </a:prstGeom>
        </p:spPr>
      </p:pic>
      <p:pic>
        <p:nvPicPr>
          <p:cNvPr id="18" name="Picture 17">
            <a:extLst>
              <a:ext uri="{FF2B5EF4-FFF2-40B4-BE49-F238E27FC236}">
                <a16:creationId xmlns:a16="http://schemas.microsoft.com/office/drawing/2014/main" id="{F3D2F91A-1281-C547-BDA7-0C5F33D11CC7}"/>
              </a:ext>
            </a:extLst>
          </p:cNvPr>
          <p:cNvPicPr>
            <a:picLocks noChangeAspect="1"/>
          </p:cNvPicPr>
          <p:nvPr/>
        </p:nvPicPr>
        <p:blipFill>
          <a:blip r:embed="rId3"/>
          <a:stretch>
            <a:fillRect/>
          </a:stretch>
        </p:blipFill>
        <p:spPr>
          <a:xfrm>
            <a:off x="5160023" y="2897435"/>
            <a:ext cx="268448" cy="311722"/>
          </a:xfrm>
          <a:prstGeom prst="rect">
            <a:avLst/>
          </a:prstGeom>
        </p:spPr>
      </p:pic>
      <p:pic>
        <p:nvPicPr>
          <p:cNvPr id="19" name="Picture 18">
            <a:extLst>
              <a:ext uri="{FF2B5EF4-FFF2-40B4-BE49-F238E27FC236}">
                <a16:creationId xmlns:a16="http://schemas.microsoft.com/office/drawing/2014/main" id="{8D660002-3C18-C340-A8C0-21944E2BE51E}"/>
              </a:ext>
            </a:extLst>
          </p:cNvPr>
          <p:cNvPicPr>
            <a:picLocks noChangeAspect="1"/>
          </p:cNvPicPr>
          <p:nvPr/>
        </p:nvPicPr>
        <p:blipFill>
          <a:blip r:embed="rId3"/>
          <a:stretch>
            <a:fillRect/>
          </a:stretch>
        </p:blipFill>
        <p:spPr>
          <a:xfrm>
            <a:off x="5176248" y="3426724"/>
            <a:ext cx="268448" cy="311722"/>
          </a:xfrm>
          <a:prstGeom prst="rect">
            <a:avLst/>
          </a:prstGeom>
        </p:spPr>
      </p:pic>
      <p:pic>
        <p:nvPicPr>
          <p:cNvPr id="20" name="Picture 19">
            <a:extLst>
              <a:ext uri="{FF2B5EF4-FFF2-40B4-BE49-F238E27FC236}">
                <a16:creationId xmlns:a16="http://schemas.microsoft.com/office/drawing/2014/main" id="{74E36D57-DAD5-9444-AEEB-AED204CC3863}"/>
              </a:ext>
            </a:extLst>
          </p:cNvPr>
          <p:cNvPicPr>
            <a:picLocks noChangeAspect="1"/>
          </p:cNvPicPr>
          <p:nvPr/>
        </p:nvPicPr>
        <p:blipFill>
          <a:blip r:embed="rId3"/>
          <a:stretch>
            <a:fillRect/>
          </a:stretch>
        </p:blipFill>
        <p:spPr>
          <a:xfrm>
            <a:off x="5151478" y="4661086"/>
            <a:ext cx="268448" cy="311722"/>
          </a:xfrm>
          <a:prstGeom prst="rect">
            <a:avLst/>
          </a:prstGeom>
        </p:spPr>
      </p:pic>
      <p:pic>
        <p:nvPicPr>
          <p:cNvPr id="21" name="Picture 20">
            <a:extLst>
              <a:ext uri="{FF2B5EF4-FFF2-40B4-BE49-F238E27FC236}">
                <a16:creationId xmlns:a16="http://schemas.microsoft.com/office/drawing/2014/main" id="{96DF8D40-5BD5-9F4F-B84C-CC0F1F533BC2}"/>
              </a:ext>
            </a:extLst>
          </p:cNvPr>
          <p:cNvPicPr>
            <a:picLocks noChangeAspect="1"/>
          </p:cNvPicPr>
          <p:nvPr/>
        </p:nvPicPr>
        <p:blipFill>
          <a:blip r:embed="rId3"/>
          <a:stretch>
            <a:fillRect/>
          </a:stretch>
        </p:blipFill>
        <p:spPr>
          <a:xfrm>
            <a:off x="5151478" y="5190375"/>
            <a:ext cx="268448" cy="311722"/>
          </a:xfrm>
          <a:prstGeom prst="rect">
            <a:avLst/>
          </a:prstGeom>
        </p:spPr>
      </p:pic>
      <p:sp>
        <p:nvSpPr>
          <p:cNvPr id="8" name="Text Placeholder 1">
            <a:extLst>
              <a:ext uri="{FF2B5EF4-FFF2-40B4-BE49-F238E27FC236}">
                <a16:creationId xmlns:a16="http://schemas.microsoft.com/office/drawing/2014/main" id="{979006D5-DC57-405A-B8ED-620C836ABC1B}"/>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5</a:t>
            </a:r>
          </a:p>
        </p:txBody>
      </p:sp>
    </p:spTree>
    <p:extLst>
      <p:ext uri="{BB962C8B-B14F-4D97-AF65-F5344CB8AC3E}">
        <p14:creationId xmlns:p14="http://schemas.microsoft.com/office/powerpoint/2010/main" val="2891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5650258" y="1364511"/>
            <a:ext cx="3197083" cy="5296348"/>
          </a:xfrm>
          <a:solidFill>
            <a:schemeClr val="tx2">
              <a:lumMod val="20000"/>
              <a:lumOff val="80000"/>
            </a:schemeClr>
          </a:solidFill>
          <a:ln w="28575">
            <a:solidFill>
              <a:schemeClr val="tx2">
                <a:lumMod val="60000"/>
                <a:lumOff val="40000"/>
              </a:schemeClr>
            </a:solidFill>
          </a:ln>
        </p:spPr>
        <p:txBody>
          <a:bodyPr/>
          <a:lstStyle/>
          <a:p>
            <a:r>
              <a:rPr lang="en-GB" b="1" dirty="0">
                <a:latin typeface="Gotham Rounded Book"/>
              </a:rPr>
              <a:t>Comments</a:t>
            </a:r>
          </a:p>
          <a:p>
            <a:r>
              <a:rPr lang="en-GB" dirty="0">
                <a:latin typeface="Gotham Rounded Book"/>
              </a:rPr>
              <a:t>Q5. Candidates are required to explain their understanding of the term ‘Design Classic’ with reference to an identified product.</a:t>
            </a:r>
          </a:p>
          <a:p>
            <a:endParaRPr lang="en-GB" dirty="0">
              <a:latin typeface="Gotham Rounded Book"/>
            </a:endParaRPr>
          </a:p>
          <a:p>
            <a:r>
              <a:rPr lang="en-GB" dirty="0">
                <a:latin typeface="Gotham Rounded Book"/>
              </a:rPr>
              <a:t>Level 1 response:</a:t>
            </a:r>
          </a:p>
          <a:p>
            <a:endParaRPr lang="en-GB" dirty="0">
              <a:latin typeface="Gotham Rounded Book"/>
            </a:endParaRPr>
          </a:p>
          <a:p>
            <a:pPr marL="285750" indent="-285750">
              <a:buFont typeface="Arial" panose="020B0604020202020204" pitchFamily="34" charset="0"/>
              <a:buChar char="•"/>
            </a:pPr>
            <a:r>
              <a:rPr lang="en-GB" dirty="0">
                <a:latin typeface="Gotham Rounded Book"/>
              </a:rPr>
              <a:t>Little/no use of technical language.</a:t>
            </a:r>
          </a:p>
          <a:p>
            <a:pPr marL="285750" indent="-285750">
              <a:buFont typeface="Arial" panose="020B0604020202020204" pitchFamily="34" charset="0"/>
              <a:buChar char="•"/>
            </a:pPr>
            <a:r>
              <a:rPr lang="en-GB" dirty="0">
                <a:latin typeface="Gotham Rounded Book"/>
              </a:rPr>
              <a:t>Simple explanation of the term ‘design classic’</a:t>
            </a:r>
          </a:p>
          <a:p>
            <a:pPr marL="285750" indent="-285750">
              <a:buFont typeface="Arial" panose="020B0604020202020204" pitchFamily="34" charset="0"/>
              <a:buChar char="•"/>
            </a:pPr>
            <a:r>
              <a:rPr lang="en-GB" dirty="0">
                <a:latin typeface="Gotham Rounded Book"/>
              </a:rPr>
              <a:t>Has identified timeless appeal of a ‘design classic’ in the Mini.</a:t>
            </a:r>
          </a:p>
          <a:p>
            <a:pPr marL="285750" indent="-285750">
              <a:buFont typeface="Arial" panose="020B0604020202020204" pitchFamily="34" charset="0"/>
              <a:buChar char="•"/>
            </a:pPr>
            <a:r>
              <a:rPr lang="en-GB" dirty="0">
                <a:latin typeface="Gotham Rounded Book"/>
              </a:rPr>
              <a:t>Weak Grammar, punctuation and spelling.</a:t>
            </a:r>
          </a:p>
          <a:p>
            <a:r>
              <a:rPr lang="en-GB" dirty="0">
                <a:latin typeface="Gotham Rounded Book"/>
              </a:rPr>
              <a:t>(2 Marks)</a:t>
            </a:r>
          </a:p>
          <a:p>
            <a:endParaRPr lang="en-GB" dirty="0">
              <a:latin typeface="Gotham Rounded Book"/>
            </a:endParaRPr>
          </a:p>
          <a:p>
            <a:endParaRPr lang="en-GB" dirty="0">
              <a:latin typeface="Gotham Rounded Book"/>
            </a:endParaRPr>
          </a:p>
          <a:p>
            <a:endParaRPr lang="en-GB" dirty="0">
              <a:latin typeface="Gotham Rounded Book"/>
            </a:endParaRPr>
          </a:p>
        </p:txBody>
      </p:sp>
      <p:pic>
        <p:nvPicPr>
          <p:cNvPr id="4" name="Picture 3">
            <a:extLst>
              <a:ext uri="{FF2B5EF4-FFF2-40B4-BE49-F238E27FC236}">
                <a16:creationId xmlns:a16="http://schemas.microsoft.com/office/drawing/2014/main" id="{91270F91-CBCA-C74D-8F82-8CA8090EEE6C}"/>
              </a:ext>
            </a:extLst>
          </p:cNvPr>
          <p:cNvPicPr>
            <a:picLocks noChangeAspect="1"/>
          </p:cNvPicPr>
          <p:nvPr/>
        </p:nvPicPr>
        <p:blipFill>
          <a:blip r:embed="rId2"/>
          <a:stretch>
            <a:fillRect/>
          </a:stretch>
        </p:blipFill>
        <p:spPr>
          <a:xfrm>
            <a:off x="274320" y="1364511"/>
            <a:ext cx="5104610" cy="4213329"/>
          </a:xfrm>
          <a:prstGeom prst="rect">
            <a:avLst/>
          </a:prstGeom>
        </p:spPr>
      </p:pic>
      <p:pic>
        <p:nvPicPr>
          <p:cNvPr id="6" name="Picture 5">
            <a:extLst>
              <a:ext uri="{FF2B5EF4-FFF2-40B4-BE49-F238E27FC236}">
                <a16:creationId xmlns:a16="http://schemas.microsoft.com/office/drawing/2014/main" id="{C1010408-FFDC-3347-8BC8-6D43A93A3A19}"/>
              </a:ext>
            </a:extLst>
          </p:cNvPr>
          <p:cNvPicPr>
            <a:picLocks noChangeAspect="1"/>
          </p:cNvPicPr>
          <p:nvPr/>
        </p:nvPicPr>
        <p:blipFill>
          <a:blip r:embed="rId3"/>
          <a:stretch>
            <a:fillRect/>
          </a:stretch>
        </p:blipFill>
        <p:spPr>
          <a:xfrm>
            <a:off x="5185145" y="4012685"/>
            <a:ext cx="268448" cy="311722"/>
          </a:xfrm>
          <a:prstGeom prst="rect">
            <a:avLst/>
          </a:prstGeom>
        </p:spPr>
      </p:pic>
      <p:pic>
        <p:nvPicPr>
          <p:cNvPr id="8" name="Picture 7">
            <a:extLst>
              <a:ext uri="{FF2B5EF4-FFF2-40B4-BE49-F238E27FC236}">
                <a16:creationId xmlns:a16="http://schemas.microsoft.com/office/drawing/2014/main" id="{7325C3C0-4BC7-BA42-A9E3-702268A119BF}"/>
              </a:ext>
            </a:extLst>
          </p:cNvPr>
          <p:cNvPicPr>
            <a:picLocks noChangeAspect="1"/>
          </p:cNvPicPr>
          <p:nvPr/>
        </p:nvPicPr>
        <p:blipFill>
          <a:blip r:embed="rId3"/>
          <a:stretch>
            <a:fillRect/>
          </a:stretch>
        </p:blipFill>
        <p:spPr>
          <a:xfrm>
            <a:off x="5188210" y="2775959"/>
            <a:ext cx="268448" cy="311722"/>
          </a:xfrm>
          <a:prstGeom prst="rect">
            <a:avLst/>
          </a:prstGeom>
        </p:spPr>
      </p:pic>
      <p:sp>
        <p:nvSpPr>
          <p:cNvPr id="9" name="Text Placeholder 1">
            <a:extLst>
              <a:ext uri="{FF2B5EF4-FFF2-40B4-BE49-F238E27FC236}">
                <a16:creationId xmlns:a16="http://schemas.microsoft.com/office/drawing/2014/main" id="{20D16D53-D1F3-4B64-A363-D5E3CB44CB70}"/>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5</a:t>
            </a:r>
          </a:p>
        </p:txBody>
      </p:sp>
    </p:spTree>
    <p:extLst>
      <p:ext uri="{BB962C8B-B14F-4D97-AF65-F5344CB8AC3E}">
        <p14:creationId xmlns:p14="http://schemas.microsoft.com/office/powerpoint/2010/main" val="218371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500"/>
                                        <p:tgtEl>
                                          <p:spTgt spid="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500"/>
                                        <p:tgtEl>
                                          <p:spTgt spid="7">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9" end="9"/>
                                            </p:txEl>
                                          </p:spTgt>
                                        </p:tgtEl>
                                        <p:attrNameLst>
                                          <p:attrName>style.visibility</p:attrName>
                                        </p:attrNameLst>
                                      </p:cBhvr>
                                      <p:to>
                                        <p:strVal val="visible"/>
                                      </p:to>
                                    </p:set>
                                    <p:animEffect transition="in" filter="fade">
                                      <p:cBhvr>
                                        <p:cTn id="4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5AC905-BB73-8443-8211-29C481F8FEC5}"/>
              </a:ext>
            </a:extLst>
          </p:cNvPr>
          <p:cNvPicPr>
            <a:picLocks noChangeAspect="1"/>
          </p:cNvPicPr>
          <p:nvPr/>
        </p:nvPicPr>
        <p:blipFill>
          <a:blip r:embed="rId3"/>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B6D05861-A120-AE49-B092-01024FC2ABAB}"/>
              </a:ext>
            </a:extLst>
          </p:cNvPr>
          <p:cNvPicPr>
            <a:picLocks noChangeAspect="1"/>
          </p:cNvPicPr>
          <p:nvPr/>
        </p:nvPicPr>
        <p:blipFill>
          <a:blip r:embed="rId4"/>
          <a:stretch>
            <a:fillRect/>
          </a:stretch>
        </p:blipFill>
        <p:spPr>
          <a:xfrm>
            <a:off x="299354" y="1301263"/>
            <a:ext cx="4149554" cy="5556737"/>
          </a:xfrm>
          <a:prstGeom prst="rect">
            <a:avLst/>
          </a:prstGeom>
        </p:spPr>
      </p:pic>
      <p:pic>
        <p:nvPicPr>
          <p:cNvPr id="12" name="Picture 11">
            <a:extLst>
              <a:ext uri="{FF2B5EF4-FFF2-40B4-BE49-F238E27FC236}">
                <a16:creationId xmlns:a16="http://schemas.microsoft.com/office/drawing/2014/main" id="{E5CDD26C-145A-9648-8B33-8EA363ED9AF0}"/>
              </a:ext>
            </a:extLst>
          </p:cNvPr>
          <p:cNvPicPr>
            <a:picLocks noChangeAspect="1"/>
          </p:cNvPicPr>
          <p:nvPr/>
        </p:nvPicPr>
        <p:blipFill>
          <a:blip r:embed="rId5"/>
          <a:stretch>
            <a:fillRect/>
          </a:stretch>
        </p:blipFill>
        <p:spPr>
          <a:xfrm>
            <a:off x="4448908" y="3486011"/>
            <a:ext cx="268448" cy="311722"/>
          </a:xfrm>
          <a:prstGeom prst="rect">
            <a:avLst/>
          </a:prstGeom>
        </p:spPr>
      </p:pic>
      <p:pic>
        <p:nvPicPr>
          <p:cNvPr id="13" name="Picture 12">
            <a:extLst>
              <a:ext uri="{FF2B5EF4-FFF2-40B4-BE49-F238E27FC236}">
                <a16:creationId xmlns:a16="http://schemas.microsoft.com/office/drawing/2014/main" id="{B67E75FB-0909-2E45-8602-BAA74185228B}"/>
              </a:ext>
            </a:extLst>
          </p:cNvPr>
          <p:cNvPicPr>
            <a:picLocks noChangeAspect="1"/>
          </p:cNvPicPr>
          <p:nvPr/>
        </p:nvPicPr>
        <p:blipFill>
          <a:blip r:embed="rId5"/>
          <a:stretch>
            <a:fillRect/>
          </a:stretch>
        </p:blipFill>
        <p:spPr>
          <a:xfrm>
            <a:off x="4442314" y="4053791"/>
            <a:ext cx="268448" cy="311722"/>
          </a:xfrm>
          <a:prstGeom prst="rect">
            <a:avLst/>
          </a:prstGeom>
        </p:spPr>
      </p:pic>
      <p:pic>
        <p:nvPicPr>
          <p:cNvPr id="14" name="Picture 13">
            <a:extLst>
              <a:ext uri="{FF2B5EF4-FFF2-40B4-BE49-F238E27FC236}">
                <a16:creationId xmlns:a16="http://schemas.microsoft.com/office/drawing/2014/main" id="{1A1E6886-664F-9A4C-85AE-6F20C4AA31D1}"/>
              </a:ext>
            </a:extLst>
          </p:cNvPr>
          <p:cNvPicPr>
            <a:picLocks noChangeAspect="1"/>
          </p:cNvPicPr>
          <p:nvPr/>
        </p:nvPicPr>
        <p:blipFill>
          <a:blip r:embed="rId5"/>
          <a:stretch>
            <a:fillRect/>
          </a:stretch>
        </p:blipFill>
        <p:spPr>
          <a:xfrm>
            <a:off x="4435720" y="4663954"/>
            <a:ext cx="268448" cy="311722"/>
          </a:xfrm>
          <a:prstGeom prst="rect">
            <a:avLst/>
          </a:prstGeom>
        </p:spPr>
      </p:pic>
      <p:pic>
        <p:nvPicPr>
          <p:cNvPr id="15" name="Picture 14">
            <a:extLst>
              <a:ext uri="{FF2B5EF4-FFF2-40B4-BE49-F238E27FC236}">
                <a16:creationId xmlns:a16="http://schemas.microsoft.com/office/drawing/2014/main" id="{EF04D196-98EC-8541-8072-16C21DE1F7DB}"/>
              </a:ext>
            </a:extLst>
          </p:cNvPr>
          <p:cNvPicPr>
            <a:picLocks noChangeAspect="1"/>
          </p:cNvPicPr>
          <p:nvPr/>
        </p:nvPicPr>
        <p:blipFill>
          <a:blip r:embed="rId5"/>
          <a:stretch>
            <a:fillRect/>
          </a:stretch>
        </p:blipFill>
        <p:spPr>
          <a:xfrm>
            <a:off x="4435720" y="5172005"/>
            <a:ext cx="268448" cy="311722"/>
          </a:xfrm>
          <a:prstGeom prst="rect">
            <a:avLst/>
          </a:prstGeom>
        </p:spPr>
      </p:pic>
      <p:pic>
        <p:nvPicPr>
          <p:cNvPr id="16" name="Picture 15">
            <a:extLst>
              <a:ext uri="{FF2B5EF4-FFF2-40B4-BE49-F238E27FC236}">
                <a16:creationId xmlns:a16="http://schemas.microsoft.com/office/drawing/2014/main" id="{E1F66C30-AF4D-E444-8C62-E7D254617ECA}"/>
              </a:ext>
            </a:extLst>
          </p:cNvPr>
          <p:cNvPicPr>
            <a:picLocks noChangeAspect="1"/>
          </p:cNvPicPr>
          <p:nvPr/>
        </p:nvPicPr>
        <p:blipFill>
          <a:blip r:embed="rId5"/>
          <a:stretch>
            <a:fillRect/>
          </a:stretch>
        </p:blipFill>
        <p:spPr>
          <a:xfrm>
            <a:off x="4435720" y="5782168"/>
            <a:ext cx="268448" cy="311722"/>
          </a:xfrm>
          <a:prstGeom prst="rect">
            <a:avLst/>
          </a:prstGeom>
        </p:spPr>
      </p:pic>
      <p:pic>
        <p:nvPicPr>
          <p:cNvPr id="17" name="Picture 16">
            <a:extLst>
              <a:ext uri="{FF2B5EF4-FFF2-40B4-BE49-F238E27FC236}">
                <a16:creationId xmlns:a16="http://schemas.microsoft.com/office/drawing/2014/main" id="{F17D33B5-97CE-4422-BF4D-88E4F993A5A7}"/>
              </a:ext>
            </a:extLst>
          </p:cNvPr>
          <p:cNvPicPr>
            <a:picLocks noChangeAspect="1"/>
          </p:cNvPicPr>
          <p:nvPr/>
        </p:nvPicPr>
        <p:blipFill>
          <a:blip r:embed="rId5"/>
          <a:stretch>
            <a:fillRect/>
          </a:stretch>
        </p:blipFill>
        <p:spPr>
          <a:xfrm>
            <a:off x="8752938" y="2027726"/>
            <a:ext cx="268448" cy="311722"/>
          </a:xfrm>
          <a:prstGeom prst="rect">
            <a:avLst/>
          </a:prstGeom>
        </p:spPr>
      </p:pic>
      <p:pic>
        <p:nvPicPr>
          <p:cNvPr id="18" name="Picture 17">
            <a:extLst>
              <a:ext uri="{FF2B5EF4-FFF2-40B4-BE49-F238E27FC236}">
                <a16:creationId xmlns:a16="http://schemas.microsoft.com/office/drawing/2014/main" id="{61E50C56-21FD-4744-9B0A-ADCDA3AC098C}"/>
              </a:ext>
            </a:extLst>
          </p:cNvPr>
          <p:cNvPicPr>
            <a:picLocks noChangeAspect="1"/>
          </p:cNvPicPr>
          <p:nvPr/>
        </p:nvPicPr>
        <p:blipFill rotWithShape="1">
          <a:blip r:embed="rId6"/>
          <a:srcRect t="13338"/>
          <a:stretch/>
        </p:blipFill>
        <p:spPr>
          <a:xfrm>
            <a:off x="4510214" y="1294626"/>
            <a:ext cx="4181417" cy="1839386"/>
          </a:xfrm>
          <a:prstGeom prst="rect">
            <a:avLst/>
          </a:prstGeom>
        </p:spPr>
      </p:pic>
      <p:sp>
        <p:nvSpPr>
          <p:cNvPr id="19" name="Text Placeholder 6">
            <a:extLst>
              <a:ext uri="{FF2B5EF4-FFF2-40B4-BE49-F238E27FC236}">
                <a16:creationId xmlns:a16="http://schemas.microsoft.com/office/drawing/2014/main" id="{28137723-5B6D-462A-8BC6-3DE37DA4B9AC}"/>
              </a:ext>
            </a:extLst>
          </p:cNvPr>
          <p:cNvSpPr>
            <a:spLocks noGrp="1"/>
          </p:cNvSpPr>
          <p:nvPr>
            <p:ph type="body" sz="quarter" idx="17"/>
          </p:nvPr>
        </p:nvSpPr>
        <p:spPr>
          <a:xfrm>
            <a:off x="4826106" y="3049298"/>
            <a:ext cx="3926832" cy="3560822"/>
          </a:xfrm>
          <a:solidFill>
            <a:schemeClr val="tx2">
              <a:lumMod val="20000"/>
              <a:lumOff val="80000"/>
            </a:schemeClr>
          </a:solidFill>
          <a:ln w="28575">
            <a:solidFill>
              <a:schemeClr val="tx2">
                <a:lumMod val="60000"/>
                <a:lumOff val="40000"/>
              </a:schemeClr>
            </a:solidFill>
          </a:ln>
        </p:spPr>
        <p:txBody>
          <a:bodyPr/>
          <a:lstStyle/>
          <a:p>
            <a:r>
              <a:rPr lang="en-GB" sz="1200" b="1" dirty="0">
                <a:latin typeface="Gotham Rounded Book"/>
              </a:rPr>
              <a:t>Comments</a:t>
            </a:r>
          </a:p>
          <a:p>
            <a:r>
              <a:rPr lang="en-GB" sz="1200" dirty="0">
                <a:latin typeface="Gotham Rounded Book"/>
              </a:rPr>
              <a:t>Q6. (a) Candidates are required to analyse a small  range of product images showing the work of Bethan </a:t>
            </a:r>
            <a:r>
              <a:rPr lang="en-GB" sz="1200" dirty="0" err="1">
                <a:latin typeface="Gotham Rounded Book"/>
              </a:rPr>
              <a:t>Gray</a:t>
            </a:r>
            <a:r>
              <a:rPr lang="en-GB" sz="1200" dirty="0">
                <a:latin typeface="Gotham Rounded Book"/>
              </a:rPr>
              <a:t>.</a:t>
            </a:r>
          </a:p>
          <a:p>
            <a:endParaRPr lang="en-GB" sz="1200" dirty="0">
              <a:latin typeface="Gotham Rounded Book"/>
            </a:endParaRPr>
          </a:p>
          <a:p>
            <a:pPr marL="285750" indent="-285750">
              <a:buFont typeface="Arial" panose="020B0604020202020204" pitchFamily="34" charset="0"/>
              <a:buChar char="•"/>
            </a:pPr>
            <a:r>
              <a:rPr lang="en-GB" sz="1200" dirty="0">
                <a:latin typeface="Gotham Rounded Book"/>
              </a:rPr>
              <a:t>Response displays a sound understanding of the work of Bethan Gary and is </a:t>
            </a:r>
            <a:r>
              <a:rPr lang="en-GB" sz="1200" b="1" dirty="0">
                <a:latin typeface="Gotham Rounded Book"/>
              </a:rPr>
              <a:t>not </a:t>
            </a:r>
            <a:r>
              <a:rPr lang="en-GB" sz="1200" dirty="0">
                <a:latin typeface="Gotham Rounded Book"/>
              </a:rPr>
              <a:t>biographical in nature.</a:t>
            </a:r>
          </a:p>
          <a:p>
            <a:pPr marL="285750" indent="-285750">
              <a:buFont typeface="Arial" panose="020B0604020202020204" pitchFamily="34" charset="0"/>
              <a:buChar char="•"/>
            </a:pPr>
            <a:r>
              <a:rPr lang="en-GB" sz="1200" dirty="0">
                <a:latin typeface="Gotham Rounded Book"/>
              </a:rPr>
              <a:t>Response highlights many key elements of the work of Bethan </a:t>
            </a:r>
            <a:r>
              <a:rPr lang="en-GB" sz="1200" dirty="0" err="1">
                <a:latin typeface="Gotham Rounded Book"/>
              </a:rPr>
              <a:t>Gray</a:t>
            </a:r>
            <a:r>
              <a:rPr lang="en-GB" sz="1200" dirty="0">
                <a:latin typeface="Gotham Rounded Book"/>
              </a:rPr>
              <a:t> </a:t>
            </a:r>
            <a:r>
              <a:rPr lang="en-GB" sz="1200" dirty="0" err="1">
                <a:latin typeface="Gotham Rounded Book"/>
              </a:rPr>
              <a:t>i.e</a:t>
            </a:r>
            <a:r>
              <a:rPr lang="en-GB" sz="1200" dirty="0">
                <a:latin typeface="Gotham Rounded Book"/>
              </a:rPr>
              <a:t> details, materials use of skilled persons.</a:t>
            </a:r>
          </a:p>
          <a:p>
            <a:pPr marL="285750" indent="-285750">
              <a:buFont typeface="Arial" panose="020B0604020202020204" pitchFamily="34" charset="0"/>
              <a:buChar char="•"/>
            </a:pPr>
            <a:r>
              <a:rPr lang="en-GB" sz="1200" dirty="0">
                <a:latin typeface="Gotham Rounded Book"/>
              </a:rPr>
              <a:t>Response refers to the finish of many products and the designers desire to target products at the higher price range.</a:t>
            </a:r>
          </a:p>
          <a:p>
            <a:pPr marL="285750" indent="-285750">
              <a:buFont typeface="Arial" panose="020B0604020202020204" pitchFamily="34" charset="0"/>
              <a:buChar char="•"/>
            </a:pPr>
            <a:r>
              <a:rPr lang="en-GB" sz="1200" dirty="0">
                <a:latin typeface="Gotham Rounded Book"/>
              </a:rPr>
              <a:t>Links made to the influence that Bethan </a:t>
            </a:r>
            <a:r>
              <a:rPr lang="en-GB" sz="1200" dirty="0" err="1">
                <a:latin typeface="Gotham Rounded Book"/>
              </a:rPr>
              <a:t>Grays</a:t>
            </a:r>
            <a:r>
              <a:rPr lang="en-GB" sz="1200" dirty="0">
                <a:latin typeface="Gotham Rounded Book"/>
              </a:rPr>
              <a:t> work could have on the proposed task.</a:t>
            </a:r>
          </a:p>
          <a:p>
            <a:r>
              <a:rPr lang="en-GB" sz="1200" dirty="0">
                <a:latin typeface="Gotham Rounded Book"/>
              </a:rPr>
              <a:t>( 6 Marks)</a:t>
            </a:r>
          </a:p>
          <a:p>
            <a:pPr marL="285750" indent="-285750">
              <a:buFont typeface="Arial" panose="020B0604020202020204" pitchFamily="34" charset="0"/>
              <a:buChar char="•"/>
            </a:pPr>
            <a:endParaRPr lang="en-GB" sz="1200" dirty="0">
              <a:latin typeface="Gotham Rounded Book"/>
            </a:endParaRPr>
          </a:p>
          <a:p>
            <a:pPr marL="285750" indent="-285750">
              <a:buFont typeface="Arial" panose="020B0604020202020204" pitchFamily="34" charset="0"/>
              <a:buChar char="•"/>
            </a:pPr>
            <a:endParaRPr lang="en-GB" sz="1200" dirty="0">
              <a:latin typeface="Gotham Rounded Book"/>
            </a:endParaRPr>
          </a:p>
          <a:p>
            <a:pPr marL="285750" indent="-285750">
              <a:buFont typeface="Arial" panose="020B0604020202020204" pitchFamily="34" charset="0"/>
              <a:buChar char="•"/>
            </a:pPr>
            <a:endParaRPr lang="en-GB" sz="1200" dirty="0">
              <a:latin typeface="Gotham Rounded Book"/>
            </a:endParaRPr>
          </a:p>
          <a:p>
            <a:endParaRPr lang="en-GB" sz="1200" b="1" dirty="0">
              <a:latin typeface="Gotham Rounded Book"/>
            </a:endParaRPr>
          </a:p>
          <a:p>
            <a:endParaRPr lang="en-GB" sz="1200" dirty="0">
              <a:latin typeface="Gotham Rounded Book"/>
            </a:endParaRPr>
          </a:p>
          <a:p>
            <a:endParaRPr lang="en-GB" sz="1200" dirty="0">
              <a:latin typeface="Gotham Rounded Book"/>
            </a:endParaRPr>
          </a:p>
          <a:p>
            <a:endParaRPr lang="en-GB" sz="1200" dirty="0">
              <a:latin typeface="Gotham Rounded Book"/>
            </a:endParaRPr>
          </a:p>
          <a:p>
            <a:endParaRPr lang="en-GB" sz="1200" dirty="0">
              <a:latin typeface="Gotham Rounded Book"/>
            </a:endParaRPr>
          </a:p>
          <a:p>
            <a:endParaRPr lang="en-GB" sz="1200" dirty="0">
              <a:latin typeface="Gotham Rounded Book"/>
            </a:endParaRPr>
          </a:p>
        </p:txBody>
      </p:sp>
      <p:sp>
        <p:nvSpPr>
          <p:cNvPr id="20" name="Text Placeholder 1">
            <a:extLst>
              <a:ext uri="{FF2B5EF4-FFF2-40B4-BE49-F238E27FC236}">
                <a16:creationId xmlns:a16="http://schemas.microsoft.com/office/drawing/2014/main" id="{01DB35FE-806A-4565-B803-130CF3E62C2C}"/>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6</a:t>
            </a:r>
          </a:p>
        </p:txBody>
      </p:sp>
    </p:spTree>
    <p:extLst>
      <p:ext uri="{BB962C8B-B14F-4D97-AF65-F5344CB8AC3E}">
        <p14:creationId xmlns:p14="http://schemas.microsoft.com/office/powerpoint/2010/main" val="14649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1" end="1"/>
                                            </p:txEl>
                                          </p:spTgt>
                                        </p:tgtEl>
                                        <p:attrNameLst>
                                          <p:attrName>style.visibility</p:attrName>
                                        </p:attrNameLst>
                                      </p:cBhvr>
                                      <p:to>
                                        <p:strVal val="visible"/>
                                      </p:to>
                                    </p:set>
                                    <p:animEffect transition="in" filter="fade">
                                      <p:cBhvr>
                                        <p:cTn id="28" dur="500"/>
                                        <p:tgtEl>
                                          <p:spTgt spid="1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Effect transition="in" filter="fade">
                                      <p:cBhvr>
                                        <p:cTn id="33" dur="500"/>
                                        <p:tgtEl>
                                          <p:spTgt spid="1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animEffect transition="in" filter="fade">
                                      <p:cBhvr>
                                        <p:cTn id="38" dur="500"/>
                                        <p:tgtEl>
                                          <p:spTgt spid="1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xEl>
                                              <p:pRg st="5" end="5"/>
                                            </p:txEl>
                                          </p:spTgt>
                                        </p:tgtEl>
                                        <p:attrNameLst>
                                          <p:attrName>style.visibility</p:attrName>
                                        </p:attrNameLst>
                                      </p:cBhvr>
                                      <p:to>
                                        <p:strVal val="visible"/>
                                      </p:to>
                                    </p:set>
                                    <p:animEffect transition="in" filter="fade">
                                      <p:cBhvr>
                                        <p:cTn id="43" dur="500"/>
                                        <p:tgtEl>
                                          <p:spTgt spid="19">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xEl>
                                              <p:pRg st="6" end="6"/>
                                            </p:txEl>
                                          </p:spTgt>
                                        </p:tgtEl>
                                        <p:attrNameLst>
                                          <p:attrName>style.visibility</p:attrName>
                                        </p:attrNameLst>
                                      </p:cBhvr>
                                      <p:to>
                                        <p:strVal val="visible"/>
                                      </p:to>
                                    </p:set>
                                    <p:animEffect transition="in" filter="fade">
                                      <p:cBhvr>
                                        <p:cTn id="48" dur="500"/>
                                        <p:tgtEl>
                                          <p:spTgt spid="1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xEl>
                                              <p:pRg st="7" end="7"/>
                                            </p:txEl>
                                          </p:spTgt>
                                        </p:tgtEl>
                                        <p:attrNameLst>
                                          <p:attrName>style.visibility</p:attrName>
                                        </p:attrNameLst>
                                      </p:cBhvr>
                                      <p:to>
                                        <p:strVal val="visible"/>
                                      </p:to>
                                    </p:set>
                                    <p:animEffect transition="in" filter="fade">
                                      <p:cBhvr>
                                        <p:cTn id="53"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5AC905-BB73-8443-8211-29C481F8FEC5}"/>
              </a:ext>
            </a:extLst>
          </p:cNvPr>
          <p:cNvPicPr>
            <a:picLocks noChangeAspect="1"/>
          </p:cNvPicPr>
          <p:nvPr/>
        </p:nvPicPr>
        <p:blipFill>
          <a:blip r:embed="rId2"/>
          <a:stretch>
            <a:fillRect/>
          </a:stretch>
        </p:blipFill>
        <p:spPr>
          <a:xfrm>
            <a:off x="0" y="0"/>
            <a:ext cx="9144000" cy="6858000"/>
          </a:xfrm>
          <a:prstGeom prst="rect">
            <a:avLst/>
          </a:prstGeom>
          <a:ln>
            <a:solidFill>
              <a:schemeClr val="tx2">
                <a:lumMod val="60000"/>
                <a:lumOff val="40000"/>
              </a:schemeClr>
            </a:solidFill>
          </a:ln>
        </p:spPr>
      </p:pic>
      <p:sp>
        <p:nvSpPr>
          <p:cNvPr id="11" name="Text Placeholder 6">
            <a:extLst>
              <a:ext uri="{FF2B5EF4-FFF2-40B4-BE49-F238E27FC236}">
                <a16:creationId xmlns:a16="http://schemas.microsoft.com/office/drawing/2014/main" id="{479CE499-7A31-6241-A880-EBCE14A04C43}"/>
              </a:ext>
            </a:extLst>
          </p:cNvPr>
          <p:cNvSpPr>
            <a:spLocks noGrp="1"/>
          </p:cNvSpPr>
          <p:nvPr>
            <p:ph type="body" sz="quarter" idx="17"/>
          </p:nvPr>
        </p:nvSpPr>
        <p:spPr>
          <a:xfrm>
            <a:off x="4748263" y="1364511"/>
            <a:ext cx="3926832" cy="5296348"/>
          </a:xfrm>
          <a:solidFill>
            <a:schemeClr val="tx2">
              <a:lumMod val="20000"/>
              <a:lumOff val="80000"/>
            </a:schemeClr>
          </a:solidFill>
          <a:ln w="28575">
            <a:solidFill>
              <a:schemeClr val="tx2">
                <a:lumMod val="75000"/>
              </a:schemeClr>
            </a:solidFill>
          </a:ln>
        </p:spPr>
        <p:txBody>
          <a:bodyPr/>
          <a:lstStyle/>
          <a:p>
            <a:r>
              <a:rPr lang="en-GB" b="1" dirty="0">
                <a:latin typeface="Gotham Rounded Book"/>
              </a:rPr>
              <a:t>Comments</a:t>
            </a:r>
          </a:p>
          <a:p>
            <a:r>
              <a:rPr lang="en-GB" dirty="0">
                <a:latin typeface="Gotham Rounded Book"/>
              </a:rPr>
              <a:t>(b)</a:t>
            </a:r>
            <a:r>
              <a:rPr lang="en-GB" b="1" dirty="0">
                <a:latin typeface="Gotham Rounded Book"/>
              </a:rPr>
              <a:t>	</a:t>
            </a:r>
            <a:r>
              <a:rPr lang="en-GB" dirty="0">
                <a:latin typeface="Gotham Rounded Book"/>
              </a:rPr>
              <a:t>Design task.  Candidates expected to design/ draw and annotate a product.</a:t>
            </a:r>
          </a:p>
          <a:p>
            <a:pPr marL="342900" indent="-342900">
              <a:buAutoNum type="alphaLcParenBoth" startAt="2"/>
            </a:pPr>
            <a:endParaRPr lang="en-GB" dirty="0">
              <a:latin typeface="Gotham Rounded Book"/>
            </a:endParaRPr>
          </a:p>
          <a:p>
            <a:pPr marL="400050" indent="-400050">
              <a:buAutoNum type="romanLcParenBoth"/>
            </a:pPr>
            <a:r>
              <a:rPr lang="en-GB" dirty="0">
                <a:latin typeface="Gotham Rounded Book"/>
              </a:rPr>
              <a:t>2D/3D illustrations clearly displaying a potential idea.</a:t>
            </a:r>
          </a:p>
          <a:p>
            <a:r>
              <a:rPr lang="en-GB" dirty="0">
                <a:latin typeface="Gotham Rounded Book"/>
              </a:rPr>
              <a:t>	Good supporting annotation highlighting 	key points of the design, user interface, 	links to the work of Bethan </a:t>
            </a:r>
            <a:r>
              <a:rPr lang="en-GB" dirty="0" err="1">
                <a:latin typeface="Gotham Rounded Book"/>
              </a:rPr>
              <a:t>Gray</a:t>
            </a:r>
            <a:r>
              <a:rPr lang="en-GB" dirty="0">
                <a:latin typeface="Gotham Rounded Book"/>
              </a:rPr>
              <a:t>.</a:t>
            </a:r>
          </a:p>
          <a:p>
            <a:r>
              <a:rPr lang="en-GB" dirty="0">
                <a:latin typeface="Gotham Rounded Book"/>
              </a:rPr>
              <a:t>	details, materials and potential finishes 	identified.</a:t>
            </a:r>
          </a:p>
          <a:p>
            <a:r>
              <a:rPr lang="en-GB" dirty="0">
                <a:latin typeface="Gotham Rounded Book"/>
              </a:rPr>
              <a:t>	(7 Marks)</a:t>
            </a:r>
          </a:p>
          <a:p>
            <a:endParaRPr lang="en-GB" dirty="0">
              <a:latin typeface="Gotham Rounded Book"/>
            </a:endParaRPr>
          </a:p>
          <a:p>
            <a:pPr marL="400050" indent="-400050">
              <a:buAutoNum type="romanLcParenBoth" startAt="2"/>
            </a:pPr>
            <a:r>
              <a:rPr lang="en-GB" dirty="0">
                <a:latin typeface="Gotham Rounded Book"/>
              </a:rPr>
              <a:t>Clear identification of specification points for size and stability.  3 key dimensions or size identified.  Candidate has stated the feet need to be the same size.</a:t>
            </a:r>
          </a:p>
          <a:p>
            <a:r>
              <a:rPr lang="en-GB" dirty="0">
                <a:latin typeface="Gotham Rounded Book"/>
              </a:rPr>
              <a:t>	(4 Marks)</a:t>
            </a:r>
          </a:p>
          <a:p>
            <a:pPr marL="400050" indent="-400050">
              <a:buAutoNum type="romanLcParenBoth" startAt="3"/>
            </a:pPr>
            <a:r>
              <a:rPr lang="en-GB" dirty="0">
                <a:latin typeface="Gotham Rounded Book"/>
              </a:rPr>
              <a:t>Simple and clear drawings.  Clear explanation/ statements supporting the drawings.  Lacking some details</a:t>
            </a:r>
          </a:p>
          <a:p>
            <a:r>
              <a:rPr lang="en-GB" dirty="0">
                <a:latin typeface="Gotham Rounded Book"/>
              </a:rPr>
              <a:t>	(3 Marks)</a:t>
            </a:r>
          </a:p>
          <a:p>
            <a:pPr marL="400050" indent="-400050">
              <a:buAutoNum type="romanLcParenBoth"/>
            </a:pPr>
            <a:endParaRPr lang="en-GB" dirty="0">
              <a:latin typeface="Gotham Rounded Book"/>
            </a:endParaRPr>
          </a:p>
          <a:p>
            <a:r>
              <a:rPr lang="en-GB" dirty="0">
                <a:latin typeface="Gotham Rounded Book"/>
              </a:rPr>
              <a:t>	</a:t>
            </a:r>
          </a:p>
          <a:p>
            <a:pPr marL="400050" indent="-400050">
              <a:buAutoNum type="romanLcParenBoth"/>
            </a:pPr>
            <a:endParaRPr lang="en-GB" dirty="0">
              <a:latin typeface="Gotham Rounded Book"/>
            </a:endParaRPr>
          </a:p>
          <a:p>
            <a:endParaRPr lang="en-GB" dirty="0">
              <a:latin typeface="Gotham Rounded Book"/>
            </a:endParaRPr>
          </a:p>
          <a:p>
            <a:endParaRPr lang="en-GB" dirty="0">
              <a:latin typeface="Gotham Rounded Book"/>
            </a:endParaRPr>
          </a:p>
          <a:p>
            <a:endParaRPr lang="en-GB" dirty="0">
              <a:latin typeface="Gotham Rounded Book"/>
            </a:endParaRPr>
          </a:p>
        </p:txBody>
      </p:sp>
      <p:pic>
        <p:nvPicPr>
          <p:cNvPr id="4" name="Picture 3">
            <a:extLst>
              <a:ext uri="{FF2B5EF4-FFF2-40B4-BE49-F238E27FC236}">
                <a16:creationId xmlns:a16="http://schemas.microsoft.com/office/drawing/2014/main" id="{348E4E2C-078B-B34F-A98F-7B1840522CB5}"/>
              </a:ext>
            </a:extLst>
          </p:cNvPr>
          <p:cNvPicPr>
            <a:picLocks noChangeAspect="1"/>
          </p:cNvPicPr>
          <p:nvPr/>
        </p:nvPicPr>
        <p:blipFill>
          <a:blip r:embed="rId3"/>
          <a:stretch>
            <a:fillRect/>
          </a:stretch>
        </p:blipFill>
        <p:spPr>
          <a:xfrm>
            <a:off x="182714" y="1364510"/>
            <a:ext cx="3889983" cy="5493489"/>
          </a:xfrm>
          <a:prstGeom prst="rect">
            <a:avLst/>
          </a:prstGeom>
        </p:spPr>
      </p:pic>
      <p:pic>
        <p:nvPicPr>
          <p:cNvPr id="8" name="Picture 7">
            <a:extLst>
              <a:ext uri="{FF2B5EF4-FFF2-40B4-BE49-F238E27FC236}">
                <a16:creationId xmlns:a16="http://schemas.microsoft.com/office/drawing/2014/main" id="{598E5970-126A-3F42-9D5F-DF44E8E70FE0}"/>
              </a:ext>
            </a:extLst>
          </p:cNvPr>
          <p:cNvPicPr>
            <a:picLocks noChangeAspect="1"/>
          </p:cNvPicPr>
          <p:nvPr/>
        </p:nvPicPr>
        <p:blipFill>
          <a:blip r:embed="rId4"/>
          <a:stretch>
            <a:fillRect/>
          </a:stretch>
        </p:blipFill>
        <p:spPr>
          <a:xfrm>
            <a:off x="314347" y="4529502"/>
            <a:ext cx="154718" cy="179658"/>
          </a:xfrm>
          <a:prstGeom prst="rect">
            <a:avLst/>
          </a:prstGeom>
        </p:spPr>
      </p:pic>
      <p:pic>
        <p:nvPicPr>
          <p:cNvPr id="9" name="Picture 8">
            <a:extLst>
              <a:ext uri="{FF2B5EF4-FFF2-40B4-BE49-F238E27FC236}">
                <a16:creationId xmlns:a16="http://schemas.microsoft.com/office/drawing/2014/main" id="{7CED82C8-14B5-ED4E-91BB-2A5D07FA9CD6}"/>
              </a:ext>
            </a:extLst>
          </p:cNvPr>
          <p:cNvPicPr>
            <a:picLocks noChangeAspect="1"/>
          </p:cNvPicPr>
          <p:nvPr/>
        </p:nvPicPr>
        <p:blipFill>
          <a:blip r:embed="rId4"/>
          <a:stretch>
            <a:fillRect/>
          </a:stretch>
        </p:blipFill>
        <p:spPr>
          <a:xfrm>
            <a:off x="770033" y="3429000"/>
            <a:ext cx="162592" cy="188802"/>
          </a:xfrm>
          <a:prstGeom prst="rect">
            <a:avLst/>
          </a:prstGeom>
        </p:spPr>
      </p:pic>
      <p:pic>
        <p:nvPicPr>
          <p:cNvPr id="10" name="Picture 9">
            <a:extLst>
              <a:ext uri="{FF2B5EF4-FFF2-40B4-BE49-F238E27FC236}">
                <a16:creationId xmlns:a16="http://schemas.microsoft.com/office/drawing/2014/main" id="{39DECD59-7CE9-1745-B73C-8D3BA78DF3A9}"/>
              </a:ext>
            </a:extLst>
          </p:cNvPr>
          <p:cNvPicPr>
            <a:picLocks noChangeAspect="1"/>
          </p:cNvPicPr>
          <p:nvPr/>
        </p:nvPicPr>
        <p:blipFill>
          <a:blip r:embed="rId4"/>
          <a:stretch>
            <a:fillRect/>
          </a:stretch>
        </p:blipFill>
        <p:spPr>
          <a:xfrm>
            <a:off x="3658003" y="3758358"/>
            <a:ext cx="154718" cy="179658"/>
          </a:xfrm>
          <a:prstGeom prst="rect">
            <a:avLst/>
          </a:prstGeom>
        </p:spPr>
      </p:pic>
      <p:pic>
        <p:nvPicPr>
          <p:cNvPr id="13" name="Picture 12">
            <a:extLst>
              <a:ext uri="{FF2B5EF4-FFF2-40B4-BE49-F238E27FC236}">
                <a16:creationId xmlns:a16="http://schemas.microsoft.com/office/drawing/2014/main" id="{8502D9F7-6CC4-D646-9ACD-FDDA8E348D78}"/>
              </a:ext>
            </a:extLst>
          </p:cNvPr>
          <p:cNvPicPr>
            <a:picLocks noChangeAspect="1"/>
          </p:cNvPicPr>
          <p:nvPr/>
        </p:nvPicPr>
        <p:blipFill>
          <a:blip r:embed="rId4"/>
          <a:stretch>
            <a:fillRect/>
          </a:stretch>
        </p:blipFill>
        <p:spPr>
          <a:xfrm>
            <a:off x="3658003" y="4971462"/>
            <a:ext cx="154718" cy="179658"/>
          </a:xfrm>
          <a:prstGeom prst="rect">
            <a:avLst/>
          </a:prstGeom>
        </p:spPr>
      </p:pic>
      <p:pic>
        <p:nvPicPr>
          <p:cNvPr id="14" name="Picture 13">
            <a:extLst>
              <a:ext uri="{FF2B5EF4-FFF2-40B4-BE49-F238E27FC236}">
                <a16:creationId xmlns:a16="http://schemas.microsoft.com/office/drawing/2014/main" id="{FC0E9EBB-5652-E44E-A2BF-4A942108B961}"/>
              </a:ext>
            </a:extLst>
          </p:cNvPr>
          <p:cNvPicPr>
            <a:picLocks noChangeAspect="1"/>
          </p:cNvPicPr>
          <p:nvPr/>
        </p:nvPicPr>
        <p:blipFill>
          <a:blip r:embed="rId4"/>
          <a:stretch>
            <a:fillRect/>
          </a:stretch>
        </p:blipFill>
        <p:spPr>
          <a:xfrm>
            <a:off x="3735362" y="4027845"/>
            <a:ext cx="154718" cy="179658"/>
          </a:xfrm>
          <a:prstGeom prst="rect">
            <a:avLst/>
          </a:prstGeom>
        </p:spPr>
      </p:pic>
      <p:pic>
        <p:nvPicPr>
          <p:cNvPr id="15" name="Picture 14">
            <a:extLst>
              <a:ext uri="{FF2B5EF4-FFF2-40B4-BE49-F238E27FC236}">
                <a16:creationId xmlns:a16="http://schemas.microsoft.com/office/drawing/2014/main" id="{5CB0FA09-3279-F24A-80D5-BAEAB0A61674}"/>
              </a:ext>
            </a:extLst>
          </p:cNvPr>
          <p:cNvPicPr>
            <a:picLocks noChangeAspect="1"/>
          </p:cNvPicPr>
          <p:nvPr/>
        </p:nvPicPr>
        <p:blipFill>
          <a:blip r:embed="rId4"/>
          <a:stretch>
            <a:fillRect/>
          </a:stretch>
        </p:blipFill>
        <p:spPr>
          <a:xfrm>
            <a:off x="3967439" y="5245103"/>
            <a:ext cx="154718" cy="179658"/>
          </a:xfrm>
          <a:prstGeom prst="rect">
            <a:avLst/>
          </a:prstGeom>
        </p:spPr>
      </p:pic>
      <p:pic>
        <p:nvPicPr>
          <p:cNvPr id="16" name="Picture 15">
            <a:extLst>
              <a:ext uri="{FF2B5EF4-FFF2-40B4-BE49-F238E27FC236}">
                <a16:creationId xmlns:a16="http://schemas.microsoft.com/office/drawing/2014/main" id="{BB97C022-A6A0-D04A-B520-D50DF8854FCC}"/>
              </a:ext>
            </a:extLst>
          </p:cNvPr>
          <p:cNvPicPr>
            <a:picLocks noChangeAspect="1"/>
          </p:cNvPicPr>
          <p:nvPr/>
        </p:nvPicPr>
        <p:blipFill>
          <a:blip r:embed="rId4"/>
          <a:stretch>
            <a:fillRect/>
          </a:stretch>
        </p:blipFill>
        <p:spPr>
          <a:xfrm>
            <a:off x="3872707" y="4529502"/>
            <a:ext cx="154718" cy="179658"/>
          </a:xfrm>
          <a:prstGeom prst="rect">
            <a:avLst/>
          </a:prstGeom>
        </p:spPr>
      </p:pic>
      <p:pic>
        <p:nvPicPr>
          <p:cNvPr id="17" name="Picture 16">
            <a:extLst>
              <a:ext uri="{FF2B5EF4-FFF2-40B4-BE49-F238E27FC236}">
                <a16:creationId xmlns:a16="http://schemas.microsoft.com/office/drawing/2014/main" id="{AA99CAC7-D69A-9B46-A325-5E4631614D76}"/>
              </a:ext>
            </a:extLst>
          </p:cNvPr>
          <p:cNvPicPr>
            <a:picLocks noChangeAspect="1"/>
          </p:cNvPicPr>
          <p:nvPr/>
        </p:nvPicPr>
        <p:blipFill>
          <a:blip r:embed="rId4"/>
          <a:stretch>
            <a:fillRect/>
          </a:stretch>
        </p:blipFill>
        <p:spPr>
          <a:xfrm>
            <a:off x="2563771" y="3938016"/>
            <a:ext cx="154718" cy="179658"/>
          </a:xfrm>
          <a:prstGeom prst="rect">
            <a:avLst/>
          </a:prstGeom>
        </p:spPr>
      </p:pic>
      <p:pic>
        <p:nvPicPr>
          <p:cNvPr id="18" name="Picture 17">
            <a:extLst>
              <a:ext uri="{FF2B5EF4-FFF2-40B4-BE49-F238E27FC236}">
                <a16:creationId xmlns:a16="http://schemas.microsoft.com/office/drawing/2014/main" id="{57A84386-DA76-8045-9BB1-8EAEB126712D}"/>
              </a:ext>
            </a:extLst>
          </p:cNvPr>
          <p:cNvPicPr>
            <a:picLocks noChangeAspect="1"/>
          </p:cNvPicPr>
          <p:nvPr/>
        </p:nvPicPr>
        <p:blipFill>
          <a:blip r:embed="rId4"/>
          <a:stretch>
            <a:fillRect/>
          </a:stretch>
        </p:blipFill>
        <p:spPr>
          <a:xfrm>
            <a:off x="1830362" y="6432977"/>
            <a:ext cx="154718" cy="179658"/>
          </a:xfrm>
          <a:prstGeom prst="rect">
            <a:avLst/>
          </a:prstGeom>
        </p:spPr>
      </p:pic>
      <p:pic>
        <p:nvPicPr>
          <p:cNvPr id="19" name="Picture 18">
            <a:extLst>
              <a:ext uri="{FF2B5EF4-FFF2-40B4-BE49-F238E27FC236}">
                <a16:creationId xmlns:a16="http://schemas.microsoft.com/office/drawing/2014/main" id="{A65EE26E-F3B5-C346-9FCB-4748E767CAEC}"/>
              </a:ext>
            </a:extLst>
          </p:cNvPr>
          <p:cNvPicPr>
            <a:picLocks noChangeAspect="1"/>
          </p:cNvPicPr>
          <p:nvPr/>
        </p:nvPicPr>
        <p:blipFill>
          <a:blip r:embed="rId4"/>
          <a:stretch>
            <a:fillRect/>
          </a:stretch>
        </p:blipFill>
        <p:spPr>
          <a:xfrm>
            <a:off x="1753003" y="6187614"/>
            <a:ext cx="154718" cy="179658"/>
          </a:xfrm>
          <a:prstGeom prst="rect">
            <a:avLst/>
          </a:prstGeom>
        </p:spPr>
      </p:pic>
      <p:sp>
        <p:nvSpPr>
          <p:cNvPr id="20" name="Text Placeholder 1">
            <a:extLst>
              <a:ext uri="{FF2B5EF4-FFF2-40B4-BE49-F238E27FC236}">
                <a16:creationId xmlns:a16="http://schemas.microsoft.com/office/drawing/2014/main" id="{F7D7C96B-6C39-4EA3-A7E9-1B5F330F0343}"/>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6</a:t>
            </a:r>
          </a:p>
        </p:txBody>
      </p:sp>
    </p:spTree>
    <p:extLst>
      <p:ext uri="{BB962C8B-B14F-4D97-AF65-F5344CB8AC3E}">
        <p14:creationId xmlns:p14="http://schemas.microsoft.com/office/powerpoint/2010/main" val="9652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fade">
                                      <p:cBhvr>
                                        <p:cTn id="34" dur="500"/>
                                        <p:tgtEl>
                                          <p:spTgt spid="11">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fade">
                                      <p:cBhvr>
                                        <p:cTn id="39" dur="5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fade">
                                      <p:cBhvr>
                                        <p:cTn id="44" dur="500"/>
                                        <p:tgtEl>
                                          <p:spTgt spid="1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fade">
                                      <p:cBhvr>
                                        <p:cTn id="49" dur="500"/>
                                        <p:tgtEl>
                                          <p:spTgt spid="11">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xEl>
                                              <p:pRg st="6" end="6"/>
                                            </p:txEl>
                                          </p:spTgt>
                                        </p:tgtEl>
                                        <p:attrNameLst>
                                          <p:attrName>style.visibility</p:attrName>
                                        </p:attrNameLst>
                                      </p:cBhvr>
                                      <p:to>
                                        <p:strVal val="visible"/>
                                      </p:to>
                                    </p:set>
                                    <p:animEffect transition="in" filter="fade">
                                      <p:cBhvr>
                                        <p:cTn id="54" dur="500"/>
                                        <p:tgtEl>
                                          <p:spTgt spid="11">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Effect transition="in" filter="fade">
                                      <p:cBhvr>
                                        <p:cTn id="59" dur="500"/>
                                        <p:tgtEl>
                                          <p:spTgt spid="11">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xEl>
                                              <p:pRg st="9" end="9"/>
                                            </p:txEl>
                                          </p:spTgt>
                                        </p:tgtEl>
                                        <p:attrNameLst>
                                          <p:attrName>style.visibility</p:attrName>
                                        </p:attrNameLst>
                                      </p:cBhvr>
                                      <p:to>
                                        <p:strVal val="visible"/>
                                      </p:to>
                                    </p:set>
                                    <p:animEffect transition="in" filter="fade">
                                      <p:cBhvr>
                                        <p:cTn id="64" dur="500"/>
                                        <p:tgtEl>
                                          <p:spTgt spid="11">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xEl>
                                              <p:pRg st="10" end="10"/>
                                            </p:txEl>
                                          </p:spTgt>
                                        </p:tgtEl>
                                        <p:attrNameLst>
                                          <p:attrName>style.visibility</p:attrName>
                                        </p:attrNameLst>
                                      </p:cBhvr>
                                      <p:to>
                                        <p:strVal val="visible"/>
                                      </p:to>
                                    </p:set>
                                    <p:animEffect transition="in" filter="fade">
                                      <p:cBhvr>
                                        <p:cTn id="69" dur="500"/>
                                        <p:tgtEl>
                                          <p:spTgt spid="11">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xEl>
                                              <p:pRg st="11" end="11"/>
                                            </p:txEl>
                                          </p:spTgt>
                                        </p:tgtEl>
                                        <p:attrNameLst>
                                          <p:attrName>style.visibility</p:attrName>
                                        </p:attrNameLst>
                                      </p:cBhvr>
                                      <p:to>
                                        <p:strVal val="visible"/>
                                      </p:to>
                                    </p:set>
                                    <p:animEffect transition="in" filter="fade">
                                      <p:cBhvr>
                                        <p:cTn id="74" dur="500"/>
                                        <p:tgtEl>
                                          <p:spTgt spid="11">
                                            <p:txEl>
                                              <p:pRg st="11" end="1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1">
                                            <p:txEl>
                                              <p:pRg st="13" end="13"/>
                                            </p:txEl>
                                          </p:spTgt>
                                        </p:tgtEl>
                                        <p:attrNameLst>
                                          <p:attrName>style.visibility</p:attrName>
                                        </p:attrNameLst>
                                      </p:cBhvr>
                                      <p:to>
                                        <p:strVal val="visible"/>
                                      </p:to>
                                    </p:set>
                                    <p:animEffect transition="in" filter="fade">
                                      <p:cBhvr>
                                        <p:cTn id="79"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5AC905-BB73-8443-8211-29C481F8FEC5}"/>
              </a:ext>
            </a:extLst>
          </p:cNvPr>
          <p:cNvPicPr>
            <a:picLocks noChangeAspect="1"/>
          </p:cNvPicPr>
          <p:nvPr/>
        </p:nvPicPr>
        <p:blipFill>
          <a:blip r:embed="rId2"/>
          <a:stretch>
            <a:fillRect/>
          </a:stretch>
        </p:blipFill>
        <p:spPr>
          <a:xfrm>
            <a:off x="20225" y="-197141"/>
            <a:ext cx="9144000" cy="6858000"/>
          </a:xfrm>
          <a:prstGeom prst="rect">
            <a:avLst/>
          </a:prstGeom>
        </p:spPr>
      </p:pic>
      <p:sp>
        <p:nvSpPr>
          <p:cNvPr id="11" name="Text Placeholder 6">
            <a:extLst>
              <a:ext uri="{FF2B5EF4-FFF2-40B4-BE49-F238E27FC236}">
                <a16:creationId xmlns:a16="http://schemas.microsoft.com/office/drawing/2014/main" id="{479CE499-7A31-6241-A880-EBCE14A04C43}"/>
              </a:ext>
            </a:extLst>
          </p:cNvPr>
          <p:cNvSpPr>
            <a:spLocks noGrp="1"/>
          </p:cNvSpPr>
          <p:nvPr>
            <p:ph type="body" sz="quarter" idx="17"/>
          </p:nvPr>
        </p:nvSpPr>
        <p:spPr>
          <a:xfrm>
            <a:off x="4765624" y="1099335"/>
            <a:ext cx="3926832" cy="5561524"/>
          </a:xfrm>
          <a:solidFill>
            <a:schemeClr val="tx2">
              <a:lumMod val="20000"/>
              <a:lumOff val="80000"/>
            </a:schemeClr>
          </a:solidFill>
          <a:ln w="28575">
            <a:solidFill>
              <a:schemeClr val="tx2">
                <a:lumMod val="60000"/>
                <a:lumOff val="40000"/>
              </a:schemeClr>
            </a:solidFill>
          </a:ln>
        </p:spPr>
        <p:txBody>
          <a:bodyPr/>
          <a:lstStyle/>
          <a:p>
            <a:r>
              <a:rPr lang="en-GB" b="1" dirty="0">
                <a:latin typeface="Gotham Rounded Book"/>
              </a:rPr>
              <a:t>Comments</a:t>
            </a:r>
          </a:p>
          <a:p>
            <a:endParaRPr lang="en-GB" dirty="0">
              <a:latin typeface="Gotham Rounded Book"/>
            </a:endParaRPr>
          </a:p>
          <a:p>
            <a:pPr marL="342900" indent="-342900">
              <a:buAutoNum type="alphaLcParenBoth" startAt="3"/>
            </a:pPr>
            <a:r>
              <a:rPr lang="en-GB" dirty="0">
                <a:latin typeface="Gotham Rounded Book"/>
              </a:rPr>
              <a:t>If a prototype of your design was manufactured describe in detail: </a:t>
            </a:r>
          </a:p>
          <a:p>
            <a:r>
              <a:rPr lang="en-GB" dirty="0">
                <a:latin typeface="Gotham Rounded Book"/>
              </a:rPr>
              <a:t> </a:t>
            </a:r>
          </a:p>
          <a:p>
            <a:pPr lvl="0"/>
            <a:r>
              <a:rPr lang="en-GB" dirty="0">
                <a:latin typeface="Gotham Rounded Book"/>
              </a:rPr>
              <a:t>(</a:t>
            </a:r>
            <a:r>
              <a:rPr lang="en-GB" dirty="0" err="1">
                <a:latin typeface="Gotham Rounded Book"/>
              </a:rPr>
              <a:t>i</a:t>
            </a:r>
            <a:r>
              <a:rPr lang="en-GB" dirty="0">
                <a:latin typeface="Gotham Rounded Book"/>
              </a:rPr>
              <a:t>)	One physical test you could perform to accurately assess impact damage.</a:t>
            </a:r>
          </a:p>
          <a:p>
            <a:pPr marL="285750" indent="-285750">
              <a:buFont typeface="Arial" panose="020B0604020202020204" pitchFamily="34" charset="0"/>
              <a:buChar char="•"/>
            </a:pPr>
            <a:r>
              <a:rPr lang="en-GB" dirty="0">
                <a:latin typeface="Gotham Rounded Book"/>
              </a:rPr>
              <a:t>The response has clearly stated a type of test ‘Drop Test”.  </a:t>
            </a:r>
          </a:p>
          <a:p>
            <a:pPr marL="285750" indent="-285750">
              <a:buFont typeface="Arial" panose="020B0604020202020204" pitchFamily="34" charset="0"/>
              <a:buChar char="•"/>
            </a:pPr>
            <a:r>
              <a:rPr lang="en-GB" dirty="0">
                <a:latin typeface="Gotham Rounded Book"/>
              </a:rPr>
              <a:t>The response has defined some of the parameters for this test ,however, lacks a few key elements of the test i.e.  No mention of guide rails.</a:t>
            </a:r>
          </a:p>
          <a:p>
            <a:r>
              <a:rPr lang="en-GB" dirty="0">
                <a:latin typeface="Gotham Rounded Book"/>
              </a:rPr>
              <a:t>(3 Marks)</a:t>
            </a:r>
          </a:p>
          <a:p>
            <a:endParaRPr lang="en-GB" dirty="0">
              <a:latin typeface="Gotham Rounded Book"/>
            </a:endParaRPr>
          </a:p>
          <a:p>
            <a:r>
              <a:rPr lang="en-GB" dirty="0">
                <a:latin typeface="Gotham Rounded Book"/>
              </a:rPr>
              <a:t>(ii)	How you could accurately assess the aesthetic qualities.</a:t>
            </a:r>
          </a:p>
          <a:p>
            <a:pPr marL="285750" indent="-285750">
              <a:buFont typeface="Arial" panose="020B0604020202020204" pitchFamily="34" charset="0"/>
              <a:buChar char="•"/>
            </a:pPr>
            <a:r>
              <a:rPr lang="en-GB" dirty="0">
                <a:latin typeface="Gotham Rounded Book"/>
              </a:rPr>
              <a:t>The response states two methods of assessing the aesthetic qualities, focus group and open questionnaires.  </a:t>
            </a:r>
          </a:p>
          <a:p>
            <a:pPr marL="285750" indent="-285750">
              <a:buFont typeface="Arial" panose="020B0604020202020204" pitchFamily="34" charset="0"/>
              <a:buChar char="•"/>
            </a:pPr>
            <a:r>
              <a:rPr lang="en-GB" dirty="0">
                <a:latin typeface="Gotham Rounded Book"/>
              </a:rPr>
              <a:t>The response states that opinions would be provide by the Target audience.</a:t>
            </a:r>
          </a:p>
          <a:p>
            <a:r>
              <a:rPr lang="en-GB" dirty="0">
                <a:latin typeface="Gotham Rounded Book"/>
              </a:rPr>
              <a:t>( 2 Marks)</a:t>
            </a:r>
          </a:p>
          <a:p>
            <a:endParaRPr lang="en-GB" dirty="0">
              <a:latin typeface="Gotham Rounded Book"/>
            </a:endParaRPr>
          </a:p>
          <a:p>
            <a:pPr marL="285750" indent="-285750">
              <a:buFont typeface="Arial" panose="020B0604020202020204" pitchFamily="34" charset="0"/>
              <a:buChar char="•"/>
            </a:pPr>
            <a:endParaRPr lang="en-GB" dirty="0">
              <a:latin typeface="Gotham Rounded Book"/>
            </a:endParaRPr>
          </a:p>
          <a:p>
            <a:endParaRPr lang="en-GB" dirty="0">
              <a:latin typeface="Gotham Rounded Book"/>
            </a:endParaRPr>
          </a:p>
          <a:p>
            <a:endParaRPr lang="en-GB" dirty="0">
              <a:latin typeface="Gotham Rounded Book"/>
            </a:endParaRPr>
          </a:p>
          <a:p>
            <a:endParaRPr lang="en-GB" dirty="0">
              <a:latin typeface="Gotham Rounded Book"/>
            </a:endParaRPr>
          </a:p>
        </p:txBody>
      </p:sp>
      <p:pic>
        <p:nvPicPr>
          <p:cNvPr id="12" name="Picture 11">
            <a:extLst>
              <a:ext uri="{FF2B5EF4-FFF2-40B4-BE49-F238E27FC236}">
                <a16:creationId xmlns:a16="http://schemas.microsoft.com/office/drawing/2014/main" id="{E5CDD26C-145A-9648-8B33-8EA363ED9AF0}"/>
              </a:ext>
            </a:extLst>
          </p:cNvPr>
          <p:cNvPicPr>
            <a:picLocks noChangeAspect="1"/>
          </p:cNvPicPr>
          <p:nvPr/>
        </p:nvPicPr>
        <p:blipFill>
          <a:blip r:embed="rId3"/>
          <a:stretch>
            <a:fillRect/>
          </a:stretch>
        </p:blipFill>
        <p:spPr>
          <a:xfrm>
            <a:off x="4352544" y="2216070"/>
            <a:ext cx="219456" cy="254832"/>
          </a:xfrm>
          <a:prstGeom prst="rect">
            <a:avLst/>
          </a:prstGeom>
        </p:spPr>
      </p:pic>
      <p:pic>
        <p:nvPicPr>
          <p:cNvPr id="3" name="Picture 2">
            <a:extLst>
              <a:ext uri="{FF2B5EF4-FFF2-40B4-BE49-F238E27FC236}">
                <a16:creationId xmlns:a16="http://schemas.microsoft.com/office/drawing/2014/main" id="{2126F7C9-8A4E-DD4D-8AE5-470260E2DD38}"/>
              </a:ext>
            </a:extLst>
          </p:cNvPr>
          <p:cNvPicPr>
            <a:picLocks noChangeAspect="1"/>
          </p:cNvPicPr>
          <p:nvPr/>
        </p:nvPicPr>
        <p:blipFill>
          <a:blip r:embed="rId4"/>
          <a:stretch>
            <a:fillRect/>
          </a:stretch>
        </p:blipFill>
        <p:spPr>
          <a:xfrm>
            <a:off x="78914" y="1617784"/>
            <a:ext cx="4214941" cy="3813517"/>
          </a:xfrm>
          <a:prstGeom prst="rect">
            <a:avLst/>
          </a:prstGeom>
        </p:spPr>
      </p:pic>
      <p:pic>
        <p:nvPicPr>
          <p:cNvPr id="8" name="Picture 7">
            <a:extLst>
              <a:ext uri="{FF2B5EF4-FFF2-40B4-BE49-F238E27FC236}">
                <a16:creationId xmlns:a16="http://schemas.microsoft.com/office/drawing/2014/main" id="{C9E5CB6A-DDA5-814F-8C46-C4663C0D63CA}"/>
              </a:ext>
            </a:extLst>
          </p:cNvPr>
          <p:cNvPicPr>
            <a:picLocks noChangeAspect="1"/>
          </p:cNvPicPr>
          <p:nvPr/>
        </p:nvPicPr>
        <p:blipFill>
          <a:blip r:embed="rId3"/>
          <a:stretch>
            <a:fillRect/>
          </a:stretch>
        </p:blipFill>
        <p:spPr>
          <a:xfrm>
            <a:off x="4352544" y="2725086"/>
            <a:ext cx="219456" cy="254832"/>
          </a:xfrm>
          <a:prstGeom prst="rect">
            <a:avLst/>
          </a:prstGeom>
        </p:spPr>
      </p:pic>
      <p:pic>
        <p:nvPicPr>
          <p:cNvPr id="9" name="Picture 8">
            <a:extLst>
              <a:ext uri="{FF2B5EF4-FFF2-40B4-BE49-F238E27FC236}">
                <a16:creationId xmlns:a16="http://schemas.microsoft.com/office/drawing/2014/main" id="{BD2536C4-EEAF-E54A-9C17-549932CCB159}"/>
              </a:ext>
            </a:extLst>
          </p:cNvPr>
          <p:cNvPicPr>
            <a:picLocks noChangeAspect="1"/>
          </p:cNvPicPr>
          <p:nvPr/>
        </p:nvPicPr>
        <p:blipFill>
          <a:blip r:embed="rId3"/>
          <a:stretch>
            <a:fillRect/>
          </a:stretch>
        </p:blipFill>
        <p:spPr>
          <a:xfrm>
            <a:off x="4330948" y="3885269"/>
            <a:ext cx="219456" cy="254832"/>
          </a:xfrm>
          <a:prstGeom prst="rect">
            <a:avLst/>
          </a:prstGeom>
        </p:spPr>
      </p:pic>
      <p:pic>
        <p:nvPicPr>
          <p:cNvPr id="10" name="Picture 9">
            <a:extLst>
              <a:ext uri="{FF2B5EF4-FFF2-40B4-BE49-F238E27FC236}">
                <a16:creationId xmlns:a16="http://schemas.microsoft.com/office/drawing/2014/main" id="{8AC9F759-3BC6-0541-AC31-CA14E45C09B8}"/>
              </a:ext>
            </a:extLst>
          </p:cNvPr>
          <p:cNvPicPr>
            <a:picLocks noChangeAspect="1"/>
          </p:cNvPicPr>
          <p:nvPr/>
        </p:nvPicPr>
        <p:blipFill>
          <a:blip r:embed="rId3"/>
          <a:stretch>
            <a:fillRect/>
          </a:stretch>
        </p:blipFill>
        <p:spPr>
          <a:xfrm>
            <a:off x="4328830" y="4530197"/>
            <a:ext cx="219456" cy="254832"/>
          </a:xfrm>
          <a:prstGeom prst="rect">
            <a:avLst/>
          </a:prstGeom>
        </p:spPr>
      </p:pic>
      <p:pic>
        <p:nvPicPr>
          <p:cNvPr id="14" name="Picture 13">
            <a:extLst>
              <a:ext uri="{FF2B5EF4-FFF2-40B4-BE49-F238E27FC236}">
                <a16:creationId xmlns:a16="http://schemas.microsoft.com/office/drawing/2014/main" id="{C34E7E53-0676-C746-9DBF-7EEE51803742}"/>
              </a:ext>
            </a:extLst>
          </p:cNvPr>
          <p:cNvPicPr>
            <a:picLocks noChangeAspect="1"/>
          </p:cNvPicPr>
          <p:nvPr/>
        </p:nvPicPr>
        <p:blipFill>
          <a:blip r:embed="rId3"/>
          <a:stretch>
            <a:fillRect/>
          </a:stretch>
        </p:blipFill>
        <p:spPr>
          <a:xfrm>
            <a:off x="4352544" y="3115830"/>
            <a:ext cx="219456" cy="254832"/>
          </a:xfrm>
          <a:prstGeom prst="rect">
            <a:avLst/>
          </a:prstGeom>
        </p:spPr>
      </p:pic>
      <p:sp>
        <p:nvSpPr>
          <p:cNvPr id="13" name="Text Placeholder 1">
            <a:extLst>
              <a:ext uri="{FF2B5EF4-FFF2-40B4-BE49-F238E27FC236}">
                <a16:creationId xmlns:a16="http://schemas.microsoft.com/office/drawing/2014/main" id="{919DCCEB-1437-43D0-A862-A1831B162069}"/>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6</a:t>
            </a:r>
          </a:p>
        </p:txBody>
      </p:sp>
    </p:spTree>
    <p:extLst>
      <p:ext uri="{BB962C8B-B14F-4D97-AF65-F5344CB8AC3E}">
        <p14:creationId xmlns:p14="http://schemas.microsoft.com/office/powerpoint/2010/main" val="294371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fade">
                                      <p:cBhvr>
                                        <p:cTn id="29" dur="500"/>
                                        <p:tgtEl>
                                          <p:spTgt spid="1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fade">
                                      <p:cBhvr>
                                        <p:cTn id="34" dur="500"/>
                                        <p:tgtEl>
                                          <p:spTgt spid="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Effect transition="in" filter="fade">
                                      <p:cBhvr>
                                        <p:cTn id="39" dur="500"/>
                                        <p:tgtEl>
                                          <p:spTgt spid="1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fade">
                                      <p:cBhvr>
                                        <p:cTn id="44" dur="500"/>
                                        <p:tgtEl>
                                          <p:spTgt spid="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Effect transition="in" filter="fade">
                                      <p:cBhvr>
                                        <p:cTn id="49" dur="500"/>
                                        <p:tgtEl>
                                          <p:spTgt spid="11">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xEl>
                                              <p:pRg st="9" end="9"/>
                                            </p:txEl>
                                          </p:spTgt>
                                        </p:tgtEl>
                                        <p:attrNameLst>
                                          <p:attrName>style.visibility</p:attrName>
                                        </p:attrNameLst>
                                      </p:cBhvr>
                                      <p:to>
                                        <p:strVal val="visible"/>
                                      </p:to>
                                    </p:set>
                                    <p:animEffect transition="in" filter="fade">
                                      <p:cBhvr>
                                        <p:cTn id="54" dur="500"/>
                                        <p:tgtEl>
                                          <p:spTgt spid="11">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xEl>
                                              <p:pRg st="10" end="10"/>
                                            </p:txEl>
                                          </p:spTgt>
                                        </p:tgtEl>
                                        <p:attrNameLst>
                                          <p:attrName>style.visibility</p:attrName>
                                        </p:attrNameLst>
                                      </p:cBhvr>
                                      <p:to>
                                        <p:strVal val="visible"/>
                                      </p:to>
                                    </p:set>
                                    <p:animEffect transition="in" filter="fade">
                                      <p:cBhvr>
                                        <p:cTn id="59" dur="500"/>
                                        <p:tgtEl>
                                          <p:spTgt spid="11">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xEl>
                                              <p:pRg st="11" end="11"/>
                                            </p:txEl>
                                          </p:spTgt>
                                        </p:tgtEl>
                                        <p:attrNameLst>
                                          <p:attrName>style.visibility</p:attrName>
                                        </p:attrNameLst>
                                      </p:cBhvr>
                                      <p:to>
                                        <p:strVal val="visible"/>
                                      </p:to>
                                    </p:set>
                                    <p:animEffect transition="in" filter="fade">
                                      <p:cBhvr>
                                        <p:cTn id="64" dur="500"/>
                                        <p:tgtEl>
                                          <p:spTgt spid="11">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xEl>
                                              <p:pRg st="12" end="12"/>
                                            </p:txEl>
                                          </p:spTgt>
                                        </p:tgtEl>
                                        <p:attrNameLst>
                                          <p:attrName>style.visibility</p:attrName>
                                        </p:attrNameLst>
                                      </p:cBhvr>
                                      <p:to>
                                        <p:strVal val="visible"/>
                                      </p:to>
                                    </p:set>
                                    <p:animEffect transition="in" filter="fade">
                                      <p:cBhvr>
                                        <p:cTn id="69"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209964" y="336696"/>
            <a:ext cx="6890327" cy="741434"/>
          </a:xfrm>
        </p:spPr>
        <p:txBody>
          <a:bodyPr>
            <a:normAutofit/>
          </a:bodyPr>
          <a:lstStyle/>
          <a:p>
            <a:r>
              <a:rPr lang="en-GB" dirty="0">
                <a:solidFill>
                  <a:schemeClr val="bg1"/>
                </a:solidFill>
                <a:latin typeface="Gotham Rounded Book"/>
              </a:rPr>
              <a:t>Audio Recording </a:t>
            </a:r>
          </a:p>
        </p:txBody>
      </p:sp>
      <p:sp>
        <p:nvSpPr>
          <p:cNvPr id="6" name="Rectangle 5"/>
          <p:cNvSpPr/>
          <p:nvPr/>
        </p:nvSpPr>
        <p:spPr>
          <a:xfrm>
            <a:off x="406401" y="2147452"/>
            <a:ext cx="8371840" cy="3139321"/>
          </a:xfrm>
          <a:prstGeom prst="rect">
            <a:avLst/>
          </a:prstGeom>
        </p:spPr>
        <p:txBody>
          <a:bodyPr wrap="square">
            <a:spAutoFit/>
          </a:bodyPr>
          <a:lstStyle/>
          <a:p>
            <a:pPr fontAlgn="base">
              <a:spcBef>
                <a:spcPct val="0"/>
              </a:spcBef>
              <a:spcAft>
                <a:spcPct val="0"/>
              </a:spcAft>
            </a:pPr>
            <a:r>
              <a:rPr lang="en-GB" dirty="0">
                <a:solidFill>
                  <a:prstClr val="black"/>
                </a:solidFill>
                <a:latin typeface="Gotham Rounded Book"/>
              </a:rPr>
              <a:t>The presenter is required to make an audio recording of this event. This is a control designed to ensure that WJEC is able to demonstrate compliance with regulatory Conditions of Recognition; specifically Conditions relating to the confidentiality of assessment materials. </a:t>
            </a:r>
          </a:p>
          <a:p>
            <a:pPr fontAlgn="base">
              <a:spcBef>
                <a:spcPct val="0"/>
              </a:spcBef>
              <a:spcAft>
                <a:spcPct val="0"/>
              </a:spcAft>
            </a:pPr>
            <a:r>
              <a:rPr lang="en-GB" dirty="0">
                <a:solidFill>
                  <a:prstClr val="black"/>
                </a:solidFill>
                <a:latin typeface="Gotham Rounded Book"/>
              </a:rPr>
              <a:t> </a:t>
            </a:r>
          </a:p>
          <a:p>
            <a:pPr fontAlgn="base">
              <a:spcBef>
                <a:spcPct val="0"/>
              </a:spcBef>
              <a:spcAft>
                <a:spcPct val="0"/>
              </a:spcAft>
            </a:pPr>
            <a:r>
              <a:rPr lang="en-GB" dirty="0">
                <a:solidFill>
                  <a:prstClr val="black"/>
                </a:solidFill>
                <a:latin typeface="Gotham Rounded Book"/>
              </a:rPr>
              <a:t>The recording will be made available to the qualifications regulator if required, but it will not be shared with any other third parties. The recording will be stored securely by WJEC for a period of three years and then permanently destroyed. </a:t>
            </a:r>
          </a:p>
          <a:p>
            <a:pPr fontAlgn="base">
              <a:spcBef>
                <a:spcPct val="0"/>
              </a:spcBef>
              <a:spcAft>
                <a:spcPct val="0"/>
              </a:spcAft>
            </a:pPr>
            <a:r>
              <a:rPr lang="en-GB" dirty="0">
                <a:solidFill>
                  <a:prstClr val="black"/>
                </a:solidFill>
                <a:latin typeface="Gotham Rounded Book"/>
              </a:rPr>
              <a:t> </a:t>
            </a:r>
          </a:p>
          <a:p>
            <a:pPr fontAlgn="base">
              <a:spcBef>
                <a:spcPct val="0"/>
              </a:spcBef>
              <a:spcAft>
                <a:spcPct val="0"/>
              </a:spcAft>
            </a:pPr>
            <a:r>
              <a:rPr lang="en-GB" dirty="0">
                <a:solidFill>
                  <a:prstClr val="black"/>
                </a:solidFill>
                <a:latin typeface="Gotham Rounded Book"/>
              </a:rPr>
              <a:t>Please note that delegates are </a:t>
            </a:r>
            <a:r>
              <a:rPr lang="en-GB" b="1" dirty="0">
                <a:solidFill>
                  <a:prstClr val="black"/>
                </a:solidFill>
                <a:latin typeface="Gotham Rounded Book"/>
              </a:rPr>
              <a:t>NOT PERMITTED </a:t>
            </a:r>
            <a:r>
              <a:rPr lang="en-GB" dirty="0">
                <a:solidFill>
                  <a:prstClr val="black"/>
                </a:solidFill>
                <a:latin typeface="Gotham Rounded Book"/>
              </a:rPr>
              <a:t>to make an audio or video recording of any aspect of this event. </a:t>
            </a:r>
          </a:p>
        </p:txBody>
      </p:sp>
    </p:spTree>
    <p:extLst>
      <p:ext uri="{BB962C8B-B14F-4D97-AF65-F5344CB8AC3E}">
        <p14:creationId xmlns:p14="http://schemas.microsoft.com/office/powerpoint/2010/main" val="37706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5AC905-BB73-8443-8211-29C481F8FEC5}"/>
              </a:ext>
            </a:extLst>
          </p:cNvPr>
          <p:cNvPicPr>
            <a:picLocks noChangeAspect="1"/>
          </p:cNvPicPr>
          <p:nvPr/>
        </p:nvPicPr>
        <p:blipFill>
          <a:blip r:embed="rId2"/>
          <a:stretch>
            <a:fillRect/>
          </a:stretch>
        </p:blipFill>
        <p:spPr>
          <a:xfrm>
            <a:off x="6486" y="-197141"/>
            <a:ext cx="9144000" cy="6858000"/>
          </a:xfrm>
          <a:prstGeom prst="rect">
            <a:avLst/>
          </a:prstGeom>
        </p:spPr>
      </p:pic>
      <p:sp>
        <p:nvSpPr>
          <p:cNvPr id="11" name="Text Placeholder 6">
            <a:extLst>
              <a:ext uri="{FF2B5EF4-FFF2-40B4-BE49-F238E27FC236}">
                <a16:creationId xmlns:a16="http://schemas.microsoft.com/office/drawing/2014/main" id="{479CE499-7A31-6241-A880-EBCE14A04C43}"/>
              </a:ext>
            </a:extLst>
          </p:cNvPr>
          <p:cNvSpPr>
            <a:spLocks noGrp="1"/>
          </p:cNvSpPr>
          <p:nvPr>
            <p:ph type="body" sz="quarter" idx="17"/>
          </p:nvPr>
        </p:nvSpPr>
        <p:spPr>
          <a:xfrm>
            <a:off x="4748263" y="1364511"/>
            <a:ext cx="3926832" cy="5296348"/>
          </a:xfrm>
          <a:solidFill>
            <a:schemeClr val="tx2">
              <a:lumMod val="20000"/>
              <a:lumOff val="80000"/>
            </a:schemeClr>
          </a:solidFill>
          <a:ln w="28575">
            <a:solidFill>
              <a:schemeClr val="tx2">
                <a:lumMod val="60000"/>
                <a:lumOff val="40000"/>
              </a:schemeClr>
            </a:solidFill>
          </a:ln>
        </p:spPr>
        <p:txBody>
          <a:bodyPr/>
          <a:lstStyle/>
          <a:p>
            <a:r>
              <a:rPr lang="en-GB" b="1" dirty="0">
                <a:latin typeface="Gotham Rounded Book"/>
              </a:rPr>
              <a:t>Comments</a:t>
            </a:r>
            <a:endParaRPr lang="en-GB" dirty="0">
              <a:latin typeface="Gotham Rounded Book"/>
            </a:endParaRPr>
          </a:p>
          <a:p>
            <a:r>
              <a:rPr lang="en-GB" dirty="0">
                <a:latin typeface="Gotham Rounded Book"/>
              </a:rPr>
              <a:t>(d)	Describe and justify a research strategy to gather relevant information on the internal workings of the blue tooth speaker.</a:t>
            </a:r>
          </a:p>
          <a:p>
            <a:endParaRPr lang="en-GB" dirty="0">
              <a:latin typeface="Gotham Rounded Book"/>
            </a:endParaRPr>
          </a:p>
          <a:p>
            <a:r>
              <a:rPr lang="en-GB" dirty="0">
                <a:latin typeface="Gotham Rounded Book"/>
              </a:rPr>
              <a:t>The response clearly identifies two potential methods of finding detail information.</a:t>
            </a:r>
          </a:p>
          <a:p>
            <a:r>
              <a:rPr lang="en-GB" dirty="0">
                <a:latin typeface="Gotham Rounded Book"/>
              </a:rPr>
              <a:t>Interviews/ questionnaires with experts in the form of manufacturers/ designers.</a:t>
            </a:r>
          </a:p>
          <a:p>
            <a:r>
              <a:rPr lang="en-GB" dirty="0">
                <a:latin typeface="Gotham Rounded Book"/>
              </a:rPr>
              <a:t>Detailed description of the disassembly of an existing product and its advantages.</a:t>
            </a:r>
          </a:p>
          <a:p>
            <a:r>
              <a:rPr lang="en-GB" dirty="0">
                <a:latin typeface="Gotham Rounded Book"/>
              </a:rPr>
              <a:t>(5 Marks)</a:t>
            </a:r>
          </a:p>
          <a:p>
            <a:endParaRPr lang="en-GB" dirty="0">
              <a:latin typeface="Gotham Rounded Book"/>
            </a:endParaRPr>
          </a:p>
          <a:p>
            <a:endParaRPr lang="en-GB" dirty="0">
              <a:latin typeface="Gotham Rounded Book"/>
            </a:endParaRPr>
          </a:p>
        </p:txBody>
      </p:sp>
      <p:pic>
        <p:nvPicPr>
          <p:cNvPr id="12" name="Picture 11">
            <a:extLst>
              <a:ext uri="{FF2B5EF4-FFF2-40B4-BE49-F238E27FC236}">
                <a16:creationId xmlns:a16="http://schemas.microsoft.com/office/drawing/2014/main" id="{E5CDD26C-145A-9648-8B33-8EA363ED9AF0}"/>
              </a:ext>
            </a:extLst>
          </p:cNvPr>
          <p:cNvPicPr>
            <a:picLocks noChangeAspect="1"/>
          </p:cNvPicPr>
          <p:nvPr/>
        </p:nvPicPr>
        <p:blipFill>
          <a:blip r:embed="rId3"/>
          <a:stretch>
            <a:fillRect/>
          </a:stretch>
        </p:blipFill>
        <p:spPr>
          <a:xfrm>
            <a:off x="4441229" y="1986525"/>
            <a:ext cx="206481" cy="239766"/>
          </a:xfrm>
          <a:prstGeom prst="rect">
            <a:avLst/>
          </a:prstGeom>
        </p:spPr>
      </p:pic>
      <p:pic>
        <p:nvPicPr>
          <p:cNvPr id="4" name="Picture 3">
            <a:extLst>
              <a:ext uri="{FF2B5EF4-FFF2-40B4-BE49-F238E27FC236}">
                <a16:creationId xmlns:a16="http://schemas.microsoft.com/office/drawing/2014/main" id="{86479EA0-5370-6B4A-93A2-3A2E7BB4CDCD}"/>
              </a:ext>
            </a:extLst>
          </p:cNvPr>
          <p:cNvPicPr>
            <a:picLocks noChangeAspect="1"/>
          </p:cNvPicPr>
          <p:nvPr/>
        </p:nvPicPr>
        <p:blipFill>
          <a:blip r:embed="rId4"/>
          <a:stretch>
            <a:fillRect/>
          </a:stretch>
        </p:blipFill>
        <p:spPr>
          <a:xfrm>
            <a:off x="104055" y="1428519"/>
            <a:ext cx="4333800" cy="2926610"/>
          </a:xfrm>
          <a:prstGeom prst="rect">
            <a:avLst/>
          </a:prstGeom>
        </p:spPr>
      </p:pic>
      <p:pic>
        <p:nvPicPr>
          <p:cNvPr id="8" name="Picture 7">
            <a:extLst>
              <a:ext uri="{FF2B5EF4-FFF2-40B4-BE49-F238E27FC236}">
                <a16:creationId xmlns:a16="http://schemas.microsoft.com/office/drawing/2014/main" id="{E59FAC22-763F-6940-8F21-BBF2B4D30A6F}"/>
              </a:ext>
            </a:extLst>
          </p:cNvPr>
          <p:cNvPicPr>
            <a:picLocks noChangeAspect="1"/>
          </p:cNvPicPr>
          <p:nvPr/>
        </p:nvPicPr>
        <p:blipFill>
          <a:blip r:embed="rId3"/>
          <a:stretch>
            <a:fillRect/>
          </a:stretch>
        </p:blipFill>
        <p:spPr>
          <a:xfrm>
            <a:off x="4453846" y="2214870"/>
            <a:ext cx="206481" cy="239766"/>
          </a:xfrm>
          <a:prstGeom prst="rect">
            <a:avLst/>
          </a:prstGeom>
        </p:spPr>
      </p:pic>
      <p:pic>
        <p:nvPicPr>
          <p:cNvPr id="9" name="Picture 8">
            <a:extLst>
              <a:ext uri="{FF2B5EF4-FFF2-40B4-BE49-F238E27FC236}">
                <a16:creationId xmlns:a16="http://schemas.microsoft.com/office/drawing/2014/main" id="{937327DB-4BB7-2B43-A01B-3FFE76F742CA}"/>
              </a:ext>
            </a:extLst>
          </p:cNvPr>
          <p:cNvPicPr>
            <a:picLocks noChangeAspect="1"/>
          </p:cNvPicPr>
          <p:nvPr/>
        </p:nvPicPr>
        <p:blipFill>
          <a:blip r:embed="rId3"/>
          <a:stretch>
            <a:fillRect/>
          </a:stretch>
        </p:blipFill>
        <p:spPr>
          <a:xfrm>
            <a:off x="4422550" y="2652058"/>
            <a:ext cx="206481" cy="239766"/>
          </a:xfrm>
          <a:prstGeom prst="rect">
            <a:avLst/>
          </a:prstGeom>
        </p:spPr>
      </p:pic>
      <p:pic>
        <p:nvPicPr>
          <p:cNvPr id="10" name="Picture 9">
            <a:extLst>
              <a:ext uri="{FF2B5EF4-FFF2-40B4-BE49-F238E27FC236}">
                <a16:creationId xmlns:a16="http://schemas.microsoft.com/office/drawing/2014/main" id="{B3747D23-1B76-1E47-B8D1-13DFC9FC0690}"/>
              </a:ext>
            </a:extLst>
          </p:cNvPr>
          <p:cNvPicPr>
            <a:picLocks noChangeAspect="1"/>
          </p:cNvPicPr>
          <p:nvPr/>
        </p:nvPicPr>
        <p:blipFill>
          <a:blip r:embed="rId3"/>
          <a:stretch>
            <a:fillRect/>
          </a:stretch>
        </p:blipFill>
        <p:spPr>
          <a:xfrm>
            <a:off x="4440293" y="3066405"/>
            <a:ext cx="206481" cy="239766"/>
          </a:xfrm>
          <a:prstGeom prst="rect">
            <a:avLst/>
          </a:prstGeom>
        </p:spPr>
      </p:pic>
      <p:pic>
        <p:nvPicPr>
          <p:cNvPr id="13" name="Picture 12">
            <a:extLst>
              <a:ext uri="{FF2B5EF4-FFF2-40B4-BE49-F238E27FC236}">
                <a16:creationId xmlns:a16="http://schemas.microsoft.com/office/drawing/2014/main" id="{8E1F050E-7CD0-6644-85B5-1FE069B1764A}"/>
              </a:ext>
            </a:extLst>
          </p:cNvPr>
          <p:cNvPicPr>
            <a:picLocks noChangeAspect="1"/>
          </p:cNvPicPr>
          <p:nvPr/>
        </p:nvPicPr>
        <p:blipFill>
          <a:blip r:embed="rId3"/>
          <a:stretch>
            <a:fillRect/>
          </a:stretch>
        </p:blipFill>
        <p:spPr>
          <a:xfrm>
            <a:off x="4446195" y="3739738"/>
            <a:ext cx="206481" cy="239766"/>
          </a:xfrm>
          <a:prstGeom prst="rect">
            <a:avLst/>
          </a:prstGeom>
        </p:spPr>
      </p:pic>
      <p:sp>
        <p:nvSpPr>
          <p:cNvPr id="14" name="Text Placeholder 1">
            <a:extLst>
              <a:ext uri="{FF2B5EF4-FFF2-40B4-BE49-F238E27FC236}">
                <a16:creationId xmlns:a16="http://schemas.microsoft.com/office/drawing/2014/main" id="{46746CC6-B293-472F-8641-DCFC828E35FF}"/>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6</a:t>
            </a:r>
          </a:p>
        </p:txBody>
      </p:sp>
    </p:spTree>
    <p:extLst>
      <p:ext uri="{BB962C8B-B14F-4D97-AF65-F5344CB8AC3E}">
        <p14:creationId xmlns:p14="http://schemas.microsoft.com/office/powerpoint/2010/main" val="93951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fade">
                                      <p:cBhvr>
                                        <p:cTn id="29" dur="500"/>
                                        <p:tgtEl>
                                          <p:spTgt spid="1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fade">
                                      <p:cBhvr>
                                        <p:cTn id="34" dur="500"/>
                                        <p:tgtEl>
                                          <p:spTgt spid="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Effect transition="in" filter="fade">
                                      <p:cBhvr>
                                        <p:cTn id="39" dur="500"/>
                                        <p:tgtEl>
                                          <p:spTgt spid="1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fade">
                                      <p:cBhvr>
                                        <p:cTn id="44"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0089" y="1395073"/>
            <a:ext cx="8483822" cy="5509200"/>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latin typeface="Gotham Rounded Book"/>
              </a:rPr>
              <a:t>The paper was well received by candidates and most of candidates answered all questions on the paper. </a:t>
            </a:r>
            <a:r>
              <a:rPr lang="en-US" sz="1600" dirty="0">
                <a:latin typeface="Gotham Rounded Book"/>
              </a:rPr>
              <a:t>Considering this was the first A-Level paper for this new qualification candidates clearly developed their knowledge and understanding from the AS unit 1 paper.</a:t>
            </a:r>
          </a:p>
          <a:p>
            <a:endParaRPr lang="en-US" sz="1600" dirty="0">
              <a:latin typeface="Gotham Rounded Book"/>
            </a:endParaRPr>
          </a:p>
          <a:p>
            <a:pPr marL="285750" lvl="0" indent="-285750">
              <a:buFont typeface="Arial" panose="020B0604020202020204" pitchFamily="34" charset="0"/>
              <a:buChar char="•"/>
            </a:pPr>
            <a:r>
              <a:rPr lang="en-US" sz="1600" dirty="0">
                <a:latin typeface="Gotham Rounded Book"/>
              </a:rPr>
              <a:t>There is a clear indication that the longer style responses generally require more structure and planning, as many candidates failed to clearly cover all requirements of the questions to gain the higher banding marks. Where candidates successfully applied their knowledge and understanding to the given context, they were able to access the higher mark bands within questions.</a:t>
            </a:r>
          </a:p>
          <a:p>
            <a:pPr lvl="0"/>
            <a:endParaRPr lang="en-US" sz="1600" dirty="0">
              <a:latin typeface="Gotham Rounded Book"/>
            </a:endParaRPr>
          </a:p>
          <a:p>
            <a:pPr marL="285750" lvl="0" indent="-285750">
              <a:buFont typeface="Arial" panose="020B0604020202020204" pitchFamily="34" charset="0"/>
              <a:buChar char="•"/>
            </a:pPr>
            <a:r>
              <a:rPr lang="en-US" sz="1600" dirty="0"/>
              <a:t>Many candidates are able to link key terms; however some continue to use key terms throughout the paper without applying these to the specific question. </a:t>
            </a:r>
          </a:p>
          <a:p>
            <a:endParaRPr lang="en-US" sz="1600" dirty="0"/>
          </a:p>
          <a:p>
            <a:pPr marL="285750" lvl="0" indent="-285750">
              <a:buFont typeface="Arial" panose="020B0604020202020204" pitchFamily="34" charset="0"/>
              <a:buChar char="•"/>
            </a:pPr>
            <a:r>
              <a:rPr lang="en-US" sz="1600" dirty="0"/>
              <a:t>In all, candidates made good attempt to answer all questions in the time allocated.</a:t>
            </a:r>
          </a:p>
          <a:p>
            <a:endParaRPr lang="en-US" sz="1600" dirty="0"/>
          </a:p>
          <a:p>
            <a:pPr marL="285750" lvl="0" indent="-285750">
              <a:buFont typeface="Arial" panose="020B0604020202020204" pitchFamily="34" charset="0"/>
              <a:buChar char="•"/>
            </a:pPr>
            <a:r>
              <a:rPr lang="en-US" sz="1600" dirty="0"/>
              <a:t>Some candidates made good use of planning notes to structure their responses and this is something that should be encouraged by </a:t>
            </a:r>
            <a:r>
              <a:rPr lang="en-US" sz="1600" dirty="0" err="1"/>
              <a:t>centres</a:t>
            </a:r>
            <a:r>
              <a:rPr lang="en-US" sz="1600" dirty="0"/>
              <a:t> during delivery of the course.</a:t>
            </a:r>
          </a:p>
          <a:p>
            <a:endParaRPr lang="en-US" sz="1600" dirty="0"/>
          </a:p>
          <a:p>
            <a:pPr marL="285750" lvl="0" indent="-285750">
              <a:buFont typeface="Arial" panose="020B0604020202020204" pitchFamily="34" charset="0"/>
              <a:buChar char="•"/>
            </a:pPr>
            <a:r>
              <a:rPr lang="en-US" sz="1600" dirty="0" err="1"/>
              <a:t>Centres</a:t>
            </a:r>
            <a:r>
              <a:rPr lang="en-US" sz="1600" dirty="0"/>
              <a:t> should continue to advise candidates to use the mark allocation indicated at the end of each question to guide the depth of response required.</a:t>
            </a:r>
          </a:p>
          <a:p>
            <a:pPr marL="285750" lvl="0" indent="-285750">
              <a:buFont typeface="Arial" panose="020B0604020202020204" pitchFamily="34" charset="0"/>
              <a:buChar char="•"/>
            </a:pPr>
            <a:endParaRPr lang="en-US" sz="1600" dirty="0">
              <a:latin typeface="Gotham Rounded Book"/>
            </a:endParaRPr>
          </a:p>
          <a:p>
            <a:r>
              <a:rPr lang="en-US" sz="1600" dirty="0">
                <a:latin typeface="Gotham Rounded Book"/>
              </a:rPr>
              <a:t> </a:t>
            </a:r>
          </a:p>
        </p:txBody>
      </p:sp>
      <p:sp>
        <p:nvSpPr>
          <p:cNvPr id="4" name="TextBox 3">
            <a:extLst>
              <a:ext uri="{FF2B5EF4-FFF2-40B4-BE49-F238E27FC236}">
                <a16:creationId xmlns:a16="http://schemas.microsoft.com/office/drawing/2014/main" id="{3EA2D139-7EF3-4EBA-BB96-276B0D738D47}"/>
              </a:ext>
            </a:extLst>
          </p:cNvPr>
          <p:cNvSpPr txBox="1"/>
          <p:nvPr/>
        </p:nvSpPr>
        <p:spPr>
          <a:xfrm>
            <a:off x="1254153" y="419313"/>
            <a:ext cx="6578839" cy="584775"/>
          </a:xfrm>
          <a:prstGeom prst="rect">
            <a:avLst/>
          </a:prstGeom>
          <a:noFill/>
        </p:spPr>
        <p:txBody>
          <a:bodyPr wrap="square" rtlCol="0">
            <a:spAutoFit/>
          </a:bodyPr>
          <a:lstStyle/>
          <a:p>
            <a:r>
              <a:rPr lang="en-GB" sz="3200" dirty="0">
                <a:solidFill>
                  <a:schemeClr val="bg1">
                    <a:lumMod val="95000"/>
                  </a:schemeClr>
                </a:solidFill>
              </a:rPr>
              <a:t>General Points- Overview Unit 3</a:t>
            </a:r>
          </a:p>
        </p:txBody>
      </p:sp>
    </p:spTree>
    <p:extLst>
      <p:ext uri="{BB962C8B-B14F-4D97-AF65-F5344CB8AC3E}">
        <p14:creationId xmlns:p14="http://schemas.microsoft.com/office/powerpoint/2010/main" val="358696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1">
            <a:extLst>
              <a:ext uri="{FF2B5EF4-FFF2-40B4-BE49-F238E27FC236}">
                <a16:creationId xmlns:a16="http://schemas.microsoft.com/office/drawing/2014/main" id="{23092BCB-92E5-4A31-B14E-E68EEFE0C367}"/>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UNIT 3 – Item Level Data</a:t>
            </a:r>
          </a:p>
        </p:txBody>
      </p:sp>
      <p:pic>
        <p:nvPicPr>
          <p:cNvPr id="7" name="Picture 6">
            <a:extLst>
              <a:ext uri="{FF2B5EF4-FFF2-40B4-BE49-F238E27FC236}">
                <a16:creationId xmlns:a16="http://schemas.microsoft.com/office/drawing/2014/main" id="{E297236A-1F41-440D-86D4-B6FD275A5E90}"/>
              </a:ext>
            </a:extLst>
          </p:cNvPr>
          <p:cNvPicPr>
            <a:picLocks noChangeAspect="1"/>
          </p:cNvPicPr>
          <p:nvPr/>
        </p:nvPicPr>
        <p:blipFill>
          <a:blip r:embed="rId3"/>
          <a:stretch>
            <a:fillRect/>
          </a:stretch>
        </p:blipFill>
        <p:spPr>
          <a:xfrm>
            <a:off x="420308" y="2109620"/>
            <a:ext cx="8303383" cy="3783180"/>
          </a:xfrm>
          <a:prstGeom prst="rect">
            <a:avLst/>
          </a:prstGeom>
        </p:spPr>
      </p:pic>
      <p:sp>
        <p:nvSpPr>
          <p:cNvPr id="10" name="Rectangle 9">
            <a:extLst>
              <a:ext uri="{FF2B5EF4-FFF2-40B4-BE49-F238E27FC236}">
                <a16:creationId xmlns:a16="http://schemas.microsoft.com/office/drawing/2014/main" id="{9964E1B4-5828-4F8F-87D3-28C4325A6706}"/>
              </a:ext>
            </a:extLst>
          </p:cNvPr>
          <p:cNvSpPr/>
          <p:nvPr/>
        </p:nvSpPr>
        <p:spPr>
          <a:xfrm>
            <a:off x="497840" y="3737050"/>
            <a:ext cx="8087360" cy="264160"/>
          </a:xfrm>
          <a:prstGeom prst="rect">
            <a:avLst/>
          </a:prstGeom>
          <a:solidFill>
            <a:srgbClr val="B9CDE5">
              <a:alpha val="3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B11E11-DCA0-4780-835B-D1BDA55DBBAF}"/>
              </a:ext>
            </a:extLst>
          </p:cNvPr>
          <p:cNvSpPr/>
          <p:nvPr/>
        </p:nvSpPr>
        <p:spPr>
          <a:xfrm>
            <a:off x="497840" y="4862172"/>
            <a:ext cx="8087360" cy="264160"/>
          </a:xfrm>
          <a:prstGeom prst="rect">
            <a:avLst/>
          </a:prstGeom>
          <a:solidFill>
            <a:srgbClr val="B9CDE5">
              <a:alpha val="3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82F226-38F6-4FDF-8019-07C444F53DE1}"/>
              </a:ext>
            </a:extLst>
          </p:cNvPr>
          <p:cNvSpPr/>
          <p:nvPr/>
        </p:nvSpPr>
        <p:spPr>
          <a:xfrm>
            <a:off x="497840" y="5146652"/>
            <a:ext cx="8087360" cy="264160"/>
          </a:xfrm>
          <a:prstGeom prst="rect">
            <a:avLst/>
          </a:prstGeom>
          <a:solidFill>
            <a:srgbClr val="B9CDE5">
              <a:alpha val="3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a:extLst>
              <a:ext uri="{FF2B5EF4-FFF2-40B4-BE49-F238E27FC236}">
                <a16:creationId xmlns:a16="http://schemas.microsoft.com/office/drawing/2014/main" id="{BC943E6E-1F77-4A1D-898B-7C919364634F}"/>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4</a:t>
            </a:r>
          </a:p>
        </p:txBody>
      </p:sp>
      <p:pic>
        <p:nvPicPr>
          <p:cNvPr id="5" name="Picture 4">
            <a:extLst>
              <a:ext uri="{FF2B5EF4-FFF2-40B4-BE49-F238E27FC236}">
                <a16:creationId xmlns:a16="http://schemas.microsoft.com/office/drawing/2014/main" id="{036F4DD3-6B69-41A6-B127-89859BB05187}"/>
              </a:ext>
            </a:extLst>
          </p:cNvPr>
          <p:cNvPicPr>
            <a:picLocks noChangeAspect="1"/>
          </p:cNvPicPr>
          <p:nvPr/>
        </p:nvPicPr>
        <p:blipFill>
          <a:blip r:embed="rId3"/>
          <a:stretch>
            <a:fillRect/>
          </a:stretch>
        </p:blipFill>
        <p:spPr>
          <a:xfrm>
            <a:off x="220391" y="1715204"/>
            <a:ext cx="6128811" cy="4430273"/>
          </a:xfrm>
          <a:prstGeom prst="rect">
            <a:avLst/>
          </a:prstGeom>
        </p:spPr>
      </p:pic>
      <p:pic>
        <p:nvPicPr>
          <p:cNvPr id="1028" name="Picture 4" descr="See the source image">
            <a:extLst>
              <a:ext uri="{FF2B5EF4-FFF2-40B4-BE49-F238E27FC236}">
                <a16:creationId xmlns:a16="http://schemas.microsoft.com/office/drawing/2014/main" id="{DF144944-56FC-403A-85E1-598A286BC49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4952780" y="4362710"/>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ee the source image">
            <a:extLst>
              <a:ext uri="{FF2B5EF4-FFF2-40B4-BE49-F238E27FC236}">
                <a16:creationId xmlns:a16="http://schemas.microsoft.com/office/drawing/2014/main" id="{D4BD0D0E-467C-4454-994C-EF2D45E1A8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1525552" y="5663427"/>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ee the source image">
            <a:extLst>
              <a:ext uri="{FF2B5EF4-FFF2-40B4-BE49-F238E27FC236}">
                <a16:creationId xmlns:a16="http://schemas.microsoft.com/office/drawing/2014/main" id="{02A27E24-3C55-4A6D-B25D-DE1992A6A0E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1822599" y="5663426"/>
            <a:ext cx="594095" cy="3960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D9C1471-205F-4B22-BB46-7127C4187A94}"/>
              </a:ext>
            </a:extLst>
          </p:cNvPr>
          <p:cNvSpPr txBox="1"/>
          <p:nvPr/>
        </p:nvSpPr>
        <p:spPr>
          <a:xfrm>
            <a:off x="6349202" y="3897802"/>
            <a:ext cx="371708" cy="369332"/>
          </a:xfrm>
          <a:prstGeom prst="rect">
            <a:avLst/>
          </a:prstGeom>
          <a:solidFill>
            <a:schemeClr val="accent1">
              <a:lumMod val="20000"/>
              <a:lumOff val="80000"/>
            </a:schemeClr>
          </a:solidFill>
          <a:ln>
            <a:solidFill>
              <a:srgbClr val="0070C0"/>
            </a:solidFill>
          </a:ln>
        </p:spPr>
        <p:txBody>
          <a:bodyPr wrap="square" rtlCol="0">
            <a:spAutoFit/>
          </a:bodyPr>
          <a:lstStyle/>
          <a:p>
            <a:pPr algn="ctr"/>
            <a:r>
              <a:rPr lang="en-US" b="1" dirty="0">
                <a:solidFill>
                  <a:srgbClr val="0070C0"/>
                </a:solidFill>
              </a:rPr>
              <a:t>3</a:t>
            </a:r>
          </a:p>
        </p:txBody>
      </p:sp>
      <p:sp>
        <p:nvSpPr>
          <p:cNvPr id="2" name="Rectangle 1">
            <a:extLst>
              <a:ext uri="{FF2B5EF4-FFF2-40B4-BE49-F238E27FC236}">
                <a16:creationId xmlns:a16="http://schemas.microsoft.com/office/drawing/2014/main" id="{4C782FD1-6165-4E97-820C-771770FDF473}"/>
              </a:ext>
            </a:extLst>
          </p:cNvPr>
          <p:cNvSpPr/>
          <p:nvPr/>
        </p:nvSpPr>
        <p:spPr>
          <a:xfrm>
            <a:off x="6852036" y="2066531"/>
            <a:ext cx="2053427" cy="4031873"/>
          </a:xfrm>
          <a:prstGeom prst="rect">
            <a:avLst/>
          </a:prstGeom>
          <a:solidFill>
            <a:schemeClr val="accent1">
              <a:lumMod val="20000"/>
              <a:lumOff val="80000"/>
            </a:schemeClr>
          </a:solidFill>
          <a:ln w="28575">
            <a:solidFill>
              <a:schemeClr val="tx2">
                <a:lumMod val="60000"/>
                <a:lumOff val="40000"/>
              </a:schemeClr>
            </a:solidFill>
          </a:ln>
        </p:spPr>
        <p:txBody>
          <a:bodyPr wrap="square">
            <a:spAutoFit/>
          </a:bodyPr>
          <a:lstStyle/>
          <a:p>
            <a:pPr marL="0" marR="0">
              <a:spcBef>
                <a:spcPts val="0"/>
              </a:spcBef>
              <a:spcAft>
                <a:spcPts val="0"/>
              </a:spcAft>
              <a:tabLst>
                <a:tab pos="5715000" algn="r"/>
              </a:tabLst>
            </a:pPr>
            <a:r>
              <a:rPr lang="en-US" sz="1600" b="1" kern="800" dirty="0">
                <a:latin typeface="Gotham Rounded Book"/>
                <a:ea typeface="Cambria" panose="02040503050406030204" pitchFamily="18" charset="0"/>
                <a:cs typeface="Arial" panose="020B0604020202020204" pitchFamily="34" charset="0"/>
              </a:rPr>
              <a:t>Comments</a:t>
            </a:r>
          </a:p>
          <a:p>
            <a:pPr marL="0" marR="0">
              <a:spcBef>
                <a:spcPts val="0"/>
              </a:spcBef>
              <a:spcAft>
                <a:spcPts val="0"/>
              </a:spcAft>
              <a:tabLst>
                <a:tab pos="5715000" algn="r"/>
              </a:tabLst>
            </a:pPr>
            <a:r>
              <a:rPr lang="en-US" sz="1600" kern="800" dirty="0">
                <a:latin typeface="Gotham Rounded Book"/>
                <a:ea typeface="Cambria" panose="02040503050406030204" pitchFamily="18" charset="0"/>
                <a:cs typeface="Arial" panose="020B0604020202020204" pitchFamily="34" charset="0"/>
              </a:rPr>
              <a:t>The best responses provided clear understanding of </a:t>
            </a:r>
            <a:r>
              <a:rPr lang="en-US" sz="1600" kern="800" dirty="0" err="1">
                <a:latin typeface="Gotham Rounded Book"/>
                <a:ea typeface="Cambria" panose="02040503050406030204" pitchFamily="18" charset="0"/>
                <a:cs typeface="Arial" panose="020B0604020202020204" pitchFamily="34" charset="0"/>
              </a:rPr>
              <a:t>galvanising</a:t>
            </a:r>
            <a:r>
              <a:rPr lang="en-US" sz="1600" kern="800" dirty="0">
                <a:latin typeface="Gotham Rounded Book"/>
                <a:ea typeface="Cambria" panose="02040503050406030204" pitchFamily="18" charset="0"/>
                <a:cs typeface="Arial" panose="020B0604020202020204" pitchFamily="34" charset="0"/>
              </a:rPr>
              <a:t> as a protective process. Many responses identified zinc being a main material in the process however, many did not explain the process of adding heat to </a:t>
            </a:r>
            <a:r>
              <a:rPr lang="en-US" sz="1600" kern="800" dirty="0" err="1">
                <a:latin typeface="Gotham Rounded Book"/>
                <a:ea typeface="Cambria" panose="02040503050406030204" pitchFamily="18" charset="0"/>
                <a:cs typeface="Arial" panose="020B0604020202020204" pitchFamily="34" charset="0"/>
              </a:rPr>
              <a:t>galvanise</a:t>
            </a:r>
            <a:r>
              <a:rPr lang="en-US" sz="1600" kern="800" dirty="0">
                <a:latin typeface="Gotham Rounded Book"/>
                <a:ea typeface="Cambria" panose="02040503050406030204" pitchFamily="18" charset="0"/>
                <a:cs typeface="Arial" panose="020B0604020202020204" pitchFamily="34" charset="0"/>
              </a:rPr>
              <a:t> the steel chassis to be able to gain the full marks.</a:t>
            </a:r>
            <a:endParaRPr lang="en-US" kern="800" dirty="0">
              <a:effectLst/>
              <a:latin typeface="Gotham Rounded Book"/>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7018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CB2CF-7639-43C2-AC08-FDAF45A50AA3}"/>
              </a:ext>
            </a:extLst>
          </p:cNvPr>
          <p:cNvPicPr>
            <a:picLocks noChangeAspect="1"/>
          </p:cNvPicPr>
          <p:nvPr/>
        </p:nvPicPr>
        <p:blipFill>
          <a:blip r:embed="rId2"/>
          <a:stretch>
            <a:fillRect/>
          </a:stretch>
        </p:blipFill>
        <p:spPr>
          <a:xfrm>
            <a:off x="208803" y="1412915"/>
            <a:ext cx="5746362" cy="5360342"/>
          </a:xfrm>
          <a:prstGeom prst="rect">
            <a:avLst/>
          </a:prstGeom>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a:extLst>
              <a:ext uri="{FF2B5EF4-FFF2-40B4-BE49-F238E27FC236}">
                <a16:creationId xmlns:a16="http://schemas.microsoft.com/office/drawing/2014/main" id="{BC943E6E-1F77-4A1D-898B-7C919364634F}"/>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4</a:t>
            </a:r>
          </a:p>
        </p:txBody>
      </p:sp>
      <p:pic>
        <p:nvPicPr>
          <p:cNvPr id="1028" name="Picture 4" descr="See the source image">
            <a:extLst>
              <a:ext uri="{FF2B5EF4-FFF2-40B4-BE49-F238E27FC236}">
                <a16:creationId xmlns:a16="http://schemas.microsoft.com/office/drawing/2014/main" id="{DF144944-56FC-403A-85E1-598A286BC49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4358079" y="3895054"/>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ee the source image">
            <a:extLst>
              <a:ext uri="{FF2B5EF4-FFF2-40B4-BE49-F238E27FC236}">
                <a16:creationId xmlns:a16="http://schemas.microsoft.com/office/drawing/2014/main" id="{D4BD0D0E-467C-4454-994C-EF2D45E1A8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1780510" y="4910590"/>
            <a:ext cx="594095" cy="3960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D9C1471-205F-4B22-BB46-7127C4187A94}"/>
              </a:ext>
            </a:extLst>
          </p:cNvPr>
          <p:cNvSpPr txBox="1"/>
          <p:nvPr/>
        </p:nvSpPr>
        <p:spPr>
          <a:xfrm>
            <a:off x="6102268" y="1706471"/>
            <a:ext cx="369435" cy="369332"/>
          </a:xfrm>
          <a:prstGeom prst="rect">
            <a:avLst/>
          </a:prstGeom>
          <a:solidFill>
            <a:schemeClr val="accent1">
              <a:lumMod val="20000"/>
              <a:lumOff val="80000"/>
            </a:schemeClr>
          </a:solidFill>
          <a:ln>
            <a:solidFill>
              <a:srgbClr val="0070C0"/>
            </a:solidFill>
          </a:ln>
        </p:spPr>
        <p:txBody>
          <a:bodyPr wrap="square" rtlCol="0">
            <a:spAutoFit/>
          </a:bodyPr>
          <a:lstStyle/>
          <a:p>
            <a:pPr algn="ctr"/>
            <a:r>
              <a:rPr lang="en-US" b="1" dirty="0">
                <a:solidFill>
                  <a:srgbClr val="0070C0"/>
                </a:solidFill>
              </a:rPr>
              <a:t>3</a:t>
            </a:r>
          </a:p>
        </p:txBody>
      </p:sp>
      <p:sp>
        <p:nvSpPr>
          <p:cNvPr id="11" name="TextBox 10">
            <a:extLst>
              <a:ext uri="{FF2B5EF4-FFF2-40B4-BE49-F238E27FC236}">
                <a16:creationId xmlns:a16="http://schemas.microsoft.com/office/drawing/2014/main" id="{F5CD70CE-3062-4AAF-B29E-5A0839F4EC06}"/>
              </a:ext>
            </a:extLst>
          </p:cNvPr>
          <p:cNvSpPr txBox="1"/>
          <p:nvPr/>
        </p:nvSpPr>
        <p:spPr>
          <a:xfrm>
            <a:off x="5955165" y="5911080"/>
            <a:ext cx="1033078" cy="646331"/>
          </a:xfrm>
          <a:prstGeom prst="rect">
            <a:avLst/>
          </a:prstGeom>
          <a:solidFill>
            <a:schemeClr val="accent1">
              <a:lumMod val="20000"/>
              <a:lumOff val="80000"/>
            </a:schemeClr>
          </a:solidFill>
          <a:ln>
            <a:solidFill>
              <a:srgbClr val="0070C0"/>
            </a:solidFill>
          </a:ln>
        </p:spPr>
        <p:txBody>
          <a:bodyPr wrap="square" rtlCol="0">
            <a:spAutoFit/>
          </a:bodyPr>
          <a:lstStyle/>
          <a:p>
            <a:pPr algn="ctr"/>
            <a:r>
              <a:rPr lang="en-US" b="1" dirty="0">
                <a:solidFill>
                  <a:srgbClr val="0070C0"/>
                </a:solidFill>
              </a:rPr>
              <a:t>Total 6/12</a:t>
            </a:r>
          </a:p>
        </p:txBody>
      </p:sp>
      <p:sp>
        <p:nvSpPr>
          <p:cNvPr id="13" name="Rectangle 12">
            <a:extLst>
              <a:ext uri="{FF2B5EF4-FFF2-40B4-BE49-F238E27FC236}">
                <a16:creationId xmlns:a16="http://schemas.microsoft.com/office/drawing/2014/main" id="{C857ACF3-7F55-40D9-AD82-8E485BF7989B}"/>
              </a:ext>
            </a:extLst>
          </p:cNvPr>
          <p:cNvSpPr/>
          <p:nvPr/>
        </p:nvSpPr>
        <p:spPr>
          <a:xfrm>
            <a:off x="6819874" y="1605977"/>
            <a:ext cx="2053427" cy="3970318"/>
          </a:xfrm>
          <a:prstGeom prst="rect">
            <a:avLst/>
          </a:prstGeom>
          <a:solidFill>
            <a:schemeClr val="accent1">
              <a:lumMod val="20000"/>
              <a:lumOff val="80000"/>
            </a:schemeClr>
          </a:solidFill>
          <a:ln w="28575">
            <a:solidFill>
              <a:schemeClr val="tx2">
                <a:lumMod val="60000"/>
                <a:lumOff val="40000"/>
              </a:schemeClr>
            </a:solidFill>
          </a:ln>
        </p:spPr>
        <p:txBody>
          <a:bodyPr wrap="square">
            <a:spAutoFit/>
          </a:bodyPr>
          <a:lstStyle/>
          <a:p>
            <a:pPr marL="0" marR="0">
              <a:spcBef>
                <a:spcPts val="0"/>
              </a:spcBef>
              <a:spcAft>
                <a:spcPts val="0"/>
              </a:spcAft>
              <a:tabLst>
                <a:tab pos="5715000" algn="r"/>
              </a:tabLst>
            </a:pPr>
            <a:r>
              <a:rPr lang="en-US" b="1" dirty="0">
                <a:latin typeface="Gotham Rounded Book"/>
              </a:rPr>
              <a:t>Comments</a:t>
            </a:r>
          </a:p>
          <a:p>
            <a:pPr marL="0" marR="0">
              <a:spcBef>
                <a:spcPts val="0"/>
              </a:spcBef>
              <a:spcAft>
                <a:spcPts val="0"/>
              </a:spcAft>
              <a:tabLst>
                <a:tab pos="5715000" algn="r"/>
              </a:tabLst>
            </a:pPr>
            <a:r>
              <a:rPr lang="en-US" dirty="0">
                <a:latin typeface="Gotham Rounded Book"/>
              </a:rPr>
              <a:t>The answer needed to be expanded to explain that the injection </a:t>
            </a:r>
            <a:r>
              <a:rPr lang="en-US" dirty="0" err="1">
                <a:latin typeface="Gotham Rounded Book"/>
              </a:rPr>
              <a:t>moulding</a:t>
            </a:r>
            <a:r>
              <a:rPr lang="en-US" dirty="0">
                <a:latin typeface="Gotham Rounded Book"/>
              </a:rPr>
              <a:t> process doesn't need a finish to the polymer as the process is self finishing. Too many answers didn’t relate to the actual finish of the material.</a:t>
            </a:r>
            <a:endParaRPr lang="en-US" kern="800" dirty="0">
              <a:effectLst/>
              <a:latin typeface="Gotham Rounded Book"/>
              <a:ea typeface="Cambria" panose="02040503050406030204" pitchFamily="18" charset="0"/>
              <a:cs typeface="Times New Roman" panose="02020603050405020304" pitchFamily="18" charset="0"/>
            </a:endParaRPr>
          </a:p>
        </p:txBody>
      </p:sp>
      <p:pic>
        <p:nvPicPr>
          <p:cNvPr id="14" name="Picture 4" descr="See the source image">
            <a:extLst>
              <a:ext uri="{FF2B5EF4-FFF2-40B4-BE49-F238E27FC236}">
                <a16:creationId xmlns:a16="http://schemas.microsoft.com/office/drawing/2014/main" id="{81CAB9E0-E36D-4A82-8473-ACFF7B61FAB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2035691" y="4937321"/>
            <a:ext cx="594095" cy="39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56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EFB5DF-ACB4-40E7-A410-A31D8EEDA143}"/>
              </a:ext>
            </a:extLst>
          </p:cNvPr>
          <p:cNvPicPr>
            <a:picLocks noChangeAspect="1"/>
          </p:cNvPicPr>
          <p:nvPr/>
        </p:nvPicPr>
        <p:blipFill>
          <a:blip r:embed="rId2"/>
          <a:stretch>
            <a:fillRect/>
          </a:stretch>
        </p:blipFill>
        <p:spPr>
          <a:xfrm>
            <a:off x="267491" y="1556749"/>
            <a:ext cx="6440495" cy="4063001"/>
          </a:xfrm>
          <a:prstGeom prst="rect">
            <a:avLst/>
          </a:prstGeom>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a:extLst>
              <a:ext uri="{FF2B5EF4-FFF2-40B4-BE49-F238E27FC236}">
                <a16:creationId xmlns:a16="http://schemas.microsoft.com/office/drawing/2014/main" id="{BC943E6E-1F77-4A1D-898B-7C919364634F}"/>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8</a:t>
            </a:r>
          </a:p>
        </p:txBody>
      </p:sp>
      <p:pic>
        <p:nvPicPr>
          <p:cNvPr id="1028" name="Picture 4" descr="See the source image">
            <a:extLst>
              <a:ext uri="{FF2B5EF4-FFF2-40B4-BE49-F238E27FC236}">
                <a16:creationId xmlns:a16="http://schemas.microsoft.com/office/drawing/2014/main" id="{DF144944-56FC-403A-85E1-598A286BC49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4358079" y="2094829"/>
            <a:ext cx="594095" cy="3960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D9C1471-205F-4B22-BB46-7127C4187A94}"/>
              </a:ext>
            </a:extLst>
          </p:cNvPr>
          <p:cNvSpPr txBox="1"/>
          <p:nvPr/>
        </p:nvSpPr>
        <p:spPr>
          <a:xfrm>
            <a:off x="6784815" y="1556749"/>
            <a:ext cx="373274" cy="369332"/>
          </a:xfrm>
          <a:prstGeom prst="rect">
            <a:avLst/>
          </a:prstGeom>
          <a:solidFill>
            <a:schemeClr val="accent1">
              <a:lumMod val="20000"/>
              <a:lumOff val="80000"/>
            </a:schemeClr>
          </a:solidFill>
          <a:ln>
            <a:solidFill>
              <a:srgbClr val="0070C0"/>
            </a:solidFill>
          </a:ln>
        </p:spPr>
        <p:txBody>
          <a:bodyPr wrap="square" rtlCol="0">
            <a:spAutoFit/>
          </a:bodyPr>
          <a:lstStyle/>
          <a:p>
            <a:pPr algn="ctr"/>
            <a:r>
              <a:rPr lang="en-US" b="1" dirty="0">
                <a:solidFill>
                  <a:srgbClr val="0070C0"/>
                </a:solidFill>
              </a:rPr>
              <a:t>4</a:t>
            </a:r>
          </a:p>
        </p:txBody>
      </p:sp>
      <p:sp>
        <p:nvSpPr>
          <p:cNvPr id="13" name="Rectangle 12">
            <a:extLst>
              <a:ext uri="{FF2B5EF4-FFF2-40B4-BE49-F238E27FC236}">
                <a16:creationId xmlns:a16="http://schemas.microsoft.com/office/drawing/2014/main" id="{C857ACF3-7F55-40D9-AD82-8E485BF7989B}"/>
              </a:ext>
            </a:extLst>
          </p:cNvPr>
          <p:cNvSpPr/>
          <p:nvPr/>
        </p:nvSpPr>
        <p:spPr>
          <a:xfrm>
            <a:off x="6854343" y="2094829"/>
            <a:ext cx="2053427" cy="4478149"/>
          </a:xfrm>
          <a:prstGeom prst="rect">
            <a:avLst/>
          </a:prstGeom>
          <a:solidFill>
            <a:schemeClr val="accent1">
              <a:lumMod val="20000"/>
              <a:lumOff val="80000"/>
            </a:schemeClr>
          </a:solidFill>
          <a:ln w="28575">
            <a:solidFill>
              <a:schemeClr val="tx2">
                <a:lumMod val="60000"/>
                <a:lumOff val="40000"/>
              </a:schemeClr>
            </a:solidFill>
          </a:ln>
        </p:spPr>
        <p:txBody>
          <a:bodyPr wrap="square">
            <a:spAutoFit/>
          </a:bodyPr>
          <a:lstStyle/>
          <a:p>
            <a:pPr marL="0" marR="0">
              <a:spcBef>
                <a:spcPts val="0"/>
              </a:spcBef>
              <a:spcAft>
                <a:spcPts val="0"/>
              </a:spcAft>
              <a:tabLst>
                <a:tab pos="5715000" algn="r"/>
              </a:tabLst>
            </a:pPr>
            <a:r>
              <a:rPr lang="en-US" sz="1500" b="1" dirty="0"/>
              <a:t>Comments</a:t>
            </a:r>
          </a:p>
          <a:p>
            <a:pPr marL="0" marR="0">
              <a:spcBef>
                <a:spcPts val="0"/>
              </a:spcBef>
              <a:spcAft>
                <a:spcPts val="0"/>
              </a:spcAft>
              <a:tabLst>
                <a:tab pos="5715000" algn="r"/>
              </a:tabLst>
            </a:pPr>
            <a:r>
              <a:rPr lang="en-US" sz="1500" dirty="0"/>
              <a:t>Responses invariably did not differentiate between the two areas in that Quality Assurance ensures quality in the process and Quality Control identifies defects in products before release. The better responses were able to </a:t>
            </a:r>
            <a:r>
              <a:rPr lang="en-US" sz="1500" dirty="0">
                <a:latin typeface="Gotham Rounded Book"/>
              </a:rPr>
              <a:t>provide</a:t>
            </a:r>
            <a:r>
              <a:rPr lang="en-US" sz="1500" dirty="0"/>
              <a:t> some differences between the two and identified the use of standards such as BSI within their response to enable high quality products.</a:t>
            </a:r>
            <a:endParaRPr lang="en-US" sz="1500" kern="80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14" name="Picture 4" descr="See the source image">
            <a:extLst>
              <a:ext uri="{FF2B5EF4-FFF2-40B4-BE49-F238E27FC236}">
                <a16:creationId xmlns:a16="http://schemas.microsoft.com/office/drawing/2014/main" id="{81CAB9E0-E36D-4A82-8473-ACFF7B61FAB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5927511" y="2678700"/>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ee the source image">
            <a:extLst>
              <a:ext uri="{FF2B5EF4-FFF2-40B4-BE49-F238E27FC236}">
                <a16:creationId xmlns:a16="http://schemas.microsoft.com/office/drawing/2014/main" id="{EBC3A8A3-0C89-47DA-9B83-FC268096C02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5717188" y="4184231"/>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ee the source image">
            <a:extLst>
              <a:ext uri="{FF2B5EF4-FFF2-40B4-BE49-F238E27FC236}">
                <a16:creationId xmlns:a16="http://schemas.microsoft.com/office/drawing/2014/main" id="{2F172D05-D253-4D93-9652-71D704B18A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3452312" y="3588249"/>
            <a:ext cx="594095" cy="39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6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987863-9056-4797-AD66-C8A6F9E19040}"/>
              </a:ext>
            </a:extLst>
          </p:cNvPr>
          <p:cNvPicPr>
            <a:picLocks noChangeAspect="1"/>
          </p:cNvPicPr>
          <p:nvPr/>
        </p:nvPicPr>
        <p:blipFill>
          <a:blip r:embed="rId2"/>
          <a:stretch>
            <a:fillRect/>
          </a:stretch>
        </p:blipFill>
        <p:spPr>
          <a:xfrm>
            <a:off x="411069" y="1741415"/>
            <a:ext cx="6276906" cy="4414825"/>
          </a:xfrm>
          <a:prstGeom prst="rect">
            <a:avLst/>
          </a:prstGeom>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a:extLst>
              <a:ext uri="{FF2B5EF4-FFF2-40B4-BE49-F238E27FC236}">
                <a16:creationId xmlns:a16="http://schemas.microsoft.com/office/drawing/2014/main" id="{BC943E6E-1F77-4A1D-898B-7C919364634F}"/>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8</a:t>
            </a:r>
          </a:p>
        </p:txBody>
      </p:sp>
      <p:pic>
        <p:nvPicPr>
          <p:cNvPr id="1028" name="Picture 4" descr="See the source image">
            <a:extLst>
              <a:ext uri="{FF2B5EF4-FFF2-40B4-BE49-F238E27FC236}">
                <a16:creationId xmlns:a16="http://schemas.microsoft.com/office/drawing/2014/main" id="{DF144944-56FC-403A-85E1-598A286BC49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538554" y="2490892"/>
            <a:ext cx="594095" cy="3960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D9C1471-205F-4B22-BB46-7127C4187A94}"/>
              </a:ext>
            </a:extLst>
          </p:cNvPr>
          <p:cNvSpPr txBox="1"/>
          <p:nvPr/>
        </p:nvSpPr>
        <p:spPr>
          <a:xfrm>
            <a:off x="6784815" y="1556749"/>
            <a:ext cx="373274" cy="369332"/>
          </a:xfrm>
          <a:prstGeom prst="rect">
            <a:avLst/>
          </a:prstGeom>
          <a:solidFill>
            <a:schemeClr val="accent1">
              <a:lumMod val="20000"/>
              <a:lumOff val="80000"/>
            </a:schemeClr>
          </a:solidFill>
          <a:ln>
            <a:solidFill>
              <a:srgbClr val="0070C0"/>
            </a:solidFill>
          </a:ln>
        </p:spPr>
        <p:txBody>
          <a:bodyPr wrap="square" rtlCol="0">
            <a:spAutoFit/>
          </a:bodyPr>
          <a:lstStyle/>
          <a:p>
            <a:pPr algn="ctr"/>
            <a:r>
              <a:rPr lang="en-US" b="1" dirty="0">
                <a:solidFill>
                  <a:srgbClr val="0070C0"/>
                </a:solidFill>
              </a:rPr>
              <a:t>5</a:t>
            </a:r>
          </a:p>
        </p:txBody>
      </p:sp>
      <p:sp>
        <p:nvSpPr>
          <p:cNvPr id="13" name="Rectangle 12">
            <a:extLst>
              <a:ext uri="{FF2B5EF4-FFF2-40B4-BE49-F238E27FC236}">
                <a16:creationId xmlns:a16="http://schemas.microsoft.com/office/drawing/2014/main" id="{C857ACF3-7F55-40D9-AD82-8E485BF7989B}"/>
              </a:ext>
            </a:extLst>
          </p:cNvPr>
          <p:cNvSpPr/>
          <p:nvPr/>
        </p:nvSpPr>
        <p:spPr>
          <a:xfrm>
            <a:off x="6854343" y="2206758"/>
            <a:ext cx="2053427" cy="4031873"/>
          </a:xfrm>
          <a:prstGeom prst="rect">
            <a:avLst/>
          </a:prstGeom>
          <a:solidFill>
            <a:schemeClr val="accent1">
              <a:lumMod val="20000"/>
              <a:lumOff val="80000"/>
            </a:schemeClr>
          </a:solidFill>
          <a:ln w="28575">
            <a:solidFill>
              <a:schemeClr val="tx2">
                <a:lumMod val="60000"/>
                <a:lumOff val="40000"/>
              </a:schemeClr>
            </a:solidFill>
          </a:ln>
        </p:spPr>
        <p:txBody>
          <a:bodyPr wrap="square">
            <a:spAutoFit/>
          </a:bodyPr>
          <a:lstStyle/>
          <a:p>
            <a:r>
              <a:rPr lang="en-US" sz="1600" b="1" dirty="0">
                <a:latin typeface="Gotham Rounded Book"/>
              </a:rPr>
              <a:t>Comments</a:t>
            </a:r>
          </a:p>
          <a:p>
            <a:r>
              <a:rPr lang="en-US" sz="1600" dirty="0">
                <a:latin typeface="Gotham Rounded Book"/>
              </a:rPr>
              <a:t>On occasions, candidates merely repeated themselves from part (a), where the higher mark responses made good reference to both the consumer and manufacturer. The main responses included the safety concerns for the consumer along with the brand reputation for the manufacturer.</a:t>
            </a:r>
          </a:p>
        </p:txBody>
      </p:sp>
      <p:pic>
        <p:nvPicPr>
          <p:cNvPr id="14" name="Picture 4" descr="See the source image">
            <a:extLst>
              <a:ext uri="{FF2B5EF4-FFF2-40B4-BE49-F238E27FC236}">
                <a16:creationId xmlns:a16="http://schemas.microsoft.com/office/drawing/2014/main" id="{81CAB9E0-E36D-4A82-8473-ACFF7B61FAB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3851061" y="2886955"/>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ee the source image">
            <a:extLst>
              <a:ext uri="{FF2B5EF4-FFF2-40B4-BE49-F238E27FC236}">
                <a16:creationId xmlns:a16="http://schemas.microsoft.com/office/drawing/2014/main" id="{EBC3A8A3-0C89-47DA-9B83-FC268096C02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3318076" y="5022431"/>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ee the source image">
            <a:extLst>
              <a:ext uri="{FF2B5EF4-FFF2-40B4-BE49-F238E27FC236}">
                <a16:creationId xmlns:a16="http://schemas.microsoft.com/office/drawing/2014/main" id="{2F172D05-D253-4D93-9652-71D704B18A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5253772" y="3841270"/>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ee the source image">
            <a:extLst>
              <a:ext uri="{FF2B5EF4-FFF2-40B4-BE49-F238E27FC236}">
                <a16:creationId xmlns:a16="http://schemas.microsoft.com/office/drawing/2014/main" id="{61395BB8-D999-482A-AB23-994F7DEFE76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3647455" y="5022431"/>
            <a:ext cx="594095" cy="3960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1E4B985-63AC-46A9-93B2-D07E9544047E}"/>
              </a:ext>
            </a:extLst>
          </p:cNvPr>
          <p:cNvSpPr txBox="1"/>
          <p:nvPr/>
        </p:nvSpPr>
        <p:spPr>
          <a:xfrm>
            <a:off x="5550819" y="6014022"/>
            <a:ext cx="1033078" cy="646331"/>
          </a:xfrm>
          <a:prstGeom prst="rect">
            <a:avLst/>
          </a:prstGeom>
          <a:solidFill>
            <a:schemeClr val="accent1">
              <a:lumMod val="20000"/>
              <a:lumOff val="80000"/>
            </a:schemeClr>
          </a:solidFill>
          <a:ln>
            <a:solidFill>
              <a:srgbClr val="0070C0"/>
            </a:solidFill>
          </a:ln>
        </p:spPr>
        <p:txBody>
          <a:bodyPr wrap="square" rtlCol="0">
            <a:spAutoFit/>
          </a:bodyPr>
          <a:lstStyle/>
          <a:p>
            <a:pPr algn="ctr"/>
            <a:r>
              <a:rPr lang="en-US" b="1" dirty="0">
                <a:solidFill>
                  <a:srgbClr val="0070C0"/>
                </a:solidFill>
              </a:rPr>
              <a:t>Total 9/12</a:t>
            </a:r>
          </a:p>
        </p:txBody>
      </p:sp>
    </p:spTree>
    <p:extLst>
      <p:ext uri="{BB962C8B-B14F-4D97-AF65-F5344CB8AC3E}">
        <p14:creationId xmlns:p14="http://schemas.microsoft.com/office/powerpoint/2010/main" val="106513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77BF24-2215-44AE-898E-F755573A1147}"/>
              </a:ext>
            </a:extLst>
          </p:cNvPr>
          <p:cNvPicPr>
            <a:picLocks noChangeAspect="1"/>
          </p:cNvPicPr>
          <p:nvPr/>
        </p:nvPicPr>
        <p:blipFill>
          <a:blip r:embed="rId2"/>
          <a:stretch>
            <a:fillRect/>
          </a:stretch>
        </p:blipFill>
        <p:spPr>
          <a:xfrm>
            <a:off x="359616" y="1495532"/>
            <a:ext cx="5916920" cy="4780619"/>
          </a:xfrm>
          <a:prstGeom prst="rect">
            <a:avLst/>
          </a:prstGeom>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a:extLst>
              <a:ext uri="{FF2B5EF4-FFF2-40B4-BE49-F238E27FC236}">
                <a16:creationId xmlns:a16="http://schemas.microsoft.com/office/drawing/2014/main" id="{BC943E6E-1F77-4A1D-898B-7C919364634F}"/>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Question 9</a:t>
            </a:r>
          </a:p>
        </p:txBody>
      </p:sp>
      <p:pic>
        <p:nvPicPr>
          <p:cNvPr id="1028" name="Picture 4" descr="See the source image">
            <a:extLst>
              <a:ext uri="{FF2B5EF4-FFF2-40B4-BE49-F238E27FC236}">
                <a16:creationId xmlns:a16="http://schemas.microsoft.com/office/drawing/2014/main" id="{DF144944-56FC-403A-85E1-598A286BC49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5847867" y="2425798"/>
            <a:ext cx="594095" cy="3960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857ACF3-7F55-40D9-AD82-8E485BF7989B}"/>
              </a:ext>
            </a:extLst>
          </p:cNvPr>
          <p:cNvSpPr/>
          <p:nvPr/>
        </p:nvSpPr>
        <p:spPr>
          <a:xfrm>
            <a:off x="6927638" y="1790563"/>
            <a:ext cx="2053427" cy="4770537"/>
          </a:xfrm>
          <a:prstGeom prst="rect">
            <a:avLst/>
          </a:prstGeom>
          <a:solidFill>
            <a:schemeClr val="accent1">
              <a:lumMod val="20000"/>
              <a:lumOff val="80000"/>
            </a:schemeClr>
          </a:solidFill>
          <a:ln w="28575">
            <a:solidFill>
              <a:schemeClr val="tx2">
                <a:lumMod val="60000"/>
                <a:lumOff val="40000"/>
              </a:schemeClr>
            </a:solidFill>
          </a:ln>
        </p:spPr>
        <p:txBody>
          <a:bodyPr wrap="square">
            <a:spAutoFit/>
          </a:bodyPr>
          <a:lstStyle/>
          <a:p>
            <a:r>
              <a:rPr lang="en-US" sz="1600" b="1" dirty="0">
                <a:latin typeface="Gotham Rounded Book"/>
              </a:rPr>
              <a:t>Comments</a:t>
            </a:r>
          </a:p>
          <a:p>
            <a:r>
              <a:rPr lang="en-US" sz="1600" dirty="0">
                <a:latin typeface="Gotham Rounded Book"/>
              </a:rPr>
              <a:t>It was clear to see that if the candidate didn’t understand market segmentation, they were not able to gain the higher marks as they just discussed target markets. The higher responses made good use of examples where candidates linked their answer to a product and making good reference to traits such as age, gender, religion and target market interests.</a:t>
            </a:r>
          </a:p>
        </p:txBody>
      </p:sp>
      <p:pic>
        <p:nvPicPr>
          <p:cNvPr id="14" name="Picture 4" descr="See the source image">
            <a:extLst>
              <a:ext uri="{FF2B5EF4-FFF2-40B4-BE49-F238E27FC236}">
                <a16:creationId xmlns:a16="http://schemas.microsoft.com/office/drawing/2014/main" id="{81CAB9E0-E36D-4A82-8473-ACFF7B61FAB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6120156" y="2426490"/>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ee the source image">
            <a:extLst>
              <a:ext uri="{FF2B5EF4-FFF2-40B4-BE49-F238E27FC236}">
                <a16:creationId xmlns:a16="http://schemas.microsoft.com/office/drawing/2014/main" id="{EBC3A8A3-0C89-47DA-9B83-FC268096C02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2918026" y="4052721"/>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ee the source image">
            <a:extLst>
              <a:ext uri="{FF2B5EF4-FFF2-40B4-BE49-F238E27FC236}">
                <a16:creationId xmlns:a16="http://schemas.microsoft.com/office/drawing/2014/main" id="{2F172D05-D253-4D93-9652-71D704B18A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5932689" y="3050245"/>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ee the source image">
            <a:extLst>
              <a:ext uri="{FF2B5EF4-FFF2-40B4-BE49-F238E27FC236}">
                <a16:creationId xmlns:a16="http://schemas.microsoft.com/office/drawing/2014/main" id="{61395BB8-D999-482A-AB23-994F7DEFE76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3152896" y="4105924"/>
            <a:ext cx="594095" cy="3960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1E4B985-63AC-46A9-93B2-D07E9544047E}"/>
              </a:ext>
            </a:extLst>
          </p:cNvPr>
          <p:cNvSpPr txBox="1"/>
          <p:nvPr/>
        </p:nvSpPr>
        <p:spPr>
          <a:xfrm>
            <a:off x="5713198" y="6276151"/>
            <a:ext cx="1033078" cy="369332"/>
          </a:xfrm>
          <a:prstGeom prst="rect">
            <a:avLst/>
          </a:prstGeom>
          <a:solidFill>
            <a:schemeClr val="accent1">
              <a:lumMod val="20000"/>
              <a:lumOff val="80000"/>
            </a:schemeClr>
          </a:solidFill>
          <a:ln>
            <a:solidFill>
              <a:srgbClr val="0070C0"/>
            </a:solidFill>
          </a:ln>
        </p:spPr>
        <p:txBody>
          <a:bodyPr wrap="square" rtlCol="0">
            <a:spAutoFit/>
          </a:bodyPr>
          <a:lstStyle/>
          <a:p>
            <a:pPr algn="ctr"/>
            <a:r>
              <a:rPr lang="en-US" b="1" dirty="0">
                <a:solidFill>
                  <a:srgbClr val="0070C0"/>
                </a:solidFill>
              </a:rPr>
              <a:t>Total 7/8</a:t>
            </a:r>
          </a:p>
        </p:txBody>
      </p:sp>
      <p:pic>
        <p:nvPicPr>
          <p:cNvPr id="18" name="Picture 4" descr="See the source image">
            <a:extLst>
              <a:ext uri="{FF2B5EF4-FFF2-40B4-BE49-F238E27FC236}">
                <a16:creationId xmlns:a16="http://schemas.microsoft.com/office/drawing/2014/main" id="{25AC72F0-CC21-4337-AF9C-6815388F9F7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5847867" y="5252303"/>
            <a:ext cx="594095" cy="3960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See the source image">
            <a:extLst>
              <a:ext uri="{FF2B5EF4-FFF2-40B4-BE49-F238E27FC236}">
                <a16:creationId xmlns:a16="http://schemas.microsoft.com/office/drawing/2014/main" id="{92EA8D20-87D5-43EC-9BFF-14CFEECB89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33" b="97167" l="10000" r="90000">
                        <a14:foregroundMark x1="37000" y1="92500" x2="37000" y2="92500"/>
                        <a14:foregroundMark x1="35000" y1="97333" x2="35000" y2="97333"/>
                        <a14:foregroundMark x1="76889" y1="6167" x2="76889" y2="6167"/>
                        <a14:foregroundMark x1="78889" y1="1333" x2="78889" y2="1333"/>
                        <a14:backgroundMark x1="21444" y1="88667" x2="21444" y2="88667"/>
                      </a14:backgroundRemoval>
                    </a14:imgEffect>
                  </a14:imgLayer>
                </a14:imgProps>
              </a:ext>
              <a:ext uri="{28A0092B-C50C-407E-A947-70E740481C1C}">
                <a14:useLocalDpi xmlns:a14="http://schemas.microsoft.com/office/drawing/2010/main" val="0"/>
              </a:ext>
            </a:extLst>
          </a:blip>
          <a:srcRect/>
          <a:stretch>
            <a:fillRect/>
          </a:stretch>
        </p:blipFill>
        <p:spPr bwMode="auto">
          <a:xfrm>
            <a:off x="1599717" y="5895339"/>
            <a:ext cx="594095" cy="39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4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0377" y="1484281"/>
            <a:ext cx="8379724" cy="4247317"/>
          </a:xfrm>
          <a:prstGeom prst="rect">
            <a:avLst/>
          </a:prstGeom>
        </p:spPr>
        <p:txBody>
          <a:bodyPr wrap="square">
            <a:spAutoFit/>
          </a:bodyPr>
          <a:lstStyle/>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Candidates should be advised to read the question carefully in order to ensure that all elements are understood and are also included in their response.</a:t>
            </a: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Candidates should be advised to identify key instructions/ command words in each question and construct an appropriate response.</a:t>
            </a: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There were a number of instances where the responses were correct but not detailed enough to gain the higher level of marks.</a:t>
            </a: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Well-planned and structured responses score well. These responses contain clear, and specific details relating to the question. They also show accuracy in terms of spelling, punctuation and grammar. An increasing number of candidates require more structure and planning in order to organise information clearly and coherently.</a:t>
            </a: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Generic terms, particularly in naming materials (together with their characteristics or properties) are still used by candidates and are therefore not given credit. For example: wood, plastic, metal, as opposed to oak, MDF, ABS and stainless steel.</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FAD4A8EB-DADF-6144-A702-392BE426A566}"/>
              </a:ext>
            </a:extLst>
          </p:cNvPr>
          <p:cNvSpPr txBox="1"/>
          <p:nvPr/>
        </p:nvSpPr>
        <p:spPr>
          <a:xfrm>
            <a:off x="1254154" y="419313"/>
            <a:ext cx="4790030" cy="584775"/>
          </a:xfrm>
          <a:prstGeom prst="rect">
            <a:avLst/>
          </a:prstGeom>
          <a:noFill/>
        </p:spPr>
        <p:txBody>
          <a:bodyPr wrap="square" rtlCol="0">
            <a:spAutoFit/>
          </a:bodyPr>
          <a:lstStyle/>
          <a:p>
            <a:r>
              <a:rPr lang="en-GB" sz="3200" dirty="0">
                <a:solidFill>
                  <a:schemeClr val="bg1">
                    <a:lumMod val="95000"/>
                  </a:schemeClr>
                </a:solidFill>
              </a:rPr>
              <a:t>Summary Unit 1 and 3</a:t>
            </a:r>
            <a:endParaRPr lang="en-GB" sz="2400" dirty="0">
              <a:solidFill>
                <a:schemeClr val="bg1">
                  <a:lumMod val="95000"/>
                </a:schemeClr>
              </a:solidFill>
            </a:endParaRPr>
          </a:p>
        </p:txBody>
      </p:sp>
    </p:spTree>
    <p:extLst>
      <p:ext uri="{BB962C8B-B14F-4D97-AF65-F5344CB8AC3E}">
        <p14:creationId xmlns:p14="http://schemas.microsoft.com/office/powerpoint/2010/main" val="13133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0377" y="1484281"/>
            <a:ext cx="8379724" cy="3816429"/>
          </a:xfrm>
          <a:prstGeom prst="rect">
            <a:avLst/>
          </a:prstGeom>
        </p:spPr>
        <p:txBody>
          <a:bodyPr wrap="square">
            <a:spAutoFit/>
          </a:bodyPr>
          <a:lstStyle/>
          <a:p>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In Unit 1, question 5 responses varied considerably; responses generally require greater structure and planning, whilst ensuring that ALL elements of the question are covered. Majority of candidates were able to reword the term ‘Design Classic’, few were able to define the term and relate it appropriately to a product.</a:t>
            </a:r>
          </a:p>
          <a:p>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Centres should continue to advise candidates to use the mark allocation indicated at the end of each question to guide the depth of response required and manage time effectively.</a:t>
            </a:r>
          </a:p>
          <a:p>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Centres should also be advised to remind candidates that answers could be amplified with detailed labelled sketches and/or diagrams where appropriate; many of the answers were unfortunately brief with a few words and simple sketches not allowing the candidate to fully explain the response. Quality of the sketches needs to be worked on by centres.</a:t>
            </a: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Planning for each question is encouraged.</a:t>
            </a: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270BE048-EB16-4CC5-86EA-43C3B2D05653}"/>
              </a:ext>
            </a:extLst>
          </p:cNvPr>
          <p:cNvSpPr txBox="1"/>
          <p:nvPr/>
        </p:nvSpPr>
        <p:spPr>
          <a:xfrm>
            <a:off x="1254154" y="419313"/>
            <a:ext cx="4790030" cy="584775"/>
          </a:xfrm>
          <a:prstGeom prst="rect">
            <a:avLst/>
          </a:prstGeom>
          <a:noFill/>
        </p:spPr>
        <p:txBody>
          <a:bodyPr wrap="square" rtlCol="0">
            <a:spAutoFit/>
          </a:bodyPr>
          <a:lstStyle/>
          <a:p>
            <a:r>
              <a:rPr lang="en-GB" sz="3200" dirty="0">
                <a:solidFill>
                  <a:schemeClr val="bg1">
                    <a:lumMod val="95000"/>
                  </a:schemeClr>
                </a:solidFill>
              </a:rPr>
              <a:t>Summary Unit 1 and 3</a:t>
            </a:r>
            <a:endParaRPr lang="en-GB" sz="2400" dirty="0">
              <a:solidFill>
                <a:schemeClr val="bg1">
                  <a:lumMod val="95000"/>
                </a:schemeClr>
              </a:solidFill>
            </a:endParaRPr>
          </a:p>
        </p:txBody>
      </p:sp>
    </p:spTree>
    <p:extLst>
      <p:ext uri="{BB962C8B-B14F-4D97-AF65-F5344CB8AC3E}">
        <p14:creationId xmlns:p14="http://schemas.microsoft.com/office/powerpoint/2010/main" val="4123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47527" y="1727919"/>
            <a:ext cx="7981405" cy="4247317"/>
          </a:xfrm>
          <a:prstGeom prst="rect">
            <a:avLst/>
          </a:prstGeom>
          <a:noFill/>
        </p:spPr>
        <p:txBody>
          <a:bodyPr wrap="square" rtlCol="0">
            <a:spAutoFit/>
          </a:bodyPr>
          <a:lstStyle/>
          <a:p>
            <a:r>
              <a:rPr lang="en-GB" b="1" dirty="0">
                <a:solidFill>
                  <a:srgbClr val="0070C0"/>
                </a:solidFill>
                <a:latin typeface="Gotham Rounded Book"/>
                <a:cs typeface="Arial" panose="020B0604020202020204" pitchFamily="34" charset="0"/>
              </a:rPr>
              <a:t>What?</a:t>
            </a:r>
          </a:p>
          <a:p>
            <a:r>
              <a:rPr lang="en-GB" dirty="0">
                <a:latin typeface="Gotham Rounded Book"/>
                <a:cs typeface="Arial" panose="020B0604020202020204" pitchFamily="34" charset="0"/>
              </a:rPr>
              <a:t>Preliminary Entries are collected for the June series for GCE, GCSE, Entry Level, Vocational Awards/Certificates, and Applied Certificates/Diplomas</a:t>
            </a:r>
            <a:endParaRPr lang="en-GB" dirty="0">
              <a:solidFill>
                <a:srgbClr val="0070C0"/>
              </a:solidFill>
              <a:latin typeface="Gotham Rounded Book"/>
              <a:cs typeface="Arial" panose="020B0604020202020204" pitchFamily="34" charset="0"/>
            </a:endParaRPr>
          </a:p>
          <a:p>
            <a:endParaRPr lang="en-GB" b="1" dirty="0">
              <a:solidFill>
                <a:srgbClr val="0070C0"/>
              </a:solidFill>
              <a:latin typeface="Gotham Rounded Book"/>
              <a:cs typeface="Arial" panose="020B0604020202020204" pitchFamily="34" charset="0"/>
            </a:endParaRPr>
          </a:p>
          <a:p>
            <a:r>
              <a:rPr lang="en-GB" b="1" dirty="0">
                <a:solidFill>
                  <a:srgbClr val="0070C0"/>
                </a:solidFill>
                <a:latin typeface="Gotham Rounded Book"/>
                <a:cs typeface="Arial" panose="020B0604020202020204" pitchFamily="34" charset="0"/>
              </a:rPr>
              <a:t>Where?</a:t>
            </a:r>
          </a:p>
          <a:p>
            <a:r>
              <a:rPr lang="en-GB" dirty="0">
                <a:latin typeface="Gotham Rounded Book"/>
                <a:cs typeface="Arial" panose="020B0604020202020204" pitchFamily="34" charset="0"/>
              </a:rPr>
              <a:t>Must be submitted online via WJEC's secure website </a:t>
            </a:r>
            <a:r>
              <a:rPr lang="en-GB" dirty="0">
                <a:solidFill>
                  <a:srgbClr val="0070C0"/>
                </a:solidFill>
                <a:latin typeface="Gotham Rounded Book"/>
                <a:cs typeface="Arial" panose="020B0604020202020204" pitchFamily="34" charset="0"/>
                <a:hlinkClick r:id="rId2"/>
              </a:rPr>
              <a:t>www.wjecservices.co.uk</a:t>
            </a:r>
            <a:endParaRPr lang="en-GB" dirty="0">
              <a:solidFill>
                <a:srgbClr val="0070C0"/>
              </a:solidFill>
              <a:latin typeface="Gotham Rounded Book"/>
              <a:cs typeface="Arial" panose="020B0604020202020204" pitchFamily="34" charset="0"/>
            </a:endParaRPr>
          </a:p>
          <a:p>
            <a:endParaRPr lang="en-GB" b="1" dirty="0">
              <a:solidFill>
                <a:srgbClr val="0070C0"/>
              </a:solidFill>
              <a:latin typeface="Gotham Rounded Book"/>
              <a:cs typeface="Arial" panose="020B0604020202020204" pitchFamily="34" charset="0"/>
            </a:endParaRPr>
          </a:p>
          <a:p>
            <a:r>
              <a:rPr lang="en-GB" b="1" dirty="0">
                <a:solidFill>
                  <a:srgbClr val="0070C0"/>
                </a:solidFill>
                <a:latin typeface="Gotham Rounded Book"/>
                <a:cs typeface="Arial" panose="020B0604020202020204" pitchFamily="34" charset="0"/>
              </a:rPr>
              <a:t>Why?</a:t>
            </a:r>
          </a:p>
          <a:p>
            <a:r>
              <a:rPr lang="en-GB" dirty="0">
                <a:latin typeface="Gotham Rounded Book"/>
                <a:cs typeface="Arial" panose="020B0604020202020204" pitchFamily="34" charset="0"/>
              </a:rPr>
              <a:t>Preliminary entries are an important source of information for WJEC, and are used to calculate the despatch of examination stationery, pre-release materials and early exam papers to centres. It is therefore important that they are submitted as accurately as possible and by the published deadline</a:t>
            </a:r>
            <a:r>
              <a:rPr lang="en-GB" dirty="0">
                <a:solidFill>
                  <a:srgbClr val="0070C0"/>
                </a:solidFill>
                <a:latin typeface="Gotham Rounded Book"/>
                <a:cs typeface="Arial" panose="020B0604020202020204" pitchFamily="34" charset="0"/>
              </a:rPr>
              <a:t>.</a:t>
            </a:r>
          </a:p>
          <a:p>
            <a:endParaRPr lang="en-GB" dirty="0">
              <a:solidFill>
                <a:srgbClr val="0070C0"/>
              </a:solidFill>
              <a:latin typeface="Gotham Rounded Book"/>
              <a:cs typeface="Arial" panose="020B0604020202020204" pitchFamily="34" charset="0"/>
            </a:endParaRPr>
          </a:p>
          <a:p>
            <a:r>
              <a:rPr lang="en-GB" b="1" dirty="0">
                <a:solidFill>
                  <a:srgbClr val="0070C0"/>
                </a:solidFill>
                <a:latin typeface="Gotham Rounded Book"/>
                <a:cs typeface="Arial" panose="020B0604020202020204" pitchFamily="34" charset="0"/>
              </a:rPr>
              <a:t>When?</a:t>
            </a:r>
          </a:p>
          <a:p>
            <a:r>
              <a:rPr lang="en-GB" dirty="0">
                <a:latin typeface="Gotham Rounded Book"/>
                <a:cs typeface="Arial" panose="020B0604020202020204" pitchFamily="34" charset="0"/>
              </a:rPr>
              <a:t>The deadline for submission of preliminary entries is </a:t>
            </a:r>
            <a:r>
              <a:rPr lang="en-GB" b="1" dirty="0">
                <a:solidFill>
                  <a:srgbClr val="0070C0"/>
                </a:solidFill>
                <a:latin typeface="Gotham Rounded Book"/>
                <a:cs typeface="Arial" panose="020B0604020202020204" pitchFamily="34" charset="0"/>
              </a:rPr>
              <a:t>10th October.</a:t>
            </a:r>
            <a:r>
              <a:rPr lang="en-US" dirty="0">
                <a:solidFill>
                  <a:srgbClr val="0070C0"/>
                </a:solidFill>
                <a:latin typeface="Gotham Rounded Book"/>
                <a:cs typeface="Arial" panose="020B0604020202020204" pitchFamily="34" charset="0"/>
              </a:rPr>
              <a:t> </a:t>
            </a:r>
            <a:endParaRPr lang="en-GB" dirty="0">
              <a:solidFill>
                <a:srgbClr val="0070C0"/>
              </a:solidFill>
              <a:latin typeface="Gotham Rounded Book"/>
              <a:cs typeface="Arial" panose="020B0604020202020204" pitchFamily="34" charset="0"/>
            </a:endParaRPr>
          </a:p>
        </p:txBody>
      </p:sp>
      <p:sp>
        <p:nvSpPr>
          <p:cNvPr id="6" name="Text Placeholder 1">
            <a:extLst>
              <a:ext uri="{FF2B5EF4-FFF2-40B4-BE49-F238E27FC236}">
                <a16:creationId xmlns:a16="http://schemas.microsoft.com/office/drawing/2014/main" id="{417DF98F-2D57-4303-9194-97979C2889FF}"/>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Preliminary Entries</a:t>
            </a:r>
          </a:p>
        </p:txBody>
      </p:sp>
    </p:spTree>
    <p:extLst>
      <p:ext uri="{BB962C8B-B14F-4D97-AF65-F5344CB8AC3E}">
        <p14:creationId xmlns:p14="http://schemas.microsoft.com/office/powerpoint/2010/main" val="3614860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8736" y="352806"/>
            <a:ext cx="8767293" cy="634020"/>
          </a:xfrm>
          <a:prstGeom prst="rect">
            <a:avLst/>
          </a:prstGeom>
          <a:noFill/>
        </p:spPr>
        <p:txBody>
          <a:bodyPr wrap="square" rtlCol="0">
            <a:spAutoFit/>
          </a:bodyPr>
          <a:lstStyle/>
          <a:p>
            <a:pPr>
              <a:lnSpc>
                <a:spcPct val="80000"/>
              </a:lnSpc>
            </a:pPr>
            <a:r>
              <a:rPr lang="en-US" sz="4400" kern="1100" spc="-30" dirty="0" err="1">
                <a:solidFill>
                  <a:schemeClr val="bg1"/>
                </a:solidFill>
                <a:latin typeface="Gotham Rounded Book"/>
                <a:cs typeface="Gotham Rounded Book"/>
              </a:rPr>
              <a:t>Cwestiynau</a:t>
            </a:r>
            <a:r>
              <a:rPr lang="en-US" sz="4400" kern="1100" spc="-30" dirty="0">
                <a:solidFill>
                  <a:schemeClr val="bg1"/>
                </a:solidFill>
                <a:latin typeface="Gotham Rounded Book"/>
                <a:cs typeface="Gotham Rounded Book"/>
              </a:rPr>
              <a:t>? | Any Questions?</a:t>
            </a:r>
          </a:p>
        </p:txBody>
      </p:sp>
      <p:sp>
        <p:nvSpPr>
          <p:cNvPr id="4" name="TextBox 3"/>
          <p:cNvSpPr txBox="1"/>
          <p:nvPr/>
        </p:nvSpPr>
        <p:spPr>
          <a:xfrm>
            <a:off x="278736" y="1303202"/>
            <a:ext cx="3665190" cy="3939540"/>
          </a:xfrm>
          <a:prstGeom prst="rect">
            <a:avLst/>
          </a:prstGeom>
          <a:noFill/>
        </p:spPr>
        <p:txBody>
          <a:bodyPr wrap="square" rtlCol="0">
            <a:spAutoFit/>
          </a:bodyPr>
          <a:lstStyle/>
          <a:p>
            <a:r>
              <a:rPr lang="en-GB" dirty="0" err="1">
                <a:solidFill>
                  <a:schemeClr val="bg1"/>
                </a:solidFill>
                <a:latin typeface="Gotham Rounded Book" pitchFamily="50" charset="0"/>
              </a:rPr>
              <a:t>Cysylltwch</a:t>
            </a:r>
            <a:r>
              <a:rPr lang="en-GB" dirty="0">
                <a:solidFill>
                  <a:schemeClr val="bg1"/>
                </a:solidFill>
                <a:latin typeface="Gotham Rounded Book" pitchFamily="50" charset="0"/>
              </a:rPr>
              <a:t> </a:t>
            </a:r>
            <a:r>
              <a:rPr lang="en-GB" dirty="0" err="1">
                <a:solidFill>
                  <a:schemeClr val="bg1"/>
                </a:solidFill>
                <a:latin typeface="Gotham Rounded Book" pitchFamily="50" charset="0"/>
              </a:rPr>
              <a:t>â’n</a:t>
            </a:r>
            <a:r>
              <a:rPr lang="en-GB" dirty="0">
                <a:solidFill>
                  <a:schemeClr val="bg1"/>
                </a:solidFill>
                <a:latin typeface="Gotham Rounded Book" pitchFamily="50" charset="0"/>
              </a:rPr>
              <a:t> </a:t>
            </a:r>
            <a:r>
              <a:rPr lang="en-GB" dirty="0" err="1">
                <a:solidFill>
                  <a:schemeClr val="bg1"/>
                </a:solidFill>
                <a:latin typeface="Gotham Rounded Book" pitchFamily="50" charset="0"/>
              </a:rPr>
              <a:t>Swyddogion</a:t>
            </a:r>
            <a:r>
              <a:rPr lang="en-GB" dirty="0">
                <a:solidFill>
                  <a:schemeClr val="bg1"/>
                </a:solidFill>
                <a:latin typeface="Gotham Rounded Book" pitchFamily="50" charset="0"/>
              </a:rPr>
              <a:t> </a:t>
            </a:r>
            <a:r>
              <a:rPr lang="en-GB" dirty="0" err="1">
                <a:solidFill>
                  <a:schemeClr val="bg1"/>
                </a:solidFill>
                <a:latin typeface="Gotham Rounded Book" pitchFamily="50" charset="0"/>
              </a:rPr>
              <a:t>Pwnc</a:t>
            </a:r>
            <a:r>
              <a:rPr lang="en-GB" dirty="0">
                <a:solidFill>
                  <a:schemeClr val="bg1"/>
                </a:solidFill>
                <a:latin typeface="Gotham Rounded Book" pitchFamily="50" charset="0"/>
              </a:rPr>
              <a:t> </a:t>
            </a:r>
            <a:r>
              <a:rPr lang="en-GB" dirty="0" err="1">
                <a:solidFill>
                  <a:schemeClr val="bg1"/>
                </a:solidFill>
                <a:latin typeface="Gotham Rounded Book" pitchFamily="50" charset="0"/>
              </a:rPr>
              <a:t>arbenigol</a:t>
            </a:r>
            <a:r>
              <a:rPr lang="en-GB" dirty="0">
                <a:solidFill>
                  <a:schemeClr val="bg1"/>
                </a:solidFill>
                <a:latin typeface="Gotham Rounded Book" pitchFamily="50" charset="0"/>
              </a:rPr>
              <a:t> a </a:t>
            </a:r>
            <a:r>
              <a:rPr lang="en-GB" dirty="0" err="1">
                <a:solidFill>
                  <a:schemeClr val="bg1"/>
                </a:solidFill>
                <a:latin typeface="Gotham Rounded Book" pitchFamily="50" charset="0"/>
              </a:rPr>
              <a:t>thîm</a:t>
            </a:r>
            <a:r>
              <a:rPr lang="en-GB" dirty="0">
                <a:solidFill>
                  <a:schemeClr val="bg1"/>
                </a:solidFill>
                <a:latin typeface="Gotham Rounded Book" pitchFamily="50" charset="0"/>
              </a:rPr>
              <a:t> </a:t>
            </a:r>
            <a:r>
              <a:rPr lang="en-GB" dirty="0" err="1">
                <a:solidFill>
                  <a:schemeClr val="bg1"/>
                </a:solidFill>
                <a:latin typeface="Gotham Rounded Book" pitchFamily="50" charset="0"/>
              </a:rPr>
              <a:t>cefnogaeth</a:t>
            </a:r>
            <a:r>
              <a:rPr lang="en-GB" dirty="0">
                <a:solidFill>
                  <a:schemeClr val="bg1"/>
                </a:solidFill>
                <a:latin typeface="Gotham Rounded Book" pitchFamily="50" charset="0"/>
              </a:rPr>
              <a:t> </a:t>
            </a:r>
            <a:r>
              <a:rPr lang="en-GB" dirty="0" err="1">
                <a:solidFill>
                  <a:schemeClr val="bg1"/>
                </a:solidFill>
                <a:latin typeface="Gotham Rounded Book" pitchFamily="50" charset="0"/>
              </a:rPr>
              <a:t>weinyddol</a:t>
            </a:r>
            <a:r>
              <a:rPr lang="en-GB" dirty="0">
                <a:solidFill>
                  <a:schemeClr val="bg1"/>
                </a:solidFill>
                <a:latin typeface="Gotham Rounded Book" pitchFamily="50" charset="0"/>
              </a:rPr>
              <a:t> </a:t>
            </a:r>
            <a:r>
              <a:rPr lang="en-GB" dirty="0" err="1">
                <a:solidFill>
                  <a:schemeClr val="bg1"/>
                </a:solidFill>
                <a:latin typeface="Gotham Rounded Book" pitchFamily="50" charset="0"/>
              </a:rPr>
              <a:t>eich</a:t>
            </a:r>
            <a:r>
              <a:rPr lang="en-GB" dirty="0">
                <a:solidFill>
                  <a:schemeClr val="bg1"/>
                </a:solidFill>
                <a:latin typeface="Gotham Rounded Book" pitchFamily="50" charset="0"/>
              </a:rPr>
              <a:t> </a:t>
            </a:r>
            <a:r>
              <a:rPr lang="en-GB" dirty="0" err="1">
                <a:solidFill>
                  <a:schemeClr val="bg1"/>
                </a:solidFill>
                <a:latin typeface="Gotham Rounded Book" pitchFamily="50" charset="0"/>
              </a:rPr>
              <a:t>pwnc</a:t>
            </a:r>
            <a:r>
              <a:rPr lang="en-GB" dirty="0">
                <a:solidFill>
                  <a:schemeClr val="bg1"/>
                </a:solidFill>
                <a:latin typeface="Gotham Rounded Book" pitchFamily="50" charset="0"/>
              </a:rPr>
              <a:t> </a:t>
            </a:r>
            <a:r>
              <a:rPr lang="en-GB" dirty="0" err="1">
                <a:solidFill>
                  <a:schemeClr val="bg1"/>
                </a:solidFill>
                <a:latin typeface="Gotham Rounded Book" pitchFamily="50" charset="0"/>
              </a:rPr>
              <a:t>os</a:t>
            </a:r>
            <a:r>
              <a:rPr lang="en-GB" dirty="0">
                <a:solidFill>
                  <a:schemeClr val="bg1"/>
                </a:solidFill>
                <a:latin typeface="Gotham Rounded Book" pitchFamily="50" charset="0"/>
              </a:rPr>
              <a:t> </a:t>
            </a:r>
            <a:r>
              <a:rPr lang="en-GB" dirty="0" err="1">
                <a:solidFill>
                  <a:schemeClr val="bg1"/>
                </a:solidFill>
                <a:latin typeface="Gotham Rounded Book" pitchFamily="50" charset="0"/>
              </a:rPr>
              <a:t>oes</a:t>
            </a:r>
            <a:r>
              <a:rPr lang="en-GB" dirty="0">
                <a:solidFill>
                  <a:schemeClr val="bg1"/>
                </a:solidFill>
                <a:latin typeface="Gotham Rounded Book" pitchFamily="50" charset="0"/>
              </a:rPr>
              <a:t> </a:t>
            </a:r>
            <a:r>
              <a:rPr lang="en-GB" dirty="0" err="1">
                <a:solidFill>
                  <a:schemeClr val="bg1"/>
                </a:solidFill>
                <a:latin typeface="Gotham Rounded Book" pitchFamily="50" charset="0"/>
              </a:rPr>
              <a:t>gennych</a:t>
            </a:r>
            <a:r>
              <a:rPr lang="en-GB" dirty="0">
                <a:solidFill>
                  <a:schemeClr val="bg1"/>
                </a:solidFill>
                <a:latin typeface="Gotham Rounded Book" pitchFamily="50" charset="0"/>
              </a:rPr>
              <a:t> </a:t>
            </a:r>
            <a:r>
              <a:rPr lang="en-GB" dirty="0" err="1">
                <a:solidFill>
                  <a:schemeClr val="bg1"/>
                </a:solidFill>
                <a:latin typeface="Gotham Rounded Book" pitchFamily="50" charset="0"/>
              </a:rPr>
              <a:t>unrhyw</a:t>
            </a:r>
            <a:r>
              <a:rPr lang="en-GB" dirty="0">
                <a:solidFill>
                  <a:schemeClr val="bg1"/>
                </a:solidFill>
                <a:latin typeface="Gotham Rounded Book" pitchFamily="50" charset="0"/>
              </a:rPr>
              <a:t> </a:t>
            </a:r>
            <a:r>
              <a:rPr lang="en-GB" dirty="0" err="1">
                <a:solidFill>
                  <a:schemeClr val="bg1"/>
                </a:solidFill>
                <a:latin typeface="Gotham Rounded Book" pitchFamily="50" charset="0"/>
              </a:rPr>
              <a:t>gwestiynau</a:t>
            </a:r>
            <a:r>
              <a:rPr lang="en-GB" dirty="0">
                <a:solidFill>
                  <a:schemeClr val="bg1"/>
                </a:solidFill>
                <a:latin typeface="Gotham Rounded Book" pitchFamily="50" charset="0"/>
              </a:rPr>
              <a:t>.</a:t>
            </a:r>
          </a:p>
          <a:p>
            <a:endParaRPr lang="en-GB" dirty="0">
              <a:solidFill>
                <a:schemeClr val="bg1"/>
              </a:solidFill>
              <a:latin typeface="Gotham Rounded Book" pitchFamily="50" charset="0"/>
            </a:endParaRPr>
          </a:p>
          <a:p>
            <a:r>
              <a:rPr lang="en-US" sz="2000" kern="1100" spc="-50" dirty="0">
                <a:solidFill>
                  <a:schemeClr val="bg1"/>
                </a:solidFill>
                <a:latin typeface="Gotham Rounded Book"/>
                <a:cs typeface="Gotham Rounded Book"/>
              </a:rPr>
              <a:t>steve.howells@wjec.co.uk</a:t>
            </a:r>
          </a:p>
          <a:p>
            <a:endParaRPr lang="en-US" sz="2000" kern="1100" spc="-50" dirty="0">
              <a:solidFill>
                <a:schemeClr val="bg1"/>
              </a:solidFill>
              <a:latin typeface="Gotham Rounded Book"/>
              <a:cs typeface="Gotham Rounded Book"/>
            </a:endParaRPr>
          </a:p>
          <a:p>
            <a:r>
              <a:rPr lang="en-US" sz="2000" kern="1100" spc="-50" dirty="0">
                <a:solidFill>
                  <a:schemeClr val="bg1"/>
                </a:solidFill>
                <a:latin typeface="Gotham Rounded Book"/>
                <a:cs typeface="Gotham Rounded Book"/>
              </a:rPr>
              <a:t>designandtechnology@wjec.co.uk</a:t>
            </a:r>
          </a:p>
          <a:p>
            <a:endParaRPr lang="en-US" sz="2000" kern="1100" spc="-50" dirty="0">
              <a:solidFill>
                <a:schemeClr val="bg1"/>
              </a:solidFill>
              <a:latin typeface="Gotham Rounded Book"/>
              <a:cs typeface="Gotham Rounded Book"/>
            </a:endParaRPr>
          </a:p>
          <a:p>
            <a:r>
              <a:rPr lang="en-US" sz="2000" kern="1100" spc="-50" dirty="0">
                <a:solidFill>
                  <a:schemeClr val="bg1"/>
                </a:solidFill>
                <a:latin typeface="Gotham Rounded Book"/>
                <a:cs typeface="Gotham Rounded Book"/>
              </a:rPr>
              <a:t>029 2240 4303</a:t>
            </a:r>
          </a:p>
          <a:p>
            <a:endParaRPr lang="en-US" sz="2000" kern="1100" spc="-50" dirty="0">
              <a:solidFill>
                <a:srgbClr val="F7B385"/>
              </a:solidFill>
              <a:latin typeface="Gotham Rounded Book"/>
              <a:cs typeface="Gotham Rounded Book"/>
            </a:endParaRPr>
          </a:p>
          <a:p>
            <a:r>
              <a:rPr lang="en-US" sz="2000" kern="1100" spc="-50" dirty="0">
                <a:latin typeface="Gotham Rounded Book"/>
                <a:cs typeface="Gotham Rounded Book"/>
              </a:rPr>
              <a:t>cbac.co.uk</a:t>
            </a:r>
          </a:p>
          <a:p>
            <a:r>
              <a:rPr lang="en-US" sz="2000" kern="1100" spc="-50" dirty="0">
                <a:latin typeface="Gotham Rounded Book"/>
                <a:cs typeface="Gotham Rounded Book"/>
              </a:rPr>
              <a:t>wjec.co.uk</a:t>
            </a:r>
            <a:endParaRPr lang="en-GB" sz="4400" dirty="0"/>
          </a:p>
        </p:txBody>
      </p:sp>
      <p:sp>
        <p:nvSpPr>
          <p:cNvPr id="3" name="TextBox 2"/>
          <p:cNvSpPr txBox="1"/>
          <p:nvPr/>
        </p:nvSpPr>
        <p:spPr>
          <a:xfrm>
            <a:off x="4426528" y="1303202"/>
            <a:ext cx="4104409" cy="1200329"/>
          </a:xfrm>
          <a:prstGeom prst="rect">
            <a:avLst/>
          </a:prstGeom>
          <a:noFill/>
        </p:spPr>
        <p:txBody>
          <a:bodyPr wrap="square" rtlCol="0">
            <a:spAutoFit/>
          </a:bodyPr>
          <a:lstStyle/>
          <a:p>
            <a:r>
              <a:rPr lang="en-GB" dirty="0">
                <a:solidFill>
                  <a:schemeClr val="bg1"/>
                </a:solidFill>
                <a:latin typeface="Gotham Rounded Book" pitchFamily="50" charset="0"/>
              </a:rPr>
              <a:t>Contact our specialist Subject Officers and administrative support team for your subject with any queries.  </a:t>
            </a:r>
          </a:p>
        </p:txBody>
      </p:sp>
      <p:pic>
        <p:nvPicPr>
          <p:cNvPr id="8" name="Picture 7"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17" y="5829300"/>
            <a:ext cx="800778" cy="79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750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l="11786" t="19018" r="13856" b="21591"/>
          <a:stretch/>
        </p:blipFill>
        <p:spPr bwMode="auto">
          <a:xfrm>
            <a:off x="217380" y="1309894"/>
            <a:ext cx="8682663" cy="554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735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266517"/>
            <a:ext cx="8418513" cy="1046163"/>
          </a:xfrm>
        </p:spPr>
        <p:txBody>
          <a:bodyPr/>
          <a:lstStyle/>
          <a:p>
            <a:r>
              <a:rPr lang="en-GB" dirty="0">
                <a:solidFill>
                  <a:srgbClr val="00B0F0"/>
                </a:solidFill>
                <a:latin typeface="Gotham Rounded Book"/>
              </a:rPr>
              <a:t>EXAMINING FOR WJEC-EDUQAS</a:t>
            </a:r>
          </a:p>
        </p:txBody>
      </p:sp>
      <p:sp>
        <p:nvSpPr>
          <p:cNvPr id="3" name="Rectangle 2"/>
          <p:cNvSpPr/>
          <p:nvPr/>
        </p:nvSpPr>
        <p:spPr>
          <a:xfrm>
            <a:off x="351508" y="1943853"/>
            <a:ext cx="8294116" cy="3693319"/>
          </a:xfrm>
          <a:prstGeom prst="rect">
            <a:avLst/>
          </a:prstGeom>
        </p:spPr>
        <p:txBody>
          <a:bodyPr wrap="square">
            <a:spAutoFit/>
          </a:bodyPr>
          <a:lstStyle/>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black"/>
                </a:solidFill>
                <a:effectLst/>
                <a:uLnTx/>
                <a:uFillTx/>
                <a:latin typeface="Bliss-Light"/>
              </a:rPr>
              <a:t>We value the contribution you as experienced teachers and lecturers make in assessing students’ work, ensuring that candidates are given a fair result which accurately reflects their ability </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prstClr val="black"/>
              </a:solidFill>
              <a:effectLst/>
              <a:uLnTx/>
              <a:uFillTx/>
              <a:latin typeface="Gotham Rounded Book"/>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black"/>
                </a:solidFill>
                <a:effectLst/>
                <a:uLnTx/>
                <a:uFillTx/>
                <a:latin typeface="Bliss-Light"/>
              </a:rPr>
              <a:t>We appoint examiners to mark externally assessed work and moderators to review the original marking of teachers for internally assessed components or units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prstClr val="black"/>
              </a:solidFill>
              <a:effectLst/>
              <a:uLnTx/>
              <a:uFillTx/>
              <a:latin typeface="Bliss-Light"/>
              <a:ea typeface="ＭＳ Ｐゴシック" pitchFamily="1" charset="-128"/>
              <a:cs typeface="Arial" panose="020B0604020202020204" pitchFamily="34" charset="0"/>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black"/>
                </a:solidFill>
                <a:effectLst/>
                <a:uLnTx/>
                <a:uFillTx/>
                <a:latin typeface="Bliss-Light"/>
                <a:ea typeface="ＭＳ Ｐゴシック" pitchFamily="1" charset="-128"/>
                <a:cs typeface="Arial" panose="020B0604020202020204" pitchFamily="34" charset="0"/>
              </a:rPr>
              <a:t>We provide face-to-face training for examiners and moderators (appointees) prior to assessment work commencing</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prstClr val="black"/>
              </a:solidFill>
              <a:effectLst/>
              <a:uLnTx/>
              <a:uFillTx/>
              <a:latin typeface="Bliss-Light"/>
              <a:ea typeface="ＭＳ Ｐゴシック" pitchFamily="1" charset="-128"/>
              <a:cs typeface="Arial" panose="020B0604020202020204" pitchFamily="34" charset="0"/>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black"/>
                </a:solidFill>
                <a:effectLst/>
                <a:uLnTx/>
                <a:uFillTx/>
                <a:latin typeface="Bliss-Light"/>
                <a:ea typeface="ＭＳ Ｐゴシック" pitchFamily="1" charset="-128"/>
                <a:cs typeface="Arial" panose="020B0604020202020204" pitchFamily="34" charset="0"/>
              </a:rPr>
              <a:t>Our senior examiners and subject officers provide support and advice during the assessment period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4042501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319783"/>
            <a:ext cx="8418513" cy="1046163"/>
          </a:xfrm>
        </p:spPr>
        <p:txBody>
          <a:bodyPr>
            <a:normAutofit/>
          </a:bodyPr>
          <a:lstStyle/>
          <a:p>
            <a:pPr lvl="0" fontAlgn="base">
              <a:spcBef>
                <a:spcPct val="0"/>
              </a:spcBef>
            </a:pPr>
            <a:r>
              <a:rPr lang="en-GB" sz="2400" cap="all" dirty="0">
                <a:solidFill>
                  <a:srgbClr val="FF0000"/>
                </a:solidFill>
                <a:latin typeface="Gotham Rounded Book"/>
                <a:ea typeface="Times New Roman"/>
                <a:cs typeface="Times New Roman"/>
              </a:rPr>
              <a:t>Application process</a:t>
            </a:r>
          </a:p>
          <a:p>
            <a:endParaRPr lang="en-GB" sz="2400" dirty="0">
              <a:solidFill>
                <a:prstClr val="black"/>
              </a:solidFill>
              <a:latin typeface="Bliss-Light"/>
              <a:ea typeface="ＭＳ Ｐゴシック" pitchFamily="1" charset="-128"/>
            </a:endParaRPr>
          </a:p>
        </p:txBody>
      </p:sp>
      <p:sp>
        <p:nvSpPr>
          <p:cNvPr id="3" name="Rectangle 2"/>
          <p:cNvSpPr/>
          <p:nvPr/>
        </p:nvSpPr>
        <p:spPr>
          <a:xfrm>
            <a:off x="251520" y="1777896"/>
            <a:ext cx="8294116" cy="4770537"/>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Gotham Rounded Book"/>
                <a:ea typeface="ＭＳ Ｐゴシック" pitchFamily="1" charset="-128"/>
                <a:cs typeface="Arial" panose="020B0604020202020204" pitchFamily="34" charset="0"/>
              </a:rPr>
              <a:t>Complete an application using the on-line application system available on the </a:t>
            </a:r>
            <a:r>
              <a:rPr lang="en-GB" sz="1600" dirty="0">
                <a:solidFill>
                  <a:prstClr val="black"/>
                </a:solidFill>
                <a:latin typeface="Gotham Rounded Book"/>
                <a:ea typeface="ＭＳ Ｐゴシック" pitchFamily="1" charset="-128"/>
                <a:cs typeface="Arial" panose="020B0604020202020204" pitchFamily="34" charset="0"/>
                <a:hlinkClick r:id="rId2"/>
              </a:rPr>
              <a:t>Appointees</a:t>
            </a:r>
            <a:r>
              <a:rPr lang="en-GB" sz="1600" dirty="0">
                <a:solidFill>
                  <a:prstClr val="black"/>
                </a:solidFill>
                <a:latin typeface="Gotham Rounded Book"/>
                <a:ea typeface="ＭＳ Ｐゴシック" pitchFamily="1" charset="-128"/>
                <a:cs typeface="Arial" panose="020B0604020202020204" pitchFamily="34" charset="0"/>
              </a:rPr>
              <a:t> page of the WJEC website</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Gotham Rounded Book"/>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Gotham Rounded Book"/>
                <a:ea typeface="ＭＳ Ｐゴシック" pitchFamily="1" charset="-128"/>
                <a:cs typeface="Arial" panose="020B0604020202020204" pitchFamily="34" charset="0"/>
              </a:rPr>
              <a:t>Once you have completed the initial registration, please make sure that you validate your email account so that you can complete the application process</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Gotham Rounded Book"/>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Gotham Rounded Book"/>
                <a:ea typeface="ＭＳ Ｐゴシック" pitchFamily="1" charset="-128"/>
                <a:cs typeface="Arial" panose="020B0604020202020204" pitchFamily="34" charset="0"/>
              </a:rPr>
              <a:t>When you have completed your application, remember to click ‘submit’ on the homepage, to complete the process</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Gotham Rounded Book"/>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Gotham Rounded Book"/>
                <a:ea typeface="ＭＳ Ｐゴシック" pitchFamily="1" charset="-128"/>
                <a:cs typeface="Arial" panose="020B0604020202020204" pitchFamily="34" charset="0"/>
              </a:rPr>
              <a:t>Remember to inform your referee of your application, as sometimes delays occur due to referees not completing the reference section</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Gotham Rounded Book"/>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Gotham Rounded Book"/>
                <a:ea typeface="ＭＳ Ｐゴシック" pitchFamily="1" charset="-128"/>
                <a:cs typeface="Arial" panose="020B0604020202020204" pitchFamily="34" charset="0"/>
              </a:rPr>
              <a:t>On rare occasions, applicants may not be accepted due to a lack of relevant teaching experience</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Gotham Rounded Book"/>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Gotham Rounded Book"/>
                <a:ea typeface="ＭＳ Ｐゴシック" pitchFamily="1" charset="-128"/>
                <a:cs typeface="Arial" panose="020B0604020202020204" pitchFamily="34" charset="0"/>
              </a:rPr>
              <a:t>Applicants  may re-apply once they have gained sufficient experience </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Gotham Rounded Book"/>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Gotham Rounded Book"/>
                <a:ea typeface="ＭＳ Ｐゴシック" pitchFamily="1" charset="-128"/>
                <a:cs typeface="Arial" panose="020B0604020202020204" pitchFamily="34" charset="0"/>
              </a:rPr>
              <a:t>Some applicants will be approved, but may have to wait on the reserve list until a suitable vacancy arises</a:t>
            </a:r>
          </a:p>
        </p:txBody>
      </p:sp>
    </p:spTree>
    <p:extLst>
      <p:ext uri="{BB962C8B-B14F-4D97-AF65-F5344CB8AC3E}">
        <p14:creationId xmlns:p14="http://schemas.microsoft.com/office/powerpoint/2010/main" val="700494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l="9509" t="26135" r="5330" b="25284"/>
          <a:stretch/>
        </p:blipFill>
        <p:spPr bwMode="auto">
          <a:xfrm>
            <a:off x="190426" y="1044576"/>
            <a:ext cx="8803580" cy="5008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426" y="5902035"/>
            <a:ext cx="8882063" cy="74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16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568358"/>
            <a:ext cx="8418513" cy="4832350"/>
          </a:xfrm>
        </p:spPr>
        <p:txBody>
          <a:bodyPr>
            <a:normAutofit/>
          </a:bodyPr>
          <a:lstStyle/>
          <a:p>
            <a:endParaRPr lang="en-GB" sz="2000" dirty="0">
              <a:latin typeface="Gotham Rounded Book"/>
            </a:endParaRPr>
          </a:p>
          <a:p>
            <a:r>
              <a:rPr lang="en-GB" sz="2000" b="1" dirty="0">
                <a:solidFill>
                  <a:srgbClr val="00B0F0"/>
                </a:solidFill>
                <a:latin typeface="Gotham Rounded Book"/>
              </a:rPr>
              <a:t>GCE AS and A Level subject content</a:t>
            </a:r>
          </a:p>
          <a:p>
            <a:endParaRPr lang="en-GB" sz="1800" dirty="0">
              <a:latin typeface="Gotham Rounded Book"/>
            </a:endParaRPr>
          </a:p>
          <a:p>
            <a:r>
              <a:rPr lang="en-GB" sz="1800" b="1" dirty="0">
                <a:solidFill>
                  <a:schemeClr val="tx1"/>
                </a:solidFill>
                <a:latin typeface="Gotham Rounded Book"/>
              </a:rPr>
              <a:t>The AS and A level subject content </a:t>
            </a:r>
            <a:r>
              <a:rPr lang="en-GB" sz="1800" dirty="0">
                <a:solidFill>
                  <a:schemeClr val="tx1"/>
                </a:solidFill>
                <a:latin typeface="Gotham Rounded Book"/>
              </a:rPr>
              <a:t>sets out the knowledge, understanding and skills common to all AS and A level specifications in design and technology. </a:t>
            </a:r>
          </a:p>
          <a:p>
            <a:endParaRPr lang="en-GB" sz="1800" dirty="0">
              <a:solidFill>
                <a:schemeClr val="tx1"/>
              </a:solidFill>
              <a:latin typeface="Gotham Rounded Book"/>
            </a:endParaRPr>
          </a:p>
          <a:p>
            <a:r>
              <a:rPr lang="en-GB" sz="1800" dirty="0">
                <a:solidFill>
                  <a:schemeClr val="tx1"/>
                </a:solidFill>
                <a:latin typeface="Gotham Rounded Book"/>
              </a:rPr>
              <a:t>It provides the framework within which awarding organisations create the detail of the subject specification. AS and A Level specifications in design and technology must reflect the subject aims and objectives. </a:t>
            </a:r>
          </a:p>
          <a:p>
            <a:r>
              <a:rPr lang="en-GB" sz="2000" b="1" dirty="0">
                <a:latin typeface="Gotham Rounded Book"/>
              </a:rPr>
              <a:t> </a:t>
            </a:r>
          </a:p>
          <a:p>
            <a:endParaRPr lang="en-GB" sz="2000" dirty="0">
              <a:latin typeface="Gotham Rounded Book"/>
            </a:endParaRPr>
          </a:p>
        </p:txBody>
      </p:sp>
      <p:sp>
        <p:nvSpPr>
          <p:cNvPr id="3" name="Text Placeholder 1">
            <a:extLst>
              <a:ext uri="{FF2B5EF4-FFF2-40B4-BE49-F238E27FC236}">
                <a16:creationId xmlns:a16="http://schemas.microsoft.com/office/drawing/2014/main" id="{BB718A72-8E7B-4276-89AA-326BDDBE12F7}"/>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DFE Guidelines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787733"/>
            <a:ext cx="8418513" cy="1046163"/>
          </a:xfrm>
        </p:spPr>
        <p:txBody>
          <a:bodyPr>
            <a:noAutofit/>
          </a:bodyPr>
          <a:lstStyle/>
          <a:p>
            <a:endParaRPr lang="en-GB" sz="1800" dirty="0">
              <a:latin typeface="Gotham Rounded Book"/>
            </a:endParaRPr>
          </a:p>
          <a:p>
            <a:r>
              <a:rPr lang="en-GB" sz="1800" dirty="0">
                <a:solidFill>
                  <a:schemeClr val="tx1"/>
                </a:solidFill>
                <a:latin typeface="Gotham Rounded Book"/>
              </a:rPr>
              <a:t>Design and technology must specify that students engage in both </a:t>
            </a:r>
            <a:r>
              <a:rPr lang="en-GB" sz="1800" b="1" dirty="0">
                <a:solidFill>
                  <a:schemeClr val="tx1"/>
                </a:solidFill>
                <a:latin typeface="Gotham Rounded Book"/>
              </a:rPr>
              <a:t>practical and theoretical study </a:t>
            </a:r>
            <a:r>
              <a:rPr lang="en-GB" sz="1800" dirty="0">
                <a:solidFill>
                  <a:schemeClr val="tx1"/>
                </a:solidFill>
                <a:latin typeface="Gotham Rounded Book"/>
              </a:rPr>
              <a:t>in design and technology. </a:t>
            </a:r>
          </a:p>
          <a:p>
            <a:endParaRPr lang="en-GB" sz="1800" dirty="0">
              <a:solidFill>
                <a:schemeClr val="tx1"/>
              </a:solidFill>
              <a:latin typeface="Gotham Rounded Book"/>
            </a:endParaRPr>
          </a:p>
          <a:p>
            <a:r>
              <a:rPr lang="en-GB" sz="1800" dirty="0">
                <a:solidFill>
                  <a:schemeClr val="tx1"/>
                </a:solidFill>
                <a:latin typeface="Gotham Rounded Book"/>
              </a:rPr>
              <a:t>Specifications must require students to cover design and technology </a:t>
            </a:r>
            <a:r>
              <a:rPr lang="en-GB" sz="1800" b="1" dirty="0">
                <a:solidFill>
                  <a:schemeClr val="tx1"/>
                </a:solidFill>
                <a:latin typeface="Gotham Rounded Book"/>
              </a:rPr>
              <a:t>skills, knowledge and understanding. </a:t>
            </a:r>
          </a:p>
          <a:p>
            <a:endParaRPr lang="en-GB" sz="1800" dirty="0">
              <a:solidFill>
                <a:schemeClr val="tx1"/>
              </a:solidFill>
              <a:latin typeface="Gotham Rounded Book"/>
            </a:endParaRPr>
          </a:p>
          <a:p>
            <a:r>
              <a:rPr lang="en-GB" sz="1800" dirty="0">
                <a:solidFill>
                  <a:schemeClr val="tx1"/>
                </a:solidFill>
                <a:latin typeface="Gotham Rounded Book"/>
              </a:rPr>
              <a:t>These have been separated into: </a:t>
            </a:r>
          </a:p>
          <a:p>
            <a:endParaRPr lang="en-GB" sz="1800" dirty="0">
              <a:solidFill>
                <a:schemeClr val="tx1"/>
              </a:solidFill>
              <a:latin typeface="Gotham Rounded Book"/>
            </a:endParaRPr>
          </a:p>
          <a:p>
            <a:r>
              <a:rPr lang="en-GB" sz="1800" b="1" dirty="0">
                <a:solidFill>
                  <a:schemeClr val="tx1"/>
                </a:solidFill>
                <a:latin typeface="Gotham Rounded Book"/>
              </a:rPr>
              <a:t>• technical principles </a:t>
            </a:r>
          </a:p>
          <a:p>
            <a:endParaRPr lang="en-GB" sz="1800" b="1" dirty="0">
              <a:solidFill>
                <a:schemeClr val="tx1"/>
              </a:solidFill>
              <a:latin typeface="Gotham Rounded Book"/>
            </a:endParaRPr>
          </a:p>
          <a:p>
            <a:r>
              <a:rPr lang="en-GB" sz="1800" b="1" dirty="0">
                <a:solidFill>
                  <a:schemeClr val="tx1"/>
                </a:solidFill>
                <a:latin typeface="Gotham Rounded Book"/>
              </a:rPr>
              <a:t>• designing and making principles </a:t>
            </a:r>
          </a:p>
          <a:p>
            <a:endParaRPr lang="en-GB" sz="900" dirty="0">
              <a:latin typeface="Gotham Rounded Book"/>
            </a:endParaRPr>
          </a:p>
        </p:txBody>
      </p:sp>
      <p:sp>
        <p:nvSpPr>
          <p:cNvPr id="5" name="Text Placeholder 1">
            <a:extLst>
              <a:ext uri="{FF2B5EF4-FFF2-40B4-BE49-F238E27FC236}">
                <a16:creationId xmlns:a16="http://schemas.microsoft.com/office/drawing/2014/main" id="{4EC290EF-3AD5-4161-8EF8-3C3154B56979}"/>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Course Structure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337538"/>
            <a:ext cx="8418513" cy="1046163"/>
          </a:xfrm>
        </p:spPr>
        <p:txBody>
          <a:bodyPr>
            <a:noAutofit/>
          </a:bodyPr>
          <a:lstStyle/>
          <a:p>
            <a:r>
              <a:rPr lang="en-GB" sz="1800" b="1" dirty="0">
                <a:solidFill>
                  <a:schemeClr val="tx1"/>
                </a:solidFill>
                <a:latin typeface="Gotham Rounded Book"/>
              </a:rPr>
              <a:t>Specification titles </a:t>
            </a:r>
          </a:p>
          <a:p>
            <a:endParaRPr lang="en-GB" sz="1800" b="1" dirty="0">
              <a:solidFill>
                <a:schemeClr val="tx1"/>
              </a:solidFill>
              <a:latin typeface="Gotham Rounded Book"/>
            </a:endParaRPr>
          </a:p>
          <a:p>
            <a:r>
              <a:rPr lang="en-GB" sz="1800" dirty="0">
                <a:solidFill>
                  <a:schemeClr val="tx1"/>
                </a:solidFill>
                <a:latin typeface="Gotham Rounded Book"/>
              </a:rPr>
              <a:t>Design and technology specifications may offer one or more of the endorsed titles listed below. The endorsed title should prepare students for tertiary education and/or work-based study and training in the design, creative, engineering and/or manufacturing industries:</a:t>
            </a:r>
          </a:p>
          <a:p>
            <a:r>
              <a:rPr lang="en-GB" sz="1800" dirty="0">
                <a:solidFill>
                  <a:schemeClr val="tx1"/>
                </a:solidFill>
                <a:latin typeface="Gotham Rounded Book"/>
              </a:rPr>
              <a:t> </a:t>
            </a:r>
          </a:p>
          <a:p>
            <a:r>
              <a:rPr lang="en-GB" sz="1800" b="1" dirty="0">
                <a:solidFill>
                  <a:schemeClr val="tx1"/>
                </a:solidFill>
                <a:latin typeface="Gotham Rounded Book"/>
              </a:rPr>
              <a:t>• design and technology (product design) </a:t>
            </a:r>
          </a:p>
          <a:p>
            <a:endParaRPr lang="en-GB" sz="1800" b="1" dirty="0">
              <a:solidFill>
                <a:schemeClr val="tx1"/>
              </a:solidFill>
              <a:latin typeface="Gotham Rounded Book"/>
            </a:endParaRPr>
          </a:p>
          <a:p>
            <a:r>
              <a:rPr lang="en-GB" sz="1800" b="1" dirty="0">
                <a:solidFill>
                  <a:schemeClr val="tx1"/>
                </a:solidFill>
                <a:latin typeface="Gotham Rounded Book"/>
              </a:rPr>
              <a:t>• design and technology (fashion and textiles)</a:t>
            </a:r>
          </a:p>
          <a:p>
            <a:r>
              <a:rPr lang="en-GB" sz="1800" dirty="0">
                <a:solidFill>
                  <a:schemeClr val="tx1"/>
                </a:solidFill>
                <a:latin typeface="Gotham Rounded Book"/>
              </a:rPr>
              <a:t> </a:t>
            </a:r>
          </a:p>
          <a:p>
            <a:r>
              <a:rPr lang="en-GB" sz="1800" dirty="0">
                <a:solidFill>
                  <a:schemeClr val="tx1"/>
                </a:solidFill>
                <a:latin typeface="Gotham Rounded Book"/>
              </a:rPr>
              <a:t>• </a:t>
            </a:r>
            <a:r>
              <a:rPr lang="en-GB" sz="1800" b="1" dirty="0">
                <a:solidFill>
                  <a:schemeClr val="tx1"/>
                </a:solidFill>
                <a:latin typeface="Gotham Rounded Book"/>
              </a:rPr>
              <a:t>design and technology (engineering design) </a:t>
            </a:r>
          </a:p>
          <a:p>
            <a:endParaRPr lang="en-GB" sz="1800" dirty="0">
              <a:solidFill>
                <a:schemeClr val="tx1"/>
              </a:solidFill>
              <a:latin typeface="Gotham Rounded Book"/>
            </a:endParaRPr>
          </a:p>
          <a:p>
            <a:r>
              <a:rPr lang="en-GB" sz="1800" dirty="0">
                <a:solidFill>
                  <a:schemeClr val="tx1"/>
                </a:solidFill>
                <a:latin typeface="Gotham Rounded Book"/>
              </a:rPr>
              <a:t>The subject content has been arranged to define a core content of knowledge and understanding applicable to all AS and A level specifications with additional content for each endorsed title.</a:t>
            </a:r>
          </a:p>
          <a:p>
            <a:r>
              <a:rPr lang="en-GB" sz="1800" dirty="0">
                <a:solidFill>
                  <a:schemeClr val="tx1"/>
                </a:solidFill>
                <a:latin typeface="Gotham Rounded Book"/>
              </a:rPr>
              <a:t> </a:t>
            </a:r>
          </a:p>
          <a:p>
            <a:endParaRPr lang="en-GB" sz="1800" dirty="0">
              <a:latin typeface="Gotham Rounded Book"/>
            </a:endParaRPr>
          </a:p>
        </p:txBody>
      </p:sp>
      <p:sp>
        <p:nvSpPr>
          <p:cNvPr id="3" name="Text Placeholder 1">
            <a:extLst>
              <a:ext uri="{FF2B5EF4-FFF2-40B4-BE49-F238E27FC236}">
                <a16:creationId xmlns:a16="http://schemas.microsoft.com/office/drawing/2014/main" id="{C2C0418A-53BE-4C7A-8E56-AE2DB1146C14}"/>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Course Structure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452948"/>
            <a:ext cx="8418513" cy="2215669"/>
          </a:xfrm>
        </p:spPr>
        <p:txBody>
          <a:bodyPr>
            <a:normAutofit/>
          </a:bodyPr>
          <a:lstStyle/>
          <a:p>
            <a:pPr algn="ctr"/>
            <a:r>
              <a:rPr lang="en-GB" sz="1800" b="1" dirty="0">
                <a:solidFill>
                  <a:schemeClr val="tx1"/>
                </a:solidFill>
                <a:latin typeface="Gotham Rounded Book"/>
              </a:rPr>
              <a:t>AS two units </a:t>
            </a:r>
          </a:p>
          <a:p>
            <a:pPr algn="ctr"/>
            <a:endParaRPr lang="en-GB" sz="1800" b="1" dirty="0">
              <a:solidFill>
                <a:schemeClr val="tx1"/>
              </a:solidFill>
              <a:latin typeface="Gotham Rounded Book"/>
            </a:endParaRPr>
          </a:p>
          <a:p>
            <a:pPr algn="ctr"/>
            <a:r>
              <a:rPr lang="en-GB" sz="1800" dirty="0">
                <a:solidFill>
                  <a:schemeClr val="tx1"/>
                </a:solidFill>
                <a:latin typeface="Gotham Rounded Book"/>
              </a:rPr>
              <a:t>20 % examination 20% coursework</a:t>
            </a:r>
          </a:p>
          <a:p>
            <a:pPr algn="ctr"/>
            <a:endParaRPr lang="en-GB" sz="1800" dirty="0">
              <a:latin typeface="Gotham Rounded Book"/>
            </a:endParaRPr>
          </a:p>
          <a:p>
            <a:pPr algn="ctr"/>
            <a:r>
              <a:rPr lang="en-GB" sz="1800" b="1" dirty="0">
                <a:solidFill>
                  <a:schemeClr val="tx1"/>
                </a:solidFill>
                <a:latin typeface="Gotham Rounded Book"/>
              </a:rPr>
              <a:t>A level  two units (Plus AS units)  - </a:t>
            </a:r>
            <a:r>
              <a:rPr lang="en-GB" sz="1800" dirty="0">
                <a:solidFill>
                  <a:schemeClr val="tx1"/>
                </a:solidFill>
                <a:latin typeface="Gotham Rounded Book"/>
              </a:rPr>
              <a:t>Two year course</a:t>
            </a:r>
          </a:p>
          <a:p>
            <a:pPr algn="ctr"/>
            <a:endParaRPr lang="en-GB" sz="1800" b="1" dirty="0">
              <a:solidFill>
                <a:schemeClr val="tx1"/>
              </a:solidFill>
              <a:latin typeface="Gotham Rounded Book"/>
            </a:endParaRPr>
          </a:p>
          <a:p>
            <a:pPr algn="ctr"/>
            <a:r>
              <a:rPr lang="en-GB" sz="1800" dirty="0">
                <a:solidFill>
                  <a:schemeClr val="tx1"/>
                </a:solidFill>
                <a:latin typeface="Gotham Rounded Book"/>
              </a:rPr>
              <a:t>30 % examination 30% coursework</a:t>
            </a:r>
          </a:p>
          <a:p>
            <a:endParaRPr lang="en-GB" sz="1800" dirty="0">
              <a:solidFill>
                <a:schemeClr val="tx1"/>
              </a:solidFill>
              <a:latin typeface="Gotham Rounded Book"/>
            </a:endParaRPr>
          </a:p>
          <a:p>
            <a:endParaRPr lang="en-GB" sz="1800" dirty="0">
              <a:latin typeface="Gotham Rounded Book"/>
            </a:endParaRPr>
          </a:p>
          <a:p>
            <a:endParaRPr lang="en-GB" sz="1800" dirty="0">
              <a:latin typeface="Gotham Rounded Book"/>
            </a:endParaRPr>
          </a:p>
          <a:p>
            <a:endParaRPr lang="en-GB" sz="1800" dirty="0">
              <a:latin typeface="Gotham Rounded Book"/>
            </a:endParaRPr>
          </a:p>
        </p:txBody>
      </p:sp>
      <p:sp>
        <p:nvSpPr>
          <p:cNvPr id="3" name="Text Placeholder 1">
            <a:extLst>
              <a:ext uri="{FF2B5EF4-FFF2-40B4-BE49-F238E27FC236}">
                <a16:creationId xmlns:a16="http://schemas.microsoft.com/office/drawing/2014/main" id="{08AD5B40-2DB2-450D-A710-59BE0F9E3845}"/>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Course Structure</a:t>
            </a:r>
          </a:p>
        </p:txBody>
      </p:sp>
      <p:sp>
        <p:nvSpPr>
          <p:cNvPr id="4" name="Text Placeholder 1">
            <a:extLst>
              <a:ext uri="{FF2B5EF4-FFF2-40B4-BE49-F238E27FC236}">
                <a16:creationId xmlns:a16="http://schemas.microsoft.com/office/drawing/2014/main" id="{504E9EE9-8F10-4464-87D1-802FB91C5804}"/>
              </a:ext>
            </a:extLst>
          </p:cNvPr>
          <p:cNvSpPr txBox="1">
            <a:spLocks/>
          </p:cNvSpPr>
          <p:nvPr/>
        </p:nvSpPr>
        <p:spPr>
          <a:xfrm>
            <a:off x="362743" y="3690651"/>
            <a:ext cx="8418513" cy="521583"/>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kern="1200" baseline="0">
                <a:solidFill>
                  <a:srgbClr val="E75306"/>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800" dirty="0">
                <a:solidFill>
                  <a:schemeClr val="tx1"/>
                </a:solidFill>
                <a:latin typeface="Gotham Rounded Book"/>
              </a:rPr>
              <a:t>The focus of this presentation will be the AS and AL Level Examination Papers 2019</a:t>
            </a:r>
          </a:p>
          <a:p>
            <a:pPr algn="ctr"/>
            <a:endParaRPr lang="en-GB" sz="1800" dirty="0">
              <a:solidFill>
                <a:schemeClr val="tx1"/>
              </a:solidFill>
              <a:latin typeface="Gotham Rounded Book"/>
            </a:endParaRPr>
          </a:p>
          <a:p>
            <a:pPr algn="ctr"/>
            <a:endParaRPr lang="en-GB" sz="1800" dirty="0">
              <a:solidFill>
                <a:schemeClr val="tx1"/>
              </a:solidFill>
              <a:latin typeface="Gotham Rounded Book"/>
            </a:endParaRPr>
          </a:p>
          <a:p>
            <a:pPr algn="ctr"/>
            <a:endParaRPr lang="en-GB" sz="1800" dirty="0">
              <a:solidFill>
                <a:schemeClr val="tx1"/>
              </a:solidFill>
              <a:latin typeface="Gotham Rounded Book"/>
            </a:endParaRPr>
          </a:p>
          <a:p>
            <a:pPr algn="ctr"/>
            <a:endParaRPr lang="en-GB" sz="1800" dirty="0">
              <a:solidFill>
                <a:schemeClr val="tx1"/>
              </a:solidFill>
              <a:latin typeface="Gotham Rounded Book"/>
            </a:endParaRPr>
          </a:p>
          <a:p>
            <a:pPr algn="ctr"/>
            <a:endParaRPr lang="en-GB" sz="1800" dirty="0">
              <a:solidFill>
                <a:schemeClr val="tx1"/>
              </a:solidFill>
              <a:latin typeface="Gotham Rounded Book"/>
            </a:endParaRPr>
          </a:p>
        </p:txBody>
      </p:sp>
      <p:sp>
        <p:nvSpPr>
          <p:cNvPr id="5" name="TextBox 4">
            <a:extLst>
              <a:ext uri="{FF2B5EF4-FFF2-40B4-BE49-F238E27FC236}">
                <a16:creationId xmlns:a16="http://schemas.microsoft.com/office/drawing/2014/main" id="{1E00DA60-4B1F-42A6-A75F-256421E036DF}"/>
              </a:ext>
            </a:extLst>
          </p:cNvPr>
          <p:cNvSpPr txBox="1"/>
          <p:nvPr/>
        </p:nvSpPr>
        <p:spPr>
          <a:xfrm>
            <a:off x="445870" y="4304826"/>
            <a:ext cx="8418513" cy="2585323"/>
          </a:xfrm>
          <a:prstGeom prst="rect">
            <a:avLst/>
          </a:prstGeom>
          <a:noFill/>
        </p:spPr>
        <p:txBody>
          <a:bodyPr wrap="square" rtlCol="0">
            <a:spAutoFit/>
          </a:bodyPr>
          <a:lstStyle/>
          <a:p>
            <a:r>
              <a:rPr lang="en-GB" b="1" dirty="0">
                <a:latin typeface="Gotham Rounded Book"/>
                <a:cs typeface="Arial" panose="020B0604020202020204" pitchFamily="34" charset="0"/>
              </a:rPr>
              <a:t>Useful links</a:t>
            </a:r>
            <a:endParaRPr lang="en-GB" dirty="0">
              <a:latin typeface="Gotham Rounded Book"/>
            </a:endParaRPr>
          </a:p>
          <a:p>
            <a:r>
              <a:rPr lang="en-GB" dirty="0">
                <a:latin typeface="Gotham Rounded Book"/>
                <a:hlinkClick r:id="rId2"/>
              </a:rPr>
              <a:t>http://www.wjec.co.uk/qualifications/design-and-technology/r-design-and-technology-gce-2017/</a:t>
            </a:r>
            <a:endParaRPr lang="en-GB" dirty="0">
              <a:latin typeface="Gotham Rounded Book"/>
            </a:endParaRPr>
          </a:p>
          <a:p>
            <a:endParaRPr lang="en-GB" dirty="0">
              <a:latin typeface="Gotham Rounded Book"/>
            </a:endParaRPr>
          </a:p>
          <a:p>
            <a:r>
              <a:rPr lang="en-GB" b="1" dirty="0">
                <a:latin typeface="Gotham Rounded Book"/>
              </a:rPr>
              <a:t>Resources </a:t>
            </a:r>
          </a:p>
          <a:p>
            <a:r>
              <a:rPr lang="en-GB" dirty="0">
                <a:latin typeface="Gotham Rounded Book"/>
                <a:hlinkClick r:id="rId3"/>
              </a:rPr>
              <a:t>http://resources.wjec.co.uk/Pages/ResourceByArgs.aspx?subId=8&amp;lvlId=1</a:t>
            </a:r>
            <a:endParaRPr lang="en-GB" dirty="0">
              <a:latin typeface="Gotham Rounded Book"/>
            </a:endParaRPr>
          </a:p>
          <a:p>
            <a:endParaRPr lang="en-GB" dirty="0">
              <a:latin typeface="Gotham Rounded Book"/>
            </a:endParaRPr>
          </a:p>
          <a:p>
            <a:endParaRPr lang="en-GB" dirty="0">
              <a:latin typeface="Gotham Rounded Book"/>
            </a:endParaRPr>
          </a:p>
          <a:p>
            <a:endParaRPr lang="en-GB" dirty="0">
              <a:latin typeface="Gotham Rounded Book"/>
            </a:endParaRPr>
          </a:p>
        </p:txBody>
      </p:sp>
    </p:spTree>
    <p:extLst>
      <p:ext uri="{BB962C8B-B14F-4D97-AF65-F5344CB8AC3E}">
        <p14:creationId xmlns:p14="http://schemas.microsoft.com/office/powerpoint/2010/main" val="10406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47527" y="1853808"/>
            <a:ext cx="7981405" cy="369332"/>
          </a:xfrm>
          <a:prstGeom prst="rect">
            <a:avLst/>
          </a:prstGeom>
          <a:noFill/>
        </p:spPr>
        <p:txBody>
          <a:bodyPr wrap="square" rtlCol="0">
            <a:spAutoFit/>
          </a:bodyPr>
          <a:lstStyle/>
          <a:p>
            <a:pPr marL="285750" lvl="0" indent="-285750">
              <a:buFont typeface="Arial" panose="020B0604020202020204" pitchFamily="34" charset="0"/>
              <a:buChar char="•"/>
            </a:pPr>
            <a:r>
              <a:rPr lang="en-US" dirty="0"/>
              <a:t>Candidates need to read and understand the command verb.</a:t>
            </a:r>
          </a:p>
        </p:txBody>
      </p:sp>
      <p:sp>
        <p:nvSpPr>
          <p:cNvPr id="6" name="Text Placeholder 1">
            <a:extLst>
              <a:ext uri="{FF2B5EF4-FFF2-40B4-BE49-F238E27FC236}">
                <a16:creationId xmlns:a16="http://schemas.microsoft.com/office/drawing/2014/main" id="{417DF98F-2D57-4303-9194-97979C2889FF}"/>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General Points – Command Verbs</a:t>
            </a:r>
          </a:p>
        </p:txBody>
      </p:sp>
      <p:pic>
        <p:nvPicPr>
          <p:cNvPr id="5" name="Picture 4">
            <a:extLst>
              <a:ext uri="{FF2B5EF4-FFF2-40B4-BE49-F238E27FC236}">
                <a16:creationId xmlns:a16="http://schemas.microsoft.com/office/drawing/2014/main" id="{0D497F23-F310-40E8-8FE9-5375032B142E}"/>
              </a:ext>
            </a:extLst>
          </p:cNvPr>
          <p:cNvPicPr>
            <a:picLocks noChangeAspect="1"/>
          </p:cNvPicPr>
          <p:nvPr/>
        </p:nvPicPr>
        <p:blipFill>
          <a:blip r:embed="rId2"/>
          <a:stretch>
            <a:fillRect/>
          </a:stretch>
        </p:blipFill>
        <p:spPr>
          <a:xfrm>
            <a:off x="1430914" y="2223140"/>
            <a:ext cx="6448425" cy="4374106"/>
          </a:xfrm>
          <a:prstGeom prst="rect">
            <a:avLst/>
          </a:prstGeom>
        </p:spPr>
      </p:pic>
    </p:spTree>
    <p:extLst>
      <p:ext uri="{BB962C8B-B14F-4D97-AF65-F5344CB8AC3E}">
        <p14:creationId xmlns:p14="http://schemas.microsoft.com/office/powerpoint/2010/main" val="151213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A10AAC6-3B81-46C7-BFB8-B9745C0BB8DF}"/>
              </a:ext>
            </a:extLst>
          </p:cNvPr>
          <p:cNvGraphicFramePr>
            <a:graphicFrameLocks noGrp="1"/>
          </p:cNvGraphicFramePr>
          <p:nvPr/>
        </p:nvGraphicFramePr>
        <p:xfrm>
          <a:off x="222405" y="1844824"/>
          <a:ext cx="8590008" cy="1737360"/>
        </p:xfrm>
        <a:graphic>
          <a:graphicData uri="http://schemas.openxmlformats.org/drawingml/2006/table">
            <a:tbl>
              <a:tblPr firstRow="1" bandRow="1">
                <a:tableStyleId>{BC89EF96-8CEA-46FF-86C4-4CE0E7609802}</a:tableStyleId>
              </a:tblPr>
              <a:tblGrid>
                <a:gridCol w="1757307">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5968605">
                  <a:extLst>
                    <a:ext uri="{9D8B030D-6E8A-4147-A177-3AD203B41FA5}">
                      <a16:colId xmlns:a16="http://schemas.microsoft.com/office/drawing/2014/main" val="20002"/>
                    </a:ext>
                  </a:extLst>
                </a:gridCol>
              </a:tblGrid>
              <a:tr h="370840">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a:lnSpc>
                          <a:spcPct val="150000"/>
                        </a:lnSpc>
                      </a:pPr>
                      <a:r>
                        <a:rPr lang="en-GB" dirty="0">
                          <a:solidFill>
                            <a:sysClr val="windowText" lastClr="000000"/>
                          </a:solidFill>
                          <a:latin typeface="Gotham Rounded Book"/>
                        </a:rPr>
                        <a:t>Give</a:t>
                      </a:r>
                    </a:p>
                    <a:p>
                      <a:pPr>
                        <a:lnSpc>
                          <a:spcPct val="150000"/>
                        </a:lnSpc>
                      </a:pPr>
                      <a:r>
                        <a:rPr lang="en-GB" dirty="0">
                          <a:solidFill>
                            <a:sysClr val="windowText" lastClr="000000"/>
                          </a:solidFill>
                          <a:latin typeface="Gotham Rounded Book"/>
                        </a:rPr>
                        <a:t>State</a:t>
                      </a:r>
                    </a:p>
                    <a:p>
                      <a:pPr>
                        <a:lnSpc>
                          <a:spcPct val="150000"/>
                        </a:lnSpc>
                      </a:pPr>
                      <a:r>
                        <a:rPr lang="en-GB" dirty="0">
                          <a:solidFill>
                            <a:sysClr val="windowText" lastClr="000000"/>
                          </a:solidFill>
                          <a:latin typeface="Gotham Rounded Book"/>
                        </a:rPr>
                        <a:t>Name</a:t>
                      </a:r>
                    </a:p>
                    <a:p>
                      <a:pPr>
                        <a:lnSpc>
                          <a:spcPct val="150000"/>
                        </a:lnSpc>
                      </a:pPr>
                      <a:r>
                        <a:rPr lang="en-GB" dirty="0">
                          <a:solidFill>
                            <a:sysClr val="windowText" lastClr="000000"/>
                          </a:solidFill>
                          <a:latin typeface="Gotham Rounded Book"/>
                        </a:rPr>
                        <a:t>Place</a:t>
                      </a:r>
                      <a:endParaRPr lang="en-GB" b="1" dirty="0">
                        <a:solidFill>
                          <a:sysClr val="windowText" lastClr="000000"/>
                        </a:solidFill>
                        <a:latin typeface="Gotham Rounded Book"/>
                        <a:cs typeface="Arial" panose="020B0604020202020204" pitchFamily="34" charset="0"/>
                      </a:endParaRPr>
                    </a:p>
                  </a:txBody>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r>
                        <a:rPr lang="en-GB" dirty="0">
                          <a:solidFill>
                            <a:sysClr val="windowText" lastClr="000000"/>
                          </a:solidFill>
                          <a:latin typeface="Gotham Rounded Book"/>
                        </a:rPr>
                        <a:t>1 +</a:t>
                      </a:r>
                    </a:p>
                    <a:p>
                      <a:r>
                        <a:rPr lang="en-GB" dirty="0">
                          <a:solidFill>
                            <a:sysClr val="windowText" lastClr="000000"/>
                          </a:solidFill>
                          <a:latin typeface="Gotham Rounded Book"/>
                        </a:rPr>
                        <a:t>mark </a:t>
                      </a:r>
                      <a:endParaRPr lang="en-GB" b="0" dirty="0">
                        <a:solidFill>
                          <a:sysClr val="windowText" lastClr="000000"/>
                        </a:solidFill>
                        <a:latin typeface="Gotham Rounded Book"/>
                        <a:cs typeface="Arial" panose="020B0604020202020204" pitchFamily="34" charset="0"/>
                      </a:endParaRPr>
                    </a:p>
                  </a:txBody>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r>
                        <a:rPr lang="en-GB" dirty="0">
                          <a:solidFill>
                            <a:sysClr val="windowText" lastClr="000000"/>
                          </a:solidFill>
                          <a:latin typeface="Gotham Rounded Book"/>
                        </a:rPr>
                        <a:t>These questions are designed to ease the learner into the question. They need a simple statement, a</a:t>
                      </a:r>
                      <a:r>
                        <a:rPr lang="en-GB" baseline="0" dirty="0">
                          <a:solidFill>
                            <a:sysClr val="windowText" lastClr="000000"/>
                          </a:solidFill>
                          <a:latin typeface="Gotham Rounded Book"/>
                        </a:rPr>
                        <a:t> short phrase, tick, underline………</a:t>
                      </a:r>
                    </a:p>
                    <a:p>
                      <a:endParaRPr lang="en-GB" baseline="0" dirty="0">
                        <a:solidFill>
                          <a:sysClr val="windowText" lastClr="000000"/>
                        </a:solidFill>
                        <a:latin typeface="Gotham Rounded Book"/>
                      </a:endParaRPr>
                    </a:p>
                    <a:p>
                      <a:r>
                        <a:rPr lang="en-GB" baseline="0" dirty="0">
                          <a:solidFill>
                            <a:srgbClr val="0070C0"/>
                          </a:solidFill>
                          <a:latin typeface="Gotham Rounded Book"/>
                        </a:rPr>
                        <a:t>Low tariff questions that rely on recall. Will only be used in early questions at GCE.</a:t>
                      </a:r>
                      <a:endParaRPr lang="en-GB" b="0" i="1" dirty="0">
                        <a:solidFill>
                          <a:srgbClr val="0070C0"/>
                        </a:solidFill>
                        <a:latin typeface="Gotham Rounded Book"/>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4E41D925-A9C3-4A05-ABE5-B11716CD3BB0}"/>
              </a:ext>
            </a:extLst>
          </p:cNvPr>
          <p:cNvGraphicFramePr>
            <a:graphicFrameLocks noGrp="1"/>
          </p:cNvGraphicFramePr>
          <p:nvPr/>
        </p:nvGraphicFramePr>
        <p:xfrm>
          <a:off x="222405" y="3717032"/>
          <a:ext cx="8590008" cy="2878646"/>
        </p:xfrm>
        <a:graphic>
          <a:graphicData uri="http://schemas.openxmlformats.org/drawingml/2006/table">
            <a:tbl>
              <a:tblPr firstRow="1" bandRow="1">
                <a:tableStyleId>{BC89EF96-8CEA-46FF-86C4-4CE0E7609802}</a:tableStyleId>
              </a:tblPr>
              <a:tblGrid>
                <a:gridCol w="1757307">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5968605">
                  <a:extLst>
                    <a:ext uri="{9D8B030D-6E8A-4147-A177-3AD203B41FA5}">
                      <a16:colId xmlns:a16="http://schemas.microsoft.com/office/drawing/2014/main" val="20002"/>
                    </a:ext>
                  </a:extLst>
                </a:gridCol>
              </a:tblGrid>
              <a:tr h="370840">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800" u="none" strike="noStrike" kern="1200" cap="none" spc="0" normalizeH="0" baseline="0" noProof="0" dirty="0">
                          <a:ln>
                            <a:noFill/>
                          </a:ln>
                          <a:solidFill>
                            <a:schemeClr val="tx1"/>
                          </a:solidFill>
                          <a:effectLst/>
                          <a:uLnTx/>
                          <a:uFillTx/>
                          <a:latin typeface="Gotham Rounded Book"/>
                        </a:rPr>
                        <a:t>Describe</a:t>
                      </a: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800" u="none" strike="noStrike" kern="1200" cap="none" spc="0" normalizeH="0" baseline="0" noProof="0" dirty="0">
                          <a:ln>
                            <a:noFill/>
                          </a:ln>
                          <a:solidFill>
                            <a:schemeClr val="tx1"/>
                          </a:solidFill>
                          <a:effectLst/>
                          <a:uLnTx/>
                          <a:uFillTx/>
                          <a:latin typeface="Gotham Rounded Book"/>
                        </a:rPr>
                        <a:t>Outline</a:t>
                      </a: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800" u="none" strike="noStrike" kern="1200" cap="none" spc="0" normalizeH="0" baseline="0" noProof="0" dirty="0">
                          <a:ln>
                            <a:noFill/>
                          </a:ln>
                          <a:solidFill>
                            <a:schemeClr val="tx1"/>
                          </a:solidFill>
                          <a:effectLst/>
                          <a:uLnTx/>
                          <a:uFillTx/>
                          <a:latin typeface="Gotham Rounded Book"/>
                        </a:rPr>
                        <a:t>Explain </a:t>
                      </a: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800" u="none" strike="noStrike" kern="1200" cap="none" spc="0" normalizeH="0" baseline="0" noProof="0" dirty="0">
                          <a:ln>
                            <a:noFill/>
                          </a:ln>
                          <a:solidFill>
                            <a:schemeClr val="tx1"/>
                          </a:solidFill>
                          <a:effectLst/>
                          <a:uLnTx/>
                          <a:uFillTx/>
                          <a:latin typeface="Gotham Rounded Book"/>
                        </a:rPr>
                        <a:t>Justify</a:t>
                      </a:r>
                    </a:p>
                    <a:p>
                      <a:pPr>
                        <a:lnSpc>
                          <a:spcPct val="150000"/>
                        </a:lnSpc>
                      </a:pPr>
                      <a:endParaRPr lang="en-GB" b="0" dirty="0">
                        <a:solidFill>
                          <a:schemeClr val="tx1"/>
                        </a:solidFill>
                        <a:latin typeface="Gotham Rounded Book"/>
                        <a:cs typeface="Arial" panose="020B0604020202020204" pitchFamily="34" charset="0"/>
                      </a:endParaRPr>
                    </a:p>
                  </a:txBody>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r>
                        <a:rPr lang="en-GB" dirty="0">
                          <a:solidFill>
                            <a:schemeClr val="tx1"/>
                          </a:solidFill>
                          <a:latin typeface="Gotham Rounded Book"/>
                        </a:rPr>
                        <a:t>2 +</a:t>
                      </a:r>
                    </a:p>
                    <a:p>
                      <a:r>
                        <a:rPr lang="en-GB" dirty="0">
                          <a:solidFill>
                            <a:schemeClr val="tx1"/>
                          </a:solidFill>
                          <a:latin typeface="Gotham Rounded Book"/>
                        </a:rPr>
                        <a:t>marks </a:t>
                      </a:r>
                      <a:endParaRPr lang="en-GB" b="0" dirty="0">
                        <a:solidFill>
                          <a:schemeClr val="tx1"/>
                        </a:solidFill>
                        <a:latin typeface="Gotham Rounded Book"/>
                        <a:cs typeface="Arial" panose="020B0604020202020204" pitchFamily="34" charset="0"/>
                      </a:endParaRPr>
                    </a:p>
                  </a:txBody>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800" u="none" strike="noStrike" kern="1200" cap="none" spc="0" normalizeH="0" baseline="0" noProof="0" dirty="0">
                          <a:ln>
                            <a:noFill/>
                          </a:ln>
                          <a:solidFill>
                            <a:schemeClr val="tx1"/>
                          </a:solidFill>
                          <a:effectLst/>
                          <a:uLnTx/>
                          <a:uFillTx/>
                          <a:latin typeface="Gotham Rounded Book"/>
                        </a:rPr>
                        <a:t>These questions ask the learner to describe something in detail. The answer will be in sentences and/or in a list. There is a need for detail in the answer with elaboration of the answer.</a:t>
                      </a: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800" u="none" strike="noStrike" kern="1200" cap="none" spc="0" normalizeH="0" baseline="0" noProof="0" dirty="0">
                          <a:ln>
                            <a:noFill/>
                          </a:ln>
                          <a:solidFill>
                            <a:schemeClr val="tx1"/>
                          </a:solidFill>
                          <a:effectLst/>
                          <a:uLnTx/>
                          <a:uFillTx/>
                          <a:latin typeface="Gotham Rounded Book"/>
                        </a:rPr>
                        <a:t>Sometimes the question will ask the learner to use notes and sketches; this means that a clearly labelled sketch or diagram will of course gain the marks.</a:t>
                      </a:r>
                      <a:endParaRPr lang="en-GB" baseline="0" dirty="0">
                        <a:solidFill>
                          <a:schemeClr val="tx1"/>
                        </a:solidFill>
                        <a:latin typeface="Gotham Rounded Book"/>
                      </a:endParaRPr>
                    </a:p>
                    <a:p>
                      <a:r>
                        <a:rPr lang="en-GB" baseline="0" dirty="0">
                          <a:solidFill>
                            <a:srgbClr val="0070C0"/>
                          </a:solidFill>
                          <a:latin typeface="Gotham Rounded Book"/>
                        </a:rPr>
                        <a:t>Higher tariff questions, more challenging and meant to test knowledge and understanding.</a:t>
                      </a:r>
                      <a:endParaRPr lang="en-GB" b="0" i="0" dirty="0">
                        <a:solidFill>
                          <a:srgbClr val="0070C0"/>
                        </a:solidFill>
                        <a:latin typeface="Gotham Rounded Book"/>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
        <p:nvSpPr>
          <p:cNvPr id="6" name="Text Placeholder 1">
            <a:extLst>
              <a:ext uri="{FF2B5EF4-FFF2-40B4-BE49-F238E27FC236}">
                <a16:creationId xmlns:a16="http://schemas.microsoft.com/office/drawing/2014/main" id="{417DF98F-2D57-4303-9194-97979C2889FF}"/>
              </a:ext>
            </a:extLst>
          </p:cNvPr>
          <p:cNvSpPr txBox="1">
            <a:spLocks/>
          </p:cNvSpPr>
          <p:nvPr/>
        </p:nvSpPr>
        <p:spPr>
          <a:xfrm>
            <a:off x="1209964" y="336696"/>
            <a:ext cx="6890327" cy="741434"/>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GB" dirty="0">
                <a:solidFill>
                  <a:schemeClr val="bg1"/>
                </a:solidFill>
                <a:latin typeface="Gotham Rounded Book"/>
              </a:rPr>
              <a:t>General Points – Command Verbs</a:t>
            </a:r>
          </a:p>
        </p:txBody>
      </p:sp>
    </p:spTree>
    <p:extLst>
      <p:ext uri="{BB962C8B-B14F-4D97-AF65-F5344CB8AC3E}">
        <p14:creationId xmlns:p14="http://schemas.microsoft.com/office/powerpoint/2010/main" val="16863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CSE Music launch event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Job Description" ma:contentTypeID="0x0101001E6C9A6871140C4A8493C743FF1C286B0012CE1BE8A2AA03488446746C0831D00A" ma:contentTypeVersion="3" ma:contentTypeDescription="" ma:contentTypeScope="" ma:versionID="4357b71865f135bc043e723776f56a9c">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dfbb14ad1ef3cea20cf42e5b2a4c31fc"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aa87a6a0bdfe4bfb97a25745bc8270e2"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7" nillable="true" ma:displayName="Scheduling Start Date" ma:internalName="PublishingStartDate">
      <xsd:simpleType>
        <xsd:restriction base="dms:Unknown"/>
      </xsd:simpleType>
    </xsd:element>
    <xsd:element name="PublishingExpirationDate" ma:index="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5"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6" nillable="true" ma:displayName="WJEC Available Online" ma:default="0" ma:internalName="WJEC_x0020_Available_x0020_Online">
      <xsd:simpleType>
        <xsd:restriction base="dms:Boolean"/>
      </xsd:simpleType>
    </xsd:element>
    <xsd:element name="aa87a6a0bdfe4bfb97a25745bc8270e2" ma:index="11"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59de1963-ebd9-4991-80fe-8418a0c4d772}" ma:internalName="TaxCatchAll" ma:showField="CatchAllData" ma:web="684694db-19af-4efc-9f0d-c0ef77fa74f8">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59de1963-ebd9-4991-80fe-8418a0c4d772}" ma:internalName="TaxCatchAllLabel" ma:readOnly="true" ma:showField="CatchAllDataLabel" ma:web="684694db-19af-4efc-9f0d-c0ef77fa7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2" ma:contentTypeDescription="Create a new document." ma:contentTypeScope="" ma:versionID="e3e0d478b9847b23cdeb4f5fa5e9c8c3">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1f298bbfe13367889ab1e34454e2903c"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3DC8F-AB9D-4910-94BF-5076350377A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2f2f9355-f80e-4d7b-937a-0c27cfa03643"/>
    <ds:schemaRef ds:uri="http://www.w3.org/XML/1998/namespace"/>
    <ds:schemaRef ds:uri="http://purl.org/dc/dcmitype/"/>
  </ds:schemaRefs>
</ds:datastoreItem>
</file>

<file path=customXml/itemProps2.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3.xml><?xml version="1.0" encoding="utf-8"?>
<ds:datastoreItem xmlns:ds="http://schemas.openxmlformats.org/officeDocument/2006/customXml" ds:itemID="{68A2B3FF-D33D-450B-AE1A-4E17D9174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2f9355-f80e-4d7b-937a-0c27cfa03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E6AFC47-7907-4D74-9009-972843693E25}"/>
</file>

<file path=docProps/app.xml><?xml version="1.0" encoding="utf-8"?>
<Properties xmlns="http://schemas.openxmlformats.org/officeDocument/2006/extended-properties" xmlns:vt="http://schemas.openxmlformats.org/officeDocument/2006/docPropsVTypes">
  <Template>GCSE Music launch event PowerPoint</Template>
  <TotalTime>2612</TotalTime>
  <Words>2586</Words>
  <Application>Microsoft Office PowerPoint</Application>
  <PresentationFormat>On-screen Show (4:3)</PresentationFormat>
  <Paragraphs>424</Paragraphs>
  <Slides>34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Bliss-Light</vt:lpstr>
      <vt:lpstr>Calibri</vt:lpstr>
      <vt:lpstr>Gotham Rounded Book</vt:lpstr>
      <vt:lpstr>Symbol</vt:lpstr>
      <vt:lpstr>Tahoma</vt:lpstr>
      <vt:lpstr>GCSE Music launch event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Matthew Howe</cp:lastModifiedBy>
  <cp:revision>238</cp:revision>
  <cp:lastPrinted>2014-04-03T15:37:56Z</cp:lastPrinted>
  <dcterms:created xsi:type="dcterms:W3CDTF">2015-09-22T09:26:55Z</dcterms:created>
  <dcterms:modified xsi:type="dcterms:W3CDTF">2019-09-24T17:07:41Z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y fmtid="{D5CDD505-2E9C-101B-9397-08002B2CF9AE}" pid="3" name="WJEC_x0020_Department">
    <vt:lpwstr/>
  </property>
  <property fmtid="{D5CDD505-2E9C-101B-9397-08002B2CF9AE}" pid="4" name="WJEC Department">
    <vt:lpwstr/>
  </property>
</Properties>
</file>