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7" r:id="rId5"/>
    <p:sldId id="258" r:id="rId6"/>
    <p:sldId id="260" r:id="rId7"/>
    <p:sldId id="261" r:id="rId8"/>
    <p:sldId id="259"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3A5B0-4F59-4D3A-8563-B5E4879FF2E3}" type="datetimeFigureOut">
              <a:rPr lang="en-GB" smtClean="0"/>
              <a:t>23/05/2024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086E2-7F12-4BC6-9F86-9B21BB59E617}" type="slidenum">
              <a:rPr lang="en-GB" smtClean="0"/>
              <a:t>‹#›</a:t>
            </a:fld>
            <a:endParaRPr lang="en-GB"/>
          </a:p>
        </p:txBody>
      </p:sp>
    </p:spTree>
    <p:extLst>
      <p:ext uri="{BB962C8B-B14F-4D97-AF65-F5344CB8AC3E}">
        <p14:creationId xmlns:p14="http://schemas.microsoft.com/office/powerpoint/2010/main" val="64951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Ideas on how to use these slides in your lesson is included in the notes these are just suggestions and the idea is this is flexible for you to edit and use as you would want to</a:t>
            </a:r>
            <a:r>
              <a:rPr lang="en-GB" dirty="0"/>
              <a:t>.</a:t>
            </a:r>
            <a:endParaRPr lang="en-US" dirty="0"/>
          </a:p>
        </p:txBody>
      </p:sp>
      <p:sp>
        <p:nvSpPr>
          <p:cNvPr id="4" name="Slide Number Placeholder 3"/>
          <p:cNvSpPr>
            <a:spLocks noGrp="1"/>
          </p:cNvSpPr>
          <p:nvPr>
            <p:ph type="sldNum" sz="quarter" idx="5"/>
          </p:nvPr>
        </p:nvSpPr>
        <p:spPr/>
        <p:txBody>
          <a:bodyPr/>
          <a:lstStyle/>
          <a:p>
            <a:fld id="{64D613E0-5425-4E63-A1F0-89037B1F29CD}" type="slidenum">
              <a:rPr lang="en-GB" smtClean="0"/>
              <a:t>3</a:t>
            </a:fld>
            <a:endParaRPr lang="en-GB"/>
          </a:p>
        </p:txBody>
      </p:sp>
    </p:spTree>
    <p:extLst>
      <p:ext uri="{BB962C8B-B14F-4D97-AF65-F5344CB8AC3E}">
        <p14:creationId xmlns:p14="http://schemas.microsoft.com/office/powerpoint/2010/main" val="276921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into your lessons the understanding of the demands </a:t>
            </a:r>
            <a:r>
              <a:rPr lang="en-US"/>
              <a:t>of AO3 the </a:t>
            </a:r>
            <a:r>
              <a:rPr lang="en-US" dirty="0"/>
              <a:t>learners need familiarity with the skills </a:t>
            </a:r>
            <a:r>
              <a:rPr lang="en-US"/>
              <a:t>in appendix </a:t>
            </a:r>
            <a:r>
              <a:rPr lang="en-US" dirty="0"/>
              <a:t>A.</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4</a:t>
            </a:fld>
            <a:endParaRPr lang="en-GB"/>
          </a:p>
        </p:txBody>
      </p:sp>
    </p:spTree>
    <p:extLst>
      <p:ext uri="{BB962C8B-B14F-4D97-AF65-F5344CB8AC3E}">
        <p14:creationId xmlns:p14="http://schemas.microsoft.com/office/powerpoint/2010/main" val="176681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 candidates have a good understanding of all of these techniques. AO3 is examined in all units. Use the exercises on the link to the digital resources to help candidates become successful in attaining these low tariff marks.</a:t>
            </a:r>
            <a:endParaRPr lang="en-GB" dirty="0"/>
          </a:p>
        </p:txBody>
      </p:sp>
      <p:sp>
        <p:nvSpPr>
          <p:cNvPr id="4" name="Slide Number Placeholder 3"/>
          <p:cNvSpPr>
            <a:spLocks noGrp="1"/>
          </p:cNvSpPr>
          <p:nvPr>
            <p:ph type="sldNum" sz="quarter" idx="5"/>
          </p:nvPr>
        </p:nvSpPr>
        <p:spPr/>
        <p:txBody>
          <a:bodyPr/>
          <a:lstStyle/>
          <a:p>
            <a:fld id="{087086E2-7F12-4BC6-9F86-9B21BB59E617}" type="slidenum">
              <a:rPr lang="en-GB" smtClean="0"/>
              <a:t>5</a:t>
            </a:fld>
            <a:endParaRPr lang="en-GB"/>
          </a:p>
        </p:txBody>
      </p:sp>
    </p:spTree>
    <p:extLst>
      <p:ext uri="{BB962C8B-B14F-4D97-AF65-F5344CB8AC3E}">
        <p14:creationId xmlns:p14="http://schemas.microsoft.com/office/powerpoint/2010/main" val="281798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dirty="0">
                <a:solidFill>
                  <a:srgbClr val="000000"/>
                </a:solidFill>
                <a:effectLst/>
                <a:latin typeface="roboto condensed" panose="02000000000000000000" pitchFamily="2" charset="0"/>
              </a:rPr>
              <a:t>CC0 1.0 Public Domain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roboto condensed" panose="02000000000000000000" pitchFamily="2" charset="0"/>
              </a:rPr>
              <a:t>You could use this slide as a class discussion understanding that the question asks for a relationship so just identifying where the discharge increases will not address the question.</a:t>
            </a:r>
          </a:p>
          <a:p>
            <a:r>
              <a:rPr lang="en-US" dirty="0"/>
              <a:t>.2 Interpret and extract information from different types of graphs. Interpret different graphs to identify patterns and trends from appendix A</a:t>
            </a:r>
            <a:endParaRPr lang="en-GB" dirty="0"/>
          </a:p>
        </p:txBody>
      </p:sp>
      <p:sp>
        <p:nvSpPr>
          <p:cNvPr id="4" name="Slide Number Placeholder 3"/>
          <p:cNvSpPr>
            <a:spLocks noGrp="1"/>
          </p:cNvSpPr>
          <p:nvPr>
            <p:ph type="sldNum" sz="quarter" idx="5"/>
          </p:nvPr>
        </p:nvSpPr>
        <p:spPr/>
        <p:txBody>
          <a:bodyPr/>
          <a:lstStyle/>
          <a:p>
            <a:fld id="{087086E2-7F12-4BC6-9F86-9B21BB59E617}" type="slidenum">
              <a:rPr lang="en-GB" smtClean="0"/>
              <a:t>6</a:t>
            </a:fld>
            <a:endParaRPr lang="en-GB"/>
          </a:p>
        </p:txBody>
      </p:sp>
    </p:spTree>
    <p:extLst>
      <p:ext uri="{BB962C8B-B14F-4D97-AF65-F5344CB8AC3E}">
        <p14:creationId xmlns:p14="http://schemas.microsoft.com/office/powerpoint/2010/main" val="228876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way to introduce where relationships exist. Always ask candidates to justify choice in their response to develop deeper understanding and develop resilience in the exam room.</a:t>
            </a:r>
          </a:p>
          <a:p>
            <a:r>
              <a:rPr lang="en-US" dirty="0"/>
              <a:t>This question addresses .2 Interpret and extract information from different types of graphs. Interpret different graphs to identify patterns and trends from appendix A</a:t>
            </a:r>
            <a:endParaRPr lang="en-GB" dirty="0"/>
          </a:p>
        </p:txBody>
      </p:sp>
      <p:sp>
        <p:nvSpPr>
          <p:cNvPr id="4" name="Slide Number Placeholder 3"/>
          <p:cNvSpPr>
            <a:spLocks noGrp="1"/>
          </p:cNvSpPr>
          <p:nvPr>
            <p:ph type="sldNum" sz="quarter" idx="5"/>
          </p:nvPr>
        </p:nvSpPr>
        <p:spPr/>
        <p:txBody>
          <a:bodyPr/>
          <a:lstStyle/>
          <a:p>
            <a:fld id="{087086E2-7F12-4BC6-9F86-9B21BB59E617}" type="slidenum">
              <a:rPr lang="en-GB" smtClean="0"/>
              <a:t>7</a:t>
            </a:fld>
            <a:endParaRPr lang="en-GB"/>
          </a:p>
        </p:txBody>
      </p:sp>
    </p:spTree>
    <p:extLst>
      <p:ext uri="{BB962C8B-B14F-4D97-AF65-F5344CB8AC3E}">
        <p14:creationId xmlns:p14="http://schemas.microsoft.com/office/powerpoint/2010/main" val="145033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EDUQAS A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Use this data to calculate the interquartile range discuss/demonstrate the reliability of interquartile V range in the data set.</a:t>
            </a:r>
          </a:p>
          <a:p>
            <a:endParaRPr lang="en-GB" dirty="0"/>
          </a:p>
        </p:txBody>
      </p:sp>
      <p:sp>
        <p:nvSpPr>
          <p:cNvPr id="4" name="Slide Number Placeholder 3"/>
          <p:cNvSpPr>
            <a:spLocks noGrp="1"/>
          </p:cNvSpPr>
          <p:nvPr>
            <p:ph type="sldNum" sz="quarter" idx="5"/>
          </p:nvPr>
        </p:nvSpPr>
        <p:spPr/>
        <p:txBody>
          <a:bodyPr/>
          <a:lstStyle/>
          <a:p>
            <a:fld id="{087086E2-7F12-4BC6-9F86-9B21BB59E617}" type="slidenum">
              <a:rPr lang="en-GB" smtClean="0"/>
              <a:t>8</a:t>
            </a:fld>
            <a:endParaRPr lang="en-GB"/>
          </a:p>
        </p:txBody>
      </p:sp>
    </p:spTree>
    <p:extLst>
      <p:ext uri="{BB962C8B-B14F-4D97-AF65-F5344CB8AC3E}">
        <p14:creationId xmlns:p14="http://schemas.microsoft.com/office/powerpoint/2010/main" val="351630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animation to take the pupils through the calculations.</a:t>
            </a:r>
            <a:endParaRPr lang="en-GB" dirty="0"/>
          </a:p>
        </p:txBody>
      </p:sp>
      <p:sp>
        <p:nvSpPr>
          <p:cNvPr id="4" name="Slide Number Placeholder 3"/>
          <p:cNvSpPr>
            <a:spLocks noGrp="1"/>
          </p:cNvSpPr>
          <p:nvPr>
            <p:ph type="sldNum" sz="quarter" idx="5"/>
          </p:nvPr>
        </p:nvSpPr>
        <p:spPr/>
        <p:txBody>
          <a:bodyPr/>
          <a:lstStyle/>
          <a:p>
            <a:fld id="{087086E2-7F12-4BC6-9F86-9B21BB59E617}" type="slidenum">
              <a:rPr lang="en-GB" smtClean="0"/>
              <a:t>9</a:t>
            </a:fld>
            <a:endParaRPr lang="en-GB"/>
          </a:p>
        </p:txBody>
      </p:sp>
    </p:spTree>
    <p:extLst>
      <p:ext uri="{BB962C8B-B14F-4D97-AF65-F5344CB8AC3E}">
        <p14:creationId xmlns:p14="http://schemas.microsoft.com/office/powerpoint/2010/main" val="16714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the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The range is a measure of dispersion. State one way in which the interquartile range may be a more appropriate measure of dispersion. [1]</a:t>
            </a:r>
          </a:p>
          <a:p>
            <a:r>
              <a:rPr lang="en-GB" dirty="0"/>
              <a:t>And reinforce understanding of the significance of </a:t>
            </a:r>
            <a:r>
              <a:rPr lang="en-GB"/>
              <a:t>the value IQR.</a:t>
            </a:r>
          </a:p>
        </p:txBody>
      </p:sp>
      <p:sp>
        <p:nvSpPr>
          <p:cNvPr id="4" name="Slide Number Placeholder 3"/>
          <p:cNvSpPr>
            <a:spLocks noGrp="1"/>
          </p:cNvSpPr>
          <p:nvPr>
            <p:ph type="sldNum" sz="quarter" idx="5"/>
          </p:nvPr>
        </p:nvSpPr>
        <p:spPr/>
        <p:txBody>
          <a:bodyPr/>
          <a:lstStyle/>
          <a:p>
            <a:fld id="{087086E2-7F12-4BC6-9F86-9B21BB59E617}" type="slidenum">
              <a:rPr lang="en-GB" smtClean="0"/>
              <a:t>10</a:t>
            </a:fld>
            <a:endParaRPr lang="en-GB"/>
          </a:p>
        </p:txBody>
      </p:sp>
    </p:spTree>
    <p:extLst>
      <p:ext uri="{BB962C8B-B14F-4D97-AF65-F5344CB8AC3E}">
        <p14:creationId xmlns:p14="http://schemas.microsoft.com/office/powerpoint/2010/main" val="316810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B803-3A83-D7C5-EE82-DAAD5C7A826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8D90CF2-18DF-FE30-301D-392CD52B9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3181AF3-4635-C06F-3D6A-B2F60680113B}"/>
              </a:ext>
            </a:extLst>
          </p:cNvPr>
          <p:cNvSpPr>
            <a:spLocks noGrp="1"/>
          </p:cNvSpPr>
          <p:nvPr>
            <p:ph type="dt" sz="half" idx="10"/>
          </p:nvPr>
        </p:nvSpPr>
        <p:spPr/>
        <p:txBody>
          <a:bodyPr/>
          <a:lstStyle/>
          <a:p>
            <a:fld id="{D46D28BB-4070-4553-83D6-DD6ED6B77638}" type="datetimeFigureOut">
              <a:rPr lang="en-GB" smtClean="0"/>
              <a:t>23/05/2024</a:t>
            </a:fld>
            <a:endParaRPr lang="en-GB"/>
          </a:p>
        </p:txBody>
      </p:sp>
      <p:sp>
        <p:nvSpPr>
          <p:cNvPr id="5" name="Footer Placeholder 4">
            <a:extLst>
              <a:ext uri="{FF2B5EF4-FFF2-40B4-BE49-F238E27FC236}">
                <a16:creationId xmlns:a16="http://schemas.microsoft.com/office/drawing/2014/main" id="{B27457B3-633C-C3E3-148C-DD7093C85F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6B6811-A53C-B74E-3ABD-6B98DD6B5815}"/>
              </a:ext>
            </a:extLst>
          </p:cNvPr>
          <p:cNvSpPr>
            <a:spLocks noGrp="1"/>
          </p:cNvSpPr>
          <p:nvPr>
            <p:ph type="sldNum" sz="quarter" idx="12"/>
          </p:nvPr>
        </p:nvSpPr>
        <p:spPr/>
        <p:txBody>
          <a:bodyPr/>
          <a:lstStyle/>
          <a:p>
            <a:fld id="{9E79F4D0-5BCE-4E60-A128-A2C92E23C77D}" type="slidenum">
              <a:rPr lang="en-GB" smtClean="0"/>
              <a:t>‹#›</a:t>
            </a:fld>
            <a:endParaRPr lang="en-GB"/>
          </a:p>
        </p:txBody>
      </p:sp>
    </p:spTree>
    <p:extLst>
      <p:ext uri="{BB962C8B-B14F-4D97-AF65-F5344CB8AC3E}">
        <p14:creationId xmlns:p14="http://schemas.microsoft.com/office/powerpoint/2010/main" val="362040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E45D-EB01-4565-AB00-ACFDE52CB96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3D38F10-8D9F-E0D6-6DF7-1785D61B68C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C1269F-B6F2-24E3-5D16-42821C297E75}"/>
              </a:ext>
            </a:extLst>
          </p:cNvPr>
          <p:cNvSpPr>
            <a:spLocks noGrp="1"/>
          </p:cNvSpPr>
          <p:nvPr>
            <p:ph type="dt" sz="half" idx="10"/>
          </p:nvPr>
        </p:nvSpPr>
        <p:spPr/>
        <p:txBody>
          <a:bodyPr/>
          <a:lstStyle/>
          <a:p>
            <a:fld id="{D46D28BB-4070-4553-83D6-DD6ED6B77638}" type="datetimeFigureOut">
              <a:rPr lang="en-GB" smtClean="0"/>
              <a:t>23/05/2024</a:t>
            </a:fld>
            <a:endParaRPr lang="en-GB"/>
          </a:p>
        </p:txBody>
      </p:sp>
      <p:sp>
        <p:nvSpPr>
          <p:cNvPr id="5" name="Footer Placeholder 4">
            <a:extLst>
              <a:ext uri="{FF2B5EF4-FFF2-40B4-BE49-F238E27FC236}">
                <a16:creationId xmlns:a16="http://schemas.microsoft.com/office/drawing/2014/main" id="{F25FA428-A3C7-2979-5AD0-3708E667D4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55718F-A417-40AA-A5B5-E108A7FFA1C8}"/>
              </a:ext>
            </a:extLst>
          </p:cNvPr>
          <p:cNvSpPr>
            <a:spLocks noGrp="1"/>
          </p:cNvSpPr>
          <p:nvPr>
            <p:ph type="sldNum" sz="quarter" idx="12"/>
          </p:nvPr>
        </p:nvSpPr>
        <p:spPr/>
        <p:txBody>
          <a:bodyPr/>
          <a:lstStyle/>
          <a:p>
            <a:fld id="{9E79F4D0-5BCE-4E60-A128-A2C92E23C77D}" type="slidenum">
              <a:rPr lang="en-GB" smtClean="0"/>
              <a:t>‹#›</a:t>
            </a:fld>
            <a:endParaRPr lang="en-GB"/>
          </a:p>
        </p:txBody>
      </p:sp>
    </p:spTree>
    <p:extLst>
      <p:ext uri="{BB962C8B-B14F-4D97-AF65-F5344CB8AC3E}">
        <p14:creationId xmlns:p14="http://schemas.microsoft.com/office/powerpoint/2010/main" val="23545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B98506-E16D-6AEC-4C04-021D4FF4954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097F04-853A-1592-F61D-B4EAEACBA7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6F893D-FB13-CCEA-8496-8B19B4712506}"/>
              </a:ext>
            </a:extLst>
          </p:cNvPr>
          <p:cNvSpPr>
            <a:spLocks noGrp="1"/>
          </p:cNvSpPr>
          <p:nvPr>
            <p:ph type="dt" sz="half" idx="10"/>
          </p:nvPr>
        </p:nvSpPr>
        <p:spPr/>
        <p:txBody>
          <a:bodyPr/>
          <a:lstStyle/>
          <a:p>
            <a:fld id="{D46D28BB-4070-4553-83D6-DD6ED6B77638}" type="datetimeFigureOut">
              <a:rPr lang="en-GB" smtClean="0"/>
              <a:t>23/05/2024</a:t>
            </a:fld>
            <a:endParaRPr lang="en-GB"/>
          </a:p>
        </p:txBody>
      </p:sp>
      <p:sp>
        <p:nvSpPr>
          <p:cNvPr id="5" name="Footer Placeholder 4">
            <a:extLst>
              <a:ext uri="{FF2B5EF4-FFF2-40B4-BE49-F238E27FC236}">
                <a16:creationId xmlns:a16="http://schemas.microsoft.com/office/drawing/2014/main" id="{5A2B085C-69DD-08A0-255A-406397F69E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9CFDFC-B041-3CAC-E6B6-3FE919893E8C}"/>
              </a:ext>
            </a:extLst>
          </p:cNvPr>
          <p:cNvSpPr>
            <a:spLocks noGrp="1"/>
          </p:cNvSpPr>
          <p:nvPr>
            <p:ph type="sldNum" sz="quarter" idx="12"/>
          </p:nvPr>
        </p:nvSpPr>
        <p:spPr/>
        <p:txBody>
          <a:bodyPr/>
          <a:lstStyle/>
          <a:p>
            <a:fld id="{9E79F4D0-5BCE-4E60-A128-A2C92E23C77D}" type="slidenum">
              <a:rPr lang="en-GB" smtClean="0"/>
              <a:t>‹#›</a:t>
            </a:fld>
            <a:endParaRPr lang="en-GB"/>
          </a:p>
        </p:txBody>
      </p:sp>
    </p:spTree>
    <p:extLst>
      <p:ext uri="{BB962C8B-B14F-4D97-AF65-F5344CB8AC3E}">
        <p14:creationId xmlns:p14="http://schemas.microsoft.com/office/powerpoint/2010/main" val="204920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5622-27AE-3CD1-D854-99F3390149F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22978F4-6092-C4AE-D8C9-C816C35A991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48056AD-094D-186C-3834-5713CE9CE0CF}"/>
              </a:ext>
            </a:extLst>
          </p:cNvPr>
          <p:cNvSpPr>
            <a:spLocks noGrp="1"/>
          </p:cNvSpPr>
          <p:nvPr>
            <p:ph type="dt" sz="half" idx="10"/>
          </p:nvPr>
        </p:nvSpPr>
        <p:spPr/>
        <p:txBody>
          <a:bodyPr/>
          <a:lstStyle/>
          <a:p>
            <a:fld id="{D46D28BB-4070-4553-83D6-DD6ED6B77638}" type="datetimeFigureOut">
              <a:rPr lang="en-GB" smtClean="0"/>
              <a:t>23/05/2024</a:t>
            </a:fld>
            <a:endParaRPr lang="en-GB"/>
          </a:p>
        </p:txBody>
      </p:sp>
      <p:sp>
        <p:nvSpPr>
          <p:cNvPr id="5" name="Footer Placeholder 4">
            <a:extLst>
              <a:ext uri="{FF2B5EF4-FFF2-40B4-BE49-F238E27FC236}">
                <a16:creationId xmlns:a16="http://schemas.microsoft.com/office/drawing/2014/main" id="{E5E447D0-360A-A1E5-ECCA-34238A895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251D5C-D5BC-40F8-7503-A2530A234506}"/>
              </a:ext>
            </a:extLst>
          </p:cNvPr>
          <p:cNvSpPr>
            <a:spLocks noGrp="1"/>
          </p:cNvSpPr>
          <p:nvPr>
            <p:ph type="sldNum" sz="quarter" idx="12"/>
          </p:nvPr>
        </p:nvSpPr>
        <p:spPr/>
        <p:txBody>
          <a:bodyPr/>
          <a:lstStyle/>
          <a:p>
            <a:fld id="{9E79F4D0-5BCE-4E60-A128-A2C92E23C77D}" type="slidenum">
              <a:rPr lang="en-GB" smtClean="0"/>
              <a:t>‹#›</a:t>
            </a:fld>
            <a:endParaRPr lang="en-GB"/>
          </a:p>
        </p:txBody>
      </p:sp>
    </p:spTree>
    <p:extLst>
      <p:ext uri="{BB962C8B-B14F-4D97-AF65-F5344CB8AC3E}">
        <p14:creationId xmlns:p14="http://schemas.microsoft.com/office/powerpoint/2010/main" val="1186130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AE55B-62D6-20E0-9F5E-63876E0D889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D05F4AD-2DAF-A611-E289-2AF533D40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24393F8-67CF-19D6-C8BB-E32C42ED1696}"/>
              </a:ext>
            </a:extLst>
          </p:cNvPr>
          <p:cNvSpPr>
            <a:spLocks noGrp="1"/>
          </p:cNvSpPr>
          <p:nvPr>
            <p:ph type="dt" sz="half" idx="10"/>
          </p:nvPr>
        </p:nvSpPr>
        <p:spPr/>
        <p:txBody>
          <a:bodyPr/>
          <a:lstStyle/>
          <a:p>
            <a:fld id="{D46D28BB-4070-4553-83D6-DD6ED6B77638}" type="datetimeFigureOut">
              <a:rPr lang="en-GB" smtClean="0"/>
              <a:t>23/05/2024</a:t>
            </a:fld>
            <a:endParaRPr lang="en-GB"/>
          </a:p>
        </p:txBody>
      </p:sp>
      <p:sp>
        <p:nvSpPr>
          <p:cNvPr id="5" name="Footer Placeholder 4">
            <a:extLst>
              <a:ext uri="{FF2B5EF4-FFF2-40B4-BE49-F238E27FC236}">
                <a16:creationId xmlns:a16="http://schemas.microsoft.com/office/drawing/2014/main" id="{592730FD-25C7-B2D1-1C76-E47A03EDF7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1ED336-4ED2-9435-F921-99C39FA6EEA9}"/>
              </a:ext>
            </a:extLst>
          </p:cNvPr>
          <p:cNvSpPr>
            <a:spLocks noGrp="1"/>
          </p:cNvSpPr>
          <p:nvPr>
            <p:ph type="sldNum" sz="quarter" idx="12"/>
          </p:nvPr>
        </p:nvSpPr>
        <p:spPr/>
        <p:txBody>
          <a:bodyPr/>
          <a:lstStyle/>
          <a:p>
            <a:fld id="{9E79F4D0-5BCE-4E60-A128-A2C92E23C77D}" type="slidenum">
              <a:rPr lang="en-GB" smtClean="0"/>
              <a:t>‹#›</a:t>
            </a:fld>
            <a:endParaRPr lang="en-GB"/>
          </a:p>
        </p:txBody>
      </p:sp>
    </p:spTree>
    <p:extLst>
      <p:ext uri="{BB962C8B-B14F-4D97-AF65-F5344CB8AC3E}">
        <p14:creationId xmlns:p14="http://schemas.microsoft.com/office/powerpoint/2010/main" val="391325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3D3A-AE9E-5BEA-78A1-3003FEE875F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8C27C14-88B3-5D5E-97B8-65078CCCEC0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C926B68-E5B2-0DCB-AC55-CDB80F72F9F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68EDFCA-7B3C-A03F-55B2-2E4CB1875A5B}"/>
              </a:ext>
            </a:extLst>
          </p:cNvPr>
          <p:cNvSpPr>
            <a:spLocks noGrp="1"/>
          </p:cNvSpPr>
          <p:nvPr>
            <p:ph type="dt" sz="half" idx="10"/>
          </p:nvPr>
        </p:nvSpPr>
        <p:spPr/>
        <p:txBody>
          <a:bodyPr/>
          <a:lstStyle/>
          <a:p>
            <a:fld id="{D46D28BB-4070-4553-83D6-DD6ED6B77638}" type="datetimeFigureOut">
              <a:rPr lang="en-GB" smtClean="0"/>
              <a:t>23/05/2024</a:t>
            </a:fld>
            <a:endParaRPr lang="en-GB"/>
          </a:p>
        </p:txBody>
      </p:sp>
      <p:sp>
        <p:nvSpPr>
          <p:cNvPr id="6" name="Footer Placeholder 5">
            <a:extLst>
              <a:ext uri="{FF2B5EF4-FFF2-40B4-BE49-F238E27FC236}">
                <a16:creationId xmlns:a16="http://schemas.microsoft.com/office/drawing/2014/main" id="{EE475FCC-BD6B-7E23-32F0-52081D52BF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C50CD2-DCD7-AEC9-8D41-35638893CA02}"/>
              </a:ext>
            </a:extLst>
          </p:cNvPr>
          <p:cNvSpPr>
            <a:spLocks noGrp="1"/>
          </p:cNvSpPr>
          <p:nvPr>
            <p:ph type="sldNum" sz="quarter" idx="12"/>
          </p:nvPr>
        </p:nvSpPr>
        <p:spPr/>
        <p:txBody>
          <a:bodyPr/>
          <a:lstStyle/>
          <a:p>
            <a:fld id="{9E79F4D0-5BCE-4E60-A128-A2C92E23C77D}" type="slidenum">
              <a:rPr lang="en-GB" smtClean="0"/>
              <a:t>‹#›</a:t>
            </a:fld>
            <a:endParaRPr lang="en-GB"/>
          </a:p>
        </p:txBody>
      </p:sp>
    </p:spTree>
    <p:extLst>
      <p:ext uri="{BB962C8B-B14F-4D97-AF65-F5344CB8AC3E}">
        <p14:creationId xmlns:p14="http://schemas.microsoft.com/office/powerpoint/2010/main" val="369704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E899-9957-B7A3-2484-977BF7AFAE0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EC4630E-A174-858B-13EB-788E77886D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6C8C91B-E607-8CE9-B6CC-B90333C11C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CBA21B1-C298-205F-A301-DAA7285D3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3594B3-5B55-5A85-FF04-62FA2DF3A7C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3A634B-004C-CF13-3437-0DB7802917AF}"/>
              </a:ext>
            </a:extLst>
          </p:cNvPr>
          <p:cNvSpPr>
            <a:spLocks noGrp="1"/>
          </p:cNvSpPr>
          <p:nvPr>
            <p:ph type="dt" sz="half" idx="10"/>
          </p:nvPr>
        </p:nvSpPr>
        <p:spPr/>
        <p:txBody>
          <a:bodyPr/>
          <a:lstStyle/>
          <a:p>
            <a:fld id="{D46D28BB-4070-4553-83D6-DD6ED6B77638}" type="datetimeFigureOut">
              <a:rPr lang="en-GB" smtClean="0"/>
              <a:t>23/05/2024</a:t>
            </a:fld>
            <a:endParaRPr lang="en-GB"/>
          </a:p>
        </p:txBody>
      </p:sp>
      <p:sp>
        <p:nvSpPr>
          <p:cNvPr id="8" name="Footer Placeholder 7">
            <a:extLst>
              <a:ext uri="{FF2B5EF4-FFF2-40B4-BE49-F238E27FC236}">
                <a16:creationId xmlns:a16="http://schemas.microsoft.com/office/drawing/2014/main" id="{D2F2EF0D-0A74-C556-0640-972CE9B1D2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86E57A-3E9B-F3AE-0495-A24E5E97B4F5}"/>
              </a:ext>
            </a:extLst>
          </p:cNvPr>
          <p:cNvSpPr>
            <a:spLocks noGrp="1"/>
          </p:cNvSpPr>
          <p:nvPr>
            <p:ph type="sldNum" sz="quarter" idx="12"/>
          </p:nvPr>
        </p:nvSpPr>
        <p:spPr/>
        <p:txBody>
          <a:bodyPr/>
          <a:lstStyle/>
          <a:p>
            <a:fld id="{9E79F4D0-5BCE-4E60-A128-A2C92E23C77D}" type="slidenum">
              <a:rPr lang="en-GB" smtClean="0"/>
              <a:t>‹#›</a:t>
            </a:fld>
            <a:endParaRPr lang="en-GB"/>
          </a:p>
        </p:txBody>
      </p:sp>
    </p:spTree>
    <p:extLst>
      <p:ext uri="{BB962C8B-B14F-4D97-AF65-F5344CB8AC3E}">
        <p14:creationId xmlns:p14="http://schemas.microsoft.com/office/powerpoint/2010/main" val="61897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C701-56D9-8946-F80C-ADE0FC70E50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6BDA56B-F0B5-E74A-DED5-3DD160AEC305}"/>
              </a:ext>
            </a:extLst>
          </p:cNvPr>
          <p:cNvSpPr>
            <a:spLocks noGrp="1"/>
          </p:cNvSpPr>
          <p:nvPr>
            <p:ph type="dt" sz="half" idx="10"/>
          </p:nvPr>
        </p:nvSpPr>
        <p:spPr/>
        <p:txBody>
          <a:bodyPr/>
          <a:lstStyle/>
          <a:p>
            <a:fld id="{D46D28BB-4070-4553-83D6-DD6ED6B77638}" type="datetimeFigureOut">
              <a:rPr lang="en-GB" smtClean="0"/>
              <a:t>23/05/2024</a:t>
            </a:fld>
            <a:endParaRPr lang="en-GB"/>
          </a:p>
        </p:txBody>
      </p:sp>
      <p:sp>
        <p:nvSpPr>
          <p:cNvPr id="4" name="Footer Placeholder 3">
            <a:extLst>
              <a:ext uri="{FF2B5EF4-FFF2-40B4-BE49-F238E27FC236}">
                <a16:creationId xmlns:a16="http://schemas.microsoft.com/office/drawing/2014/main" id="{BD84CE98-024E-C5B1-9ACD-643F092B31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CE764B-1560-2561-13C1-F680EF2DB119}"/>
              </a:ext>
            </a:extLst>
          </p:cNvPr>
          <p:cNvSpPr>
            <a:spLocks noGrp="1"/>
          </p:cNvSpPr>
          <p:nvPr>
            <p:ph type="sldNum" sz="quarter" idx="12"/>
          </p:nvPr>
        </p:nvSpPr>
        <p:spPr/>
        <p:txBody>
          <a:bodyPr/>
          <a:lstStyle/>
          <a:p>
            <a:fld id="{9E79F4D0-5BCE-4E60-A128-A2C92E23C77D}" type="slidenum">
              <a:rPr lang="en-GB" smtClean="0"/>
              <a:t>‹#›</a:t>
            </a:fld>
            <a:endParaRPr lang="en-GB"/>
          </a:p>
        </p:txBody>
      </p:sp>
    </p:spTree>
    <p:extLst>
      <p:ext uri="{BB962C8B-B14F-4D97-AF65-F5344CB8AC3E}">
        <p14:creationId xmlns:p14="http://schemas.microsoft.com/office/powerpoint/2010/main" val="128846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AC221-8BE5-7A3F-CFEE-EA29DEE0C077}"/>
              </a:ext>
            </a:extLst>
          </p:cNvPr>
          <p:cNvSpPr>
            <a:spLocks noGrp="1"/>
          </p:cNvSpPr>
          <p:nvPr>
            <p:ph type="dt" sz="half" idx="10"/>
          </p:nvPr>
        </p:nvSpPr>
        <p:spPr/>
        <p:txBody>
          <a:bodyPr/>
          <a:lstStyle/>
          <a:p>
            <a:fld id="{D46D28BB-4070-4553-83D6-DD6ED6B77638}" type="datetimeFigureOut">
              <a:rPr lang="en-GB" smtClean="0"/>
              <a:t>23/05/2024</a:t>
            </a:fld>
            <a:endParaRPr lang="en-GB"/>
          </a:p>
        </p:txBody>
      </p:sp>
      <p:sp>
        <p:nvSpPr>
          <p:cNvPr id="3" name="Footer Placeholder 2">
            <a:extLst>
              <a:ext uri="{FF2B5EF4-FFF2-40B4-BE49-F238E27FC236}">
                <a16:creationId xmlns:a16="http://schemas.microsoft.com/office/drawing/2014/main" id="{450B0081-74F1-59AD-2E26-0BA3A2A39A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05C1CA-C85E-0866-9E13-1975B726E807}"/>
              </a:ext>
            </a:extLst>
          </p:cNvPr>
          <p:cNvSpPr>
            <a:spLocks noGrp="1"/>
          </p:cNvSpPr>
          <p:nvPr>
            <p:ph type="sldNum" sz="quarter" idx="12"/>
          </p:nvPr>
        </p:nvSpPr>
        <p:spPr/>
        <p:txBody>
          <a:bodyPr/>
          <a:lstStyle/>
          <a:p>
            <a:fld id="{9E79F4D0-5BCE-4E60-A128-A2C92E23C77D}" type="slidenum">
              <a:rPr lang="en-GB" smtClean="0"/>
              <a:t>‹#›</a:t>
            </a:fld>
            <a:endParaRPr lang="en-GB"/>
          </a:p>
        </p:txBody>
      </p:sp>
    </p:spTree>
    <p:extLst>
      <p:ext uri="{BB962C8B-B14F-4D97-AF65-F5344CB8AC3E}">
        <p14:creationId xmlns:p14="http://schemas.microsoft.com/office/powerpoint/2010/main" val="3968080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849B-014D-4AFD-091A-0B6D04A281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1BA9770-9017-6B73-677D-4A5D2434D0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0531626-C4C3-C90A-05D4-B325E2E14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63F13A-6B9C-206A-2599-F4839CD9C8DC}"/>
              </a:ext>
            </a:extLst>
          </p:cNvPr>
          <p:cNvSpPr>
            <a:spLocks noGrp="1"/>
          </p:cNvSpPr>
          <p:nvPr>
            <p:ph type="dt" sz="half" idx="10"/>
          </p:nvPr>
        </p:nvSpPr>
        <p:spPr/>
        <p:txBody>
          <a:bodyPr/>
          <a:lstStyle/>
          <a:p>
            <a:fld id="{D46D28BB-4070-4553-83D6-DD6ED6B77638}" type="datetimeFigureOut">
              <a:rPr lang="en-GB" smtClean="0"/>
              <a:t>23/05/2024</a:t>
            </a:fld>
            <a:endParaRPr lang="en-GB"/>
          </a:p>
        </p:txBody>
      </p:sp>
      <p:sp>
        <p:nvSpPr>
          <p:cNvPr id="6" name="Footer Placeholder 5">
            <a:extLst>
              <a:ext uri="{FF2B5EF4-FFF2-40B4-BE49-F238E27FC236}">
                <a16:creationId xmlns:a16="http://schemas.microsoft.com/office/drawing/2014/main" id="{E47F81A4-21AC-0BE7-02FC-E72CCA9F1D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356C4B-790F-FA1A-8BA6-007C9DA917ED}"/>
              </a:ext>
            </a:extLst>
          </p:cNvPr>
          <p:cNvSpPr>
            <a:spLocks noGrp="1"/>
          </p:cNvSpPr>
          <p:nvPr>
            <p:ph type="sldNum" sz="quarter" idx="12"/>
          </p:nvPr>
        </p:nvSpPr>
        <p:spPr/>
        <p:txBody>
          <a:bodyPr/>
          <a:lstStyle/>
          <a:p>
            <a:fld id="{9E79F4D0-5BCE-4E60-A128-A2C92E23C77D}" type="slidenum">
              <a:rPr lang="en-GB" smtClean="0"/>
              <a:t>‹#›</a:t>
            </a:fld>
            <a:endParaRPr lang="en-GB"/>
          </a:p>
        </p:txBody>
      </p:sp>
    </p:spTree>
    <p:extLst>
      <p:ext uri="{BB962C8B-B14F-4D97-AF65-F5344CB8AC3E}">
        <p14:creationId xmlns:p14="http://schemas.microsoft.com/office/powerpoint/2010/main" val="20312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D3BE-8B91-49BC-6CCD-C08F1F41CB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941C5A7-63E7-045A-A4BF-89E461A2FE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AD338A-4897-6289-C280-FC88C9410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63EE3D-81FC-E8CE-C710-42B22267639C}"/>
              </a:ext>
            </a:extLst>
          </p:cNvPr>
          <p:cNvSpPr>
            <a:spLocks noGrp="1"/>
          </p:cNvSpPr>
          <p:nvPr>
            <p:ph type="dt" sz="half" idx="10"/>
          </p:nvPr>
        </p:nvSpPr>
        <p:spPr/>
        <p:txBody>
          <a:bodyPr/>
          <a:lstStyle/>
          <a:p>
            <a:fld id="{D46D28BB-4070-4553-83D6-DD6ED6B77638}" type="datetimeFigureOut">
              <a:rPr lang="en-GB" smtClean="0"/>
              <a:t>23/05/2024</a:t>
            </a:fld>
            <a:endParaRPr lang="en-GB"/>
          </a:p>
        </p:txBody>
      </p:sp>
      <p:sp>
        <p:nvSpPr>
          <p:cNvPr id="6" name="Footer Placeholder 5">
            <a:extLst>
              <a:ext uri="{FF2B5EF4-FFF2-40B4-BE49-F238E27FC236}">
                <a16:creationId xmlns:a16="http://schemas.microsoft.com/office/drawing/2014/main" id="{B729E929-6386-A742-E35E-784D8BB2F5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B52DA3-F85B-86B2-28FE-0CD3817F5310}"/>
              </a:ext>
            </a:extLst>
          </p:cNvPr>
          <p:cNvSpPr>
            <a:spLocks noGrp="1"/>
          </p:cNvSpPr>
          <p:nvPr>
            <p:ph type="sldNum" sz="quarter" idx="12"/>
          </p:nvPr>
        </p:nvSpPr>
        <p:spPr/>
        <p:txBody>
          <a:bodyPr/>
          <a:lstStyle/>
          <a:p>
            <a:fld id="{9E79F4D0-5BCE-4E60-A128-A2C92E23C77D}" type="slidenum">
              <a:rPr lang="en-GB" smtClean="0"/>
              <a:t>‹#›</a:t>
            </a:fld>
            <a:endParaRPr lang="en-GB"/>
          </a:p>
        </p:txBody>
      </p:sp>
    </p:spTree>
    <p:extLst>
      <p:ext uri="{BB962C8B-B14F-4D97-AF65-F5344CB8AC3E}">
        <p14:creationId xmlns:p14="http://schemas.microsoft.com/office/powerpoint/2010/main" val="304155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D3652-4ACC-73EB-BBD0-A18EEA5D3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0D28A88-6BF9-C34E-CD32-6D9C196E20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475DEE-8AE8-D50F-D8DA-0BEDA159B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D28BB-4070-4553-83D6-DD6ED6B77638}" type="datetimeFigureOut">
              <a:rPr lang="en-GB" smtClean="0"/>
              <a:t>23/05/2024</a:t>
            </a:fld>
            <a:endParaRPr lang="en-GB"/>
          </a:p>
        </p:txBody>
      </p:sp>
      <p:sp>
        <p:nvSpPr>
          <p:cNvPr id="5" name="Footer Placeholder 4">
            <a:extLst>
              <a:ext uri="{FF2B5EF4-FFF2-40B4-BE49-F238E27FC236}">
                <a16:creationId xmlns:a16="http://schemas.microsoft.com/office/drawing/2014/main" id="{8846E96E-8B70-61E7-222C-5FC94A79B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4639CD-61E9-72AE-DBD0-4C575026E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9F4D0-5BCE-4E60-A128-A2C92E23C77D}" type="slidenum">
              <a:rPr lang="en-GB" smtClean="0"/>
              <a:t>‹#›</a:t>
            </a:fld>
            <a:endParaRPr lang="en-GB"/>
          </a:p>
        </p:txBody>
      </p:sp>
    </p:spTree>
    <p:extLst>
      <p:ext uri="{BB962C8B-B14F-4D97-AF65-F5344CB8AC3E}">
        <p14:creationId xmlns:p14="http://schemas.microsoft.com/office/powerpoint/2010/main" val="1427906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resources.wjec.co.uk/Pages/ResourceSingle.aspx?rIid=2731" TargetMode="Externa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resource.download.wjec.co.uk/vtc/2017-18/17-18_2-2/_eng/unit04/03-practic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latt Projects | Photos, videos, logos, illustrations and branding on  Behance">
            <a:extLst>
              <a:ext uri="{FF2B5EF4-FFF2-40B4-BE49-F238E27FC236}">
                <a16:creationId xmlns:a16="http://schemas.microsoft.com/office/drawing/2014/main" id="{EF59F56C-E360-DF3B-34CC-5B0209AC7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89" b="10326"/>
          <a:stretch/>
        </p:blipFill>
        <p:spPr bwMode="auto">
          <a:xfrm>
            <a:off x="-3048"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050578-4FA4-FDBD-8FCD-4C539F181BC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err="1">
                <a:latin typeface="Arial" panose="020B0604020202020204" pitchFamily="34" charset="0"/>
                <a:cs typeface="Arial" panose="020B0604020202020204" pitchFamily="34" charset="0"/>
              </a:rPr>
              <a:t>GeogShots</a:t>
            </a:r>
            <a:r>
              <a:rPr lang="en-US" sz="7200" dirty="0">
                <a:solidFill>
                  <a:srgbClr val="FFFFFF"/>
                </a:solidFill>
                <a:latin typeface="Arial" panose="020B0604020202020204" pitchFamily="34" charset="0"/>
                <a:cs typeface="Arial" panose="020B0604020202020204" pitchFamily="34" charset="0"/>
              </a:rPr>
              <a:t> </a:t>
            </a:r>
            <a:endParaRPr lang="en-GB" sz="7200" dirty="0">
              <a:solidFill>
                <a:srgbClr val="FFFFFF"/>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ADBD2FB-DC06-894A-A371-8F3E717D239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sz="900" dirty="0">
                <a:solidFill>
                  <a:srgbClr val="FFFFFF"/>
                </a:solidFill>
                <a:latin typeface="Arial" panose="020B0604020202020204" pitchFamily="34" charset="0"/>
                <a:cs typeface="Arial" panose="020B0604020202020204" pitchFamily="34" charset="0"/>
              </a:rPr>
              <a:t>CC BY-NC-ND 4.0</a:t>
            </a:r>
          </a:p>
        </p:txBody>
      </p:sp>
      <p:pic>
        <p:nvPicPr>
          <p:cNvPr id="5" name="Picture 4">
            <a:extLst>
              <a:ext uri="{FF2B5EF4-FFF2-40B4-BE49-F238E27FC236}">
                <a16:creationId xmlns:a16="http://schemas.microsoft.com/office/drawing/2014/main" id="{4FD33A7C-ED23-DE95-CB08-59613C0896EC}"/>
              </a:ext>
            </a:extLst>
          </p:cNvPr>
          <p:cNvPicPr>
            <a:picLocks noChangeAspect="1"/>
          </p:cNvPicPr>
          <p:nvPr/>
        </p:nvPicPr>
        <p:blipFill>
          <a:blip r:embed="rId3"/>
          <a:stretch>
            <a:fillRect/>
          </a:stretch>
        </p:blipFill>
        <p:spPr>
          <a:xfrm>
            <a:off x="8418195" y="152135"/>
            <a:ext cx="973207" cy="972105"/>
          </a:xfrm>
          <a:prstGeom prst="rect">
            <a:avLst/>
          </a:prstGeom>
        </p:spPr>
      </p:pic>
    </p:spTree>
    <p:extLst>
      <p:ext uri="{BB962C8B-B14F-4D97-AF65-F5344CB8AC3E}">
        <p14:creationId xmlns:p14="http://schemas.microsoft.com/office/powerpoint/2010/main" val="9952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245C97-1CE3-DD5B-7A83-894D127CC865}"/>
              </a:ext>
            </a:extLst>
          </p:cNvPr>
          <p:cNvPicPr>
            <a:picLocks noChangeAspect="1"/>
          </p:cNvPicPr>
          <p:nvPr/>
        </p:nvPicPr>
        <p:blipFill>
          <a:blip r:embed="rId3"/>
          <a:stretch>
            <a:fillRect/>
          </a:stretch>
        </p:blipFill>
        <p:spPr>
          <a:xfrm>
            <a:off x="10920651" y="263730"/>
            <a:ext cx="973207" cy="972105"/>
          </a:xfrm>
          <a:prstGeom prst="rect">
            <a:avLst/>
          </a:prstGeom>
        </p:spPr>
      </p:pic>
      <p:sp>
        <p:nvSpPr>
          <p:cNvPr id="3" name="Rectangle 2">
            <a:extLst>
              <a:ext uri="{FF2B5EF4-FFF2-40B4-BE49-F238E27FC236}">
                <a16:creationId xmlns:a16="http://schemas.microsoft.com/office/drawing/2014/main" id="{34D0AC6A-FD57-83E1-5868-43175E2DBEC7}"/>
              </a:ext>
            </a:extLst>
          </p:cNvPr>
          <p:cNvSpPr/>
          <p:nvPr/>
        </p:nvSpPr>
        <p:spPr>
          <a:xfrm>
            <a:off x="1494672" y="809571"/>
            <a:ext cx="8120668" cy="6315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Table 2.1 Number of people commuting out of Wrexham County 2010-2019</a:t>
            </a:r>
            <a:r>
              <a:rPr lang="en-US" dirty="0"/>
              <a:t>.</a:t>
            </a:r>
            <a:endParaRPr lang="en-GB" dirty="0"/>
          </a:p>
        </p:txBody>
      </p:sp>
      <p:graphicFrame>
        <p:nvGraphicFramePr>
          <p:cNvPr id="4" name="Table 3">
            <a:extLst>
              <a:ext uri="{FF2B5EF4-FFF2-40B4-BE49-F238E27FC236}">
                <a16:creationId xmlns:a16="http://schemas.microsoft.com/office/drawing/2014/main" id="{01615500-8E3F-517B-FB95-EB300840B8E6}"/>
              </a:ext>
            </a:extLst>
          </p:cNvPr>
          <p:cNvGraphicFramePr>
            <a:graphicFrameLocks noGrp="1"/>
          </p:cNvGraphicFramePr>
          <p:nvPr>
            <p:extLst>
              <p:ext uri="{D42A27DB-BD31-4B8C-83A1-F6EECF244321}">
                <p14:modId xmlns:p14="http://schemas.microsoft.com/office/powerpoint/2010/main" val="4188747214"/>
              </p:ext>
            </p:extLst>
          </p:nvPr>
        </p:nvGraphicFramePr>
        <p:xfrm>
          <a:off x="1487340" y="1460605"/>
          <a:ext cx="8128000" cy="857805"/>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2254996671"/>
                    </a:ext>
                  </a:extLst>
                </a:gridCol>
                <a:gridCol w="812800">
                  <a:extLst>
                    <a:ext uri="{9D8B030D-6E8A-4147-A177-3AD203B41FA5}">
                      <a16:colId xmlns:a16="http://schemas.microsoft.com/office/drawing/2014/main" val="2340689575"/>
                    </a:ext>
                  </a:extLst>
                </a:gridCol>
                <a:gridCol w="812800">
                  <a:extLst>
                    <a:ext uri="{9D8B030D-6E8A-4147-A177-3AD203B41FA5}">
                      <a16:colId xmlns:a16="http://schemas.microsoft.com/office/drawing/2014/main" val="2990423799"/>
                    </a:ext>
                  </a:extLst>
                </a:gridCol>
                <a:gridCol w="812800">
                  <a:extLst>
                    <a:ext uri="{9D8B030D-6E8A-4147-A177-3AD203B41FA5}">
                      <a16:colId xmlns:a16="http://schemas.microsoft.com/office/drawing/2014/main" val="3973804899"/>
                    </a:ext>
                  </a:extLst>
                </a:gridCol>
                <a:gridCol w="812800">
                  <a:extLst>
                    <a:ext uri="{9D8B030D-6E8A-4147-A177-3AD203B41FA5}">
                      <a16:colId xmlns:a16="http://schemas.microsoft.com/office/drawing/2014/main" val="1866983492"/>
                    </a:ext>
                  </a:extLst>
                </a:gridCol>
                <a:gridCol w="812800">
                  <a:extLst>
                    <a:ext uri="{9D8B030D-6E8A-4147-A177-3AD203B41FA5}">
                      <a16:colId xmlns:a16="http://schemas.microsoft.com/office/drawing/2014/main" val="3015626397"/>
                    </a:ext>
                  </a:extLst>
                </a:gridCol>
                <a:gridCol w="812800">
                  <a:extLst>
                    <a:ext uri="{9D8B030D-6E8A-4147-A177-3AD203B41FA5}">
                      <a16:colId xmlns:a16="http://schemas.microsoft.com/office/drawing/2014/main" val="2074294449"/>
                    </a:ext>
                  </a:extLst>
                </a:gridCol>
                <a:gridCol w="812800">
                  <a:extLst>
                    <a:ext uri="{9D8B030D-6E8A-4147-A177-3AD203B41FA5}">
                      <a16:colId xmlns:a16="http://schemas.microsoft.com/office/drawing/2014/main" val="2325476556"/>
                    </a:ext>
                  </a:extLst>
                </a:gridCol>
                <a:gridCol w="812800">
                  <a:extLst>
                    <a:ext uri="{9D8B030D-6E8A-4147-A177-3AD203B41FA5}">
                      <a16:colId xmlns:a16="http://schemas.microsoft.com/office/drawing/2014/main" val="2210913606"/>
                    </a:ext>
                  </a:extLst>
                </a:gridCol>
                <a:gridCol w="812800">
                  <a:extLst>
                    <a:ext uri="{9D8B030D-6E8A-4147-A177-3AD203B41FA5}">
                      <a16:colId xmlns:a16="http://schemas.microsoft.com/office/drawing/2014/main" val="978276870"/>
                    </a:ext>
                  </a:extLst>
                </a:gridCol>
              </a:tblGrid>
              <a:tr h="486965">
                <a:tc>
                  <a:txBody>
                    <a:bodyPr/>
                    <a:lstStyle/>
                    <a:p>
                      <a:r>
                        <a:rPr lang="en-US" sz="1600" dirty="0">
                          <a:latin typeface="Arial" panose="020B0604020202020204" pitchFamily="34" charset="0"/>
                          <a:cs typeface="Arial" panose="020B0604020202020204" pitchFamily="34" charset="0"/>
                        </a:rPr>
                        <a:t>2010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2011</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2012</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2013</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2014</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2015</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2016</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2017</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2018</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2019</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46970"/>
                  </a:ext>
                </a:extLst>
              </a:tr>
              <a:tr h="370840">
                <a:tc>
                  <a:txBody>
                    <a:bodyPr/>
                    <a:lstStyle/>
                    <a:p>
                      <a:r>
                        <a:rPr lang="en-US" sz="1600" dirty="0">
                          <a:latin typeface="Arial" panose="020B0604020202020204" pitchFamily="34" charset="0"/>
                          <a:cs typeface="Arial" panose="020B0604020202020204" pitchFamily="34" charset="0"/>
                        </a:rPr>
                        <a:t>16600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17700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18000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17900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14900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15700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15900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17300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19400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16800</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1103565"/>
                  </a:ext>
                </a:extLst>
              </a:tr>
            </a:tbl>
          </a:graphicData>
        </a:graphic>
      </p:graphicFrame>
      <p:sp>
        <p:nvSpPr>
          <p:cNvPr id="5" name="Oval 4">
            <a:extLst>
              <a:ext uri="{FF2B5EF4-FFF2-40B4-BE49-F238E27FC236}">
                <a16:creationId xmlns:a16="http://schemas.microsoft.com/office/drawing/2014/main" id="{A857F589-9773-C530-04D9-85C815DC1C26}"/>
              </a:ext>
            </a:extLst>
          </p:cNvPr>
          <p:cNvSpPr/>
          <p:nvPr/>
        </p:nvSpPr>
        <p:spPr>
          <a:xfrm>
            <a:off x="933254" y="3327662"/>
            <a:ext cx="3874416" cy="2375554"/>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Inter quartile range (IQR)</a:t>
            </a:r>
          </a:p>
          <a:p>
            <a:pPr algn="ctr"/>
            <a:r>
              <a:rPr lang="en-US" sz="2800" dirty="0">
                <a:latin typeface="Arial" panose="020B0604020202020204" pitchFamily="34" charset="0"/>
                <a:cs typeface="Arial" panose="020B0604020202020204" pitchFamily="34" charset="0"/>
              </a:rPr>
              <a:t>Is 2000 people commuting out of Wrexham.</a:t>
            </a:r>
            <a:endParaRPr lang="en-GB" sz="2800" dirty="0">
              <a:latin typeface="Arial" panose="020B060402020202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A26E8B0E-DAA8-7238-E2DF-66540A4733C0}"/>
              </a:ext>
            </a:extLst>
          </p:cNvPr>
          <p:cNvSpPr/>
          <p:nvPr/>
        </p:nvSpPr>
        <p:spPr>
          <a:xfrm>
            <a:off x="4909795" y="4326902"/>
            <a:ext cx="1517715" cy="5844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1EDFAA1-6551-7E9F-237D-451409166BAE}"/>
              </a:ext>
            </a:extLst>
          </p:cNvPr>
          <p:cNvSpPr/>
          <p:nvPr/>
        </p:nvSpPr>
        <p:spPr>
          <a:xfrm>
            <a:off x="6523348" y="3016970"/>
            <a:ext cx="4914507" cy="34969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This is a more accurate perspective of the range of people commuting over a period of time. The difference/range between top value and bottom is 4500.Yet when investigated the IQR is less at a figure of 2000, which is a more realistic figure when the whole data range is considered.</a:t>
            </a:r>
            <a:endParaRPr lang="en-GB" dirty="0">
              <a:solidFill>
                <a:schemeClr val="bg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A599FFD4-674F-40E9-19AC-FA7D2D9008B9}"/>
              </a:ext>
            </a:extLst>
          </p:cNvPr>
          <p:cNvSpPr/>
          <p:nvPr/>
        </p:nvSpPr>
        <p:spPr>
          <a:xfrm>
            <a:off x="4496586" y="3016970"/>
            <a:ext cx="2366127" cy="105537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What is the significance?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0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D707-5A1D-1B16-62AC-9F5AA59FE663}"/>
              </a:ext>
            </a:extLst>
          </p:cNvPr>
          <p:cNvSpPr>
            <a:spLocks noGrp="1"/>
          </p:cNvSpPr>
          <p:nvPr>
            <p:ph type="title"/>
          </p:nvPr>
        </p:nvSpPr>
        <p:spPr/>
        <p:txBody>
          <a:bodyPr>
            <a:normAutofit/>
          </a:bodyPr>
          <a:lstStyle/>
          <a:p>
            <a:r>
              <a:rPr lang="en-US" sz="5400" b="1" dirty="0" err="1">
                <a:latin typeface="Arial" panose="020B0604020202020204" pitchFamily="34" charset="0"/>
                <a:cs typeface="Arial" panose="020B0604020202020204" pitchFamily="34" charset="0"/>
              </a:rPr>
              <a:t>GeogShot</a:t>
            </a:r>
            <a:r>
              <a:rPr lang="en-US" sz="5400" b="1" dirty="0">
                <a:latin typeface="Arial" panose="020B0604020202020204" pitchFamily="34" charset="0"/>
                <a:cs typeface="Arial" panose="020B0604020202020204" pitchFamily="34" charset="0"/>
              </a:rPr>
              <a:t>.</a:t>
            </a:r>
            <a:endParaRPr lang="en-GB" sz="5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6A2479E-81ED-FB8A-0E13-44F6CA7B4F4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 10-minute solution focused “shot” of geography to help guide your learners to more successful responses in the exam.</a:t>
            </a:r>
          </a:p>
          <a:p>
            <a:r>
              <a:rPr lang="en-US" dirty="0">
                <a:latin typeface="Arial" panose="020B0604020202020204" pitchFamily="34" charset="0"/>
                <a:cs typeface="Arial" panose="020B0604020202020204" pitchFamily="34" charset="0"/>
              </a:rPr>
              <a:t>They are designed so you can fit these resources into your existing lesson plan or adapt as you want.</a:t>
            </a:r>
          </a:p>
          <a:p>
            <a:r>
              <a:rPr lang="en-US" dirty="0">
                <a:latin typeface="Arial" panose="020B0604020202020204" pitchFamily="34" charset="0"/>
                <a:cs typeface="Arial" panose="020B0604020202020204" pitchFamily="34" charset="0"/>
              </a:rPr>
              <a:t>Each builds on identified actions from examiners reports.</a:t>
            </a:r>
          </a:p>
          <a:p>
            <a:r>
              <a:rPr lang="en-US" dirty="0">
                <a:latin typeface="Arial" panose="020B0604020202020204" pitchFamily="34" charset="0"/>
                <a:cs typeface="Arial" panose="020B0604020202020204" pitchFamily="34" charset="0"/>
              </a:rPr>
              <a:t>They could be part of your intervention strategy to support and challenge your learners in class.</a:t>
            </a:r>
          </a:p>
          <a:p>
            <a:r>
              <a:rPr lang="en-US" dirty="0">
                <a:latin typeface="Arial" panose="020B0604020202020204" pitchFamily="34" charset="0"/>
                <a:cs typeface="Arial" panose="020B0604020202020204" pitchFamily="34" charset="0"/>
              </a:rPr>
              <a:t>They are designed to allow you to insert a relevant question to work on from any aspect within the specification.</a:t>
            </a: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CF1B393-3756-7C16-BD60-E30F26BB83FD}"/>
              </a:ext>
            </a:extLst>
          </p:cNvPr>
          <p:cNvPicPr>
            <a:picLocks noChangeAspect="1"/>
          </p:cNvPicPr>
          <p:nvPr/>
        </p:nvPicPr>
        <p:blipFill>
          <a:blip r:embed="rId2"/>
          <a:stretch>
            <a:fillRect/>
          </a:stretch>
        </p:blipFill>
        <p:spPr>
          <a:xfrm>
            <a:off x="10424242" y="365125"/>
            <a:ext cx="973207" cy="972105"/>
          </a:xfrm>
          <a:prstGeom prst="rect">
            <a:avLst/>
          </a:prstGeom>
        </p:spPr>
      </p:pic>
    </p:spTree>
    <p:extLst>
      <p:ext uri="{BB962C8B-B14F-4D97-AF65-F5344CB8AC3E}">
        <p14:creationId xmlns:p14="http://schemas.microsoft.com/office/powerpoint/2010/main" val="420295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84900B-EF04-8365-043D-A7A841DB52DA}"/>
              </a:ext>
            </a:extLst>
          </p:cNvPr>
          <p:cNvPicPr>
            <a:picLocks noChangeAspect="1"/>
          </p:cNvPicPr>
          <p:nvPr/>
        </p:nvPicPr>
        <p:blipFill>
          <a:blip r:embed="rId3"/>
          <a:stretch>
            <a:fillRect/>
          </a:stretch>
        </p:blipFill>
        <p:spPr>
          <a:xfrm>
            <a:off x="247650" y="4067175"/>
            <a:ext cx="3914775" cy="2609850"/>
          </a:xfrm>
          <a:prstGeom prst="rect">
            <a:avLst/>
          </a:prstGeom>
        </p:spPr>
      </p:pic>
      <p:sp>
        <p:nvSpPr>
          <p:cNvPr id="6" name="TextBox 5">
            <a:extLst>
              <a:ext uri="{FF2B5EF4-FFF2-40B4-BE49-F238E27FC236}">
                <a16:creationId xmlns:a16="http://schemas.microsoft.com/office/drawing/2014/main" id="{55F3335A-5AF0-2BF2-345A-910B0A13F9E6}"/>
              </a:ext>
            </a:extLst>
          </p:cNvPr>
          <p:cNvSpPr txBox="1"/>
          <p:nvPr/>
        </p:nvSpPr>
        <p:spPr>
          <a:xfrm>
            <a:off x="322555" y="6677025"/>
            <a:ext cx="893685" cy="230832"/>
          </a:xfrm>
          <a:prstGeom prst="rect">
            <a:avLst/>
          </a:prstGeom>
          <a:noFill/>
        </p:spPr>
        <p:txBody>
          <a:bodyPr wrap="square">
            <a:spAutoFit/>
          </a:bodyPr>
          <a:lstStyle/>
          <a:p>
            <a:r>
              <a:rPr lang="en-GB" sz="900" dirty="0"/>
              <a:t>CC BY-SA 3.0 </a:t>
            </a:r>
          </a:p>
        </p:txBody>
      </p:sp>
      <p:sp>
        <p:nvSpPr>
          <p:cNvPr id="7" name="Rectangle 6">
            <a:extLst>
              <a:ext uri="{FF2B5EF4-FFF2-40B4-BE49-F238E27FC236}">
                <a16:creationId xmlns:a16="http://schemas.microsoft.com/office/drawing/2014/main" id="{48284A7F-229D-6391-CDE3-612655FA5900}"/>
              </a:ext>
            </a:extLst>
          </p:cNvPr>
          <p:cNvSpPr/>
          <p:nvPr/>
        </p:nvSpPr>
        <p:spPr>
          <a:xfrm>
            <a:off x="247650" y="692458"/>
            <a:ext cx="4172505" cy="29029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It is important your learners know the demands of the different assessment objectives and how to recognize the requirements they have to demonstrate in their response to exam questions.</a:t>
            </a:r>
            <a:endParaRPr lang="en-GB" sz="2400" dirty="0">
              <a:latin typeface="Arial" panose="020B0604020202020204" pitchFamily="34" charset="0"/>
              <a:cs typeface="Arial" panose="020B0604020202020204" pitchFamily="34" charset="0"/>
            </a:endParaRPr>
          </a:p>
        </p:txBody>
      </p:sp>
      <p:sp>
        <p:nvSpPr>
          <p:cNvPr id="9" name="Explosion: 8 Points 8">
            <a:extLst>
              <a:ext uri="{FF2B5EF4-FFF2-40B4-BE49-F238E27FC236}">
                <a16:creationId xmlns:a16="http://schemas.microsoft.com/office/drawing/2014/main" id="{6DB627C9-41A4-D677-1B85-72ECC3EB271C}"/>
              </a:ext>
            </a:extLst>
          </p:cNvPr>
          <p:cNvSpPr/>
          <p:nvPr/>
        </p:nvSpPr>
        <p:spPr>
          <a:xfrm>
            <a:off x="4947821" y="878889"/>
            <a:ext cx="6362330" cy="5291092"/>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How can this be included in your lesson?</a:t>
            </a:r>
            <a:endParaRPr lang="en-GB" sz="32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C4699CC-B5B8-9A86-04D2-30BEEA930E0C}"/>
              </a:ext>
            </a:extLst>
          </p:cNvPr>
          <p:cNvPicPr>
            <a:picLocks noChangeAspect="1"/>
          </p:cNvPicPr>
          <p:nvPr/>
        </p:nvPicPr>
        <p:blipFill>
          <a:blip r:embed="rId4"/>
          <a:stretch>
            <a:fillRect/>
          </a:stretch>
        </p:blipFill>
        <p:spPr>
          <a:xfrm>
            <a:off x="10721858" y="392836"/>
            <a:ext cx="973207" cy="972105"/>
          </a:xfrm>
          <a:prstGeom prst="rect">
            <a:avLst/>
          </a:prstGeom>
        </p:spPr>
      </p:pic>
    </p:spTree>
    <p:extLst>
      <p:ext uri="{BB962C8B-B14F-4D97-AF65-F5344CB8AC3E}">
        <p14:creationId xmlns:p14="http://schemas.microsoft.com/office/powerpoint/2010/main" val="35190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ive Process 1">
            <a:extLst>
              <a:ext uri="{FF2B5EF4-FFF2-40B4-BE49-F238E27FC236}">
                <a16:creationId xmlns:a16="http://schemas.microsoft.com/office/drawing/2014/main" id="{19835800-CA34-4634-CA8E-36BF962D70A6}"/>
              </a:ext>
            </a:extLst>
          </p:cNvPr>
          <p:cNvSpPr/>
          <p:nvPr/>
        </p:nvSpPr>
        <p:spPr>
          <a:xfrm>
            <a:off x="186431" y="133774"/>
            <a:ext cx="4882718" cy="291279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AO3 (25%) </a:t>
            </a:r>
          </a:p>
        </p:txBody>
      </p:sp>
      <p:pic>
        <p:nvPicPr>
          <p:cNvPr id="7" name="Picture 6">
            <a:extLst>
              <a:ext uri="{FF2B5EF4-FFF2-40B4-BE49-F238E27FC236}">
                <a16:creationId xmlns:a16="http://schemas.microsoft.com/office/drawing/2014/main" id="{9E820680-B9CE-1036-82DF-EE472665DB76}"/>
              </a:ext>
            </a:extLst>
          </p:cNvPr>
          <p:cNvPicPr>
            <a:picLocks noChangeAspect="1"/>
          </p:cNvPicPr>
          <p:nvPr/>
        </p:nvPicPr>
        <p:blipFill>
          <a:blip r:embed="rId3"/>
          <a:stretch>
            <a:fillRect/>
          </a:stretch>
        </p:blipFill>
        <p:spPr>
          <a:xfrm>
            <a:off x="10920651" y="263730"/>
            <a:ext cx="973207" cy="972105"/>
          </a:xfrm>
          <a:prstGeom prst="rect">
            <a:avLst/>
          </a:prstGeom>
        </p:spPr>
      </p:pic>
      <p:sp>
        <p:nvSpPr>
          <p:cNvPr id="3" name="TextBox 2">
            <a:extLst>
              <a:ext uri="{FF2B5EF4-FFF2-40B4-BE49-F238E27FC236}">
                <a16:creationId xmlns:a16="http://schemas.microsoft.com/office/drawing/2014/main" id="{DC789723-1B17-70C8-76A5-A4B4AC09F02C}"/>
              </a:ext>
            </a:extLst>
          </p:cNvPr>
          <p:cNvSpPr txBox="1"/>
          <p:nvPr/>
        </p:nvSpPr>
        <p:spPr>
          <a:xfrm>
            <a:off x="5177672" y="516004"/>
            <a:ext cx="6094428" cy="3662541"/>
          </a:xfrm>
          <a:prstGeom prst="rect">
            <a:avLst/>
          </a:prstGeom>
          <a:noFill/>
        </p:spPr>
        <p:txBody>
          <a:bodyPr wrap="square">
            <a:spAutoFit/>
          </a:bodyPr>
          <a:lstStyle/>
          <a:p>
            <a:pPr marR="0" algn="l"/>
            <a:r>
              <a:rPr lang="en-GB" sz="3600" b="1" i="0" u="none" strike="noStrike" baseline="0" dirty="0">
                <a:solidFill>
                  <a:srgbClr val="3596C6"/>
                </a:solidFill>
                <a:latin typeface="Arial" panose="020B0604020202020204" pitchFamily="34" charset="0"/>
              </a:rPr>
              <a:t>AO3 (25%) </a:t>
            </a:r>
            <a:endParaRPr lang="en-GB" sz="3600" b="0" i="0" u="none" strike="noStrike" baseline="0" dirty="0">
              <a:solidFill>
                <a:srgbClr val="3596C6"/>
              </a:solidFill>
              <a:latin typeface="Arial" panose="020B0604020202020204" pitchFamily="34" charset="0"/>
            </a:endParaRPr>
          </a:p>
          <a:p>
            <a:pPr marR="3430" algn="l"/>
            <a:r>
              <a:rPr lang="en-US" sz="2600" b="1" i="0" u="none" strike="noStrike" baseline="0" dirty="0">
                <a:solidFill>
                  <a:srgbClr val="000000"/>
                </a:solidFill>
                <a:latin typeface="Arial" panose="020B0604020202020204" pitchFamily="34" charset="0"/>
              </a:rPr>
              <a:t>Skills </a:t>
            </a:r>
            <a:r>
              <a:rPr lang="en-US" sz="2600" b="0" i="0" u="none" strike="noStrike" baseline="0" dirty="0">
                <a:solidFill>
                  <a:srgbClr val="000000"/>
                </a:solidFill>
                <a:latin typeface="Arial" panose="020B0604020202020204" pitchFamily="34" charset="0"/>
              </a:rPr>
              <a:t>and </a:t>
            </a:r>
            <a:r>
              <a:rPr lang="en-US" sz="2600" b="1" i="0" u="none" strike="noStrike" baseline="0" dirty="0">
                <a:solidFill>
                  <a:srgbClr val="000000"/>
                </a:solidFill>
                <a:latin typeface="Arial" panose="020B0604020202020204" pitchFamily="34" charset="0"/>
              </a:rPr>
              <a:t>techniques </a:t>
            </a:r>
            <a:r>
              <a:rPr lang="en-US" sz="2600" b="0" i="0" u="none" strike="noStrike" baseline="0" dirty="0">
                <a:solidFill>
                  <a:srgbClr val="000000"/>
                </a:solidFill>
                <a:latin typeface="Arial" panose="020B0604020202020204" pitchFamily="34" charset="0"/>
              </a:rPr>
              <a:t>in the investigation of questions and issues </a:t>
            </a:r>
          </a:p>
          <a:p>
            <a:pPr marR="0" algn="l"/>
            <a:r>
              <a:rPr lang="en-US" sz="2600" b="0" i="0" u="none" strike="noStrike" baseline="0" dirty="0">
                <a:solidFill>
                  <a:srgbClr val="000000"/>
                </a:solidFill>
                <a:latin typeface="Arial" panose="020B0604020202020204" pitchFamily="34" charset="0"/>
              </a:rPr>
              <a:t>Candidates will be asked to: </a:t>
            </a:r>
            <a:r>
              <a:rPr lang="en-US" sz="3200" b="1" i="0" u="none" strike="noStrike" baseline="0" dirty="0">
                <a:solidFill>
                  <a:srgbClr val="0000FF"/>
                </a:solidFill>
                <a:latin typeface="Arial" panose="020B0604020202020204" pitchFamily="34" charset="0"/>
              </a:rPr>
              <a:t>Select </a:t>
            </a:r>
            <a:endParaRPr lang="en-US" sz="3200" b="0" i="0" u="none" strike="noStrike" baseline="0" dirty="0">
              <a:solidFill>
                <a:srgbClr val="0000FF"/>
              </a:solidFill>
              <a:latin typeface="Arial" panose="020B0604020202020204" pitchFamily="34" charset="0"/>
            </a:endParaRPr>
          </a:p>
          <a:p>
            <a:pPr marR="45650" lvl="1" algn="l"/>
            <a:r>
              <a:rPr lang="en-GB" sz="3200" b="1" i="0" u="none" strike="noStrike" baseline="0" dirty="0">
                <a:solidFill>
                  <a:srgbClr val="0000FF"/>
                </a:solidFill>
                <a:latin typeface="Arial" panose="020B0604020202020204" pitchFamily="34" charset="0"/>
              </a:rPr>
              <a:t>Adapt Use </a:t>
            </a:r>
            <a:endParaRPr lang="en-GB" sz="3200" b="0" i="0" u="none" strike="noStrike" baseline="0" dirty="0">
              <a:solidFill>
                <a:srgbClr val="0000FF"/>
              </a:solidFill>
              <a:latin typeface="Arial" panose="020B0604020202020204" pitchFamily="34" charset="0"/>
            </a:endParaRPr>
          </a:p>
          <a:p>
            <a:pPr marR="23100" algn="l"/>
            <a:r>
              <a:rPr lang="en-US" sz="2400" b="0" i="0" u="none" strike="noStrike" baseline="0" dirty="0">
                <a:solidFill>
                  <a:srgbClr val="000000"/>
                </a:solidFill>
                <a:latin typeface="Arial" panose="020B0604020202020204" pitchFamily="34" charset="0"/>
              </a:rPr>
              <a:t>… mathematical/statistical skills and techniques in a range of geographical contexts </a:t>
            </a:r>
            <a:r>
              <a:rPr lang="en-US" sz="3200" b="1" i="0" u="none" strike="noStrike" baseline="0" dirty="0">
                <a:solidFill>
                  <a:srgbClr val="0000FF"/>
                </a:solidFill>
                <a:latin typeface="Arial" panose="020B0604020202020204" pitchFamily="34" charset="0"/>
              </a:rPr>
              <a:t>Communicate findings</a:t>
            </a:r>
            <a:endParaRPr lang="en-GB" dirty="0"/>
          </a:p>
        </p:txBody>
      </p:sp>
      <p:sp>
        <p:nvSpPr>
          <p:cNvPr id="4" name="Flowchart: Alternative Process 3">
            <a:extLst>
              <a:ext uri="{FF2B5EF4-FFF2-40B4-BE49-F238E27FC236}">
                <a16:creationId xmlns:a16="http://schemas.microsoft.com/office/drawing/2014/main" id="{62B63DB8-4F42-BEB8-C265-08ABAC785EA7}"/>
              </a:ext>
            </a:extLst>
          </p:cNvPr>
          <p:cNvSpPr/>
          <p:nvPr/>
        </p:nvSpPr>
        <p:spPr>
          <a:xfrm>
            <a:off x="186431" y="150920"/>
            <a:ext cx="4882718" cy="291279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AO3 (25%)</a:t>
            </a:r>
            <a:r>
              <a:rPr lang="en-US" sz="3200" b="1" i="0" u="none" strike="noStrike" baseline="0" dirty="0">
                <a:solidFill>
                  <a:srgbClr val="000000"/>
                </a:solidFill>
                <a:latin typeface="Arial" panose="020B0604020202020204" pitchFamily="34" charset="0"/>
              </a:rPr>
              <a:t> </a:t>
            </a:r>
            <a:r>
              <a:rPr lang="en-US" sz="3200" b="1" i="0" u="none" strike="noStrike" baseline="0" dirty="0">
                <a:solidFill>
                  <a:schemeClr val="bg1"/>
                </a:solidFill>
                <a:latin typeface="Arial" panose="020B0604020202020204" pitchFamily="34" charset="0"/>
              </a:rPr>
              <a:t>Skills </a:t>
            </a:r>
            <a:r>
              <a:rPr lang="en-US" sz="3200" b="0" i="0" u="none" strike="noStrike" baseline="0" dirty="0">
                <a:solidFill>
                  <a:schemeClr val="bg1"/>
                </a:solidFill>
                <a:latin typeface="Arial" panose="020B0604020202020204" pitchFamily="34" charset="0"/>
              </a:rPr>
              <a:t>and </a:t>
            </a:r>
            <a:r>
              <a:rPr lang="en-US" sz="3200" b="1" i="0" u="none" strike="noStrike" baseline="0" dirty="0">
                <a:solidFill>
                  <a:schemeClr val="bg1"/>
                </a:solidFill>
                <a:latin typeface="Arial" panose="020B0604020202020204" pitchFamily="34" charset="0"/>
              </a:rPr>
              <a:t>techniques </a:t>
            </a:r>
            <a:r>
              <a:rPr lang="en-US" sz="3200" b="0" i="0" u="none" strike="noStrike" baseline="0" dirty="0">
                <a:solidFill>
                  <a:schemeClr val="bg1"/>
                </a:solidFill>
                <a:latin typeface="Arial" panose="020B0604020202020204" pitchFamily="34" charset="0"/>
              </a:rPr>
              <a:t>in the investigation of questions and issues </a:t>
            </a:r>
          </a:p>
          <a:p>
            <a:pPr algn="ctr"/>
            <a:r>
              <a:rPr lang="en-US" sz="32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874060A3-9D13-D91D-8EC7-AF10217DDCBB}"/>
              </a:ext>
            </a:extLst>
          </p:cNvPr>
          <p:cNvSpPr txBox="1"/>
          <p:nvPr/>
        </p:nvSpPr>
        <p:spPr>
          <a:xfrm>
            <a:off x="144403" y="4053526"/>
            <a:ext cx="4924746" cy="144655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Command words can include:</a:t>
            </a:r>
          </a:p>
          <a:p>
            <a:r>
              <a:rPr lang="en-US" sz="3200" dirty="0">
                <a:solidFill>
                  <a:schemeClr val="accent1">
                    <a:lumMod val="60000"/>
                    <a:lumOff val="40000"/>
                  </a:schemeClr>
                </a:solidFill>
                <a:latin typeface="Arial" panose="020B0604020202020204" pitchFamily="34" charset="0"/>
                <a:cs typeface="Arial" panose="020B0604020202020204" pitchFamily="34" charset="0"/>
              </a:rPr>
              <a:t>Describe</a:t>
            </a:r>
            <a:r>
              <a:rPr lang="en-US" sz="2400" dirty="0">
                <a:solidFill>
                  <a:schemeClr val="accent1">
                    <a:lumMod val="60000"/>
                    <a:lumOff val="40000"/>
                  </a:schemeClr>
                </a:solidFill>
                <a:latin typeface="Arial" panose="020B0604020202020204" pitchFamily="34" charset="0"/>
                <a:cs typeface="Arial" panose="020B0604020202020204" pitchFamily="34" charset="0"/>
              </a:rPr>
              <a:t>, </a:t>
            </a:r>
            <a:r>
              <a:rPr lang="en-US" sz="2400" b="1" dirty="0">
                <a:solidFill>
                  <a:schemeClr val="accent1"/>
                </a:solidFill>
                <a:latin typeface="Arial" panose="020B0604020202020204" pitchFamily="34" charset="0"/>
                <a:cs typeface="Arial" panose="020B0604020202020204" pitchFamily="34" charset="0"/>
              </a:rPr>
              <a:t>Give</a:t>
            </a:r>
            <a:r>
              <a:rPr lang="en-US" sz="2400" dirty="0">
                <a:solidFill>
                  <a:schemeClr val="accent1">
                    <a:lumMod val="60000"/>
                    <a:lumOff val="40000"/>
                  </a:schemeClr>
                </a:solidFill>
                <a:latin typeface="Arial" panose="020B0604020202020204" pitchFamily="34" charset="0"/>
                <a:cs typeface="Arial" panose="020B0604020202020204" pitchFamily="34" charset="0"/>
              </a:rPr>
              <a:t>, </a:t>
            </a:r>
            <a:r>
              <a:rPr lang="en-US" sz="2800" dirty="0">
                <a:solidFill>
                  <a:schemeClr val="accent1">
                    <a:lumMod val="60000"/>
                    <a:lumOff val="40000"/>
                  </a:schemeClr>
                </a:solidFill>
                <a:latin typeface="Arial" panose="020B0604020202020204" pitchFamily="34" charset="0"/>
                <a:cs typeface="Arial" panose="020B0604020202020204" pitchFamily="34" charset="0"/>
              </a:rPr>
              <a:t>Tick</a:t>
            </a:r>
            <a:r>
              <a:rPr lang="en-US" sz="2400" dirty="0">
                <a:solidFill>
                  <a:schemeClr val="accent1">
                    <a:lumMod val="60000"/>
                    <a:lumOff val="40000"/>
                  </a:schemeClr>
                </a:solidFill>
                <a:latin typeface="Arial" panose="020B0604020202020204" pitchFamily="34" charset="0"/>
                <a:cs typeface="Arial" panose="020B0604020202020204" pitchFamily="34" charset="0"/>
              </a:rPr>
              <a:t>, </a:t>
            </a:r>
          </a:p>
          <a:p>
            <a:r>
              <a:rPr lang="en-US" sz="2400" b="1" dirty="0">
                <a:solidFill>
                  <a:schemeClr val="accent1">
                    <a:lumMod val="75000"/>
                  </a:schemeClr>
                </a:solidFill>
                <a:latin typeface="Arial" panose="020B0604020202020204" pitchFamily="34" charset="0"/>
                <a:cs typeface="Arial" panose="020B0604020202020204" pitchFamily="34" charset="0"/>
              </a:rPr>
              <a:t>Draw,</a:t>
            </a:r>
            <a:r>
              <a:rPr lang="en-US" sz="2400" dirty="0">
                <a:solidFill>
                  <a:schemeClr val="accent1">
                    <a:lumMod val="60000"/>
                    <a:lumOff val="40000"/>
                  </a:schemeClr>
                </a:solidFill>
                <a:latin typeface="Arial" panose="020B0604020202020204" pitchFamily="34" charset="0"/>
                <a:cs typeface="Arial" panose="020B0604020202020204" pitchFamily="34" charset="0"/>
              </a:rPr>
              <a:t> </a:t>
            </a:r>
            <a:r>
              <a:rPr lang="en-US" sz="2800" b="1" dirty="0">
                <a:solidFill>
                  <a:schemeClr val="accent1"/>
                </a:solidFill>
                <a:latin typeface="Arial" panose="020B0604020202020204" pitchFamily="34" charset="0"/>
                <a:cs typeface="Arial" panose="020B0604020202020204" pitchFamily="34" charset="0"/>
              </a:rPr>
              <a:t>Compare</a:t>
            </a:r>
            <a:endParaRPr lang="en-GB" sz="2800" b="1" dirty="0">
              <a:solidFill>
                <a:schemeClr val="accent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8E895BB-97C4-2938-FD6D-51F6AF12D82A}"/>
              </a:ext>
            </a:extLst>
          </p:cNvPr>
          <p:cNvSpPr txBox="1"/>
          <p:nvPr/>
        </p:nvSpPr>
        <p:spPr>
          <a:xfrm>
            <a:off x="5476973" y="4776801"/>
            <a:ext cx="4996206"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These questions are often low tariff 1-4 marks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65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AA20CC-3BF8-82E5-B3B2-846C7C90833F}"/>
              </a:ext>
            </a:extLst>
          </p:cNvPr>
          <p:cNvPicPr>
            <a:picLocks noChangeAspect="1"/>
          </p:cNvPicPr>
          <p:nvPr/>
        </p:nvPicPr>
        <p:blipFill rotWithShape="1">
          <a:blip r:embed="rId3"/>
          <a:srcRect l="35335" t="19392" r="36134" b="7903"/>
          <a:stretch/>
        </p:blipFill>
        <p:spPr>
          <a:xfrm>
            <a:off x="839181" y="1196478"/>
            <a:ext cx="3949831" cy="5661522"/>
          </a:xfrm>
          <a:prstGeom prst="rect">
            <a:avLst/>
          </a:prstGeom>
        </p:spPr>
      </p:pic>
      <p:pic>
        <p:nvPicPr>
          <p:cNvPr id="5" name="Picture 4">
            <a:extLst>
              <a:ext uri="{FF2B5EF4-FFF2-40B4-BE49-F238E27FC236}">
                <a16:creationId xmlns:a16="http://schemas.microsoft.com/office/drawing/2014/main" id="{D905B507-72B0-E8C5-E793-4126BE8EC958}"/>
              </a:ext>
            </a:extLst>
          </p:cNvPr>
          <p:cNvPicPr>
            <a:picLocks noChangeAspect="1"/>
          </p:cNvPicPr>
          <p:nvPr/>
        </p:nvPicPr>
        <p:blipFill rotWithShape="1">
          <a:blip r:embed="rId4"/>
          <a:srcRect l="35335" t="20756" r="36134" b="7904"/>
          <a:stretch/>
        </p:blipFill>
        <p:spPr>
          <a:xfrm>
            <a:off x="6513924" y="1165894"/>
            <a:ext cx="4025244" cy="5661522"/>
          </a:xfrm>
          <a:prstGeom prst="rect">
            <a:avLst/>
          </a:prstGeom>
        </p:spPr>
      </p:pic>
      <p:pic>
        <p:nvPicPr>
          <p:cNvPr id="6" name="Picture 5">
            <a:extLst>
              <a:ext uri="{FF2B5EF4-FFF2-40B4-BE49-F238E27FC236}">
                <a16:creationId xmlns:a16="http://schemas.microsoft.com/office/drawing/2014/main" id="{49F47D48-76D1-045C-3A80-D7A2BB65EC42}"/>
              </a:ext>
            </a:extLst>
          </p:cNvPr>
          <p:cNvPicPr>
            <a:picLocks noChangeAspect="1"/>
          </p:cNvPicPr>
          <p:nvPr/>
        </p:nvPicPr>
        <p:blipFill>
          <a:blip r:embed="rId5"/>
          <a:stretch>
            <a:fillRect/>
          </a:stretch>
        </p:blipFill>
        <p:spPr>
          <a:xfrm>
            <a:off x="10920651" y="263730"/>
            <a:ext cx="973207" cy="972105"/>
          </a:xfrm>
          <a:prstGeom prst="rect">
            <a:avLst/>
          </a:prstGeom>
        </p:spPr>
      </p:pic>
      <p:sp>
        <p:nvSpPr>
          <p:cNvPr id="7" name="Rectangle 6">
            <a:extLst>
              <a:ext uri="{FF2B5EF4-FFF2-40B4-BE49-F238E27FC236}">
                <a16:creationId xmlns:a16="http://schemas.microsoft.com/office/drawing/2014/main" id="{4DFA9026-E7BB-01D6-DCDD-0F4DCE876166}"/>
              </a:ext>
            </a:extLst>
          </p:cNvPr>
          <p:cNvSpPr/>
          <p:nvPr/>
        </p:nvSpPr>
        <p:spPr>
          <a:xfrm>
            <a:off x="298142" y="57851"/>
            <a:ext cx="4695825" cy="1177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You need to be familiar with all these techniques.</a:t>
            </a:r>
            <a:r>
              <a:rPr lang="en-US" sz="2000" dirty="0">
                <a:solidFill>
                  <a:srgbClr val="0563C1"/>
                </a:solidFill>
                <a:hlinkClick r:id="rId6">
                  <a:extLst>
                    <a:ext uri="{A12FA001-AC4F-418D-AE19-62706E023703}">
                      <ahyp:hlinkClr xmlns:ahyp="http://schemas.microsoft.com/office/drawing/2018/hyperlinkcolor" val="tx"/>
                    </a:ext>
                  </a:extLst>
                </a:hlinkClick>
              </a:rPr>
              <a:t> </a:t>
            </a:r>
          </a:p>
          <a:p>
            <a:pPr algn="ctr"/>
            <a:r>
              <a:rPr lang="en-US" sz="2000" dirty="0">
                <a:solidFill>
                  <a:schemeClr val="bg1"/>
                </a:solidFill>
                <a:hlinkClick r:id="rId6">
                  <a:extLst>
                    <a:ext uri="{A12FA001-AC4F-418D-AE19-62706E023703}">
                      <ahyp:hlinkClr xmlns:ahyp="http://schemas.microsoft.com/office/drawing/2018/hyperlinkcolor" val="tx"/>
                    </a:ext>
                  </a:extLst>
                </a:hlinkClick>
              </a:rPr>
              <a:t>Resource WJEC Educational Resources Website</a:t>
            </a: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52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8DEACC-7D4A-59EB-9AD1-8C6BDB3975A5}"/>
              </a:ext>
            </a:extLst>
          </p:cNvPr>
          <p:cNvPicPr>
            <a:picLocks noChangeAspect="1"/>
          </p:cNvPicPr>
          <p:nvPr/>
        </p:nvPicPr>
        <p:blipFill>
          <a:blip r:embed="rId3"/>
          <a:stretch>
            <a:fillRect/>
          </a:stretch>
        </p:blipFill>
        <p:spPr>
          <a:xfrm>
            <a:off x="10920651" y="263730"/>
            <a:ext cx="973207" cy="972105"/>
          </a:xfrm>
          <a:prstGeom prst="rect">
            <a:avLst/>
          </a:prstGeom>
        </p:spPr>
      </p:pic>
      <p:pic>
        <p:nvPicPr>
          <p:cNvPr id="5" name="Picture 4">
            <a:extLst>
              <a:ext uri="{FF2B5EF4-FFF2-40B4-BE49-F238E27FC236}">
                <a16:creationId xmlns:a16="http://schemas.microsoft.com/office/drawing/2014/main" id="{FE38F9D1-D17F-BCEF-561B-27688FF82461}"/>
              </a:ext>
            </a:extLst>
          </p:cNvPr>
          <p:cNvPicPr>
            <a:picLocks noChangeAspect="1"/>
          </p:cNvPicPr>
          <p:nvPr/>
        </p:nvPicPr>
        <p:blipFill>
          <a:blip r:embed="rId4"/>
          <a:stretch>
            <a:fillRect/>
          </a:stretch>
        </p:blipFill>
        <p:spPr>
          <a:xfrm>
            <a:off x="9888796" y="5090474"/>
            <a:ext cx="2005061" cy="1503796"/>
          </a:xfrm>
          <a:prstGeom prst="rect">
            <a:avLst/>
          </a:prstGeom>
        </p:spPr>
      </p:pic>
      <p:sp>
        <p:nvSpPr>
          <p:cNvPr id="6" name="Speech Bubble: Rectangle with Corners Rounded 5">
            <a:extLst>
              <a:ext uri="{FF2B5EF4-FFF2-40B4-BE49-F238E27FC236}">
                <a16:creationId xmlns:a16="http://schemas.microsoft.com/office/drawing/2014/main" id="{8A79BC3E-A9E7-E8F9-7ED0-D059277A35C5}"/>
              </a:ext>
            </a:extLst>
          </p:cNvPr>
          <p:cNvSpPr/>
          <p:nvPr/>
        </p:nvSpPr>
        <p:spPr>
          <a:xfrm>
            <a:off x="197963" y="150608"/>
            <a:ext cx="2997724" cy="1885581"/>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What will these type of questions look like?</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5A6162B-1FBE-21BD-B72F-03C86E34C0E4}"/>
              </a:ext>
            </a:extLst>
          </p:cNvPr>
          <p:cNvPicPr>
            <a:picLocks noChangeAspect="1"/>
          </p:cNvPicPr>
          <p:nvPr/>
        </p:nvPicPr>
        <p:blipFill rotWithShape="1">
          <a:blip r:embed="rId5"/>
          <a:srcRect l="30001" t="15556" r="31249" b="32499"/>
          <a:stretch/>
        </p:blipFill>
        <p:spPr>
          <a:xfrm>
            <a:off x="3581400" y="429230"/>
            <a:ext cx="5986806" cy="4514246"/>
          </a:xfrm>
          <a:prstGeom prst="rect">
            <a:avLst/>
          </a:prstGeom>
        </p:spPr>
      </p:pic>
      <p:sp>
        <p:nvSpPr>
          <p:cNvPr id="9" name="Rectangle 8">
            <a:extLst>
              <a:ext uri="{FF2B5EF4-FFF2-40B4-BE49-F238E27FC236}">
                <a16:creationId xmlns:a16="http://schemas.microsoft.com/office/drawing/2014/main" id="{66604D6B-1E60-A4EA-7DB2-A61B5E4F576E}"/>
              </a:ext>
            </a:extLst>
          </p:cNvPr>
          <p:cNvSpPr/>
          <p:nvPr/>
        </p:nvSpPr>
        <p:spPr>
          <a:xfrm>
            <a:off x="390820" y="2581275"/>
            <a:ext cx="2997724" cy="16954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Describe the relationship between rainfall and river level from 1st to 8th December. [3] 2019.</a:t>
            </a:r>
            <a:endParaRPr lang="en-GB" sz="2000" dirty="0">
              <a:latin typeface="Arial" panose="020B0604020202020204" pitchFamily="34" charset="0"/>
              <a:cs typeface="Arial" panose="020B0604020202020204" pitchFamily="34" charset="0"/>
            </a:endParaRPr>
          </a:p>
        </p:txBody>
      </p:sp>
      <p:sp>
        <p:nvSpPr>
          <p:cNvPr id="10" name="Speech Bubble: Rectangle with Corners Rounded 9">
            <a:extLst>
              <a:ext uri="{FF2B5EF4-FFF2-40B4-BE49-F238E27FC236}">
                <a16:creationId xmlns:a16="http://schemas.microsoft.com/office/drawing/2014/main" id="{2307831A-052F-A835-DCD6-EB06E8CCA843}"/>
              </a:ext>
            </a:extLst>
          </p:cNvPr>
          <p:cNvSpPr/>
          <p:nvPr/>
        </p:nvSpPr>
        <p:spPr>
          <a:xfrm>
            <a:off x="688157" y="4722829"/>
            <a:ext cx="1819373" cy="1055802"/>
          </a:xfrm>
          <a:prstGeom prst="wedgeRoundRectCallout">
            <a:avLst>
              <a:gd name="adj1" fmla="val 28390"/>
              <a:gd name="adj2" fmla="val -1142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Award one mark for each valid point.</a:t>
            </a:r>
            <a:endParaRPr lang="en-GB" dirty="0">
              <a:latin typeface="Arial" panose="020B0604020202020204" pitchFamily="34" charset="0"/>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id="{56DF79D5-AAE8-5418-EB4F-C6CEB3041ACC}"/>
              </a:ext>
            </a:extLst>
          </p:cNvPr>
          <p:cNvSpPr/>
          <p:nvPr/>
        </p:nvSpPr>
        <p:spPr>
          <a:xfrm>
            <a:off x="5363851" y="429230"/>
            <a:ext cx="2450969" cy="956510"/>
          </a:xfrm>
          <a:prstGeom prst="wedgeRoundRectCallout">
            <a:avLst>
              <a:gd name="adj1" fmla="val 22739"/>
              <a:gd name="adj2" fmla="val 11079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Time lag between max rainfall and peak flow</a:t>
            </a:r>
            <a:endParaRPr lang="en-GB" sz="2000" dirty="0">
              <a:latin typeface="Arial" panose="020B0604020202020204" pitchFamily="34" charset="0"/>
              <a:cs typeface="Arial" panose="020B0604020202020204" pitchFamily="34" charset="0"/>
            </a:endParaRPr>
          </a:p>
        </p:txBody>
      </p:sp>
      <p:sp>
        <p:nvSpPr>
          <p:cNvPr id="12" name="Speech Bubble: Rectangle with Corners Rounded 11">
            <a:extLst>
              <a:ext uri="{FF2B5EF4-FFF2-40B4-BE49-F238E27FC236}">
                <a16:creationId xmlns:a16="http://schemas.microsoft.com/office/drawing/2014/main" id="{79B75B2A-6990-FA11-A283-A66D58A5BD5E}"/>
              </a:ext>
            </a:extLst>
          </p:cNvPr>
          <p:cNvSpPr/>
          <p:nvPr/>
        </p:nvSpPr>
        <p:spPr>
          <a:xfrm>
            <a:off x="6096000" y="4722829"/>
            <a:ext cx="2831184" cy="1503796"/>
          </a:xfrm>
          <a:prstGeom prst="wedgeRoundRectCallout">
            <a:avLst>
              <a:gd name="adj1" fmla="val -19834"/>
              <a:gd name="adj2" fmla="val -18260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River level increases as rainfall increases – or converse</a:t>
            </a:r>
            <a:endParaRPr lang="en-GB" sz="2000" dirty="0">
              <a:latin typeface="Arial" panose="020B0604020202020204" pitchFamily="34" charset="0"/>
              <a:cs typeface="Arial" panose="020B0604020202020204" pitchFamily="34" charset="0"/>
            </a:endParaRPr>
          </a:p>
        </p:txBody>
      </p:sp>
      <p:sp>
        <p:nvSpPr>
          <p:cNvPr id="13" name="Speech Bubble: Rectangle with Corners Rounded 12">
            <a:extLst>
              <a:ext uri="{FF2B5EF4-FFF2-40B4-BE49-F238E27FC236}">
                <a16:creationId xmlns:a16="http://schemas.microsoft.com/office/drawing/2014/main" id="{54801367-8CBA-2BFF-45A2-9D4C2515AA98}"/>
              </a:ext>
            </a:extLst>
          </p:cNvPr>
          <p:cNvSpPr/>
          <p:nvPr/>
        </p:nvSpPr>
        <p:spPr>
          <a:xfrm>
            <a:off x="9761062" y="1630838"/>
            <a:ext cx="2232975" cy="1432874"/>
          </a:xfrm>
          <a:prstGeom prst="wedgeRoundRectCallout">
            <a:avLst>
              <a:gd name="adj1" fmla="val -117086"/>
              <a:gd name="adj2" fmla="val 276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river remains in flood after rain stops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51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D10983-0800-11B3-7315-2821ED7B5CAE}"/>
              </a:ext>
            </a:extLst>
          </p:cNvPr>
          <p:cNvPicPr>
            <a:picLocks noChangeAspect="1"/>
          </p:cNvPicPr>
          <p:nvPr/>
        </p:nvPicPr>
        <p:blipFill>
          <a:blip r:embed="rId3"/>
          <a:stretch>
            <a:fillRect/>
          </a:stretch>
        </p:blipFill>
        <p:spPr>
          <a:xfrm>
            <a:off x="10920651" y="263730"/>
            <a:ext cx="973207" cy="972105"/>
          </a:xfrm>
          <a:prstGeom prst="rect">
            <a:avLst/>
          </a:prstGeom>
        </p:spPr>
      </p:pic>
      <p:pic>
        <p:nvPicPr>
          <p:cNvPr id="3" name="Picture 2">
            <a:extLst>
              <a:ext uri="{FF2B5EF4-FFF2-40B4-BE49-F238E27FC236}">
                <a16:creationId xmlns:a16="http://schemas.microsoft.com/office/drawing/2014/main" id="{68609099-3342-A31E-8BB2-45428DC91E27}"/>
              </a:ext>
            </a:extLst>
          </p:cNvPr>
          <p:cNvPicPr>
            <a:picLocks noChangeAspect="1"/>
          </p:cNvPicPr>
          <p:nvPr/>
        </p:nvPicPr>
        <p:blipFill>
          <a:blip r:embed="rId4"/>
          <a:stretch>
            <a:fillRect/>
          </a:stretch>
        </p:blipFill>
        <p:spPr>
          <a:xfrm>
            <a:off x="557364" y="1117411"/>
            <a:ext cx="6355622" cy="4795841"/>
          </a:xfrm>
          <a:prstGeom prst="rect">
            <a:avLst/>
          </a:prstGeom>
        </p:spPr>
      </p:pic>
      <p:sp>
        <p:nvSpPr>
          <p:cNvPr id="6" name="TextBox 5">
            <a:extLst>
              <a:ext uri="{FF2B5EF4-FFF2-40B4-BE49-F238E27FC236}">
                <a16:creationId xmlns:a16="http://schemas.microsoft.com/office/drawing/2014/main" id="{74BCE934-9695-5010-9ED4-BF3D1F44D3D8}"/>
              </a:ext>
            </a:extLst>
          </p:cNvPr>
          <p:cNvSpPr txBox="1"/>
          <p:nvPr/>
        </p:nvSpPr>
        <p:spPr>
          <a:xfrm>
            <a:off x="4039975" y="2495550"/>
            <a:ext cx="304800" cy="369332"/>
          </a:xfrm>
          <a:prstGeom prst="rect">
            <a:avLst/>
          </a:prstGeom>
          <a:noFill/>
        </p:spPr>
        <p:txBody>
          <a:bodyPr wrap="square" rtlCol="0">
            <a:spAutoFit/>
          </a:bodyPr>
          <a:lstStyle/>
          <a:p>
            <a:r>
              <a:rPr lang="en-US" b="1" dirty="0"/>
              <a:t>A</a:t>
            </a:r>
            <a:endParaRPr lang="en-GB" b="1" dirty="0"/>
          </a:p>
        </p:txBody>
      </p:sp>
      <p:sp>
        <p:nvSpPr>
          <p:cNvPr id="7" name="TextBox 6">
            <a:extLst>
              <a:ext uri="{FF2B5EF4-FFF2-40B4-BE49-F238E27FC236}">
                <a16:creationId xmlns:a16="http://schemas.microsoft.com/office/drawing/2014/main" id="{0425F8B6-2635-9941-62F4-C5B60B2B83A1}"/>
              </a:ext>
            </a:extLst>
          </p:cNvPr>
          <p:cNvSpPr txBox="1"/>
          <p:nvPr/>
        </p:nvSpPr>
        <p:spPr>
          <a:xfrm>
            <a:off x="5486400" y="3244334"/>
            <a:ext cx="304800" cy="369332"/>
          </a:xfrm>
          <a:prstGeom prst="rect">
            <a:avLst/>
          </a:prstGeom>
          <a:noFill/>
        </p:spPr>
        <p:txBody>
          <a:bodyPr wrap="square" rtlCol="0">
            <a:spAutoFit/>
          </a:bodyPr>
          <a:lstStyle/>
          <a:p>
            <a:r>
              <a:rPr lang="en-US" b="1" dirty="0"/>
              <a:t>B</a:t>
            </a:r>
            <a:endParaRPr lang="en-GB" b="1" dirty="0"/>
          </a:p>
        </p:txBody>
      </p:sp>
      <p:sp>
        <p:nvSpPr>
          <p:cNvPr id="8" name="TextBox 7">
            <a:extLst>
              <a:ext uri="{FF2B5EF4-FFF2-40B4-BE49-F238E27FC236}">
                <a16:creationId xmlns:a16="http://schemas.microsoft.com/office/drawing/2014/main" id="{58F4C7DA-3AC1-24C3-F29E-62BE7CB5F043}"/>
              </a:ext>
            </a:extLst>
          </p:cNvPr>
          <p:cNvSpPr txBox="1"/>
          <p:nvPr/>
        </p:nvSpPr>
        <p:spPr>
          <a:xfrm>
            <a:off x="3735175" y="3146000"/>
            <a:ext cx="304800" cy="369332"/>
          </a:xfrm>
          <a:prstGeom prst="rect">
            <a:avLst/>
          </a:prstGeom>
          <a:noFill/>
        </p:spPr>
        <p:txBody>
          <a:bodyPr wrap="square" rtlCol="0">
            <a:spAutoFit/>
          </a:bodyPr>
          <a:lstStyle/>
          <a:p>
            <a:r>
              <a:rPr lang="en-US" b="1" dirty="0"/>
              <a:t>C</a:t>
            </a:r>
            <a:endParaRPr lang="en-GB" b="1" dirty="0"/>
          </a:p>
        </p:txBody>
      </p:sp>
      <p:graphicFrame>
        <p:nvGraphicFramePr>
          <p:cNvPr id="10" name="Table 9">
            <a:extLst>
              <a:ext uri="{FF2B5EF4-FFF2-40B4-BE49-F238E27FC236}">
                <a16:creationId xmlns:a16="http://schemas.microsoft.com/office/drawing/2014/main" id="{BE496D88-A9F8-C7D8-EF59-D69745EF8043}"/>
              </a:ext>
            </a:extLst>
          </p:cNvPr>
          <p:cNvGraphicFramePr>
            <a:graphicFrameLocks noGrp="1"/>
          </p:cNvGraphicFramePr>
          <p:nvPr/>
        </p:nvGraphicFramePr>
        <p:xfrm>
          <a:off x="7004180" y="2079432"/>
          <a:ext cx="4673600" cy="3228258"/>
        </p:xfrm>
        <a:graphic>
          <a:graphicData uri="http://schemas.openxmlformats.org/drawingml/2006/table">
            <a:tbl>
              <a:tblPr firstRow="1" bandRow="1">
                <a:tableStyleId>{5C22544A-7EE6-4342-B048-85BDC9FD1C3A}</a:tableStyleId>
              </a:tblPr>
              <a:tblGrid>
                <a:gridCol w="3650347">
                  <a:extLst>
                    <a:ext uri="{9D8B030D-6E8A-4147-A177-3AD203B41FA5}">
                      <a16:colId xmlns:a16="http://schemas.microsoft.com/office/drawing/2014/main" val="149245012"/>
                    </a:ext>
                  </a:extLst>
                </a:gridCol>
                <a:gridCol w="1023253">
                  <a:extLst>
                    <a:ext uri="{9D8B030D-6E8A-4147-A177-3AD203B41FA5}">
                      <a16:colId xmlns:a16="http://schemas.microsoft.com/office/drawing/2014/main" val="1093791200"/>
                    </a:ext>
                  </a:extLst>
                </a:gridCol>
              </a:tblGrid>
              <a:tr h="485058">
                <a:tc>
                  <a:txBody>
                    <a:bodyPr/>
                    <a:lstStyle/>
                    <a:p>
                      <a:r>
                        <a:rPr lang="en-US" sz="2000" dirty="0">
                          <a:latin typeface="Arial" panose="020B0604020202020204" pitchFamily="34" charset="0"/>
                          <a:cs typeface="Arial" panose="020B0604020202020204" pitchFamily="34" charset="0"/>
                        </a:rPr>
                        <a:t>Description</a:t>
                      </a:r>
                      <a:endParaRPr lang="en-GB"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Letter</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24388244"/>
                  </a:ext>
                </a:extLst>
              </a:tr>
              <a:tr h="48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River level increases as rainfall increases – or converse</a:t>
                      </a:r>
                      <a:endParaRPr lang="en-GB" sz="1800" dirty="0">
                        <a:latin typeface="Arial" panose="020B0604020202020204" pitchFamily="34" charset="0"/>
                        <a:cs typeface="Arial" panose="020B0604020202020204" pitchFamily="34" charset="0"/>
                      </a:endParaRPr>
                    </a:p>
                    <a:p>
                      <a:endParaRPr lang="en-GB" dirty="0"/>
                    </a:p>
                  </a:txBody>
                  <a:tcPr/>
                </a:tc>
                <a:tc>
                  <a:txBody>
                    <a:bodyPr/>
                    <a:lstStyle/>
                    <a:p>
                      <a:endParaRPr lang="en-GB"/>
                    </a:p>
                  </a:txBody>
                  <a:tcPr/>
                </a:tc>
                <a:extLst>
                  <a:ext uri="{0D108BD9-81ED-4DB2-BD59-A6C34878D82A}">
                    <a16:rowId xmlns:a16="http://schemas.microsoft.com/office/drawing/2014/main" val="2352190550"/>
                  </a:ext>
                </a:extLst>
              </a:tr>
              <a:tr h="48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Time lag between max rainfall and peak flow</a:t>
                      </a:r>
                      <a:endParaRPr lang="en-GB" sz="1800" dirty="0">
                        <a:latin typeface="Arial" panose="020B0604020202020204" pitchFamily="34" charset="0"/>
                        <a:cs typeface="Arial" panose="020B0604020202020204" pitchFamily="34" charset="0"/>
                      </a:endParaRPr>
                    </a:p>
                    <a:p>
                      <a:endParaRPr lang="en-GB" dirty="0"/>
                    </a:p>
                  </a:txBody>
                  <a:tcPr/>
                </a:tc>
                <a:tc>
                  <a:txBody>
                    <a:bodyPr/>
                    <a:lstStyle/>
                    <a:p>
                      <a:endParaRPr lang="en-GB"/>
                    </a:p>
                  </a:txBody>
                  <a:tcPr/>
                </a:tc>
                <a:extLst>
                  <a:ext uri="{0D108BD9-81ED-4DB2-BD59-A6C34878D82A}">
                    <a16:rowId xmlns:a16="http://schemas.microsoft.com/office/drawing/2014/main" val="1299606274"/>
                  </a:ext>
                </a:extLst>
              </a:tr>
              <a:tr h="48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river remains in flood after rain stops</a:t>
                      </a:r>
                      <a:endParaRPr lang="en-GB" sz="1800" dirty="0">
                        <a:latin typeface="Arial" panose="020B0604020202020204" pitchFamily="34" charset="0"/>
                        <a:cs typeface="Arial" panose="020B0604020202020204" pitchFamily="34" charset="0"/>
                      </a:endParaRPr>
                    </a:p>
                    <a:p>
                      <a:endParaRPr lang="en-GB" dirty="0"/>
                    </a:p>
                  </a:txBody>
                  <a:tcPr/>
                </a:tc>
                <a:tc>
                  <a:txBody>
                    <a:bodyPr/>
                    <a:lstStyle/>
                    <a:p>
                      <a:endParaRPr lang="en-GB" dirty="0"/>
                    </a:p>
                  </a:txBody>
                  <a:tcPr/>
                </a:tc>
                <a:extLst>
                  <a:ext uri="{0D108BD9-81ED-4DB2-BD59-A6C34878D82A}">
                    <a16:rowId xmlns:a16="http://schemas.microsoft.com/office/drawing/2014/main" val="1290195807"/>
                  </a:ext>
                </a:extLst>
              </a:tr>
            </a:tbl>
          </a:graphicData>
        </a:graphic>
      </p:graphicFrame>
      <p:sp>
        <p:nvSpPr>
          <p:cNvPr id="11" name="Rectangle 10">
            <a:extLst>
              <a:ext uri="{FF2B5EF4-FFF2-40B4-BE49-F238E27FC236}">
                <a16:creationId xmlns:a16="http://schemas.microsoft.com/office/drawing/2014/main" id="{EFB0C3B3-D8FB-3B1A-269D-E6292C2DFCCC}"/>
              </a:ext>
            </a:extLst>
          </p:cNvPr>
          <p:cNvSpPr/>
          <p:nvPr/>
        </p:nvSpPr>
        <p:spPr>
          <a:xfrm>
            <a:off x="708582" y="0"/>
            <a:ext cx="8388284" cy="11601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Graph exercise:</a:t>
            </a:r>
          </a:p>
          <a:p>
            <a:pPr algn="ctr"/>
            <a:r>
              <a:rPr lang="en-US" sz="1800" dirty="0">
                <a:latin typeface="Arial" panose="020B0604020202020204" pitchFamily="34" charset="0"/>
                <a:cs typeface="Arial" panose="020B0604020202020204" pitchFamily="34" charset="0"/>
              </a:rPr>
              <a:t>Describe the relationship between rainfall and river level from 1st to 8th December. [3] 2019.</a:t>
            </a:r>
            <a:endParaRPr lang="en-GB" sz="1800" dirty="0">
              <a:latin typeface="Arial" panose="020B0604020202020204" pitchFamily="34" charset="0"/>
              <a:cs typeface="Arial" panose="020B0604020202020204" pitchFamily="34" charset="0"/>
            </a:endParaRPr>
          </a:p>
          <a:p>
            <a:pPr algn="ctr"/>
            <a:endParaRPr lang="en-GB" dirty="0"/>
          </a:p>
        </p:txBody>
      </p:sp>
    </p:spTree>
    <p:extLst>
      <p:ext uri="{BB962C8B-B14F-4D97-AF65-F5344CB8AC3E}">
        <p14:creationId xmlns:p14="http://schemas.microsoft.com/office/powerpoint/2010/main" val="221288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544848-A4A5-60A9-D396-3050EA698BFD}"/>
              </a:ext>
            </a:extLst>
          </p:cNvPr>
          <p:cNvPicPr>
            <a:picLocks noChangeAspect="1"/>
          </p:cNvPicPr>
          <p:nvPr/>
        </p:nvPicPr>
        <p:blipFill>
          <a:blip r:embed="rId3"/>
          <a:stretch>
            <a:fillRect/>
          </a:stretch>
        </p:blipFill>
        <p:spPr>
          <a:xfrm>
            <a:off x="10920651" y="263730"/>
            <a:ext cx="973207" cy="972105"/>
          </a:xfrm>
          <a:prstGeom prst="rect">
            <a:avLst/>
          </a:prstGeom>
        </p:spPr>
      </p:pic>
      <p:sp>
        <p:nvSpPr>
          <p:cNvPr id="4" name="TextBox 3">
            <a:extLst>
              <a:ext uri="{FF2B5EF4-FFF2-40B4-BE49-F238E27FC236}">
                <a16:creationId xmlns:a16="http://schemas.microsoft.com/office/drawing/2014/main" id="{D21DFE10-6782-A14A-BC29-36C8C47C3C6D}"/>
              </a:ext>
            </a:extLst>
          </p:cNvPr>
          <p:cNvSpPr txBox="1"/>
          <p:nvPr/>
        </p:nvSpPr>
        <p:spPr>
          <a:xfrm>
            <a:off x="7468386" y="6409604"/>
            <a:ext cx="6094428" cy="369332"/>
          </a:xfrm>
          <a:prstGeom prst="rect">
            <a:avLst/>
          </a:prstGeom>
          <a:noFill/>
        </p:spPr>
        <p:txBody>
          <a:bodyPr wrap="square">
            <a:spAutoFit/>
          </a:bodyPr>
          <a:lstStyle/>
          <a:p>
            <a:r>
              <a:rPr lang="en-US" dirty="0">
                <a:hlinkClick r:id="rId4"/>
              </a:rPr>
              <a:t>Practice | Using </a:t>
            </a:r>
            <a:r>
              <a:rPr lang="en-US" dirty="0" err="1">
                <a:hlinkClick r:id="rId4"/>
              </a:rPr>
              <a:t>maths</a:t>
            </a:r>
            <a:r>
              <a:rPr lang="en-US" dirty="0">
                <a:hlinkClick r:id="rId4"/>
              </a:rPr>
              <a:t> in geography (wjec.co.uk)</a:t>
            </a:r>
            <a:endParaRPr lang="en-GB" dirty="0"/>
          </a:p>
        </p:txBody>
      </p:sp>
      <p:graphicFrame>
        <p:nvGraphicFramePr>
          <p:cNvPr id="6" name="Table 5">
            <a:extLst>
              <a:ext uri="{FF2B5EF4-FFF2-40B4-BE49-F238E27FC236}">
                <a16:creationId xmlns:a16="http://schemas.microsoft.com/office/drawing/2014/main" id="{A2C3FFAD-F372-758A-1A0B-0C331780E418}"/>
              </a:ext>
            </a:extLst>
          </p:cNvPr>
          <p:cNvGraphicFramePr>
            <a:graphicFrameLocks noGrp="1"/>
          </p:cNvGraphicFramePr>
          <p:nvPr>
            <p:extLst>
              <p:ext uri="{D42A27DB-BD31-4B8C-83A1-F6EECF244321}">
                <p14:modId xmlns:p14="http://schemas.microsoft.com/office/powerpoint/2010/main" val="3436994934"/>
              </p:ext>
            </p:extLst>
          </p:nvPr>
        </p:nvGraphicFramePr>
        <p:xfrm>
          <a:off x="580272" y="1615212"/>
          <a:ext cx="8128000" cy="857805"/>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2254996671"/>
                    </a:ext>
                  </a:extLst>
                </a:gridCol>
                <a:gridCol w="812800">
                  <a:extLst>
                    <a:ext uri="{9D8B030D-6E8A-4147-A177-3AD203B41FA5}">
                      <a16:colId xmlns:a16="http://schemas.microsoft.com/office/drawing/2014/main" val="2340689575"/>
                    </a:ext>
                  </a:extLst>
                </a:gridCol>
                <a:gridCol w="812800">
                  <a:extLst>
                    <a:ext uri="{9D8B030D-6E8A-4147-A177-3AD203B41FA5}">
                      <a16:colId xmlns:a16="http://schemas.microsoft.com/office/drawing/2014/main" val="2990423799"/>
                    </a:ext>
                  </a:extLst>
                </a:gridCol>
                <a:gridCol w="812800">
                  <a:extLst>
                    <a:ext uri="{9D8B030D-6E8A-4147-A177-3AD203B41FA5}">
                      <a16:colId xmlns:a16="http://schemas.microsoft.com/office/drawing/2014/main" val="3973804899"/>
                    </a:ext>
                  </a:extLst>
                </a:gridCol>
                <a:gridCol w="812800">
                  <a:extLst>
                    <a:ext uri="{9D8B030D-6E8A-4147-A177-3AD203B41FA5}">
                      <a16:colId xmlns:a16="http://schemas.microsoft.com/office/drawing/2014/main" val="1866983492"/>
                    </a:ext>
                  </a:extLst>
                </a:gridCol>
                <a:gridCol w="812800">
                  <a:extLst>
                    <a:ext uri="{9D8B030D-6E8A-4147-A177-3AD203B41FA5}">
                      <a16:colId xmlns:a16="http://schemas.microsoft.com/office/drawing/2014/main" val="3015626397"/>
                    </a:ext>
                  </a:extLst>
                </a:gridCol>
                <a:gridCol w="812800">
                  <a:extLst>
                    <a:ext uri="{9D8B030D-6E8A-4147-A177-3AD203B41FA5}">
                      <a16:colId xmlns:a16="http://schemas.microsoft.com/office/drawing/2014/main" val="2074294449"/>
                    </a:ext>
                  </a:extLst>
                </a:gridCol>
                <a:gridCol w="812800">
                  <a:extLst>
                    <a:ext uri="{9D8B030D-6E8A-4147-A177-3AD203B41FA5}">
                      <a16:colId xmlns:a16="http://schemas.microsoft.com/office/drawing/2014/main" val="2325476556"/>
                    </a:ext>
                  </a:extLst>
                </a:gridCol>
                <a:gridCol w="812800">
                  <a:extLst>
                    <a:ext uri="{9D8B030D-6E8A-4147-A177-3AD203B41FA5}">
                      <a16:colId xmlns:a16="http://schemas.microsoft.com/office/drawing/2014/main" val="2210913606"/>
                    </a:ext>
                  </a:extLst>
                </a:gridCol>
                <a:gridCol w="812800">
                  <a:extLst>
                    <a:ext uri="{9D8B030D-6E8A-4147-A177-3AD203B41FA5}">
                      <a16:colId xmlns:a16="http://schemas.microsoft.com/office/drawing/2014/main" val="978276870"/>
                    </a:ext>
                  </a:extLst>
                </a:gridCol>
              </a:tblGrid>
              <a:tr h="486965">
                <a:tc>
                  <a:txBody>
                    <a:bodyPr/>
                    <a:lstStyle/>
                    <a:p>
                      <a:r>
                        <a:rPr lang="en-US" sz="1600" dirty="0">
                          <a:latin typeface="Arial" panose="020B0604020202020204" pitchFamily="34" charset="0"/>
                          <a:cs typeface="Arial" panose="020B0604020202020204" pitchFamily="34" charset="0"/>
                        </a:rPr>
                        <a:t>2010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2011</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2012</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2013</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2014</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2015</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2016</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2017</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2018</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2019</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46970"/>
                  </a:ext>
                </a:extLst>
              </a:tr>
              <a:tr h="370840">
                <a:tc>
                  <a:txBody>
                    <a:bodyPr/>
                    <a:lstStyle/>
                    <a:p>
                      <a:r>
                        <a:rPr lang="en-US" sz="1600" dirty="0">
                          <a:latin typeface="Arial" panose="020B0604020202020204" pitchFamily="34" charset="0"/>
                          <a:cs typeface="Arial" panose="020B0604020202020204" pitchFamily="34" charset="0"/>
                        </a:rPr>
                        <a:t>16600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17700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18000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17900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14900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15700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15900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17300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19400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16800</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1103565"/>
                  </a:ext>
                </a:extLst>
              </a:tr>
            </a:tbl>
          </a:graphicData>
        </a:graphic>
      </p:graphicFrame>
      <p:sp>
        <p:nvSpPr>
          <p:cNvPr id="7" name="Rectangle 6">
            <a:extLst>
              <a:ext uri="{FF2B5EF4-FFF2-40B4-BE49-F238E27FC236}">
                <a16:creationId xmlns:a16="http://schemas.microsoft.com/office/drawing/2014/main" id="{6529CFA2-9CB9-6A03-50C1-2EAC9509C75D}"/>
              </a:ext>
            </a:extLst>
          </p:cNvPr>
          <p:cNvSpPr/>
          <p:nvPr/>
        </p:nvSpPr>
        <p:spPr>
          <a:xfrm>
            <a:off x="580272" y="983616"/>
            <a:ext cx="8120668" cy="6315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Table 2.1 Number of people commuting out of Wrexham County 2010-2019</a:t>
            </a:r>
            <a:r>
              <a:rPr lang="en-US" dirty="0"/>
              <a:t>.</a:t>
            </a:r>
            <a:endParaRPr lang="en-GB" dirty="0"/>
          </a:p>
        </p:txBody>
      </p:sp>
      <p:sp>
        <p:nvSpPr>
          <p:cNvPr id="8" name="TextBox 7">
            <a:extLst>
              <a:ext uri="{FF2B5EF4-FFF2-40B4-BE49-F238E27FC236}">
                <a16:creationId xmlns:a16="http://schemas.microsoft.com/office/drawing/2014/main" id="{5BD259CE-B7F2-FD3B-2146-72553BAE906E}"/>
              </a:ext>
            </a:extLst>
          </p:cNvPr>
          <p:cNvSpPr txBox="1"/>
          <p:nvPr/>
        </p:nvSpPr>
        <p:spPr>
          <a:xfrm>
            <a:off x="580272" y="2457058"/>
            <a:ext cx="5759778" cy="3896131"/>
          </a:xfrm>
          <a:prstGeom prst="rect">
            <a:avLst/>
          </a:prstGeom>
          <a:noFill/>
        </p:spPr>
        <p:txBody>
          <a:bodyPr wrap="square" rtlCol="0">
            <a:spAutoFit/>
          </a:bodyPr>
          <a:lstStyle/>
          <a:p>
            <a:pPr marL="342900" lvl="0" indent="-342900">
              <a:lnSpc>
                <a:spcPct val="107000"/>
              </a:lnSpc>
              <a:buFont typeface="+mj-lt"/>
              <a:buAutoNum type="romanLcParenBoth"/>
            </a:pPr>
            <a:r>
              <a:rPr lang="en-GB" sz="2000" kern="100" dirty="0">
                <a:effectLst/>
                <a:latin typeface="Arial" panose="020B0604020202020204" pitchFamily="34" charset="0"/>
                <a:ea typeface="Calibri" panose="020F0502020204030204" pitchFamily="34" charset="0"/>
                <a:cs typeface="Arial" panose="020B0604020202020204" pitchFamily="34" charset="0"/>
              </a:rPr>
              <a:t>Calculate the range in this dataset. [2] Show your working in the space below.</a:t>
            </a:r>
          </a:p>
          <a:p>
            <a:pPr marL="685800">
              <a:lnSpc>
                <a:spcPct val="107000"/>
              </a:lnSpc>
            </a:pPr>
            <a:r>
              <a:rPr lang="en-GB" sz="2000" kern="100" dirty="0">
                <a:effectLst/>
                <a:latin typeface="Arial" panose="020B0604020202020204" pitchFamily="34" charset="0"/>
                <a:ea typeface="Calibri" panose="020F0502020204030204" pitchFamily="34" charset="0"/>
                <a:cs typeface="Arial" panose="020B0604020202020204" pitchFamily="34" charset="0"/>
              </a:rPr>
              <a:t> </a:t>
            </a:r>
          </a:p>
          <a:p>
            <a:pPr marL="685800">
              <a:lnSpc>
                <a:spcPct val="107000"/>
              </a:lnSpc>
            </a:pPr>
            <a:r>
              <a:rPr lang="en-GB" sz="2000" kern="100" dirty="0">
                <a:effectLst/>
                <a:latin typeface="Arial" panose="020B0604020202020204" pitchFamily="34" charset="0"/>
                <a:ea typeface="Calibri" panose="020F0502020204030204" pitchFamily="34" charset="0"/>
                <a:cs typeface="Arial" panose="020B0604020202020204" pitchFamily="34" charset="0"/>
              </a:rPr>
              <a:t> </a:t>
            </a:r>
          </a:p>
          <a:p>
            <a:pPr marL="685800">
              <a:lnSpc>
                <a:spcPct val="107000"/>
              </a:lnSpc>
            </a:pPr>
            <a:r>
              <a:rPr lang="en-GB" sz="2000" kern="100" dirty="0">
                <a:effectLst/>
                <a:latin typeface="Arial" panose="020B0604020202020204" pitchFamily="34" charset="0"/>
                <a:ea typeface="Calibri" panose="020F0502020204030204" pitchFamily="34" charset="0"/>
                <a:cs typeface="Arial" panose="020B0604020202020204" pitchFamily="34" charset="0"/>
              </a:rPr>
              <a:t> </a:t>
            </a:r>
          </a:p>
          <a:p>
            <a:pPr marL="685800">
              <a:lnSpc>
                <a:spcPct val="107000"/>
              </a:lnSpc>
              <a:spcAft>
                <a:spcPts val="800"/>
              </a:spcAft>
            </a:pPr>
            <a:r>
              <a:rPr lang="en-GB" sz="2000" kern="100" dirty="0">
                <a:effectLst/>
                <a:latin typeface="Arial" panose="020B0604020202020204" pitchFamily="34" charset="0"/>
                <a:ea typeface="Calibri" panose="020F0502020204030204" pitchFamily="34" charset="0"/>
                <a:cs typeface="Arial" panose="020B0604020202020204" pitchFamily="34" charset="0"/>
              </a:rPr>
              <a:t> Range .......................................</a:t>
            </a:r>
          </a:p>
          <a:p>
            <a:pPr>
              <a:lnSpc>
                <a:spcPct val="107000"/>
              </a:lnSpc>
              <a:spcAft>
                <a:spcPts val="800"/>
              </a:spcAft>
            </a:pPr>
            <a:r>
              <a:rPr lang="en-GB" sz="2000" kern="1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mj-lt"/>
              <a:buAutoNum type="romanLcParenBoth"/>
            </a:pPr>
            <a:r>
              <a:rPr lang="en-GB" sz="2000" kern="100" dirty="0">
                <a:effectLst/>
                <a:latin typeface="Arial" panose="020B0604020202020204" pitchFamily="34" charset="0"/>
                <a:ea typeface="Calibri" panose="020F0502020204030204" pitchFamily="34" charset="0"/>
                <a:cs typeface="Arial" panose="020B0604020202020204" pitchFamily="34" charset="0"/>
              </a:rPr>
              <a:t>The range is a measure of dispersion. State one way in which the interquartile range may be a more appropriate measure of dispersion. [1]</a:t>
            </a:r>
          </a:p>
        </p:txBody>
      </p:sp>
      <p:sp>
        <p:nvSpPr>
          <p:cNvPr id="3" name="Rectangle 2">
            <a:extLst>
              <a:ext uri="{FF2B5EF4-FFF2-40B4-BE49-F238E27FC236}">
                <a16:creationId xmlns:a16="http://schemas.microsoft.com/office/drawing/2014/main" id="{2EEDBAC2-3D1F-C72E-0831-84BF5924206F}"/>
              </a:ext>
            </a:extLst>
          </p:cNvPr>
          <p:cNvSpPr/>
          <p:nvPr/>
        </p:nvSpPr>
        <p:spPr>
          <a:xfrm>
            <a:off x="594936" y="119632"/>
            <a:ext cx="6315959" cy="7164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Numerical and statistical skills</a:t>
            </a:r>
          </a:p>
        </p:txBody>
      </p:sp>
      <p:sp>
        <p:nvSpPr>
          <p:cNvPr id="5" name="Speech Bubble: Oval 4">
            <a:extLst>
              <a:ext uri="{FF2B5EF4-FFF2-40B4-BE49-F238E27FC236}">
                <a16:creationId xmlns:a16="http://schemas.microsoft.com/office/drawing/2014/main" id="{73BB3235-871D-9C0A-64CC-2564F2105E3D}"/>
              </a:ext>
            </a:extLst>
          </p:cNvPr>
          <p:cNvSpPr/>
          <p:nvPr/>
        </p:nvSpPr>
        <p:spPr>
          <a:xfrm>
            <a:off x="8565038" y="1933419"/>
            <a:ext cx="3626962" cy="2138175"/>
          </a:xfrm>
          <a:prstGeom prst="wedgeEllipseCallout">
            <a:avLst>
              <a:gd name="adj1" fmla="val -45524"/>
              <a:gd name="adj2" fmla="val -5918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Use appropriate measures of central tendency, spread and cumulative frequency</a:t>
            </a:r>
            <a:r>
              <a:rPr lang="en-US" dirty="0"/>
              <a:t>.</a:t>
            </a:r>
            <a:endParaRPr lang="en-GB" dirty="0"/>
          </a:p>
        </p:txBody>
      </p:sp>
    </p:spTree>
    <p:extLst>
      <p:ext uri="{BB962C8B-B14F-4D97-AF65-F5344CB8AC3E}">
        <p14:creationId xmlns:p14="http://schemas.microsoft.com/office/powerpoint/2010/main" val="3770735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5F2893-3A63-B750-55FA-51D1DEE99B0F}"/>
              </a:ext>
            </a:extLst>
          </p:cNvPr>
          <p:cNvPicPr>
            <a:picLocks noChangeAspect="1"/>
          </p:cNvPicPr>
          <p:nvPr/>
        </p:nvPicPr>
        <p:blipFill>
          <a:blip r:embed="rId3"/>
          <a:stretch>
            <a:fillRect/>
          </a:stretch>
        </p:blipFill>
        <p:spPr>
          <a:xfrm>
            <a:off x="10920651" y="263730"/>
            <a:ext cx="973207" cy="972105"/>
          </a:xfrm>
          <a:prstGeom prst="rect">
            <a:avLst/>
          </a:prstGeom>
        </p:spPr>
      </p:pic>
      <p:graphicFrame>
        <p:nvGraphicFramePr>
          <p:cNvPr id="3" name="Table 2">
            <a:extLst>
              <a:ext uri="{FF2B5EF4-FFF2-40B4-BE49-F238E27FC236}">
                <a16:creationId xmlns:a16="http://schemas.microsoft.com/office/drawing/2014/main" id="{149EABFF-0C3D-7267-FAF0-A45A9C85EBC1}"/>
              </a:ext>
            </a:extLst>
          </p:cNvPr>
          <p:cNvGraphicFramePr>
            <a:graphicFrameLocks noGrp="1"/>
          </p:cNvGraphicFramePr>
          <p:nvPr>
            <p:extLst>
              <p:ext uri="{D42A27DB-BD31-4B8C-83A1-F6EECF244321}">
                <p14:modId xmlns:p14="http://schemas.microsoft.com/office/powerpoint/2010/main" val="724278562"/>
              </p:ext>
            </p:extLst>
          </p:nvPr>
        </p:nvGraphicFramePr>
        <p:xfrm>
          <a:off x="108931" y="174059"/>
          <a:ext cx="7579150" cy="797705"/>
        </p:xfrm>
        <a:graphic>
          <a:graphicData uri="http://schemas.openxmlformats.org/drawingml/2006/table">
            <a:tbl>
              <a:tblPr firstRow="1" bandRow="1">
                <a:tableStyleId>{5C22544A-7EE6-4342-B048-85BDC9FD1C3A}</a:tableStyleId>
              </a:tblPr>
              <a:tblGrid>
                <a:gridCol w="757915">
                  <a:extLst>
                    <a:ext uri="{9D8B030D-6E8A-4147-A177-3AD203B41FA5}">
                      <a16:colId xmlns:a16="http://schemas.microsoft.com/office/drawing/2014/main" val="2254996671"/>
                    </a:ext>
                  </a:extLst>
                </a:gridCol>
                <a:gridCol w="757915">
                  <a:extLst>
                    <a:ext uri="{9D8B030D-6E8A-4147-A177-3AD203B41FA5}">
                      <a16:colId xmlns:a16="http://schemas.microsoft.com/office/drawing/2014/main" val="2340689575"/>
                    </a:ext>
                  </a:extLst>
                </a:gridCol>
                <a:gridCol w="757915">
                  <a:extLst>
                    <a:ext uri="{9D8B030D-6E8A-4147-A177-3AD203B41FA5}">
                      <a16:colId xmlns:a16="http://schemas.microsoft.com/office/drawing/2014/main" val="2990423799"/>
                    </a:ext>
                  </a:extLst>
                </a:gridCol>
                <a:gridCol w="757915">
                  <a:extLst>
                    <a:ext uri="{9D8B030D-6E8A-4147-A177-3AD203B41FA5}">
                      <a16:colId xmlns:a16="http://schemas.microsoft.com/office/drawing/2014/main" val="3973804899"/>
                    </a:ext>
                  </a:extLst>
                </a:gridCol>
                <a:gridCol w="757915">
                  <a:extLst>
                    <a:ext uri="{9D8B030D-6E8A-4147-A177-3AD203B41FA5}">
                      <a16:colId xmlns:a16="http://schemas.microsoft.com/office/drawing/2014/main" val="1866983492"/>
                    </a:ext>
                  </a:extLst>
                </a:gridCol>
                <a:gridCol w="757915">
                  <a:extLst>
                    <a:ext uri="{9D8B030D-6E8A-4147-A177-3AD203B41FA5}">
                      <a16:colId xmlns:a16="http://schemas.microsoft.com/office/drawing/2014/main" val="3015626397"/>
                    </a:ext>
                  </a:extLst>
                </a:gridCol>
                <a:gridCol w="757915">
                  <a:extLst>
                    <a:ext uri="{9D8B030D-6E8A-4147-A177-3AD203B41FA5}">
                      <a16:colId xmlns:a16="http://schemas.microsoft.com/office/drawing/2014/main" val="2074294449"/>
                    </a:ext>
                  </a:extLst>
                </a:gridCol>
                <a:gridCol w="757915">
                  <a:extLst>
                    <a:ext uri="{9D8B030D-6E8A-4147-A177-3AD203B41FA5}">
                      <a16:colId xmlns:a16="http://schemas.microsoft.com/office/drawing/2014/main" val="2325476556"/>
                    </a:ext>
                  </a:extLst>
                </a:gridCol>
                <a:gridCol w="757915">
                  <a:extLst>
                    <a:ext uri="{9D8B030D-6E8A-4147-A177-3AD203B41FA5}">
                      <a16:colId xmlns:a16="http://schemas.microsoft.com/office/drawing/2014/main" val="2210913606"/>
                    </a:ext>
                  </a:extLst>
                </a:gridCol>
                <a:gridCol w="757915">
                  <a:extLst>
                    <a:ext uri="{9D8B030D-6E8A-4147-A177-3AD203B41FA5}">
                      <a16:colId xmlns:a16="http://schemas.microsoft.com/office/drawing/2014/main" val="978276870"/>
                    </a:ext>
                  </a:extLst>
                </a:gridCol>
              </a:tblGrid>
              <a:tr h="462425">
                <a:tc>
                  <a:txBody>
                    <a:bodyPr/>
                    <a:lstStyle/>
                    <a:p>
                      <a:r>
                        <a:rPr lang="en-US" sz="1600" dirty="0">
                          <a:latin typeface="Arial" panose="020B0604020202020204" pitchFamily="34" charset="0"/>
                          <a:cs typeface="Arial" panose="020B0604020202020204" pitchFamily="34" charset="0"/>
                        </a:rPr>
                        <a:t>2010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2011</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2012</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2013</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2014</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2015</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2016</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2017</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2018</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2019</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1646970"/>
                  </a:ext>
                </a:extLst>
              </a:tr>
              <a:tr h="302069">
                <a:tc>
                  <a:txBody>
                    <a:bodyPr/>
                    <a:lstStyle/>
                    <a:p>
                      <a:r>
                        <a:rPr lang="en-US" sz="1600" dirty="0">
                          <a:latin typeface="Arial" panose="020B0604020202020204" pitchFamily="34" charset="0"/>
                          <a:cs typeface="Arial" panose="020B0604020202020204" pitchFamily="34" charset="0"/>
                        </a:rPr>
                        <a:t>16600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17700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18000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17900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14900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15700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15900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17300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19400</a:t>
                      </a:r>
                      <a:endParaRPr lang="en-GB"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16800</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1103565"/>
                  </a:ext>
                </a:extLst>
              </a:tr>
            </a:tbl>
          </a:graphicData>
        </a:graphic>
      </p:graphicFrame>
      <p:graphicFrame>
        <p:nvGraphicFramePr>
          <p:cNvPr id="5" name="Table 4">
            <a:extLst>
              <a:ext uri="{FF2B5EF4-FFF2-40B4-BE49-F238E27FC236}">
                <a16:creationId xmlns:a16="http://schemas.microsoft.com/office/drawing/2014/main" id="{7F5410F0-1BE6-6F87-1A03-42F9AC582964}"/>
              </a:ext>
            </a:extLst>
          </p:cNvPr>
          <p:cNvGraphicFramePr>
            <a:graphicFrameLocks noGrp="1"/>
          </p:cNvGraphicFramePr>
          <p:nvPr>
            <p:extLst>
              <p:ext uri="{D42A27DB-BD31-4B8C-83A1-F6EECF244321}">
                <p14:modId xmlns:p14="http://schemas.microsoft.com/office/powerpoint/2010/main" val="419466654"/>
              </p:ext>
            </p:extLst>
          </p:nvPr>
        </p:nvGraphicFramePr>
        <p:xfrm>
          <a:off x="4857946" y="1754875"/>
          <a:ext cx="1106078" cy="4891488"/>
        </p:xfrm>
        <a:graphic>
          <a:graphicData uri="http://schemas.openxmlformats.org/drawingml/2006/table">
            <a:tbl>
              <a:tblPr firstRow="1" bandRow="1">
                <a:tableStyleId>{5C22544A-7EE6-4342-B048-85BDC9FD1C3A}</a:tableStyleId>
              </a:tblPr>
              <a:tblGrid>
                <a:gridCol w="1106078">
                  <a:extLst>
                    <a:ext uri="{9D8B030D-6E8A-4147-A177-3AD203B41FA5}">
                      <a16:colId xmlns:a16="http://schemas.microsoft.com/office/drawing/2014/main" val="2425819700"/>
                    </a:ext>
                  </a:extLst>
                </a:gridCol>
              </a:tblGrid>
              <a:tr h="518529">
                <a:tc>
                  <a:txBody>
                    <a:bodyPr/>
                    <a:lstStyle/>
                    <a:p>
                      <a:r>
                        <a:rPr lang="en-US" dirty="0"/>
                        <a:t>19400</a:t>
                      </a:r>
                      <a:endParaRPr lang="en-GB" dirty="0"/>
                    </a:p>
                  </a:txBody>
                  <a:tcPr/>
                </a:tc>
                <a:extLst>
                  <a:ext uri="{0D108BD9-81ED-4DB2-BD59-A6C34878D82A}">
                    <a16:rowId xmlns:a16="http://schemas.microsoft.com/office/drawing/2014/main" val="1564749126"/>
                  </a:ext>
                </a:extLst>
              </a:tr>
              <a:tr h="518529">
                <a:tc>
                  <a:txBody>
                    <a:bodyPr/>
                    <a:lstStyle/>
                    <a:p>
                      <a:r>
                        <a:rPr lang="en-US" dirty="0"/>
                        <a:t>18000</a:t>
                      </a:r>
                      <a:endParaRPr lang="en-GB" dirty="0"/>
                    </a:p>
                  </a:txBody>
                  <a:tcPr/>
                </a:tc>
                <a:extLst>
                  <a:ext uri="{0D108BD9-81ED-4DB2-BD59-A6C34878D82A}">
                    <a16:rowId xmlns:a16="http://schemas.microsoft.com/office/drawing/2014/main" val="1534000600"/>
                  </a:ext>
                </a:extLst>
              </a:tr>
              <a:tr h="518529">
                <a:tc>
                  <a:txBody>
                    <a:bodyPr/>
                    <a:lstStyle/>
                    <a:p>
                      <a:r>
                        <a:rPr lang="en-US" dirty="0"/>
                        <a:t>17900</a:t>
                      </a:r>
                      <a:endParaRPr lang="en-GB" dirty="0"/>
                    </a:p>
                  </a:txBody>
                  <a:tcPr/>
                </a:tc>
                <a:extLst>
                  <a:ext uri="{0D108BD9-81ED-4DB2-BD59-A6C34878D82A}">
                    <a16:rowId xmlns:a16="http://schemas.microsoft.com/office/drawing/2014/main" val="2043643427"/>
                  </a:ext>
                </a:extLst>
              </a:tr>
              <a:tr h="518529">
                <a:tc>
                  <a:txBody>
                    <a:bodyPr/>
                    <a:lstStyle/>
                    <a:p>
                      <a:r>
                        <a:rPr lang="en-US" dirty="0"/>
                        <a:t>17700</a:t>
                      </a:r>
                      <a:endParaRPr lang="en-GB" dirty="0"/>
                    </a:p>
                  </a:txBody>
                  <a:tcPr/>
                </a:tc>
                <a:extLst>
                  <a:ext uri="{0D108BD9-81ED-4DB2-BD59-A6C34878D82A}">
                    <a16:rowId xmlns:a16="http://schemas.microsoft.com/office/drawing/2014/main" val="533461276"/>
                  </a:ext>
                </a:extLst>
              </a:tr>
              <a:tr h="518529">
                <a:tc>
                  <a:txBody>
                    <a:bodyPr/>
                    <a:lstStyle/>
                    <a:p>
                      <a:r>
                        <a:rPr lang="en-US" dirty="0"/>
                        <a:t>17300</a:t>
                      </a:r>
                      <a:endParaRPr lang="en-GB" dirty="0"/>
                    </a:p>
                  </a:txBody>
                  <a:tcPr/>
                </a:tc>
                <a:extLst>
                  <a:ext uri="{0D108BD9-81ED-4DB2-BD59-A6C34878D82A}">
                    <a16:rowId xmlns:a16="http://schemas.microsoft.com/office/drawing/2014/main" val="1586701448"/>
                  </a:ext>
                </a:extLst>
              </a:tr>
              <a:tr h="518529">
                <a:tc>
                  <a:txBody>
                    <a:bodyPr/>
                    <a:lstStyle/>
                    <a:p>
                      <a:r>
                        <a:rPr lang="en-US" dirty="0"/>
                        <a:t>16800</a:t>
                      </a:r>
                      <a:endParaRPr lang="en-GB" dirty="0"/>
                    </a:p>
                  </a:txBody>
                  <a:tcPr/>
                </a:tc>
                <a:extLst>
                  <a:ext uri="{0D108BD9-81ED-4DB2-BD59-A6C34878D82A}">
                    <a16:rowId xmlns:a16="http://schemas.microsoft.com/office/drawing/2014/main" val="3319819103"/>
                  </a:ext>
                </a:extLst>
              </a:tr>
              <a:tr h="518529">
                <a:tc>
                  <a:txBody>
                    <a:bodyPr/>
                    <a:lstStyle/>
                    <a:p>
                      <a:r>
                        <a:rPr lang="en-US" dirty="0"/>
                        <a:t>16600</a:t>
                      </a:r>
                      <a:endParaRPr lang="en-GB" dirty="0"/>
                    </a:p>
                  </a:txBody>
                  <a:tcPr/>
                </a:tc>
                <a:extLst>
                  <a:ext uri="{0D108BD9-81ED-4DB2-BD59-A6C34878D82A}">
                    <a16:rowId xmlns:a16="http://schemas.microsoft.com/office/drawing/2014/main" val="1181735864"/>
                  </a:ext>
                </a:extLst>
              </a:tr>
              <a:tr h="420595">
                <a:tc>
                  <a:txBody>
                    <a:bodyPr/>
                    <a:lstStyle/>
                    <a:p>
                      <a:r>
                        <a:rPr lang="en-US" dirty="0"/>
                        <a:t>15900</a:t>
                      </a:r>
                      <a:endParaRPr lang="en-GB" dirty="0"/>
                    </a:p>
                  </a:txBody>
                  <a:tcPr/>
                </a:tc>
                <a:extLst>
                  <a:ext uri="{0D108BD9-81ED-4DB2-BD59-A6C34878D82A}">
                    <a16:rowId xmlns:a16="http://schemas.microsoft.com/office/drawing/2014/main" val="3585573284"/>
                  </a:ext>
                </a:extLst>
              </a:tr>
              <a:tr h="420595">
                <a:tc>
                  <a:txBody>
                    <a:bodyPr/>
                    <a:lstStyle/>
                    <a:p>
                      <a:r>
                        <a:rPr lang="en-US" dirty="0"/>
                        <a:t>15700</a:t>
                      </a:r>
                      <a:endParaRPr lang="en-GB" dirty="0"/>
                    </a:p>
                  </a:txBody>
                  <a:tcPr/>
                </a:tc>
                <a:extLst>
                  <a:ext uri="{0D108BD9-81ED-4DB2-BD59-A6C34878D82A}">
                    <a16:rowId xmlns:a16="http://schemas.microsoft.com/office/drawing/2014/main" val="415439249"/>
                  </a:ext>
                </a:extLst>
              </a:tr>
              <a:tr h="420595">
                <a:tc>
                  <a:txBody>
                    <a:bodyPr/>
                    <a:lstStyle/>
                    <a:p>
                      <a:r>
                        <a:rPr lang="en-US" dirty="0"/>
                        <a:t>14900</a:t>
                      </a:r>
                      <a:endParaRPr lang="en-GB" dirty="0"/>
                    </a:p>
                  </a:txBody>
                  <a:tcPr/>
                </a:tc>
                <a:extLst>
                  <a:ext uri="{0D108BD9-81ED-4DB2-BD59-A6C34878D82A}">
                    <a16:rowId xmlns:a16="http://schemas.microsoft.com/office/drawing/2014/main" val="3561136294"/>
                  </a:ext>
                </a:extLst>
              </a:tr>
            </a:tbl>
          </a:graphicData>
        </a:graphic>
      </p:graphicFrame>
      <p:sp>
        <p:nvSpPr>
          <p:cNvPr id="6" name="Rectangle 5">
            <a:extLst>
              <a:ext uri="{FF2B5EF4-FFF2-40B4-BE49-F238E27FC236}">
                <a16:creationId xmlns:a16="http://schemas.microsoft.com/office/drawing/2014/main" id="{71C672E4-2EBF-4E73-F815-025DCC891CEC}"/>
              </a:ext>
            </a:extLst>
          </p:cNvPr>
          <p:cNvSpPr/>
          <p:nvPr/>
        </p:nvSpPr>
        <p:spPr>
          <a:xfrm>
            <a:off x="7835169" y="80258"/>
            <a:ext cx="2938394" cy="13008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Calculate the interquartile range</a:t>
            </a:r>
            <a:endParaRPr lang="en-GB" sz="2400" dirty="0">
              <a:latin typeface="Arial" panose="020B0604020202020204" pitchFamily="34" charset="0"/>
              <a:cs typeface="Arial" panose="020B0604020202020204" pitchFamily="34" charset="0"/>
            </a:endParaRPr>
          </a:p>
        </p:txBody>
      </p:sp>
      <p:sp>
        <p:nvSpPr>
          <p:cNvPr id="7" name="Speech Bubble: Oval 6">
            <a:extLst>
              <a:ext uri="{FF2B5EF4-FFF2-40B4-BE49-F238E27FC236}">
                <a16:creationId xmlns:a16="http://schemas.microsoft.com/office/drawing/2014/main" id="{1B379432-1680-2642-27AC-15ED31AE9950}"/>
              </a:ext>
            </a:extLst>
          </p:cNvPr>
          <p:cNvSpPr/>
          <p:nvPr/>
        </p:nvSpPr>
        <p:spPr>
          <a:xfrm>
            <a:off x="2149312" y="954619"/>
            <a:ext cx="2422688" cy="1300899"/>
          </a:xfrm>
          <a:prstGeom prst="wedgeEllipseCallout">
            <a:avLst>
              <a:gd name="adj1" fmla="val 46522"/>
              <a:gd name="adj2" fmla="val -46711"/>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Re</a:t>
            </a:r>
          </a:p>
          <a:p>
            <a:pPr algn="ctr"/>
            <a:r>
              <a:rPr lang="en-US" sz="2000" dirty="0">
                <a:latin typeface="Arial" panose="020B0604020202020204" pitchFamily="34" charset="0"/>
                <a:cs typeface="Arial" panose="020B0604020202020204" pitchFamily="34" charset="0"/>
              </a:rPr>
              <a:t>order data from highest to lowest</a:t>
            </a:r>
            <a:endParaRPr lang="en-GB" sz="2000" dirty="0">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id="{B556238A-14DA-93AB-BCF0-0C7D40C81A95}"/>
              </a:ext>
            </a:extLst>
          </p:cNvPr>
          <p:cNvSpPr/>
          <p:nvPr/>
        </p:nvSpPr>
        <p:spPr>
          <a:xfrm>
            <a:off x="6425938" y="3275556"/>
            <a:ext cx="3619893" cy="1932495"/>
          </a:xfrm>
          <a:prstGeom prst="wedgeEllipseCallout">
            <a:avLst>
              <a:gd name="adj1" fmla="val -65625"/>
              <a:gd name="adj2" fmla="val 7378"/>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Find the median  in this case </a:t>
            </a:r>
            <a:r>
              <a:rPr lang="en-US" sz="2000" b="0" i="0" dirty="0">
                <a:solidFill>
                  <a:schemeClr val="bg1"/>
                </a:solidFill>
                <a:effectLst/>
                <a:latin typeface="Arial" panose="020B0604020202020204" pitchFamily="34" charset="0"/>
                <a:cs typeface="Arial" panose="020B0604020202020204" pitchFamily="34" charset="0"/>
              </a:rPr>
              <a:t>the average of the two middle data points in the list.</a:t>
            </a:r>
            <a:endParaRPr lang="en-GB" sz="2000" dirty="0">
              <a:solidFill>
                <a:schemeClr val="bg1"/>
              </a:solidFill>
              <a:latin typeface="Arial" panose="020B0604020202020204" pitchFamily="34" charset="0"/>
              <a:cs typeface="Arial" panose="020B0604020202020204" pitchFamily="34" charset="0"/>
            </a:endParaRPr>
          </a:p>
        </p:txBody>
      </p:sp>
      <p:sp>
        <p:nvSpPr>
          <p:cNvPr id="9" name="Speech Bubble: Oval 8">
            <a:extLst>
              <a:ext uri="{FF2B5EF4-FFF2-40B4-BE49-F238E27FC236}">
                <a16:creationId xmlns:a16="http://schemas.microsoft.com/office/drawing/2014/main" id="{DEB50043-6F55-F4EB-3B71-EF5824907F26}"/>
              </a:ext>
            </a:extLst>
          </p:cNvPr>
          <p:cNvSpPr/>
          <p:nvPr/>
        </p:nvSpPr>
        <p:spPr>
          <a:xfrm>
            <a:off x="9116094" y="2502226"/>
            <a:ext cx="2736915" cy="1395167"/>
          </a:xfrm>
          <a:prstGeom prst="wedgeEllipseCallout">
            <a:avLst>
              <a:gd name="adj1" fmla="val -48732"/>
              <a:gd name="adj2" fmla="val 574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17300+16800= 34100</a:t>
            </a:r>
          </a:p>
          <a:p>
            <a:pPr algn="ctr"/>
            <a:r>
              <a:rPr lang="en-US" dirty="0"/>
              <a:t>÷ 2= 17050</a:t>
            </a:r>
          </a:p>
          <a:p>
            <a:pPr algn="ctr"/>
            <a:r>
              <a:rPr lang="en-US" dirty="0"/>
              <a:t>Median is 17050</a:t>
            </a:r>
            <a:endParaRPr lang="en-GB" dirty="0"/>
          </a:p>
        </p:txBody>
      </p:sp>
      <p:sp>
        <p:nvSpPr>
          <p:cNvPr id="10" name="Arrow: Left 9">
            <a:extLst>
              <a:ext uri="{FF2B5EF4-FFF2-40B4-BE49-F238E27FC236}">
                <a16:creationId xmlns:a16="http://schemas.microsoft.com/office/drawing/2014/main" id="{776B23C3-14BF-176E-4A91-D2DAAFE32522}"/>
              </a:ext>
            </a:extLst>
          </p:cNvPr>
          <p:cNvSpPr/>
          <p:nvPr/>
        </p:nvSpPr>
        <p:spPr>
          <a:xfrm rot="10800000">
            <a:off x="4179723" y="3035387"/>
            <a:ext cx="612741" cy="16442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099427E-C1CA-17E4-C8D6-C372CF905204}"/>
              </a:ext>
            </a:extLst>
          </p:cNvPr>
          <p:cNvSpPr/>
          <p:nvPr/>
        </p:nvSpPr>
        <p:spPr>
          <a:xfrm>
            <a:off x="2047035" y="2718746"/>
            <a:ext cx="2116317" cy="7977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Upper quartile </a:t>
            </a:r>
            <a:r>
              <a:rPr lang="en-US" dirty="0">
                <a:solidFill>
                  <a:schemeClr val="bg1"/>
                </a:solidFill>
                <a:latin typeface="Arial" panose="020B0604020202020204" pitchFamily="34" charset="0"/>
                <a:cs typeface="Arial" panose="020B0604020202020204" pitchFamily="34" charset="0"/>
              </a:rPr>
              <a:t>17900</a:t>
            </a:r>
            <a:endParaRPr lang="en-GB" dirty="0">
              <a:solidFill>
                <a:schemeClr val="bg1"/>
              </a:solidFill>
              <a:latin typeface="Arial" panose="020B0604020202020204" pitchFamily="34" charset="0"/>
              <a:cs typeface="Arial" panose="020B0604020202020204" pitchFamily="34" charset="0"/>
            </a:endParaRPr>
          </a:p>
        </p:txBody>
      </p:sp>
      <p:sp>
        <p:nvSpPr>
          <p:cNvPr id="12" name="Arrow: Left 11">
            <a:extLst>
              <a:ext uri="{FF2B5EF4-FFF2-40B4-BE49-F238E27FC236}">
                <a16:creationId xmlns:a16="http://schemas.microsoft.com/office/drawing/2014/main" id="{ED1A0456-3B8A-72DB-517A-F228A2381030}"/>
              </a:ext>
            </a:extLst>
          </p:cNvPr>
          <p:cNvSpPr/>
          <p:nvPr/>
        </p:nvSpPr>
        <p:spPr>
          <a:xfrm rot="10800000">
            <a:off x="4212464" y="5514167"/>
            <a:ext cx="612741" cy="1644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AFDDDC0-FB77-5259-6694-AB3BD944F5B8}"/>
              </a:ext>
            </a:extLst>
          </p:cNvPr>
          <p:cNvSpPr/>
          <p:nvPr/>
        </p:nvSpPr>
        <p:spPr>
          <a:xfrm>
            <a:off x="2063405" y="5162088"/>
            <a:ext cx="2116317" cy="8685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Lower quartile</a:t>
            </a:r>
          </a:p>
          <a:p>
            <a:pPr algn="ctr"/>
            <a:r>
              <a:rPr lang="en-US" dirty="0">
                <a:solidFill>
                  <a:schemeClr val="bg1"/>
                </a:solidFill>
                <a:latin typeface="Arial" panose="020B0604020202020204" pitchFamily="34" charset="0"/>
                <a:cs typeface="Arial" panose="020B0604020202020204" pitchFamily="34" charset="0"/>
              </a:rPr>
              <a:t>15900</a:t>
            </a:r>
            <a:endParaRPr lang="en-GB" dirty="0">
              <a:solidFill>
                <a:schemeClr val="bg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A543897-C8FB-AE3A-80B2-0D84791D8C8F}"/>
              </a:ext>
            </a:extLst>
          </p:cNvPr>
          <p:cNvSpPr/>
          <p:nvPr/>
        </p:nvSpPr>
        <p:spPr>
          <a:xfrm>
            <a:off x="8455844" y="5055656"/>
            <a:ext cx="3566474" cy="16596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Interquartile range Upper quartile- lower quartile</a:t>
            </a:r>
          </a:p>
          <a:p>
            <a:pPr algn="ctr"/>
            <a:r>
              <a:rPr lang="en-US" dirty="0">
                <a:latin typeface="Arial" panose="020B0604020202020204" pitchFamily="34" charset="0"/>
                <a:cs typeface="Arial" panose="020B0604020202020204" pitchFamily="34" charset="0"/>
              </a:rPr>
              <a:t>17900 – 15900 = 2000</a:t>
            </a:r>
          </a:p>
          <a:p>
            <a:pPr algn="ctr"/>
            <a:r>
              <a:rPr lang="en-US" dirty="0">
                <a:latin typeface="Arial" panose="020B0604020202020204" pitchFamily="34" charset="0"/>
                <a:cs typeface="Arial" panose="020B0604020202020204" pitchFamily="34" charset="0"/>
              </a:rPr>
              <a:t>IQR is 2000 people commuting.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5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BA4D634F227E408D5D1C787922D4E2" ma:contentTypeVersion="12" ma:contentTypeDescription="Create a new document." ma:contentTypeScope="" ma:versionID="fbd0dd732a5664bb7fd646bc0001e5e4">
  <xsd:schema xmlns:xsd="http://www.w3.org/2001/XMLSchema" xmlns:xs="http://www.w3.org/2001/XMLSchema" xmlns:p="http://schemas.microsoft.com/office/2006/metadata/properties" xmlns:ns2="1d94981d-b874-458d-801a-a793e9cdd8d0" xmlns:ns3="ecb60e07-2738-47bc-9bab-045284c1f966" targetNamespace="http://schemas.microsoft.com/office/2006/metadata/properties" ma:root="true" ma:fieldsID="2acfde4f0368e57b45b84e64269dec00" ns2:_="" ns3:_="">
    <xsd:import namespace="1d94981d-b874-458d-801a-a793e9cdd8d0"/>
    <xsd:import namespace="ecb60e07-2738-47bc-9bab-045284c1f9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4981d-b874-458d-801a-a793e9cdd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b60e07-2738-47bc-9bab-045284c1f96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a84eb0-5d80-4edb-806b-b8a851f5df54}" ma:internalName="TaxCatchAll" ma:showField="CatchAllData" ma:web="ecb60e07-2738-47bc-9bab-045284c1f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cb60e07-2738-47bc-9bab-045284c1f966" xsi:nil="true"/>
    <lcf76f155ced4ddcb4097134ff3c332f xmlns="1d94981d-b874-458d-801a-a793e9cdd8d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D1E2A1-F432-47CA-BDC6-1E8FF8CCF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4981d-b874-458d-801a-a793e9cdd8d0"/>
    <ds:schemaRef ds:uri="ecb60e07-2738-47bc-9bab-045284c1f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F8804C-8D03-45B8-8718-AB2297953976}">
  <ds:schemaRefs>
    <ds:schemaRef ds:uri="http://schemas.microsoft.com/office/2006/metadata/properties"/>
    <ds:schemaRef ds:uri="http://schemas.microsoft.com/office/infopath/2007/PartnerControls"/>
    <ds:schemaRef ds:uri="ecb60e07-2738-47bc-9bab-045284c1f966"/>
    <ds:schemaRef ds:uri="1d94981d-b874-458d-801a-a793e9cdd8d0"/>
  </ds:schemaRefs>
</ds:datastoreItem>
</file>

<file path=customXml/itemProps3.xml><?xml version="1.0" encoding="utf-8"?>
<ds:datastoreItem xmlns:ds="http://schemas.openxmlformats.org/officeDocument/2006/customXml" ds:itemID="{03643C68-771E-46C1-8568-08FE939DA7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589</TotalTime>
  <Words>963</Words>
  <Application>Microsoft Office PowerPoint</Application>
  <PresentationFormat>Widescreen</PresentationFormat>
  <Paragraphs>162</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GeogShots </vt:lpstr>
      <vt:lpstr>GeogShot.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WJEC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GeogShots</dc:title>
  <dc:creator>Rennie, Fiona</dc:creator>
  <cp:lastModifiedBy>Rennie, Fiona</cp:lastModifiedBy>
  <cp:revision>15</cp:revision>
  <dcterms:created xsi:type="dcterms:W3CDTF">2024-05-13T12:43:43Z</dcterms:created>
  <dcterms:modified xsi:type="dcterms:W3CDTF">2024-05-23T10:06:51Z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0x0101007DBA4D634F227E408D5D1C787922D4E2</vt:lpwstr>
  </property>
</Properties>
</file>