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58" r:id="rId5"/>
    <p:sldId id="315" r:id="rId6"/>
    <p:sldId id="339" r:id="rId7"/>
    <p:sldId id="360" r:id="rId8"/>
    <p:sldId id="361" r:id="rId9"/>
    <p:sldId id="362" r:id="rId10"/>
    <p:sldId id="363" r:id="rId11"/>
    <p:sldId id="364" r:id="rId12"/>
    <p:sldId id="365" r:id="rId13"/>
    <p:sldId id="368" r:id="rId14"/>
    <p:sldId id="337" r:id="rId15"/>
    <p:sldId id="335" r:id="rId16"/>
    <p:sldId id="366" r:id="rId17"/>
    <p:sldId id="367" r:id="rId18"/>
    <p:sldId id="443" r:id="rId19"/>
    <p:sldId id="445" r:id="rId20"/>
    <p:sldId id="448" r:id="rId21"/>
    <p:sldId id="449" r:id="rId22"/>
    <p:sldId id="480" r:id="rId23"/>
    <p:sldId id="473" r:id="rId24"/>
    <p:sldId id="474" r:id="rId25"/>
    <p:sldId id="481" r:id="rId26"/>
    <p:sldId id="336" r:id="rId27"/>
    <p:sldId id="340" r:id="rId28"/>
    <p:sldId id="3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20"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0F"/>
    <a:srgbClr val="DCE6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4890B-A299-4EDB-A717-A0321A1DF6B3}" v="1" dt="2021-04-08T13:40:45.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snapToGrid="0">
      <p:cViewPr varScale="1">
        <p:scale>
          <a:sx n="72" d="100"/>
          <a:sy n="72" d="100"/>
        </p:scale>
        <p:origin x="17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26/01/2022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dirty="0"/>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2</a:t>
            </a:fld>
            <a:endParaRPr lang="en-GB" dirty="0"/>
          </a:p>
        </p:txBody>
      </p:sp>
    </p:spTree>
    <p:extLst>
      <p:ext uri="{BB962C8B-B14F-4D97-AF65-F5344CB8AC3E}">
        <p14:creationId xmlns:p14="http://schemas.microsoft.com/office/powerpoint/2010/main" val="50903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endParaRPr lang="en-GB" i="1" u="none" dirty="0"/>
          </a:p>
          <a:p>
            <a:r>
              <a:rPr lang="en-GB" i="1" u="none" dirty="0"/>
              <a:t>The two most common patterns identified were</a:t>
            </a:r>
          </a:p>
          <a:p>
            <a:endParaRPr lang="en-GB" i="1" u="none" dirty="0"/>
          </a:p>
          <a:p>
            <a:r>
              <a:rPr lang="en-GB" i="1" u="none" dirty="0"/>
              <a:t>The minimum wage is higher for older people.</a:t>
            </a:r>
          </a:p>
          <a:p>
            <a:endParaRPr lang="en-GB" i="1" u="none" dirty="0"/>
          </a:p>
          <a:p>
            <a:r>
              <a:rPr lang="en-GB" i="1" u="none" dirty="0"/>
              <a:t>The rise becomes less as you get older ..</a:t>
            </a:r>
          </a:p>
          <a:p>
            <a:endParaRPr lang="en-GB"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u="none" dirty="0"/>
              <a:t>If these patterns are spotted, two marks would be awarded, one for each . Further marks would be gained by using the detail in the table to show understanding. </a:t>
            </a:r>
            <a:r>
              <a:rPr lang="en-GB" i="1" u="none" dirty="0" err="1"/>
              <a:t>Eg.</a:t>
            </a:r>
            <a:r>
              <a:rPr lang="en-GB" i="1" u="none" dirty="0"/>
              <a:t> The rise becomes less as you get older .</a:t>
            </a:r>
          </a:p>
          <a:p>
            <a:r>
              <a:rPr lang="en-GB" i="1" u="none" dirty="0"/>
              <a:t>The jump at 25 years is only 45p an hour, which isn’t much compared to the jump of £1.48 at 21 years. You would have to wait another 4 years.</a:t>
            </a:r>
          </a:p>
          <a:p>
            <a:endParaRPr lang="en-GB" i="1" u="none" dirty="0"/>
          </a:p>
          <a:p>
            <a:r>
              <a:rPr lang="en-GB" i="1" u="none" dirty="0"/>
              <a:t>You would need to do the same for the other pattern spotted.</a:t>
            </a:r>
          </a:p>
          <a:p>
            <a:endParaRPr lang="en-GB" i="1" u="none" dirty="0"/>
          </a:p>
          <a:p>
            <a:r>
              <a:rPr lang="en-GB" i="1" u="none" dirty="0"/>
              <a:t>The next slide is a student’s work.  </a:t>
            </a:r>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92971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answer sets itself out clearly in 2 paragraphs for each pattern shown. It backs up the patterns with data from the source in both cases. This answer is not perfectly written, but clearly meets the criteria to nail all 4 marks. Notice the way that their first sentence in both paragraphs points the examiner clearly to what their main points are.</a:t>
            </a:r>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397420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c required candidates to show all 3 skills and there are equal marks for each.</a:t>
            </a:r>
          </a:p>
          <a:p>
            <a:r>
              <a:rPr lang="en-US" dirty="0"/>
              <a:t>AO1  - K+U 3 marks, AO2 Application of knowledge 3marks, AO3 Evaluation/Analysis 3 marks.</a:t>
            </a:r>
          </a:p>
          <a:p>
            <a:endParaRPr lang="en-US" dirty="0"/>
          </a:p>
          <a:p>
            <a:r>
              <a:rPr lang="en-US" dirty="0"/>
              <a:t>This is just the second paragraph of this candidates answer. They also had a first paragraph which dealt with similar ideas about preconceived notions about youth. This paragraph could have used more subject terminology but still stands up very well as it explains the reasons for discrimination and uses examples to apply their knowledge. The highlighted paragraph rather wonderfully showcases all three skills. It shows their K+ U, applies this and offers an evaluation which balances against their first paragraph. The paragraph is littered with application of examples.</a:t>
            </a:r>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325496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c required candidates to show all 3 skills and there are equal marks for each.</a:t>
            </a:r>
          </a:p>
          <a:p>
            <a:r>
              <a:rPr lang="en-US" dirty="0"/>
              <a:t>AO1  - K+U 3 marks, AO2 Application of knowledge 3marks, AO3 Evaluation/Analysis 3 marks.</a:t>
            </a:r>
          </a:p>
          <a:p>
            <a:endParaRPr lang="en-US" dirty="0"/>
          </a:p>
          <a:p>
            <a:r>
              <a:rPr lang="en-US" dirty="0"/>
              <a:t>This is  the third paragraph of the same  candidate’s answer. They had more than one idea here but did enough to gain more credit. The answer contained a good understanding of the reasons for discrimination, but again could have included more terminology.</a:t>
            </a:r>
          </a:p>
          <a:p>
            <a:endParaRPr lang="en-US" dirty="0"/>
          </a:p>
          <a:p>
            <a:r>
              <a:rPr lang="en-US" dirty="0"/>
              <a:t>This candidate wrote far more than the average and covered at least one and a half sides. The average for the 9-mark questions is a full side.</a:t>
            </a:r>
          </a:p>
          <a:p>
            <a:endParaRPr lang="en-US" dirty="0"/>
          </a:p>
          <a:p>
            <a:r>
              <a:rPr lang="en-US" dirty="0"/>
              <a:t>The candidate did well and gained 3+3 +2 marks making 8 out of 9. Lots of application and K+U, not so much evaluation  which is why it didn’t gain all 9 marks.</a:t>
            </a:r>
          </a:p>
          <a:p>
            <a:endParaRPr lang="en-US" dirty="0"/>
          </a:p>
          <a:p>
            <a:r>
              <a:rPr lang="en-US" dirty="0"/>
              <a:t>Smart use of terminology could have helped here, and they might have written slightly less and been more concise. However, this was a strong answer to this question.</a:t>
            </a:r>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362815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marks offered are for Skill AO1 K and U.</a:t>
            </a:r>
          </a:p>
          <a:p>
            <a:endParaRPr lang="en-US" dirty="0"/>
          </a:p>
          <a:p>
            <a:r>
              <a:rPr lang="en-US" dirty="0"/>
              <a:t>Obviously for 5 marks these answers require a much greater level of detail and development required for higher  marks. A developed answer would use subject terminology and probably distinguish between informal and formal social control. It would also describe what the process of social control works. </a:t>
            </a:r>
          </a:p>
          <a:p>
            <a:endParaRPr lang="en-US" dirty="0"/>
          </a:p>
          <a:p>
            <a:r>
              <a:rPr lang="en-US" dirty="0"/>
              <a:t>This answer gained 4 out of the 5 marks available and as highlighted you can see that it included some relevant terminology. To have gained the extra mark they might have expanded on formal social control. A more advanced answer might also  refer to theories and Marxist ideas that the ruling class control the workers or feminist ideas that men control women. However, this candidate was strong and had a firm grasp of the concept. </a:t>
            </a:r>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34406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Question 6d is the giant question which many students find intimidating. It is designed to be challenging, mainly because of the large number of marks for AO3.</a:t>
            </a:r>
          </a:p>
          <a:p>
            <a:r>
              <a:rPr lang="en-GB" sz="1200" i="0" kern="1200" dirty="0">
                <a:solidFill>
                  <a:schemeClr val="tx1"/>
                </a:solidFill>
                <a:effectLst/>
                <a:latin typeface="+mn-lt"/>
                <a:ea typeface="+mn-ea"/>
                <a:cs typeface="+mn-cs"/>
              </a:rPr>
              <a:t>AO1  - K+U 4 marks, AO2 Application of knowledge 3 marks, AO3 Evaluation/Analysis 8 marks.</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However, every student should be able to respond and make some points about the debate. These questions are always debate questions and are usually looking to see at least two arguments. If a response  only features one argument marks  will be limited   for AO1 and AO2 which are the easier marks to pick up.</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Many students try to gain the AO3 evaluation marks at the end by tacking a conclusion on to the end. This is better than not having any evaluation, but stronger answer will keep an evaluative edge throughout. </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Another feature we see is that candidates present two arguments and then make up their mind right at the end. Again better than not coming to any evaluative conclusion. Stronger answers will make it clear what they are arguing from the very start . This does not mean that they do not give both sides of the argument a fair hearing. However, there are a limited number of debates at GCSE Sociology. It is a good idea to have an idea what their  views are on </a:t>
            </a:r>
            <a:r>
              <a:rPr lang="en-GB" sz="1200" i="0" kern="1200" dirty="0" err="1">
                <a:solidFill>
                  <a:schemeClr val="tx1"/>
                </a:solidFill>
                <a:effectLst/>
                <a:latin typeface="+mn-lt"/>
                <a:ea typeface="+mn-ea"/>
                <a:cs typeface="+mn-cs"/>
              </a:rPr>
              <a:t>on</a:t>
            </a:r>
            <a:r>
              <a:rPr lang="en-GB" sz="1200" i="0" kern="1200" dirty="0">
                <a:solidFill>
                  <a:schemeClr val="tx1"/>
                </a:solidFill>
                <a:effectLst/>
                <a:latin typeface="+mn-lt"/>
                <a:ea typeface="+mn-ea"/>
                <a:cs typeface="+mn-cs"/>
              </a:rPr>
              <a:t> different aspects of crime, family, education and methods.</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Things to bear in mind are the need to make sure that  age, class and gender are featured in the  answer. The question links neatly to the earlier questions on the ‘typical offender’. In many ways this is a common sense view that young working class males are the typical offender. These views  could be challenged  in the answer. </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Separating responses  into paragraphs will help  show the student’s  main ideas.  Opening sentences should be the  topic sentence and refer back to the question. </a:t>
            </a:r>
            <a:r>
              <a:rPr lang="en-GB" sz="1200" i="0" kern="1200" dirty="0" err="1">
                <a:solidFill>
                  <a:schemeClr val="tx1"/>
                </a:solidFill>
                <a:effectLst/>
                <a:latin typeface="+mn-lt"/>
                <a:ea typeface="+mn-ea"/>
                <a:cs typeface="+mn-cs"/>
              </a:rPr>
              <a:t>Eg</a:t>
            </a:r>
            <a:r>
              <a:rPr lang="en-GB" sz="1200" i="0" kern="1200" dirty="0">
                <a:solidFill>
                  <a:schemeClr val="tx1"/>
                </a:solidFill>
                <a:effectLst/>
                <a:latin typeface="+mn-lt"/>
                <a:ea typeface="+mn-ea"/>
                <a:cs typeface="+mn-cs"/>
              </a:rPr>
              <a:t> The view that crime is committed by young , working class males is supported by the prison statistics. All of these groups are represented more in the prison population. There are more working class, more males and there is an age crime curve. This shows that young people commit crime and grow less likely to as they grow older.</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Students should  sure  come up with a balanced judgement.</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The next slide features some excerpts from real answers.</a:t>
            </a:r>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267958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lovely opening argument that supports the idea that the statement is correct as far as working class are concerned. Sometimes the words are not always completely clear but they show a good understanding of the theory of Merton and apply this well. On the next slide you will see how they begin to evaluate straight away.</a:t>
            </a:r>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408969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paragraph and the answer smartly offers a counterargument to the previous argument that suggests crime is likely to be committed by working class people. It explains why crime committed by higher social classes may not be detected and relates this back to the question.</a:t>
            </a:r>
          </a:p>
          <a:p>
            <a:endParaRPr lang="en-US" dirty="0"/>
          </a:p>
          <a:p>
            <a:r>
              <a:rPr lang="en-US" dirty="0"/>
              <a:t>The example of the expenses scandal is relevant showing application of knowledge. It is slightly misplaced as it is technically and example of white collar rather than corporate crime. However, overall this is a smart paragraph or two.</a:t>
            </a:r>
          </a:p>
          <a:p>
            <a:endParaRPr lang="en-US" dirty="0"/>
          </a:p>
          <a:p>
            <a:r>
              <a:rPr lang="en-US" dirty="0"/>
              <a:t>The answer offered two more paragraphs showing detailed knowledge about class and crime in the first. The final paragraph used the ideas of Heidensohn to link gender into the answer. </a:t>
            </a:r>
          </a:p>
          <a:p>
            <a:endParaRPr lang="en-US" dirty="0"/>
          </a:p>
          <a:p>
            <a:r>
              <a:rPr lang="en-US" dirty="0"/>
              <a:t>It didn’t really address the age part of the question and ran out of time on gender.</a:t>
            </a:r>
          </a:p>
          <a:p>
            <a:endParaRPr lang="en-US" dirty="0"/>
          </a:p>
          <a:p>
            <a:r>
              <a:rPr lang="en-US" dirty="0"/>
              <a:t>Overall, the answer gained 11 of the 15. 3 for AO1 , 2 for AO2 and 6 for AO3. The lack of a wider range of arguments ad the overemphasis on social class resulted in  missing the top band for AO1 and AO2. The evaluation was impressive in places but didn’t provide the sustained line of reasoning for the top band. </a:t>
            </a:r>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22</a:t>
            </a:fld>
            <a:endParaRPr lang="en-GB"/>
          </a:p>
        </p:txBody>
      </p:sp>
    </p:spTree>
    <p:extLst>
      <p:ext uri="{BB962C8B-B14F-4D97-AF65-F5344CB8AC3E}">
        <p14:creationId xmlns:p14="http://schemas.microsoft.com/office/powerpoint/2010/main" val="595926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dirty="0"/>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55612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a:t>Arial font size 32</a:t>
            </a:r>
            <a:endParaRPr lang="en-GB"/>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a:t>Click to edit font (min) size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93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dirty="0"/>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dirty="0"/>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26/01/2022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dirty="0"/>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GCSESociology@eduqas.co.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71739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t>
            </a:r>
            <a:r>
              <a:rPr lang="en-GB" sz="4400" i="1" dirty="0">
                <a:solidFill>
                  <a:schemeClr val="bg1"/>
                </a:solidFill>
                <a:latin typeface="Arial" panose="020B0604020202020204" pitchFamily="34" charset="0"/>
                <a:cs typeface="Arial" panose="020B0604020202020204" pitchFamily="34" charset="0"/>
              </a:rPr>
              <a:t>GCSE </a:t>
            </a:r>
            <a:r>
              <a:rPr lang="en-GB" sz="4400" i="1" dirty="0">
                <a:solidFill>
                  <a:schemeClr val="bg1"/>
                </a:solidFill>
                <a:highlight>
                  <a:srgbClr val="E55A0F"/>
                </a:highlight>
                <a:latin typeface="Arial" panose="020B0604020202020204" pitchFamily="34" charset="0"/>
                <a:cs typeface="Arial" panose="020B0604020202020204" pitchFamily="34" charset="0"/>
              </a:rPr>
              <a:t>Sociology</a:t>
            </a: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32453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Question 1 </a:t>
            </a:r>
            <a:r>
              <a:rPr lang="en-GB" sz="2000" dirty="0">
                <a:latin typeface="Arial" panose="020B0604020202020204" pitchFamily="34" charset="0"/>
                <a:cs typeface="Arial" panose="020B0604020202020204" pitchFamily="34" charset="0"/>
              </a:rPr>
              <a:t>is a knowledge based matching exercise worth 4 marks.</a:t>
            </a:r>
          </a:p>
          <a:p>
            <a:r>
              <a:rPr lang="en-GB" sz="2000" b="1" dirty="0">
                <a:latin typeface="Arial" panose="020B0604020202020204" pitchFamily="34" charset="0"/>
                <a:cs typeface="Arial" panose="020B0604020202020204" pitchFamily="34" charset="0"/>
              </a:rPr>
              <a:t>Question 2</a:t>
            </a:r>
            <a:r>
              <a:rPr lang="en-GB" sz="2000" dirty="0">
                <a:latin typeface="Arial" panose="020B0604020202020204" pitchFamily="34" charset="0"/>
                <a:cs typeface="Arial" panose="020B0604020202020204" pitchFamily="34" charset="0"/>
              </a:rPr>
              <a:t> is a research methods question using knowledge of how to interpret data. 6 marks for AO1.</a:t>
            </a:r>
          </a:p>
          <a:p>
            <a:r>
              <a:rPr lang="en-GB" sz="2000" b="1" dirty="0">
                <a:latin typeface="Arial" panose="020B0604020202020204" pitchFamily="34" charset="0"/>
                <a:cs typeface="Arial" panose="020B0604020202020204" pitchFamily="34" charset="0"/>
              </a:rPr>
              <a:t>Crime and Deviance </a:t>
            </a:r>
          </a:p>
          <a:p>
            <a:r>
              <a:rPr lang="en-GB" sz="2000" dirty="0">
                <a:latin typeface="Arial" panose="020B0604020202020204" pitchFamily="34" charset="0"/>
                <a:cs typeface="Arial" panose="020B0604020202020204" pitchFamily="34" charset="0"/>
              </a:rPr>
              <a:t>There are questions worth 2 and 5 marks which are awarded for AO1.</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8 mark questions are 4 marks for AO1 and 4 for AO2.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15 mark questions award 4 marks for AO1, 3 for AO2 and 8 for AO3</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Applied Research Methods </a:t>
            </a:r>
          </a:p>
          <a:p>
            <a:pPr lvl="0"/>
            <a:r>
              <a:rPr lang="en-GB" sz="2000" dirty="0">
                <a:latin typeface="Arial" panose="020B0604020202020204" pitchFamily="34" charset="0"/>
                <a:cs typeface="Arial" panose="020B0604020202020204" pitchFamily="34" charset="0"/>
              </a:rPr>
              <a:t>These questions are worth 11 in total which may include questions worth 1,2 and 4 marks awarded for AO2 and therefore require accurate application of knowledge and understanding.</a:t>
            </a:r>
          </a:p>
          <a:p>
            <a:pPr lvl="0"/>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The debate question is worth 6 marks which are divided equally between AO2 and AO3.</a:t>
            </a:r>
            <a:endParaRPr lang="en-GB" sz="2000" dirty="0"/>
          </a:p>
        </p:txBody>
      </p:sp>
    </p:spTree>
    <p:extLst>
      <p:ext uri="{BB962C8B-B14F-4D97-AF65-F5344CB8AC3E}">
        <p14:creationId xmlns:p14="http://schemas.microsoft.com/office/powerpoint/2010/main" val="357040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5341"/>
            <a:ext cx="8568952" cy="5601533"/>
          </a:xfrm>
          <a:prstGeom prst="rect">
            <a:avLst/>
          </a:prstGeom>
          <a:noFill/>
        </p:spPr>
        <p:txBody>
          <a:bodyPr wrap="square" rtlCol="0">
            <a:spAutoFit/>
          </a:bodyPr>
          <a:lstStyle/>
          <a:p>
            <a:endParaRPr lang="en-GB" sz="2400" b="1" dirty="0"/>
          </a:p>
          <a:p>
            <a:r>
              <a:rPr lang="en-GB" sz="2200" b="1" dirty="0">
                <a:latin typeface="Arial" panose="020B0604020202020204" pitchFamily="34" charset="0"/>
                <a:cs typeface="Arial" panose="020B0604020202020204" pitchFamily="34" charset="0"/>
              </a:rPr>
              <a:t>Assessment Criteria</a:t>
            </a:r>
          </a:p>
          <a:p>
            <a:endParaRPr lang="en-GB" sz="2400" dirty="0">
              <a:solidFill>
                <a:srgbClr val="FF0000"/>
              </a:solidFill>
            </a:endParaRPr>
          </a:p>
          <a:p>
            <a:r>
              <a:rPr lang="en-GB" sz="2400" dirty="0">
                <a:solidFill>
                  <a:srgbClr val="FF0000"/>
                </a:solidFill>
              </a:rPr>
              <a:t>Amend this slide to fit your subject</a:t>
            </a:r>
          </a:p>
          <a:p>
            <a:endParaRPr lang="en-GB" sz="2400" b="1" dirty="0"/>
          </a:p>
          <a:p>
            <a:pPr marL="342900" indent="-342900">
              <a:buFont typeface="Arial" panose="020B0604020202020204" pitchFamily="34" charset="0"/>
              <a:buChar char="•"/>
            </a:pPr>
            <a:r>
              <a:rPr lang="en-US" sz="2400" dirty="0">
                <a:solidFill>
                  <a:srgbClr val="FF0000"/>
                </a:solidFill>
                <a:latin typeface="Bliss" pitchFamily="2" charset="77"/>
                <a:cs typeface="Arial" panose="020B0604020202020204" pitchFamily="34" charset="0"/>
              </a:rPr>
              <a:t>Amplification of band qualifiers in all bands with examples</a:t>
            </a:r>
          </a:p>
          <a:p>
            <a:pPr marL="342900" indent="-342900">
              <a:buFont typeface="Arial" panose="020B0604020202020204" pitchFamily="34" charset="0"/>
              <a:buChar char="•"/>
            </a:pPr>
            <a:r>
              <a:rPr lang="en-US" sz="2400" dirty="0">
                <a:solidFill>
                  <a:srgbClr val="FF0000"/>
                </a:solidFill>
                <a:latin typeface="Bliss" pitchFamily="2" charset="77"/>
                <a:cs typeface="Arial" panose="020B0604020202020204" pitchFamily="34" charset="0"/>
              </a:rPr>
              <a:t>E.g. what does sound mean in practice? Or what is clear analysis as opposed to some analysis?</a:t>
            </a: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r>
              <a:rPr lang="en-GB" sz="2000" dirty="0"/>
              <a:t>These are top band descriptors for a 15 mark question which shows the high levels needed to achieve this band. It is possible that candidates may reach higher bands for AO1 and AO2, but not for AO3.</a:t>
            </a:r>
          </a:p>
          <a:p>
            <a:pPr lvl="0"/>
            <a:endParaRPr lang="en-GB" sz="2000" dirty="0"/>
          </a:p>
        </p:txBody>
      </p:sp>
      <p:pic>
        <p:nvPicPr>
          <p:cNvPr id="2" name="Picture 1">
            <a:extLst>
              <a:ext uri="{FF2B5EF4-FFF2-40B4-BE49-F238E27FC236}">
                <a16:creationId xmlns:a16="http://schemas.microsoft.com/office/drawing/2014/main" id="{95F92EB9-6108-AB47-8E0A-878BE8F1C220}"/>
              </a:ext>
            </a:extLst>
          </p:cNvPr>
          <p:cNvPicPr>
            <a:picLocks noChangeAspect="1"/>
          </p:cNvPicPr>
          <p:nvPr/>
        </p:nvPicPr>
        <p:blipFill>
          <a:blip r:embed="rId2"/>
          <a:stretch>
            <a:fillRect/>
          </a:stretch>
        </p:blipFill>
        <p:spPr>
          <a:xfrm>
            <a:off x="184150" y="1061481"/>
            <a:ext cx="8775700" cy="4491178"/>
          </a:xfrm>
          <a:prstGeom prst="rect">
            <a:avLst/>
          </a:prstGeom>
        </p:spPr>
      </p:pic>
      <p:pic>
        <p:nvPicPr>
          <p:cNvPr id="3" name="Picture 2">
            <a:extLst>
              <a:ext uri="{FF2B5EF4-FFF2-40B4-BE49-F238E27FC236}">
                <a16:creationId xmlns:a16="http://schemas.microsoft.com/office/drawing/2014/main" id="{0A29F7E5-7C69-7343-9C63-0B22495309AE}"/>
              </a:ext>
            </a:extLst>
          </p:cNvPr>
          <p:cNvPicPr>
            <a:picLocks noChangeAspect="1"/>
          </p:cNvPicPr>
          <p:nvPr/>
        </p:nvPicPr>
        <p:blipFill>
          <a:blip r:embed="rId3"/>
          <a:stretch>
            <a:fillRect/>
          </a:stretch>
        </p:blipFill>
        <p:spPr>
          <a:xfrm>
            <a:off x="3751729" y="3050988"/>
            <a:ext cx="2232212" cy="2235200"/>
          </a:xfrm>
          <a:prstGeom prst="rect">
            <a:avLst/>
          </a:prstGeom>
        </p:spPr>
      </p:pic>
    </p:spTree>
    <p:extLst>
      <p:ext uri="{BB962C8B-B14F-4D97-AF65-F5344CB8AC3E}">
        <p14:creationId xmlns:p14="http://schemas.microsoft.com/office/powerpoint/2010/main" val="140708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9364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r>
              <a:rPr lang="en-GB" sz="2400" b="1" dirty="0"/>
              <a:t>AO1 Knowledge and Understanding </a:t>
            </a:r>
            <a:r>
              <a:rPr lang="en-GB" sz="2400" dirty="0"/>
              <a:t>– Candidates should show detailed and accurate knowledge of sociological theories, concepts and/or evidence. There should be consistent use of subject language throughout the answer.</a:t>
            </a:r>
          </a:p>
          <a:p>
            <a:endParaRPr lang="en-GB" sz="2400" dirty="0"/>
          </a:p>
          <a:p>
            <a:r>
              <a:rPr lang="en-GB" sz="2400" b="1" dirty="0"/>
              <a:t>AO2 Application of Knowledge and Understanding </a:t>
            </a:r>
            <a:r>
              <a:rPr lang="en-GB" sz="2400" dirty="0"/>
              <a:t>– Candidates should refer to the question regularly and include phrase such as</a:t>
            </a:r>
          </a:p>
          <a:p>
            <a:r>
              <a:rPr lang="en-GB" sz="2400" dirty="0">
                <a:latin typeface="Bliss" pitchFamily="2" charset="77"/>
                <a:cs typeface="Arial" panose="020B0604020202020204" pitchFamily="34" charset="0"/>
              </a:rPr>
              <a:t>“This shows that”, “This supports the view that”, “Functionalists/ New Right/Marxists would argue that”. Stronger answers will also illustrate or support their argument with examples from the news or case studies.</a:t>
            </a:r>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57075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r>
              <a:rPr lang="en-GB" sz="2400" b="1" dirty="0"/>
              <a:t>AO3 Analysis and Evaluation </a:t>
            </a:r>
            <a:r>
              <a:rPr lang="en-GB" sz="2400" dirty="0"/>
              <a:t>– Candidates should attempt to offer evaluative comments and note the strengths and weaknesses of different arguments. They should also compare other viewpoints or interpretations.</a:t>
            </a:r>
          </a:p>
          <a:p>
            <a:r>
              <a:rPr lang="en-GB" sz="2400" dirty="0"/>
              <a:t>Useful phrases which may aid evaluation include connectives to balance their judgement.</a:t>
            </a:r>
          </a:p>
          <a:p>
            <a:endParaRPr lang="en-US" dirty="0"/>
          </a:p>
          <a:p>
            <a:pPr fontAlgn="base"/>
            <a:r>
              <a:rPr lang="en-GB" dirty="0"/>
              <a:t>However</a:t>
            </a:r>
            <a:r>
              <a:rPr lang="en-US" dirty="0"/>
              <a:t>​			</a:t>
            </a:r>
            <a:r>
              <a:rPr lang="en-GB" dirty="0"/>
              <a:t>On the other hand</a:t>
            </a:r>
            <a:r>
              <a:rPr lang="en-US" dirty="0"/>
              <a:t>​		More importantly</a:t>
            </a:r>
          </a:p>
          <a:p>
            <a:pPr fontAlgn="base"/>
            <a:endParaRPr lang="en-GB" dirty="0"/>
          </a:p>
          <a:p>
            <a:pPr fontAlgn="base"/>
            <a:r>
              <a:rPr lang="en-GB" dirty="0"/>
              <a:t>Nonetheless</a:t>
            </a:r>
            <a:r>
              <a:rPr lang="en-US" dirty="0"/>
              <a:t>​		</a:t>
            </a:r>
            <a:r>
              <a:rPr lang="en-GB" dirty="0"/>
              <a:t>Furthermore</a:t>
            </a:r>
            <a:r>
              <a:rPr lang="en-US" dirty="0"/>
              <a:t>​		</a:t>
            </a:r>
            <a:r>
              <a:rPr lang="en-GB" dirty="0"/>
              <a:t>Moreover</a:t>
            </a:r>
            <a:r>
              <a:rPr lang="en-US" dirty="0"/>
              <a:t>​</a:t>
            </a:r>
          </a:p>
          <a:p>
            <a:pPr fontAlgn="base"/>
            <a:endParaRPr lang="en-GB" dirty="0"/>
          </a:p>
          <a:p>
            <a:pPr fontAlgn="base"/>
            <a:r>
              <a:rPr lang="en-GB" dirty="0"/>
              <a:t>Additionally</a:t>
            </a:r>
            <a:r>
              <a:rPr lang="en-US" dirty="0"/>
              <a:t>		</a:t>
            </a:r>
            <a:r>
              <a:rPr lang="en-GB" dirty="0"/>
              <a:t>But</a:t>
            </a:r>
            <a:r>
              <a:rPr lang="en-US" dirty="0"/>
              <a:t>​			</a:t>
            </a:r>
            <a:r>
              <a:rPr lang="en-GB" dirty="0"/>
              <a:t>Finally</a:t>
            </a:r>
            <a:r>
              <a:rPr lang="en-US" dirty="0"/>
              <a:t>​</a:t>
            </a:r>
          </a:p>
          <a:p>
            <a:pPr fontAlgn="base"/>
            <a:endParaRPr lang="en-GB" dirty="0"/>
          </a:p>
          <a:p>
            <a:pPr fontAlgn="base"/>
            <a:r>
              <a:rPr lang="en-GB" dirty="0"/>
              <a:t>What this demonstrates/highlights is…</a:t>
            </a:r>
            <a:r>
              <a:rPr lang="en-US" dirty="0"/>
              <a:t>​		</a:t>
            </a:r>
            <a:r>
              <a:rPr lang="en-GB" dirty="0"/>
              <a:t>An example to demonstrate this is…</a:t>
            </a:r>
            <a:r>
              <a:rPr lang="en-US" dirty="0"/>
              <a:t>​</a:t>
            </a:r>
            <a:endParaRPr lang="en-GB" sz="2000" dirty="0"/>
          </a:p>
          <a:p>
            <a:pPr lvl="0"/>
            <a:endParaRPr lang="en-GB" sz="2000" dirty="0"/>
          </a:p>
        </p:txBody>
      </p:sp>
    </p:spTree>
    <p:extLst>
      <p:ext uri="{BB962C8B-B14F-4D97-AF65-F5344CB8AC3E}">
        <p14:creationId xmlns:p14="http://schemas.microsoft.com/office/powerpoint/2010/main" val="355537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9364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r>
              <a:rPr lang="en-GB" sz="2400" b="1" dirty="0"/>
              <a:t>AO3 Analysis and Evaluation </a:t>
            </a:r>
            <a:r>
              <a:rPr lang="en-GB" sz="2400" dirty="0"/>
              <a:t>– Band 1 is characterised by limited, Band 2 by partial and band 3 by developed analysis and evaluation. </a:t>
            </a:r>
          </a:p>
          <a:p>
            <a:endParaRPr lang="en-GB" sz="2400" dirty="0"/>
          </a:p>
          <a:p>
            <a:r>
              <a:rPr lang="en-GB" sz="2400" dirty="0"/>
              <a:t>In the case of a 15 mark question on crime, there is a further differentiation with Band 3 requiring good analysis and evaluation.</a:t>
            </a:r>
          </a:p>
          <a:p>
            <a:endParaRPr lang="en-GB" sz="2400" dirty="0"/>
          </a:p>
          <a:p>
            <a:r>
              <a:rPr lang="en-GB" sz="2400" b="1" dirty="0"/>
              <a:t>Marking in general</a:t>
            </a:r>
          </a:p>
          <a:p>
            <a:r>
              <a:rPr lang="en-GB" sz="2400" dirty="0"/>
              <a:t>Choosing the correct band is the first stage in marking the questions with higher marks. In particular, this will help in awarding marks for 15 mark questions. Once the band has been decided then the specific mark can be decided for each Assessment Objective. </a:t>
            </a:r>
            <a:endParaRPr lang="en-GB" sz="2000" dirty="0"/>
          </a:p>
        </p:txBody>
      </p:sp>
    </p:spTree>
    <p:extLst>
      <p:ext uri="{BB962C8B-B14F-4D97-AF65-F5344CB8AC3E}">
        <p14:creationId xmlns:p14="http://schemas.microsoft.com/office/powerpoint/2010/main" val="192501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DCCE52-612E-405A-94FC-07FB1CBE1A22}"/>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
        <p:nvSpPr>
          <p:cNvPr id="8" name="Content Placeholder 2">
            <a:extLst>
              <a:ext uri="{FF2B5EF4-FFF2-40B4-BE49-F238E27FC236}">
                <a16:creationId xmlns:a16="http://schemas.microsoft.com/office/drawing/2014/main" id="{00B15FF2-70C7-46D2-B970-4C219187CE9A}"/>
              </a:ext>
            </a:extLst>
          </p:cNvPr>
          <p:cNvSpPr txBox="1">
            <a:spLocks/>
          </p:cNvSpPr>
          <p:nvPr/>
        </p:nvSpPr>
        <p:spPr>
          <a:xfrm>
            <a:off x="457200" y="2609385"/>
            <a:ext cx="8039819" cy="2631688"/>
          </a:xfrm>
          <a:prstGeom prst="rect">
            <a:avLst/>
          </a:prstGeom>
        </p:spPr>
        <p:txBody>
          <a:bodyPr anchor="t">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endParaRPr lang="en-GB" sz="3600" dirty="0">
              <a:latin typeface="+mn-lt"/>
              <a:ea typeface="Cambria" panose="02040503050406030204" pitchFamily="18" charset="0"/>
              <a:cs typeface="Cambria" panose="02040503050406030204" pitchFamily="18" charset="0"/>
            </a:endParaRPr>
          </a:p>
          <a:p>
            <a:endParaRPr lang="en-GB" sz="3600" dirty="0">
              <a:latin typeface="+mn-lt"/>
            </a:endParaRPr>
          </a:p>
        </p:txBody>
      </p:sp>
      <p:graphicFrame>
        <p:nvGraphicFramePr>
          <p:cNvPr id="2" name="Table 1">
            <a:extLst>
              <a:ext uri="{FF2B5EF4-FFF2-40B4-BE49-F238E27FC236}">
                <a16:creationId xmlns:a16="http://schemas.microsoft.com/office/drawing/2014/main" id="{C166B5C7-DB0A-E444-821A-F8FFE31F3B49}"/>
              </a:ext>
            </a:extLst>
          </p:cNvPr>
          <p:cNvGraphicFramePr>
            <a:graphicFrameLocks noGrp="1"/>
          </p:cNvGraphicFramePr>
          <p:nvPr/>
        </p:nvGraphicFramePr>
        <p:xfrm>
          <a:off x="457200" y="2796786"/>
          <a:ext cx="8229600" cy="1981200"/>
        </p:xfrm>
        <a:graphic>
          <a:graphicData uri="http://schemas.openxmlformats.org/drawingml/2006/table">
            <a:tbl>
              <a:tblPr/>
              <a:tblGrid>
                <a:gridCol w="4114800">
                  <a:extLst>
                    <a:ext uri="{9D8B030D-6E8A-4147-A177-3AD203B41FA5}">
                      <a16:colId xmlns:a16="http://schemas.microsoft.com/office/drawing/2014/main" val="4197342008"/>
                    </a:ext>
                  </a:extLst>
                </a:gridCol>
                <a:gridCol w="4114800">
                  <a:extLst>
                    <a:ext uri="{9D8B030D-6E8A-4147-A177-3AD203B41FA5}">
                      <a16:colId xmlns:a16="http://schemas.microsoft.com/office/drawing/2014/main" val="2255301118"/>
                    </a:ext>
                  </a:extLst>
                </a:gridCol>
              </a:tblGrid>
              <a:tr h="0">
                <a:tc>
                  <a:txBody>
                    <a:bodyPr/>
                    <a:lstStyle/>
                    <a:p>
                      <a:r>
                        <a:rPr lang="en-GB" sz="2000" dirty="0">
                          <a:effectLst/>
                          <a:latin typeface="Arial" panose="020B0604020202020204" pitchFamily="34" charset="0"/>
                          <a:cs typeface="Arial" panose="020B0604020202020204" pitchFamily="34" charset="0"/>
                        </a:rPr>
                        <a:t>What age group? </a:t>
                      </a: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tc>
                  <a:txBody>
                    <a:bodyPr/>
                    <a:lstStyle/>
                    <a:p>
                      <a:r>
                        <a:rPr lang="en-GB" sz="2000">
                          <a:effectLst/>
                          <a:latin typeface="Arial" panose="020B0604020202020204" pitchFamily="34" charset="0"/>
                          <a:cs typeface="Arial" panose="020B0604020202020204" pitchFamily="34" charset="0"/>
                        </a:rPr>
                        <a:t>The Minimum Wage (per hour) </a:t>
                      </a: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extLst>
                  <a:ext uri="{0D108BD9-81ED-4DB2-BD59-A6C34878D82A}">
                    <a16:rowId xmlns:a16="http://schemas.microsoft.com/office/drawing/2014/main" val="2560029243"/>
                  </a:ext>
                </a:extLst>
              </a:tr>
              <a:tr h="0">
                <a:tc>
                  <a:txBody>
                    <a:bodyPr/>
                    <a:lstStyle/>
                    <a:p>
                      <a:r>
                        <a:rPr lang="en-GB" sz="2000" dirty="0">
                          <a:effectLst/>
                          <a:latin typeface="Arial" panose="020B0604020202020204" pitchFamily="34" charset="0"/>
                          <a:cs typeface="Arial" panose="020B0604020202020204" pitchFamily="34" charset="0"/>
                        </a:rPr>
                        <a:t>Under 18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tc>
                  <a:txBody>
                    <a:bodyPr/>
                    <a:lstStyle/>
                    <a:p>
                      <a:r>
                        <a:rPr lang="en-GB" sz="2000">
                          <a:effectLst/>
                          <a:latin typeface="Arial" panose="020B0604020202020204" pitchFamily="34" charset="0"/>
                          <a:cs typeface="Arial" panose="020B0604020202020204" pitchFamily="34" charset="0"/>
                        </a:rPr>
                        <a:t>£4.20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extLst>
                  <a:ext uri="{0D108BD9-81ED-4DB2-BD59-A6C34878D82A}">
                    <a16:rowId xmlns:a16="http://schemas.microsoft.com/office/drawing/2014/main" val="1881871977"/>
                  </a:ext>
                </a:extLst>
              </a:tr>
              <a:tr h="0">
                <a:tc>
                  <a:txBody>
                    <a:bodyPr/>
                    <a:lstStyle/>
                    <a:p>
                      <a:r>
                        <a:rPr lang="en-GB" sz="2000" dirty="0">
                          <a:effectLst/>
                          <a:latin typeface="Arial" panose="020B0604020202020204" pitchFamily="34" charset="0"/>
                          <a:cs typeface="Arial" panose="020B0604020202020204" pitchFamily="34" charset="0"/>
                        </a:rPr>
                        <a:t>18 to 20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tc>
                  <a:txBody>
                    <a:bodyPr/>
                    <a:lstStyle/>
                    <a:p>
                      <a:r>
                        <a:rPr lang="en-GB" sz="2000">
                          <a:effectLst/>
                          <a:latin typeface="Arial" panose="020B0604020202020204" pitchFamily="34" charset="0"/>
                          <a:cs typeface="Arial" panose="020B0604020202020204" pitchFamily="34" charset="0"/>
                        </a:rPr>
                        <a:t>£5.90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extLst>
                  <a:ext uri="{0D108BD9-81ED-4DB2-BD59-A6C34878D82A}">
                    <a16:rowId xmlns:a16="http://schemas.microsoft.com/office/drawing/2014/main" val="3690203661"/>
                  </a:ext>
                </a:extLst>
              </a:tr>
              <a:tr h="0">
                <a:tc>
                  <a:txBody>
                    <a:bodyPr/>
                    <a:lstStyle/>
                    <a:p>
                      <a:r>
                        <a:rPr lang="en-GB" sz="2000" dirty="0">
                          <a:effectLst/>
                          <a:latin typeface="Arial" panose="020B0604020202020204" pitchFamily="34" charset="0"/>
                          <a:cs typeface="Arial" panose="020B0604020202020204" pitchFamily="34" charset="0"/>
                        </a:rPr>
                        <a:t>21 and above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tc>
                  <a:txBody>
                    <a:bodyPr/>
                    <a:lstStyle/>
                    <a:p>
                      <a:r>
                        <a:rPr lang="en-GB" sz="2000">
                          <a:effectLst/>
                          <a:latin typeface="Arial" panose="020B0604020202020204" pitchFamily="34" charset="0"/>
                          <a:cs typeface="Arial" panose="020B0604020202020204" pitchFamily="34" charset="0"/>
                        </a:rPr>
                        <a:t>£7.38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extLst>
                  <a:ext uri="{0D108BD9-81ED-4DB2-BD59-A6C34878D82A}">
                    <a16:rowId xmlns:a16="http://schemas.microsoft.com/office/drawing/2014/main" val="2853082301"/>
                  </a:ext>
                </a:extLst>
              </a:tr>
              <a:tr h="0">
                <a:tc>
                  <a:txBody>
                    <a:bodyPr/>
                    <a:lstStyle/>
                    <a:p>
                      <a:r>
                        <a:rPr lang="en-GB" sz="2000" dirty="0">
                          <a:effectLst/>
                          <a:latin typeface="Arial" panose="020B0604020202020204" pitchFamily="34" charset="0"/>
                          <a:cs typeface="Arial" panose="020B0604020202020204" pitchFamily="34" charset="0"/>
                        </a:rPr>
                        <a:t>25 and above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tc>
                  <a:txBody>
                    <a:bodyPr/>
                    <a:lstStyle/>
                    <a:p>
                      <a:r>
                        <a:rPr lang="en-GB" sz="2000" dirty="0">
                          <a:effectLst/>
                          <a:latin typeface="Arial" panose="020B0604020202020204" pitchFamily="34" charset="0"/>
                          <a:cs typeface="Arial" panose="020B0604020202020204" pitchFamily="34" charset="0"/>
                        </a:rPr>
                        <a:t>£7.83 </a:t>
                      </a: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tcPr>
                </a:tc>
                <a:extLst>
                  <a:ext uri="{0D108BD9-81ED-4DB2-BD59-A6C34878D82A}">
                    <a16:rowId xmlns:a16="http://schemas.microsoft.com/office/drawing/2014/main" val="770450868"/>
                  </a:ext>
                </a:extLst>
              </a:tr>
            </a:tbl>
          </a:graphicData>
        </a:graphic>
      </p:graphicFrame>
      <p:sp>
        <p:nvSpPr>
          <p:cNvPr id="4" name="Rectangle 1">
            <a:extLst>
              <a:ext uri="{FF2B5EF4-FFF2-40B4-BE49-F238E27FC236}">
                <a16:creationId xmlns:a16="http://schemas.microsoft.com/office/drawing/2014/main" id="{5D07DA73-0F14-C34C-B4C3-9F3D4B279C36}"/>
              </a:ext>
            </a:extLst>
          </p:cNvPr>
          <p:cNvSpPr>
            <a:spLocks noChangeArrowheads="1"/>
          </p:cNvSpPr>
          <p:nvPr/>
        </p:nvSpPr>
        <p:spPr bwMode="auto">
          <a:xfrm>
            <a:off x="457200" y="719274"/>
            <a:ext cx="8229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Arial" panose="020B0604020202020204" pitchFamily="34" charset="0"/>
                <a:cs typeface="Arial" panose="020B0604020202020204" pitchFamily="34" charset="0"/>
              </a:rPr>
              <a:t>Read the script below for </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commentary on these answers from 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Look at the following information and answer the questions that follow. A guide to the Minimum Wage in the UK, 2018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Adapted from livingwage.org.uk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90ABEE0-58F3-5443-A769-6D5CB0D04AD9}"/>
              </a:ext>
            </a:extLst>
          </p:cNvPr>
          <p:cNvSpPr/>
          <p:nvPr/>
        </p:nvSpPr>
        <p:spPr>
          <a:xfrm>
            <a:off x="267418" y="5136309"/>
            <a:ext cx="8419381" cy="923330"/>
          </a:xfrm>
          <a:prstGeom prst="rect">
            <a:avLst/>
          </a:prstGeom>
        </p:spPr>
        <p:txBody>
          <a:bodyPr wrap="square">
            <a:spAutoFit/>
          </a:bodyPr>
          <a:lstStyle/>
          <a:p>
            <a:r>
              <a:rPr lang="en-GB" i="1" dirty="0">
                <a:latin typeface="ArialWGL"/>
              </a:rPr>
              <a:t>(c) </a:t>
            </a:r>
            <a:r>
              <a:rPr lang="en-GB" dirty="0"/>
              <a:t>Describe </a:t>
            </a:r>
            <a:r>
              <a:rPr lang="en-GB" b="1" dirty="0"/>
              <a:t>two </a:t>
            </a:r>
            <a:r>
              <a:rPr lang="en-GB" dirty="0"/>
              <a:t>patterns or trends shown in the table supporting your answer with reference to the statistics in the table. [4] </a:t>
            </a:r>
          </a:p>
          <a:p>
            <a:endParaRPr lang="en-GB" dirty="0">
              <a:effectLst/>
            </a:endParaRPr>
          </a:p>
        </p:txBody>
      </p:sp>
      <p:sp>
        <p:nvSpPr>
          <p:cNvPr id="6" name="Rectangle 5">
            <a:extLst>
              <a:ext uri="{FF2B5EF4-FFF2-40B4-BE49-F238E27FC236}">
                <a16:creationId xmlns:a16="http://schemas.microsoft.com/office/drawing/2014/main" id="{9250C039-F9B1-D04A-9D65-5191E6575153}"/>
              </a:ext>
            </a:extLst>
          </p:cNvPr>
          <p:cNvSpPr/>
          <p:nvPr/>
        </p:nvSpPr>
        <p:spPr>
          <a:xfrm>
            <a:off x="267417" y="145732"/>
            <a:ext cx="8419381" cy="461665"/>
          </a:xfrm>
          <a:prstGeom prst="rect">
            <a:avLst/>
          </a:prstGeom>
        </p:spPr>
        <p:txBody>
          <a:bodyPr wrap="square">
            <a:spAutoFit/>
          </a:bodyPr>
          <a:lstStyle/>
          <a:p>
            <a:pPr algn="ctr"/>
            <a:endParaRPr lang="en-GB" sz="2400" b="1" dirty="0">
              <a:solidFill>
                <a:schemeClr val="bg1"/>
              </a:solidFill>
              <a:highlight>
                <a:srgbClr val="E55A0F"/>
              </a:highligh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2580041"/>
      </p:ext>
    </p:extLst>
  </p:cSld>
  <p:clrMapOvr>
    <a:masterClrMapping/>
  </p:clrMapOvr>
  <mc:AlternateContent xmlns:mc="http://schemas.openxmlformats.org/markup-compatibility/2006" xmlns:p14="http://schemas.microsoft.com/office/powerpoint/2010/main">
    <mc:Choice Requires="p14">
      <p:transition spd="slow" p14:dur="2000" advTm="57624"/>
    </mc:Choice>
    <mc:Fallback xmlns="">
      <p:transition spd="slow" advTm="5762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fontScale="77500" lnSpcReduction="20000"/>
          </a:bodyPr>
          <a:lstStyle/>
          <a:p>
            <a:r>
              <a:rPr lang="en-GB" i="1" dirty="0">
                <a:latin typeface="ArialWGL"/>
              </a:rPr>
              <a:t>c) </a:t>
            </a:r>
            <a:r>
              <a:rPr lang="en-GB" dirty="0"/>
              <a:t>Describe </a:t>
            </a:r>
            <a:r>
              <a:rPr lang="en-GB" b="1" dirty="0"/>
              <a:t>two </a:t>
            </a:r>
            <a:r>
              <a:rPr lang="en-GB" dirty="0"/>
              <a:t>patterns or trends shown in the table supporting your answer with reference to the statistics in the table. [4] </a:t>
            </a: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fontScale="92500" lnSpcReduction="20000"/>
          </a:bodyPr>
          <a:lstStyle/>
          <a:p>
            <a:r>
              <a:rPr lang="en-US" dirty="0">
                <a:solidFill>
                  <a:schemeClr val="tx1"/>
                </a:solidFill>
              </a:rPr>
              <a:t>Student answer</a:t>
            </a:r>
          </a:p>
          <a:p>
            <a:r>
              <a:rPr lang="en-US" sz="2200" b="1" i="1" dirty="0">
                <a:solidFill>
                  <a:schemeClr val="tx1"/>
                </a:solidFill>
              </a:rPr>
              <a:t>One pattern shown by the data is that there is an increase in wages as you get older. Under 18’s have a minimum wage of £4.20 while over 25’s have minimum wage of £7.83.</a:t>
            </a:r>
          </a:p>
          <a:p>
            <a:endParaRPr lang="en-US" sz="2200" b="1" i="1" dirty="0">
              <a:solidFill>
                <a:schemeClr val="tx1"/>
              </a:solidFill>
            </a:endParaRPr>
          </a:p>
          <a:p>
            <a:r>
              <a:rPr lang="en-US" sz="2200" b="1" i="1" dirty="0">
                <a:solidFill>
                  <a:schemeClr val="tx1"/>
                </a:solidFill>
              </a:rPr>
              <a:t>Another pattern is shown that as you go up every age group the increase in minimum wage decreases. Under 18’s to 18-20 have a difference of £1.70 whereas 21 and above to 25 and above, have a minimum wage difference of 45p. So the amount of the increase in wage is less with every step up the age group.</a:t>
            </a:r>
          </a:p>
          <a:p>
            <a:endParaRPr lang="en-US" dirty="0"/>
          </a:p>
        </p:txBody>
      </p:sp>
      <p:sp>
        <p:nvSpPr>
          <p:cNvPr id="5" name="Title 1">
            <a:extLst>
              <a:ext uri="{FF2B5EF4-FFF2-40B4-BE49-F238E27FC236}">
                <a16:creationId xmlns:a16="http://schemas.microsoft.com/office/drawing/2014/main" id="{F5CACDA6-B98E-4E42-B265-ECC70F146858}"/>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extLst>
      <p:ext uri="{BB962C8B-B14F-4D97-AF65-F5344CB8AC3E}">
        <p14:creationId xmlns:p14="http://schemas.microsoft.com/office/powerpoint/2010/main" val="2863578786"/>
      </p:ext>
    </p:extLst>
  </p:cSld>
  <p:clrMapOvr>
    <a:masterClrMapping/>
  </p:clrMapOvr>
  <mc:AlternateContent xmlns:mc="http://schemas.openxmlformats.org/markup-compatibility/2006" xmlns:p14="http://schemas.microsoft.com/office/powerpoint/2010/main">
    <mc:Choice Requires="p14">
      <p:transition spd="slow" p14:dur="2000" advTm="63576"/>
    </mc:Choice>
    <mc:Fallback xmlns="">
      <p:transition spd="slow" advTm="635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lnSpcReduction="10000"/>
          </a:bodyPr>
          <a:lstStyle/>
          <a:p>
            <a:r>
              <a:rPr lang="en-GB" i="1" dirty="0">
                <a:solidFill>
                  <a:schemeClr val="tx1"/>
                </a:solidFill>
                <a:latin typeface="ArialWGL"/>
              </a:rPr>
              <a:t>Question 3 – Social differentiation and stratification</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fontScale="62500" lnSpcReduction="20000"/>
          </a:bodyPr>
          <a:lstStyle/>
          <a:p>
            <a:r>
              <a:rPr lang="en-GB" dirty="0">
                <a:solidFill>
                  <a:schemeClr val="tx1"/>
                </a:solidFill>
              </a:rPr>
              <a:t>3. (c) Discuss reasons why some age groups may face discrimination in the UK. [9]</a:t>
            </a:r>
          </a:p>
          <a:p>
            <a:r>
              <a:rPr lang="en-GB" dirty="0">
                <a:solidFill>
                  <a:schemeClr val="tx1"/>
                </a:solidFill>
              </a:rPr>
              <a:t>Student answer – 2</a:t>
            </a:r>
            <a:r>
              <a:rPr lang="en-GB" baseline="30000" dirty="0">
                <a:solidFill>
                  <a:schemeClr val="tx1"/>
                </a:solidFill>
              </a:rPr>
              <a:t>nd</a:t>
            </a:r>
            <a:r>
              <a:rPr lang="en-GB" dirty="0">
                <a:solidFill>
                  <a:schemeClr val="tx1"/>
                </a:solidFill>
              </a:rPr>
              <a:t> paragraph</a:t>
            </a:r>
          </a:p>
          <a:p>
            <a:r>
              <a:rPr lang="en-GB" i="1" dirty="0">
                <a:solidFill>
                  <a:schemeClr val="tx1"/>
                </a:solidFill>
              </a:rPr>
              <a:t>The elderly may face discrimination due to ideas that are preconceived. As the elderly are seen as feeble and incompetent with technology, they are discriminated against when it comes to finding work. This is because they are seen as unskilled with technology. </a:t>
            </a:r>
            <a:r>
              <a:rPr lang="en-GB" i="1" dirty="0">
                <a:solidFill>
                  <a:schemeClr val="tx1"/>
                </a:solidFill>
                <a:highlight>
                  <a:srgbClr val="FFFF00"/>
                </a:highlight>
              </a:rPr>
              <a:t>However, some companies intentionally hire older people to give employment chances, such as Barclays scheme to assist older people with returning to work and even offers apprenticeships.</a:t>
            </a:r>
          </a:p>
          <a:p>
            <a:r>
              <a:rPr lang="en-GB" dirty="0">
                <a:solidFill>
                  <a:schemeClr val="tx1"/>
                </a:solidFill>
              </a:rPr>
              <a:t> </a:t>
            </a:r>
          </a:p>
          <a:p>
            <a:endParaRPr lang="en-GB" i="1" dirty="0">
              <a:solidFill>
                <a:schemeClr val="tx1"/>
              </a:solidFill>
            </a:endParaRPr>
          </a:p>
          <a:p>
            <a:endParaRPr lang="en-GB" dirty="0"/>
          </a:p>
        </p:txBody>
      </p:sp>
      <p:sp>
        <p:nvSpPr>
          <p:cNvPr id="5" name="Title 1">
            <a:extLst>
              <a:ext uri="{FF2B5EF4-FFF2-40B4-BE49-F238E27FC236}">
                <a16:creationId xmlns:a16="http://schemas.microsoft.com/office/drawing/2014/main" id="{73CCA93D-15EB-FE44-A57A-C1DEABEC5163}"/>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extLst>
      <p:ext uri="{BB962C8B-B14F-4D97-AF65-F5344CB8AC3E}">
        <p14:creationId xmlns:p14="http://schemas.microsoft.com/office/powerpoint/2010/main" val="149806947"/>
      </p:ext>
    </p:extLst>
  </p:cSld>
  <p:clrMapOvr>
    <a:masterClrMapping/>
  </p:clrMapOvr>
  <mc:AlternateContent xmlns:mc="http://schemas.openxmlformats.org/markup-compatibility/2006" xmlns:p14="http://schemas.microsoft.com/office/powerpoint/2010/main">
    <mc:Choice Requires="p14">
      <p:transition spd="slow" p14:dur="2000" advTm="82305"/>
    </mc:Choice>
    <mc:Fallback xmlns="">
      <p:transition spd="slow" advTm="8230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lnSpcReduction="10000"/>
          </a:bodyPr>
          <a:lstStyle/>
          <a:p>
            <a:r>
              <a:rPr lang="en-GB" i="1" dirty="0">
                <a:solidFill>
                  <a:schemeClr val="tx1"/>
                </a:solidFill>
                <a:latin typeface="ArialWGL"/>
              </a:rPr>
              <a:t>Question 3 – Social differentiation and stratification</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fontScale="62500" lnSpcReduction="20000"/>
          </a:bodyPr>
          <a:lstStyle/>
          <a:p>
            <a:r>
              <a:rPr lang="en-GB" dirty="0">
                <a:solidFill>
                  <a:schemeClr val="tx1"/>
                </a:solidFill>
              </a:rPr>
              <a:t>3. (c) Discuss reasons why some age groups may face discrimination in the UK. [9]</a:t>
            </a:r>
          </a:p>
          <a:p>
            <a:r>
              <a:rPr lang="en-GB" dirty="0">
                <a:solidFill>
                  <a:schemeClr val="tx1"/>
                </a:solidFill>
              </a:rPr>
              <a:t>Student answer – 3rd paragraph</a:t>
            </a:r>
          </a:p>
          <a:p>
            <a:r>
              <a:rPr lang="en-GB" i="1" dirty="0">
                <a:solidFill>
                  <a:schemeClr val="tx1"/>
                </a:solidFill>
              </a:rPr>
              <a:t>The elderly have to pay more expensive life insurance than younger people or my not be offered it. They also face discrimination at work as they are seen as more prone to illness. Lack of life insurance may limit their ability to take part in certain activities, making them socially excluded. This is made worse by employers who do not want to employ them in case they take a lot of time off sick which costs the employer money. This makes them discriminated as consumers and workers.</a:t>
            </a:r>
          </a:p>
          <a:p>
            <a:endParaRPr lang="en-GB" i="1" dirty="0">
              <a:solidFill>
                <a:schemeClr val="tx1"/>
              </a:solidFill>
            </a:endParaRPr>
          </a:p>
          <a:p>
            <a:endParaRPr lang="en-GB" dirty="0"/>
          </a:p>
        </p:txBody>
      </p:sp>
      <p:sp>
        <p:nvSpPr>
          <p:cNvPr id="5" name="Title 1">
            <a:extLst>
              <a:ext uri="{FF2B5EF4-FFF2-40B4-BE49-F238E27FC236}">
                <a16:creationId xmlns:a16="http://schemas.microsoft.com/office/drawing/2014/main" id="{A35AA3C8-6040-DE41-A6DD-99C589EB4865}"/>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extLst>
      <p:ext uri="{BB962C8B-B14F-4D97-AF65-F5344CB8AC3E}">
        <p14:creationId xmlns:p14="http://schemas.microsoft.com/office/powerpoint/2010/main" val="3388949642"/>
      </p:ext>
    </p:extLst>
  </p:cSld>
  <p:clrMapOvr>
    <a:masterClrMapping/>
  </p:clrMapOvr>
  <mc:AlternateContent xmlns:mc="http://schemas.openxmlformats.org/markup-compatibility/2006" xmlns:p14="http://schemas.microsoft.com/office/powerpoint/2010/main">
    <mc:Choice Requires="p14">
      <p:transition spd="slow" p14:dur="2000" advTm="89554"/>
    </mc:Choice>
    <mc:Fallback xmlns="">
      <p:transition spd="slow" advTm="895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a:bodyPr>
          <a:lstStyle/>
          <a:p>
            <a:r>
              <a:rPr lang="en-GB" i="1" dirty="0">
                <a:solidFill>
                  <a:schemeClr val="tx1"/>
                </a:solidFill>
                <a:latin typeface="ArialWGL"/>
              </a:rPr>
              <a:t>Question 6 – Crime and Deviance</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1628872"/>
            <a:ext cx="8229600" cy="4265457"/>
          </a:xfrm>
        </p:spPr>
        <p:txBody>
          <a:bodyPr>
            <a:normAutofit fontScale="62500" lnSpcReduction="20000"/>
          </a:bodyPr>
          <a:lstStyle/>
          <a:p>
            <a:endParaRPr lang="en-GB" dirty="0"/>
          </a:p>
          <a:p>
            <a:r>
              <a:rPr lang="en-GB" dirty="0"/>
              <a:t>(b) Describe how social control works in society. [5]</a:t>
            </a:r>
          </a:p>
          <a:p>
            <a:r>
              <a:rPr lang="en-GB" b="1" dirty="0">
                <a:solidFill>
                  <a:schemeClr val="tx1"/>
                </a:solidFill>
              </a:rPr>
              <a:t>Student answer</a:t>
            </a:r>
          </a:p>
          <a:p>
            <a:r>
              <a:rPr lang="en-GB" dirty="0">
                <a:solidFill>
                  <a:schemeClr val="tx1"/>
                </a:solidFill>
              </a:rPr>
              <a:t>Social control is a process by which norms and values are enforced. </a:t>
            </a:r>
            <a:r>
              <a:rPr lang="en-GB" dirty="0">
                <a:solidFill>
                  <a:schemeClr val="tx1"/>
                </a:solidFill>
                <a:highlight>
                  <a:srgbClr val="FFFF00"/>
                </a:highlight>
              </a:rPr>
              <a:t>Informal social control </a:t>
            </a:r>
            <a:r>
              <a:rPr lang="en-GB" dirty="0">
                <a:solidFill>
                  <a:schemeClr val="tx1"/>
                </a:solidFill>
              </a:rPr>
              <a:t>is performed by the family and education as they give </a:t>
            </a:r>
            <a:r>
              <a:rPr lang="en-GB" dirty="0">
                <a:solidFill>
                  <a:schemeClr val="tx1"/>
                </a:solidFill>
                <a:highlight>
                  <a:srgbClr val="FFFF00"/>
                </a:highlight>
              </a:rPr>
              <a:t>sanctions</a:t>
            </a:r>
            <a:r>
              <a:rPr lang="en-GB" dirty="0">
                <a:solidFill>
                  <a:schemeClr val="tx1"/>
                </a:solidFill>
              </a:rPr>
              <a:t> ( rewards or punishments) to reinforce society </a:t>
            </a:r>
            <a:r>
              <a:rPr lang="en-GB" dirty="0">
                <a:solidFill>
                  <a:schemeClr val="tx1"/>
                </a:solidFill>
                <a:highlight>
                  <a:srgbClr val="FFFF00"/>
                </a:highlight>
              </a:rPr>
              <a:t>norms and values</a:t>
            </a:r>
            <a:r>
              <a:rPr lang="en-GB" dirty="0">
                <a:solidFill>
                  <a:schemeClr val="tx1"/>
                </a:solidFill>
              </a:rPr>
              <a:t>, to ensure that they are a law abiding citizen. However, when informal social control fails </a:t>
            </a:r>
            <a:r>
              <a:rPr lang="en-GB" dirty="0">
                <a:solidFill>
                  <a:schemeClr val="tx1"/>
                </a:solidFill>
                <a:highlight>
                  <a:srgbClr val="FFFF00"/>
                </a:highlight>
              </a:rPr>
              <a:t>formal social control </a:t>
            </a:r>
            <a:r>
              <a:rPr lang="en-GB" dirty="0">
                <a:solidFill>
                  <a:schemeClr val="tx1"/>
                </a:solidFill>
              </a:rPr>
              <a:t>is implicated. This refers to government institutions such as prison which is used to reiterate and ensure one is reformed and act according to norms.</a:t>
            </a:r>
          </a:p>
          <a:p>
            <a:endParaRPr lang="en-US" dirty="0">
              <a:solidFill>
                <a:schemeClr val="tx1"/>
              </a:solidFill>
            </a:endParaRPr>
          </a:p>
        </p:txBody>
      </p:sp>
      <p:sp>
        <p:nvSpPr>
          <p:cNvPr id="5" name="Title 1">
            <a:extLst>
              <a:ext uri="{FF2B5EF4-FFF2-40B4-BE49-F238E27FC236}">
                <a16:creationId xmlns:a16="http://schemas.microsoft.com/office/drawing/2014/main" id="{C87C13A3-08D7-F149-9609-A9196FF52512}"/>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custDataLst>
      <p:tags r:id="rId1"/>
    </p:custDataLst>
    <p:extLst>
      <p:ext uri="{BB962C8B-B14F-4D97-AF65-F5344CB8AC3E}">
        <p14:creationId xmlns:p14="http://schemas.microsoft.com/office/powerpoint/2010/main" val="3032024143"/>
      </p:ext>
    </p:extLst>
  </p:cSld>
  <p:clrMapOvr>
    <a:masterClrMapping/>
  </p:clrMapOvr>
  <mc:AlternateContent xmlns:mc="http://schemas.openxmlformats.org/markup-compatibility/2006" xmlns:p14="http://schemas.microsoft.com/office/powerpoint/2010/main">
    <mc:Choice Requires="p14">
      <p:transition spd="slow" p14:dur="2000" advTm="115038"/>
    </mc:Choice>
    <mc:Fallback xmlns="">
      <p:transition spd="slow" advTm="1150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15212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80728"/>
            <a:ext cx="8568952" cy="4493538"/>
          </a:xfrm>
          <a:prstGeom prst="rect">
            <a:avLst/>
          </a:prstGeom>
          <a:noFill/>
        </p:spPr>
        <p:txBody>
          <a:bodyPr wrap="square" rtlCol="0">
            <a:spAutoFit/>
          </a:bodyPr>
          <a:lstStyle/>
          <a:p>
            <a:endParaRPr lang="en-GB" sz="2400" b="1" dirty="0"/>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Please read the qualification overview PowerPoint first.</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This PowerPoint focuses on applying the marking criteria in GCSE Sociology component 2</a:t>
            </a:r>
          </a:p>
          <a:p>
            <a:pPr lvl="0"/>
            <a:endParaRPr lang="en-GB" sz="2200" dirty="0">
              <a:highlight>
                <a:srgbClr val="FFFF00"/>
              </a:highlight>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You will also need access to the following documents:</a:t>
            </a:r>
          </a:p>
          <a:p>
            <a:pPr lvl="0"/>
            <a:endParaRPr lang="en-GB" sz="22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relevant marking schemes</a:t>
            </a: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exemplar materials.</a:t>
            </a: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GCSE syllabus</a:t>
            </a:r>
          </a:p>
          <a:p>
            <a:pPr marL="342900" lvl="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104760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a:bodyPr>
          <a:lstStyle/>
          <a:p>
            <a:r>
              <a:rPr lang="en-GB" i="1" dirty="0">
                <a:solidFill>
                  <a:schemeClr val="tx1"/>
                </a:solidFill>
                <a:latin typeface="ArialWGL"/>
              </a:rPr>
              <a:t>Question 6 – Crime and Deviance</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a:bodyPr>
          <a:lstStyle/>
          <a:p>
            <a:r>
              <a:rPr lang="en-GB" dirty="0"/>
              <a:t>	 (d) ‘Crime is mainly committed by young working-class males.’ Do you agree with this view? [15] In your answer you are advised to refer to sociological arguments and ideas to support your judgement.</a:t>
            </a:r>
          </a:p>
          <a:p>
            <a:endParaRPr lang="en-US" dirty="0">
              <a:solidFill>
                <a:schemeClr val="tx1"/>
              </a:solidFill>
            </a:endParaRPr>
          </a:p>
        </p:txBody>
      </p:sp>
      <p:sp>
        <p:nvSpPr>
          <p:cNvPr id="6" name="Title 1">
            <a:extLst>
              <a:ext uri="{FF2B5EF4-FFF2-40B4-BE49-F238E27FC236}">
                <a16:creationId xmlns:a16="http://schemas.microsoft.com/office/drawing/2014/main" id="{A8374DA3-8489-2447-AD02-AB066B26D47D}"/>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custDataLst>
      <p:tags r:id="rId1"/>
    </p:custDataLst>
    <p:extLst>
      <p:ext uri="{BB962C8B-B14F-4D97-AF65-F5344CB8AC3E}">
        <p14:creationId xmlns:p14="http://schemas.microsoft.com/office/powerpoint/2010/main" val="439420522"/>
      </p:ext>
    </p:extLst>
  </p:cSld>
  <p:clrMapOvr>
    <a:masterClrMapping/>
  </p:clrMapOvr>
  <mc:AlternateContent xmlns:mc="http://schemas.openxmlformats.org/markup-compatibility/2006" xmlns:p14="http://schemas.microsoft.com/office/powerpoint/2010/main">
    <mc:Choice Requires="p14">
      <p:transition spd="slow" p14:dur="2000" advTm="142354"/>
    </mc:Choice>
    <mc:Fallback xmlns="">
      <p:transition spd="slow" advTm="1423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a:bodyPr>
          <a:lstStyle/>
          <a:p>
            <a:r>
              <a:rPr lang="en-GB" i="1" dirty="0">
                <a:solidFill>
                  <a:schemeClr val="tx1"/>
                </a:solidFill>
                <a:latin typeface="ArialWGL"/>
              </a:rPr>
              <a:t>Question 6 – Crime and Deviance</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fontScale="55000" lnSpcReduction="20000"/>
          </a:bodyPr>
          <a:lstStyle/>
          <a:p>
            <a:r>
              <a:rPr lang="en-GB" dirty="0"/>
              <a:t>	 (d) ‘Crime is mainly committed by young working class males.’ Do you agree with this view? [15] In your answer you are advised to refer to sociological arguments and ideas to support your judgement.</a:t>
            </a:r>
          </a:p>
          <a:p>
            <a:r>
              <a:rPr lang="en-US" b="1" dirty="0">
                <a:solidFill>
                  <a:schemeClr val="tx1"/>
                </a:solidFill>
              </a:rPr>
              <a:t>Student answer –Opening argument</a:t>
            </a:r>
          </a:p>
          <a:p>
            <a:r>
              <a:rPr lang="en-US" dirty="0">
                <a:solidFill>
                  <a:schemeClr val="tx1"/>
                </a:solidFill>
              </a:rPr>
              <a:t>Crime statistics show that crime is usually committed by young working class males.</a:t>
            </a:r>
          </a:p>
          <a:p>
            <a:r>
              <a:rPr lang="en-US" dirty="0">
                <a:solidFill>
                  <a:schemeClr val="tx1"/>
                </a:solidFill>
              </a:rPr>
              <a:t>This is </a:t>
            </a:r>
            <a:r>
              <a:rPr lang="en-US" dirty="0">
                <a:solidFill>
                  <a:schemeClr val="tx1"/>
                </a:solidFill>
                <a:highlight>
                  <a:srgbClr val="FFFF00"/>
                </a:highlight>
              </a:rPr>
              <a:t>affirmed</a:t>
            </a:r>
            <a:r>
              <a:rPr lang="en-US" dirty="0">
                <a:solidFill>
                  <a:schemeClr val="tx1"/>
                </a:solidFill>
              </a:rPr>
              <a:t> by Merton’s strain theory. This suggests that crime is committed by the working class because of the strain between one’s goals and how they achieve it. This leads to them adopting a strain to anomie by which they do whatever allows them to achieve their goal, for example crime. This explains why working class commit crime.</a:t>
            </a:r>
          </a:p>
        </p:txBody>
      </p:sp>
      <p:sp>
        <p:nvSpPr>
          <p:cNvPr id="6" name="Title 1">
            <a:extLst>
              <a:ext uri="{FF2B5EF4-FFF2-40B4-BE49-F238E27FC236}">
                <a16:creationId xmlns:a16="http://schemas.microsoft.com/office/drawing/2014/main" id="{01625BF8-2D58-9A40-9E75-889B6477781E}"/>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custDataLst>
      <p:tags r:id="rId1"/>
    </p:custDataLst>
    <p:extLst>
      <p:ext uri="{BB962C8B-B14F-4D97-AF65-F5344CB8AC3E}">
        <p14:creationId xmlns:p14="http://schemas.microsoft.com/office/powerpoint/2010/main" val="4163815613"/>
      </p:ext>
    </p:extLst>
  </p:cSld>
  <p:clrMapOvr>
    <a:masterClrMapping/>
  </p:clrMapOvr>
  <mc:AlternateContent xmlns:mc="http://schemas.openxmlformats.org/markup-compatibility/2006" xmlns:p14="http://schemas.microsoft.com/office/powerpoint/2010/main">
    <mc:Choice Requires="p14">
      <p:transition spd="slow" p14:dur="2000" advTm="60047"/>
    </mc:Choice>
    <mc:Fallback xmlns="">
      <p:transition spd="slow" advTm="600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4F891-C3D8-7E45-9BA8-60C0FD1ED5F4}"/>
              </a:ext>
            </a:extLst>
          </p:cNvPr>
          <p:cNvSpPr>
            <a:spLocks noGrp="1"/>
          </p:cNvSpPr>
          <p:nvPr>
            <p:ph type="body" sz="quarter" idx="14"/>
          </p:nvPr>
        </p:nvSpPr>
        <p:spPr/>
        <p:txBody>
          <a:bodyPr>
            <a:normAutofit/>
          </a:bodyPr>
          <a:lstStyle/>
          <a:p>
            <a:r>
              <a:rPr lang="en-GB" i="1" dirty="0">
                <a:solidFill>
                  <a:schemeClr val="tx1"/>
                </a:solidFill>
                <a:latin typeface="ArialWGL"/>
              </a:rPr>
              <a:t>Question 6 – Crime and Deviance</a:t>
            </a:r>
            <a:endParaRPr lang="en-GB" dirty="0">
              <a:solidFill>
                <a:schemeClr val="tx1"/>
              </a:solidFill>
            </a:endParaRPr>
          </a:p>
          <a:p>
            <a:endParaRPr lang="en-US" dirty="0"/>
          </a:p>
        </p:txBody>
      </p:sp>
      <p:sp>
        <p:nvSpPr>
          <p:cNvPr id="3" name="Content Placeholder 2">
            <a:extLst>
              <a:ext uri="{FF2B5EF4-FFF2-40B4-BE49-F238E27FC236}">
                <a16:creationId xmlns:a16="http://schemas.microsoft.com/office/drawing/2014/main" id="{59B5D30D-9E7A-6649-B1F6-76488CC9A088}"/>
              </a:ext>
            </a:extLst>
          </p:cNvPr>
          <p:cNvSpPr>
            <a:spLocks noGrp="1"/>
          </p:cNvSpPr>
          <p:nvPr>
            <p:ph idx="1"/>
          </p:nvPr>
        </p:nvSpPr>
        <p:spPr>
          <a:xfrm>
            <a:off x="462756" y="2090737"/>
            <a:ext cx="8229600" cy="4265457"/>
          </a:xfrm>
        </p:spPr>
        <p:txBody>
          <a:bodyPr>
            <a:normAutofit fontScale="70000" lnSpcReduction="20000"/>
          </a:bodyPr>
          <a:lstStyle/>
          <a:p>
            <a:r>
              <a:rPr lang="en-GB" dirty="0"/>
              <a:t>	 (d) ‘Crime is mainly committed by young working class males.’ Do you agree with this view? [15] In your answer you are advised to refer to sociological arguments and ideas to support your judgement.</a:t>
            </a:r>
          </a:p>
          <a:p>
            <a:r>
              <a:rPr lang="en-US" b="1" dirty="0">
                <a:solidFill>
                  <a:schemeClr val="tx1"/>
                </a:solidFill>
              </a:rPr>
              <a:t>Student answer – evaluative edge</a:t>
            </a:r>
          </a:p>
          <a:p>
            <a:r>
              <a:rPr lang="en-US" dirty="0">
                <a:solidFill>
                  <a:schemeClr val="tx1"/>
                </a:solidFill>
              </a:rPr>
              <a:t>However, Slapper and Tombs identified two forms of crime, white collar and corporate crime. They suggested that corporate crime was less likely to be detected due to the power of the company. This is illustrated by the </a:t>
            </a:r>
            <a:r>
              <a:rPr lang="en-US" dirty="0">
                <a:solidFill>
                  <a:schemeClr val="tx1"/>
                </a:solidFill>
                <a:highlight>
                  <a:srgbClr val="FFFF00"/>
                </a:highlight>
              </a:rPr>
              <a:t>expenses scandal in the UK</a:t>
            </a:r>
            <a:r>
              <a:rPr lang="en-US" dirty="0">
                <a:solidFill>
                  <a:schemeClr val="tx1"/>
                </a:solidFill>
              </a:rPr>
              <a:t>. This shows that crime is committed by people of other classes as well as the working class.</a:t>
            </a:r>
          </a:p>
          <a:p>
            <a:endParaRPr lang="en-US" dirty="0">
              <a:solidFill>
                <a:schemeClr val="tx1"/>
              </a:solidFill>
            </a:endParaRPr>
          </a:p>
        </p:txBody>
      </p:sp>
      <p:sp>
        <p:nvSpPr>
          <p:cNvPr id="5" name="Title 1">
            <a:extLst>
              <a:ext uri="{FF2B5EF4-FFF2-40B4-BE49-F238E27FC236}">
                <a16:creationId xmlns:a16="http://schemas.microsoft.com/office/drawing/2014/main" id="{05BDEAD2-BC83-1646-808B-348696F4E4EF}"/>
              </a:ext>
            </a:extLst>
          </p:cNvPr>
          <p:cNvSpPr txBox="1">
            <a:spLocks/>
          </p:cNvSpPr>
          <p:nvPr/>
        </p:nvSpPr>
        <p:spPr>
          <a:xfrm>
            <a:off x="0" y="3316"/>
            <a:ext cx="9144000" cy="800586"/>
          </a:xfrm>
          <a:prstGeom prst="rect">
            <a:avLst/>
          </a:prstGeom>
          <a:solidFill>
            <a:srgbClr val="E55A0F"/>
          </a:solidFill>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b="1" dirty="0">
                <a:solidFill>
                  <a:schemeClr val="bg1"/>
                </a:solidFill>
                <a:highlight>
                  <a:srgbClr val="E55A0F"/>
                </a:highlight>
              </a:rPr>
              <a:t>Exemplar material</a:t>
            </a:r>
          </a:p>
        </p:txBody>
      </p:sp>
    </p:spTree>
    <p:custDataLst>
      <p:tags r:id="rId1"/>
    </p:custDataLst>
    <p:extLst>
      <p:ext uri="{BB962C8B-B14F-4D97-AF65-F5344CB8AC3E}">
        <p14:creationId xmlns:p14="http://schemas.microsoft.com/office/powerpoint/2010/main" val="1674826065"/>
      </p:ext>
    </p:extLst>
  </p:cSld>
  <p:clrMapOvr>
    <a:masterClrMapping/>
  </p:clrMapOvr>
  <mc:AlternateContent xmlns:mc="http://schemas.openxmlformats.org/markup-compatibility/2006" xmlns:p14="http://schemas.microsoft.com/office/powerpoint/2010/main">
    <mc:Choice Requires="p14">
      <p:transition spd="slow" p14:dur="2000" advTm="114014"/>
    </mc:Choice>
    <mc:Fallback xmlns="">
      <p:transition spd="slow" advTm="11401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016758"/>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dirty="0"/>
          </a:p>
          <a:p>
            <a:r>
              <a:rPr lang="en-GB" sz="2400" dirty="0"/>
              <a:t>No use of sociological terminology</a:t>
            </a:r>
          </a:p>
          <a:p>
            <a:pPr fontAlgn="base"/>
            <a:r>
              <a:rPr lang="en-US" sz="2400" dirty="0"/>
              <a:t>Failure to address the actual question​</a:t>
            </a:r>
          </a:p>
          <a:p>
            <a:pPr fontAlgn="base"/>
            <a:r>
              <a:rPr lang="en-US" sz="2400" dirty="0"/>
              <a:t>Repetition of points​</a:t>
            </a:r>
          </a:p>
          <a:p>
            <a:pPr fontAlgn="base"/>
            <a:r>
              <a:rPr lang="en-US" sz="2400" dirty="0"/>
              <a:t>Inaccuracies​</a:t>
            </a:r>
          </a:p>
          <a:p>
            <a:pPr fontAlgn="base"/>
            <a:r>
              <a:rPr lang="en-US" sz="2400" dirty="0"/>
              <a:t>Irrelevant information ​</a:t>
            </a:r>
          </a:p>
          <a:p>
            <a:pPr fontAlgn="base"/>
            <a:r>
              <a:rPr lang="en-US" sz="2400" dirty="0"/>
              <a:t>Not using paragraphs for essays and even 4 mark questions</a:t>
            </a:r>
          </a:p>
          <a:p>
            <a:pPr fontAlgn="base"/>
            <a:r>
              <a:rPr lang="en-US" sz="2400" dirty="0"/>
              <a:t>Failure to address the skills of analysis and evaluation ​</a:t>
            </a:r>
            <a:endParaRPr lang="en-US" sz="2400" dirty="0">
              <a:solidFill>
                <a:srgbClr val="FF0000"/>
              </a:solidFill>
              <a:latin typeface="Arial" panose="020B0604020202020204" pitchFamily="34" charset="0"/>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568952" cy="5262979"/>
          </a:xfrm>
          <a:prstGeom prst="rect">
            <a:avLst/>
          </a:prstGeom>
          <a:noFill/>
        </p:spPr>
        <p:txBody>
          <a:bodyPr wrap="square" rtlCol="0">
            <a:spAutoFit/>
          </a:bodyPr>
          <a:lstStyle/>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p>
          <a:p>
            <a:pPr fontAlgn="base"/>
            <a:r>
              <a:rPr lang="en-GB" cap="all" dirty="0"/>
              <a:t>POTENTIAL PROBLEM AREAS / WHAT NOT TO REWARD</a:t>
            </a:r>
            <a:r>
              <a:rPr lang="en-US" dirty="0"/>
              <a:t>​</a:t>
            </a:r>
          </a:p>
          <a:p>
            <a:pPr fontAlgn="base"/>
            <a:r>
              <a:rPr lang="en-GB" dirty="0"/>
              <a:t>Question 2 expects candidates to spot patterns or trends in the data, but does not require or award marks for their interpretation of possible meanings of this, however sociological they may be.</a:t>
            </a:r>
          </a:p>
          <a:p>
            <a:pPr fontAlgn="base"/>
            <a:endParaRPr lang="en-GB" dirty="0"/>
          </a:p>
          <a:p>
            <a:pPr fontAlgn="base"/>
            <a:r>
              <a:rPr lang="en-GB" dirty="0"/>
              <a:t>Question 6 - There are a lot of marks on the Crime 15 mark questions for AO3. </a:t>
            </a:r>
            <a:r>
              <a:rPr lang="en-US" dirty="0"/>
              <a:t>​Candidates need to do very well to get into Band 3 and 4 offering an evaluative edge through the essay. However, candidates should receive some award in Band 1 or 2 for some attempt at evaluation, even if they are not highly skilled. Many candidates attempt no evaluation at all.</a:t>
            </a:r>
          </a:p>
          <a:p>
            <a:pPr fontAlgn="base"/>
            <a:endParaRPr lang="en-US" dirty="0"/>
          </a:p>
          <a:p>
            <a:pPr fontAlgn="base"/>
            <a:r>
              <a:rPr lang="en-US" dirty="0"/>
              <a:t>Question 7 is an Applied Research Methods question. Suggestions of research methods to be used by candidates should be logical to gain credit. Some candidates will make inappropriate choices, but still may be awarded some credit for attempting to apply reasons to follow up questions. Candidates should be specific about the exact method they suggest using, e.g. structured interview rather than just interview to gain a mark.</a:t>
            </a:r>
          </a:p>
        </p:txBody>
      </p:sp>
      <p:sp>
        <p:nvSpPr>
          <p:cNvPr id="2" name="AutoShape 2">
            <a:extLst>
              <a:ext uri="{FF2B5EF4-FFF2-40B4-BE49-F238E27FC236}">
                <a16:creationId xmlns:a16="http://schemas.microsoft.com/office/drawing/2014/main" id="{5D6C3F93-A88A-3F41-8966-A7E7C90F6DE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a:extLst>
              <a:ext uri="{FF2B5EF4-FFF2-40B4-BE49-F238E27FC236}">
                <a16:creationId xmlns:a16="http://schemas.microsoft.com/office/drawing/2014/main" id="{D0F9B861-AB8D-F24B-93B9-90202620851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a:extLst>
              <a:ext uri="{FF2B5EF4-FFF2-40B4-BE49-F238E27FC236}">
                <a16:creationId xmlns:a16="http://schemas.microsoft.com/office/drawing/2014/main" id="{4A3971A9-5672-F34D-AC17-538666405C3F}"/>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8593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585323"/>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dirty="0">
                <a:solidFill>
                  <a:schemeClr val="bg1"/>
                </a:solidFill>
              </a:rPr>
            </a:br>
            <a:r>
              <a:rPr lang="en-US" sz="2400" dirty="0">
                <a:solidFill>
                  <a:schemeClr val="bg1"/>
                </a:solidFill>
                <a:latin typeface="Arial" panose="020B0604020202020204" pitchFamily="34" charset="0"/>
                <a:cs typeface="Arial" panose="020B0604020202020204" pitchFamily="34" charset="0"/>
                <a:hlinkClick r:id="rId2"/>
              </a:rPr>
              <a:t>GCSESociology@eduqas.co.uk</a:t>
            </a:r>
            <a:r>
              <a:rPr lang="en-US" sz="2400" dirty="0">
                <a:solidFill>
                  <a:schemeClr val="bg1"/>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pic>
        <p:nvPicPr>
          <p:cNvPr id="3" name="Picture 2" descr="Z:\Pictures\logos\WJEC_Logo_RGB.jpg">
            <a:extLst>
              <a:ext uri="{FF2B5EF4-FFF2-40B4-BE49-F238E27FC236}">
                <a16:creationId xmlns:a16="http://schemas.microsoft.com/office/drawing/2014/main" id="{F09B24DC-DC40-482A-9D5D-01A198B58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320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Objectives</a:t>
            </a:r>
          </a:p>
          <a:p>
            <a:endParaRPr lang="en-GB" sz="2400" b="1" dirty="0">
              <a:solidFill>
                <a:srgbClr val="FF0000"/>
              </a:solidFill>
            </a:endParaRPr>
          </a:p>
          <a:p>
            <a:pPr fontAlgn="base"/>
            <a:r>
              <a:rPr lang="en-GB" sz="2400" dirty="0"/>
              <a:t>Here are the assessment objectives for this specification.  Learners must:</a:t>
            </a:r>
            <a:r>
              <a:rPr lang="en-US" sz="2400" dirty="0"/>
              <a:t>​</a:t>
            </a:r>
          </a:p>
          <a:p>
            <a:pPr fontAlgn="base"/>
            <a:endParaRPr lang="en-US" sz="2400" dirty="0"/>
          </a:p>
          <a:p>
            <a:pPr fontAlgn="base"/>
            <a:r>
              <a:rPr lang="en-GB" sz="2400" b="1" dirty="0"/>
              <a:t>AO1 </a:t>
            </a:r>
            <a:r>
              <a:rPr lang="en-GB" sz="2400" dirty="0"/>
              <a:t>Demonstrate knowledge and understanding of sociological theories, concepts, evidence and methods. </a:t>
            </a:r>
          </a:p>
          <a:p>
            <a:pPr fontAlgn="base"/>
            <a:r>
              <a:rPr lang="en-GB" sz="2400" b="1" dirty="0"/>
              <a:t>AO2</a:t>
            </a:r>
            <a:r>
              <a:rPr lang="en-GB" sz="2400" dirty="0"/>
              <a:t> Apply knowledge and understanding of sociological theories, concepts, evidence and methods. </a:t>
            </a:r>
          </a:p>
          <a:p>
            <a:pPr fontAlgn="base"/>
            <a:r>
              <a:rPr lang="en-GB" sz="2400" b="1" dirty="0"/>
              <a:t>AO3</a:t>
            </a:r>
            <a:r>
              <a:rPr lang="en-GB" sz="2400" dirty="0"/>
              <a:t> Analyse and evaluate sociological theories, concepts, evidence and methods in order to construct arguments, make judgements and draw conclusions.</a:t>
            </a:r>
            <a:r>
              <a:rPr lang="en-GB" sz="2400" b="1" dirty="0"/>
              <a:t> </a:t>
            </a:r>
            <a:r>
              <a:rPr lang="en-GB" sz="2400" dirty="0"/>
              <a:t> </a:t>
            </a:r>
            <a:endParaRPr lang="en-GB" sz="2000" dirty="0"/>
          </a:p>
          <a:p>
            <a:pPr lvl="0"/>
            <a:endParaRPr lang="en-GB" sz="2000" dirty="0"/>
          </a:p>
        </p:txBody>
      </p:sp>
    </p:spTree>
    <p:extLst>
      <p:ext uri="{BB962C8B-B14F-4D97-AF65-F5344CB8AC3E}">
        <p14:creationId xmlns:p14="http://schemas.microsoft.com/office/powerpoint/2010/main" val="418423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52431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Objectives</a:t>
            </a:r>
          </a:p>
          <a:p>
            <a:endParaRPr lang="en-GB" sz="2400" b="1" dirty="0">
              <a:solidFill>
                <a:srgbClr val="FF0000"/>
              </a:solidFill>
            </a:endParaRPr>
          </a:p>
          <a:p>
            <a:pPr fontAlgn="base"/>
            <a:r>
              <a:rPr lang="en-GB" sz="2400" dirty="0"/>
              <a:t>The table below shows the weighting of each assessment objective for each component and for the qualification as a whole. </a:t>
            </a:r>
          </a:p>
          <a:p>
            <a:pPr fontAlgn="base"/>
            <a:endParaRPr lang="en-GB" sz="2400" dirty="0"/>
          </a:p>
          <a:p>
            <a:pPr fontAlgn="base"/>
            <a:endParaRPr lang="en-GB" sz="2400" dirty="0"/>
          </a:p>
          <a:p>
            <a:pPr fontAlgn="base"/>
            <a:endParaRPr lang="en-GB" sz="2400" dirty="0"/>
          </a:p>
          <a:p>
            <a:pPr fontAlgn="base"/>
            <a:endParaRPr lang="en-GB" sz="2400" dirty="0"/>
          </a:p>
          <a:p>
            <a:pPr fontAlgn="base"/>
            <a:endParaRPr lang="en-GB" sz="2400" dirty="0"/>
          </a:p>
          <a:p>
            <a:pPr fontAlgn="base"/>
            <a:r>
              <a:rPr lang="en-GB" sz="2400" dirty="0"/>
              <a:t>In each examination series, a minimum of 15% of the available marks will be awarded for learners' knowledge and understanding in relation to Research Methods.</a:t>
            </a:r>
            <a:endParaRPr lang="en-GB" sz="2000" dirty="0"/>
          </a:p>
        </p:txBody>
      </p:sp>
      <p:pic>
        <p:nvPicPr>
          <p:cNvPr id="2" name="Picture 1">
            <a:extLst>
              <a:ext uri="{FF2B5EF4-FFF2-40B4-BE49-F238E27FC236}">
                <a16:creationId xmlns:a16="http://schemas.microsoft.com/office/drawing/2014/main" id="{4AB67BFD-ADA2-5C4C-B3E3-BD2E6B52AAF6}"/>
              </a:ext>
            </a:extLst>
          </p:cNvPr>
          <p:cNvPicPr>
            <a:picLocks noChangeAspect="1"/>
          </p:cNvPicPr>
          <p:nvPr/>
        </p:nvPicPr>
        <p:blipFill>
          <a:blip r:embed="rId2"/>
          <a:stretch>
            <a:fillRect/>
          </a:stretch>
        </p:blipFill>
        <p:spPr>
          <a:xfrm>
            <a:off x="554168" y="3139043"/>
            <a:ext cx="7708900" cy="1435100"/>
          </a:xfrm>
          <a:prstGeom prst="rect">
            <a:avLst/>
          </a:prstGeom>
        </p:spPr>
      </p:pic>
    </p:spTree>
    <p:extLst>
      <p:ext uri="{BB962C8B-B14F-4D97-AF65-F5344CB8AC3E}">
        <p14:creationId xmlns:p14="http://schemas.microsoft.com/office/powerpoint/2010/main" val="241047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Component 2 Content</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Part 1 – Q 3,4 and 5 Social Stratification and Differentiation – </a:t>
            </a:r>
            <a:r>
              <a:rPr lang="en-GB" sz="2400" b="1" dirty="0">
                <a:latin typeface="Arial" panose="020B0604020202020204" pitchFamily="34" charset="0"/>
                <a:cs typeface="Arial" panose="020B0604020202020204" pitchFamily="34" charset="0"/>
              </a:rPr>
              <a:t>49 marks total. – Suggested time 1 hour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 2 - Q1 – Knowledge and Understanding – 4 marks</a:t>
            </a:r>
          </a:p>
          <a:p>
            <a:r>
              <a:rPr lang="en-GB" sz="2400" dirty="0">
                <a:latin typeface="Arial" panose="020B0604020202020204" pitchFamily="34" charset="0"/>
                <a:cs typeface="Arial" panose="020B0604020202020204" pitchFamily="34" charset="0"/>
              </a:rPr>
              <a:t>Q2 and 7 = Applied Research Methods – 17 marks </a:t>
            </a:r>
          </a:p>
          <a:p>
            <a:r>
              <a:rPr lang="en-GB" sz="2400" dirty="0">
                <a:latin typeface="Arial" panose="020B0604020202020204" pitchFamily="34" charset="0"/>
                <a:cs typeface="Arial" panose="020B0604020202020204" pitchFamily="34" charset="0"/>
              </a:rPr>
              <a:t>Q6 – Crime and Deviance – 30 marks – </a:t>
            </a:r>
            <a:r>
              <a:rPr lang="en-GB" sz="2400" b="1" dirty="0">
                <a:latin typeface="Arial" panose="020B0604020202020204" pitchFamily="34" charset="0"/>
                <a:cs typeface="Arial" panose="020B0604020202020204" pitchFamily="34" charset="0"/>
              </a:rPr>
              <a:t>51 marks total. - Suggested time 1 hour</a:t>
            </a:r>
            <a:endParaRPr lang="en-GB" sz="2000" dirty="0"/>
          </a:p>
        </p:txBody>
      </p:sp>
    </p:spTree>
    <p:extLst>
      <p:ext uri="{BB962C8B-B14F-4D97-AF65-F5344CB8AC3E}">
        <p14:creationId xmlns:p14="http://schemas.microsoft.com/office/powerpoint/2010/main" val="130837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366254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Social Stratification and Differentiation</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Questions from within the three questions 3,4 and 5 which form this part of the component are assessed out of 2,4 and 9 marks.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Questions assessed which offer 2 or 4 do not contain marks for AO3. They assess either AO1 or AO2.</a:t>
            </a:r>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137301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Social Stratification and Differentiation</a:t>
            </a:r>
          </a:p>
          <a:p>
            <a:r>
              <a:rPr lang="en-GB" sz="2400" b="1" dirty="0">
                <a:latin typeface="Arial" panose="020B0604020202020204" pitchFamily="34" charset="0"/>
                <a:cs typeface="Arial" panose="020B0604020202020204" pitchFamily="34" charset="0"/>
              </a:rPr>
              <a:t>Knowledge and Understanding AO1</a:t>
            </a:r>
          </a:p>
          <a:p>
            <a:r>
              <a:rPr lang="en-GB" sz="2400" dirty="0">
                <a:latin typeface="Arial" panose="020B0604020202020204" pitchFamily="34" charset="0"/>
                <a:cs typeface="Arial" panose="020B0604020202020204" pitchFamily="34" charset="0"/>
              </a:rPr>
              <a:t>An example of this would be below.</a:t>
            </a:r>
          </a:p>
          <a:p>
            <a:endParaRPr lang="en-GB" sz="2400" dirty="0">
              <a:latin typeface="Arial" panose="020B0604020202020204" pitchFamily="34" charset="0"/>
              <a:cs typeface="Arial" panose="020B0604020202020204" pitchFamily="34" charset="0"/>
            </a:endParaRPr>
          </a:p>
          <a:p>
            <a:r>
              <a:rPr lang="en-GB" sz="2400" b="1" dirty="0"/>
              <a:t>Describe what is meant by moral panic. [2] </a:t>
            </a:r>
          </a:p>
          <a:p>
            <a:endParaRPr lang="en-GB" sz="2400" b="1" dirty="0"/>
          </a:p>
          <a:p>
            <a:r>
              <a:rPr lang="en-GB" sz="2400" dirty="0"/>
              <a:t>Award one mark for a basic explanation suggesting that it is when the media put a lot of attention on an issue and exaggerate it.</a:t>
            </a:r>
          </a:p>
          <a:p>
            <a:endParaRPr lang="en-GB" sz="2400" dirty="0"/>
          </a:p>
          <a:p>
            <a:r>
              <a:rPr lang="en-GB" sz="2400" dirty="0"/>
              <a:t>Award one further mark for a more developed explanation or development.</a:t>
            </a:r>
          </a:p>
          <a:p>
            <a:r>
              <a:rPr lang="en-GB" sz="2400" b="1" dirty="0"/>
              <a:t>The mark scheme suggests possible indicative content, but generally developed explanations are required to achieve full marks.</a:t>
            </a:r>
            <a:endParaRPr lang="en-GB" sz="2000" dirty="0"/>
          </a:p>
        </p:txBody>
      </p:sp>
    </p:spTree>
    <p:extLst>
      <p:ext uri="{BB962C8B-B14F-4D97-AF65-F5344CB8AC3E}">
        <p14:creationId xmlns:p14="http://schemas.microsoft.com/office/powerpoint/2010/main" val="18964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320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Social Stratification and Differentiation</a:t>
            </a:r>
          </a:p>
          <a:p>
            <a:r>
              <a:rPr lang="en-GB" sz="2400" b="1" dirty="0">
                <a:latin typeface="Arial" panose="020B0604020202020204" pitchFamily="34" charset="0"/>
                <a:cs typeface="Arial" panose="020B0604020202020204" pitchFamily="34" charset="0"/>
              </a:rPr>
              <a:t>Application of Knowledge and Understanding AO2</a:t>
            </a:r>
          </a:p>
          <a:p>
            <a:r>
              <a:rPr lang="en-GB" sz="2400" dirty="0">
                <a:latin typeface="Arial" panose="020B0604020202020204" pitchFamily="34" charset="0"/>
                <a:cs typeface="Arial" panose="020B0604020202020204" pitchFamily="34" charset="0"/>
              </a:rPr>
              <a:t>An example of this would be below.</a:t>
            </a:r>
          </a:p>
          <a:p>
            <a:endParaRPr lang="en-GB" sz="2400" dirty="0">
              <a:latin typeface="Arial" panose="020B0604020202020204" pitchFamily="34" charset="0"/>
              <a:cs typeface="Arial" panose="020B0604020202020204" pitchFamily="34" charset="0"/>
            </a:endParaRPr>
          </a:p>
          <a:p>
            <a:r>
              <a:rPr lang="en-GB" sz="2400" b="1" dirty="0"/>
              <a:t>Explain two reasons why some people experience poverty in the UK today. [4] </a:t>
            </a:r>
          </a:p>
          <a:p>
            <a:r>
              <a:rPr lang="en-GB" sz="2400" dirty="0"/>
              <a:t>2 marks available for each reason explained and applied to the question. If more than two reasons are given, the best two should be assessed. </a:t>
            </a:r>
          </a:p>
          <a:p>
            <a:endParaRPr lang="en-GB" sz="2400" dirty="0"/>
          </a:p>
          <a:p>
            <a:r>
              <a:rPr lang="en-GB" sz="2400" dirty="0"/>
              <a:t>Award one mark for each reason identified and a further mark for development or examples. </a:t>
            </a:r>
            <a:endParaRPr lang="en-GB" sz="2400" b="1" dirty="0"/>
          </a:p>
          <a:p>
            <a:pPr lvl="0"/>
            <a:endParaRPr lang="en-GB" sz="2000" dirty="0"/>
          </a:p>
        </p:txBody>
      </p:sp>
    </p:spTree>
    <p:extLst>
      <p:ext uri="{BB962C8B-B14F-4D97-AF65-F5344CB8AC3E}">
        <p14:creationId xmlns:p14="http://schemas.microsoft.com/office/powerpoint/2010/main" val="118560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20142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Social Stratification and Differentiation</a:t>
            </a:r>
          </a:p>
          <a:p>
            <a:r>
              <a:rPr lang="en-GB" sz="2400" b="1" dirty="0">
                <a:latin typeface="Arial" panose="020B0604020202020204" pitchFamily="34" charset="0"/>
                <a:cs typeface="Arial" panose="020B0604020202020204" pitchFamily="34" charset="0"/>
              </a:rPr>
              <a:t>9 mark questions award 3 marks for each of AO1, AO2 and AO3</a:t>
            </a:r>
          </a:p>
          <a:p>
            <a:endParaRPr lang="en-GB" sz="2400" b="1" dirty="0">
              <a:latin typeface="Arial" panose="020B0604020202020204" pitchFamily="34" charset="0"/>
              <a:cs typeface="Arial" panose="020B0604020202020204" pitchFamily="34" charset="0"/>
            </a:endParaRPr>
          </a:p>
          <a:p>
            <a:r>
              <a:rPr lang="en-GB" sz="2400" b="1" dirty="0"/>
              <a:t>Assess Marxist views of social class. [9] </a:t>
            </a:r>
          </a:p>
          <a:p>
            <a:r>
              <a:rPr lang="en-GB" sz="2400" dirty="0"/>
              <a:t>In your answer you are advised to consider different sociological ideas and theories to support your judgement.</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Many answers may present accurate and detailed knowledge, but fail to meet criteria for AO2 and more often AO3. It is important to recognise that this is GCSE and candidates should be given recognition for attempts at analysis and evaluation, whilst accepting that this may not be lengthy.</a:t>
            </a:r>
            <a:endParaRPr lang="en-GB" sz="2000" dirty="0"/>
          </a:p>
          <a:p>
            <a:pPr lvl="0"/>
            <a:endParaRPr lang="en-GB" sz="2000" dirty="0"/>
          </a:p>
        </p:txBody>
      </p:sp>
    </p:spTree>
    <p:extLst>
      <p:ext uri="{BB962C8B-B14F-4D97-AF65-F5344CB8AC3E}">
        <p14:creationId xmlns:p14="http://schemas.microsoft.com/office/powerpoint/2010/main" val="2173004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1.3|1.8"/>
</p:tagLst>
</file>

<file path=ppt/tags/tag2.xml><?xml version="1.0" encoding="utf-8"?>
<p:tagLst xmlns:a="http://schemas.openxmlformats.org/drawingml/2006/main" xmlns:r="http://schemas.openxmlformats.org/officeDocument/2006/relationships" xmlns:p="http://schemas.openxmlformats.org/presentationml/2006/main">
  <p:tag name="TIMING" val="|2.3|1.2|62.7|11.4"/>
</p:tagLst>
</file>

<file path=ppt/tags/tag3.xml><?xml version="1.0" encoding="utf-8"?>
<p:tagLst xmlns:a="http://schemas.openxmlformats.org/drawingml/2006/main" xmlns:r="http://schemas.openxmlformats.org/officeDocument/2006/relationships" xmlns:p="http://schemas.openxmlformats.org/presentationml/2006/main">
  <p:tag name="TIMING" val="|3.6|4.2"/>
</p:tagLst>
</file>

<file path=ppt/tags/tag4.xml><?xml version="1.0" encoding="utf-8"?>
<p:tagLst xmlns:a="http://schemas.openxmlformats.org/drawingml/2006/main" xmlns:r="http://schemas.openxmlformats.org/officeDocument/2006/relationships" xmlns:p="http://schemas.openxmlformats.org/presentationml/2006/main">
  <p:tag name="TIMING" val="|3.2|1.2|11.2|11.4|19.8"/>
</p:tagLst>
</file>

<file path=ppt/tags/tag5.xml><?xml version="1.0" encoding="utf-8"?>
<p:tagLst xmlns:a="http://schemas.openxmlformats.org/drawingml/2006/main" xmlns:r="http://schemas.openxmlformats.org/officeDocument/2006/relationships" xmlns:p="http://schemas.openxmlformats.org/presentationml/2006/main">
  <p:tag name="TIMING" val="|0.7|1.2|1.3|4.4|10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4" ma:contentTypeDescription="Create a new document." ma:contentTypeScope="" ma:versionID="86c2b4257cc9d00cbcc6417dc6488be7">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b7d72c49499013935b8d9c0c6f5d3132"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6FB98-CC14-49C7-AA59-7C5DB7DE3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97dfa-9c52-4b77-9510-d5d8b75d053a"/>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643588-0C81-4354-9345-A6BA18BA952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d497dfa-9c52-4b77-9510-d5d8b75d053a"/>
    <ds:schemaRef ds:uri="36f98b4f-ba65-4a7d-9a34-48b23de556cb"/>
    <ds:schemaRef ds:uri="http://www.w3.org/XML/1998/namespace"/>
  </ds:schemaRefs>
</ds:datastoreItem>
</file>

<file path=customXml/itemProps3.xml><?xml version="1.0" encoding="utf-8"?>
<ds:datastoreItem xmlns:ds="http://schemas.openxmlformats.org/officeDocument/2006/customXml" ds:itemID="{750AF7EA-0D1E-404B-8E33-11E1CAC9C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TotalTime>
  <Words>3616</Words>
  <Application>Microsoft Office PowerPoint</Application>
  <PresentationFormat>On-screen Show (4:3)</PresentationFormat>
  <Paragraphs>272</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ArialWGL</vt:lpstr>
      <vt:lpstr>Bliss</vt:lpstr>
      <vt:lpstr>Bliss-Light</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Richard, Sophie</cp:lastModifiedBy>
  <cp:revision>21</cp:revision>
  <dcterms:created xsi:type="dcterms:W3CDTF">2021-02-25T10:03:20Z</dcterms:created>
  <dcterms:modified xsi:type="dcterms:W3CDTF">2022-01-26T11:47:54Z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ies>
</file>