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2" r:id="rId2"/>
  </p:sldMasterIdLst>
  <p:notesMasterIdLst>
    <p:notesMasterId r:id="rId26"/>
  </p:notesMasterIdLst>
  <p:sldIdLst>
    <p:sldId id="310" r:id="rId3"/>
    <p:sldId id="420" r:id="rId4"/>
    <p:sldId id="475" r:id="rId5"/>
    <p:sldId id="477" r:id="rId6"/>
    <p:sldId id="410" r:id="rId7"/>
    <p:sldId id="468" r:id="rId8"/>
    <p:sldId id="307" r:id="rId9"/>
    <p:sldId id="472" r:id="rId10"/>
    <p:sldId id="290" r:id="rId11"/>
    <p:sldId id="278" r:id="rId12"/>
    <p:sldId id="481" r:id="rId13"/>
    <p:sldId id="424" r:id="rId14"/>
    <p:sldId id="462" r:id="rId15"/>
    <p:sldId id="464" r:id="rId16"/>
    <p:sldId id="370" r:id="rId17"/>
    <p:sldId id="409" r:id="rId18"/>
    <p:sldId id="479" r:id="rId19"/>
    <p:sldId id="403" r:id="rId20"/>
    <p:sldId id="405" r:id="rId21"/>
    <p:sldId id="371" r:id="rId22"/>
    <p:sldId id="389" r:id="rId23"/>
    <p:sldId id="471"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9BD5"/>
    <a:srgbClr val="E29DA0"/>
    <a:srgbClr val="E39E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1"/>
    <p:restoredTop sz="83076"/>
  </p:normalViewPr>
  <p:slideViewPr>
    <p:cSldViewPr snapToGrid="0" snapToObjects="1">
      <p:cViewPr varScale="1">
        <p:scale>
          <a:sx n="95" d="100"/>
          <a:sy n="95" d="100"/>
        </p:scale>
        <p:origin x="1230" y="72"/>
      </p:cViewPr>
      <p:guideLst/>
    </p:cSldViewPr>
  </p:slideViewPr>
  <p:outlineViewPr>
    <p:cViewPr>
      <p:scale>
        <a:sx n="33" d="100"/>
        <a:sy n="33" d="100"/>
      </p:scale>
      <p:origin x="0" y="-72"/>
    </p:cViewPr>
  </p:outlineViewPr>
  <p:notesTextViewPr>
    <p:cViewPr>
      <p:scale>
        <a:sx n="105" d="100"/>
        <a:sy n="105"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6A8A5-B2DE-7A46-8CAF-8660ED73FB3F}" type="datetimeFigureOut">
              <a:rPr lang="en-GB" smtClean="0"/>
              <a:t>11/10/2023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BBAC3-18D9-2F4E-899F-B8EA80AE7210}" type="slidenum">
              <a:rPr lang="en-GB" smtClean="0"/>
              <a:t>‹#›</a:t>
            </a:fld>
            <a:endParaRPr lang="en-GB" dirty="0"/>
          </a:p>
        </p:txBody>
      </p:sp>
    </p:spTree>
    <p:extLst>
      <p:ext uri="{BB962C8B-B14F-4D97-AF65-F5344CB8AC3E}">
        <p14:creationId xmlns:p14="http://schemas.microsoft.com/office/powerpoint/2010/main" val="376963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800" b="1" i="1" dirty="0">
                <a:effectLst/>
                <a:latin typeface="Calibri" panose="020F0502020204030204" pitchFamily="34" charset="0"/>
              </a:rPr>
              <a:t>PHIL –USW – MA Design Innovation programme - </a:t>
            </a:r>
          </a:p>
          <a:p>
            <a:pPr rtl="0"/>
            <a:endParaRPr lang="en-GB" sz="1800" b="1" i="1" dirty="0">
              <a:effectLst/>
              <a:latin typeface="Calibri" panose="020F0502020204030204" pitchFamily="34" charset="0"/>
            </a:endParaRPr>
          </a:p>
          <a:p>
            <a:pPr rtl="0"/>
            <a:r>
              <a:rPr lang="en-GB" sz="1800" b="1" i="1" dirty="0">
                <a:effectLst/>
                <a:latin typeface="Calibri" panose="020F0502020204030204" pitchFamily="34" charset="0"/>
              </a:rPr>
              <a:t>Cardiff Met</a:t>
            </a:r>
            <a:r>
              <a:rPr lang="en-GB" sz="1800" i="1" dirty="0">
                <a:effectLst/>
                <a:latin typeface="Calibri" panose="020F0502020204030204" pitchFamily="34" charset="0"/>
              </a:rPr>
              <a:t> - Focus 1 – </a:t>
            </a:r>
            <a:r>
              <a:rPr lang="en-GB" sz="1800" i="1" dirty="0">
                <a:solidFill>
                  <a:srgbClr val="FF0000"/>
                </a:solidFill>
                <a:effectLst/>
                <a:latin typeface="Calibri" panose="020F0502020204030204" pitchFamily="34" charset="0"/>
              </a:rPr>
              <a:t>IDENTIFYING OPPORTUNITIES FOR INNOVATIVE DESIGN</a:t>
            </a:r>
            <a:r>
              <a:rPr lang="en-GB" sz="1800" i="1" dirty="0">
                <a:effectLst/>
                <a:latin typeface="Calibri" panose="020F0502020204030204" pitchFamily="34" charset="0"/>
              </a:rPr>
              <a:t> –</a:t>
            </a:r>
            <a:r>
              <a:rPr lang="en-GB" sz="1800" i="1" dirty="0">
                <a:solidFill>
                  <a:srgbClr val="FF0000"/>
                </a:solidFill>
                <a:effectLst/>
                <a:latin typeface="Calibri" panose="020F0502020204030204" pitchFamily="34" charset="0"/>
              </a:rPr>
              <a:t> </a:t>
            </a:r>
            <a:endParaRPr lang="en-GB" sz="1800" dirty="0">
              <a:effectLst/>
              <a:latin typeface="Calibri" panose="020F0502020204030204" pitchFamily="34" charset="0"/>
            </a:endParaRPr>
          </a:p>
          <a:p>
            <a:pPr rtl="0"/>
            <a:r>
              <a:rPr lang="en-GB" sz="1800" b="1" i="1" dirty="0">
                <a:effectLst/>
                <a:latin typeface="Calibri" panose="020F0502020204030204" pitchFamily="34" charset="0"/>
              </a:rPr>
              <a:t>UWTSD</a:t>
            </a:r>
            <a:r>
              <a:rPr lang="en-GB" sz="1800" i="1" dirty="0">
                <a:effectLst/>
                <a:latin typeface="Calibri" panose="020F0502020204030204" pitchFamily="34" charset="0"/>
              </a:rPr>
              <a:t> Focus 2 – </a:t>
            </a:r>
            <a:r>
              <a:rPr lang="en-GB" sz="1800" i="1" dirty="0">
                <a:solidFill>
                  <a:srgbClr val="FF0000"/>
                </a:solidFill>
                <a:effectLst/>
                <a:latin typeface="Calibri" panose="020F0502020204030204" pitchFamily="34" charset="0"/>
              </a:rPr>
              <a:t>USER CENTRED DESIGN </a:t>
            </a:r>
            <a:r>
              <a:rPr lang="en-GB" sz="1800" i="1" dirty="0">
                <a:effectLst/>
                <a:latin typeface="Calibri" panose="020F0502020204030204" pitchFamily="34" charset="0"/>
              </a:rPr>
              <a:t>– </a:t>
            </a:r>
            <a:endParaRPr lang="en-GB" sz="1800" dirty="0">
              <a:effectLst/>
              <a:latin typeface="Calibri" panose="020F0502020204030204" pitchFamily="34" charset="0"/>
            </a:endParaRPr>
          </a:p>
          <a:p>
            <a:pPr rtl="0"/>
            <a:r>
              <a:rPr lang="en-GB" sz="1800" b="1" i="1" dirty="0">
                <a:effectLst/>
                <a:latin typeface="Calibri" panose="020F0502020204030204" pitchFamily="34" charset="0"/>
              </a:rPr>
              <a:t>Uni S Wales</a:t>
            </a:r>
            <a:r>
              <a:rPr lang="en-GB" sz="1800" i="1" dirty="0">
                <a:effectLst/>
                <a:latin typeface="Calibri" panose="020F0502020204030204" pitchFamily="34" charset="0"/>
              </a:rPr>
              <a:t> Focus 3 – </a:t>
            </a:r>
            <a:r>
              <a:rPr lang="en-GB" sz="1800" i="1" dirty="0">
                <a:solidFill>
                  <a:srgbClr val="FF0000"/>
                </a:solidFill>
                <a:effectLst/>
                <a:latin typeface="Calibri" panose="020F0502020204030204" pitchFamily="34" charset="0"/>
              </a:rPr>
              <a:t>TESTING AND EVALUATING FOR EFFECTIVE INNOVATION </a:t>
            </a:r>
            <a:r>
              <a:rPr lang="en-GB" sz="1800" i="1" dirty="0">
                <a:effectLst/>
                <a:latin typeface="Calibri" panose="020F0502020204030204" pitchFamily="34" charset="0"/>
              </a:rPr>
              <a:t>–the iterative cycle is not well applied in centres, and some centres / teachers / candidates think some evidence of modelling is sufficient. There needs to be a drive towards ‘think, test, analyse, repeat’ and this is not well appreciated at the moment. Also linking to 1, the specification should be the framework used to check that success criteria are present, but again this does not happen.</a:t>
            </a:r>
            <a:endParaRPr lang="en-GB"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51A89-D29E-8248-8414-7EDF137972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50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TESLA (Elon Musk) robot</a:t>
            </a:r>
          </a:p>
          <a:p>
            <a:r>
              <a:rPr lang="en-GB" dirty="0"/>
              <a:t>emerging technologies such as AI ..and not travel back in time to meet their maker!! </a:t>
            </a:r>
          </a:p>
          <a:p>
            <a:r>
              <a:rPr lang="en-GB" dirty="0"/>
              <a:t>The fourth is a general problem of anything future-oriented: the incumbents who may stand to lose most from an innovation are likely to be well-organised and powerful, while potential future beneficiaries may be powerless and lack a voice. </a:t>
            </a:r>
          </a:p>
        </p:txBody>
      </p:sp>
      <p:sp>
        <p:nvSpPr>
          <p:cNvPr id="4" name="Slide Number Placeholder 3"/>
          <p:cNvSpPr>
            <a:spLocks noGrp="1"/>
          </p:cNvSpPr>
          <p:nvPr>
            <p:ph type="sldNum" sz="quarter" idx="5"/>
          </p:nvPr>
        </p:nvSpPr>
        <p:spPr/>
        <p:txBody>
          <a:bodyPr/>
          <a:lstStyle/>
          <a:p>
            <a:fld id="{834BBAC3-18D9-2F4E-899F-B8EA80AE7210}" type="slidenum">
              <a:rPr lang="en-GB" smtClean="0"/>
              <a:t>10</a:t>
            </a:fld>
            <a:endParaRPr lang="en-GB" dirty="0"/>
          </a:p>
        </p:txBody>
      </p:sp>
    </p:spTree>
    <p:extLst>
      <p:ext uri="{BB962C8B-B14F-4D97-AF65-F5344CB8AC3E}">
        <p14:creationId xmlns:p14="http://schemas.microsoft.com/office/powerpoint/2010/main" val="23279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Framework for purposeful innovation - </a:t>
            </a:r>
            <a:r>
              <a:rPr lang="en-GB" sz="1200" b="1" dirty="0">
                <a:solidFill>
                  <a:schemeClr val="bg1"/>
                </a:solidFill>
              </a:rPr>
              <a:t>our criteria for good?</a:t>
            </a: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apple-system"/>
              </a:rPr>
              <a:t>Define your assumptions</a:t>
            </a:r>
          </a:p>
          <a:p>
            <a:endParaRPr lang="en-US" dirty="0"/>
          </a:p>
          <a:p>
            <a:pPr marL="171450" indent="-171450">
              <a:buFont typeface="Arial" panose="020B0604020202020204" pitchFamily="34" charset="0"/>
              <a:buChar char="•"/>
            </a:pPr>
            <a:r>
              <a:rPr lang="en-US" dirty="0"/>
              <a:t>Through RESEARCH you gain INSIGHT to test assumptions about how others see this. Do they NEED WANT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Through developing CONCEPTS, you reflect on if INTENT is sustainable and responsible. Are there </a:t>
            </a:r>
            <a:r>
              <a:rPr lang="en-GB" sz="1200" i="1" dirty="0">
                <a:solidFill>
                  <a:schemeClr val="bg1"/>
                </a:solidFill>
              </a:rPr>
              <a:t>unintended consequences, externalities  HIDDEN COSTS to People or Planet??</a:t>
            </a:r>
            <a:endParaRPr lang="en-US" dirty="0"/>
          </a:p>
          <a:p>
            <a:pPr marL="171450" indent="-171450">
              <a:buFont typeface="Arial" panose="020B0604020202020204" pitchFamily="34" charset="0"/>
              <a:buChar char="•"/>
            </a:pPr>
            <a:r>
              <a:rPr lang="en-US" dirty="0"/>
              <a:t>Through MODELLING you test the viability of your IDEAS. Can this innovation survive in the real world. </a:t>
            </a:r>
          </a:p>
          <a:p>
            <a:pPr marL="171450" indent="-171450">
              <a:buFont typeface="Arial" panose="020B0604020202020204" pitchFamily="34" charset="0"/>
              <a:buChar char="•"/>
            </a:pPr>
            <a:r>
              <a:rPr lang="en-US" dirty="0"/>
              <a:t>Everything has to go through TESTS you ensure where we converge on a FEASIBLE DELIVERY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ITERATIVE </a:t>
            </a:r>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11</a:t>
            </a:fld>
            <a:endParaRPr lang="en-GB" dirty="0"/>
          </a:p>
        </p:txBody>
      </p:sp>
    </p:spTree>
    <p:extLst>
      <p:ext uri="{BB962C8B-B14F-4D97-AF65-F5344CB8AC3E}">
        <p14:creationId xmlns:p14="http://schemas.microsoft.com/office/powerpoint/2010/main" val="10582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solidFill>
                  <a:schemeClr val="bg1"/>
                </a:solidFill>
              </a:rPr>
              <a:t>To ensure the effects are as intended  we –need to research assumptions around </a:t>
            </a:r>
            <a:r>
              <a:rPr lang="en-US" sz="1200" dirty="0">
                <a:solidFill>
                  <a:schemeClr val="bg1"/>
                </a:solidFill>
              </a:rPr>
              <a:t>-  </a:t>
            </a:r>
            <a:r>
              <a:rPr lang="en-GB" sz="1200" i="1" dirty="0">
                <a:solidFill>
                  <a:schemeClr val="bg1"/>
                </a:solidFill>
              </a:rPr>
              <a:t>Desirability – feasibility – viability – sustainability &amp; responsibility (</a:t>
            </a:r>
            <a:r>
              <a:rPr lang="en-US" sz="1200" dirty="0">
                <a:solidFill>
                  <a:schemeClr val="bg1"/>
                </a:solidFill>
              </a:rPr>
              <a:t>HUMAN-CETRED indicators for success!) </a:t>
            </a:r>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12</a:t>
            </a:fld>
            <a:endParaRPr lang="en-GB" dirty="0"/>
          </a:p>
        </p:txBody>
      </p:sp>
    </p:spTree>
    <p:extLst>
      <p:ext uri="{BB962C8B-B14F-4D97-AF65-F5344CB8AC3E}">
        <p14:creationId xmlns:p14="http://schemas.microsoft.com/office/powerpoint/2010/main" val="144173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Seek insight through research ETHNOGRAPHIC </a:t>
            </a:r>
          </a:p>
          <a:p>
            <a:r>
              <a:rPr lang="en-GB" dirty="0"/>
              <a:t>People behave like us</a:t>
            </a:r>
          </a:p>
          <a:p>
            <a:r>
              <a:rPr lang="en-GB" dirty="0"/>
              <a:t>This is desirable in their world?</a:t>
            </a:r>
          </a:p>
          <a:p>
            <a:r>
              <a:rPr lang="en-GB" dirty="0"/>
              <a:t>They will use it like this?</a:t>
            </a:r>
          </a:p>
        </p:txBody>
      </p:sp>
      <p:sp>
        <p:nvSpPr>
          <p:cNvPr id="4" name="Slide Number Placeholder 3"/>
          <p:cNvSpPr>
            <a:spLocks noGrp="1"/>
          </p:cNvSpPr>
          <p:nvPr>
            <p:ph type="sldNum" sz="quarter" idx="5"/>
          </p:nvPr>
        </p:nvSpPr>
        <p:spPr/>
        <p:txBody>
          <a:bodyPr/>
          <a:lstStyle/>
          <a:p>
            <a:fld id="{D51E7EE9-064F-B44B-9036-4CF9B266533A}" type="slidenum">
              <a:rPr lang="en-GB" smtClean="0"/>
              <a:t>13</a:t>
            </a:fld>
            <a:endParaRPr lang="en-GB" dirty="0"/>
          </a:p>
        </p:txBody>
      </p:sp>
    </p:spTree>
    <p:extLst>
      <p:ext uri="{BB962C8B-B14F-4D97-AF65-F5344CB8AC3E}">
        <p14:creationId xmlns:p14="http://schemas.microsoft.com/office/powerpoint/2010/main" val="2324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hlinkClick r:id="" action="ppaction://noaction"/>
              </a:rPr>
              <a:t>Or meet their parents --- Oh that explains it!</a:t>
            </a:r>
          </a:p>
          <a:p>
            <a:r>
              <a:rPr lang="en-GB" sz="1200" b="0" i="0" u="none" strike="noStrike" kern="1200" dirty="0">
                <a:solidFill>
                  <a:schemeClr val="tx1"/>
                </a:solidFill>
                <a:effectLst/>
                <a:latin typeface="+mn-lt"/>
                <a:ea typeface="+mn-ea"/>
                <a:cs typeface="+mn-cs"/>
                <a:hlinkClick r:id="" action="ppaction://noaction"/>
              </a:rPr>
              <a:t>Insights at their best are those</a:t>
            </a:r>
          </a:p>
          <a:p>
            <a:r>
              <a:rPr lang="en-GB" sz="1200" b="0" i="0" u="none" strike="noStrike" kern="1200" dirty="0">
                <a:solidFill>
                  <a:schemeClr val="tx1"/>
                </a:solidFill>
                <a:effectLst/>
                <a:latin typeface="+mn-lt"/>
                <a:ea typeface="+mn-ea"/>
                <a:cs typeface="+mn-cs"/>
                <a:hlinkClick r:id="" action="ppaction://noaction"/>
              </a:rPr>
              <a:t>epiphany</a:t>
            </a:r>
            <a:r>
              <a:rPr lang="en-GB" sz="1200" b="0" i="0" kern="1200" dirty="0">
                <a:solidFill>
                  <a:schemeClr val="tx1"/>
                </a:solidFill>
                <a:effectLst/>
                <a:latin typeface="+mn-lt"/>
                <a:ea typeface="+mn-ea"/>
                <a:cs typeface="+mn-cs"/>
              </a:rPr>
              <a:t>, an "aha" moment or a "eureka' feeling </a:t>
            </a:r>
          </a:p>
          <a:p>
            <a:r>
              <a:rPr lang="en-GB" sz="1200" b="0" i="0" kern="1200" dirty="0">
                <a:solidFill>
                  <a:schemeClr val="tx1"/>
                </a:solidFill>
                <a:effectLst/>
                <a:latin typeface="+mn-lt"/>
                <a:ea typeface="+mn-ea"/>
                <a:cs typeface="+mn-cs"/>
              </a:rPr>
              <a:t>That explains everything!</a:t>
            </a:r>
          </a:p>
          <a:p>
            <a:r>
              <a:rPr lang="en-GB" sz="1200" b="0" i="0" kern="1200" dirty="0">
                <a:solidFill>
                  <a:schemeClr val="tx1"/>
                </a:solidFill>
                <a:effectLst/>
                <a:latin typeface="+mn-lt"/>
                <a:ea typeface="+mn-ea"/>
                <a:cs typeface="+mn-cs"/>
              </a:rPr>
              <a:t>ALSO they need to be crafted , from the hidden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Assumptions around Desirability Feasibility, Viability and Integrity have been identified and checked (where risk is high)</a:t>
            </a:r>
          </a:p>
          <a:p>
            <a:endParaRPr lang="en-GB" dirty="0"/>
          </a:p>
        </p:txBody>
      </p:sp>
      <p:sp>
        <p:nvSpPr>
          <p:cNvPr id="4" name="Slide Number Placeholder 3"/>
          <p:cNvSpPr>
            <a:spLocks noGrp="1"/>
          </p:cNvSpPr>
          <p:nvPr>
            <p:ph type="sldNum" sz="quarter" idx="5"/>
          </p:nvPr>
        </p:nvSpPr>
        <p:spPr/>
        <p:txBody>
          <a:bodyPr/>
          <a:lstStyle/>
          <a:p>
            <a:fld id="{D51E7EE9-064F-B44B-9036-4CF9B266533A}" type="slidenum">
              <a:rPr lang="en-GB" smtClean="0"/>
              <a:t>14</a:t>
            </a:fld>
            <a:endParaRPr lang="en-GB" dirty="0"/>
          </a:p>
        </p:txBody>
      </p:sp>
    </p:spTree>
    <p:extLst>
      <p:ext uri="{BB962C8B-B14F-4D97-AF65-F5344CB8AC3E}">
        <p14:creationId xmlns:p14="http://schemas.microsoft.com/office/powerpoint/2010/main" val="1511588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SIMULATE And therefore experience</a:t>
            </a:r>
          </a:p>
        </p:txBody>
      </p:sp>
      <p:sp>
        <p:nvSpPr>
          <p:cNvPr id="4" name="Slide Number Placeholder 3"/>
          <p:cNvSpPr>
            <a:spLocks noGrp="1"/>
          </p:cNvSpPr>
          <p:nvPr>
            <p:ph type="sldNum" sz="quarter" idx="5"/>
          </p:nvPr>
        </p:nvSpPr>
        <p:spPr/>
        <p:txBody>
          <a:bodyPr/>
          <a:lstStyle/>
          <a:p>
            <a:fld id="{FAC41229-DC3D-104F-8737-DDBB473B4F06}" type="slidenum">
              <a:rPr lang="en-GB" smtClean="0"/>
              <a:t>15</a:t>
            </a:fld>
            <a:endParaRPr lang="en-GB" dirty="0"/>
          </a:p>
        </p:txBody>
      </p:sp>
    </p:spTree>
    <p:extLst>
      <p:ext uri="{BB962C8B-B14F-4D97-AF65-F5344CB8AC3E}">
        <p14:creationId xmlns:p14="http://schemas.microsoft.com/office/powerpoint/2010/main" val="85389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rPr>
              <a:t>Can be anything which checks an assumption, a norm, an untested belief…</a:t>
            </a:r>
          </a:p>
          <a:p>
            <a:r>
              <a:rPr lang="en-GB" sz="1200" dirty="0">
                <a:solidFill>
                  <a:schemeClr val="bg1"/>
                </a:solidFill>
              </a:rPr>
              <a:t>a cause and effect). </a:t>
            </a:r>
          </a:p>
          <a:p>
            <a:r>
              <a:rPr lang="en-GB" sz="1200" dirty="0">
                <a:solidFill>
                  <a:schemeClr val="bg1"/>
                </a:solidFill>
              </a:rPr>
              <a:t>MUST be measurable. </a:t>
            </a:r>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16</a:t>
            </a:fld>
            <a:endParaRPr lang="en-GB" dirty="0"/>
          </a:p>
        </p:txBody>
      </p:sp>
    </p:spTree>
    <p:extLst>
      <p:ext uri="{BB962C8B-B14F-4D97-AF65-F5344CB8AC3E}">
        <p14:creationId xmlns:p14="http://schemas.microsoft.com/office/powerpoint/2010/main" val="424860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Test user experience: through a low tech simulation</a:t>
            </a:r>
            <a:endParaRPr lang="en-US" dirty="0"/>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17</a:t>
            </a:fld>
            <a:endParaRPr lang="en-GB" dirty="0"/>
          </a:p>
        </p:txBody>
      </p:sp>
    </p:spTree>
    <p:extLst>
      <p:ext uri="{BB962C8B-B14F-4D97-AF65-F5344CB8AC3E}">
        <p14:creationId xmlns:p14="http://schemas.microsoft.com/office/powerpoint/2010/main" val="2021946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in person service with college students ‘try before you rent’ (As a better experience than renting ‘cold’ online If this test failed then there was little hope for online model!</a:t>
            </a:r>
          </a:p>
        </p:txBody>
      </p:sp>
      <p:sp>
        <p:nvSpPr>
          <p:cNvPr id="4" name="Slide Number Placeholder 3"/>
          <p:cNvSpPr>
            <a:spLocks noGrp="1"/>
          </p:cNvSpPr>
          <p:nvPr>
            <p:ph type="sldNum" sz="quarter" idx="5"/>
          </p:nvPr>
        </p:nvSpPr>
        <p:spPr/>
        <p:txBody>
          <a:bodyPr/>
          <a:lstStyle/>
          <a:p>
            <a:fld id="{834BBAC3-18D9-2F4E-899F-B8EA80AE7210}" type="slidenum">
              <a:rPr lang="en-GB" smtClean="0"/>
              <a:t>18</a:t>
            </a:fld>
            <a:endParaRPr lang="en-GB" dirty="0"/>
          </a:p>
        </p:txBody>
      </p:sp>
    </p:spTree>
    <p:extLst>
      <p:ext uri="{BB962C8B-B14F-4D97-AF65-F5344CB8AC3E}">
        <p14:creationId xmlns:p14="http://schemas.microsoft.com/office/powerpoint/2010/main" val="41498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42424"/>
                </a:solidFill>
                <a:effectLst/>
                <a:latin typeface="source-serif-pro"/>
              </a:rPr>
              <a:t>Dutch startup 3D Hubs initially served their</a:t>
            </a:r>
            <a:br>
              <a:rPr lang="en-GB" dirty="0"/>
            </a:br>
            <a:r>
              <a:rPr lang="en-GB" b="0" i="0" dirty="0">
                <a:solidFill>
                  <a:srgbClr val="242424"/>
                </a:solidFill>
                <a:effectLst/>
                <a:latin typeface="source-serif-pro"/>
              </a:rPr>
              <a:t>customers by finding owners of 3D printers in Amsterdam willing to take paid printing jobs</a:t>
            </a:r>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19</a:t>
            </a:fld>
            <a:endParaRPr lang="en-GB" dirty="0"/>
          </a:p>
        </p:txBody>
      </p:sp>
    </p:spTree>
    <p:extLst>
      <p:ext uri="{BB962C8B-B14F-4D97-AF65-F5344CB8AC3E}">
        <p14:creationId xmlns:p14="http://schemas.microsoft.com/office/powerpoint/2010/main" val="411730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rPr>
              <a:t>TWO BIG KEY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rPr>
              <a:t>EFFECTIVE - depends on your perspective, i.e., commercial oriented innovation sees users as consumers/customers.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rPr>
              <a:t>to simply be in favour of innovation for innovations sake i.e. innovations which are are not responsible or sustainable. 'Pesticides kill parasites but also pollute food chains’.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rPr>
              <a:t>TEST - our hypothesis is testable when it can  be shown true (validated) or false (invalidated), based on evidence (and guided  by experience).</a:t>
            </a:r>
          </a:p>
          <a:p>
            <a:endParaRPr lang="en-US" dirty="0"/>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2</a:t>
            </a:fld>
            <a:endParaRPr lang="en-GB" dirty="0"/>
          </a:p>
        </p:txBody>
      </p:sp>
    </p:spTree>
    <p:extLst>
      <p:ext uri="{BB962C8B-B14F-4D97-AF65-F5344CB8AC3E}">
        <p14:creationId xmlns:p14="http://schemas.microsoft.com/office/powerpoint/2010/main" val="3340707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customers emotions are served</a:t>
            </a:r>
          </a:p>
        </p:txBody>
      </p:sp>
      <p:sp>
        <p:nvSpPr>
          <p:cNvPr id="4" name="Slide Number Placeholder 3"/>
          <p:cNvSpPr>
            <a:spLocks noGrp="1"/>
          </p:cNvSpPr>
          <p:nvPr>
            <p:ph type="sldNum" sz="quarter" idx="5"/>
          </p:nvPr>
        </p:nvSpPr>
        <p:spPr/>
        <p:txBody>
          <a:bodyPr/>
          <a:lstStyle/>
          <a:p>
            <a:fld id="{FAC41229-DC3D-104F-8737-DDBB473B4F06}" type="slidenum">
              <a:rPr lang="en-GB" smtClean="0"/>
              <a:t>20</a:t>
            </a:fld>
            <a:endParaRPr lang="en-GB" dirty="0"/>
          </a:p>
        </p:txBody>
      </p:sp>
    </p:spTree>
    <p:extLst>
      <p:ext uri="{BB962C8B-B14F-4D97-AF65-F5344CB8AC3E}">
        <p14:creationId xmlns:p14="http://schemas.microsoft.com/office/powerpoint/2010/main" val="540709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TESTING ideas through models low fidelity prototypes could consist of simple sketches, story boards, role-play with artefacts,, websites, renders, product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apple-system"/>
              </a:rPr>
              <a:t>Prototypes should be the cheapest and easiest way to test a given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Risk of failure might mean we need high resolution models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21</a:t>
            </a:fld>
            <a:endParaRPr lang="en-GB" dirty="0"/>
          </a:p>
        </p:txBody>
      </p:sp>
    </p:spTree>
    <p:extLst>
      <p:ext uri="{BB962C8B-B14F-4D97-AF65-F5344CB8AC3E}">
        <p14:creationId xmlns:p14="http://schemas.microsoft.com/office/powerpoint/2010/main" val="371465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these perhaps cliched examples there is a conflict with many every day goods. If we consider the sdg (UN)</a:t>
            </a:r>
          </a:p>
          <a:p>
            <a:r>
              <a:rPr lang="en-US" dirty="0"/>
              <a:t>Total cost of ownership</a:t>
            </a:r>
          </a:p>
          <a:p>
            <a:r>
              <a:rPr lang="en-US" dirty="0"/>
              <a:t>Externalities</a:t>
            </a:r>
          </a:p>
        </p:txBody>
      </p:sp>
      <p:sp>
        <p:nvSpPr>
          <p:cNvPr id="4" name="Slide Number Placeholder 3"/>
          <p:cNvSpPr>
            <a:spLocks noGrp="1"/>
          </p:cNvSpPr>
          <p:nvPr>
            <p:ph type="sldNum" sz="quarter" idx="5"/>
          </p:nvPr>
        </p:nvSpPr>
        <p:spPr/>
        <p:txBody>
          <a:bodyPr/>
          <a:lstStyle/>
          <a:p>
            <a:fld id="{834BBAC3-18D9-2F4E-899F-B8EA80AE7210}" type="slidenum">
              <a:rPr lang="en-GB" smtClean="0"/>
              <a:t>22</a:t>
            </a:fld>
            <a:endParaRPr lang="en-GB" dirty="0"/>
          </a:p>
        </p:txBody>
      </p:sp>
    </p:spTree>
    <p:extLst>
      <p:ext uri="{BB962C8B-B14F-4D97-AF65-F5344CB8AC3E}">
        <p14:creationId xmlns:p14="http://schemas.microsoft.com/office/powerpoint/2010/main" val="152777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8FEA90-C3B6-A744-B808-A0BE4D2EAC00}" type="slidenum">
              <a:rPr lang="en-GB" smtClean="0"/>
              <a:t>23</a:t>
            </a:fld>
            <a:endParaRPr lang="en-GB" dirty="0"/>
          </a:p>
        </p:txBody>
      </p:sp>
    </p:spTree>
    <p:extLst>
      <p:ext uri="{BB962C8B-B14F-4D97-AF65-F5344CB8AC3E}">
        <p14:creationId xmlns:p14="http://schemas.microsoft.com/office/powerpoint/2010/main" val="67399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MADI - Design (purposeful) Innovation Framework</a:t>
            </a:r>
          </a:p>
          <a:p>
            <a:r>
              <a:rPr lang="en-US" dirty="0"/>
              <a:t>@USW - Non-linear ‘process’ so you are constantly TESTING which becomes how we progress or CONVERGE towards delivering a intervention (product service or business model)</a:t>
            </a:r>
          </a:p>
          <a:p>
            <a:endParaRPr lang="en-US" dirty="0"/>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3</a:t>
            </a:fld>
            <a:endParaRPr lang="en-GB" dirty="0"/>
          </a:p>
        </p:txBody>
      </p:sp>
    </p:spTree>
    <p:extLst>
      <p:ext uri="{BB962C8B-B14F-4D97-AF65-F5344CB8AC3E}">
        <p14:creationId xmlns:p14="http://schemas.microsoft.com/office/powerpoint/2010/main" val="169437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or DRIVING force for any innovation, is the definition of good. You CRITERIA for success!</a:t>
            </a:r>
          </a:p>
          <a:p>
            <a:r>
              <a:rPr lang="en-US" dirty="0"/>
              <a:t>AGAIN...</a:t>
            </a:r>
          </a:p>
          <a:p>
            <a:r>
              <a:rPr lang="en-US" dirty="0"/>
              <a:t>Effective will depend on your perspective i.e., commercial 'value' business in a competitive marketplace 'effective' might be ' cost reducing ,value adding profit making.</a:t>
            </a:r>
          </a:p>
          <a:p>
            <a:r>
              <a:rPr lang="en-US" dirty="0"/>
              <a:t>Values-base perspective where benefit to society  (healthcare)</a:t>
            </a:r>
          </a:p>
          <a:p>
            <a:endParaRPr lang="en-US" dirty="0"/>
          </a:p>
          <a:p>
            <a:r>
              <a:rPr lang="en-US" dirty="0"/>
              <a:t>EASIER TO EXPERIENCE BAD innovation or NOT innovation has a basis in what is overlooked or UNCHECKED..</a:t>
            </a:r>
          </a:p>
        </p:txBody>
      </p:sp>
      <p:sp>
        <p:nvSpPr>
          <p:cNvPr id="4" name="Slide Number Placeholder 3"/>
          <p:cNvSpPr>
            <a:spLocks noGrp="1"/>
          </p:cNvSpPr>
          <p:nvPr>
            <p:ph type="sldNum" sz="quarter" idx="5"/>
          </p:nvPr>
        </p:nvSpPr>
        <p:spPr/>
        <p:txBody>
          <a:bodyPr/>
          <a:lstStyle/>
          <a:p>
            <a:fld id="{834BBAC3-18D9-2F4E-899F-B8EA80AE7210}" type="slidenum">
              <a:rPr lang="en-GB" smtClean="0"/>
              <a:t>4</a:t>
            </a:fld>
            <a:endParaRPr lang="en-GB" dirty="0"/>
          </a:p>
        </p:txBody>
      </p:sp>
    </p:spTree>
    <p:extLst>
      <p:ext uri="{BB962C8B-B14F-4D97-AF65-F5344CB8AC3E}">
        <p14:creationId xmlns:p14="http://schemas.microsoft.com/office/powerpoint/2010/main" val="192257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Assumptions made based on our mental shortcuts (Cognitive Biases) to reach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Confirmation bias - </a:t>
            </a:r>
            <a:r>
              <a:rPr lang="en-GB" dirty="0"/>
              <a:t>the tendency to interpret information in a way that confirms our own preconceptions. i.e., teams to default to white, male, and able-bodied users.</a:t>
            </a:r>
          </a:p>
          <a:p>
            <a:pPr marL="0" indent="0">
              <a:buNone/>
            </a:pPr>
            <a:endParaRPr lang="en-GB" b="1" dirty="0"/>
          </a:p>
          <a:p>
            <a:pPr marL="0" indent="0">
              <a:buNone/>
            </a:pPr>
            <a:r>
              <a:rPr lang="en-GB" i="1" dirty="0"/>
              <a:t>‘cognitive biases where we create false dichotomies of choices and then think we have answered a question. In reality, we’ve made a choice between a limited set of options’</a:t>
            </a:r>
            <a:r>
              <a:rPr lang="en-GB" i="1" baseline="30000" dirty="0"/>
              <a:t>1</a:t>
            </a:r>
          </a:p>
          <a:p>
            <a:pPr marL="0" indent="0">
              <a:buNone/>
            </a:pPr>
            <a:endParaRPr lang="en-GB" b="1" dirty="0"/>
          </a:p>
          <a:p>
            <a:pPr marL="0" indent="0">
              <a:buNone/>
            </a:pPr>
            <a:r>
              <a:rPr lang="en-GB" b="1" dirty="0"/>
              <a:t>The danger is we only seek answers for our own questions not the questions posed by other perspectives.</a:t>
            </a:r>
            <a:endParaRPr lang="en-GB" dirty="0"/>
          </a:p>
          <a:p>
            <a:endParaRPr lang="en-GB" dirty="0"/>
          </a:p>
        </p:txBody>
      </p:sp>
      <p:sp>
        <p:nvSpPr>
          <p:cNvPr id="4" name="Slide Number Placeholder 3"/>
          <p:cNvSpPr>
            <a:spLocks noGrp="1"/>
          </p:cNvSpPr>
          <p:nvPr>
            <p:ph type="sldNum" sz="quarter" idx="5"/>
          </p:nvPr>
        </p:nvSpPr>
        <p:spPr/>
        <p:txBody>
          <a:bodyPr/>
          <a:lstStyle/>
          <a:p>
            <a:fld id="{834BBAC3-18D9-2F4E-899F-B8EA80AE7210}" type="slidenum">
              <a:rPr lang="en-GB" smtClean="0"/>
              <a:t>5</a:t>
            </a:fld>
            <a:endParaRPr lang="en-GB" dirty="0"/>
          </a:p>
        </p:txBody>
      </p:sp>
    </p:spTree>
    <p:extLst>
      <p:ext uri="{BB962C8B-B14F-4D97-AF65-F5344CB8AC3E}">
        <p14:creationId xmlns:p14="http://schemas.microsoft.com/office/powerpoint/2010/main" val="21181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6</a:t>
            </a:fld>
            <a:endParaRPr lang="en-GB" dirty="0"/>
          </a:p>
        </p:txBody>
      </p:sp>
    </p:spTree>
    <p:extLst>
      <p:ext uri="{BB962C8B-B14F-4D97-AF65-F5344CB8AC3E}">
        <p14:creationId xmlns:p14="http://schemas.microsoft.com/office/powerpoint/2010/main" val="372672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business teams communicate</a:t>
            </a:r>
          </a:p>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7</a:t>
            </a:fld>
            <a:endParaRPr lang="en-GB" dirty="0"/>
          </a:p>
        </p:txBody>
      </p:sp>
    </p:spTree>
    <p:extLst>
      <p:ext uri="{BB962C8B-B14F-4D97-AF65-F5344CB8AC3E}">
        <p14:creationId xmlns:p14="http://schemas.microsoft.com/office/powerpoint/2010/main" val="312697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C5784"/>
                </a:solidFill>
                <a:effectLst/>
                <a:latin typeface="Lato" panose="020F0502020204030204" pitchFamily="34" charset="0"/>
              </a:rPr>
              <a:t>The system had a lot of support from investors, who poured in over $134 million US. Unfortunately, as soon became apparent, customers could simply order the juice packets and squeeze them into a glass, making the whole expensive contraption completely redundant.</a:t>
            </a:r>
          </a:p>
          <a:p>
            <a:endParaRPr lang="en-GB" b="0" i="0" dirty="0">
              <a:solidFill>
                <a:srgbClr val="4C5784"/>
              </a:solidFill>
              <a:effectLst/>
              <a:latin typeface="Lato" panose="020F0502020204030204" pitchFamily="34" charset="0"/>
            </a:endParaRPr>
          </a:p>
          <a:p>
            <a:r>
              <a:rPr lang="en-GB" b="0" i="0" dirty="0">
                <a:solidFill>
                  <a:srgbClr val="4D5156"/>
                </a:solidFill>
                <a:effectLst/>
                <a:latin typeface="Google Sans"/>
              </a:rPr>
              <a:t>was likely </a:t>
            </a:r>
            <a:r>
              <a:rPr lang="en-GB" b="0" i="0" dirty="0">
                <a:solidFill>
                  <a:srgbClr val="040C28"/>
                </a:solidFill>
                <a:effectLst/>
                <a:latin typeface="Google Sans"/>
              </a:rPr>
              <a:t>its high price point</a:t>
            </a:r>
            <a:r>
              <a:rPr lang="en-GB" b="0" i="0" dirty="0">
                <a:solidFill>
                  <a:srgbClr val="4D5156"/>
                </a:solidFill>
                <a:effectLst/>
                <a:latin typeface="Google Sans"/>
              </a:rPr>
              <a:t>. Asking customers to pay $1,500</a:t>
            </a:r>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8</a:t>
            </a:fld>
            <a:endParaRPr lang="en-GB" dirty="0"/>
          </a:p>
        </p:txBody>
      </p:sp>
    </p:spTree>
    <p:extLst>
      <p:ext uri="{BB962C8B-B14F-4D97-AF65-F5344CB8AC3E}">
        <p14:creationId xmlns:p14="http://schemas.microsoft.com/office/powerpoint/2010/main" val="261686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BBAC3-18D9-2F4E-899F-B8EA80AE7210}" type="slidenum">
              <a:rPr lang="en-GB" smtClean="0"/>
              <a:t>9</a:t>
            </a:fld>
            <a:endParaRPr lang="en-GB" dirty="0"/>
          </a:p>
        </p:txBody>
      </p:sp>
    </p:spTree>
    <p:extLst>
      <p:ext uri="{BB962C8B-B14F-4D97-AF65-F5344CB8AC3E}">
        <p14:creationId xmlns:p14="http://schemas.microsoft.com/office/powerpoint/2010/main" val="422342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DCD1-EDD5-6641-8F94-9EFBD62E9E5D}"/>
              </a:ext>
            </a:extLst>
          </p:cNvPr>
          <p:cNvSpPr>
            <a:spLocks noGrp="1"/>
          </p:cNvSpPr>
          <p:nvPr>
            <p:ph type="ctrTitle" hasCustomPrompt="1"/>
          </p:nvPr>
        </p:nvSpPr>
        <p:spPr>
          <a:xfrm>
            <a:off x="1524000" y="1979535"/>
            <a:ext cx="9144000" cy="1830465"/>
          </a:xfrm>
        </p:spPr>
        <p:txBody>
          <a:bodyPr anchor="b"/>
          <a:lstStyle>
            <a:lvl1pPr algn="l">
              <a:defRPr sz="6000">
                <a:solidFill>
                  <a:schemeClr val="bg1"/>
                </a:solidFill>
                <a:latin typeface="DIN Condense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3BDD593-BBB5-D245-B630-40DF281E8885}"/>
              </a:ext>
            </a:extLst>
          </p:cNvPr>
          <p:cNvSpPr>
            <a:spLocks noGrp="1"/>
          </p:cNvSpPr>
          <p:nvPr>
            <p:ph type="subTitle" idx="1"/>
          </p:nvPr>
        </p:nvSpPr>
        <p:spPr>
          <a:xfrm>
            <a:off x="1524000" y="3962400"/>
            <a:ext cx="9144000" cy="1295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3EC88D5A-745A-604D-9A4F-BDD6915E503C}"/>
              </a:ext>
            </a:extLst>
          </p:cNvPr>
          <p:cNvSpPr>
            <a:spLocks noGrp="1"/>
          </p:cNvSpPr>
          <p:nvPr>
            <p:ph type="dt" sz="half" idx="10"/>
          </p:nvPr>
        </p:nvSpPr>
        <p:spPr>
          <a:xfrm>
            <a:off x="1524000" y="6301887"/>
            <a:ext cx="2743200" cy="365125"/>
          </a:xfrm>
        </p:spPr>
        <p:txBody>
          <a:bodyPr/>
          <a:lstStyle>
            <a:lvl1pPr>
              <a:defRPr>
                <a:solidFill>
                  <a:schemeClr val="bg1"/>
                </a:solidFill>
              </a:defRPr>
            </a:lvl1pPr>
          </a:lstStyle>
          <a:p>
            <a:fld id="{E5687D03-D495-B142-A509-822EB4B9610C}" type="datetimeFigureOut">
              <a:rPr lang="en-GB" smtClean="0"/>
              <a:pPr/>
              <a:t>11/10/2023</a:t>
            </a:fld>
            <a:endParaRPr lang="en-GB" dirty="0"/>
          </a:p>
        </p:txBody>
      </p:sp>
      <p:sp>
        <p:nvSpPr>
          <p:cNvPr id="6" name="Slide Number Placeholder 5">
            <a:extLst>
              <a:ext uri="{FF2B5EF4-FFF2-40B4-BE49-F238E27FC236}">
                <a16:creationId xmlns:a16="http://schemas.microsoft.com/office/drawing/2014/main" id="{1EDEC2B4-1E7B-3042-8440-56413A54A12F}"/>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42283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401-3BAB-0741-9EBD-74E0B5219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2824C3-2DB1-0C4C-85C8-B75AE4596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FA4F2F-495D-524F-8676-715B38B4A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B38E8A-1898-B746-A938-843B83833539}"/>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6" name="Footer Placeholder 5">
            <a:extLst>
              <a:ext uri="{FF2B5EF4-FFF2-40B4-BE49-F238E27FC236}">
                <a16:creationId xmlns:a16="http://schemas.microsoft.com/office/drawing/2014/main" id="{EEFB7D21-48B7-DF40-AD50-4866B3B151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353A10-07EC-8A46-BACC-D6A606D8E2D6}"/>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301300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CC0D-464F-654C-9CAB-61D323B48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CFD0CD-F59E-BC49-B381-6FE6904D9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7BE449AC-05FA-7B40-A2C8-C5D6FF7F8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75977B-6BD9-DB4B-9E74-B5519A1416D9}"/>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6" name="Footer Placeholder 5">
            <a:extLst>
              <a:ext uri="{FF2B5EF4-FFF2-40B4-BE49-F238E27FC236}">
                <a16:creationId xmlns:a16="http://schemas.microsoft.com/office/drawing/2014/main" id="{6B578404-5A11-EE4C-AD53-89AD6853D67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9293CB-DCA1-5E4F-869E-1DF6975657D9}"/>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164226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03AE-16FA-0949-9188-79527A1DCE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4CA159-A4D9-6C48-8D7F-3FB59D1BAF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1A8FCF-F833-9D49-BCFD-60CEC02E75D4}"/>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5" name="Footer Placeholder 4">
            <a:extLst>
              <a:ext uri="{FF2B5EF4-FFF2-40B4-BE49-F238E27FC236}">
                <a16:creationId xmlns:a16="http://schemas.microsoft.com/office/drawing/2014/main" id="{B11C32BD-3227-8A40-99E7-F7DBD09FD36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8FE0EB-0CA2-F143-B0E6-A83C0E0DF20F}"/>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11550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BF03-C76C-044F-8805-D686CBAB1850}"/>
              </a:ext>
            </a:extLst>
          </p:cNvPr>
          <p:cNvSpPr>
            <a:spLocks noGrp="1"/>
          </p:cNvSpPr>
          <p:nvPr>
            <p:ph type="title"/>
          </p:nvPr>
        </p:nvSpPr>
        <p:spPr>
          <a:xfrm>
            <a:off x="838200" y="551089"/>
            <a:ext cx="10515600" cy="936172"/>
          </a:xfrm>
          <a:solidFill>
            <a:srgbClr val="000000">
              <a:alpha val="67059"/>
            </a:srgbClr>
          </a:solidFill>
        </p:spPr>
        <p:txBody>
          <a:bodyPr>
            <a:normAutofit/>
          </a:bodyPr>
          <a:lstStyle>
            <a:lvl1pPr algn="ctr">
              <a:defRPr sz="3600" b="0" i="0">
                <a:solidFill>
                  <a:schemeClr val="bg1"/>
                </a:solidFill>
                <a:latin typeface="+mn-lt"/>
                <a:cs typeface="Calibri" panose="020F050202020403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D32F8A6-C8ED-4544-B292-11EDD919702D}"/>
              </a:ext>
            </a:extLst>
          </p:cNvPr>
          <p:cNvSpPr>
            <a:spLocks noGrp="1"/>
          </p:cNvSpPr>
          <p:nvPr>
            <p:ph type="dt" sz="half" idx="10"/>
          </p:nvPr>
        </p:nvSpPr>
        <p:spPr/>
        <p:txBody>
          <a:bodyPr/>
          <a:lstStyle/>
          <a:p>
            <a:fld id="{4BEEC139-C5B3-EA4B-B611-FEF56A548818}" type="datetimeFigureOut">
              <a:rPr lang="en-GB" smtClean="0"/>
              <a:t>11/10/2023</a:t>
            </a:fld>
            <a:endParaRPr lang="en-GB" dirty="0"/>
          </a:p>
        </p:txBody>
      </p:sp>
      <p:sp>
        <p:nvSpPr>
          <p:cNvPr id="4" name="Footer Placeholder 3">
            <a:extLst>
              <a:ext uri="{FF2B5EF4-FFF2-40B4-BE49-F238E27FC236}">
                <a16:creationId xmlns:a16="http://schemas.microsoft.com/office/drawing/2014/main" id="{A8067775-8D1C-2E4A-9F38-C86DD8645BD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6CF7544-2269-FD47-8844-07E658FD0A99}"/>
              </a:ext>
            </a:extLst>
          </p:cNvPr>
          <p:cNvSpPr>
            <a:spLocks noGrp="1"/>
          </p:cNvSpPr>
          <p:nvPr>
            <p:ph type="sldNum" sz="quarter" idx="12"/>
          </p:nvPr>
        </p:nvSpPr>
        <p:spPr/>
        <p:txBody>
          <a:bodyPr/>
          <a:lstStyle/>
          <a:p>
            <a:fld id="{DE82EE41-D565-3944-BD81-33ADFC33C999}" type="slidenum">
              <a:rPr lang="en-GB" smtClean="0"/>
              <a:t>‹#›</a:t>
            </a:fld>
            <a:endParaRPr lang="en-GB" dirty="0"/>
          </a:p>
        </p:txBody>
      </p:sp>
      <p:sp>
        <p:nvSpPr>
          <p:cNvPr id="6" name="Content Placeholder 2">
            <a:extLst>
              <a:ext uri="{FF2B5EF4-FFF2-40B4-BE49-F238E27FC236}">
                <a16:creationId xmlns:a16="http://schemas.microsoft.com/office/drawing/2014/main" id="{980FC99A-2D07-AD4F-9375-9940BA093BC9}"/>
              </a:ext>
            </a:extLst>
          </p:cNvPr>
          <p:cNvSpPr>
            <a:spLocks noGrp="1"/>
          </p:cNvSpPr>
          <p:nvPr>
            <p:ph idx="1"/>
          </p:nvPr>
        </p:nvSpPr>
        <p:spPr>
          <a:xfrm>
            <a:off x="838200" y="3200400"/>
            <a:ext cx="10515600" cy="1914525"/>
          </a:xfrm>
          <a:solidFill>
            <a:srgbClr val="FFFFFF">
              <a:alpha val="86275"/>
            </a:srgbClr>
          </a:solidFill>
        </p:spPr>
        <p:txBody>
          <a:bodyPr/>
          <a:lstStyle>
            <a:lvl1pPr marL="0" indent="0">
              <a:buNone/>
              <a:defRPr sz="2400">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028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E49B-25BC-C24C-9E87-DEECEA60BD11}"/>
              </a:ext>
            </a:extLst>
          </p:cNvPr>
          <p:cNvSpPr>
            <a:spLocks noGrp="1"/>
          </p:cNvSpPr>
          <p:nvPr>
            <p:ph type="title"/>
          </p:nvPr>
        </p:nvSpPr>
        <p:spPr>
          <a:xfrm>
            <a:off x="1" y="457200"/>
            <a:ext cx="7454348" cy="993913"/>
          </a:xfrm>
          <a:solidFill>
            <a:srgbClr val="000000">
              <a:alpha val="81961"/>
            </a:srgbClr>
          </a:solidFill>
        </p:spPr>
        <p:txBody>
          <a:bodyPr/>
          <a:lstStyle>
            <a:lvl1pPr algn="ct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709CBA9-08E7-5147-8611-F485997D6620}"/>
              </a:ext>
            </a:extLst>
          </p:cNvPr>
          <p:cNvSpPr>
            <a:spLocks noGrp="1"/>
          </p:cNvSpPr>
          <p:nvPr>
            <p:ph sz="half" idx="1"/>
          </p:nvPr>
        </p:nvSpPr>
        <p:spPr>
          <a:xfrm>
            <a:off x="838200" y="1825625"/>
            <a:ext cx="6099314" cy="3044549"/>
          </a:xfrm>
          <a:solidFill>
            <a:srgbClr val="FFFFFF">
              <a:alpha val="85098"/>
            </a:srgbClr>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44BBEA-18B8-FA48-BAF3-3F3AA2CE0AEE}"/>
              </a:ext>
            </a:extLst>
          </p:cNvPr>
          <p:cNvSpPr>
            <a:spLocks noGrp="1"/>
          </p:cNvSpPr>
          <p:nvPr>
            <p:ph type="dt" sz="half" idx="10"/>
          </p:nvPr>
        </p:nvSpPr>
        <p:spPr/>
        <p:txBody>
          <a:bodyPr/>
          <a:lstStyle/>
          <a:p>
            <a:fld id="{F43A1AB7-124D-0144-8E22-E333F2389704}" type="datetimeFigureOut">
              <a:rPr lang="en-GB" smtClean="0"/>
              <a:t>11/10/2023</a:t>
            </a:fld>
            <a:endParaRPr lang="en-GB" dirty="0"/>
          </a:p>
        </p:txBody>
      </p:sp>
      <p:sp>
        <p:nvSpPr>
          <p:cNvPr id="6" name="Footer Placeholder 5">
            <a:extLst>
              <a:ext uri="{FF2B5EF4-FFF2-40B4-BE49-F238E27FC236}">
                <a16:creationId xmlns:a16="http://schemas.microsoft.com/office/drawing/2014/main" id="{7150AEF1-7196-024B-AE13-555A1DE2103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D35AC15-C5D7-E744-91A7-A1A39276A4BA}"/>
              </a:ext>
            </a:extLst>
          </p:cNvPr>
          <p:cNvSpPr>
            <a:spLocks noGrp="1"/>
          </p:cNvSpPr>
          <p:nvPr>
            <p:ph type="sldNum" sz="quarter" idx="12"/>
          </p:nvPr>
        </p:nvSpPr>
        <p:spPr/>
        <p:txBody>
          <a:bodyPr/>
          <a:lstStyle/>
          <a:p>
            <a:fld id="{5F9D9AB7-0542-AE47-A4DE-18F9763A8E48}" type="slidenum">
              <a:rPr lang="en-GB" smtClean="0"/>
              <a:t>‹#›</a:t>
            </a:fld>
            <a:endParaRPr lang="en-GB" dirty="0"/>
          </a:p>
        </p:txBody>
      </p:sp>
    </p:spTree>
    <p:extLst>
      <p:ext uri="{BB962C8B-B14F-4D97-AF65-F5344CB8AC3E}">
        <p14:creationId xmlns:p14="http://schemas.microsoft.com/office/powerpoint/2010/main" val="49391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1FF6-1949-AF43-A9FB-8AD6C9B8C551}"/>
              </a:ext>
            </a:extLst>
          </p:cNvPr>
          <p:cNvSpPr>
            <a:spLocks noGrp="1"/>
          </p:cNvSpPr>
          <p:nvPr>
            <p:ph type="title"/>
          </p:nvPr>
        </p:nvSpPr>
        <p:spPr>
          <a:xfrm>
            <a:off x="1" y="724619"/>
            <a:ext cx="6107502" cy="966069"/>
          </a:xfrm>
          <a:solidFill>
            <a:srgbClr val="000000">
              <a:alpha val="67843"/>
            </a:srgbClr>
          </a:solidFill>
        </p:spPr>
        <p:txBody>
          <a:bodyPr>
            <a:normAutofit/>
          </a:bodyPr>
          <a:lstStyle>
            <a:lvl1pPr algn="ctr">
              <a:defRPr sz="3600">
                <a:solidFill>
                  <a:schemeClr val="bg1"/>
                </a:solidFill>
              </a:defRPr>
            </a:lvl1pPr>
          </a:lstStyle>
          <a:p>
            <a:r>
              <a:rPr lang="en-US" dirty="0"/>
              <a:t>Click to edit</a:t>
            </a:r>
            <a:endParaRPr lang="en-GB" dirty="0"/>
          </a:p>
        </p:txBody>
      </p:sp>
      <p:sp>
        <p:nvSpPr>
          <p:cNvPr id="3" name="Date Placeholder 2">
            <a:extLst>
              <a:ext uri="{FF2B5EF4-FFF2-40B4-BE49-F238E27FC236}">
                <a16:creationId xmlns:a16="http://schemas.microsoft.com/office/drawing/2014/main" id="{6260C520-D429-AF48-8AF4-49B470801935}"/>
              </a:ext>
            </a:extLst>
          </p:cNvPr>
          <p:cNvSpPr>
            <a:spLocks noGrp="1"/>
          </p:cNvSpPr>
          <p:nvPr>
            <p:ph type="dt" sz="half" idx="10"/>
          </p:nvPr>
        </p:nvSpPr>
        <p:spPr/>
        <p:txBody>
          <a:bodyPr/>
          <a:lstStyle/>
          <a:p>
            <a:fld id="{141E6DC1-C290-984D-B9A7-1417BD752FC4}" type="datetimeFigureOut">
              <a:rPr lang="en-GB" smtClean="0"/>
              <a:t>11/10/2023</a:t>
            </a:fld>
            <a:endParaRPr lang="en-GB" dirty="0"/>
          </a:p>
        </p:txBody>
      </p:sp>
      <p:sp>
        <p:nvSpPr>
          <p:cNvPr id="4" name="Footer Placeholder 3">
            <a:extLst>
              <a:ext uri="{FF2B5EF4-FFF2-40B4-BE49-F238E27FC236}">
                <a16:creationId xmlns:a16="http://schemas.microsoft.com/office/drawing/2014/main" id="{BC880533-CE60-D644-86D9-4D0D46FE251C}"/>
              </a:ext>
            </a:extLst>
          </p:cNvPr>
          <p:cNvSpPr>
            <a:spLocks noGrp="1"/>
          </p:cNvSpPr>
          <p:nvPr>
            <p:ph type="ftr" sz="quarter" idx="11"/>
          </p:nvPr>
        </p:nvSpPr>
        <p:spPr>
          <a:xfrm>
            <a:off x="6107503" y="6388100"/>
            <a:ext cx="4114800" cy="365125"/>
          </a:xfrm>
        </p:spPr>
        <p:txBody>
          <a:bodyPr/>
          <a:lstStyle>
            <a:lvl1pPr algn="l">
              <a:defRPr/>
            </a:lvl1pPr>
          </a:lstStyle>
          <a:p>
            <a:endParaRPr lang="en-GB" dirty="0"/>
          </a:p>
        </p:txBody>
      </p:sp>
    </p:spTree>
    <p:extLst>
      <p:ext uri="{BB962C8B-B14F-4D97-AF65-F5344CB8AC3E}">
        <p14:creationId xmlns:p14="http://schemas.microsoft.com/office/powerpoint/2010/main" val="6886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A8BD-5969-0848-8CFE-4E53FC34A56D}"/>
              </a:ext>
            </a:extLst>
          </p:cNvPr>
          <p:cNvSpPr>
            <a:spLocks noGrp="1"/>
          </p:cNvSpPr>
          <p:nvPr>
            <p:ph type="title"/>
          </p:nvPr>
        </p:nvSpPr>
        <p:spPr/>
        <p:txBody>
          <a:bodyPr>
            <a:normAutofit/>
          </a:bodyPr>
          <a:lstStyle>
            <a:lvl1pPr>
              <a:defRPr sz="3600" b="1">
                <a:solidFill>
                  <a:srgbClr val="32806F"/>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FB4C634-2DDE-1245-AAFB-325C2EAB32AE}"/>
              </a:ext>
            </a:extLst>
          </p:cNvPr>
          <p:cNvSpPr>
            <a:spLocks noGrp="1"/>
          </p:cNvSpPr>
          <p:nvPr>
            <p:ph idx="1"/>
          </p:nvPr>
        </p:nvSpPr>
        <p:spPr/>
        <p:txBody>
          <a:bodyPr/>
          <a:lstStyle>
            <a:lvl1pPr marL="228600" indent="-228600">
              <a:lnSpc>
                <a:spcPct val="100000"/>
              </a:lnSpc>
              <a:spcBef>
                <a:spcPts val="0"/>
              </a:spcBef>
              <a:spcAft>
                <a:spcPts val="400"/>
              </a:spcAft>
              <a:buClr>
                <a:srgbClr val="E29DA0"/>
              </a:buClr>
              <a:buFont typeface="Menlo Regular" panose="020B0609030804020204" pitchFamily="49" charset="0"/>
              <a:buChar char="⎮"/>
              <a:defRPr/>
            </a:lvl1pPr>
            <a:lvl2pPr marL="685800" indent="-228600">
              <a:lnSpc>
                <a:spcPct val="100000"/>
              </a:lnSpc>
              <a:spcBef>
                <a:spcPts val="0"/>
              </a:spcBef>
              <a:spcAft>
                <a:spcPts val="400"/>
              </a:spcAft>
              <a:buClr>
                <a:srgbClr val="E29DA0"/>
              </a:buClr>
              <a:buFont typeface="Menlo Regular" panose="020B0609030804020204" pitchFamily="49" charset="0"/>
              <a:buChar char="⎮"/>
              <a:defRPr/>
            </a:lvl2pPr>
            <a:lvl3pPr marL="1143000" indent="-228600">
              <a:lnSpc>
                <a:spcPct val="100000"/>
              </a:lnSpc>
              <a:spcBef>
                <a:spcPts val="0"/>
              </a:spcBef>
              <a:spcAft>
                <a:spcPts val="400"/>
              </a:spcAft>
              <a:buClr>
                <a:srgbClr val="E29DA0"/>
              </a:buClr>
              <a:buFont typeface="Menlo Regular" panose="020B0609030804020204" pitchFamily="49" charset="0"/>
              <a:buChar char="⎮"/>
              <a:defRPr/>
            </a:lvl3pPr>
            <a:lvl4pPr marL="1600200" indent="-228600">
              <a:lnSpc>
                <a:spcPct val="100000"/>
              </a:lnSpc>
              <a:spcBef>
                <a:spcPts val="0"/>
              </a:spcBef>
              <a:spcAft>
                <a:spcPts val="400"/>
              </a:spcAft>
              <a:buClr>
                <a:srgbClr val="E29DA0"/>
              </a:buClr>
              <a:buFont typeface="Menlo Regular" panose="020B0609030804020204" pitchFamily="49" charset="0"/>
              <a:buChar char="⎮"/>
              <a:defRPr/>
            </a:lvl4pPr>
            <a:lvl5pPr marL="2057400" indent="-228600">
              <a:lnSpc>
                <a:spcPct val="100000"/>
              </a:lnSpc>
              <a:spcBef>
                <a:spcPts val="0"/>
              </a:spcBef>
              <a:spcAft>
                <a:spcPts val="400"/>
              </a:spcAft>
              <a:buClr>
                <a:srgbClr val="E29DA0"/>
              </a:buClr>
              <a:buFont typeface="Menlo Regular" panose="020B0609030804020204" pitchFamily="49"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A61E793-7920-7548-B723-48EBDF9DAB7A}"/>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5" name="Footer Placeholder 4">
            <a:extLst>
              <a:ext uri="{FF2B5EF4-FFF2-40B4-BE49-F238E27FC236}">
                <a16:creationId xmlns:a16="http://schemas.microsoft.com/office/drawing/2014/main" id="{414451AF-DB80-D049-B76D-7A0DC9E2E2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E44E82-63EA-454E-BF85-720B655E18FF}"/>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156329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A8BD-5969-0848-8CFE-4E53FC34A56D}"/>
              </a:ext>
            </a:extLst>
          </p:cNvPr>
          <p:cNvSpPr>
            <a:spLocks noGrp="1"/>
          </p:cNvSpPr>
          <p:nvPr>
            <p:ph type="title"/>
          </p:nvPr>
        </p:nvSpPr>
        <p:spPr/>
        <p:txBody>
          <a:bodyPr>
            <a:normAutofit/>
          </a:bodyPr>
          <a:lstStyle>
            <a:lvl1pPr>
              <a:defRPr sz="3600" b="1">
                <a:solidFill>
                  <a:srgbClr val="32806F"/>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FB4C634-2DDE-1245-AAFB-325C2EAB32AE}"/>
              </a:ext>
            </a:extLst>
          </p:cNvPr>
          <p:cNvSpPr>
            <a:spLocks noGrp="1"/>
          </p:cNvSpPr>
          <p:nvPr>
            <p:ph idx="1"/>
          </p:nvPr>
        </p:nvSpPr>
        <p:spPr/>
        <p:txBody>
          <a:bodyPr/>
          <a:lstStyle>
            <a:lvl1pPr marL="228600" indent="-228600">
              <a:lnSpc>
                <a:spcPct val="100000"/>
              </a:lnSpc>
              <a:spcBef>
                <a:spcPts val="0"/>
              </a:spcBef>
              <a:spcAft>
                <a:spcPts val="400"/>
              </a:spcAft>
              <a:buClr>
                <a:srgbClr val="E29DA0"/>
              </a:buClr>
              <a:buFont typeface="Menlo Regular" panose="020B0609030804020204" pitchFamily="49" charset="0"/>
              <a:buChar char="⎮"/>
              <a:defRPr/>
            </a:lvl1pPr>
            <a:lvl2pPr marL="685800" indent="-228600">
              <a:lnSpc>
                <a:spcPct val="100000"/>
              </a:lnSpc>
              <a:spcBef>
                <a:spcPts val="0"/>
              </a:spcBef>
              <a:spcAft>
                <a:spcPts val="400"/>
              </a:spcAft>
              <a:buClr>
                <a:srgbClr val="E29DA0"/>
              </a:buClr>
              <a:buFont typeface="Menlo Regular" panose="020B0609030804020204" pitchFamily="49" charset="0"/>
              <a:buChar char="⎮"/>
              <a:defRPr/>
            </a:lvl2pPr>
            <a:lvl3pPr marL="1143000" indent="-228600">
              <a:lnSpc>
                <a:spcPct val="100000"/>
              </a:lnSpc>
              <a:spcBef>
                <a:spcPts val="0"/>
              </a:spcBef>
              <a:spcAft>
                <a:spcPts val="400"/>
              </a:spcAft>
              <a:buClr>
                <a:srgbClr val="E29DA0"/>
              </a:buClr>
              <a:buFont typeface="Menlo Regular" panose="020B0609030804020204" pitchFamily="49" charset="0"/>
              <a:buChar char="⎮"/>
              <a:defRPr/>
            </a:lvl3pPr>
            <a:lvl4pPr marL="1600200" indent="-228600">
              <a:lnSpc>
                <a:spcPct val="100000"/>
              </a:lnSpc>
              <a:spcBef>
                <a:spcPts val="0"/>
              </a:spcBef>
              <a:spcAft>
                <a:spcPts val="400"/>
              </a:spcAft>
              <a:buClr>
                <a:srgbClr val="E29DA0"/>
              </a:buClr>
              <a:buFont typeface="Menlo Regular" panose="020B0609030804020204" pitchFamily="49" charset="0"/>
              <a:buChar char="⎮"/>
              <a:defRPr/>
            </a:lvl4pPr>
            <a:lvl5pPr marL="2057400" indent="-228600">
              <a:lnSpc>
                <a:spcPct val="100000"/>
              </a:lnSpc>
              <a:spcBef>
                <a:spcPts val="0"/>
              </a:spcBef>
              <a:spcAft>
                <a:spcPts val="400"/>
              </a:spcAft>
              <a:buClr>
                <a:srgbClr val="E29DA0"/>
              </a:buClr>
              <a:buFont typeface="Menlo Regular" panose="020B0609030804020204" pitchFamily="49"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A61E793-7920-7548-B723-48EBDF9DAB7A}"/>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5" name="Footer Placeholder 4">
            <a:extLst>
              <a:ext uri="{FF2B5EF4-FFF2-40B4-BE49-F238E27FC236}">
                <a16:creationId xmlns:a16="http://schemas.microsoft.com/office/drawing/2014/main" id="{414451AF-DB80-D049-B76D-7A0DC9E2E2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E44E82-63EA-454E-BF85-720B655E18FF}"/>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174925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A8BD-5969-0848-8CFE-4E53FC34A56D}"/>
              </a:ext>
            </a:extLst>
          </p:cNvPr>
          <p:cNvSpPr>
            <a:spLocks noGrp="1"/>
          </p:cNvSpPr>
          <p:nvPr>
            <p:ph type="title"/>
          </p:nvPr>
        </p:nvSpPr>
        <p:spPr/>
        <p:txBody>
          <a:bodyPr>
            <a:normAutofit/>
          </a:bodyPr>
          <a:lstStyle>
            <a:lvl1pPr>
              <a:defRPr sz="3600" b="1">
                <a:solidFill>
                  <a:schemeClr val="accent5">
                    <a:lumMod val="7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FB4C634-2DDE-1245-AAFB-325C2EAB32AE}"/>
              </a:ext>
            </a:extLst>
          </p:cNvPr>
          <p:cNvSpPr>
            <a:spLocks noGrp="1"/>
          </p:cNvSpPr>
          <p:nvPr>
            <p:ph idx="1"/>
          </p:nvPr>
        </p:nvSpPr>
        <p:spPr/>
        <p:txBody>
          <a:bodyPr/>
          <a:lstStyle>
            <a:lvl1pPr marL="228600" indent="-228600">
              <a:lnSpc>
                <a:spcPct val="100000"/>
              </a:lnSpc>
              <a:spcBef>
                <a:spcPts val="0"/>
              </a:spcBef>
              <a:spcAft>
                <a:spcPts val="400"/>
              </a:spcAft>
              <a:buClr>
                <a:srgbClr val="E29DA0"/>
              </a:buClr>
              <a:buFont typeface="Menlo Regular" panose="020B0609030804020204" pitchFamily="49" charset="0"/>
              <a:buChar char="⎮"/>
              <a:defRPr sz="2400"/>
            </a:lvl1pPr>
            <a:lvl2pPr marL="685800" indent="-228600">
              <a:lnSpc>
                <a:spcPct val="100000"/>
              </a:lnSpc>
              <a:spcBef>
                <a:spcPts val="0"/>
              </a:spcBef>
              <a:spcAft>
                <a:spcPts val="400"/>
              </a:spcAft>
              <a:buClr>
                <a:srgbClr val="E29DA0"/>
              </a:buClr>
              <a:buFont typeface="Menlo Regular" panose="020B0609030804020204" pitchFamily="49" charset="0"/>
              <a:buChar char="⎮"/>
              <a:defRPr sz="2000"/>
            </a:lvl2pPr>
            <a:lvl3pPr marL="1143000" indent="-228600">
              <a:lnSpc>
                <a:spcPct val="100000"/>
              </a:lnSpc>
              <a:spcBef>
                <a:spcPts val="0"/>
              </a:spcBef>
              <a:spcAft>
                <a:spcPts val="400"/>
              </a:spcAft>
              <a:buClr>
                <a:srgbClr val="E29DA0"/>
              </a:buClr>
              <a:buFont typeface="Menlo Regular" panose="020B0609030804020204" pitchFamily="49" charset="0"/>
              <a:buChar char="⎮"/>
              <a:defRPr/>
            </a:lvl3pPr>
            <a:lvl4pPr marL="1600200" indent="-228600">
              <a:lnSpc>
                <a:spcPct val="100000"/>
              </a:lnSpc>
              <a:spcBef>
                <a:spcPts val="0"/>
              </a:spcBef>
              <a:spcAft>
                <a:spcPts val="400"/>
              </a:spcAft>
              <a:buClr>
                <a:srgbClr val="E29DA0"/>
              </a:buClr>
              <a:buFont typeface="Menlo Regular" panose="020B0609030804020204" pitchFamily="49" charset="0"/>
              <a:buChar char="⎮"/>
              <a:defRPr/>
            </a:lvl4pPr>
            <a:lvl5pPr marL="2057400" indent="-228600">
              <a:lnSpc>
                <a:spcPct val="100000"/>
              </a:lnSpc>
              <a:spcBef>
                <a:spcPts val="0"/>
              </a:spcBef>
              <a:spcAft>
                <a:spcPts val="400"/>
              </a:spcAft>
              <a:buClr>
                <a:srgbClr val="E29DA0"/>
              </a:buClr>
              <a:buFont typeface="Menlo Regular" panose="020B0609030804020204" pitchFamily="49"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A61E793-7920-7548-B723-48EBDF9DAB7A}"/>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5" name="Footer Placeholder 4">
            <a:extLst>
              <a:ext uri="{FF2B5EF4-FFF2-40B4-BE49-F238E27FC236}">
                <a16:creationId xmlns:a16="http://schemas.microsoft.com/office/drawing/2014/main" id="{414451AF-DB80-D049-B76D-7A0DC9E2E2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E44E82-63EA-454E-BF85-720B655E18FF}"/>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390495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F44A-1826-DD4A-8D84-DF85C1300E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FB8A60-A71A-BE4C-A54F-BB0A44CCD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CEEBD3-C79F-EB45-AD69-9CE3C7F13FFD}"/>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5" name="Footer Placeholder 4">
            <a:extLst>
              <a:ext uri="{FF2B5EF4-FFF2-40B4-BE49-F238E27FC236}">
                <a16:creationId xmlns:a16="http://schemas.microsoft.com/office/drawing/2014/main" id="{4FE442A9-2D34-B342-B4B1-EAF6BE44E4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100AF9-4085-F54D-89F1-AAEBB70FC634}"/>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245741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7C10-C6A7-914D-B12B-4A74378CF7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6B9A96-1889-4A48-B859-C803132839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305B89-7C9D-F444-8257-B43269B018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D0A502-490C-F643-BBD3-86FDA4BB034D}"/>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6" name="Footer Placeholder 5">
            <a:extLst>
              <a:ext uri="{FF2B5EF4-FFF2-40B4-BE49-F238E27FC236}">
                <a16:creationId xmlns:a16="http://schemas.microsoft.com/office/drawing/2014/main" id="{42A1061C-B24D-3F49-B50B-B3B52F90E79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BC04F04-8698-EE44-BFFC-7CD78765D902}"/>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42072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A265-DC1D-B541-8FCC-0466F7A804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4E96AD-FB57-3846-88CB-20B792A52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0E2C0D-D580-EC42-AEA0-CC4AC77C45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AD1677-7622-9343-ACCD-BD1C6100F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67BC3F-94BA-DA4F-99F5-864308B3C3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E66292-EC63-7742-A492-2D7FB49DD30A}"/>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8" name="Footer Placeholder 7">
            <a:extLst>
              <a:ext uri="{FF2B5EF4-FFF2-40B4-BE49-F238E27FC236}">
                <a16:creationId xmlns:a16="http://schemas.microsoft.com/office/drawing/2014/main" id="{292D8766-2294-C748-9BBD-9B8227583C6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40F2AE5-BE78-E545-B6FA-09B478918113}"/>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91116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3B1B-6536-E949-8310-0F6534E7E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6FAF5C-A608-D54A-905D-AFC6437DEC8A}"/>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4" name="Footer Placeholder 3">
            <a:extLst>
              <a:ext uri="{FF2B5EF4-FFF2-40B4-BE49-F238E27FC236}">
                <a16:creationId xmlns:a16="http://schemas.microsoft.com/office/drawing/2014/main" id="{FA18A2E6-2CEC-A249-B975-A188DB078F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D4B2A20-DF71-F849-AC68-0F705FCE706A}"/>
              </a:ext>
            </a:extLst>
          </p:cNvPr>
          <p:cNvSpPr>
            <a:spLocks noGrp="1"/>
          </p:cNvSpPr>
          <p:nvPr>
            <p:ph type="sldNum" sz="quarter" idx="12"/>
          </p:nvPr>
        </p:nvSpPr>
        <p:spPr/>
        <p:txBody>
          <a:bodyPr/>
          <a:lstStyle/>
          <a:p>
            <a:fld id="{08C3FF95-6898-E54B-AB89-7FCECE3DF582}" type="slidenum">
              <a:rPr lang="en-GB" smtClean="0"/>
              <a:t>‹#›</a:t>
            </a:fld>
            <a:endParaRPr lang="en-GB" dirty="0"/>
          </a:p>
        </p:txBody>
      </p:sp>
    </p:spTree>
    <p:extLst>
      <p:ext uri="{BB962C8B-B14F-4D97-AF65-F5344CB8AC3E}">
        <p14:creationId xmlns:p14="http://schemas.microsoft.com/office/powerpoint/2010/main" val="378494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29DA0">
            <a:alpha val="97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381F0-DC58-EC4A-9343-263CBB0445A3}"/>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3" name="Footer Placeholder 2">
            <a:extLst>
              <a:ext uri="{FF2B5EF4-FFF2-40B4-BE49-F238E27FC236}">
                <a16:creationId xmlns:a16="http://schemas.microsoft.com/office/drawing/2014/main" id="{A7646462-CFB5-5247-B5D0-7DBAD0EE8D6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AA49DB6-15CE-4144-BB48-97F6FD6A5887}"/>
              </a:ext>
            </a:extLst>
          </p:cNvPr>
          <p:cNvSpPr>
            <a:spLocks noGrp="1"/>
          </p:cNvSpPr>
          <p:nvPr>
            <p:ph type="sldNum" sz="quarter" idx="12"/>
          </p:nvPr>
        </p:nvSpPr>
        <p:spPr/>
        <p:txBody>
          <a:bodyPr/>
          <a:lstStyle/>
          <a:p>
            <a:fld id="{08C3FF95-6898-E54B-AB89-7FCECE3DF582}" type="slidenum">
              <a:rPr lang="en-GB" smtClean="0"/>
              <a:t>‹#›</a:t>
            </a:fld>
            <a:endParaRPr lang="en-GB" dirty="0"/>
          </a:p>
        </p:txBody>
      </p:sp>
      <p:sp>
        <p:nvSpPr>
          <p:cNvPr id="5" name="Title 1">
            <a:extLst>
              <a:ext uri="{FF2B5EF4-FFF2-40B4-BE49-F238E27FC236}">
                <a16:creationId xmlns:a16="http://schemas.microsoft.com/office/drawing/2014/main" id="{F097C445-B292-0C44-BD5A-A5D814EBC8E2}"/>
              </a:ext>
            </a:extLst>
          </p:cNvPr>
          <p:cNvSpPr>
            <a:spLocks noGrp="1"/>
          </p:cNvSpPr>
          <p:nvPr>
            <p:ph type="title" hasCustomPrompt="1"/>
          </p:nvPr>
        </p:nvSpPr>
        <p:spPr>
          <a:xfrm>
            <a:off x="838200" y="2371725"/>
            <a:ext cx="10515600" cy="1325563"/>
          </a:xfrm>
        </p:spPr>
        <p:txBody>
          <a:bodyPr/>
          <a:lstStyle>
            <a:lvl1pPr algn="ctr">
              <a:defRPr>
                <a:solidFill>
                  <a:schemeClr val="bg1"/>
                </a:solidFill>
                <a:latin typeface="DIN Condense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334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5">
            <a:alpha val="97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381F0-DC58-EC4A-9343-263CBB0445A3}"/>
              </a:ext>
            </a:extLst>
          </p:cNvPr>
          <p:cNvSpPr>
            <a:spLocks noGrp="1"/>
          </p:cNvSpPr>
          <p:nvPr>
            <p:ph type="dt" sz="half" idx="10"/>
          </p:nvPr>
        </p:nvSpPr>
        <p:spPr/>
        <p:txBody>
          <a:bodyPr/>
          <a:lstStyle/>
          <a:p>
            <a:fld id="{E5687D03-D495-B142-A509-822EB4B9610C}" type="datetimeFigureOut">
              <a:rPr lang="en-GB" smtClean="0"/>
              <a:t>11/10/2023</a:t>
            </a:fld>
            <a:endParaRPr lang="en-GB" dirty="0"/>
          </a:p>
        </p:txBody>
      </p:sp>
      <p:sp>
        <p:nvSpPr>
          <p:cNvPr id="3" name="Footer Placeholder 2">
            <a:extLst>
              <a:ext uri="{FF2B5EF4-FFF2-40B4-BE49-F238E27FC236}">
                <a16:creationId xmlns:a16="http://schemas.microsoft.com/office/drawing/2014/main" id="{A7646462-CFB5-5247-B5D0-7DBAD0EE8D6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AA49DB6-15CE-4144-BB48-97F6FD6A5887}"/>
              </a:ext>
            </a:extLst>
          </p:cNvPr>
          <p:cNvSpPr>
            <a:spLocks noGrp="1"/>
          </p:cNvSpPr>
          <p:nvPr>
            <p:ph type="sldNum" sz="quarter" idx="12"/>
          </p:nvPr>
        </p:nvSpPr>
        <p:spPr/>
        <p:txBody>
          <a:bodyPr/>
          <a:lstStyle/>
          <a:p>
            <a:fld id="{08C3FF95-6898-E54B-AB89-7FCECE3DF582}" type="slidenum">
              <a:rPr lang="en-GB" smtClean="0"/>
              <a:t>‹#›</a:t>
            </a:fld>
            <a:endParaRPr lang="en-GB" dirty="0"/>
          </a:p>
        </p:txBody>
      </p:sp>
      <p:sp>
        <p:nvSpPr>
          <p:cNvPr id="5" name="Title 1">
            <a:extLst>
              <a:ext uri="{FF2B5EF4-FFF2-40B4-BE49-F238E27FC236}">
                <a16:creationId xmlns:a16="http://schemas.microsoft.com/office/drawing/2014/main" id="{F097C445-B292-0C44-BD5A-A5D814EBC8E2}"/>
              </a:ext>
            </a:extLst>
          </p:cNvPr>
          <p:cNvSpPr>
            <a:spLocks noGrp="1"/>
          </p:cNvSpPr>
          <p:nvPr>
            <p:ph type="title" hasCustomPrompt="1"/>
          </p:nvPr>
        </p:nvSpPr>
        <p:spPr>
          <a:xfrm>
            <a:off x="838200" y="1463041"/>
            <a:ext cx="10515600" cy="2234248"/>
          </a:xfrm>
        </p:spPr>
        <p:txBody>
          <a:bodyPr anchor="t">
            <a:normAutofit/>
          </a:bodyPr>
          <a:lstStyle>
            <a:lvl1pPr algn="l">
              <a:defRPr sz="6600">
                <a:solidFill>
                  <a:schemeClr val="bg1"/>
                </a:solidFill>
                <a:latin typeface="DIN Condense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33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30D85-5650-FB48-BE25-6F255CA53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90B350-3071-9849-8A4E-38C05EE7B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E8F6244-42ED-B846-8884-88DD03E78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87D03-D495-B142-A509-822EB4B9610C}" type="datetimeFigureOut">
              <a:rPr lang="en-GB" smtClean="0"/>
              <a:t>11/10/2023</a:t>
            </a:fld>
            <a:endParaRPr lang="en-GB" dirty="0"/>
          </a:p>
        </p:txBody>
      </p:sp>
      <p:sp>
        <p:nvSpPr>
          <p:cNvPr id="5" name="Footer Placeholder 4">
            <a:extLst>
              <a:ext uri="{FF2B5EF4-FFF2-40B4-BE49-F238E27FC236}">
                <a16:creationId xmlns:a16="http://schemas.microsoft.com/office/drawing/2014/main" id="{F1181B48-EF06-1D42-8FD7-D278A5674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8315896-29BF-FC43-B161-7FF1B1A8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3FF95-6898-E54B-AB89-7FCECE3DF582}" type="slidenum">
              <a:rPr lang="en-GB" smtClean="0"/>
              <a:t>‹#›</a:t>
            </a:fld>
            <a:endParaRPr lang="en-GB" dirty="0"/>
          </a:p>
        </p:txBody>
      </p:sp>
      <p:sp>
        <p:nvSpPr>
          <p:cNvPr id="8" name="TextBox 7">
            <a:extLst>
              <a:ext uri="{FF2B5EF4-FFF2-40B4-BE49-F238E27FC236}">
                <a16:creationId xmlns:a16="http://schemas.microsoft.com/office/drawing/2014/main" id="{6D8EEF4D-8478-F02E-6C41-986FB4886A0B}"/>
              </a:ext>
            </a:extLst>
          </p:cNvPr>
          <p:cNvSpPr txBox="1"/>
          <p:nvPr userDrawn="1">
            <p:extLst>
              <p:ext uri="{1162E1C5-73C7-4A58-AE30-91384D911F3F}">
                <p184:classification xmlns:p184="http://schemas.microsoft.com/office/powerpoint/2018/4/main" val="hdr"/>
              </p:ext>
            </p:extLst>
          </p:nvPr>
        </p:nvSpPr>
        <p:spPr>
          <a:xfrm>
            <a:off x="11064875" y="0"/>
            <a:ext cx="1155700"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PUBLIC / CYHOEDDUS</a:t>
            </a:r>
          </a:p>
        </p:txBody>
      </p:sp>
    </p:spTree>
    <p:extLst>
      <p:ext uri="{BB962C8B-B14F-4D97-AF65-F5344CB8AC3E}">
        <p14:creationId xmlns:p14="http://schemas.microsoft.com/office/powerpoint/2010/main" val="41439103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 id="2147483675" r:id="rId12"/>
    <p:sldLayoutId id="2147483705" r:id="rId13"/>
    <p:sldLayoutId id="214748370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11793-A53B-1142-B2B8-1B353A4C0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DB497E-BC30-4F48-8F51-BCD507782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6A92B1-2646-7249-AFAE-0493D6FAB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E6DC1-C290-984D-B9A7-1417BD752FC4}" type="datetimeFigureOut">
              <a:rPr lang="en-GB" smtClean="0"/>
              <a:t>11/10/2023</a:t>
            </a:fld>
            <a:endParaRPr lang="en-GB" dirty="0"/>
          </a:p>
        </p:txBody>
      </p:sp>
      <p:sp>
        <p:nvSpPr>
          <p:cNvPr id="5" name="Footer Placeholder 4">
            <a:extLst>
              <a:ext uri="{FF2B5EF4-FFF2-40B4-BE49-F238E27FC236}">
                <a16:creationId xmlns:a16="http://schemas.microsoft.com/office/drawing/2014/main" id="{3F86D240-D533-444B-BC24-7658F29F4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6D0EB62-ED93-7144-BA36-649B19534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CB0F7-7963-B74B-A280-542C11EF33B1}" type="slidenum">
              <a:rPr lang="en-GB" smtClean="0"/>
              <a:t>‹#›</a:t>
            </a:fld>
            <a:endParaRPr lang="en-GB" dirty="0"/>
          </a:p>
        </p:txBody>
      </p:sp>
      <p:sp>
        <p:nvSpPr>
          <p:cNvPr id="8" name="TextBox 7">
            <a:extLst>
              <a:ext uri="{FF2B5EF4-FFF2-40B4-BE49-F238E27FC236}">
                <a16:creationId xmlns:a16="http://schemas.microsoft.com/office/drawing/2014/main" id="{AB26469F-DD06-14E2-AD7C-1AD756BBF11D}"/>
              </a:ext>
            </a:extLst>
          </p:cNvPr>
          <p:cNvSpPr txBox="1"/>
          <p:nvPr userDrawn="1">
            <p:extLst>
              <p:ext uri="{1162E1C5-73C7-4A58-AE30-91384D911F3F}">
                <p184:classification xmlns:p184="http://schemas.microsoft.com/office/powerpoint/2018/4/main" val="hdr"/>
              </p:ext>
            </p:extLst>
          </p:nvPr>
        </p:nvSpPr>
        <p:spPr>
          <a:xfrm>
            <a:off x="11064875" y="0"/>
            <a:ext cx="1155700"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PUBLIC / CYHOEDDUS</a:t>
            </a:r>
          </a:p>
        </p:txBody>
      </p:sp>
    </p:spTree>
    <p:extLst>
      <p:ext uri="{BB962C8B-B14F-4D97-AF65-F5344CB8AC3E}">
        <p14:creationId xmlns:p14="http://schemas.microsoft.com/office/powerpoint/2010/main" val="3016402432"/>
      </p:ext>
    </p:extLst>
  </p:cSld>
  <p:clrMap bg1="lt1" tx1="dk1" bg2="lt2" tx2="dk2" accent1="accent1" accent2="accent2" accent3="accent3" accent4="accent4" accent5="accent5" accent6="accent6" hlink="hlink" folHlink="folHlink"/>
  <p:sldLayoutIdLst>
    <p:sldLayoutId id="2147483698" r:id="rId1"/>
    <p:sldLayoutId id="214748370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file://s/photos/parents" TargetMode="External"/><Relationship Id="rId4" Type="http://schemas.openxmlformats.org/officeDocument/2006/relationships/hyperlink" Target="https://unsplash.com/@rocinante_11?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file://s/photos/wierd-parents" TargetMode="External"/><Relationship Id="rId4" Type="http://schemas.openxmlformats.org/officeDocument/2006/relationships/hyperlink" Target="https://unsplash.com/@danielkcheung?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tif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A834AF-1147-90EF-32C0-02C4D1083EB5}"/>
              </a:ext>
            </a:extLst>
          </p:cNvPr>
          <p:cNvGrpSpPr/>
          <p:nvPr/>
        </p:nvGrpSpPr>
        <p:grpSpPr>
          <a:xfrm>
            <a:off x="738188" y="0"/>
            <a:ext cx="11704183" cy="6899681"/>
            <a:chOff x="738188" y="0"/>
            <a:chExt cx="11704183" cy="6899681"/>
          </a:xfrm>
        </p:grpSpPr>
        <p:pic>
          <p:nvPicPr>
            <p:cNvPr id="6" name="Picture 5">
              <a:extLst>
                <a:ext uri="{FF2B5EF4-FFF2-40B4-BE49-F238E27FC236}">
                  <a16:creationId xmlns:a16="http://schemas.microsoft.com/office/drawing/2014/main" id="{7913362D-C1F4-5F43-B7FF-33F5F015F3A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a:ext>
              </a:extLst>
            </a:blip>
            <a:srcRect/>
            <a:stretch/>
          </p:blipFill>
          <p:spPr>
            <a:xfrm>
              <a:off x="1524000" y="0"/>
              <a:ext cx="10918371" cy="6899681"/>
            </a:xfrm>
            <a:prstGeom prst="rect">
              <a:avLst/>
            </a:prstGeom>
          </p:spPr>
        </p:pic>
        <p:sp>
          <p:nvSpPr>
            <p:cNvPr id="9" name="Oval 8">
              <a:extLst>
                <a:ext uri="{FF2B5EF4-FFF2-40B4-BE49-F238E27FC236}">
                  <a16:creationId xmlns:a16="http://schemas.microsoft.com/office/drawing/2014/main" id="{14F21771-6CC3-C32F-D443-D2736F41CF28}"/>
                </a:ext>
              </a:extLst>
            </p:cNvPr>
            <p:cNvSpPr/>
            <p:nvPr/>
          </p:nvSpPr>
          <p:spPr>
            <a:xfrm>
              <a:off x="738188" y="914398"/>
              <a:ext cx="5281611" cy="5223935"/>
            </a:xfrm>
            <a:prstGeom prst="ellipse">
              <a:avLst/>
            </a:prstGeom>
            <a:solidFill>
              <a:srgbClr val="E29DA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8DA0777-D0CC-2143-9CB7-7ED4B07775D6}"/>
              </a:ext>
            </a:extLst>
          </p:cNvPr>
          <p:cNvSpPr>
            <a:spLocks noGrp="1"/>
          </p:cNvSpPr>
          <p:nvPr>
            <p:ph type="ctrTitle"/>
          </p:nvPr>
        </p:nvSpPr>
        <p:spPr>
          <a:xfrm>
            <a:off x="1652137" y="2199653"/>
            <a:ext cx="10177019" cy="3249526"/>
          </a:xfrm>
        </p:spPr>
        <p:txBody>
          <a:bodyPr>
            <a:noAutofit/>
          </a:bodyPr>
          <a:lstStyle/>
          <a:p>
            <a:r>
              <a:rPr lang="en-GB" dirty="0"/>
              <a:t>TESTING AND EVALUATING ‘EFFECTIVE’ INNOVATION</a:t>
            </a:r>
            <a:br>
              <a:rPr lang="en-GB" dirty="0"/>
            </a:br>
            <a:br>
              <a:rPr lang="en-GB" dirty="0"/>
            </a:br>
            <a:r>
              <a:rPr lang="en-GB" dirty="0"/>
              <a:t> </a:t>
            </a:r>
          </a:p>
        </p:txBody>
      </p:sp>
      <p:sp>
        <p:nvSpPr>
          <p:cNvPr id="3" name="Subtitle 2">
            <a:extLst>
              <a:ext uri="{FF2B5EF4-FFF2-40B4-BE49-F238E27FC236}">
                <a16:creationId xmlns:a16="http://schemas.microsoft.com/office/drawing/2014/main" id="{B0ADAB1B-8B3D-E54C-9938-61F4D0134538}"/>
              </a:ext>
            </a:extLst>
          </p:cNvPr>
          <p:cNvSpPr>
            <a:spLocks noGrp="1"/>
          </p:cNvSpPr>
          <p:nvPr>
            <p:ph type="subTitle" idx="1"/>
          </p:nvPr>
        </p:nvSpPr>
        <p:spPr>
          <a:xfrm>
            <a:off x="1651199" y="4096924"/>
            <a:ext cx="8310487" cy="841453"/>
          </a:xfrm>
        </p:spPr>
        <p:txBody>
          <a:bodyPr>
            <a:normAutofit/>
          </a:bodyPr>
          <a:lstStyle/>
          <a:p>
            <a:pPr marL="0" indent="0">
              <a:spcBef>
                <a:spcPts val="400"/>
              </a:spcBef>
              <a:buNone/>
            </a:pPr>
            <a:r>
              <a:rPr lang="en-GB" sz="2000" dirty="0">
                <a:solidFill>
                  <a:schemeClr val="bg1"/>
                </a:solidFill>
              </a:rPr>
              <a:t>Philip Harfield - Senior Lecturer in Design Thinking &amp; Innovation</a:t>
            </a:r>
          </a:p>
          <a:p>
            <a:pPr marL="0" indent="0">
              <a:spcBef>
                <a:spcPts val="400"/>
              </a:spcBef>
              <a:buNone/>
            </a:pPr>
            <a:r>
              <a:rPr lang="en-GB" sz="2000" dirty="0">
                <a:solidFill>
                  <a:schemeClr val="bg1"/>
                </a:solidFill>
              </a:rPr>
              <a:t>University of South Wales (USW)</a:t>
            </a:r>
          </a:p>
        </p:txBody>
      </p:sp>
      <p:sp>
        <p:nvSpPr>
          <p:cNvPr id="7" name="Rectangle 6">
            <a:extLst>
              <a:ext uri="{FF2B5EF4-FFF2-40B4-BE49-F238E27FC236}">
                <a16:creationId xmlns:a16="http://schemas.microsoft.com/office/drawing/2014/main" id="{64290249-9867-D74A-92F6-559A1B463837}"/>
              </a:ext>
            </a:extLst>
          </p:cNvPr>
          <p:cNvSpPr/>
          <p:nvPr/>
        </p:nvSpPr>
        <p:spPr>
          <a:xfrm>
            <a:off x="1429277" y="2180603"/>
            <a:ext cx="93785" cy="253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1.png">
            <a:extLst>
              <a:ext uri="{FF2B5EF4-FFF2-40B4-BE49-F238E27FC236}">
                <a16:creationId xmlns:a16="http://schemas.microsoft.com/office/drawing/2014/main" id="{1BC97786-877A-998D-91BD-FA26397E709B}"/>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a:off x="10218787" y="4733824"/>
            <a:ext cx="1954773" cy="1954773"/>
          </a:xfrm>
          <a:prstGeom prst="rect">
            <a:avLst/>
          </a:prstGeom>
          <a:ln/>
        </p:spPr>
      </p:pic>
    </p:spTree>
    <p:extLst>
      <p:ext uri="{BB962C8B-B14F-4D97-AF65-F5344CB8AC3E}">
        <p14:creationId xmlns:p14="http://schemas.microsoft.com/office/powerpoint/2010/main" val="32349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C87266-E7FE-3046-B6C8-CDA1E2C84D24}"/>
              </a:ext>
            </a:extLst>
          </p:cNvPr>
          <p:cNvSpPr/>
          <p:nvPr/>
        </p:nvSpPr>
        <p:spPr>
          <a:xfrm>
            <a:off x="2523099" y="6581001"/>
            <a:ext cx="91188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Image : Inside Evs article [online]. Available at: https://insideevs.com/news/688289/tesla-optimus-robot-sorts-objects-stretches-video/</a:t>
            </a:r>
          </a:p>
        </p:txBody>
      </p:sp>
      <p:grpSp>
        <p:nvGrpSpPr>
          <p:cNvPr id="5" name="Group 4">
            <a:extLst>
              <a:ext uri="{FF2B5EF4-FFF2-40B4-BE49-F238E27FC236}">
                <a16:creationId xmlns:a16="http://schemas.microsoft.com/office/drawing/2014/main" id="{4E8C20D5-0DEC-882C-FC13-B07355C2816A}"/>
              </a:ext>
            </a:extLst>
          </p:cNvPr>
          <p:cNvGrpSpPr/>
          <p:nvPr/>
        </p:nvGrpSpPr>
        <p:grpSpPr>
          <a:xfrm>
            <a:off x="7449037" y="646360"/>
            <a:ext cx="4237861" cy="5872208"/>
            <a:chOff x="7449037" y="646360"/>
            <a:chExt cx="4237861" cy="5872208"/>
          </a:xfrm>
        </p:grpSpPr>
        <p:grpSp>
          <p:nvGrpSpPr>
            <p:cNvPr id="16" name="Group 15">
              <a:extLst>
                <a:ext uri="{FF2B5EF4-FFF2-40B4-BE49-F238E27FC236}">
                  <a16:creationId xmlns:a16="http://schemas.microsoft.com/office/drawing/2014/main" id="{1F882AAD-843D-3630-3382-1DBB2BB3F3FC}"/>
                </a:ext>
              </a:extLst>
            </p:cNvPr>
            <p:cNvGrpSpPr/>
            <p:nvPr/>
          </p:nvGrpSpPr>
          <p:grpSpPr>
            <a:xfrm>
              <a:off x="7449037" y="646360"/>
              <a:ext cx="4237861" cy="5872208"/>
              <a:chOff x="7449037" y="646360"/>
              <a:chExt cx="4237861" cy="5872208"/>
            </a:xfrm>
          </p:grpSpPr>
          <p:pic>
            <p:nvPicPr>
              <p:cNvPr id="14" name="Picture 4" descr="AMAZING pictures show an Amazon customer's front door blocked by a tower of nine boxes used for items that would have easily fitted into one. Liu Xi ordered nine rolls of frosted window film from the online retailer. The 37-year-old was astonished to discover that each roll had been placed inside its own substantial cardboard box. Liu, from Henham, Essex, was able to get all nine rolls inside one cardboard box with room to spare for at least as many again. She complained to the retailer: ?Bought nine rolls of window films from Amazon.co.uk and this is what arrived. What a waste of paper.? ? The images show all nine boxes stacked on top of each other outside her door.? ? Another photo shows one item in the box, to emphasise the space that was left around the box. ? Melva Pakpahan responded online: ?Bad for our environment!?">
                <a:extLst>
                  <a:ext uri="{FF2B5EF4-FFF2-40B4-BE49-F238E27FC236}">
                    <a16:creationId xmlns:a16="http://schemas.microsoft.com/office/drawing/2014/main" id="{C85A7A0F-54D6-5AFD-2689-E259336120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0111" y="646360"/>
                <a:ext cx="4236787" cy="5516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49B322E-FD2C-09C1-9E59-EA3EF030A62B}"/>
                  </a:ext>
                </a:extLst>
              </p:cNvPr>
              <p:cNvSpPr/>
              <p:nvPr/>
            </p:nvSpPr>
            <p:spPr>
              <a:xfrm>
                <a:off x="7449037" y="5810682"/>
                <a:ext cx="4236787" cy="707886"/>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Amazon - the cost of returned goods is our primary challenge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050" name="Picture 2" descr="Amazon, buy, logo, online, shop icon - Free download">
              <a:extLst>
                <a:ext uri="{FF2B5EF4-FFF2-40B4-BE49-F238E27FC236}">
                  <a16:creationId xmlns:a16="http://schemas.microsoft.com/office/drawing/2014/main" id="{D3BD5E5A-4AEE-6B80-9364-E04FF95236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45096" y="674541"/>
              <a:ext cx="1082083" cy="1082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B0C15254-D411-AE5C-45BC-EF999DECA120}"/>
              </a:ext>
            </a:extLst>
          </p:cNvPr>
          <p:cNvGrpSpPr/>
          <p:nvPr/>
        </p:nvGrpSpPr>
        <p:grpSpPr>
          <a:xfrm>
            <a:off x="345848" y="646360"/>
            <a:ext cx="6987535" cy="5863683"/>
            <a:chOff x="345848" y="646360"/>
            <a:chExt cx="6987535" cy="5863683"/>
          </a:xfrm>
        </p:grpSpPr>
        <p:grpSp>
          <p:nvGrpSpPr>
            <p:cNvPr id="17" name="Group 16">
              <a:extLst>
                <a:ext uri="{FF2B5EF4-FFF2-40B4-BE49-F238E27FC236}">
                  <a16:creationId xmlns:a16="http://schemas.microsoft.com/office/drawing/2014/main" id="{55BF6130-44A8-1A1B-0442-70E92A950ABE}"/>
                </a:ext>
              </a:extLst>
            </p:cNvPr>
            <p:cNvGrpSpPr/>
            <p:nvPr/>
          </p:nvGrpSpPr>
          <p:grpSpPr>
            <a:xfrm>
              <a:off x="345848" y="646360"/>
              <a:ext cx="6987535" cy="5863683"/>
              <a:chOff x="345848" y="646360"/>
              <a:chExt cx="6987535" cy="5863683"/>
            </a:xfrm>
          </p:grpSpPr>
          <p:pic>
            <p:nvPicPr>
              <p:cNvPr id="7" name="Content Placeholder 4">
                <a:extLst>
                  <a:ext uri="{FF2B5EF4-FFF2-40B4-BE49-F238E27FC236}">
                    <a16:creationId xmlns:a16="http://schemas.microsoft.com/office/drawing/2014/main" id="{F4D0B5A1-E8AC-8941-9537-0D93618A3F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5848" y="646360"/>
                <a:ext cx="6987535" cy="5516885"/>
              </a:xfrm>
              <a:prstGeom prst="rect">
                <a:avLst/>
              </a:prstGeom>
              <a:solidFill>
                <a:srgbClr val="FFFFFF">
                  <a:alpha val="86275"/>
                </a:srgbClr>
              </a:solidFill>
            </p:spPr>
          </p:pic>
          <p:sp>
            <p:nvSpPr>
              <p:cNvPr id="10" name="TextBox 9">
                <a:extLst>
                  <a:ext uri="{FF2B5EF4-FFF2-40B4-BE49-F238E27FC236}">
                    <a16:creationId xmlns:a16="http://schemas.microsoft.com/office/drawing/2014/main" id="{82114538-975E-8D01-7E4B-5172D58FB210}"/>
                  </a:ext>
                </a:extLst>
              </p:cNvPr>
              <p:cNvSpPr txBox="1"/>
              <p:nvPr/>
            </p:nvSpPr>
            <p:spPr>
              <a:xfrm>
                <a:off x="345849" y="5802157"/>
                <a:ext cx="6986460" cy="707886"/>
              </a:xfrm>
              <a:prstGeom prst="rect">
                <a:avLst/>
              </a:prstGeom>
              <a:solidFill>
                <a:schemeClr val="bg1"/>
              </a:solidFill>
              <a:ln>
                <a:solidFill>
                  <a:schemeClr val="tx1"/>
                </a:solidFill>
              </a:ln>
            </p:spPr>
            <p:txBody>
              <a:bodyPr wrap="square" rtlCol="0">
                <a:spAutoFit/>
              </a:bodyPr>
              <a:lstStyle/>
              <a:p>
                <a:pPr algn="ctr"/>
                <a:r>
                  <a:rPr lang="en-US" sz="2000" dirty="0"/>
                  <a:t>Tesla’s Optimus Robot – Artificial Intelligence (AI) and automation will enable human benefit</a:t>
                </a:r>
              </a:p>
            </p:txBody>
          </p:sp>
        </p:grpSp>
        <p:pic>
          <p:nvPicPr>
            <p:cNvPr id="3" name="Picture 2" descr="A white logo on a black background&#10;&#10;Description automatically generated">
              <a:extLst>
                <a:ext uri="{FF2B5EF4-FFF2-40B4-BE49-F238E27FC236}">
                  <a16:creationId xmlns:a16="http://schemas.microsoft.com/office/drawing/2014/main" id="{1B74295A-7674-F56F-436C-F834DBD78E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858" y="709503"/>
              <a:ext cx="1235207" cy="1091872"/>
            </a:xfrm>
            <a:prstGeom prst="rect">
              <a:avLst/>
            </a:prstGeom>
          </p:spPr>
        </p:pic>
      </p:grpSp>
      <p:sp>
        <p:nvSpPr>
          <p:cNvPr id="11" name="Title 12">
            <a:extLst>
              <a:ext uri="{FF2B5EF4-FFF2-40B4-BE49-F238E27FC236}">
                <a16:creationId xmlns:a16="http://schemas.microsoft.com/office/drawing/2014/main" id="{E876F68E-8DC6-89EC-5620-60A201FD9364}"/>
              </a:ext>
            </a:extLst>
          </p:cNvPr>
          <p:cNvSpPr txBox="1">
            <a:spLocks/>
          </p:cNvSpPr>
          <p:nvPr/>
        </p:nvSpPr>
        <p:spPr>
          <a:xfrm>
            <a:off x="5730318" y="298814"/>
            <a:ext cx="2704390" cy="2704390"/>
          </a:xfrm>
          <a:prstGeom prst="ellipse">
            <a:avLst/>
          </a:prstGeom>
          <a:solidFill>
            <a:srgbClr val="5B9BD5"/>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Assumptions about </a:t>
            </a:r>
            <a:r>
              <a:rPr lang="en-GB" sz="2400" b="1" dirty="0">
                <a:solidFill>
                  <a:srgbClr val="FFFF00"/>
                </a:solidFill>
              </a:rPr>
              <a:t>responsibility</a:t>
            </a: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8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1DB671-60D2-B2AF-5940-DBB2B107D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35" y="897839"/>
            <a:ext cx="10652744" cy="5281611"/>
          </a:xfrm>
          <a:prstGeom prst="rect">
            <a:avLst/>
          </a:prstGeom>
        </p:spPr>
      </p:pic>
      <p:sp>
        <p:nvSpPr>
          <p:cNvPr id="4" name="Title 5">
            <a:extLst>
              <a:ext uri="{FF2B5EF4-FFF2-40B4-BE49-F238E27FC236}">
                <a16:creationId xmlns:a16="http://schemas.microsoft.com/office/drawing/2014/main" id="{60C56720-84A8-E32E-A970-665767D305DA}"/>
              </a:ext>
            </a:extLst>
          </p:cNvPr>
          <p:cNvSpPr txBox="1">
            <a:spLocks/>
          </p:cNvSpPr>
          <p:nvPr/>
        </p:nvSpPr>
        <p:spPr>
          <a:xfrm>
            <a:off x="2362528" y="1461084"/>
            <a:ext cx="2032929"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chemeClr val="bg1"/>
                </a:solidFill>
                <a:latin typeface="DIN Condensed" pitchFamily="2" charset="0"/>
                <a:ea typeface="+mn-ea"/>
                <a:cs typeface="+mn-cs"/>
              </a:rPr>
              <a:t>CHALLENGES</a:t>
            </a:r>
          </a:p>
        </p:txBody>
      </p:sp>
      <p:sp>
        <p:nvSpPr>
          <p:cNvPr id="5" name="TextBox 4">
            <a:extLst>
              <a:ext uri="{FF2B5EF4-FFF2-40B4-BE49-F238E27FC236}">
                <a16:creationId xmlns:a16="http://schemas.microsoft.com/office/drawing/2014/main" id="{0E4048A5-632C-89C8-18FE-7FA632C068D8}"/>
              </a:ext>
            </a:extLst>
          </p:cNvPr>
          <p:cNvSpPr txBox="1"/>
          <p:nvPr/>
        </p:nvSpPr>
        <p:spPr>
          <a:xfrm>
            <a:off x="7536625" y="1448844"/>
            <a:ext cx="2409634" cy="646331"/>
          </a:xfrm>
          <a:prstGeom prst="rect">
            <a:avLst/>
          </a:prstGeom>
          <a:noFill/>
        </p:spPr>
        <p:txBody>
          <a:bodyPr wrap="none" rtlCol="0">
            <a:spAutoFit/>
          </a:bodyPr>
          <a:lstStyle/>
          <a:p>
            <a:r>
              <a:rPr lang="en-US" sz="3600" dirty="0">
                <a:solidFill>
                  <a:schemeClr val="bg1"/>
                </a:solidFill>
                <a:latin typeface="DIN Condensed" pitchFamily="2" charset="0"/>
              </a:rPr>
              <a:t>INTERVENTIONS</a:t>
            </a:r>
          </a:p>
        </p:txBody>
      </p:sp>
      <p:pic>
        <p:nvPicPr>
          <p:cNvPr id="6" name="image1.png">
            <a:extLst>
              <a:ext uri="{FF2B5EF4-FFF2-40B4-BE49-F238E27FC236}">
                <a16:creationId xmlns:a16="http://schemas.microsoft.com/office/drawing/2014/main" id="{80B4FBDD-5EE4-993B-6D5F-40A751C93B5A}"/>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11068003" y="5737249"/>
            <a:ext cx="1055132" cy="1055132"/>
          </a:xfrm>
          <a:prstGeom prst="rect">
            <a:avLst/>
          </a:prstGeom>
          <a:ln/>
        </p:spPr>
      </p:pic>
      <p:sp>
        <p:nvSpPr>
          <p:cNvPr id="9" name="TextBox 8">
            <a:extLst>
              <a:ext uri="{FF2B5EF4-FFF2-40B4-BE49-F238E27FC236}">
                <a16:creationId xmlns:a16="http://schemas.microsoft.com/office/drawing/2014/main" id="{59639281-4005-AB92-A432-0433DCB53F9E}"/>
              </a:ext>
            </a:extLst>
          </p:cNvPr>
          <p:cNvSpPr txBox="1"/>
          <p:nvPr/>
        </p:nvSpPr>
        <p:spPr>
          <a:xfrm>
            <a:off x="239370" y="209965"/>
            <a:ext cx="3976281" cy="584775"/>
          </a:xfrm>
          <a:prstGeom prst="rect">
            <a:avLst/>
          </a:prstGeom>
          <a:noFill/>
        </p:spPr>
        <p:txBody>
          <a:bodyPr wrap="none" rtlCol="0">
            <a:spAutoFit/>
          </a:bodyPr>
          <a:lstStyle/>
          <a:p>
            <a:r>
              <a:rPr lang="en-US" sz="3200" dirty="0">
                <a:solidFill>
                  <a:srgbClr val="FFFF00"/>
                </a:solidFill>
                <a:latin typeface="DIN Condensed" pitchFamily="2" charset="0"/>
              </a:rPr>
              <a:t>Design Innovation Framework</a:t>
            </a:r>
          </a:p>
        </p:txBody>
      </p:sp>
      <p:sp>
        <p:nvSpPr>
          <p:cNvPr id="15" name="Rounded Rectangular Callout 14">
            <a:extLst>
              <a:ext uri="{FF2B5EF4-FFF2-40B4-BE49-F238E27FC236}">
                <a16:creationId xmlns:a16="http://schemas.microsoft.com/office/drawing/2014/main" id="{8E704C90-D462-FC39-4131-7221CA01F5CA}"/>
              </a:ext>
            </a:extLst>
          </p:cNvPr>
          <p:cNvSpPr/>
          <p:nvPr/>
        </p:nvSpPr>
        <p:spPr>
          <a:xfrm>
            <a:off x="6241338" y="5131701"/>
            <a:ext cx="1673793" cy="437632"/>
          </a:xfrm>
          <a:prstGeom prst="wedgeRoundRectCallout">
            <a:avLst>
              <a:gd name="adj1" fmla="val -59396"/>
              <a:gd name="adj2" fmla="val -156895"/>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Viable</a:t>
            </a:r>
            <a:endParaRPr lang="en-US" sz="2200" dirty="0">
              <a:solidFill>
                <a:schemeClr val="tx1"/>
              </a:solidFill>
            </a:endParaRPr>
          </a:p>
        </p:txBody>
      </p:sp>
      <p:sp>
        <p:nvSpPr>
          <p:cNvPr id="16" name="Rounded Rectangular Callout 15">
            <a:extLst>
              <a:ext uri="{FF2B5EF4-FFF2-40B4-BE49-F238E27FC236}">
                <a16:creationId xmlns:a16="http://schemas.microsoft.com/office/drawing/2014/main" id="{750F79D3-8116-0179-C22A-EBD47B882314}"/>
              </a:ext>
            </a:extLst>
          </p:cNvPr>
          <p:cNvSpPr/>
          <p:nvPr/>
        </p:nvSpPr>
        <p:spPr>
          <a:xfrm>
            <a:off x="7643026" y="4143343"/>
            <a:ext cx="1673793" cy="437632"/>
          </a:xfrm>
          <a:prstGeom prst="wedgeRoundRectCallout">
            <a:avLst>
              <a:gd name="adj1" fmla="val -68233"/>
              <a:gd name="adj2" fmla="val -12915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Feasible</a:t>
            </a:r>
            <a:endParaRPr lang="en-US" sz="2200" dirty="0">
              <a:solidFill>
                <a:schemeClr val="tx1"/>
              </a:solidFill>
            </a:endParaRPr>
          </a:p>
        </p:txBody>
      </p:sp>
      <p:sp>
        <p:nvSpPr>
          <p:cNvPr id="17" name="Rounded Rectangular Callout 16">
            <a:extLst>
              <a:ext uri="{FF2B5EF4-FFF2-40B4-BE49-F238E27FC236}">
                <a16:creationId xmlns:a16="http://schemas.microsoft.com/office/drawing/2014/main" id="{1D900696-1C14-2C7C-3DA5-CAAFF8EC2B62}"/>
              </a:ext>
            </a:extLst>
          </p:cNvPr>
          <p:cNvSpPr/>
          <p:nvPr/>
        </p:nvSpPr>
        <p:spPr>
          <a:xfrm>
            <a:off x="2737259" y="2499646"/>
            <a:ext cx="1673793" cy="437632"/>
          </a:xfrm>
          <a:prstGeom prst="wedgeRoundRectCallout">
            <a:avLst>
              <a:gd name="adj1" fmla="val 62719"/>
              <a:gd name="adj2" fmla="val 11293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Desirable</a:t>
            </a:r>
            <a:endParaRPr lang="en-US" sz="2200" dirty="0">
              <a:solidFill>
                <a:schemeClr val="tx1"/>
              </a:solidFill>
            </a:endParaRPr>
          </a:p>
        </p:txBody>
      </p:sp>
      <p:sp>
        <p:nvSpPr>
          <p:cNvPr id="18" name="Rounded Rectangular Callout 17">
            <a:extLst>
              <a:ext uri="{FF2B5EF4-FFF2-40B4-BE49-F238E27FC236}">
                <a16:creationId xmlns:a16="http://schemas.microsoft.com/office/drawing/2014/main" id="{12B96FB2-E0C6-9165-1A32-947B82EA348F}"/>
              </a:ext>
            </a:extLst>
          </p:cNvPr>
          <p:cNvSpPr/>
          <p:nvPr/>
        </p:nvSpPr>
        <p:spPr>
          <a:xfrm>
            <a:off x="4762407" y="1448844"/>
            <a:ext cx="2514600" cy="733210"/>
          </a:xfrm>
          <a:prstGeom prst="wedgeRoundRectCallout">
            <a:avLst>
              <a:gd name="adj1" fmla="val -114"/>
              <a:gd name="adj2" fmla="val 86943"/>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Responsible &amp; Sustainable</a:t>
            </a:r>
          </a:p>
        </p:txBody>
      </p:sp>
      <p:sp>
        <p:nvSpPr>
          <p:cNvPr id="20" name="Title 3">
            <a:extLst>
              <a:ext uri="{FF2B5EF4-FFF2-40B4-BE49-F238E27FC236}">
                <a16:creationId xmlns:a16="http://schemas.microsoft.com/office/drawing/2014/main" id="{B775B6B6-0157-78EA-18B4-2E017380795E}"/>
              </a:ext>
            </a:extLst>
          </p:cNvPr>
          <p:cNvSpPr txBox="1">
            <a:spLocks/>
          </p:cNvSpPr>
          <p:nvPr/>
        </p:nvSpPr>
        <p:spPr>
          <a:xfrm>
            <a:off x="731465" y="3522616"/>
            <a:ext cx="2842690" cy="2842690"/>
          </a:xfrm>
          <a:prstGeom prst="ellipse">
            <a:avLst/>
          </a:prstGeom>
          <a:solidFill>
            <a:schemeClr val="bg1">
              <a:alpha val="98039"/>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defRPr/>
            </a:pPr>
            <a:r>
              <a:rPr lang="en-GB" sz="2400" b="1" i="1" dirty="0">
                <a:solidFill>
                  <a:schemeClr val="tx1"/>
                </a:solidFill>
                <a:latin typeface="Calibri" panose="020F0502020204030204" pitchFamily="34" charset="0"/>
              </a:rPr>
              <a:t>This becomes our criteria for effective innovation!</a:t>
            </a:r>
          </a:p>
        </p:txBody>
      </p:sp>
    </p:spTree>
    <p:extLst>
      <p:ext uri="{BB962C8B-B14F-4D97-AF65-F5344CB8AC3E}">
        <p14:creationId xmlns:p14="http://schemas.microsoft.com/office/powerpoint/2010/main" val="38990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F75644-7070-EE54-E88A-AC5535B9C2A7}"/>
              </a:ext>
            </a:extLst>
          </p:cNvPr>
          <p:cNvGrpSpPr/>
          <p:nvPr/>
        </p:nvGrpSpPr>
        <p:grpSpPr>
          <a:xfrm>
            <a:off x="693335" y="897839"/>
            <a:ext cx="10652744" cy="5281611"/>
            <a:chOff x="693335" y="897839"/>
            <a:chExt cx="10652744" cy="5281611"/>
          </a:xfrm>
        </p:grpSpPr>
        <p:pic>
          <p:nvPicPr>
            <p:cNvPr id="7" name="Picture 6">
              <a:extLst>
                <a:ext uri="{FF2B5EF4-FFF2-40B4-BE49-F238E27FC236}">
                  <a16:creationId xmlns:a16="http://schemas.microsoft.com/office/drawing/2014/main" id="{A135FDC9-8FCA-85A3-78F7-5C4B94FD86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35" y="897839"/>
              <a:ext cx="10652744" cy="5281611"/>
            </a:xfrm>
            <a:prstGeom prst="rect">
              <a:avLst/>
            </a:prstGeom>
          </p:spPr>
        </p:pic>
        <p:sp>
          <p:nvSpPr>
            <p:cNvPr id="10" name="TextBox 9">
              <a:extLst>
                <a:ext uri="{FF2B5EF4-FFF2-40B4-BE49-F238E27FC236}">
                  <a16:creationId xmlns:a16="http://schemas.microsoft.com/office/drawing/2014/main" id="{19520AC2-305C-7A90-C7C9-043490131964}"/>
                </a:ext>
              </a:extLst>
            </p:cNvPr>
            <p:cNvSpPr txBox="1"/>
            <p:nvPr/>
          </p:nvSpPr>
          <p:spPr>
            <a:xfrm>
              <a:off x="7536625" y="1448844"/>
              <a:ext cx="2409634" cy="646331"/>
            </a:xfrm>
            <a:prstGeom prst="rect">
              <a:avLst/>
            </a:prstGeom>
            <a:noFill/>
          </p:spPr>
          <p:txBody>
            <a:bodyPr wrap="none" rtlCol="0">
              <a:spAutoFit/>
            </a:bodyPr>
            <a:lstStyle/>
            <a:p>
              <a:r>
                <a:rPr lang="en-US" sz="3600" dirty="0">
                  <a:solidFill>
                    <a:schemeClr val="bg1"/>
                  </a:solidFill>
                  <a:latin typeface="DIN Condensed" pitchFamily="2" charset="0"/>
                </a:rPr>
                <a:t>INTERVENTIONS</a:t>
              </a:r>
            </a:p>
          </p:txBody>
        </p:sp>
      </p:grpSp>
      <p:sp>
        <p:nvSpPr>
          <p:cNvPr id="2" name="Title 1">
            <a:extLst>
              <a:ext uri="{FF2B5EF4-FFF2-40B4-BE49-F238E27FC236}">
                <a16:creationId xmlns:a16="http://schemas.microsoft.com/office/drawing/2014/main" id="{23552101-9A89-8500-20AE-2F5E12E36ED4}"/>
              </a:ext>
            </a:extLst>
          </p:cNvPr>
          <p:cNvSpPr>
            <a:spLocks noGrp="1"/>
          </p:cNvSpPr>
          <p:nvPr>
            <p:ph type="title"/>
          </p:nvPr>
        </p:nvSpPr>
        <p:spPr>
          <a:xfrm>
            <a:off x="552091" y="678550"/>
            <a:ext cx="5365630" cy="5860273"/>
          </a:xfrm>
          <a:solidFill>
            <a:srgbClr val="5B9BD5">
              <a:alpha val="89804"/>
            </a:srgbClr>
          </a:solidFill>
        </p:spPr>
        <p:txBody>
          <a:bodyPr>
            <a:noAutofit/>
          </a:bodyPr>
          <a:lstStyle/>
          <a:p>
            <a:r>
              <a:rPr lang="en-GB" b="1" dirty="0">
                <a:solidFill>
                  <a:srgbClr val="FFFF00"/>
                </a:solidFill>
                <a:latin typeface="Calibri" panose="020F0502020204030204" pitchFamily="34" charset="0"/>
              </a:rPr>
              <a:t>HOW </a:t>
            </a:r>
            <a:br>
              <a:rPr lang="en-GB" b="1" dirty="0">
                <a:solidFill>
                  <a:srgbClr val="FFFF00"/>
                </a:solidFill>
                <a:latin typeface="Calibri" panose="020F0502020204030204" pitchFamily="34" charset="0"/>
              </a:rPr>
            </a:br>
            <a:r>
              <a:rPr lang="en-GB" b="1" dirty="0">
                <a:solidFill>
                  <a:srgbClr val="FFFF00"/>
                </a:solidFill>
                <a:latin typeface="Calibri" panose="020F0502020204030204" pitchFamily="34" charset="0"/>
              </a:rPr>
              <a:t>MIGHT WE </a:t>
            </a:r>
            <a:br>
              <a:rPr lang="en-GB" b="1" dirty="0">
                <a:solidFill>
                  <a:srgbClr val="FFFF00"/>
                </a:solidFill>
                <a:latin typeface="Calibri" panose="020F0502020204030204" pitchFamily="34" charset="0"/>
              </a:rPr>
            </a:br>
            <a:r>
              <a:rPr lang="en-GB" b="1" dirty="0">
                <a:solidFill>
                  <a:srgbClr val="FFFF00"/>
                </a:solidFill>
                <a:latin typeface="Calibri" panose="020F0502020204030204" pitchFamily="34" charset="0"/>
              </a:rPr>
              <a:t>TEST EFFECTIVE</a:t>
            </a:r>
            <a:br>
              <a:rPr lang="en-GB" b="1" dirty="0">
                <a:solidFill>
                  <a:srgbClr val="FFFF00"/>
                </a:solidFill>
                <a:latin typeface="Calibri" panose="020F0502020204030204" pitchFamily="34" charset="0"/>
              </a:rPr>
            </a:br>
            <a:r>
              <a:rPr lang="en-GB" b="1" dirty="0">
                <a:solidFill>
                  <a:srgbClr val="FFFF00"/>
                </a:solidFill>
                <a:latin typeface="Calibri" panose="020F0502020204030204" pitchFamily="34" charset="0"/>
              </a:rPr>
              <a:t>INNOVATION? </a:t>
            </a:r>
            <a:br>
              <a:rPr lang="en-GB" b="1" dirty="0">
                <a:latin typeface="Calibri" panose="020F0502020204030204" pitchFamily="34" charset="0"/>
              </a:rPr>
            </a:br>
            <a:endParaRPr lang="en-US" b="1" dirty="0"/>
          </a:p>
        </p:txBody>
      </p:sp>
      <p:pic>
        <p:nvPicPr>
          <p:cNvPr id="6" name="image1.png">
            <a:extLst>
              <a:ext uri="{FF2B5EF4-FFF2-40B4-BE49-F238E27FC236}">
                <a16:creationId xmlns:a16="http://schemas.microsoft.com/office/drawing/2014/main" id="{E44FCFC6-80E3-1DD0-9B31-7C171E620114}"/>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11068003" y="5737249"/>
            <a:ext cx="1055132" cy="1055132"/>
          </a:xfrm>
          <a:prstGeom prst="rect">
            <a:avLst/>
          </a:prstGeom>
          <a:ln/>
        </p:spPr>
      </p:pic>
      <p:sp>
        <p:nvSpPr>
          <p:cNvPr id="4" name="TextBox 3">
            <a:extLst>
              <a:ext uri="{FF2B5EF4-FFF2-40B4-BE49-F238E27FC236}">
                <a16:creationId xmlns:a16="http://schemas.microsoft.com/office/drawing/2014/main" id="{F5D93E0B-DB19-89A1-2A1E-00796C585CAA}"/>
              </a:ext>
            </a:extLst>
          </p:cNvPr>
          <p:cNvSpPr txBox="1"/>
          <p:nvPr/>
        </p:nvSpPr>
        <p:spPr>
          <a:xfrm>
            <a:off x="552091" y="5287349"/>
            <a:ext cx="4013201" cy="954107"/>
          </a:xfrm>
          <a:prstGeom prst="rect">
            <a:avLst/>
          </a:prstGeom>
          <a:noFill/>
        </p:spPr>
        <p:txBody>
          <a:bodyPr wrap="square">
            <a:spAutoFit/>
          </a:bodyPr>
          <a:lstStyle/>
          <a:p>
            <a:r>
              <a:rPr lang="en-GB" sz="2800" b="1" dirty="0">
                <a:solidFill>
                  <a:schemeClr val="bg1"/>
                </a:solidFill>
              </a:rPr>
              <a:t>What are the unchecked assumptions and biases?</a:t>
            </a:r>
          </a:p>
        </p:txBody>
      </p:sp>
    </p:spTree>
    <p:extLst>
      <p:ext uri="{BB962C8B-B14F-4D97-AF65-F5344CB8AC3E}">
        <p14:creationId xmlns:p14="http://schemas.microsoft.com/office/powerpoint/2010/main" val="12929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AB1CA4E-8B19-724A-9848-2D47615BCF7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flipH="1">
            <a:off x="0" y="-41678"/>
            <a:ext cx="12191999" cy="6899677"/>
          </a:xfrm>
        </p:spPr>
      </p:pic>
      <p:sp>
        <p:nvSpPr>
          <p:cNvPr id="6" name="Rectangle 5">
            <a:extLst>
              <a:ext uri="{FF2B5EF4-FFF2-40B4-BE49-F238E27FC236}">
                <a16:creationId xmlns:a16="http://schemas.microsoft.com/office/drawing/2014/main" id="{FCB2B4A1-96D3-E844-916F-450FDB6EAB22}"/>
              </a:ext>
            </a:extLst>
          </p:cNvPr>
          <p:cNvSpPr/>
          <p:nvPr/>
        </p:nvSpPr>
        <p:spPr>
          <a:xfrm>
            <a:off x="8504852" y="6488668"/>
            <a:ext cx="2694777" cy="307777"/>
          </a:xfrm>
          <a:prstGeom prst="rect">
            <a:avLst/>
          </a:prstGeom>
        </p:spPr>
        <p:txBody>
          <a:bodyPr wrap="none">
            <a:spAutoFit/>
          </a:bodyPr>
          <a:lstStyle/>
          <a:p>
            <a:r>
              <a:rPr lang="en-GB" sz="1400" dirty="0"/>
              <a:t>Photo by </a:t>
            </a:r>
            <a:r>
              <a:rPr lang="en-GB" sz="1400" dirty="0">
                <a:hlinkClick r:id="rId4"/>
              </a:rPr>
              <a:t>Mick Haupt</a:t>
            </a:r>
            <a:r>
              <a:rPr lang="en-GB" sz="1400" dirty="0"/>
              <a:t> on </a:t>
            </a:r>
            <a:r>
              <a:rPr lang="en-GB" sz="1400" dirty="0">
                <a:hlinkClick r:id="rId5"/>
              </a:rPr>
              <a:t>Unsplash</a:t>
            </a:r>
            <a:r>
              <a:rPr lang="en-GB" sz="1400" dirty="0"/>
              <a:t> </a:t>
            </a:r>
          </a:p>
        </p:txBody>
      </p:sp>
      <p:sp>
        <p:nvSpPr>
          <p:cNvPr id="9" name="Rectangle 8">
            <a:extLst>
              <a:ext uri="{FF2B5EF4-FFF2-40B4-BE49-F238E27FC236}">
                <a16:creationId xmlns:a16="http://schemas.microsoft.com/office/drawing/2014/main" id="{D5EE5033-DA65-A84A-985F-D704197F185C}"/>
              </a:ext>
            </a:extLst>
          </p:cNvPr>
          <p:cNvSpPr/>
          <p:nvPr/>
        </p:nvSpPr>
        <p:spPr>
          <a:xfrm>
            <a:off x="6427694" y="5163671"/>
            <a:ext cx="5230906" cy="1200329"/>
          </a:xfrm>
          <a:prstGeom prst="rect">
            <a:avLst/>
          </a:prstGeom>
          <a:solidFill>
            <a:schemeClr val="bg1"/>
          </a:solidFill>
        </p:spPr>
        <p:txBody>
          <a:bodyPr wrap="square">
            <a:spAutoFit/>
          </a:bodyPr>
          <a:lstStyle/>
          <a:p>
            <a:r>
              <a:rPr lang="en-GB" sz="2400" b="1" dirty="0"/>
              <a:t>Observational insights are like: </a:t>
            </a:r>
          </a:p>
          <a:p>
            <a:r>
              <a:rPr lang="en-GB" sz="2400" dirty="0"/>
              <a:t>The first time to visit someone's house and realise ‘that’s why they are do that!</a:t>
            </a:r>
          </a:p>
        </p:txBody>
      </p:sp>
      <p:grpSp>
        <p:nvGrpSpPr>
          <p:cNvPr id="3" name="Group 2">
            <a:extLst>
              <a:ext uri="{FF2B5EF4-FFF2-40B4-BE49-F238E27FC236}">
                <a16:creationId xmlns:a16="http://schemas.microsoft.com/office/drawing/2014/main" id="{47353777-E107-15B8-9805-E989191583A2}"/>
              </a:ext>
            </a:extLst>
          </p:cNvPr>
          <p:cNvGrpSpPr/>
          <p:nvPr/>
        </p:nvGrpSpPr>
        <p:grpSpPr>
          <a:xfrm>
            <a:off x="205923" y="120216"/>
            <a:ext cx="3992533" cy="5697637"/>
            <a:chOff x="205923" y="120216"/>
            <a:chExt cx="3992533" cy="5697637"/>
          </a:xfrm>
        </p:grpSpPr>
        <p:grpSp>
          <p:nvGrpSpPr>
            <p:cNvPr id="16" name="Group 15">
              <a:extLst>
                <a:ext uri="{FF2B5EF4-FFF2-40B4-BE49-F238E27FC236}">
                  <a16:creationId xmlns:a16="http://schemas.microsoft.com/office/drawing/2014/main" id="{054EAF78-1C38-C29A-3496-1DC156841EF9}"/>
                </a:ext>
              </a:extLst>
            </p:cNvPr>
            <p:cNvGrpSpPr/>
            <p:nvPr/>
          </p:nvGrpSpPr>
          <p:grpSpPr>
            <a:xfrm>
              <a:off x="205923" y="120216"/>
              <a:ext cx="3992533" cy="2299089"/>
              <a:chOff x="1225312" y="1507368"/>
              <a:chExt cx="3992533" cy="2299089"/>
            </a:xfrm>
          </p:grpSpPr>
          <p:grpSp>
            <p:nvGrpSpPr>
              <p:cNvPr id="17" name="Group 16">
                <a:extLst>
                  <a:ext uri="{FF2B5EF4-FFF2-40B4-BE49-F238E27FC236}">
                    <a16:creationId xmlns:a16="http://schemas.microsoft.com/office/drawing/2014/main" id="{548FD5EC-4DE4-CC43-CD58-4A6BA49D5F4E}"/>
                  </a:ext>
                </a:extLst>
              </p:cNvPr>
              <p:cNvGrpSpPr/>
              <p:nvPr/>
            </p:nvGrpSpPr>
            <p:grpSpPr>
              <a:xfrm>
                <a:off x="1225312" y="1507368"/>
                <a:ext cx="3992533" cy="2299089"/>
                <a:chOff x="1225312" y="1507368"/>
                <a:chExt cx="3992533" cy="2299089"/>
              </a:xfrm>
            </p:grpSpPr>
            <p:sp>
              <p:nvSpPr>
                <p:cNvPr id="20" name="Triangle 19">
                  <a:extLst>
                    <a:ext uri="{FF2B5EF4-FFF2-40B4-BE49-F238E27FC236}">
                      <a16:creationId xmlns:a16="http://schemas.microsoft.com/office/drawing/2014/main" id="{45512120-06CA-A58D-495A-4AC987C9AAEC}"/>
                    </a:ext>
                  </a:extLst>
                </p:cNvPr>
                <p:cNvSpPr/>
                <p:nvPr/>
              </p:nvSpPr>
              <p:spPr>
                <a:xfrm rot="16200000">
                  <a:off x="1066754" y="1665926"/>
                  <a:ext cx="2299088" cy="1981972"/>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977353E5-1644-8475-D52C-61A8DBC26797}"/>
                    </a:ext>
                  </a:extLst>
                </p:cNvPr>
                <p:cNvSpPr/>
                <p:nvPr/>
              </p:nvSpPr>
              <p:spPr>
                <a:xfrm rot="5400000">
                  <a:off x="3077315" y="1665927"/>
                  <a:ext cx="2299088" cy="1981972"/>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09771BA5-2856-55E9-7541-A7F0C76689FA}"/>
                  </a:ext>
                </a:extLst>
              </p:cNvPr>
              <p:cNvSpPr txBox="1"/>
              <p:nvPr/>
            </p:nvSpPr>
            <p:spPr>
              <a:xfrm>
                <a:off x="1664126" y="2450719"/>
                <a:ext cx="1581459" cy="461665"/>
              </a:xfrm>
              <a:prstGeom prst="rect">
                <a:avLst/>
              </a:prstGeom>
              <a:noFill/>
            </p:spPr>
            <p:txBody>
              <a:bodyPr wrap="none" rtlCol="0">
                <a:spAutoFit/>
              </a:bodyPr>
              <a:lstStyle/>
              <a:p>
                <a:r>
                  <a:rPr lang="en-US" sz="2400" b="1" dirty="0">
                    <a:solidFill>
                      <a:srgbClr val="FFFFFF"/>
                    </a:solidFill>
                  </a:rPr>
                  <a:t>RESEARCH </a:t>
                </a:r>
              </a:p>
            </p:txBody>
          </p:sp>
          <p:sp>
            <p:nvSpPr>
              <p:cNvPr id="19" name="TextBox 18">
                <a:extLst>
                  <a:ext uri="{FF2B5EF4-FFF2-40B4-BE49-F238E27FC236}">
                    <a16:creationId xmlns:a16="http://schemas.microsoft.com/office/drawing/2014/main" id="{C2685634-F37F-4F5C-9773-9038E11E99AA}"/>
                  </a:ext>
                </a:extLst>
              </p:cNvPr>
              <p:cNvSpPr txBox="1"/>
              <p:nvPr/>
            </p:nvSpPr>
            <p:spPr>
              <a:xfrm>
                <a:off x="3401233" y="2450721"/>
                <a:ext cx="1306768" cy="461665"/>
              </a:xfrm>
              <a:prstGeom prst="rect">
                <a:avLst/>
              </a:prstGeom>
              <a:noFill/>
            </p:spPr>
            <p:txBody>
              <a:bodyPr wrap="none" rtlCol="0">
                <a:spAutoFit/>
              </a:bodyPr>
              <a:lstStyle/>
              <a:p>
                <a:r>
                  <a:rPr lang="en-US" sz="2400" b="1" dirty="0">
                    <a:solidFill>
                      <a:srgbClr val="FFFFFF"/>
                    </a:solidFill>
                  </a:rPr>
                  <a:t>INSIGHT </a:t>
                </a:r>
              </a:p>
            </p:txBody>
          </p:sp>
        </p:grpSp>
        <p:grpSp>
          <p:nvGrpSpPr>
            <p:cNvPr id="2" name="Group 1">
              <a:extLst>
                <a:ext uri="{FF2B5EF4-FFF2-40B4-BE49-F238E27FC236}">
                  <a16:creationId xmlns:a16="http://schemas.microsoft.com/office/drawing/2014/main" id="{D29E48C3-E493-DA92-D929-9847775EE492}"/>
                </a:ext>
              </a:extLst>
            </p:cNvPr>
            <p:cNvGrpSpPr/>
            <p:nvPr/>
          </p:nvGrpSpPr>
          <p:grpSpPr>
            <a:xfrm>
              <a:off x="822340" y="2440442"/>
              <a:ext cx="2731110" cy="3377411"/>
              <a:chOff x="822340" y="2440442"/>
              <a:chExt cx="2731110" cy="3377411"/>
            </a:xfrm>
          </p:grpSpPr>
          <p:grpSp>
            <p:nvGrpSpPr>
              <p:cNvPr id="27" name="Group 26">
                <a:extLst>
                  <a:ext uri="{FF2B5EF4-FFF2-40B4-BE49-F238E27FC236}">
                    <a16:creationId xmlns:a16="http://schemas.microsoft.com/office/drawing/2014/main" id="{222A3C6E-A53B-B59D-B460-D2AD415AABA8}"/>
                  </a:ext>
                </a:extLst>
              </p:cNvPr>
              <p:cNvGrpSpPr/>
              <p:nvPr/>
            </p:nvGrpSpPr>
            <p:grpSpPr>
              <a:xfrm>
                <a:off x="1327998" y="2440442"/>
                <a:ext cx="1748383" cy="1719794"/>
                <a:chOff x="1327998" y="2440442"/>
                <a:chExt cx="1748383" cy="1719794"/>
              </a:xfrm>
            </p:grpSpPr>
            <p:sp>
              <p:nvSpPr>
                <p:cNvPr id="22" name="Title 12">
                  <a:extLst>
                    <a:ext uri="{FF2B5EF4-FFF2-40B4-BE49-F238E27FC236}">
                      <a16:creationId xmlns:a16="http://schemas.microsoft.com/office/drawing/2014/main" id="{CBAD55BC-0B56-0062-79F5-DFBD7F40B741}"/>
                    </a:ext>
                  </a:extLst>
                </p:cNvPr>
                <p:cNvSpPr txBox="1">
                  <a:spLocks/>
                </p:cNvSpPr>
                <p:nvPr/>
              </p:nvSpPr>
              <p:spPr>
                <a:xfrm>
                  <a:off x="1327998" y="2440442"/>
                  <a:ext cx="1719794" cy="1719794"/>
                </a:xfrm>
                <a:prstGeom prst="ellipse">
                  <a:avLst/>
                </a:prstGeom>
                <a:solidFill>
                  <a:srgbClr val="E29DA0"/>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defRPr/>
                  </a:pPr>
                  <a:endParaRPr lang="en-GB" sz="1800" dirty="0"/>
                </a:p>
              </p:txBody>
            </p:sp>
            <p:sp>
              <p:nvSpPr>
                <p:cNvPr id="26" name="TextBox 25">
                  <a:extLst>
                    <a:ext uri="{FF2B5EF4-FFF2-40B4-BE49-F238E27FC236}">
                      <a16:creationId xmlns:a16="http://schemas.microsoft.com/office/drawing/2014/main" id="{062C3BB9-4CF0-8DCF-71FD-84AD49DAD3EF}"/>
                    </a:ext>
                  </a:extLst>
                </p:cNvPr>
                <p:cNvSpPr txBox="1"/>
                <p:nvPr/>
              </p:nvSpPr>
              <p:spPr>
                <a:xfrm>
                  <a:off x="1356586" y="3115673"/>
                  <a:ext cx="1719795" cy="369332"/>
                </a:xfrm>
                <a:prstGeom prst="rect">
                  <a:avLst/>
                </a:prstGeom>
                <a:noFill/>
              </p:spPr>
              <p:txBody>
                <a:bodyPr wrap="square">
                  <a:spAutoFit/>
                </a:bodyPr>
                <a:lstStyle/>
                <a:p>
                  <a:pPr algn="ctr">
                    <a:lnSpc>
                      <a:spcPct val="100000"/>
                    </a:lnSpc>
                    <a:spcBef>
                      <a:spcPts val="0"/>
                    </a:spcBef>
                    <a:defRPr/>
                  </a:pPr>
                  <a:r>
                    <a:rPr lang="en-GB" sz="1800" b="1" dirty="0">
                      <a:solidFill>
                        <a:schemeClr val="bg1"/>
                      </a:solidFill>
                    </a:rPr>
                    <a:t>OBSERVATION</a:t>
                  </a:r>
                </a:p>
              </p:txBody>
            </p:sp>
          </p:grpSp>
          <p:sp>
            <p:nvSpPr>
              <p:cNvPr id="28" name="TextBox 27">
                <a:extLst>
                  <a:ext uri="{FF2B5EF4-FFF2-40B4-BE49-F238E27FC236}">
                    <a16:creationId xmlns:a16="http://schemas.microsoft.com/office/drawing/2014/main" id="{477E9395-47F7-3941-45B1-93EEBD17DC04}"/>
                  </a:ext>
                </a:extLst>
              </p:cNvPr>
              <p:cNvSpPr txBox="1"/>
              <p:nvPr/>
            </p:nvSpPr>
            <p:spPr>
              <a:xfrm>
                <a:off x="822340" y="4181373"/>
                <a:ext cx="2731110" cy="369332"/>
              </a:xfrm>
              <a:prstGeom prst="rect">
                <a:avLst/>
              </a:prstGeom>
              <a:solidFill>
                <a:schemeClr val="bg1"/>
              </a:solidFill>
              <a:ln>
                <a:noFill/>
              </a:ln>
            </p:spPr>
            <p:txBody>
              <a:bodyPr wrap="square">
                <a:spAutoFit/>
              </a:bodyPr>
              <a:lstStyle/>
              <a:p>
                <a:pPr algn="ctr"/>
                <a:r>
                  <a:rPr kumimoji="0" lang="en-GB" sz="1800" b="0" i="0" u="none" strike="noStrike" kern="1200" cap="none" spc="0" normalizeH="0" baseline="0" noProof="0" dirty="0">
                    <a:ln>
                      <a:noFill/>
                    </a:ln>
                    <a:effectLst/>
                    <a:uLnTx/>
                    <a:uFillTx/>
                    <a:latin typeface="+mn-lt"/>
                    <a:ea typeface="+mn-ea"/>
                    <a:cs typeface="+mn-cs"/>
                  </a:rPr>
                  <a:t>Do people behave like us?</a:t>
                </a:r>
                <a:endParaRPr lang="en-US" dirty="0"/>
              </a:p>
            </p:txBody>
          </p:sp>
          <p:sp>
            <p:nvSpPr>
              <p:cNvPr id="30" name="TextBox 29">
                <a:extLst>
                  <a:ext uri="{FF2B5EF4-FFF2-40B4-BE49-F238E27FC236}">
                    <a16:creationId xmlns:a16="http://schemas.microsoft.com/office/drawing/2014/main" id="{D9BA56A7-DCCC-7640-D230-726FFC1A707F}"/>
                  </a:ext>
                </a:extLst>
              </p:cNvPr>
              <p:cNvSpPr txBox="1"/>
              <p:nvPr/>
            </p:nvSpPr>
            <p:spPr>
              <a:xfrm>
                <a:off x="822340" y="4677731"/>
                <a:ext cx="2731110" cy="646331"/>
              </a:xfrm>
              <a:prstGeom prst="rect">
                <a:avLst/>
              </a:prstGeom>
              <a:solidFill>
                <a:schemeClr val="bg1"/>
              </a:solidFill>
              <a:ln>
                <a:solidFill>
                  <a:schemeClr val="tx1"/>
                </a:solidFill>
              </a:ln>
            </p:spPr>
            <p:txBody>
              <a:bodyPr wrap="square">
                <a:spAutoFit/>
              </a:bodyPr>
              <a:lstStyle/>
              <a:p>
                <a:pPr algn="ctr"/>
                <a:r>
                  <a:rPr lang="en-GB" dirty="0"/>
                  <a:t>Is this desirable in their world?</a:t>
                </a:r>
              </a:p>
            </p:txBody>
          </p:sp>
          <p:sp>
            <p:nvSpPr>
              <p:cNvPr id="34" name="TextBox 33">
                <a:extLst>
                  <a:ext uri="{FF2B5EF4-FFF2-40B4-BE49-F238E27FC236}">
                    <a16:creationId xmlns:a16="http://schemas.microsoft.com/office/drawing/2014/main" id="{4AA45721-9CDC-7729-0EA0-E7FEBB1211E1}"/>
                  </a:ext>
                </a:extLst>
              </p:cNvPr>
              <p:cNvSpPr txBox="1"/>
              <p:nvPr/>
            </p:nvSpPr>
            <p:spPr>
              <a:xfrm>
                <a:off x="822340" y="5448521"/>
                <a:ext cx="2731110" cy="369332"/>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will they use it?</a:t>
                </a:r>
              </a:p>
            </p:txBody>
          </p:sp>
        </p:grpSp>
      </p:grpSp>
    </p:spTree>
    <p:extLst>
      <p:ext uri="{BB962C8B-B14F-4D97-AF65-F5344CB8AC3E}">
        <p14:creationId xmlns:p14="http://schemas.microsoft.com/office/powerpoint/2010/main" val="4887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513E2C-985E-AE4A-92E9-C706AABA4C6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4" name="Rectangle 3">
            <a:extLst>
              <a:ext uri="{FF2B5EF4-FFF2-40B4-BE49-F238E27FC236}">
                <a16:creationId xmlns:a16="http://schemas.microsoft.com/office/drawing/2014/main" id="{46D0B3D3-5691-8D46-ADFE-93A5ADAE9A57}"/>
              </a:ext>
            </a:extLst>
          </p:cNvPr>
          <p:cNvSpPr/>
          <p:nvPr/>
        </p:nvSpPr>
        <p:spPr>
          <a:xfrm>
            <a:off x="8496950" y="6488668"/>
            <a:ext cx="2913555" cy="307777"/>
          </a:xfrm>
          <a:prstGeom prst="rect">
            <a:avLst/>
          </a:prstGeom>
        </p:spPr>
        <p:txBody>
          <a:bodyPr wrap="none">
            <a:spAutoFit/>
          </a:bodyPr>
          <a:lstStyle/>
          <a:p>
            <a:r>
              <a:rPr lang="en-GB" sz="1400" dirty="0"/>
              <a:t>Photo by </a:t>
            </a:r>
            <a:r>
              <a:rPr lang="en-GB" sz="1400" dirty="0">
                <a:hlinkClick r:id="rId4"/>
              </a:rPr>
              <a:t>Daniel Cheung</a:t>
            </a:r>
            <a:r>
              <a:rPr lang="en-GB" sz="1400" dirty="0"/>
              <a:t> on </a:t>
            </a:r>
            <a:r>
              <a:rPr lang="en-GB" sz="1400" dirty="0">
                <a:hlinkClick r:id="rId5"/>
              </a:rPr>
              <a:t>Unsplash</a:t>
            </a:r>
            <a:r>
              <a:rPr lang="en-GB" sz="1400" dirty="0"/>
              <a:t> </a:t>
            </a:r>
          </a:p>
        </p:txBody>
      </p:sp>
      <p:sp>
        <p:nvSpPr>
          <p:cNvPr id="7" name="Rectangle 6">
            <a:extLst>
              <a:ext uri="{FF2B5EF4-FFF2-40B4-BE49-F238E27FC236}">
                <a16:creationId xmlns:a16="http://schemas.microsoft.com/office/drawing/2014/main" id="{200425BB-ADA3-EC45-BE4B-BE563B1A4DF6}"/>
              </a:ext>
            </a:extLst>
          </p:cNvPr>
          <p:cNvSpPr/>
          <p:nvPr/>
        </p:nvSpPr>
        <p:spPr>
          <a:xfrm>
            <a:off x="7315201" y="5072896"/>
            <a:ext cx="4612339" cy="1569660"/>
          </a:xfrm>
          <a:prstGeom prst="rect">
            <a:avLst/>
          </a:prstGeom>
          <a:solidFill>
            <a:schemeClr val="bg1"/>
          </a:solidFill>
        </p:spPr>
        <p:txBody>
          <a:bodyPr wrap="square">
            <a:spAutoFit/>
          </a:bodyPr>
          <a:lstStyle/>
          <a:p>
            <a:r>
              <a:rPr lang="en-GB" sz="2400" b="1" dirty="0"/>
              <a:t>Conversational insights are like: </a:t>
            </a:r>
            <a:r>
              <a:rPr lang="en-GB" sz="2400" dirty="0"/>
              <a:t>The first time you talk to someone’s parents and go ‘that explains everything’</a:t>
            </a:r>
          </a:p>
        </p:txBody>
      </p:sp>
      <p:grpSp>
        <p:nvGrpSpPr>
          <p:cNvPr id="2" name="Group 1">
            <a:extLst>
              <a:ext uri="{FF2B5EF4-FFF2-40B4-BE49-F238E27FC236}">
                <a16:creationId xmlns:a16="http://schemas.microsoft.com/office/drawing/2014/main" id="{13C0C20C-550A-FA47-C2E1-3F0F4DC39678}"/>
              </a:ext>
            </a:extLst>
          </p:cNvPr>
          <p:cNvGrpSpPr/>
          <p:nvPr/>
        </p:nvGrpSpPr>
        <p:grpSpPr>
          <a:xfrm>
            <a:off x="205923" y="120216"/>
            <a:ext cx="3992533" cy="5414345"/>
            <a:chOff x="205923" y="120216"/>
            <a:chExt cx="3992533" cy="5414345"/>
          </a:xfrm>
        </p:grpSpPr>
        <p:grpSp>
          <p:nvGrpSpPr>
            <p:cNvPr id="5" name="Group 4">
              <a:extLst>
                <a:ext uri="{FF2B5EF4-FFF2-40B4-BE49-F238E27FC236}">
                  <a16:creationId xmlns:a16="http://schemas.microsoft.com/office/drawing/2014/main" id="{1C70CBE5-9B4B-35E8-46CD-1E8B9E8C0868}"/>
                </a:ext>
              </a:extLst>
            </p:cNvPr>
            <p:cNvGrpSpPr/>
            <p:nvPr/>
          </p:nvGrpSpPr>
          <p:grpSpPr>
            <a:xfrm>
              <a:off x="205923" y="120216"/>
              <a:ext cx="3992533" cy="2299089"/>
              <a:chOff x="1225312" y="1507368"/>
              <a:chExt cx="3992533" cy="2299089"/>
            </a:xfrm>
          </p:grpSpPr>
          <p:grpSp>
            <p:nvGrpSpPr>
              <p:cNvPr id="8" name="Group 7">
                <a:extLst>
                  <a:ext uri="{FF2B5EF4-FFF2-40B4-BE49-F238E27FC236}">
                    <a16:creationId xmlns:a16="http://schemas.microsoft.com/office/drawing/2014/main" id="{911A4597-9E41-85E6-153A-9392E542A597}"/>
                  </a:ext>
                </a:extLst>
              </p:cNvPr>
              <p:cNvGrpSpPr/>
              <p:nvPr/>
            </p:nvGrpSpPr>
            <p:grpSpPr>
              <a:xfrm>
                <a:off x="1225312" y="1507368"/>
                <a:ext cx="3992533" cy="2299089"/>
                <a:chOff x="1225312" y="1507368"/>
                <a:chExt cx="3992533" cy="2299089"/>
              </a:xfrm>
            </p:grpSpPr>
            <p:sp>
              <p:nvSpPr>
                <p:cNvPr id="11" name="Triangle 10">
                  <a:extLst>
                    <a:ext uri="{FF2B5EF4-FFF2-40B4-BE49-F238E27FC236}">
                      <a16:creationId xmlns:a16="http://schemas.microsoft.com/office/drawing/2014/main" id="{A76281CF-ABE9-1E77-0BE4-7B6A67F8AFD5}"/>
                    </a:ext>
                  </a:extLst>
                </p:cNvPr>
                <p:cNvSpPr/>
                <p:nvPr/>
              </p:nvSpPr>
              <p:spPr>
                <a:xfrm rot="16200000">
                  <a:off x="1066754" y="1665926"/>
                  <a:ext cx="2299088" cy="1981972"/>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147D1EA3-36D6-4CED-193C-A1CDAC8107C3}"/>
                    </a:ext>
                  </a:extLst>
                </p:cNvPr>
                <p:cNvSpPr/>
                <p:nvPr/>
              </p:nvSpPr>
              <p:spPr>
                <a:xfrm rot="5400000">
                  <a:off x="3077315" y="1665927"/>
                  <a:ext cx="2299088" cy="1981972"/>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11915571-3128-2E16-79E4-2B62330BB323}"/>
                  </a:ext>
                </a:extLst>
              </p:cNvPr>
              <p:cNvSpPr txBox="1"/>
              <p:nvPr/>
            </p:nvSpPr>
            <p:spPr>
              <a:xfrm>
                <a:off x="1664126" y="2450719"/>
                <a:ext cx="1581459" cy="461665"/>
              </a:xfrm>
              <a:prstGeom prst="rect">
                <a:avLst/>
              </a:prstGeom>
              <a:noFill/>
            </p:spPr>
            <p:txBody>
              <a:bodyPr wrap="none" rtlCol="0">
                <a:spAutoFit/>
              </a:bodyPr>
              <a:lstStyle/>
              <a:p>
                <a:r>
                  <a:rPr lang="en-US" sz="2400" b="1" dirty="0">
                    <a:solidFill>
                      <a:srgbClr val="FFFFFF"/>
                    </a:solidFill>
                  </a:rPr>
                  <a:t>RESEARCH </a:t>
                </a:r>
              </a:p>
            </p:txBody>
          </p:sp>
          <p:sp>
            <p:nvSpPr>
              <p:cNvPr id="10" name="TextBox 9">
                <a:extLst>
                  <a:ext uri="{FF2B5EF4-FFF2-40B4-BE49-F238E27FC236}">
                    <a16:creationId xmlns:a16="http://schemas.microsoft.com/office/drawing/2014/main" id="{48C1DD85-7575-6231-6C43-5DD6FF5C6006}"/>
                  </a:ext>
                </a:extLst>
              </p:cNvPr>
              <p:cNvSpPr txBox="1"/>
              <p:nvPr/>
            </p:nvSpPr>
            <p:spPr>
              <a:xfrm>
                <a:off x="3401233" y="2450721"/>
                <a:ext cx="1306768" cy="461665"/>
              </a:xfrm>
              <a:prstGeom prst="rect">
                <a:avLst/>
              </a:prstGeom>
              <a:noFill/>
            </p:spPr>
            <p:txBody>
              <a:bodyPr wrap="none" rtlCol="0">
                <a:spAutoFit/>
              </a:bodyPr>
              <a:lstStyle/>
              <a:p>
                <a:r>
                  <a:rPr lang="en-US" sz="2400" b="1" dirty="0">
                    <a:solidFill>
                      <a:srgbClr val="FFFFFF"/>
                    </a:solidFill>
                  </a:rPr>
                  <a:t>INSIGHT </a:t>
                </a:r>
              </a:p>
            </p:txBody>
          </p:sp>
        </p:grpSp>
        <p:grpSp>
          <p:nvGrpSpPr>
            <p:cNvPr id="14" name="Group 13">
              <a:extLst>
                <a:ext uri="{FF2B5EF4-FFF2-40B4-BE49-F238E27FC236}">
                  <a16:creationId xmlns:a16="http://schemas.microsoft.com/office/drawing/2014/main" id="{D64453CA-BA2C-40A1-44F1-DE09ED22D1F0}"/>
                </a:ext>
              </a:extLst>
            </p:cNvPr>
            <p:cNvGrpSpPr/>
            <p:nvPr/>
          </p:nvGrpSpPr>
          <p:grpSpPr>
            <a:xfrm>
              <a:off x="1313703" y="2414461"/>
              <a:ext cx="1748383" cy="1719794"/>
              <a:chOff x="1327998" y="2440442"/>
              <a:chExt cx="1748383" cy="1719794"/>
            </a:xfrm>
          </p:grpSpPr>
          <p:sp>
            <p:nvSpPr>
              <p:cNvPr id="15" name="Title 12">
                <a:extLst>
                  <a:ext uri="{FF2B5EF4-FFF2-40B4-BE49-F238E27FC236}">
                    <a16:creationId xmlns:a16="http://schemas.microsoft.com/office/drawing/2014/main" id="{187EEAD3-2EC9-52E2-4E22-75D3DFEECE3B}"/>
                  </a:ext>
                </a:extLst>
              </p:cNvPr>
              <p:cNvSpPr txBox="1">
                <a:spLocks/>
              </p:cNvSpPr>
              <p:nvPr/>
            </p:nvSpPr>
            <p:spPr>
              <a:xfrm>
                <a:off x="1327998" y="2440442"/>
                <a:ext cx="1719794" cy="1719794"/>
              </a:xfrm>
              <a:prstGeom prst="ellipse">
                <a:avLst/>
              </a:prstGeom>
              <a:solidFill>
                <a:srgbClr val="E29DA0"/>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defRPr/>
                </a:pPr>
                <a:endParaRPr lang="en-GB" sz="1800" dirty="0"/>
              </a:p>
            </p:txBody>
          </p:sp>
          <p:sp>
            <p:nvSpPr>
              <p:cNvPr id="16" name="TextBox 15">
                <a:extLst>
                  <a:ext uri="{FF2B5EF4-FFF2-40B4-BE49-F238E27FC236}">
                    <a16:creationId xmlns:a16="http://schemas.microsoft.com/office/drawing/2014/main" id="{FC5A2669-20A6-1694-BACB-8421E72B0830}"/>
                  </a:ext>
                </a:extLst>
              </p:cNvPr>
              <p:cNvSpPr txBox="1"/>
              <p:nvPr/>
            </p:nvSpPr>
            <p:spPr>
              <a:xfrm>
                <a:off x="1356586" y="3115673"/>
                <a:ext cx="1719795" cy="369332"/>
              </a:xfrm>
              <a:prstGeom prst="rect">
                <a:avLst/>
              </a:prstGeom>
              <a:noFill/>
            </p:spPr>
            <p:txBody>
              <a:bodyPr wrap="square">
                <a:spAutoFit/>
              </a:bodyPr>
              <a:lstStyle/>
              <a:p>
                <a:pPr algn="ctr">
                  <a:lnSpc>
                    <a:spcPct val="100000"/>
                  </a:lnSpc>
                  <a:spcBef>
                    <a:spcPts val="0"/>
                  </a:spcBef>
                  <a:defRPr/>
                </a:pPr>
                <a:r>
                  <a:rPr lang="en-GB" sz="1800" b="1" dirty="0">
                    <a:solidFill>
                      <a:schemeClr val="bg1"/>
                    </a:solidFill>
                  </a:rPr>
                  <a:t>CONVERSATION</a:t>
                </a:r>
              </a:p>
            </p:txBody>
          </p:sp>
        </p:grpSp>
        <p:sp>
          <p:nvSpPr>
            <p:cNvPr id="18" name="TextBox 17">
              <a:extLst>
                <a:ext uri="{FF2B5EF4-FFF2-40B4-BE49-F238E27FC236}">
                  <a16:creationId xmlns:a16="http://schemas.microsoft.com/office/drawing/2014/main" id="{9D17F4B2-CB3C-46EC-F0D0-0251F635DF13}"/>
                </a:ext>
              </a:extLst>
            </p:cNvPr>
            <p:cNvSpPr txBox="1"/>
            <p:nvPr/>
          </p:nvSpPr>
          <p:spPr>
            <a:xfrm>
              <a:off x="804460" y="4171039"/>
              <a:ext cx="2682287" cy="646331"/>
            </a:xfrm>
            <a:prstGeom prst="rect">
              <a:avLst/>
            </a:prstGeom>
            <a:solidFill>
              <a:schemeClr val="bg1"/>
            </a:solidFill>
            <a:ln>
              <a:solidFill>
                <a:schemeClr val="tx1"/>
              </a:solidFill>
            </a:ln>
          </p:spPr>
          <p:txBody>
            <a:bodyPr wrap="square">
              <a:spAutoFit/>
            </a:bodyPr>
            <a:lstStyle/>
            <a:p>
              <a:pPr algn="ctr"/>
              <a:r>
                <a:rPr kumimoji="0" lang="en-GB" sz="1800" b="0" i="0" u="none" strike="noStrike" kern="1200" cap="none" spc="0" normalizeH="0" baseline="0" noProof="0" dirty="0">
                  <a:ln>
                    <a:noFill/>
                  </a:ln>
                  <a:effectLst/>
                  <a:uLnTx/>
                  <a:uFillTx/>
                  <a:latin typeface="+mn-lt"/>
                  <a:ea typeface="+mn-ea"/>
                  <a:cs typeface="+mn-cs"/>
                </a:rPr>
                <a:t>Do people think &amp; feel like us?</a:t>
              </a:r>
              <a:endParaRPr lang="en-US" dirty="0"/>
            </a:p>
          </p:txBody>
        </p:sp>
        <p:sp>
          <p:nvSpPr>
            <p:cNvPr id="19" name="TextBox 18">
              <a:extLst>
                <a:ext uri="{FF2B5EF4-FFF2-40B4-BE49-F238E27FC236}">
                  <a16:creationId xmlns:a16="http://schemas.microsoft.com/office/drawing/2014/main" id="{D59EEB74-B8B3-158B-18BA-FC404E7DD913}"/>
                </a:ext>
              </a:extLst>
            </p:cNvPr>
            <p:cNvSpPr txBox="1"/>
            <p:nvPr/>
          </p:nvSpPr>
          <p:spPr>
            <a:xfrm>
              <a:off x="804460" y="4888230"/>
              <a:ext cx="2682288" cy="646331"/>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They are willing to pay that? </a:t>
              </a:r>
            </a:p>
          </p:txBody>
        </p:sp>
      </p:grpSp>
    </p:spTree>
    <p:extLst>
      <p:ext uri="{BB962C8B-B14F-4D97-AF65-F5344CB8AC3E}">
        <p14:creationId xmlns:p14="http://schemas.microsoft.com/office/powerpoint/2010/main" val="225378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25BDD-152B-7B4D-BD85-3937E44ADC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8962039" cy="6858000"/>
          </a:xfrm>
          <a:prstGeom prst="rect">
            <a:avLst/>
          </a:prstGeom>
        </p:spPr>
      </p:pic>
      <p:pic>
        <p:nvPicPr>
          <p:cNvPr id="3" name="Picture 2">
            <a:extLst>
              <a:ext uri="{FF2B5EF4-FFF2-40B4-BE49-F238E27FC236}">
                <a16:creationId xmlns:a16="http://schemas.microsoft.com/office/drawing/2014/main" id="{52BEDC91-81F2-B74E-8620-F93AA9FAC31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54457" y="0"/>
            <a:ext cx="4445125" cy="6858000"/>
          </a:xfrm>
          <a:prstGeom prst="rect">
            <a:avLst/>
          </a:prstGeom>
        </p:spPr>
      </p:pic>
      <p:sp>
        <p:nvSpPr>
          <p:cNvPr id="6" name="Content Placeholder 3">
            <a:extLst>
              <a:ext uri="{FF2B5EF4-FFF2-40B4-BE49-F238E27FC236}">
                <a16:creationId xmlns:a16="http://schemas.microsoft.com/office/drawing/2014/main" id="{2186AA08-1611-744E-9B95-566259700DC7}"/>
              </a:ext>
            </a:extLst>
          </p:cNvPr>
          <p:cNvSpPr txBox="1">
            <a:spLocks/>
          </p:cNvSpPr>
          <p:nvPr/>
        </p:nvSpPr>
        <p:spPr>
          <a:xfrm>
            <a:off x="7846404" y="5253815"/>
            <a:ext cx="3852535" cy="1106643"/>
          </a:xfrm>
          <a:prstGeom prst="rect">
            <a:avLst/>
          </a:prstGeom>
          <a:solidFill>
            <a:srgbClr val="FFFFFF"/>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Immersive insights are like </a:t>
            </a:r>
            <a:r>
              <a:rPr lang="en-GB" sz="2400" dirty="0"/>
              <a:t>– when you empathise through simulating their experience. </a:t>
            </a:r>
          </a:p>
        </p:txBody>
      </p:sp>
      <p:sp>
        <p:nvSpPr>
          <p:cNvPr id="23" name="TextBox 22">
            <a:extLst>
              <a:ext uri="{FF2B5EF4-FFF2-40B4-BE49-F238E27FC236}">
                <a16:creationId xmlns:a16="http://schemas.microsoft.com/office/drawing/2014/main" id="{29376465-A764-7B78-6E79-C3DD41330A30}"/>
              </a:ext>
            </a:extLst>
          </p:cNvPr>
          <p:cNvSpPr txBox="1"/>
          <p:nvPr/>
        </p:nvSpPr>
        <p:spPr>
          <a:xfrm>
            <a:off x="680639" y="4208267"/>
            <a:ext cx="3089670" cy="646331"/>
          </a:xfrm>
          <a:prstGeom prst="rect">
            <a:avLst/>
          </a:prstGeom>
          <a:solidFill>
            <a:schemeClr val="bg1"/>
          </a:solidFill>
          <a:ln>
            <a:solidFill>
              <a:schemeClr val="tx1"/>
            </a:solidFill>
          </a:ln>
        </p:spPr>
        <p:txBody>
          <a:bodyPr wrap="square">
            <a:spAutoFit/>
          </a:bodyPr>
          <a:lstStyle/>
          <a:p>
            <a:pPr algn="ctr"/>
            <a:r>
              <a:rPr lang="en-GB" dirty="0"/>
              <a:t>Do people see and experience the world like us?</a:t>
            </a:r>
          </a:p>
        </p:txBody>
      </p:sp>
      <p:grpSp>
        <p:nvGrpSpPr>
          <p:cNvPr id="2" name="Group 1">
            <a:extLst>
              <a:ext uri="{FF2B5EF4-FFF2-40B4-BE49-F238E27FC236}">
                <a16:creationId xmlns:a16="http://schemas.microsoft.com/office/drawing/2014/main" id="{345B7B48-8C66-3BF3-11BC-863001D921DF}"/>
              </a:ext>
            </a:extLst>
          </p:cNvPr>
          <p:cNvGrpSpPr/>
          <p:nvPr/>
        </p:nvGrpSpPr>
        <p:grpSpPr>
          <a:xfrm>
            <a:off x="205923" y="120216"/>
            <a:ext cx="3992533" cy="5226387"/>
            <a:chOff x="205923" y="120216"/>
            <a:chExt cx="3992533" cy="5226387"/>
          </a:xfrm>
        </p:grpSpPr>
        <p:grpSp>
          <p:nvGrpSpPr>
            <p:cNvPr id="14" name="Group 13">
              <a:extLst>
                <a:ext uri="{FF2B5EF4-FFF2-40B4-BE49-F238E27FC236}">
                  <a16:creationId xmlns:a16="http://schemas.microsoft.com/office/drawing/2014/main" id="{C04B931F-23B6-796C-602F-052EE07508ED}"/>
                </a:ext>
              </a:extLst>
            </p:cNvPr>
            <p:cNvGrpSpPr/>
            <p:nvPr/>
          </p:nvGrpSpPr>
          <p:grpSpPr>
            <a:xfrm>
              <a:off x="205923" y="120216"/>
              <a:ext cx="3992533" cy="2299089"/>
              <a:chOff x="1225312" y="1507368"/>
              <a:chExt cx="3992533" cy="2299089"/>
            </a:xfrm>
          </p:grpSpPr>
          <p:grpSp>
            <p:nvGrpSpPr>
              <p:cNvPr id="15" name="Group 14">
                <a:extLst>
                  <a:ext uri="{FF2B5EF4-FFF2-40B4-BE49-F238E27FC236}">
                    <a16:creationId xmlns:a16="http://schemas.microsoft.com/office/drawing/2014/main" id="{5954B297-2209-D94C-E9CF-59607523FEB8}"/>
                  </a:ext>
                </a:extLst>
              </p:cNvPr>
              <p:cNvGrpSpPr/>
              <p:nvPr/>
            </p:nvGrpSpPr>
            <p:grpSpPr>
              <a:xfrm>
                <a:off x="1225312" y="1507368"/>
                <a:ext cx="3992533" cy="2299089"/>
                <a:chOff x="1225312" y="1507368"/>
                <a:chExt cx="3992533" cy="2299089"/>
              </a:xfrm>
            </p:grpSpPr>
            <p:sp>
              <p:nvSpPr>
                <p:cNvPr id="18" name="Triangle 17">
                  <a:extLst>
                    <a:ext uri="{FF2B5EF4-FFF2-40B4-BE49-F238E27FC236}">
                      <a16:creationId xmlns:a16="http://schemas.microsoft.com/office/drawing/2014/main" id="{24B8830D-F197-44DD-84A9-53E1DC5CBEEA}"/>
                    </a:ext>
                  </a:extLst>
                </p:cNvPr>
                <p:cNvSpPr/>
                <p:nvPr/>
              </p:nvSpPr>
              <p:spPr>
                <a:xfrm rot="16200000">
                  <a:off x="1066754" y="1665926"/>
                  <a:ext cx="2299088" cy="1981972"/>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A186E99E-67CE-4AAF-21FC-8B1996F44A98}"/>
                    </a:ext>
                  </a:extLst>
                </p:cNvPr>
                <p:cNvSpPr/>
                <p:nvPr/>
              </p:nvSpPr>
              <p:spPr>
                <a:xfrm rot="5400000">
                  <a:off x="3077315" y="1665927"/>
                  <a:ext cx="2299088" cy="1981972"/>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B32C3740-632A-A6C3-C327-89A49D58543C}"/>
                  </a:ext>
                </a:extLst>
              </p:cNvPr>
              <p:cNvSpPr txBox="1"/>
              <p:nvPr/>
            </p:nvSpPr>
            <p:spPr>
              <a:xfrm>
                <a:off x="1664126" y="2450719"/>
                <a:ext cx="1581459" cy="461665"/>
              </a:xfrm>
              <a:prstGeom prst="rect">
                <a:avLst/>
              </a:prstGeom>
              <a:noFill/>
            </p:spPr>
            <p:txBody>
              <a:bodyPr wrap="none" rtlCol="0">
                <a:spAutoFit/>
              </a:bodyPr>
              <a:lstStyle/>
              <a:p>
                <a:r>
                  <a:rPr lang="en-US" sz="2400" b="1" dirty="0">
                    <a:solidFill>
                      <a:srgbClr val="FFFFFF"/>
                    </a:solidFill>
                  </a:rPr>
                  <a:t>RESEARCH </a:t>
                </a:r>
              </a:p>
            </p:txBody>
          </p:sp>
          <p:sp>
            <p:nvSpPr>
              <p:cNvPr id="17" name="TextBox 16">
                <a:extLst>
                  <a:ext uri="{FF2B5EF4-FFF2-40B4-BE49-F238E27FC236}">
                    <a16:creationId xmlns:a16="http://schemas.microsoft.com/office/drawing/2014/main" id="{51E85A05-4144-8B22-3BCF-16F01936B194}"/>
                  </a:ext>
                </a:extLst>
              </p:cNvPr>
              <p:cNvSpPr txBox="1"/>
              <p:nvPr/>
            </p:nvSpPr>
            <p:spPr>
              <a:xfrm>
                <a:off x="3401233" y="2450721"/>
                <a:ext cx="1306768" cy="461665"/>
              </a:xfrm>
              <a:prstGeom prst="rect">
                <a:avLst/>
              </a:prstGeom>
              <a:noFill/>
            </p:spPr>
            <p:txBody>
              <a:bodyPr wrap="none" rtlCol="0">
                <a:spAutoFit/>
              </a:bodyPr>
              <a:lstStyle/>
              <a:p>
                <a:r>
                  <a:rPr lang="en-US" sz="2400" b="1" dirty="0">
                    <a:solidFill>
                      <a:srgbClr val="FFFFFF"/>
                    </a:solidFill>
                  </a:rPr>
                  <a:t>INSIGHT </a:t>
                </a:r>
              </a:p>
            </p:txBody>
          </p:sp>
        </p:grpSp>
        <p:grpSp>
          <p:nvGrpSpPr>
            <p:cNvPr id="20" name="Group 19">
              <a:extLst>
                <a:ext uri="{FF2B5EF4-FFF2-40B4-BE49-F238E27FC236}">
                  <a16:creationId xmlns:a16="http://schemas.microsoft.com/office/drawing/2014/main" id="{B924D3A0-8B4C-70CE-D6D5-7C2F3754637A}"/>
                </a:ext>
              </a:extLst>
            </p:cNvPr>
            <p:cNvGrpSpPr/>
            <p:nvPr/>
          </p:nvGrpSpPr>
          <p:grpSpPr>
            <a:xfrm>
              <a:off x="1327998" y="2440442"/>
              <a:ext cx="1748383" cy="1719794"/>
              <a:chOff x="1327998" y="2440442"/>
              <a:chExt cx="1748383" cy="1719794"/>
            </a:xfrm>
          </p:grpSpPr>
          <p:sp>
            <p:nvSpPr>
              <p:cNvPr id="21" name="Title 12">
                <a:extLst>
                  <a:ext uri="{FF2B5EF4-FFF2-40B4-BE49-F238E27FC236}">
                    <a16:creationId xmlns:a16="http://schemas.microsoft.com/office/drawing/2014/main" id="{63143A04-9016-77D1-C684-D6EA9E2F7BA5}"/>
                  </a:ext>
                </a:extLst>
              </p:cNvPr>
              <p:cNvSpPr txBox="1">
                <a:spLocks/>
              </p:cNvSpPr>
              <p:nvPr/>
            </p:nvSpPr>
            <p:spPr>
              <a:xfrm>
                <a:off x="1327998" y="2440442"/>
                <a:ext cx="1719794" cy="1719794"/>
              </a:xfrm>
              <a:prstGeom prst="ellipse">
                <a:avLst/>
              </a:prstGeom>
              <a:solidFill>
                <a:srgbClr val="E29DA0"/>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defRPr/>
                </a:pPr>
                <a:endParaRPr lang="en-GB" sz="1800" dirty="0"/>
              </a:p>
            </p:txBody>
          </p:sp>
          <p:sp>
            <p:nvSpPr>
              <p:cNvPr id="22" name="TextBox 21">
                <a:extLst>
                  <a:ext uri="{FF2B5EF4-FFF2-40B4-BE49-F238E27FC236}">
                    <a16:creationId xmlns:a16="http://schemas.microsoft.com/office/drawing/2014/main" id="{FD9C38EF-CCCD-0431-5304-712FCF623D5D}"/>
                  </a:ext>
                </a:extLst>
              </p:cNvPr>
              <p:cNvSpPr txBox="1"/>
              <p:nvPr/>
            </p:nvSpPr>
            <p:spPr>
              <a:xfrm>
                <a:off x="1356586" y="3115673"/>
                <a:ext cx="1719795" cy="369332"/>
              </a:xfrm>
              <a:prstGeom prst="rect">
                <a:avLst/>
              </a:prstGeom>
              <a:noFill/>
            </p:spPr>
            <p:txBody>
              <a:bodyPr wrap="square">
                <a:spAutoFit/>
              </a:bodyPr>
              <a:lstStyle/>
              <a:p>
                <a:pPr algn="ctr">
                  <a:lnSpc>
                    <a:spcPct val="100000"/>
                  </a:lnSpc>
                  <a:spcBef>
                    <a:spcPts val="0"/>
                  </a:spcBef>
                  <a:defRPr/>
                </a:pPr>
                <a:r>
                  <a:rPr lang="en-GB" sz="1800" b="1" dirty="0">
                    <a:solidFill>
                      <a:schemeClr val="bg1"/>
                    </a:solidFill>
                  </a:rPr>
                  <a:t>IMMERSION</a:t>
                </a:r>
              </a:p>
            </p:txBody>
          </p:sp>
        </p:grpSp>
        <p:sp>
          <p:nvSpPr>
            <p:cNvPr id="24" name="TextBox 23">
              <a:extLst>
                <a:ext uri="{FF2B5EF4-FFF2-40B4-BE49-F238E27FC236}">
                  <a16:creationId xmlns:a16="http://schemas.microsoft.com/office/drawing/2014/main" id="{4E8F9467-5197-9925-BAFA-9034F41ECBF4}"/>
                </a:ext>
              </a:extLst>
            </p:cNvPr>
            <p:cNvSpPr txBox="1"/>
            <p:nvPr/>
          </p:nvSpPr>
          <p:spPr>
            <a:xfrm>
              <a:off x="680639" y="4977271"/>
              <a:ext cx="3089670" cy="369332"/>
            </a:xfrm>
            <a:prstGeom prst="rect">
              <a:avLst/>
            </a:prstGeom>
            <a:solidFill>
              <a:schemeClr val="bg1"/>
            </a:solidFill>
            <a:ln>
              <a:solidFill>
                <a:schemeClr val="tx1"/>
              </a:solidFill>
            </a:ln>
          </p:spPr>
          <p:txBody>
            <a:bodyPr wrap="square">
              <a:spAutoFit/>
            </a:bodyPr>
            <a:lstStyle/>
            <a:p>
              <a:pPr algn="ctr"/>
              <a:r>
                <a:rPr lang="en-GB" dirty="0"/>
                <a:t>Does this meet their needs?</a:t>
              </a:r>
            </a:p>
          </p:txBody>
        </p:sp>
      </p:grpSp>
    </p:spTree>
    <p:extLst>
      <p:ext uri="{BB962C8B-B14F-4D97-AF65-F5344CB8AC3E}">
        <p14:creationId xmlns:p14="http://schemas.microsoft.com/office/powerpoint/2010/main" val="167468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C9F3-6929-2147-9748-25422828B0B0}"/>
              </a:ext>
            </a:extLst>
          </p:cNvPr>
          <p:cNvSpPr>
            <a:spLocks noGrp="1"/>
          </p:cNvSpPr>
          <p:nvPr>
            <p:ph type="title"/>
          </p:nvPr>
        </p:nvSpPr>
        <p:spPr/>
        <p:txBody>
          <a:bodyPr/>
          <a:lstStyle/>
          <a:p>
            <a:r>
              <a:rPr lang="en-GB" dirty="0"/>
              <a:t>What might your test </a:t>
            </a:r>
            <a:r>
              <a:rPr lang="en-GB" dirty="0">
                <a:solidFill>
                  <a:srgbClr val="FFFF00"/>
                </a:solidFill>
              </a:rPr>
              <a:t>(experiment) </a:t>
            </a:r>
            <a:r>
              <a:rPr lang="en-GB" dirty="0"/>
              <a:t>be?</a:t>
            </a:r>
          </a:p>
        </p:txBody>
      </p:sp>
      <p:sp>
        <p:nvSpPr>
          <p:cNvPr id="7" name="TextBox 6">
            <a:extLst>
              <a:ext uri="{FF2B5EF4-FFF2-40B4-BE49-F238E27FC236}">
                <a16:creationId xmlns:a16="http://schemas.microsoft.com/office/drawing/2014/main" id="{B6606590-3011-5B2C-A9F5-A5DCD9F81091}"/>
              </a:ext>
            </a:extLst>
          </p:cNvPr>
          <p:cNvSpPr txBox="1"/>
          <p:nvPr/>
        </p:nvSpPr>
        <p:spPr>
          <a:xfrm>
            <a:off x="2007871" y="4364246"/>
            <a:ext cx="3840479" cy="584775"/>
          </a:xfrm>
          <a:prstGeom prst="rect">
            <a:avLst/>
          </a:prstGeom>
          <a:noFill/>
        </p:spPr>
        <p:txBody>
          <a:bodyPr wrap="square" rtlCol="0">
            <a:spAutoFit/>
          </a:bodyPr>
          <a:lstStyle/>
          <a:p>
            <a:r>
              <a:rPr lang="en-GB" sz="3200" b="1" dirty="0">
                <a:solidFill>
                  <a:schemeClr val="bg1"/>
                </a:solidFill>
              </a:rPr>
              <a:t>ASSUMPTION</a:t>
            </a:r>
          </a:p>
        </p:txBody>
      </p:sp>
      <p:sp>
        <p:nvSpPr>
          <p:cNvPr id="3" name="Oval 2">
            <a:extLst>
              <a:ext uri="{FF2B5EF4-FFF2-40B4-BE49-F238E27FC236}">
                <a16:creationId xmlns:a16="http://schemas.microsoft.com/office/drawing/2014/main" id="{B555B5D0-D7D1-06D4-C600-86D3733E89F2}"/>
              </a:ext>
            </a:extLst>
          </p:cNvPr>
          <p:cNvSpPr/>
          <p:nvPr/>
        </p:nvSpPr>
        <p:spPr>
          <a:xfrm>
            <a:off x="7018020" y="2736395"/>
            <a:ext cx="3840479" cy="3840479"/>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HYPOTHESIS</a:t>
            </a:r>
          </a:p>
          <a:p>
            <a:pPr algn="ctr"/>
            <a:r>
              <a:rPr lang="en-GB" sz="2400" dirty="0">
                <a:solidFill>
                  <a:schemeClr val="bg1"/>
                </a:solidFill>
              </a:rPr>
              <a:t>An educated guess about what you expect your innovation to offer</a:t>
            </a:r>
          </a:p>
          <a:p>
            <a:pPr algn="ctr"/>
            <a:r>
              <a:rPr lang="en-GB" sz="2400" dirty="0">
                <a:solidFill>
                  <a:schemeClr val="bg1"/>
                </a:solidFill>
              </a:rPr>
              <a:t>(that is measurable)</a:t>
            </a:r>
          </a:p>
        </p:txBody>
      </p:sp>
      <p:sp>
        <p:nvSpPr>
          <p:cNvPr id="8" name="Right Arrow 7">
            <a:extLst>
              <a:ext uri="{FF2B5EF4-FFF2-40B4-BE49-F238E27FC236}">
                <a16:creationId xmlns:a16="http://schemas.microsoft.com/office/drawing/2014/main" id="{F95E6573-F660-6166-5122-F6A6CA9A2F9D}"/>
              </a:ext>
            </a:extLst>
          </p:cNvPr>
          <p:cNvSpPr/>
          <p:nvPr/>
        </p:nvSpPr>
        <p:spPr>
          <a:xfrm>
            <a:off x="996687" y="3314850"/>
            <a:ext cx="6021333" cy="2683565"/>
          </a:xfrm>
          <a:prstGeom prst="rightArrow">
            <a:avLst>
              <a:gd name="adj1" fmla="val 61764"/>
              <a:gd name="adj2" fmla="val 50494"/>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724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210D5E-D09D-474F-8D10-703BF2CE34DC}"/>
              </a:ext>
            </a:extLst>
          </p:cNvPr>
          <p:cNvSpPr txBox="1"/>
          <p:nvPr/>
        </p:nvSpPr>
        <p:spPr>
          <a:xfrm>
            <a:off x="191987" y="6504283"/>
            <a:ext cx="8438448" cy="430887"/>
          </a:xfrm>
          <a:prstGeom prst="rect">
            <a:avLst/>
          </a:prstGeom>
          <a:noFill/>
        </p:spPr>
        <p:txBody>
          <a:bodyPr wrap="square">
            <a:spAutoFit/>
          </a:bodyPr>
          <a:lstStyle/>
          <a:p>
            <a:r>
              <a:rPr lang="en-GB" sz="1050" dirty="0">
                <a:solidFill>
                  <a:schemeClr val="tx1">
                    <a:lumMod val="50000"/>
                    <a:lumOff val="50000"/>
                  </a:schemeClr>
                </a:solidFill>
              </a:rPr>
              <a:t>Image sources: 	https://mitadmissions.org/blogs/entry/roller-coasters-and-dance-parties/ 	https://en.wikipedia.org/wiki/Flight_simulator#/media/File:980310-N-7355H-003_Simulator_Training.jpg</a:t>
            </a:r>
          </a:p>
        </p:txBody>
      </p:sp>
      <p:grpSp>
        <p:nvGrpSpPr>
          <p:cNvPr id="28" name="Group 27">
            <a:extLst>
              <a:ext uri="{FF2B5EF4-FFF2-40B4-BE49-F238E27FC236}">
                <a16:creationId xmlns:a16="http://schemas.microsoft.com/office/drawing/2014/main" id="{B918FE7D-299B-0D82-294F-CDEC2008A9A2}"/>
              </a:ext>
            </a:extLst>
          </p:cNvPr>
          <p:cNvGrpSpPr/>
          <p:nvPr/>
        </p:nvGrpSpPr>
        <p:grpSpPr>
          <a:xfrm>
            <a:off x="191987" y="983931"/>
            <a:ext cx="5935311" cy="5335679"/>
            <a:chOff x="191987" y="983931"/>
            <a:chExt cx="5935311" cy="5335679"/>
          </a:xfrm>
        </p:grpSpPr>
        <p:pic>
          <p:nvPicPr>
            <p:cNvPr id="21" name="Content Placeholder 4">
              <a:extLst>
                <a:ext uri="{FF2B5EF4-FFF2-40B4-BE49-F238E27FC236}">
                  <a16:creationId xmlns:a16="http://schemas.microsoft.com/office/drawing/2014/main" id="{1EAD3CE7-1E06-5BCE-E20E-BF5A953D2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87" y="983931"/>
              <a:ext cx="5935311" cy="4909509"/>
            </a:xfrm>
            <a:prstGeom prst="rect">
              <a:avLst/>
            </a:prstGeom>
          </p:spPr>
        </p:pic>
        <p:sp>
          <p:nvSpPr>
            <p:cNvPr id="20" name="Content Placeholder 2">
              <a:extLst>
                <a:ext uri="{FF2B5EF4-FFF2-40B4-BE49-F238E27FC236}">
                  <a16:creationId xmlns:a16="http://schemas.microsoft.com/office/drawing/2014/main" id="{1B211B53-52F1-82DD-A137-1F32D2DC98FA}"/>
                </a:ext>
              </a:extLst>
            </p:cNvPr>
            <p:cNvSpPr txBox="1">
              <a:spLocks/>
            </p:cNvSpPr>
            <p:nvPr/>
          </p:nvSpPr>
          <p:spPr>
            <a:xfrm>
              <a:off x="191987" y="5129342"/>
              <a:ext cx="5935311" cy="1190268"/>
            </a:xfrm>
            <a:prstGeom prst="rect">
              <a:avLst/>
            </a:prstGeom>
            <a:solidFill>
              <a:srgbClr val="FFFFFF"/>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enlo Regular" panose="020B0609030804020204" pitchFamily="49" charset="0"/>
                <a:buNone/>
              </a:pPr>
              <a:r>
                <a:rPr lang="en-GB" b="1" dirty="0">
                  <a:cs typeface="Calibri" panose="020F0502020204030204" pitchFamily="34" charset="0"/>
                </a:rPr>
                <a:t>TEST: SIMULATION</a:t>
              </a:r>
            </a:p>
            <a:p>
              <a:pPr marL="0" indent="0" algn="ctr">
                <a:spcAft>
                  <a:spcPts val="0"/>
                </a:spcAft>
                <a:buClrTx/>
                <a:buNone/>
                <a:defRPr/>
              </a:pPr>
              <a:r>
                <a:rPr lang="en-GB" dirty="0"/>
                <a:t>Develop evidence for context driven behaviour, by putting humans in the loop</a:t>
              </a:r>
              <a:endParaRPr lang="en-US" dirty="0"/>
            </a:p>
            <a:p>
              <a:pPr marL="0" indent="0" algn="ctr">
                <a:buFont typeface="Menlo Regular" panose="020B0609030804020204" pitchFamily="49" charset="0"/>
                <a:buNone/>
              </a:pPr>
              <a:endParaRPr lang="en-GB" b="1" dirty="0">
                <a:cs typeface="Calibri" panose="020F0502020204030204" pitchFamily="34" charset="0"/>
              </a:endParaRPr>
            </a:p>
          </p:txBody>
        </p:sp>
      </p:grpSp>
      <p:grpSp>
        <p:nvGrpSpPr>
          <p:cNvPr id="29" name="Group 28">
            <a:extLst>
              <a:ext uri="{FF2B5EF4-FFF2-40B4-BE49-F238E27FC236}">
                <a16:creationId xmlns:a16="http://schemas.microsoft.com/office/drawing/2014/main" id="{084F9289-06C8-7267-C563-8B8303A08276}"/>
              </a:ext>
            </a:extLst>
          </p:cNvPr>
          <p:cNvGrpSpPr/>
          <p:nvPr/>
        </p:nvGrpSpPr>
        <p:grpSpPr>
          <a:xfrm>
            <a:off x="6215062" y="964560"/>
            <a:ext cx="5784951" cy="5355057"/>
            <a:chOff x="6215062" y="964560"/>
            <a:chExt cx="5784951" cy="5355057"/>
          </a:xfrm>
        </p:grpSpPr>
        <p:grpSp>
          <p:nvGrpSpPr>
            <p:cNvPr id="27" name="Group 26">
              <a:extLst>
                <a:ext uri="{FF2B5EF4-FFF2-40B4-BE49-F238E27FC236}">
                  <a16:creationId xmlns:a16="http://schemas.microsoft.com/office/drawing/2014/main" id="{28BAF051-F545-7D29-5C62-343EA59E0D56}"/>
                </a:ext>
              </a:extLst>
            </p:cNvPr>
            <p:cNvGrpSpPr/>
            <p:nvPr/>
          </p:nvGrpSpPr>
          <p:grpSpPr>
            <a:xfrm>
              <a:off x="6215063" y="964560"/>
              <a:ext cx="5784950" cy="4452897"/>
              <a:chOff x="6215063" y="964560"/>
              <a:chExt cx="5784950" cy="4452897"/>
            </a:xfrm>
          </p:grpSpPr>
          <p:sp>
            <p:nvSpPr>
              <p:cNvPr id="26" name="Rectangle 25">
                <a:extLst>
                  <a:ext uri="{FF2B5EF4-FFF2-40B4-BE49-F238E27FC236}">
                    <a16:creationId xmlns:a16="http://schemas.microsoft.com/office/drawing/2014/main" id="{FE700AE0-5FC2-AD28-20E8-B8D2D41DB05A}"/>
                  </a:ext>
                </a:extLst>
              </p:cNvPr>
              <p:cNvSpPr/>
              <p:nvPr/>
            </p:nvSpPr>
            <p:spPr>
              <a:xfrm>
                <a:off x="6215063" y="964560"/>
                <a:ext cx="5784950" cy="41647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A18B12FD-AEBE-1362-A555-1DD840906501}"/>
                  </a:ext>
                </a:extLst>
              </p:cNvPr>
              <p:cNvPicPr>
                <a:picLocks noChangeAspect="1"/>
              </p:cNvPicPr>
              <p:nvPr/>
            </p:nvPicPr>
            <p:blipFill>
              <a:blip r:embed="rId4"/>
              <a:stretch>
                <a:fillRect/>
              </a:stretch>
            </p:blipFill>
            <p:spPr>
              <a:xfrm flipH="1">
                <a:off x="6672339" y="1755952"/>
                <a:ext cx="4931108" cy="3661505"/>
              </a:xfrm>
              <a:prstGeom prst="rect">
                <a:avLst/>
              </a:prstGeom>
            </p:spPr>
          </p:pic>
          <p:pic>
            <p:nvPicPr>
              <p:cNvPr id="25" name="Picture 2">
                <a:extLst>
                  <a:ext uri="{FF2B5EF4-FFF2-40B4-BE49-F238E27FC236}">
                    <a16:creationId xmlns:a16="http://schemas.microsoft.com/office/drawing/2014/main" id="{8F109E7D-570C-D11C-E6DA-1CAE2D5FDCD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92580" y="1100082"/>
                <a:ext cx="2352746" cy="92333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1A623BB4-D5D5-F6A3-6A46-D75B16ECB64D}"/>
                </a:ext>
              </a:extLst>
            </p:cNvPr>
            <p:cNvSpPr txBox="1"/>
            <p:nvPr/>
          </p:nvSpPr>
          <p:spPr>
            <a:xfrm>
              <a:off x="6215062" y="5119288"/>
              <a:ext cx="5784949" cy="1200329"/>
            </a:xfrm>
            <a:prstGeom prst="rect">
              <a:avLst/>
            </a:prstGeom>
            <a:solidFill>
              <a:srgbClr val="FFFFFF"/>
            </a:solidFill>
            <a:ln>
              <a:solidFill>
                <a:schemeClr val="tx1"/>
              </a:solidFill>
            </a:ln>
          </p:spPr>
          <p:txBody>
            <a:bodyPr wrap="square">
              <a:spAutoFit/>
            </a:bodyPr>
            <a:lstStyle/>
            <a:p>
              <a:pPr algn="ctr"/>
              <a:r>
                <a:rPr lang="en-GB" sz="2400" b="1" dirty="0"/>
                <a:t>TEST: CO-DESIGN </a:t>
              </a:r>
            </a:p>
            <a:p>
              <a:pPr algn="ctr"/>
              <a:r>
                <a:rPr lang="en-GB" sz="2400" dirty="0"/>
                <a:t>Iterate your design based on diverse </a:t>
              </a:r>
            </a:p>
            <a:p>
              <a:pPr algn="ctr"/>
              <a:r>
                <a:rPr lang="en-GB" sz="2400" dirty="0"/>
                <a:t>(inc. extreme) user feedback</a:t>
              </a:r>
            </a:p>
          </p:txBody>
        </p:sp>
      </p:grpSp>
      <p:sp>
        <p:nvSpPr>
          <p:cNvPr id="22" name="Oval 21">
            <a:extLst>
              <a:ext uri="{FF2B5EF4-FFF2-40B4-BE49-F238E27FC236}">
                <a16:creationId xmlns:a16="http://schemas.microsoft.com/office/drawing/2014/main" id="{6D5A17CB-03A4-3D73-3349-63310B4F1EDB}"/>
              </a:ext>
            </a:extLst>
          </p:cNvPr>
          <p:cNvSpPr/>
          <p:nvPr/>
        </p:nvSpPr>
        <p:spPr>
          <a:xfrm>
            <a:off x="4913689" y="260373"/>
            <a:ext cx="2602748" cy="2602748"/>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Our approach is accessible </a:t>
            </a:r>
          </a:p>
        </p:txBody>
      </p:sp>
    </p:spTree>
    <p:extLst>
      <p:ext uri="{BB962C8B-B14F-4D97-AF65-F5344CB8AC3E}">
        <p14:creationId xmlns:p14="http://schemas.microsoft.com/office/powerpoint/2010/main" val="38783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black bag&#10;&#10;Description automatically generated">
            <a:extLst>
              <a:ext uri="{FF2B5EF4-FFF2-40B4-BE49-F238E27FC236}">
                <a16:creationId xmlns:a16="http://schemas.microsoft.com/office/drawing/2014/main" id="{8D088377-CB74-B2D7-01C8-20313EE46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523" y="1213739"/>
            <a:ext cx="6012197" cy="4114205"/>
          </a:xfrm>
          <a:prstGeom prst="rect">
            <a:avLst/>
          </a:prstGeom>
        </p:spPr>
      </p:pic>
      <p:pic>
        <p:nvPicPr>
          <p:cNvPr id="47" name="Picture 46">
            <a:extLst>
              <a:ext uri="{FF2B5EF4-FFF2-40B4-BE49-F238E27FC236}">
                <a16:creationId xmlns:a16="http://schemas.microsoft.com/office/drawing/2014/main" id="{8BCB3E82-20BC-C51C-AD9B-5B8113A9CF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3640" y="1213739"/>
            <a:ext cx="5844557" cy="3982987"/>
          </a:xfrm>
          <a:prstGeom prst="rect">
            <a:avLst/>
          </a:prstGeom>
        </p:spPr>
      </p:pic>
      <p:sp>
        <p:nvSpPr>
          <p:cNvPr id="12" name="TextBox 11">
            <a:extLst>
              <a:ext uri="{FF2B5EF4-FFF2-40B4-BE49-F238E27FC236}">
                <a16:creationId xmlns:a16="http://schemas.microsoft.com/office/drawing/2014/main" id="{C2423AFA-1DEA-0D78-C82C-41E2BCF843E8}"/>
              </a:ext>
            </a:extLst>
          </p:cNvPr>
          <p:cNvSpPr txBox="1"/>
          <p:nvPr/>
        </p:nvSpPr>
        <p:spPr>
          <a:xfrm>
            <a:off x="347287" y="6451490"/>
            <a:ext cx="7169150" cy="646331"/>
          </a:xfrm>
          <a:prstGeom prst="rect">
            <a:avLst/>
          </a:prstGeom>
          <a:noFill/>
        </p:spPr>
        <p:txBody>
          <a:bodyPr wrap="square">
            <a:spAutoFit/>
          </a:bodyPr>
          <a:lstStyle/>
          <a:p>
            <a:r>
              <a:rPr lang="en-US" sz="1200" dirty="0"/>
              <a:t>Images: https://www.renttherunway.com/</a:t>
            </a:r>
          </a:p>
          <a:p>
            <a:r>
              <a:rPr lang="en-GB" sz="1200" dirty="0"/>
              <a:t>https://medium.com/boosterstage/the-purpose-of-business-is-to-create-and-keep-a-customer-e466d9d1b487</a:t>
            </a:r>
          </a:p>
          <a:p>
            <a:endParaRPr lang="en-US" sz="1200" dirty="0"/>
          </a:p>
        </p:txBody>
      </p:sp>
      <p:sp>
        <p:nvSpPr>
          <p:cNvPr id="23" name="Content Placeholder 2">
            <a:extLst>
              <a:ext uri="{FF2B5EF4-FFF2-40B4-BE49-F238E27FC236}">
                <a16:creationId xmlns:a16="http://schemas.microsoft.com/office/drawing/2014/main" id="{FEFE8C73-D5E8-319E-5D36-B79DD6024C99}"/>
              </a:ext>
            </a:extLst>
          </p:cNvPr>
          <p:cNvSpPr>
            <a:spLocks noGrp="1"/>
          </p:cNvSpPr>
          <p:nvPr>
            <p:ph sz="half" idx="1"/>
          </p:nvPr>
        </p:nvSpPr>
        <p:spPr>
          <a:xfrm>
            <a:off x="129524" y="4739960"/>
            <a:ext cx="6012196" cy="1651373"/>
          </a:xfrm>
          <a:solidFill>
            <a:srgbClr val="FFFFFF"/>
          </a:solidFill>
          <a:ln>
            <a:solidFill>
              <a:schemeClr val="tx1"/>
            </a:solidFill>
          </a:ln>
        </p:spPr>
        <p:txBody>
          <a:bodyPr>
            <a:noAutofit/>
          </a:bodyPr>
          <a:lstStyle/>
          <a:p>
            <a:pPr marL="0" indent="0" algn="ctr">
              <a:buNone/>
            </a:pPr>
            <a:r>
              <a:rPr lang="en-GB" sz="2400" b="1" dirty="0">
                <a:cs typeface="Calibri" panose="020F0502020204030204" pitchFamily="34" charset="0"/>
              </a:rPr>
              <a:t>TEST = CONCIERGE</a:t>
            </a:r>
          </a:p>
          <a:p>
            <a:pPr marL="0" indent="0" algn="ctr">
              <a:buNone/>
            </a:pPr>
            <a:r>
              <a:rPr lang="en-GB" dirty="0"/>
              <a:t>Pilot your </a:t>
            </a:r>
            <a:r>
              <a:rPr lang="en-US" dirty="0"/>
              <a:t>service as a gateway experiment to understand customer perception, such trust online!</a:t>
            </a:r>
          </a:p>
        </p:txBody>
      </p:sp>
      <p:pic>
        <p:nvPicPr>
          <p:cNvPr id="36" name="Picture 35" descr="A black and white rectangular object with letters and numbers&#10;&#10;Description automatically generated">
            <a:extLst>
              <a:ext uri="{FF2B5EF4-FFF2-40B4-BE49-F238E27FC236}">
                <a16:creationId xmlns:a16="http://schemas.microsoft.com/office/drawing/2014/main" id="{BAA5919F-5DB2-D329-6481-333C987670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486" y="1471878"/>
            <a:ext cx="1222306" cy="1391243"/>
          </a:xfrm>
          <a:prstGeom prst="rect">
            <a:avLst/>
          </a:prstGeom>
          <a:ln>
            <a:solidFill>
              <a:schemeClr val="tx1"/>
            </a:solidFill>
          </a:ln>
        </p:spPr>
      </p:pic>
      <p:sp>
        <p:nvSpPr>
          <p:cNvPr id="45" name="Oval 44">
            <a:extLst>
              <a:ext uri="{FF2B5EF4-FFF2-40B4-BE49-F238E27FC236}">
                <a16:creationId xmlns:a16="http://schemas.microsoft.com/office/drawing/2014/main" id="{6B54EAF6-A698-A25F-D5FD-9723E48EFF83}"/>
              </a:ext>
            </a:extLst>
          </p:cNvPr>
          <p:cNvSpPr/>
          <p:nvPr/>
        </p:nvSpPr>
        <p:spPr>
          <a:xfrm>
            <a:off x="4913689" y="260373"/>
            <a:ext cx="2602748" cy="2602748"/>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Customers see the value? </a:t>
            </a:r>
          </a:p>
        </p:txBody>
      </p:sp>
      <p:sp>
        <p:nvSpPr>
          <p:cNvPr id="49" name="Content Placeholder 2">
            <a:extLst>
              <a:ext uri="{FF2B5EF4-FFF2-40B4-BE49-F238E27FC236}">
                <a16:creationId xmlns:a16="http://schemas.microsoft.com/office/drawing/2014/main" id="{5100071D-1818-9BF0-A18F-D0026AB2EB87}"/>
              </a:ext>
            </a:extLst>
          </p:cNvPr>
          <p:cNvSpPr txBox="1">
            <a:spLocks/>
          </p:cNvSpPr>
          <p:nvPr/>
        </p:nvSpPr>
        <p:spPr>
          <a:xfrm>
            <a:off x="6277013" y="4739960"/>
            <a:ext cx="5785463" cy="1295080"/>
          </a:xfrm>
          <a:prstGeom prst="rect">
            <a:avLst/>
          </a:prstGeom>
          <a:solidFill>
            <a:srgbClr val="FFFFFF"/>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400"/>
              </a:spcAft>
              <a:buClr>
                <a:srgbClr val="E29DA0"/>
              </a:buClr>
              <a:buFont typeface="Menlo Regular" panose="020B0609030804020204" pitchFamily="49"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enlo Regular" panose="020B0609030804020204" pitchFamily="49" charset="0"/>
              <a:buNone/>
            </a:pPr>
            <a:r>
              <a:rPr lang="en-GB" b="1" dirty="0">
                <a:cs typeface="Calibri" panose="020F0502020204030204" pitchFamily="34" charset="0"/>
              </a:rPr>
              <a:t>TEST = MVP</a:t>
            </a:r>
          </a:p>
          <a:p>
            <a:pPr marL="0" indent="0" algn="ctr">
              <a:buFont typeface="Menlo Regular" panose="020B0609030804020204" pitchFamily="49" charset="0"/>
              <a:buNone/>
            </a:pPr>
            <a:r>
              <a:rPr lang="en-GB" dirty="0"/>
              <a:t>Create a Minimum Viable Product (MVP) to check value perceptions. </a:t>
            </a:r>
            <a:endParaRPr lang="en-US" dirty="0"/>
          </a:p>
        </p:txBody>
      </p:sp>
    </p:spTree>
    <p:extLst>
      <p:ext uri="{BB962C8B-B14F-4D97-AF65-F5344CB8AC3E}">
        <p14:creationId xmlns:p14="http://schemas.microsoft.com/office/powerpoint/2010/main" val="37898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14" descr="A grey object on a white surface&#10;&#10;Description automatically generated">
            <a:extLst>
              <a:ext uri="{FF2B5EF4-FFF2-40B4-BE49-F238E27FC236}">
                <a16:creationId xmlns:a16="http://schemas.microsoft.com/office/drawing/2014/main" id="{0E214184-5F7C-67A2-3089-9FF66FCA27B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76469" y="1198828"/>
            <a:ext cx="5743331" cy="4584891"/>
          </a:xfrm>
        </p:spPr>
      </p:pic>
      <p:sp>
        <p:nvSpPr>
          <p:cNvPr id="5" name="TextBox 4">
            <a:extLst>
              <a:ext uri="{FF2B5EF4-FFF2-40B4-BE49-F238E27FC236}">
                <a16:creationId xmlns:a16="http://schemas.microsoft.com/office/drawing/2014/main" id="{C61D5D7B-5326-90F7-9E35-969E1B1FCE7F}"/>
              </a:ext>
            </a:extLst>
          </p:cNvPr>
          <p:cNvSpPr txBox="1"/>
          <p:nvPr/>
        </p:nvSpPr>
        <p:spPr>
          <a:xfrm>
            <a:off x="2183802" y="6520942"/>
            <a:ext cx="8790654" cy="261610"/>
          </a:xfrm>
          <a:prstGeom prst="rect">
            <a:avLst/>
          </a:prstGeom>
          <a:noFill/>
        </p:spPr>
        <p:txBody>
          <a:bodyPr wrap="square">
            <a:spAutoFit/>
          </a:bodyPr>
          <a:lstStyle/>
          <a:p>
            <a:r>
              <a:rPr lang="en-US" sz="1100" dirty="0">
                <a:solidFill>
                  <a:schemeClr val="tx1">
                    <a:lumMod val="50000"/>
                    <a:lumOff val="50000"/>
                  </a:schemeClr>
                </a:solidFill>
              </a:rPr>
              <a:t>Board of Innovation. 2020. Validation Guide. Available at: https://www.boardofinnovation.com/guides/validation-guide/</a:t>
            </a:r>
          </a:p>
        </p:txBody>
      </p:sp>
      <p:pic>
        <p:nvPicPr>
          <p:cNvPr id="3074" name="Picture 2" descr="Card Sorting">
            <a:extLst>
              <a:ext uri="{FF2B5EF4-FFF2-40B4-BE49-F238E27FC236}">
                <a16:creationId xmlns:a16="http://schemas.microsoft.com/office/drawing/2014/main" id="{DBAD931D-6ED4-EFE1-D440-437D7D1A219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41720" y="1170360"/>
            <a:ext cx="5859537" cy="4625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70F57D-B024-C54C-8059-D002CB9E5FA5}"/>
              </a:ext>
            </a:extLst>
          </p:cNvPr>
          <p:cNvSpPr txBox="1"/>
          <p:nvPr/>
        </p:nvSpPr>
        <p:spPr>
          <a:xfrm>
            <a:off x="6138863" y="5262398"/>
            <a:ext cx="5859536" cy="923330"/>
          </a:xfrm>
          <a:prstGeom prst="rect">
            <a:avLst/>
          </a:prstGeom>
          <a:solidFill>
            <a:srgbClr val="FFFFFF"/>
          </a:solidFill>
          <a:ln>
            <a:solidFill>
              <a:schemeClr val="tx1"/>
            </a:solidFill>
          </a:ln>
        </p:spPr>
        <p:txBody>
          <a:bodyPr wrap="square" rtlCol="0">
            <a:spAutoFit/>
          </a:bodyPr>
          <a:lstStyle/>
          <a:p>
            <a:pPr algn="ctr"/>
            <a:r>
              <a:rPr lang="en-GB" b="1" dirty="0"/>
              <a:t>TEST: CARD SORTING </a:t>
            </a:r>
          </a:p>
          <a:p>
            <a:pPr algn="ctr"/>
            <a:r>
              <a:rPr lang="en-GB" dirty="0"/>
              <a:t>Ask users to prioritise features which they value, not those we think they need.</a:t>
            </a:r>
          </a:p>
        </p:txBody>
      </p:sp>
      <p:sp>
        <p:nvSpPr>
          <p:cNvPr id="20" name="TextBox 19">
            <a:extLst>
              <a:ext uri="{FF2B5EF4-FFF2-40B4-BE49-F238E27FC236}">
                <a16:creationId xmlns:a16="http://schemas.microsoft.com/office/drawing/2014/main" id="{A2B8F5B5-780A-8244-FF18-16F3AF6429CA}"/>
              </a:ext>
            </a:extLst>
          </p:cNvPr>
          <p:cNvSpPr txBox="1"/>
          <p:nvPr/>
        </p:nvSpPr>
        <p:spPr>
          <a:xfrm>
            <a:off x="276469" y="5262398"/>
            <a:ext cx="5743331" cy="923330"/>
          </a:xfrm>
          <a:prstGeom prst="rect">
            <a:avLst/>
          </a:prstGeom>
          <a:solidFill>
            <a:srgbClr val="FFFFFF"/>
          </a:solidFill>
          <a:ln>
            <a:solidFill>
              <a:schemeClr val="tx1"/>
            </a:solidFill>
          </a:ln>
        </p:spPr>
        <p:txBody>
          <a:bodyPr wrap="square">
            <a:spAutoFit/>
          </a:bodyPr>
          <a:lstStyle/>
          <a:p>
            <a:pPr algn="ctr"/>
            <a:r>
              <a:rPr lang="en-GB" b="1" dirty="0"/>
              <a:t>TEST : IMPOSTER JUDO</a:t>
            </a:r>
          </a:p>
          <a:p>
            <a:pPr algn="ctr"/>
            <a:r>
              <a:rPr lang="en-GB" dirty="0"/>
              <a:t>Mock-up a ‘live’ user choice experiment</a:t>
            </a:r>
          </a:p>
          <a:p>
            <a:pPr algn="ctr"/>
            <a:r>
              <a:rPr lang="en-GB" dirty="0"/>
              <a:t>to test the attractiveness of your product, service.</a:t>
            </a:r>
            <a:endParaRPr lang="en-GB" b="1" dirty="0"/>
          </a:p>
        </p:txBody>
      </p:sp>
      <p:sp>
        <p:nvSpPr>
          <p:cNvPr id="31" name="Oval 30">
            <a:extLst>
              <a:ext uri="{FF2B5EF4-FFF2-40B4-BE49-F238E27FC236}">
                <a16:creationId xmlns:a16="http://schemas.microsoft.com/office/drawing/2014/main" id="{70884959-AA7D-7499-07D5-DEB843C0BE08}"/>
              </a:ext>
            </a:extLst>
          </p:cNvPr>
          <p:cNvSpPr/>
          <p:nvPr/>
        </p:nvSpPr>
        <p:spPr>
          <a:xfrm>
            <a:off x="4913689" y="260373"/>
            <a:ext cx="2602748" cy="2602748"/>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We respond to customer needs</a:t>
            </a:r>
          </a:p>
        </p:txBody>
      </p:sp>
      <p:pic>
        <p:nvPicPr>
          <p:cNvPr id="12290" name="Picture 2" descr="Hubs - Crunchbase Company Profile &amp; Funding">
            <a:extLst>
              <a:ext uri="{FF2B5EF4-FFF2-40B4-BE49-F238E27FC236}">
                <a16:creationId xmlns:a16="http://schemas.microsoft.com/office/drawing/2014/main" id="{DE6908F3-393E-DD4C-3D87-DE66C7B69B1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2620" y="1440396"/>
            <a:ext cx="1262380" cy="126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2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A981F-E74C-8A66-2AA0-FABD2F6CA765}"/>
              </a:ext>
            </a:extLst>
          </p:cNvPr>
          <p:cNvSpPr>
            <a:spLocks noGrp="1"/>
          </p:cNvSpPr>
          <p:nvPr>
            <p:ph idx="1"/>
          </p:nvPr>
        </p:nvSpPr>
        <p:spPr>
          <a:xfrm>
            <a:off x="838200" y="2203553"/>
            <a:ext cx="9753600" cy="3973409"/>
          </a:xfrm>
        </p:spPr>
        <p:txBody>
          <a:bodyPr>
            <a:normAutofit/>
          </a:bodyPr>
          <a:lstStyle/>
          <a:p>
            <a:pPr lvl="1"/>
            <a:endParaRPr lang="en-US" dirty="0"/>
          </a:p>
          <a:p>
            <a:pPr lvl="1"/>
            <a:endParaRPr lang="en-US" dirty="0"/>
          </a:p>
        </p:txBody>
      </p:sp>
      <p:sp>
        <p:nvSpPr>
          <p:cNvPr id="4" name="Title 3">
            <a:extLst>
              <a:ext uri="{FF2B5EF4-FFF2-40B4-BE49-F238E27FC236}">
                <a16:creationId xmlns:a16="http://schemas.microsoft.com/office/drawing/2014/main" id="{B857D221-6CC6-8F38-1B3E-B4E1BE9D0464}"/>
              </a:ext>
            </a:extLst>
          </p:cNvPr>
          <p:cNvSpPr>
            <a:spLocks noGrp="1"/>
          </p:cNvSpPr>
          <p:nvPr>
            <p:ph type="title" idx="4294967295"/>
          </p:nvPr>
        </p:nvSpPr>
        <p:spPr>
          <a:xfrm>
            <a:off x="738188" y="890588"/>
            <a:ext cx="5281611" cy="5281611"/>
          </a:xfrm>
          <a:prstGeom prst="ellipse">
            <a:avLst/>
          </a:prstGeom>
          <a:solidFill>
            <a:srgbClr val="5B9BD5">
              <a:alpha val="98039"/>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effectLst/>
                <a:uLnTx/>
                <a:uFillTx/>
                <a:latin typeface="Calibri" panose="020F0502020204030204" pitchFamily="34" charset="0"/>
                <a:ea typeface="+mn-ea"/>
                <a:cs typeface="+mn-cs"/>
              </a:rPr>
              <a:t>What does </a:t>
            </a:r>
            <a:r>
              <a:rPr kumimoji="0" lang="en-GB" sz="3200" b="0" i="1"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effective innovation </a:t>
            </a:r>
            <a:r>
              <a:rPr kumimoji="0" lang="en-GB" sz="3200" b="0" i="1" u="none" strike="noStrike" kern="1200" cap="none" spc="0" normalizeH="0" baseline="0" noProof="0" dirty="0">
                <a:ln>
                  <a:noFill/>
                </a:ln>
                <a:effectLst/>
                <a:uLnTx/>
                <a:uFillTx/>
                <a:latin typeface="Calibri" panose="020F0502020204030204" pitchFamily="34" charset="0"/>
                <a:ea typeface="+mn-ea"/>
                <a:cs typeface="+mn-cs"/>
              </a:rPr>
              <a:t>look like?</a:t>
            </a:r>
          </a:p>
        </p:txBody>
      </p:sp>
      <p:sp>
        <p:nvSpPr>
          <p:cNvPr id="5" name="Oval 4">
            <a:extLst>
              <a:ext uri="{FF2B5EF4-FFF2-40B4-BE49-F238E27FC236}">
                <a16:creationId xmlns:a16="http://schemas.microsoft.com/office/drawing/2014/main" id="{CED9F872-4779-310C-CA22-A2388E8C64D4}"/>
              </a:ext>
            </a:extLst>
          </p:cNvPr>
          <p:cNvSpPr/>
          <p:nvPr/>
        </p:nvSpPr>
        <p:spPr>
          <a:xfrm>
            <a:off x="6019799" y="890588"/>
            <a:ext cx="5281611" cy="5281611"/>
          </a:xfrm>
          <a:prstGeom prst="ellipse">
            <a:avLst/>
          </a:prstGeom>
          <a:solidFill>
            <a:srgbClr val="5B9BD5">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3200" i="1" dirty="0">
                <a:solidFill>
                  <a:schemeClr val="bg1"/>
                </a:solidFill>
                <a:latin typeface="Calibri" panose="020F0502020204030204" pitchFamily="34" charset="0"/>
              </a:rPr>
              <a:t>How might we </a:t>
            </a:r>
            <a:r>
              <a:rPr lang="en-GB" sz="3200" i="1" dirty="0">
                <a:solidFill>
                  <a:srgbClr val="FFFF00"/>
                </a:solidFill>
                <a:latin typeface="Calibri" panose="020F0502020204030204" pitchFamily="34" charset="0"/>
              </a:rPr>
              <a:t>test</a:t>
            </a:r>
            <a:r>
              <a:rPr lang="en-GB" sz="3200" i="1" dirty="0">
                <a:solidFill>
                  <a:schemeClr val="bg1"/>
                </a:solidFill>
                <a:latin typeface="Calibri" panose="020F0502020204030204" pitchFamily="34" charset="0"/>
              </a:rPr>
              <a:t> effective innovation </a:t>
            </a:r>
            <a:r>
              <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rPr>
              <a:t>?  </a:t>
            </a:r>
            <a:endParaRPr kumimoji="0" lang="en-GB" sz="3200" b="0" i="1"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29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FC5336-3169-CE43-8D00-A3EA0B9DBB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530" y="1201829"/>
            <a:ext cx="6170986" cy="4554750"/>
          </a:xfrm>
          <a:prstGeom prst="rect">
            <a:avLst/>
          </a:prstGeom>
        </p:spPr>
      </p:pic>
      <p:pic>
        <p:nvPicPr>
          <p:cNvPr id="8" name="Picture 7">
            <a:extLst>
              <a:ext uri="{FF2B5EF4-FFF2-40B4-BE49-F238E27FC236}">
                <a16:creationId xmlns:a16="http://schemas.microsoft.com/office/drawing/2014/main" id="{6016AC57-CB5B-DD46-98D2-F362911474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87804" y="1201828"/>
            <a:ext cx="4750510" cy="4692325"/>
          </a:xfrm>
          <a:prstGeom prst="rect">
            <a:avLst/>
          </a:prstGeom>
        </p:spPr>
      </p:pic>
      <p:sp>
        <p:nvSpPr>
          <p:cNvPr id="3" name="Content Placeholder 2">
            <a:extLst>
              <a:ext uri="{FF2B5EF4-FFF2-40B4-BE49-F238E27FC236}">
                <a16:creationId xmlns:a16="http://schemas.microsoft.com/office/drawing/2014/main" id="{66385844-8363-924F-86A4-22AAC521C3CD}"/>
              </a:ext>
            </a:extLst>
          </p:cNvPr>
          <p:cNvSpPr>
            <a:spLocks noGrp="1"/>
          </p:cNvSpPr>
          <p:nvPr>
            <p:ph sz="half" idx="1"/>
          </p:nvPr>
        </p:nvSpPr>
        <p:spPr>
          <a:xfrm>
            <a:off x="454530" y="5203767"/>
            <a:ext cx="10983783" cy="1270386"/>
          </a:xfrm>
          <a:solidFill>
            <a:srgbClr val="FFFFFF"/>
          </a:solidFill>
          <a:ln>
            <a:solidFill>
              <a:schemeClr val="tx1"/>
            </a:solidFill>
          </a:ln>
        </p:spPr>
        <p:txBody>
          <a:bodyPr>
            <a:noAutofit/>
          </a:bodyPr>
          <a:lstStyle/>
          <a:p>
            <a:pPr algn="ctr"/>
            <a:r>
              <a:rPr lang="en-GB" sz="2400" b="1" dirty="0">
                <a:cs typeface="Calibri" panose="020F0502020204030204" pitchFamily="34" charset="0"/>
              </a:rPr>
              <a:t>TEST: ANALOGY</a:t>
            </a:r>
          </a:p>
          <a:p>
            <a:pPr algn="ctr"/>
            <a:r>
              <a:rPr lang="en-GB" sz="2400" dirty="0">
                <a:cs typeface="Calibri" panose="020F0502020204030204" pitchFamily="34" charset="0"/>
              </a:rPr>
              <a:t>Ask if analogous experiences</a:t>
            </a:r>
            <a:r>
              <a:rPr lang="en-GB" sz="2400" b="1" dirty="0">
                <a:cs typeface="Calibri" panose="020F0502020204030204" pitchFamily="34" charset="0"/>
              </a:rPr>
              <a:t> </a:t>
            </a:r>
            <a:r>
              <a:rPr lang="en-GB" sz="2400" dirty="0">
                <a:cs typeface="Calibri" panose="020F0502020204030204" pitchFamily="34" charset="0"/>
              </a:rPr>
              <a:t>might</a:t>
            </a:r>
            <a:r>
              <a:rPr lang="en-GB" sz="2400" b="1" dirty="0">
                <a:cs typeface="Calibri" panose="020F0502020204030204" pitchFamily="34" charset="0"/>
              </a:rPr>
              <a:t> </a:t>
            </a:r>
            <a:r>
              <a:rPr lang="en-GB" sz="2400" dirty="0">
                <a:cs typeface="Calibri" panose="020F0502020204030204" pitchFamily="34" charset="0"/>
              </a:rPr>
              <a:t>show us </a:t>
            </a:r>
            <a:r>
              <a:rPr lang="en-GB" sz="2400" dirty="0"/>
              <a:t>how similar problems have already been ‘solved’ outside our industry.</a:t>
            </a:r>
          </a:p>
        </p:txBody>
      </p:sp>
      <p:sp>
        <p:nvSpPr>
          <p:cNvPr id="6" name="Rectangle 5">
            <a:extLst>
              <a:ext uri="{FF2B5EF4-FFF2-40B4-BE49-F238E27FC236}">
                <a16:creationId xmlns:a16="http://schemas.microsoft.com/office/drawing/2014/main" id="{14885A59-EE50-5145-8957-D136AD0F27F5}"/>
              </a:ext>
            </a:extLst>
          </p:cNvPr>
          <p:cNvSpPr/>
          <p:nvPr/>
        </p:nvSpPr>
        <p:spPr>
          <a:xfrm>
            <a:off x="9750878" y="6557855"/>
            <a:ext cx="1694695" cy="261610"/>
          </a:xfrm>
          <a:prstGeom prst="rect">
            <a:avLst/>
          </a:prstGeom>
        </p:spPr>
        <p:txBody>
          <a:bodyPr wrap="none">
            <a:spAutoFit/>
          </a:bodyPr>
          <a:lstStyle/>
          <a:p>
            <a:r>
              <a:rPr lang="en-GB" sz="1100" dirty="0">
                <a:solidFill>
                  <a:schemeClr val="tx1">
                    <a:lumMod val="50000"/>
                    <a:lumOff val="50000"/>
                  </a:schemeClr>
                </a:solidFill>
              </a:rPr>
              <a:t>Photo by CDC on Unsplash</a:t>
            </a:r>
          </a:p>
        </p:txBody>
      </p:sp>
      <p:sp>
        <p:nvSpPr>
          <p:cNvPr id="9" name="Rectangle 8">
            <a:extLst>
              <a:ext uri="{FF2B5EF4-FFF2-40B4-BE49-F238E27FC236}">
                <a16:creationId xmlns:a16="http://schemas.microsoft.com/office/drawing/2014/main" id="{7FD14DB5-3A26-894D-A178-10B6F0DC800C}"/>
              </a:ext>
            </a:extLst>
          </p:cNvPr>
          <p:cNvSpPr/>
          <p:nvPr/>
        </p:nvSpPr>
        <p:spPr>
          <a:xfrm>
            <a:off x="454529" y="6573903"/>
            <a:ext cx="3013967" cy="261610"/>
          </a:xfrm>
          <a:prstGeom prst="rect">
            <a:avLst/>
          </a:prstGeom>
        </p:spPr>
        <p:txBody>
          <a:bodyPr wrap="none">
            <a:spAutoFit/>
          </a:bodyPr>
          <a:lstStyle/>
          <a:p>
            <a:r>
              <a:rPr lang="en-GB" sz="1100" dirty="0">
                <a:solidFill>
                  <a:schemeClr val="tx1">
                    <a:lumMod val="50000"/>
                    <a:lumOff val="50000"/>
                  </a:schemeClr>
                </a:solidFill>
              </a:rPr>
              <a:t>Photo by Louis Hansel @shotsoflouis on Unsplash</a:t>
            </a:r>
          </a:p>
        </p:txBody>
      </p:sp>
      <p:sp>
        <p:nvSpPr>
          <p:cNvPr id="21" name="Oval 20">
            <a:extLst>
              <a:ext uri="{FF2B5EF4-FFF2-40B4-BE49-F238E27FC236}">
                <a16:creationId xmlns:a16="http://schemas.microsoft.com/office/drawing/2014/main" id="{224DA278-49D7-0CDF-EF11-675135FBFC2E}"/>
              </a:ext>
            </a:extLst>
          </p:cNvPr>
          <p:cNvSpPr/>
          <p:nvPr/>
        </p:nvSpPr>
        <p:spPr>
          <a:xfrm>
            <a:off x="4913689" y="260373"/>
            <a:ext cx="2602748" cy="2602748"/>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This is a new problem</a:t>
            </a:r>
          </a:p>
        </p:txBody>
      </p:sp>
    </p:spTree>
    <p:extLst>
      <p:ext uri="{BB962C8B-B14F-4D97-AF65-F5344CB8AC3E}">
        <p14:creationId xmlns:p14="http://schemas.microsoft.com/office/powerpoint/2010/main" val="22879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374AF41-F886-8716-F543-90E82200C308}"/>
              </a:ext>
            </a:extLst>
          </p:cNvPr>
          <p:cNvGrpSpPr/>
          <p:nvPr/>
        </p:nvGrpSpPr>
        <p:grpSpPr>
          <a:xfrm>
            <a:off x="365759" y="1212518"/>
            <a:ext cx="11550422" cy="5385109"/>
            <a:chOff x="365759" y="1212518"/>
            <a:chExt cx="11550422" cy="5385109"/>
          </a:xfrm>
        </p:grpSpPr>
        <p:pic>
          <p:nvPicPr>
            <p:cNvPr id="6" name="Picture 5">
              <a:extLst>
                <a:ext uri="{FF2B5EF4-FFF2-40B4-BE49-F238E27FC236}">
                  <a16:creationId xmlns:a16="http://schemas.microsoft.com/office/drawing/2014/main" id="{78724989-DA14-6641-9336-7629F77703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760" y="1212518"/>
              <a:ext cx="5745230" cy="3891497"/>
            </a:xfrm>
            <a:prstGeom prst="rect">
              <a:avLst/>
            </a:prstGeom>
          </p:spPr>
        </p:pic>
        <p:grpSp>
          <p:nvGrpSpPr>
            <p:cNvPr id="27" name="Group 26">
              <a:extLst>
                <a:ext uri="{FF2B5EF4-FFF2-40B4-BE49-F238E27FC236}">
                  <a16:creationId xmlns:a16="http://schemas.microsoft.com/office/drawing/2014/main" id="{77937D6E-18F3-E778-731C-84A01B613210}"/>
                </a:ext>
              </a:extLst>
            </p:cNvPr>
            <p:cNvGrpSpPr/>
            <p:nvPr/>
          </p:nvGrpSpPr>
          <p:grpSpPr>
            <a:xfrm>
              <a:off x="365759" y="1212518"/>
              <a:ext cx="11550422" cy="5385109"/>
              <a:chOff x="365759" y="1212518"/>
              <a:chExt cx="11550422" cy="5385109"/>
            </a:xfrm>
          </p:grpSpPr>
          <p:pic>
            <p:nvPicPr>
              <p:cNvPr id="20" name="Picture 19">
                <a:extLst>
                  <a:ext uri="{FF2B5EF4-FFF2-40B4-BE49-F238E27FC236}">
                    <a16:creationId xmlns:a16="http://schemas.microsoft.com/office/drawing/2014/main" id="{5E75FB71-1A83-7956-A92E-9C4328954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70951" y="1212518"/>
                <a:ext cx="5745230" cy="3891497"/>
              </a:xfrm>
              <a:prstGeom prst="rect">
                <a:avLst/>
              </a:prstGeom>
            </p:spPr>
          </p:pic>
          <p:sp>
            <p:nvSpPr>
              <p:cNvPr id="21" name="Content Placeholder 3">
                <a:extLst>
                  <a:ext uri="{FF2B5EF4-FFF2-40B4-BE49-F238E27FC236}">
                    <a16:creationId xmlns:a16="http://schemas.microsoft.com/office/drawing/2014/main" id="{E2A775B4-9F7D-0BDE-0AB9-FFD2A2D5C9F9}"/>
                  </a:ext>
                </a:extLst>
              </p:cNvPr>
              <p:cNvSpPr txBox="1">
                <a:spLocks/>
              </p:cNvSpPr>
              <p:nvPr/>
            </p:nvSpPr>
            <p:spPr>
              <a:xfrm>
                <a:off x="365759" y="5059503"/>
                <a:ext cx="11550421" cy="1538124"/>
              </a:xfrm>
              <a:prstGeom prst="rect">
                <a:avLst/>
              </a:prstGeom>
              <a:solidFill>
                <a:srgbClr val="FFFFFF"/>
              </a:solidFill>
              <a:ln>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kern="1200" dirty="0">
                    <a:solidFill>
                      <a:schemeClr val="tx1"/>
                    </a:solidFill>
                    <a:effectLst/>
                    <a:latin typeface="+mn-lt"/>
                    <a:ea typeface="+mn-ea"/>
                    <a:cs typeface="+mn-cs"/>
                  </a:rPr>
                  <a:t>TEST: PROTOTYPING</a:t>
                </a:r>
              </a:p>
              <a:p>
                <a:pPr lvl="0" algn="ctr"/>
                <a:r>
                  <a:rPr lang="en-GB" sz="2000" kern="1200" dirty="0">
                    <a:solidFill>
                      <a:schemeClr val="tx1"/>
                    </a:solidFill>
                    <a:effectLst/>
                    <a:latin typeface="+mn-lt"/>
                    <a:ea typeface="+mn-ea"/>
                    <a:cs typeface="+mn-cs"/>
                  </a:rPr>
                  <a:t>Check ideas through models; low fidelity prototypes such as sketches, story boards, role-play, </a:t>
                </a:r>
                <a:r>
                  <a:rPr lang="en-GB" sz="2000" dirty="0"/>
                  <a:t>wireframes etc</a:t>
                </a:r>
                <a:r>
                  <a:rPr lang="en-GB" sz="2000" kern="1200" dirty="0">
                    <a:solidFill>
                      <a:schemeClr val="tx1"/>
                    </a:solidFill>
                    <a:effectLst/>
                    <a:latin typeface="+mn-lt"/>
                    <a:ea typeface="+mn-ea"/>
                    <a:cs typeface="+mn-cs"/>
                  </a:rPr>
                  <a:t>. Prototypes should be the cheapest and easiest way to test a given assumption, however risk of failure might mean we need high resolution models!</a:t>
                </a:r>
              </a:p>
              <a:p>
                <a:pPr lvl="0" algn="ctr"/>
                <a:endParaRPr lang="en-GB" sz="2400" dirty="0"/>
              </a:p>
            </p:txBody>
          </p:sp>
        </p:grpSp>
      </p:grpSp>
      <p:sp>
        <p:nvSpPr>
          <p:cNvPr id="25" name="Oval 24">
            <a:extLst>
              <a:ext uri="{FF2B5EF4-FFF2-40B4-BE49-F238E27FC236}">
                <a16:creationId xmlns:a16="http://schemas.microsoft.com/office/drawing/2014/main" id="{BBFC8591-A8FD-B63B-308C-453297D3AC01}"/>
              </a:ext>
            </a:extLst>
          </p:cNvPr>
          <p:cNvSpPr/>
          <p:nvPr/>
        </p:nvSpPr>
        <p:spPr>
          <a:xfrm>
            <a:off x="4913689" y="260373"/>
            <a:ext cx="2602748" cy="2602748"/>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Users don’t need to experience this </a:t>
            </a:r>
          </a:p>
        </p:txBody>
      </p:sp>
      <p:sp>
        <p:nvSpPr>
          <p:cNvPr id="26" name="TextBox 25">
            <a:extLst>
              <a:ext uri="{FF2B5EF4-FFF2-40B4-BE49-F238E27FC236}">
                <a16:creationId xmlns:a16="http://schemas.microsoft.com/office/drawing/2014/main" id="{4C2F9EC1-FCED-0596-F23B-91BC6A8C9075}"/>
              </a:ext>
            </a:extLst>
          </p:cNvPr>
          <p:cNvSpPr txBox="1"/>
          <p:nvPr/>
        </p:nvSpPr>
        <p:spPr>
          <a:xfrm>
            <a:off x="9626874" y="6611779"/>
            <a:ext cx="2565126" cy="246221"/>
          </a:xfrm>
          <a:prstGeom prst="rect">
            <a:avLst/>
          </a:prstGeom>
          <a:noFill/>
        </p:spPr>
        <p:txBody>
          <a:bodyPr wrap="none" rtlCol="0">
            <a:spAutoFit/>
          </a:bodyPr>
          <a:lstStyle/>
          <a:p>
            <a:r>
              <a:rPr lang="en-US" sz="1000" dirty="0"/>
              <a:t>Image: https://en.wikipedia.org/wiki/Mockup</a:t>
            </a:r>
          </a:p>
        </p:txBody>
      </p:sp>
    </p:spTree>
    <p:extLst>
      <p:ext uri="{BB962C8B-B14F-4D97-AF65-F5344CB8AC3E}">
        <p14:creationId xmlns:p14="http://schemas.microsoft.com/office/powerpoint/2010/main" val="421538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ustainable Development Goals">
            <a:extLst>
              <a:ext uri="{FF2B5EF4-FFF2-40B4-BE49-F238E27FC236}">
                <a16:creationId xmlns:a16="http://schemas.microsoft.com/office/drawing/2014/main" id="{62B89A67-49C4-CEAB-90D3-FF46E967299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51891" y="2912230"/>
            <a:ext cx="2952787" cy="2790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843745-E85F-E0A3-C6D0-4DA1F4870BF1}"/>
              </a:ext>
            </a:extLst>
          </p:cNvPr>
          <p:cNvSpPr txBox="1"/>
          <p:nvPr/>
        </p:nvSpPr>
        <p:spPr>
          <a:xfrm rot="16200000">
            <a:off x="8993861" y="3298195"/>
            <a:ext cx="6134668" cy="261610"/>
          </a:xfrm>
          <a:prstGeom prst="rect">
            <a:avLst/>
          </a:prstGeom>
          <a:noFill/>
        </p:spPr>
        <p:txBody>
          <a:bodyPr wrap="square">
            <a:spAutoFit/>
          </a:bodyPr>
          <a:lstStyle/>
          <a:p>
            <a:r>
              <a:rPr lang="en-GB" sz="1100" b="0" i="0" dirty="0">
                <a:solidFill>
                  <a:srgbClr val="4D5156"/>
                </a:solidFill>
                <a:effectLst/>
                <a:latin typeface="arial" panose="020B0604020202020204" pitchFamily="34" charset="0"/>
              </a:rPr>
              <a:t>Image: UN Sustainable Development Goals. Available at https://sdgs.un.org/goals</a:t>
            </a:r>
            <a:endParaRPr lang="en-US" sz="1100" dirty="0"/>
          </a:p>
        </p:txBody>
      </p:sp>
      <p:grpSp>
        <p:nvGrpSpPr>
          <p:cNvPr id="4" name="Group 3">
            <a:extLst>
              <a:ext uri="{FF2B5EF4-FFF2-40B4-BE49-F238E27FC236}">
                <a16:creationId xmlns:a16="http://schemas.microsoft.com/office/drawing/2014/main" id="{ACC8DF30-E35D-914F-4BB2-E814337BD98B}"/>
              </a:ext>
            </a:extLst>
          </p:cNvPr>
          <p:cNvGrpSpPr/>
          <p:nvPr/>
        </p:nvGrpSpPr>
        <p:grpSpPr>
          <a:xfrm>
            <a:off x="736177" y="515389"/>
            <a:ext cx="11061008" cy="6211807"/>
            <a:chOff x="736177" y="515389"/>
            <a:chExt cx="11061008" cy="6211807"/>
          </a:xfrm>
        </p:grpSpPr>
        <p:grpSp>
          <p:nvGrpSpPr>
            <p:cNvPr id="2" name="Group 1">
              <a:extLst>
                <a:ext uri="{FF2B5EF4-FFF2-40B4-BE49-F238E27FC236}">
                  <a16:creationId xmlns:a16="http://schemas.microsoft.com/office/drawing/2014/main" id="{EC0BDF99-5FBF-2D21-462A-769E59C0A3D5}"/>
                </a:ext>
              </a:extLst>
            </p:cNvPr>
            <p:cNvGrpSpPr/>
            <p:nvPr/>
          </p:nvGrpSpPr>
          <p:grpSpPr>
            <a:xfrm>
              <a:off x="736177" y="521981"/>
              <a:ext cx="4125232" cy="6205215"/>
              <a:chOff x="736177" y="521981"/>
              <a:chExt cx="4125232" cy="6205215"/>
            </a:xfrm>
          </p:grpSpPr>
          <p:pic>
            <p:nvPicPr>
              <p:cNvPr id="26" name="Picture 25">
                <a:extLst>
                  <a:ext uri="{FF2B5EF4-FFF2-40B4-BE49-F238E27FC236}">
                    <a16:creationId xmlns:a16="http://schemas.microsoft.com/office/drawing/2014/main" id="{92528524-552B-C9C4-77D2-CA82A2BF56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77" y="521981"/>
                <a:ext cx="4125232" cy="4777490"/>
              </a:xfrm>
              <a:prstGeom prst="rect">
                <a:avLst/>
              </a:prstGeom>
            </p:spPr>
          </p:pic>
          <p:sp>
            <p:nvSpPr>
              <p:cNvPr id="13" name="Content Placeholder 3">
                <a:extLst>
                  <a:ext uri="{FF2B5EF4-FFF2-40B4-BE49-F238E27FC236}">
                    <a16:creationId xmlns:a16="http://schemas.microsoft.com/office/drawing/2014/main" id="{F45B0279-C97B-EFF2-6597-B3F421C6C63D}"/>
                  </a:ext>
                </a:extLst>
              </p:cNvPr>
              <p:cNvSpPr txBox="1">
                <a:spLocks/>
              </p:cNvSpPr>
              <p:nvPr/>
            </p:nvSpPr>
            <p:spPr>
              <a:xfrm>
                <a:off x="736177" y="5262160"/>
                <a:ext cx="4125232" cy="1465036"/>
              </a:xfrm>
              <a:prstGeom prst="rect">
                <a:avLst/>
              </a:prstGeom>
              <a:solidFill>
                <a:srgbClr val="FFFFFF"/>
              </a:solidFill>
              <a:ln>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pPr>
                <a:r>
                  <a:rPr lang="en-GB" sz="2000" b="1" kern="1200" dirty="0">
                    <a:solidFill>
                      <a:schemeClr val="tx1"/>
                    </a:solidFill>
                    <a:effectLst/>
                    <a:latin typeface="+mn-lt"/>
                    <a:ea typeface="+mn-ea"/>
                    <a:cs typeface="+mn-cs"/>
                  </a:rPr>
                  <a:t>TEST: CIRCULARITY</a:t>
                </a:r>
              </a:p>
              <a:p>
                <a:pPr algn="ctr">
                  <a:spcBef>
                    <a:spcPts val="400"/>
                  </a:spcBef>
                </a:pPr>
                <a:r>
                  <a:rPr lang="en-GB" sz="2000" kern="1200" dirty="0">
                    <a:solidFill>
                      <a:schemeClr val="tx1"/>
                    </a:solidFill>
                    <a:effectLst/>
                    <a:latin typeface="+mn-lt"/>
                    <a:ea typeface="+mn-ea"/>
                    <a:cs typeface="+mn-cs"/>
                  </a:rPr>
                  <a:t>Check responsible consumption through test to explore lifecycle impact, including environmental, social and economic factors. </a:t>
                </a:r>
                <a:endParaRPr lang="en-GB" sz="2000" dirty="0"/>
              </a:p>
            </p:txBody>
          </p:sp>
        </p:grpSp>
        <p:grpSp>
          <p:nvGrpSpPr>
            <p:cNvPr id="3" name="Group 2">
              <a:extLst>
                <a:ext uri="{FF2B5EF4-FFF2-40B4-BE49-F238E27FC236}">
                  <a16:creationId xmlns:a16="http://schemas.microsoft.com/office/drawing/2014/main" id="{D5EEBD8B-EFCD-562F-385A-EDB7EB443FE6}"/>
                </a:ext>
              </a:extLst>
            </p:cNvPr>
            <p:cNvGrpSpPr/>
            <p:nvPr/>
          </p:nvGrpSpPr>
          <p:grpSpPr>
            <a:xfrm>
              <a:off x="7558097" y="515389"/>
              <a:ext cx="4239088" cy="6211805"/>
              <a:chOff x="7558097" y="515389"/>
              <a:chExt cx="4239088" cy="6211805"/>
            </a:xfrm>
          </p:grpSpPr>
          <p:pic>
            <p:nvPicPr>
              <p:cNvPr id="30" name="Picture 29" descr="A group of children with paint on their faces&#10;&#10;Description automatically generated">
                <a:extLst>
                  <a:ext uri="{FF2B5EF4-FFF2-40B4-BE49-F238E27FC236}">
                    <a16:creationId xmlns:a16="http://schemas.microsoft.com/office/drawing/2014/main" id="{0919F100-8438-25D3-89D0-F7D7F30B44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58097" y="515389"/>
                <a:ext cx="4239088" cy="4784082"/>
              </a:xfrm>
              <a:prstGeom prst="rect">
                <a:avLst/>
              </a:prstGeom>
            </p:spPr>
          </p:pic>
          <p:sp>
            <p:nvSpPr>
              <p:cNvPr id="31" name="Content Placeholder 3">
                <a:extLst>
                  <a:ext uri="{FF2B5EF4-FFF2-40B4-BE49-F238E27FC236}">
                    <a16:creationId xmlns:a16="http://schemas.microsoft.com/office/drawing/2014/main" id="{D32CA599-EA12-008E-5F0B-2C5E44DA0DFF}"/>
                  </a:ext>
                </a:extLst>
              </p:cNvPr>
              <p:cNvSpPr txBox="1">
                <a:spLocks/>
              </p:cNvSpPr>
              <p:nvPr/>
            </p:nvSpPr>
            <p:spPr>
              <a:xfrm>
                <a:off x="7558097" y="5262158"/>
                <a:ext cx="4239088" cy="1465036"/>
              </a:xfrm>
              <a:prstGeom prst="rect">
                <a:avLst/>
              </a:prstGeom>
              <a:solidFill>
                <a:srgbClr val="FFFFFF"/>
              </a:solidFill>
              <a:ln>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pPr>
                <a:r>
                  <a:rPr lang="en-GB" sz="2000" b="1" kern="1200" dirty="0">
                    <a:solidFill>
                      <a:schemeClr val="tx1"/>
                    </a:solidFill>
                    <a:effectLst/>
                    <a:latin typeface="+mn-lt"/>
                    <a:ea typeface="+mn-ea"/>
                    <a:cs typeface="+mn-cs"/>
                  </a:rPr>
                  <a:t>TEST: GENDER BIAS</a:t>
                </a:r>
              </a:p>
              <a:p>
                <a:pPr algn="ctr">
                  <a:spcBef>
                    <a:spcPts val="400"/>
                  </a:spcBef>
                </a:pPr>
                <a:r>
                  <a:rPr lang="en-GB" sz="2000" kern="1200" dirty="0">
                    <a:solidFill>
                      <a:schemeClr val="tx1"/>
                    </a:solidFill>
                    <a:effectLst/>
                    <a:latin typeface="+mn-lt"/>
                    <a:ea typeface="+mn-ea"/>
                    <a:cs typeface="+mn-cs"/>
                  </a:rPr>
                  <a:t>Check you empower </a:t>
                </a:r>
                <a:r>
                  <a:rPr lang="en-GB" sz="2000" dirty="0"/>
                  <a:t>and act on equality </a:t>
                </a:r>
                <a:r>
                  <a:rPr lang="en-GB" sz="2000" kern="1200" dirty="0">
                    <a:solidFill>
                      <a:schemeClr val="tx1"/>
                    </a:solidFill>
                    <a:effectLst/>
                    <a:latin typeface="+mn-lt"/>
                    <a:ea typeface="+mn-ea"/>
                    <a:cs typeface="+mn-cs"/>
                  </a:rPr>
                  <a:t>through tests on equity in innovation ecosystems such as in the manufacture of products. </a:t>
                </a:r>
                <a:endParaRPr lang="en-GB" sz="2000" dirty="0"/>
              </a:p>
            </p:txBody>
          </p:sp>
        </p:grpSp>
      </p:grpSp>
      <p:sp>
        <p:nvSpPr>
          <p:cNvPr id="20" name="Oval 19">
            <a:extLst>
              <a:ext uri="{FF2B5EF4-FFF2-40B4-BE49-F238E27FC236}">
                <a16:creationId xmlns:a16="http://schemas.microsoft.com/office/drawing/2014/main" id="{255633E2-E518-6AC0-A023-EB9919572A0C}"/>
              </a:ext>
            </a:extLst>
          </p:cNvPr>
          <p:cNvSpPr/>
          <p:nvPr/>
        </p:nvSpPr>
        <p:spPr>
          <a:xfrm>
            <a:off x="4913689" y="260373"/>
            <a:ext cx="2602748" cy="2602748"/>
          </a:xfrm>
          <a:prstGeom prst="ellipse">
            <a:avLst/>
          </a:prstGeom>
          <a:solidFill>
            <a:srgbClr val="E29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Our impact</a:t>
            </a:r>
          </a:p>
          <a:p>
            <a:pPr algn="ctr"/>
            <a:r>
              <a:rPr lang="en-GB" sz="2400" b="1" dirty="0"/>
              <a:t>is Responsible &amp; Sustainable</a:t>
            </a:r>
          </a:p>
        </p:txBody>
      </p:sp>
    </p:spTree>
    <p:extLst>
      <p:ext uri="{BB962C8B-B14F-4D97-AF65-F5344CB8AC3E}">
        <p14:creationId xmlns:p14="http://schemas.microsoft.com/office/powerpoint/2010/main" val="29606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86F8-5BF8-6143-8AA3-7BB454BC8688}"/>
              </a:ext>
            </a:extLst>
          </p:cNvPr>
          <p:cNvSpPr txBox="1">
            <a:spLocks noGrp="1"/>
          </p:cNvSpPr>
          <p:nvPr>
            <p:ph type="title" idx="4294967295"/>
          </p:nvPr>
        </p:nvSpPr>
        <p:spPr>
          <a:xfrm>
            <a:off x="1799180" y="2444115"/>
            <a:ext cx="9422476" cy="19697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DIN Condensed" pitchFamily="2" charset="0"/>
                <a:ea typeface="+mn-ea"/>
                <a:cs typeface="+mn-cs"/>
              </a:rPr>
              <a:t>Philip Harfield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DIN Condensed" pitchFamily="2" charset="0"/>
                <a:ea typeface="+mn-ea"/>
                <a:cs typeface="+mn-cs"/>
              </a:rPr>
              <a:t>Course Leader, MA Design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chemeClr val="tx1"/>
                </a:solidFill>
                <a:effectLst/>
                <a:uLnTx/>
                <a:uFillTx/>
                <a:latin typeface="DIN Condensed" pitchFamily="2" charset="0"/>
                <a:ea typeface="+mn-ea"/>
                <a:cs typeface="+mn-cs"/>
              </a:rPr>
              <a:t>Senior Lecturer in Design Thinking and Innovation | </a:t>
            </a:r>
            <a:r>
              <a:rPr kumimoji="0" lang="en-GB" sz="1800" i="0" u="none" strike="noStrike" kern="1200" cap="none" spc="0" normalizeH="0" baseline="0" noProof="0" dirty="0">
                <a:ln>
                  <a:noFill/>
                </a:ln>
                <a:solidFill>
                  <a:schemeClr val="tx1">
                    <a:lumMod val="50000"/>
                    <a:lumOff val="50000"/>
                  </a:schemeClr>
                </a:solidFill>
                <a:effectLst/>
                <a:uLnTx/>
                <a:uFillTx/>
                <a:latin typeface="DIN Condensed" pitchFamily="2" charset="0"/>
                <a:ea typeface="+mn-ea"/>
                <a:cs typeface="+mn-cs"/>
              </a:rPr>
              <a:t>Uwch Ddarlithydd mewn Arloesi a Meddylfryd Dylunio</a:t>
            </a:r>
            <a:endParaRPr kumimoji="0" lang="en-GB" sz="1800" i="0" u="none" strike="noStrike" kern="1200" cap="none" spc="0" normalizeH="0" baseline="0" noProof="0" dirty="0">
              <a:ln>
                <a:noFill/>
              </a:ln>
              <a:solidFill>
                <a:schemeClr val="tx1"/>
              </a:solidFill>
              <a:effectLst/>
              <a:uLnTx/>
              <a:uFillTx/>
              <a:latin typeface="DIN Condense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chemeClr val="tx1"/>
                </a:solidFill>
                <a:effectLst/>
                <a:uLnTx/>
                <a:uFillTx/>
                <a:latin typeface="DIN Condensed" pitchFamily="2" charset="0"/>
                <a:ea typeface="+mn-ea"/>
                <a:cs typeface="+mn-cs"/>
              </a:rPr>
              <a:t>Website | </a:t>
            </a:r>
            <a:r>
              <a:rPr kumimoji="0" lang="en-GB" sz="1800" i="0" u="none" strike="noStrike" kern="1200" cap="none" spc="0" normalizeH="0" baseline="0" noProof="0" dirty="0">
                <a:ln>
                  <a:noFill/>
                </a:ln>
                <a:solidFill>
                  <a:schemeClr val="tx1">
                    <a:lumMod val="50000"/>
                    <a:lumOff val="50000"/>
                  </a:schemeClr>
                </a:solidFill>
                <a:effectLst/>
                <a:uLnTx/>
                <a:uFillTx/>
                <a:latin typeface="DIN Condensed" pitchFamily="2" charset="0"/>
                <a:ea typeface="+mn-ea"/>
                <a:cs typeface="+mn-cs"/>
              </a:rPr>
              <a:t>Gwefan</a:t>
            </a:r>
            <a:r>
              <a:rPr kumimoji="0" lang="en-GB" sz="1800" i="0" u="none" strike="noStrike" kern="1200" cap="none" spc="0" normalizeH="0" baseline="0" noProof="0" dirty="0">
                <a:ln>
                  <a:noFill/>
                </a:ln>
                <a:solidFill>
                  <a:schemeClr val="tx1"/>
                </a:solidFill>
                <a:effectLst/>
                <a:uLnTx/>
                <a:uFillTx/>
                <a:latin typeface="DIN Condensed" pitchFamily="2" charset="0"/>
                <a:ea typeface="+mn-ea"/>
                <a:cs typeface="+mn-cs"/>
              </a:rPr>
              <a:t>: www.southwales.ac.uk/courses/ma-design-innovation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chemeClr val="tx1"/>
                </a:solidFill>
                <a:effectLst/>
                <a:uLnTx/>
                <a:uFillTx/>
                <a:latin typeface="DIN Condensed" pitchFamily="2" charset="0"/>
                <a:ea typeface="+mn-ea"/>
                <a:cs typeface="+mn-cs"/>
              </a:rPr>
              <a:t>E-Mail | </a:t>
            </a:r>
            <a:r>
              <a:rPr kumimoji="0" lang="en-GB" sz="1800" i="0" u="none" strike="noStrike" kern="1200" cap="none" spc="0" normalizeH="0" baseline="0" noProof="0" dirty="0">
                <a:ln>
                  <a:noFill/>
                </a:ln>
                <a:solidFill>
                  <a:schemeClr val="bg2">
                    <a:lumMod val="50000"/>
                  </a:schemeClr>
                </a:solidFill>
                <a:effectLst/>
                <a:uLnTx/>
                <a:uFillTx/>
                <a:latin typeface="DIN Condensed" pitchFamily="2" charset="0"/>
                <a:ea typeface="+mn-ea"/>
                <a:cs typeface="+mn-cs"/>
              </a:rPr>
              <a:t>E-Bost: </a:t>
            </a:r>
            <a:r>
              <a:rPr kumimoji="0" lang="en-GB" sz="1800" i="0" u="none" strike="noStrike" kern="1200" cap="none" spc="0" normalizeH="0" baseline="0" noProof="0" dirty="0">
                <a:ln>
                  <a:noFill/>
                </a:ln>
                <a:solidFill>
                  <a:schemeClr val="tx1"/>
                </a:solidFill>
                <a:effectLst/>
                <a:uLnTx/>
                <a:uFillTx/>
                <a:latin typeface="DIN Condensed" pitchFamily="2" charset="0"/>
                <a:ea typeface="+mn-ea"/>
                <a:cs typeface="+mn-cs"/>
              </a:rPr>
              <a:t>philip.harfield@southwales.ac.uk</a:t>
            </a:r>
          </a:p>
        </p:txBody>
      </p:sp>
      <p:pic>
        <p:nvPicPr>
          <p:cNvPr id="6" name="Picture 5" descr="USW logo">
            <a:extLst>
              <a:ext uri="{FF2B5EF4-FFF2-40B4-BE49-F238E27FC236}">
                <a16:creationId xmlns:a16="http://schemas.microsoft.com/office/drawing/2014/main" id="{A205702F-10EC-F04D-992C-598C21370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7891" y="5207933"/>
            <a:ext cx="1467531" cy="1467531"/>
          </a:xfrm>
          <a:prstGeom prst="rect">
            <a:avLst/>
          </a:prstGeom>
        </p:spPr>
      </p:pic>
      <p:sp>
        <p:nvSpPr>
          <p:cNvPr id="7" name="TextBox 6">
            <a:extLst>
              <a:ext uri="{FF2B5EF4-FFF2-40B4-BE49-F238E27FC236}">
                <a16:creationId xmlns:a16="http://schemas.microsoft.com/office/drawing/2014/main" id="{FFD408EB-D829-D935-D0B5-90EA1F75ABCF}"/>
              </a:ext>
            </a:extLst>
          </p:cNvPr>
          <p:cNvSpPr txBox="1"/>
          <p:nvPr/>
        </p:nvSpPr>
        <p:spPr>
          <a:xfrm>
            <a:off x="1585820" y="6398465"/>
            <a:ext cx="8790654" cy="276999"/>
          </a:xfrm>
          <a:prstGeom prst="rect">
            <a:avLst/>
          </a:prstGeom>
          <a:noFill/>
        </p:spPr>
        <p:txBody>
          <a:bodyPr wrap="square">
            <a:spAutoFit/>
          </a:bodyPr>
          <a:lstStyle/>
          <a:p>
            <a:r>
              <a:rPr lang="en-US" sz="1200" dirty="0"/>
              <a:t>Thanks to - Board of Innovation. 2020. Validation Guide. Available at: https://www.boardofinnovation.com/guides/validation-guide/</a:t>
            </a:r>
          </a:p>
        </p:txBody>
      </p:sp>
    </p:spTree>
    <p:extLst>
      <p:ext uri="{BB962C8B-B14F-4D97-AF65-F5344CB8AC3E}">
        <p14:creationId xmlns:p14="http://schemas.microsoft.com/office/powerpoint/2010/main" val="426474444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1DB671-60D2-B2AF-5940-DBB2B107D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35" y="897839"/>
            <a:ext cx="10652744" cy="5281611"/>
          </a:xfrm>
          <a:prstGeom prst="rect">
            <a:avLst/>
          </a:prstGeom>
        </p:spPr>
      </p:pic>
      <p:sp>
        <p:nvSpPr>
          <p:cNvPr id="4" name="Title 5">
            <a:extLst>
              <a:ext uri="{FF2B5EF4-FFF2-40B4-BE49-F238E27FC236}">
                <a16:creationId xmlns:a16="http://schemas.microsoft.com/office/drawing/2014/main" id="{60C56720-84A8-E32E-A970-665767D305DA}"/>
              </a:ext>
            </a:extLst>
          </p:cNvPr>
          <p:cNvSpPr txBox="1">
            <a:spLocks/>
          </p:cNvSpPr>
          <p:nvPr/>
        </p:nvSpPr>
        <p:spPr>
          <a:xfrm>
            <a:off x="2362528" y="1461084"/>
            <a:ext cx="2032929"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chemeClr val="bg1"/>
                </a:solidFill>
                <a:latin typeface="DIN Condensed" pitchFamily="2" charset="0"/>
                <a:ea typeface="+mn-ea"/>
                <a:cs typeface="+mn-cs"/>
              </a:rPr>
              <a:t>CHALLENGES</a:t>
            </a:r>
          </a:p>
        </p:txBody>
      </p:sp>
      <p:sp>
        <p:nvSpPr>
          <p:cNvPr id="5" name="TextBox 4">
            <a:extLst>
              <a:ext uri="{FF2B5EF4-FFF2-40B4-BE49-F238E27FC236}">
                <a16:creationId xmlns:a16="http://schemas.microsoft.com/office/drawing/2014/main" id="{0E4048A5-632C-89C8-18FE-7FA632C068D8}"/>
              </a:ext>
            </a:extLst>
          </p:cNvPr>
          <p:cNvSpPr txBox="1"/>
          <p:nvPr/>
        </p:nvSpPr>
        <p:spPr>
          <a:xfrm>
            <a:off x="7536625" y="1448844"/>
            <a:ext cx="2409634" cy="646331"/>
          </a:xfrm>
          <a:prstGeom prst="rect">
            <a:avLst/>
          </a:prstGeom>
          <a:noFill/>
        </p:spPr>
        <p:txBody>
          <a:bodyPr wrap="none" rtlCol="0">
            <a:spAutoFit/>
          </a:bodyPr>
          <a:lstStyle/>
          <a:p>
            <a:r>
              <a:rPr lang="en-US" sz="3600" dirty="0">
                <a:solidFill>
                  <a:schemeClr val="bg1"/>
                </a:solidFill>
                <a:latin typeface="DIN Condensed" pitchFamily="2" charset="0"/>
              </a:rPr>
              <a:t>INTERVENTIONS</a:t>
            </a:r>
          </a:p>
        </p:txBody>
      </p:sp>
      <p:pic>
        <p:nvPicPr>
          <p:cNvPr id="6" name="image1.png">
            <a:extLst>
              <a:ext uri="{FF2B5EF4-FFF2-40B4-BE49-F238E27FC236}">
                <a16:creationId xmlns:a16="http://schemas.microsoft.com/office/drawing/2014/main" id="{80B4FBDD-5EE4-993B-6D5F-40A751C93B5A}"/>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11068003" y="5737249"/>
            <a:ext cx="1055132" cy="1055132"/>
          </a:xfrm>
          <a:prstGeom prst="rect">
            <a:avLst/>
          </a:prstGeom>
          <a:ln/>
        </p:spPr>
      </p:pic>
      <p:sp>
        <p:nvSpPr>
          <p:cNvPr id="10" name="TextBox 9">
            <a:extLst>
              <a:ext uri="{FF2B5EF4-FFF2-40B4-BE49-F238E27FC236}">
                <a16:creationId xmlns:a16="http://schemas.microsoft.com/office/drawing/2014/main" id="{AE089455-1239-4E84-DF91-6D3C1418260E}"/>
              </a:ext>
            </a:extLst>
          </p:cNvPr>
          <p:cNvSpPr txBox="1"/>
          <p:nvPr/>
        </p:nvSpPr>
        <p:spPr>
          <a:xfrm>
            <a:off x="239370" y="209965"/>
            <a:ext cx="3976281" cy="584775"/>
          </a:xfrm>
          <a:prstGeom prst="rect">
            <a:avLst/>
          </a:prstGeom>
          <a:noFill/>
        </p:spPr>
        <p:txBody>
          <a:bodyPr wrap="none" rtlCol="0">
            <a:spAutoFit/>
          </a:bodyPr>
          <a:lstStyle/>
          <a:p>
            <a:r>
              <a:rPr lang="en-US" sz="3200" dirty="0">
                <a:solidFill>
                  <a:srgbClr val="FFFF00"/>
                </a:solidFill>
                <a:latin typeface="DIN Condensed" pitchFamily="2" charset="0"/>
              </a:rPr>
              <a:t>Design Innovation Framework</a:t>
            </a:r>
          </a:p>
        </p:txBody>
      </p:sp>
    </p:spTree>
    <p:extLst>
      <p:ext uri="{BB962C8B-B14F-4D97-AF65-F5344CB8AC3E}">
        <p14:creationId xmlns:p14="http://schemas.microsoft.com/office/powerpoint/2010/main" val="157642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EC518-D421-9B6C-292D-1BEA514CF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35" y="897839"/>
            <a:ext cx="10652744" cy="5281611"/>
          </a:xfrm>
          <a:prstGeom prst="rect">
            <a:avLst/>
          </a:prstGeom>
        </p:spPr>
      </p:pic>
      <p:sp>
        <p:nvSpPr>
          <p:cNvPr id="4" name="Title 3">
            <a:extLst>
              <a:ext uri="{FF2B5EF4-FFF2-40B4-BE49-F238E27FC236}">
                <a16:creationId xmlns:a16="http://schemas.microsoft.com/office/drawing/2014/main" id="{F8F9C4DC-58FC-494B-70C6-A7459E364DF0}"/>
              </a:ext>
            </a:extLst>
          </p:cNvPr>
          <p:cNvSpPr txBox="1">
            <a:spLocks/>
          </p:cNvSpPr>
          <p:nvPr/>
        </p:nvSpPr>
        <p:spPr>
          <a:xfrm>
            <a:off x="6096000" y="396816"/>
            <a:ext cx="5250079" cy="5782634"/>
          </a:xfrm>
          <a:prstGeom prst="rect">
            <a:avLst/>
          </a:prstGeom>
          <a:solidFill>
            <a:srgbClr val="5B9BD5">
              <a:alpha val="89804"/>
            </a:srgbClr>
          </a:solidFill>
        </p:spPr>
        <p:txBody>
          <a:bodyPr vert="horz" lIns="91440" tIns="45720" rIns="91440" bIns="45720" rtlCol="0" anchor="t">
            <a:noAutofit/>
          </a:bodyPr>
          <a:lstStyle>
            <a:lvl1pPr algn="l" defTabSz="914400" rtl="0" eaLnBrk="1" latinLnBrk="0" hangingPunct="1">
              <a:lnSpc>
                <a:spcPct val="90000"/>
              </a:lnSpc>
              <a:spcBef>
                <a:spcPct val="0"/>
              </a:spcBef>
              <a:buNone/>
              <a:defRPr sz="6600" kern="1200">
                <a:solidFill>
                  <a:schemeClr val="bg1"/>
                </a:solidFill>
                <a:latin typeface="DIN Condensed" pitchFamily="2" charset="0"/>
                <a:ea typeface="+mj-ea"/>
                <a:cs typeface="+mj-cs"/>
              </a:defRPr>
            </a:lvl1pPr>
          </a:lstStyle>
          <a:p>
            <a:pPr algn="r"/>
            <a:endParaRPr lang="en-GB" dirty="0">
              <a:solidFill>
                <a:srgbClr val="FFFF00"/>
              </a:solidFill>
            </a:endParaRPr>
          </a:p>
          <a:p>
            <a:pPr algn="r"/>
            <a:r>
              <a:rPr lang="en-GB" dirty="0">
                <a:solidFill>
                  <a:srgbClr val="FFFF00"/>
                </a:solidFill>
              </a:rPr>
              <a:t>WHAT DOES EFFECTIVE (GOOD) INNOVATION </a:t>
            </a:r>
            <a:br>
              <a:rPr lang="en-GB" dirty="0">
                <a:solidFill>
                  <a:srgbClr val="FFFF00"/>
                </a:solidFill>
              </a:rPr>
            </a:br>
            <a:r>
              <a:rPr lang="en-GB" dirty="0">
                <a:solidFill>
                  <a:srgbClr val="FFFF00"/>
                </a:solidFill>
              </a:rPr>
              <a:t>LOOK LIKE:</a:t>
            </a:r>
            <a:br>
              <a:rPr lang="en-GB" dirty="0">
                <a:solidFill>
                  <a:srgbClr val="FFFF00"/>
                </a:solidFill>
              </a:rPr>
            </a:br>
            <a:br>
              <a:rPr lang="en-GB" dirty="0"/>
            </a:br>
            <a:br>
              <a:rPr lang="en-GB" dirty="0"/>
            </a:br>
            <a:endParaRPr lang="en-US" dirty="0"/>
          </a:p>
        </p:txBody>
      </p:sp>
      <p:sp>
        <p:nvSpPr>
          <p:cNvPr id="5" name="TextBox 4">
            <a:extLst>
              <a:ext uri="{FF2B5EF4-FFF2-40B4-BE49-F238E27FC236}">
                <a16:creationId xmlns:a16="http://schemas.microsoft.com/office/drawing/2014/main" id="{FB608382-E288-720B-48BB-0D4C0704F98C}"/>
              </a:ext>
            </a:extLst>
          </p:cNvPr>
          <p:cNvSpPr txBox="1"/>
          <p:nvPr/>
        </p:nvSpPr>
        <p:spPr>
          <a:xfrm>
            <a:off x="5867708" y="5692059"/>
            <a:ext cx="5478371" cy="523220"/>
          </a:xfrm>
          <a:prstGeom prst="rect">
            <a:avLst/>
          </a:prstGeom>
          <a:noFill/>
        </p:spPr>
        <p:txBody>
          <a:bodyPr wrap="square">
            <a:spAutoFit/>
          </a:bodyPr>
          <a:lstStyle/>
          <a:p>
            <a:pPr algn="r"/>
            <a:r>
              <a:rPr lang="en-GB" sz="2800" b="1" dirty="0">
                <a:solidFill>
                  <a:schemeClr val="bg1"/>
                </a:solidFill>
              </a:rPr>
              <a:t>What are our criteria for good?</a:t>
            </a:r>
            <a:endParaRPr lang="en-US" sz="2800" b="1" dirty="0">
              <a:solidFill>
                <a:schemeClr val="bg1"/>
              </a:solidFill>
            </a:endParaRPr>
          </a:p>
        </p:txBody>
      </p:sp>
    </p:spTree>
    <p:extLst>
      <p:ext uri="{BB962C8B-B14F-4D97-AF65-F5344CB8AC3E}">
        <p14:creationId xmlns:p14="http://schemas.microsoft.com/office/powerpoint/2010/main" val="9895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DBE004-F1B0-A747-86B9-24082A539FB9}"/>
              </a:ext>
            </a:extLst>
          </p:cNvPr>
          <p:cNvSpPr>
            <a:spLocks noGrp="1"/>
          </p:cNvSpPr>
          <p:nvPr>
            <p:ph type="title"/>
          </p:nvPr>
        </p:nvSpPr>
        <p:spPr>
          <a:xfrm>
            <a:off x="838200" y="1591733"/>
            <a:ext cx="10515600" cy="2065867"/>
          </a:xfrm>
        </p:spPr>
        <p:txBody>
          <a:bodyPr>
            <a:normAutofit/>
          </a:bodyPr>
          <a:lstStyle/>
          <a:p>
            <a:pPr algn="l"/>
            <a:r>
              <a:rPr lang="en-US" sz="4400" dirty="0">
                <a:solidFill>
                  <a:schemeClr val="bg1"/>
                </a:solidFill>
              </a:rPr>
              <a:t>THE RISKS OF UNCHECKED ASSUMPTIONS:</a:t>
            </a:r>
            <a:br>
              <a:rPr lang="en-US" sz="4400" dirty="0">
                <a:solidFill>
                  <a:schemeClr val="bg1"/>
                </a:solidFill>
              </a:rPr>
            </a:br>
            <a:endParaRPr lang="en-GB" dirty="0"/>
          </a:p>
        </p:txBody>
      </p:sp>
      <p:sp>
        <p:nvSpPr>
          <p:cNvPr id="3" name="TextBox 2">
            <a:extLst>
              <a:ext uri="{FF2B5EF4-FFF2-40B4-BE49-F238E27FC236}">
                <a16:creationId xmlns:a16="http://schemas.microsoft.com/office/drawing/2014/main" id="{BA66D052-1732-0C55-E24D-900F5786AACB}"/>
              </a:ext>
            </a:extLst>
          </p:cNvPr>
          <p:cNvSpPr txBox="1"/>
          <p:nvPr/>
        </p:nvSpPr>
        <p:spPr>
          <a:xfrm>
            <a:off x="1913988" y="3207662"/>
            <a:ext cx="9115962" cy="1200329"/>
          </a:xfrm>
          <a:prstGeom prst="rect">
            <a:avLst/>
          </a:prstGeom>
          <a:noFill/>
        </p:spPr>
        <p:txBody>
          <a:bodyPr wrap="square">
            <a:spAutoFit/>
          </a:bodyPr>
          <a:lstStyle/>
          <a:p>
            <a:r>
              <a:rPr lang="en-GB" sz="2400" dirty="0">
                <a:solidFill>
                  <a:schemeClr val="bg1"/>
                </a:solidFill>
              </a:rPr>
              <a:t>An assumption is:</a:t>
            </a:r>
          </a:p>
          <a:p>
            <a:pPr marL="342900" indent="-342900">
              <a:buFont typeface="Arial" panose="020B0604020202020204" pitchFamily="34" charset="0"/>
              <a:buChar char="•"/>
            </a:pPr>
            <a:r>
              <a:rPr lang="en-GB" sz="2400" dirty="0">
                <a:solidFill>
                  <a:schemeClr val="bg1"/>
                </a:solidFill>
              </a:rPr>
              <a:t>Something ‘believed’ to be generally true without evidence</a:t>
            </a:r>
          </a:p>
          <a:p>
            <a:pPr marL="342900" indent="-342900">
              <a:buFont typeface="Arial" panose="020B0604020202020204" pitchFamily="34" charset="0"/>
              <a:buChar char="•"/>
            </a:pPr>
            <a:r>
              <a:rPr lang="en-GB" sz="2400" dirty="0">
                <a:solidFill>
                  <a:schemeClr val="bg1"/>
                </a:solidFill>
              </a:rPr>
              <a:t>Something ‘taken for granted’, accepted as true without being tested</a:t>
            </a:r>
          </a:p>
        </p:txBody>
      </p:sp>
    </p:spTree>
    <p:extLst>
      <p:ext uri="{BB962C8B-B14F-4D97-AF65-F5344CB8AC3E}">
        <p14:creationId xmlns:p14="http://schemas.microsoft.com/office/powerpoint/2010/main" val="34435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2BE3EC6-6543-A8D6-E282-50138CDD31FB}"/>
              </a:ext>
            </a:extLst>
          </p:cNvPr>
          <p:cNvGrpSpPr/>
          <p:nvPr/>
        </p:nvGrpSpPr>
        <p:grpSpPr>
          <a:xfrm>
            <a:off x="4091674" y="1367520"/>
            <a:ext cx="3860656" cy="5382200"/>
            <a:chOff x="4091674" y="1367520"/>
            <a:chExt cx="3860656" cy="5382200"/>
          </a:xfrm>
        </p:grpSpPr>
        <p:pic>
          <p:nvPicPr>
            <p:cNvPr id="6" name="Picture 4" descr="Cheetos Puffs Orange Lip Balm">
              <a:extLst>
                <a:ext uri="{FF2B5EF4-FFF2-40B4-BE49-F238E27FC236}">
                  <a16:creationId xmlns:a16="http://schemas.microsoft.com/office/drawing/2014/main" id="{4535C40B-8A43-DB1F-A95C-74B02DD4EDA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94099" y="1367520"/>
              <a:ext cx="3858231" cy="4700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0FCCCD-594A-71CD-5E9E-16EB6389FE11}"/>
                </a:ext>
              </a:extLst>
            </p:cNvPr>
            <p:cNvSpPr/>
            <p:nvPr/>
          </p:nvSpPr>
          <p:spPr>
            <a:xfrm>
              <a:off x="4091674" y="5826390"/>
              <a:ext cx="3860656" cy="923330"/>
            </a:xfrm>
            <a:prstGeom prst="rect">
              <a:avLst/>
            </a:prstGeom>
            <a:solidFill>
              <a:schemeClr val="bg1"/>
            </a:solidFill>
            <a:ln>
              <a:solidFill>
                <a:schemeClr val="tx1"/>
              </a:solidFill>
            </a:ln>
          </p:spPr>
          <p:txBody>
            <a:bodyPr wrap="square">
              <a:spAutoFit/>
            </a:bodyPr>
            <a:lstStyle/>
            <a:p>
              <a:pPr algn="ctr"/>
              <a:r>
                <a:rPr lang="en-US" dirty="0"/>
                <a:t>CHEETOS LIP BALM - Because everybody likes to kiss someone who tastes of Cheetos!</a:t>
              </a:r>
            </a:p>
          </p:txBody>
        </p:sp>
      </p:grpSp>
      <p:grpSp>
        <p:nvGrpSpPr>
          <p:cNvPr id="14" name="Group 13">
            <a:extLst>
              <a:ext uri="{FF2B5EF4-FFF2-40B4-BE49-F238E27FC236}">
                <a16:creationId xmlns:a16="http://schemas.microsoft.com/office/drawing/2014/main" id="{D4717F0A-9E6C-4EC4-6DE4-994EBC853DA7}"/>
              </a:ext>
            </a:extLst>
          </p:cNvPr>
          <p:cNvGrpSpPr/>
          <p:nvPr/>
        </p:nvGrpSpPr>
        <p:grpSpPr>
          <a:xfrm>
            <a:off x="359102" y="1443547"/>
            <a:ext cx="3500393" cy="5294487"/>
            <a:chOff x="359102" y="1443547"/>
            <a:chExt cx="3500393" cy="5294487"/>
          </a:xfrm>
        </p:grpSpPr>
        <p:pic>
          <p:nvPicPr>
            <p:cNvPr id="5" name="Picture 2">
              <a:extLst>
                <a:ext uri="{FF2B5EF4-FFF2-40B4-BE49-F238E27FC236}">
                  <a16:creationId xmlns:a16="http://schemas.microsoft.com/office/drawing/2014/main" id="{8A339987-BEF6-635A-3BA5-AD18011295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9102" y="1443547"/>
              <a:ext cx="3500393" cy="48021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49E40A-7CB1-5F99-2CD3-71EDFED6D01E}"/>
                </a:ext>
              </a:extLst>
            </p:cNvPr>
            <p:cNvSpPr/>
            <p:nvPr/>
          </p:nvSpPr>
          <p:spPr>
            <a:xfrm>
              <a:off x="359102" y="5814704"/>
              <a:ext cx="3497967" cy="923330"/>
            </a:xfrm>
            <a:prstGeom prst="rect">
              <a:avLst/>
            </a:prstGeom>
            <a:solidFill>
              <a:schemeClr val="bg1"/>
            </a:solidFill>
            <a:ln>
              <a:solidFill>
                <a:schemeClr val="tx1"/>
              </a:solidFill>
            </a:ln>
          </p:spPr>
          <p:txBody>
            <a:bodyPr wrap="square">
              <a:spAutoFit/>
            </a:bodyPr>
            <a:lstStyle/>
            <a:p>
              <a:pPr algn="ctr"/>
              <a:r>
                <a:rPr lang="en-US" dirty="0"/>
                <a:t>TOASTER BACON - Because it is going to be so much easier to do the washing up!</a:t>
              </a:r>
            </a:p>
          </p:txBody>
        </p:sp>
      </p:grpSp>
      <p:grpSp>
        <p:nvGrpSpPr>
          <p:cNvPr id="13" name="Group 12">
            <a:extLst>
              <a:ext uri="{FF2B5EF4-FFF2-40B4-BE49-F238E27FC236}">
                <a16:creationId xmlns:a16="http://schemas.microsoft.com/office/drawing/2014/main" id="{50017153-294C-D637-29C6-221EA9F030C6}"/>
              </a:ext>
            </a:extLst>
          </p:cNvPr>
          <p:cNvGrpSpPr/>
          <p:nvPr/>
        </p:nvGrpSpPr>
        <p:grpSpPr>
          <a:xfrm>
            <a:off x="8097902" y="1367520"/>
            <a:ext cx="3734995" cy="5125354"/>
            <a:chOff x="8097902" y="1367520"/>
            <a:chExt cx="3734995" cy="5125354"/>
          </a:xfrm>
        </p:grpSpPr>
        <p:pic>
          <p:nvPicPr>
            <p:cNvPr id="2" name="Picture 1">
              <a:extLst>
                <a:ext uri="{FF2B5EF4-FFF2-40B4-BE49-F238E27FC236}">
                  <a16:creationId xmlns:a16="http://schemas.microsoft.com/office/drawing/2014/main" id="{C3D0503E-C7BB-B8B0-EC82-A3E21CAC5D2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97902" y="1690687"/>
              <a:ext cx="3734995" cy="4802187"/>
            </a:xfrm>
            <a:prstGeom prst="rect">
              <a:avLst/>
            </a:prstGeom>
          </p:spPr>
        </p:pic>
        <p:sp>
          <p:nvSpPr>
            <p:cNvPr id="8" name="Rectangle 7">
              <a:extLst>
                <a:ext uri="{FF2B5EF4-FFF2-40B4-BE49-F238E27FC236}">
                  <a16:creationId xmlns:a16="http://schemas.microsoft.com/office/drawing/2014/main" id="{FDEECF30-EF9D-5252-FEFC-7B02741CD7E5}"/>
                </a:ext>
              </a:extLst>
            </p:cNvPr>
            <p:cNvSpPr/>
            <p:nvPr/>
          </p:nvSpPr>
          <p:spPr>
            <a:xfrm>
              <a:off x="8097903" y="1367520"/>
              <a:ext cx="3734994" cy="646331"/>
            </a:xfrm>
            <a:prstGeom prst="rect">
              <a:avLst/>
            </a:prstGeom>
            <a:solidFill>
              <a:schemeClr val="bg1"/>
            </a:solidFill>
            <a:ln>
              <a:solidFill>
                <a:schemeClr val="tx1"/>
              </a:solidFill>
            </a:ln>
          </p:spPr>
          <p:txBody>
            <a:bodyPr wrap="square">
              <a:spAutoFit/>
            </a:bodyPr>
            <a:lstStyle/>
            <a:p>
              <a:pPr algn="ctr"/>
              <a:r>
                <a:rPr lang="en-US" dirty="0"/>
                <a:t>Because BRAND CONSISTENCY is more important than user safety!</a:t>
              </a:r>
            </a:p>
          </p:txBody>
        </p:sp>
      </p:grpSp>
      <p:sp>
        <p:nvSpPr>
          <p:cNvPr id="9" name="Title 12">
            <a:extLst>
              <a:ext uri="{FF2B5EF4-FFF2-40B4-BE49-F238E27FC236}">
                <a16:creationId xmlns:a16="http://schemas.microsoft.com/office/drawing/2014/main" id="{939BCEB9-A57A-ED6E-4346-5053D2A48BB1}"/>
              </a:ext>
            </a:extLst>
          </p:cNvPr>
          <p:cNvSpPr txBox="1">
            <a:spLocks/>
          </p:cNvSpPr>
          <p:nvPr/>
        </p:nvSpPr>
        <p:spPr>
          <a:xfrm>
            <a:off x="3076174" y="162964"/>
            <a:ext cx="2704390" cy="2704390"/>
          </a:xfrm>
          <a:prstGeom prst="ellipse">
            <a:avLst/>
          </a:prstGeom>
          <a:solidFill>
            <a:srgbClr val="5B9BD5"/>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Assumptions about </a:t>
            </a:r>
            <a:r>
              <a:rPr lang="en-GB" sz="2400" b="1" dirty="0">
                <a:solidFill>
                  <a:srgbClr val="FFFF00"/>
                </a:solidFill>
              </a:rPr>
              <a:t>desirability</a:t>
            </a: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7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08937-36B0-EB46-9C74-273423F06276}"/>
              </a:ext>
            </a:extLst>
          </p:cNvPr>
          <p:cNvSpPr/>
          <p:nvPr/>
        </p:nvSpPr>
        <p:spPr>
          <a:xfrm>
            <a:off x="5387335" y="6565422"/>
            <a:ext cx="6731330" cy="400110"/>
          </a:xfrm>
          <a:prstGeom prst="rect">
            <a:avLst/>
          </a:prstGeom>
        </p:spPr>
        <p:txBody>
          <a:bodyPr wrap="none">
            <a:spAutoFit/>
          </a:bodyPr>
          <a:lstStyle/>
          <a:p>
            <a:pPr>
              <a:defRPr/>
            </a:pPr>
            <a:r>
              <a:rPr lang="en-GB" sz="1000" dirty="0">
                <a:solidFill>
                  <a:schemeClr val="tx1">
                    <a:lumMod val="50000"/>
                    <a:lumOff val="50000"/>
                  </a:schemeClr>
                </a:solidFill>
              </a:rPr>
              <a:t>S</a:t>
            </a:r>
            <a:r>
              <a:rPr kumimoji="0" lang="en-GB" sz="1000" u="none" strike="noStrike" kern="1200" cap="none" spc="0" normalizeH="0" baseline="0" noProof="0" dirty="0">
                <a:ln>
                  <a:noFill/>
                </a:ln>
                <a:solidFill>
                  <a:schemeClr val="tx1">
                    <a:lumMod val="50000"/>
                    <a:lumOff val="50000"/>
                  </a:schemeClr>
                </a:solidFill>
                <a:effectLst/>
                <a:uLnTx/>
                <a:uFillTx/>
                <a:ea typeface="+mn-ea"/>
                <a:cs typeface="+mn-cs"/>
              </a:rPr>
              <a:t>ource: Jeff Wysaski [online] </a:t>
            </a:r>
            <a:r>
              <a:rPr lang="en-GB" sz="1000" dirty="0">
                <a:solidFill>
                  <a:schemeClr val="tx1">
                    <a:lumMod val="50000"/>
                    <a:lumOff val="50000"/>
                  </a:schemeClr>
                </a:solidFill>
                <a:effectLst/>
              </a:rPr>
              <a:t>24 Examples of Extremely Crappy Design. Available at: https://www.reddit.com/r/CrappyDesign/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220E5B6-D85B-49A5-583E-31FF36331080}"/>
              </a:ext>
            </a:extLst>
          </p:cNvPr>
          <p:cNvGrpSpPr/>
          <p:nvPr/>
        </p:nvGrpSpPr>
        <p:grpSpPr>
          <a:xfrm>
            <a:off x="248836" y="1463114"/>
            <a:ext cx="5495948" cy="4968561"/>
            <a:chOff x="248836" y="1463114"/>
            <a:chExt cx="5495948" cy="4968561"/>
          </a:xfrm>
        </p:grpSpPr>
        <p:pic>
          <p:nvPicPr>
            <p:cNvPr id="4" name="Picture 3">
              <a:extLst>
                <a:ext uri="{FF2B5EF4-FFF2-40B4-BE49-F238E27FC236}">
                  <a16:creationId xmlns:a16="http://schemas.microsoft.com/office/drawing/2014/main" id="{7C99AEF0-C0E7-9540-AE27-C1C1E1D4F3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837" y="1463114"/>
              <a:ext cx="5495947" cy="4464488"/>
            </a:xfrm>
            <a:prstGeom prst="rect">
              <a:avLst/>
            </a:prstGeom>
          </p:spPr>
        </p:pic>
        <p:sp>
          <p:nvSpPr>
            <p:cNvPr id="3" name="Rectangle 2">
              <a:extLst>
                <a:ext uri="{FF2B5EF4-FFF2-40B4-BE49-F238E27FC236}">
                  <a16:creationId xmlns:a16="http://schemas.microsoft.com/office/drawing/2014/main" id="{6B8A2738-3DE7-422E-D9FA-0274008CFE47}"/>
                </a:ext>
              </a:extLst>
            </p:cNvPr>
            <p:cNvSpPr/>
            <p:nvPr/>
          </p:nvSpPr>
          <p:spPr>
            <a:xfrm>
              <a:off x="248836" y="5723789"/>
              <a:ext cx="5495947" cy="707886"/>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Arial" panose="020B0604020202020204" pitchFamily="34" charset="0"/>
                </a:rPr>
                <a:t>Design &amp;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manufacturing teams are communicating!</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DA733F36-FD6E-03ED-B747-3787A8817A04}"/>
              </a:ext>
            </a:extLst>
          </p:cNvPr>
          <p:cNvGrpSpPr/>
          <p:nvPr/>
        </p:nvGrpSpPr>
        <p:grpSpPr>
          <a:xfrm>
            <a:off x="5880571" y="1463114"/>
            <a:ext cx="6189509" cy="4968561"/>
            <a:chOff x="5880571" y="1463114"/>
            <a:chExt cx="6189509" cy="4968561"/>
          </a:xfrm>
        </p:grpSpPr>
        <p:pic>
          <p:nvPicPr>
            <p:cNvPr id="5" name="Picture 4">
              <a:extLst>
                <a:ext uri="{FF2B5EF4-FFF2-40B4-BE49-F238E27FC236}">
                  <a16:creationId xmlns:a16="http://schemas.microsoft.com/office/drawing/2014/main" id="{C737FB80-6FC9-023C-D2BA-C0FE853C58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80571" y="1463114"/>
              <a:ext cx="6189509" cy="4469670"/>
            </a:xfrm>
            <a:prstGeom prst="rect">
              <a:avLst/>
            </a:prstGeom>
          </p:spPr>
        </p:pic>
        <p:sp>
          <p:nvSpPr>
            <p:cNvPr id="6" name="Rectangle 5">
              <a:extLst>
                <a:ext uri="{FF2B5EF4-FFF2-40B4-BE49-F238E27FC236}">
                  <a16:creationId xmlns:a16="http://schemas.microsoft.com/office/drawing/2014/main" id="{8248C87B-06D6-3D8D-2F84-EA92BCCDE565}"/>
                </a:ext>
              </a:extLst>
            </p:cNvPr>
            <p:cNvSpPr/>
            <p:nvPr/>
          </p:nvSpPr>
          <p:spPr>
            <a:xfrm>
              <a:off x="5880571" y="5723789"/>
              <a:ext cx="6189508" cy="707886"/>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Our execution considers the context of use and delivery.</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Title 12">
            <a:extLst>
              <a:ext uri="{FF2B5EF4-FFF2-40B4-BE49-F238E27FC236}">
                <a16:creationId xmlns:a16="http://schemas.microsoft.com/office/drawing/2014/main" id="{B5454A43-DD0F-653A-63A4-FA60B35E5C91}"/>
              </a:ext>
            </a:extLst>
          </p:cNvPr>
          <p:cNvSpPr txBox="1">
            <a:spLocks/>
          </p:cNvSpPr>
          <p:nvPr/>
        </p:nvSpPr>
        <p:spPr>
          <a:xfrm>
            <a:off x="4317639" y="263319"/>
            <a:ext cx="2704390" cy="2704390"/>
          </a:xfrm>
          <a:prstGeom prst="ellipse">
            <a:avLst/>
          </a:prstGeom>
          <a:solidFill>
            <a:srgbClr val="5B9BD5"/>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Assumptions about </a:t>
            </a:r>
            <a:r>
              <a:rPr lang="en-GB" sz="2400" b="1" dirty="0">
                <a:solidFill>
                  <a:srgbClr val="FFFF00"/>
                </a:solidFill>
              </a:rPr>
              <a:t>feasibility</a:t>
            </a: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52D00ED-4375-C1F8-E5F8-BBC14BCA81FE}"/>
              </a:ext>
            </a:extLst>
          </p:cNvPr>
          <p:cNvSpPr txBox="1"/>
          <p:nvPr/>
        </p:nvSpPr>
        <p:spPr>
          <a:xfrm>
            <a:off x="331962" y="6550602"/>
            <a:ext cx="7061616" cy="246221"/>
          </a:xfrm>
          <a:prstGeom prst="rect">
            <a:avLst/>
          </a:prstGeom>
          <a:noFill/>
        </p:spPr>
        <p:txBody>
          <a:bodyPr wrap="square">
            <a:spAutoFit/>
          </a:bodyPr>
          <a:lstStyle/>
          <a:p>
            <a:pPr>
              <a:spcAft>
                <a:spcPts val="600"/>
              </a:spcAft>
            </a:pPr>
            <a:r>
              <a:rPr lang="en-US" sz="1000" dirty="0">
                <a:solidFill>
                  <a:schemeClr val="tx1">
                    <a:lumMod val="50000"/>
                    <a:lumOff val="50000"/>
                  </a:schemeClr>
                </a:solidFill>
              </a:rPr>
              <a:t>Images source: https://www.braineet.com/blog/innovation-failures</a:t>
            </a:r>
          </a:p>
        </p:txBody>
      </p:sp>
    </p:spTree>
    <p:extLst>
      <p:ext uri="{BB962C8B-B14F-4D97-AF65-F5344CB8AC3E}">
        <p14:creationId xmlns:p14="http://schemas.microsoft.com/office/powerpoint/2010/main" val="22034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B522BD-A794-404D-8A72-EC01D2EA060F}"/>
              </a:ext>
            </a:extLst>
          </p:cNvPr>
          <p:cNvSpPr txBox="1"/>
          <p:nvPr/>
        </p:nvSpPr>
        <p:spPr>
          <a:xfrm>
            <a:off x="398815" y="6537195"/>
            <a:ext cx="7061616" cy="276999"/>
          </a:xfrm>
          <a:prstGeom prst="rect">
            <a:avLst/>
          </a:prstGeom>
          <a:noFill/>
        </p:spPr>
        <p:txBody>
          <a:bodyPr wrap="square">
            <a:spAutoFit/>
          </a:bodyPr>
          <a:lstStyle/>
          <a:p>
            <a:pPr>
              <a:spcAft>
                <a:spcPts val="600"/>
              </a:spcAft>
            </a:pPr>
            <a:r>
              <a:rPr lang="en-US" sz="1200" dirty="0"/>
              <a:t>Images source: https://www.braineet.com/blog/innovation-failures</a:t>
            </a:r>
          </a:p>
        </p:txBody>
      </p:sp>
      <p:grpSp>
        <p:nvGrpSpPr>
          <p:cNvPr id="2" name="Group 1">
            <a:extLst>
              <a:ext uri="{FF2B5EF4-FFF2-40B4-BE49-F238E27FC236}">
                <a16:creationId xmlns:a16="http://schemas.microsoft.com/office/drawing/2014/main" id="{8F22B42D-D38F-BDEE-5679-D2B300396BDB}"/>
              </a:ext>
            </a:extLst>
          </p:cNvPr>
          <p:cNvGrpSpPr/>
          <p:nvPr/>
        </p:nvGrpSpPr>
        <p:grpSpPr>
          <a:xfrm>
            <a:off x="7460431" y="1373990"/>
            <a:ext cx="4276481" cy="4674533"/>
            <a:chOff x="7460431" y="1373990"/>
            <a:chExt cx="4276481" cy="4674533"/>
          </a:xfrm>
        </p:grpSpPr>
        <p:grpSp>
          <p:nvGrpSpPr>
            <p:cNvPr id="20" name="Group 19">
              <a:extLst>
                <a:ext uri="{FF2B5EF4-FFF2-40B4-BE49-F238E27FC236}">
                  <a16:creationId xmlns:a16="http://schemas.microsoft.com/office/drawing/2014/main" id="{490F4568-49EE-43B2-06BC-45482077CE0E}"/>
                </a:ext>
              </a:extLst>
            </p:cNvPr>
            <p:cNvGrpSpPr/>
            <p:nvPr/>
          </p:nvGrpSpPr>
          <p:grpSpPr>
            <a:xfrm>
              <a:off x="7460431" y="1373990"/>
              <a:ext cx="4276481" cy="4674533"/>
              <a:chOff x="7460431" y="1373990"/>
              <a:chExt cx="4276481" cy="4674533"/>
            </a:xfrm>
          </p:grpSpPr>
          <p:pic>
            <p:nvPicPr>
              <p:cNvPr id="3080" name="Picture 8">
                <a:extLst>
                  <a:ext uri="{FF2B5EF4-FFF2-40B4-BE49-F238E27FC236}">
                    <a16:creationId xmlns:a16="http://schemas.microsoft.com/office/drawing/2014/main" id="{E8845BD1-3A3E-1544-C463-0BF5E05DFA1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60431" y="1373990"/>
                <a:ext cx="4276479" cy="4489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2F1FF8-6AD8-3656-C41D-A2297D33EFF6}"/>
                  </a:ext>
                </a:extLst>
              </p:cNvPr>
              <p:cNvSpPr txBox="1"/>
              <p:nvPr/>
            </p:nvSpPr>
            <p:spPr>
              <a:xfrm>
                <a:off x="7460431" y="5402192"/>
                <a:ext cx="4276481" cy="646331"/>
              </a:xfrm>
              <a:prstGeom prst="rect">
                <a:avLst/>
              </a:prstGeom>
              <a:solidFill>
                <a:schemeClr val="bg1"/>
              </a:solidFill>
              <a:ln>
                <a:solidFill>
                  <a:schemeClr val="tx1"/>
                </a:solidFill>
              </a:ln>
            </p:spPr>
            <p:txBody>
              <a:bodyPr wrap="square">
                <a:spAutoFit/>
              </a:bodyPr>
              <a:lstStyle/>
              <a:p>
                <a:pPr algn="ctr"/>
                <a:r>
                  <a:rPr lang="en-GB" b="0" i="0" dirty="0">
                    <a:effectLst/>
                    <a:latin typeface="Google Sans"/>
                  </a:rPr>
                  <a:t>Google Glass – </a:t>
                </a:r>
                <a:r>
                  <a:rPr lang="en-GB" dirty="0">
                    <a:latin typeface="Google Sans"/>
                  </a:rPr>
                  <a:t>consumers are </a:t>
                </a:r>
                <a:r>
                  <a:rPr lang="en-GB" b="0" i="0" dirty="0">
                    <a:effectLst/>
                    <a:latin typeface="Google Sans"/>
                  </a:rPr>
                  <a:t>willing to pay £1000 for augmented reality glasses</a:t>
                </a:r>
                <a:endParaRPr lang="en-US" dirty="0"/>
              </a:p>
            </p:txBody>
          </p:sp>
        </p:grpSp>
        <p:pic>
          <p:nvPicPr>
            <p:cNvPr id="1026" name="Picture 2" descr="Google Glass: From A Brits Prospective — Review">
              <a:extLst>
                <a:ext uri="{FF2B5EF4-FFF2-40B4-BE49-F238E27FC236}">
                  <a16:creationId xmlns:a16="http://schemas.microsoft.com/office/drawing/2014/main" id="{AA46613A-1E44-1DF4-D135-E9A2DA879A1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38969" y="1394469"/>
              <a:ext cx="2274611" cy="715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370014E-25ED-A3C4-83BD-73FB138A1666}"/>
              </a:ext>
            </a:extLst>
          </p:cNvPr>
          <p:cNvGrpSpPr/>
          <p:nvPr/>
        </p:nvGrpSpPr>
        <p:grpSpPr>
          <a:xfrm>
            <a:off x="434176" y="1350225"/>
            <a:ext cx="6764643" cy="4711811"/>
            <a:chOff x="434176" y="1350225"/>
            <a:chExt cx="6764643" cy="4711811"/>
          </a:xfrm>
        </p:grpSpPr>
        <p:grpSp>
          <p:nvGrpSpPr>
            <p:cNvPr id="19" name="Group 18">
              <a:extLst>
                <a:ext uri="{FF2B5EF4-FFF2-40B4-BE49-F238E27FC236}">
                  <a16:creationId xmlns:a16="http://schemas.microsoft.com/office/drawing/2014/main" id="{06A1AF33-0EB1-A0F4-E9F0-401D72472AC1}"/>
                </a:ext>
              </a:extLst>
            </p:cNvPr>
            <p:cNvGrpSpPr/>
            <p:nvPr/>
          </p:nvGrpSpPr>
          <p:grpSpPr>
            <a:xfrm>
              <a:off x="434176" y="1350225"/>
              <a:ext cx="6764643" cy="4711811"/>
              <a:chOff x="384301" y="1350225"/>
              <a:chExt cx="6764643" cy="4711811"/>
            </a:xfrm>
          </p:grpSpPr>
          <p:pic>
            <p:nvPicPr>
              <p:cNvPr id="3082" name="Picture 10">
                <a:extLst>
                  <a:ext uri="{FF2B5EF4-FFF2-40B4-BE49-F238E27FC236}">
                    <a16:creationId xmlns:a16="http://schemas.microsoft.com/office/drawing/2014/main" id="{DB2CBB4F-7807-2E7E-3894-7FEA33464AF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4301" y="1350225"/>
                <a:ext cx="6764643" cy="40809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DE05D48-2DDB-3639-1D6F-1805CCE2FF4B}"/>
                  </a:ext>
                </a:extLst>
              </p:cNvPr>
              <p:cNvSpPr txBox="1"/>
              <p:nvPr/>
            </p:nvSpPr>
            <p:spPr>
              <a:xfrm>
                <a:off x="384301" y="5415705"/>
                <a:ext cx="6764643" cy="646331"/>
              </a:xfrm>
              <a:prstGeom prst="rect">
                <a:avLst/>
              </a:prstGeom>
              <a:solidFill>
                <a:schemeClr val="bg1"/>
              </a:solidFill>
              <a:ln>
                <a:solidFill>
                  <a:schemeClr val="tx1"/>
                </a:solidFill>
              </a:ln>
            </p:spPr>
            <p:txBody>
              <a:bodyPr wrap="square">
                <a:spAutoFit/>
              </a:bodyPr>
              <a:lstStyle/>
              <a:p>
                <a:pPr algn="ctr"/>
                <a:r>
                  <a:rPr lang="en-US" dirty="0"/>
                  <a:t>Juicero –  users will love the slick design of the ‘gourmet juice system’ and not just but the juice sachets.</a:t>
                </a:r>
              </a:p>
            </p:txBody>
          </p:sp>
        </p:grpSp>
        <p:pic>
          <p:nvPicPr>
            <p:cNvPr id="3" name="Picture 2">
              <a:extLst>
                <a:ext uri="{FF2B5EF4-FFF2-40B4-BE49-F238E27FC236}">
                  <a16:creationId xmlns:a16="http://schemas.microsoft.com/office/drawing/2014/main" id="{F110DF71-00BB-04A8-F605-70346CE6B08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5691" y="1426835"/>
              <a:ext cx="2101475" cy="651324"/>
            </a:xfrm>
            <a:prstGeom prst="rect">
              <a:avLst/>
            </a:prstGeom>
          </p:spPr>
        </p:pic>
      </p:grpSp>
      <p:sp>
        <p:nvSpPr>
          <p:cNvPr id="18" name="Title 12">
            <a:extLst>
              <a:ext uri="{FF2B5EF4-FFF2-40B4-BE49-F238E27FC236}">
                <a16:creationId xmlns:a16="http://schemas.microsoft.com/office/drawing/2014/main" id="{2AA9DC3D-1BD8-4BFF-968D-946A31AED5E9}"/>
              </a:ext>
            </a:extLst>
          </p:cNvPr>
          <p:cNvSpPr txBox="1">
            <a:spLocks/>
          </p:cNvSpPr>
          <p:nvPr/>
        </p:nvSpPr>
        <p:spPr>
          <a:xfrm>
            <a:off x="5839843" y="244196"/>
            <a:ext cx="2704390" cy="2704390"/>
          </a:xfrm>
          <a:prstGeom prst="ellipse">
            <a:avLst/>
          </a:prstGeom>
          <a:solidFill>
            <a:srgbClr val="5B9BD5"/>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Assumptions about </a:t>
            </a:r>
            <a:r>
              <a:rPr lang="en-GB" sz="2400" b="1" dirty="0">
                <a:solidFill>
                  <a:srgbClr val="FFFF00"/>
                </a:solidFill>
              </a:rPr>
              <a:t>viability</a:t>
            </a:r>
            <a:endPar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4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06B2E7-C4E1-B151-F78A-88A1366A03B0}"/>
              </a:ext>
            </a:extLst>
          </p:cNvPr>
          <p:cNvSpPr/>
          <p:nvPr/>
        </p:nvSpPr>
        <p:spPr>
          <a:xfrm>
            <a:off x="6984611" y="6313093"/>
            <a:ext cx="5207389" cy="261610"/>
          </a:xfrm>
          <a:prstGeom prst="rect">
            <a:avLst/>
          </a:prstGeom>
        </p:spPr>
        <p:txBody>
          <a:bodyPr wrap="square">
            <a:spAutoFit/>
          </a:bodyPr>
          <a:lstStyle/>
          <a:p>
            <a:r>
              <a:rPr lang="en-GB" sz="1050" dirty="0"/>
              <a:t>Image: https://stormwatersystems.com/wp-content/uploads/2012/01/stormx_nets.jpg</a:t>
            </a:r>
          </a:p>
        </p:txBody>
      </p:sp>
      <p:sp>
        <p:nvSpPr>
          <p:cNvPr id="4" name="Rectangle 3">
            <a:extLst>
              <a:ext uri="{FF2B5EF4-FFF2-40B4-BE49-F238E27FC236}">
                <a16:creationId xmlns:a16="http://schemas.microsoft.com/office/drawing/2014/main" id="{33AC0468-DD41-5F46-88A6-4FD13E8F4EE4}"/>
              </a:ext>
            </a:extLst>
          </p:cNvPr>
          <p:cNvSpPr/>
          <p:nvPr/>
        </p:nvSpPr>
        <p:spPr>
          <a:xfrm>
            <a:off x="256342" y="6322410"/>
            <a:ext cx="572936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ea typeface="+mn-ea"/>
                <a:cs typeface="+mn-cs"/>
              </a:rPr>
              <a:t>Image - https://www.infragistics.com/community/blogs/b/ux/posts/remote-usability-testing-preparing-for-the-worst-case-scenario</a:t>
            </a:r>
          </a:p>
        </p:txBody>
      </p:sp>
      <p:grpSp>
        <p:nvGrpSpPr>
          <p:cNvPr id="18" name="Group 17">
            <a:extLst>
              <a:ext uri="{FF2B5EF4-FFF2-40B4-BE49-F238E27FC236}">
                <a16:creationId xmlns:a16="http://schemas.microsoft.com/office/drawing/2014/main" id="{EB4176E3-BE0A-B593-9B09-4295A4836D18}"/>
              </a:ext>
            </a:extLst>
          </p:cNvPr>
          <p:cNvGrpSpPr/>
          <p:nvPr/>
        </p:nvGrpSpPr>
        <p:grpSpPr>
          <a:xfrm>
            <a:off x="182876" y="1721912"/>
            <a:ext cx="6733309" cy="4253058"/>
            <a:chOff x="182876" y="1721912"/>
            <a:chExt cx="6733309" cy="4253058"/>
          </a:xfrm>
        </p:grpSpPr>
        <p:pic>
          <p:nvPicPr>
            <p:cNvPr id="6" name="Picture 5">
              <a:extLst>
                <a:ext uri="{FF2B5EF4-FFF2-40B4-BE49-F238E27FC236}">
                  <a16:creationId xmlns:a16="http://schemas.microsoft.com/office/drawing/2014/main" id="{CAE862A3-7701-C149-BA4A-364D8D3045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76" y="1721912"/>
              <a:ext cx="6733309" cy="3931445"/>
            </a:xfrm>
            <a:prstGeom prst="rect">
              <a:avLst/>
            </a:prstGeom>
          </p:spPr>
        </p:pic>
        <p:sp>
          <p:nvSpPr>
            <p:cNvPr id="8" name="Rectangle 7">
              <a:extLst>
                <a:ext uri="{FF2B5EF4-FFF2-40B4-BE49-F238E27FC236}">
                  <a16:creationId xmlns:a16="http://schemas.microsoft.com/office/drawing/2014/main" id="{EE13973F-A4FB-A449-A321-CD16FE6C79F2}"/>
                </a:ext>
              </a:extLst>
            </p:cNvPr>
            <p:cNvSpPr/>
            <p:nvPr/>
          </p:nvSpPr>
          <p:spPr>
            <a:xfrm>
              <a:off x="182876" y="5574860"/>
              <a:ext cx="6733309" cy="400110"/>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Arial" panose="020B0604020202020204" pitchFamily="34" charset="0"/>
                </a:rPr>
                <a:t>I</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 is more efficient to do it like this!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B3C70FB3-4496-7935-16A2-1242ED98D3F0}"/>
              </a:ext>
            </a:extLst>
          </p:cNvPr>
          <p:cNvGrpSpPr/>
          <p:nvPr/>
        </p:nvGrpSpPr>
        <p:grpSpPr>
          <a:xfrm>
            <a:off x="7089591" y="1721912"/>
            <a:ext cx="4919533" cy="4254279"/>
            <a:chOff x="7089591" y="1721912"/>
            <a:chExt cx="4919533" cy="4254279"/>
          </a:xfrm>
        </p:grpSpPr>
        <p:pic>
          <p:nvPicPr>
            <p:cNvPr id="15" name="Picture 14" descr="A group of dirty shoes in a ditch&#10;">
              <a:extLst>
                <a:ext uri="{FF2B5EF4-FFF2-40B4-BE49-F238E27FC236}">
                  <a16:creationId xmlns:a16="http://schemas.microsoft.com/office/drawing/2014/main" id="{33CC0000-9F56-F767-51AC-FB5D90DD99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9591" y="1721912"/>
              <a:ext cx="4919533" cy="3931445"/>
            </a:xfrm>
            <a:prstGeom prst="rect">
              <a:avLst/>
            </a:prstGeom>
          </p:spPr>
        </p:pic>
        <p:sp>
          <p:nvSpPr>
            <p:cNvPr id="17" name="Rectangle 16">
              <a:extLst>
                <a:ext uri="{FF2B5EF4-FFF2-40B4-BE49-F238E27FC236}">
                  <a16:creationId xmlns:a16="http://schemas.microsoft.com/office/drawing/2014/main" id="{41A48E1A-2276-5FC3-29EB-DFA4BB139B0F}"/>
                </a:ext>
              </a:extLst>
            </p:cNvPr>
            <p:cNvSpPr/>
            <p:nvPr/>
          </p:nvSpPr>
          <p:spPr>
            <a:xfrm>
              <a:off x="7089591" y="5576081"/>
              <a:ext cx="4919533" cy="400110"/>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Arial" panose="020B0604020202020204" pitchFamily="34" charset="0"/>
                </a:rPr>
                <a:t>I</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 is recyclable, so people will recycle it.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Title 12">
            <a:extLst>
              <a:ext uri="{FF2B5EF4-FFF2-40B4-BE49-F238E27FC236}">
                <a16:creationId xmlns:a16="http://schemas.microsoft.com/office/drawing/2014/main" id="{884783A4-3648-6F38-6EBF-16986B0268CA}"/>
              </a:ext>
            </a:extLst>
          </p:cNvPr>
          <p:cNvSpPr txBox="1">
            <a:spLocks/>
          </p:cNvSpPr>
          <p:nvPr/>
        </p:nvSpPr>
        <p:spPr>
          <a:xfrm>
            <a:off x="5665394" y="251506"/>
            <a:ext cx="2704390" cy="2704390"/>
          </a:xfrm>
          <a:prstGeom prst="ellipse">
            <a:avLst/>
          </a:prstGeom>
          <a:solidFill>
            <a:srgbClr val="5B9BD5"/>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Assumptions about </a:t>
            </a:r>
            <a:r>
              <a:rPr lang="en-GB" sz="2400" b="1" dirty="0">
                <a:solidFill>
                  <a:srgbClr val="FFFF00"/>
                </a:solidFill>
              </a:rPr>
              <a:t>sustainability</a:t>
            </a: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22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Introduction" id="{62B9FCCB-0DC9-5C4F-905C-492629514EAB}" vid="{4973A1A5-C13B-524B-938C-DB434D107D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8" ma:contentTypeDescription="Create a new document." ma:contentTypeScope="" ma:versionID="86194489eb04e0ce41909b55b100e958">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a293042cd9c103f5b2e274899b38c7d2"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17158d-5997-432d-8f64-ed5253ed3d4a}" ma:internalName="TaxCatchAll"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lcf76f155ced4ddcb4097134ff3c332f xmlns="82e184b6-85a8-46e3-8566-3c81e2119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75C51D-C163-4B2A-BBCF-367DF2CE3E4A}"/>
</file>

<file path=customXml/itemProps2.xml><?xml version="1.0" encoding="utf-8"?>
<ds:datastoreItem xmlns:ds="http://schemas.openxmlformats.org/officeDocument/2006/customXml" ds:itemID="{E39B00EB-B38C-4544-9DE1-B1E76425E4D6}"/>
</file>

<file path=customXml/itemProps3.xml><?xml version="1.0" encoding="utf-8"?>
<ds:datastoreItem xmlns:ds="http://schemas.openxmlformats.org/officeDocument/2006/customXml" ds:itemID="{D386D14D-5179-43AD-9EDD-CB40B563B061}"/>
</file>

<file path=docMetadata/LabelInfo.xml><?xml version="1.0" encoding="utf-8"?>
<clbl:labelList xmlns:clbl="http://schemas.microsoft.com/office/2020/mipLabelMetadata">
  <clbl:label id="{553f0066-c24e-444c-9c2a-7427c31ebeab}" enabled="1" method="Standard" siteId="{e5aafe7c-971b-4ab7-b039-141ad36acec0}" contentBits="1" removed="0"/>
</clbl:labelList>
</file>

<file path=docProps/app.xml><?xml version="1.0" encoding="utf-8"?>
<Properties xmlns="http://schemas.openxmlformats.org/officeDocument/2006/extended-properties" xmlns:vt="http://schemas.openxmlformats.org/officeDocument/2006/docPropsVTypes">
  <TotalTime>16478</TotalTime>
  <Words>2006</Words>
  <Application>Microsoft Office PowerPoint</Application>
  <PresentationFormat>Widescreen</PresentationFormat>
  <Paragraphs>206</Paragraphs>
  <Slides>23</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-apple-system</vt:lpstr>
      <vt:lpstr>arial</vt:lpstr>
      <vt:lpstr>arial</vt:lpstr>
      <vt:lpstr>Calibri</vt:lpstr>
      <vt:lpstr>Calibri Light</vt:lpstr>
      <vt:lpstr>DIN Condensed</vt:lpstr>
      <vt:lpstr>Google Sans</vt:lpstr>
      <vt:lpstr>Lato</vt:lpstr>
      <vt:lpstr>Menlo Regular</vt:lpstr>
      <vt:lpstr>source-serif-pro</vt:lpstr>
      <vt:lpstr>1_Office Theme</vt:lpstr>
      <vt:lpstr>Office Theme</vt:lpstr>
      <vt:lpstr>TESTING AND EVALUATING ‘EFFECTIVE’ INNOVATION   </vt:lpstr>
      <vt:lpstr>What does effective innovation look like?</vt:lpstr>
      <vt:lpstr>PowerPoint Presentation</vt:lpstr>
      <vt:lpstr>PowerPoint Presentation</vt:lpstr>
      <vt:lpstr>THE RISKS OF UNCHECKED ASSUMPTIONS: </vt:lpstr>
      <vt:lpstr>PowerPoint Presentation</vt:lpstr>
      <vt:lpstr>PowerPoint Presentation</vt:lpstr>
      <vt:lpstr>PowerPoint Presentation</vt:lpstr>
      <vt:lpstr>PowerPoint Presentation</vt:lpstr>
      <vt:lpstr>PowerPoint Presentation</vt:lpstr>
      <vt:lpstr>PowerPoint Presentation</vt:lpstr>
      <vt:lpstr>HOW  MIGHT WE  TEST EFFECTIVE INNOVATION?  </vt:lpstr>
      <vt:lpstr>PowerPoint Presentation</vt:lpstr>
      <vt:lpstr>PowerPoint Presentation</vt:lpstr>
      <vt:lpstr>PowerPoint Presentation</vt:lpstr>
      <vt:lpstr>What might your test (experiment) be?</vt:lpstr>
      <vt:lpstr>PowerPoint Presentation</vt:lpstr>
      <vt:lpstr>PowerPoint Presentation</vt:lpstr>
      <vt:lpstr>PowerPoint Presentation</vt:lpstr>
      <vt:lpstr>PowerPoint Presentation</vt:lpstr>
      <vt:lpstr>PowerPoint Presentation</vt:lpstr>
      <vt:lpstr>PowerPoint Presentation</vt:lpstr>
      <vt:lpstr>Philip Harfield Course Leader, MA Design Innovation  Senior Lecturer in Design Thinking and Innovation | Uwch Ddarlithydd mewn Arloesi a Meddylfryd Dylunio Website | Gwefan: www.southwales.ac.uk/courses/ma-design-innovation E-Mail | E-Bost: philip.harfield@southwales.ac.uk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value &amp; values</dc:title>
  <dc:creator>Philip Harfield</dc:creator>
  <cp:lastModifiedBy>Mearing-Lane, Jodie</cp:lastModifiedBy>
  <cp:revision>595</cp:revision>
  <cp:lastPrinted>2020-11-17T08:33:45Z</cp:lastPrinted>
  <dcterms:created xsi:type="dcterms:W3CDTF">2020-09-27T19:22:42Z</dcterms:created>
  <dcterms:modified xsi:type="dcterms:W3CDTF">2023-10-11T09:30:49Z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1_Office Theme:8\2_Office Theme:8\Office Theme:8</vt:lpwstr>
  </property>
  <property fmtid="{D5CDD505-2E9C-101B-9397-08002B2CF9AE}" pid="3" name="ClassificationContentMarkingHeaderText">
    <vt:lpwstr>PUBLIC / CYHOEDDUS</vt:lpwstr>
  </property>
  <property fmtid="{D5CDD505-2E9C-101B-9397-08002B2CF9AE}" pid="4" name="ContentTypeId">
    <vt:lpwstr>0x010100008315D743CEC145AAE9815F14DFC2EE</vt:lpwstr>
  </property>
  <property fmtid="{D5CDD505-2E9C-101B-9397-08002B2CF9AE}" pid="5" name="MediaServiceImageTags">
    <vt:lpwstr/>
  </property>
</Properties>
</file>