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4" r:id="rId5"/>
    <p:sldId id="262" r:id="rId6"/>
    <p:sldId id="265"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87A15-7DD2-4CBB-AD1C-DFEF45215B46}" type="datetimeFigureOut">
              <a:rPr lang="en-GB" smtClean="0"/>
              <a:t>07/08/2024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A5DD4-7EE1-4172-A9C2-F9DC5E6526A4}" type="slidenum">
              <a:rPr lang="en-GB" smtClean="0"/>
              <a:t>‹#›</a:t>
            </a:fld>
            <a:endParaRPr lang="en-GB"/>
          </a:p>
        </p:txBody>
      </p:sp>
    </p:spTree>
    <p:extLst>
      <p:ext uri="{BB962C8B-B14F-4D97-AF65-F5344CB8AC3E}">
        <p14:creationId xmlns:p14="http://schemas.microsoft.com/office/powerpoint/2010/main" val="40968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x04Kl8y4d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Ideas on how to use these slides in your lesson is included in the notes these are just suggestions and the idea is this is flexible for you to edit and use as you would want to</a:t>
            </a:r>
            <a:r>
              <a:rPr lang="en-GB" dirty="0"/>
              <a:t>.</a:t>
            </a:r>
            <a:endParaRPr lang="en-US" dirty="0"/>
          </a:p>
        </p:txBody>
      </p:sp>
      <p:sp>
        <p:nvSpPr>
          <p:cNvPr id="4" name="Slide Number Placeholder 3"/>
          <p:cNvSpPr>
            <a:spLocks noGrp="1"/>
          </p:cNvSpPr>
          <p:nvPr>
            <p:ph type="sldNum" sz="quarter" idx="5"/>
          </p:nvPr>
        </p:nvSpPr>
        <p:spPr/>
        <p:txBody>
          <a:bodyPr/>
          <a:lstStyle/>
          <a:p>
            <a:fld id="{64D613E0-5425-4E63-A1F0-89037B1F29CD}" type="slidenum">
              <a:rPr lang="en-GB" smtClean="0"/>
              <a:t>3</a:t>
            </a:fld>
            <a:endParaRPr lang="en-GB"/>
          </a:p>
        </p:txBody>
      </p:sp>
    </p:spTree>
    <p:extLst>
      <p:ext uri="{BB962C8B-B14F-4D97-AF65-F5344CB8AC3E}">
        <p14:creationId xmlns:p14="http://schemas.microsoft.com/office/powerpoint/2010/main" val="276921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meaning of the three areas/pillars of sustainability.</a:t>
            </a:r>
            <a:endParaRPr lang="en-GB" dirty="0"/>
          </a:p>
        </p:txBody>
      </p:sp>
      <p:sp>
        <p:nvSpPr>
          <p:cNvPr id="4" name="Slide Number Placeholder 3"/>
          <p:cNvSpPr>
            <a:spLocks noGrp="1"/>
          </p:cNvSpPr>
          <p:nvPr>
            <p:ph type="sldNum" sz="quarter" idx="5"/>
          </p:nvPr>
        </p:nvSpPr>
        <p:spPr/>
        <p:txBody>
          <a:bodyPr/>
          <a:lstStyle/>
          <a:p>
            <a:fld id="{580A5DD4-7EE1-4172-A9C2-F9DC5E6526A4}" type="slidenum">
              <a:rPr lang="en-GB" smtClean="0"/>
              <a:t>4</a:t>
            </a:fld>
            <a:endParaRPr lang="en-GB"/>
          </a:p>
        </p:txBody>
      </p:sp>
    </p:spTree>
    <p:extLst>
      <p:ext uri="{BB962C8B-B14F-4D97-AF65-F5344CB8AC3E}">
        <p14:creationId xmlns:p14="http://schemas.microsoft.com/office/powerpoint/2010/main" val="220186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useful video that identifies well the main characteristics </a:t>
            </a:r>
            <a:r>
              <a:rPr lang="en-US"/>
              <a:t>of sustainability: </a:t>
            </a:r>
            <a:r>
              <a:rPr lang="en-US" dirty="0"/>
              <a:t>ensure learners recognizes equity is the same as social which geography refers to. </a:t>
            </a:r>
            <a:r>
              <a:rPr lang="en-US" dirty="0">
                <a:hlinkClick r:id="rId3"/>
              </a:rPr>
              <a:t>What is Sustainability (youtube.com)</a:t>
            </a:r>
            <a:endParaRPr lang="en-GB" dirty="0"/>
          </a:p>
        </p:txBody>
      </p:sp>
      <p:sp>
        <p:nvSpPr>
          <p:cNvPr id="4" name="Slide Number Placeholder 3"/>
          <p:cNvSpPr>
            <a:spLocks noGrp="1"/>
          </p:cNvSpPr>
          <p:nvPr>
            <p:ph type="sldNum" sz="quarter" idx="5"/>
          </p:nvPr>
        </p:nvSpPr>
        <p:spPr/>
        <p:txBody>
          <a:bodyPr/>
          <a:lstStyle/>
          <a:p>
            <a:fld id="{580A5DD4-7EE1-4172-A9C2-F9DC5E6526A4}" type="slidenum">
              <a:rPr lang="en-GB" smtClean="0"/>
              <a:t>5</a:t>
            </a:fld>
            <a:endParaRPr lang="en-GB"/>
          </a:p>
        </p:txBody>
      </p:sp>
    </p:spTree>
    <p:extLst>
      <p:ext uri="{BB962C8B-B14F-4D97-AF65-F5344CB8AC3E}">
        <p14:creationId xmlns:p14="http://schemas.microsoft.com/office/powerpoint/2010/main" val="184636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give the different frames to learners to fill in while they watch the video to build up the </a:t>
            </a:r>
            <a:r>
              <a:rPr lang="en-US" dirty="0" err="1"/>
              <a:t>frayer</a:t>
            </a:r>
            <a:r>
              <a:rPr lang="en-US" dirty="0"/>
              <a:t> model for sustainability. Share with the class</a:t>
            </a:r>
            <a:endParaRPr lang="en-GB" dirty="0"/>
          </a:p>
        </p:txBody>
      </p:sp>
      <p:sp>
        <p:nvSpPr>
          <p:cNvPr id="4" name="Slide Number Placeholder 3"/>
          <p:cNvSpPr>
            <a:spLocks noGrp="1"/>
          </p:cNvSpPr>
          <p:nvPr>
            <p:ph type="sldNum" sz="quarter" idx="5"/>
          </p:nvPr>
        </p:nvSpPr>
        <p:spPr/>
        <p:txBody>
          <a:bodyPr/>
          <a:lstStyle/>
          <a:p>
            <a:fld id="{580A5DD4-7EE1-4172-A9C2-F9DC5E6526A4}" type="slidenum">
              <a:rPr lang="en-GB" smtClean="0"/>
              <a:t>6</a:t>
            </a:fld>
            <a:endParaRPr lang="en-GB"/>
          </a:p>
        </p:txBody>
      </p:sp>
    </p:spTree>
    <p:extLst>
      <p:ext uri="{BB962C8B-B14F-4D97-AF65-F5344CB8AC3E}">
        <p14:creationId xmlns:p14="http://schemas.microsoft.com/office/powerpoint/2010/main" val="166770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possible model answer learners can judge and if needed add to their model of sustainability. This can also be adapted as a sorting activity.</a:t>
            </a:r>
            <a:endParaRPr lang="en-GB" dirty="0"/>
          </a:p>
        </p:txBody>
      </p:sp>
      <p:sp>
        <p:nvSpPr>
          <p:cNvPr id="4" name="Slide Number Placeholder 3"/>
          <p:cNvSpPr>
            <a:spLocks noGrp="1"/>
          </p:cNvSpPr>
          <p:nvPr>
            <p:ph type="sldNum" sz="quarter" idx="5"/>
          </p:nvPr>
        </p:nvSpPr>
        <p:spPr/>
        <p:txBody>
          <a:bodyPr/>
          <a:lstStyle/>
          <a:p>
            <a:fld id="{580A5DD4-7EE1-4172-A9C2-F9DC5E6526A4}" type="slidenum">
              <a:rPr lang="en-GB" smtClean="0"/>
              <a:t>7</a:t>
            </a:fld>
            <a:endParaRPr lang="en-GB"/>
          </a:p>
        </p:txBody>
      </p:sp>
    </p:spTree>
    <p:extLst>
      <p:ext uri="{BB962C8B-B14F-4D97-AF65-F5344CB8AC3E}">
        <p14:creationId xmlns:p14="http://schemas.microsoft.com/office/powerpoint/2010/main" val="115692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87DF6-09CC-E56A-1BB7-DEDFAEA66F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5A2C5D5-86F8-85A8-F281-FEC4976F78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F6A0C09-9858-76F4-E172-389807FE97DD}"/>
              </a:ext>
            </a:extLst>
          </p:cNvPr>
          <p:cNvSpPr>
            <a:spLocks noGrp="1"/>
          </p:cNvSpPr>
          <p:nvPr>
            <p:ph type="dt" sz="half" idx="10"/>
          </p:nvPr>
        </p:nvSpPr>
        <p:spPr/>
        <p:txBody>
          <a:bodyPr/>
          <a:lstStyle/>
          <a:p>
            <a:fld id="{4CD453AA-F3D4-40C2-9B90-1D2A7ECF9CC2}" type="datetimeFigureOut">
              <a:rPr lang="en-GB" smtClean="0"/>
              <a:t>07/08/2024</a:t>
            </a:fld>
            <a:endParaRPr lang="en-GB"/>
          </a:p>
        </p:txBody>
      </p:sp>
      <p:sp>
        <p:nvSpPr>
          <p:cNvPr id="5" name="Footer Placeholder 4">
            <a:extLst>
              <a:ext uri="{FF2B5EF4-FFF2-40B4-BE49-F238E27FC236}">
                <a16:creationId xmlns:a16="http://schemas.microsoft.com/office/drawing/2014/main" id="{46ECED86-1510-39EC-41B1-0856F8DFA8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5A7990-3F2C-623F-3637-D8B6C5AC042C}"/>
              </a:ext>
            </a:extLst>
          </p:cNvPr>
          <p:cNvSpPr>
            <a:spLocks noGrp="1"/>
          </p:cNvSpPr>
          <p:nvPr>
            <p:ph type="sldNum" sz="quarter" idx="12"/>
          </p:nvPr>
        </p:nvSpPr>
        <p:spPr/>
        <p:txBody>
          <a:bodyPr/>
          <a:lstStyle/>
          <a:p>
            <a:fld id="{8C52FCFD-C4D3-47B5-ADCB-B0A28076D692}" type="slidenum">
              <a:rPr lang="en-GB" smtClean="0"/>
              <a:t>‹#›</a:t>
            </a:fld>
            <a:endParaRPr lang="en-GB"/>
          </a:p>
        </p:txBody>
      </p:sp>
    </p:spTree>
    <p:extLst>
      <p:ext uri="{BB962C8B-B14F-4D97-AF65-F5344CB8AC3E}">
        <p14:creationId xmlns:p14="http://schemas.microsoft.com/office/powerpoint/2010/main" val="302608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7098B-9172-D2FC-3B91-D6AFD0518B1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CAAB82E-33D3-8453-F13E-D6816E5EF5A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D9D956-543A-F6F2-94FC-4C92D1BBD2A1}"/>
              </a:ext>
            </a:extLst>
          </p:cNvPr>
          <p:cNvSpPr>
            <a:spLocks noGrp="1"/>
          </p:cNvSpPr>
          <p:nvPr>
            <p:ph type="dt" sz="half" idx="10"/>
          </p:nvPr>
        </p:nvSpPr>
        <p:spPr/>
        <p:txBody>
          <a:bodyPr/>
          <a:lstStyle/>
          <a:p>
            <a:fld id="{4CD453AA-F3D4-40C2-9B90-1D2A7ECF9CC2}" type="datetimeFigureOut">
              <a:rPr lang="en-GB" smtClean="0"/>
              <a:t>07/08/2024</a:t>
            </a:fld>
            <a:endParaRPr lang="en-GB"/>
          </a:p>
        </p:txBody>
      </p:sp>
      <p:sp>
        <p:nvSpPr>
          <p:cNvPr id="5" name="Footer Placeholder 4">
            <a:extLst>
              <a:ext uri="{FF2B5EF4-FFF2-40B4-BE49-F238E27FC236}">
                <a16:creationId xmlns:a16="http://schemas.microsoft.com/office/drawing/2014/main" id="{D75DD065-3D65-23DB-3959-7A38FBE6C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E3399D-28C6-CCDB-9638-64C765E7C2D1}"/>
              </a:ext>
            </a:extLst>
          </p:cNvPr>
          <p:cNvSpPr>
            <a:spLocks noGrp="1"/>
          </p:cNvSpPr>
          <p:nvPr>
            <p:ph type="sldNum" sz="quarter" idx="12"/>
          </p:nvPr>
        </p:nvSpPr>
        <p:spPr/>
        <p:txBody>
          <a:bodyPr/>
          <a:lstStyle/>
          <a:p>
            <a:fld id="{8C52FCFD-C4D3-47B5-ADCB-B0A28076D692}" type="slidenum">
              <a:rPr lang="en-GB" smtClean="0"/>
              <a:t>‹#›</a:t>
            </a:fld>
            <a:endParaRPr lang="en-GB"/>
          </a:p>
        </p:txBody>
      </p:sp>
    </p:spTree>
    <p:extLst>
      <p:ext uri="{BB962C8B-B14F-4D97-AF65-F5344CB8AC3E}">
        <p14:creationId xmlns:p14="http://schemas.microsoft.com/office/powerpoint/2010/main" val="416907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BFA291-3B5C-30EF-C82A-9575DC8ABD6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72E9EF4-0231-9AC5-96C4-15F4BA1AA23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CCBCD6F-2CA6-2CA1-7A4D-86F517B2F80E}"/>
              </a:ext>
            </a:extLst>
          </p:cNvPr>
          <p:cNvSpPr>
            <a:spLocks noGrp="1"/>
          </p:cNvSpPr>
          <p:nvPr>
            <p:ph type="dt" sz="half" idx="10"/>
          </p:nvPr>
        </p:nvSpPr>
        <p:spPr/>
        <p:txBody>
          <a:bodyPr/>
          <a:lstStyle/>
          <a:p>
            <a:fld id="{4CD453AA-F3D4-40C2-9B90-1D2A7ECF9CC2}" type="datetimeFigureOut">
              <a:rPr lang="en-GB" smtClean="0"/>
              <a:t>07/08/2024</a:t>
            </a:fld>
            <a:endParaRPr lang="en-GB"/>
          </a:p>
        </p:txBody>
      </p:sp>
      <p:sp>
        <p:nvSpPr>
          <p:cNvPr id="5" name="Footer Placeholder 4">
            <a:extLst>
              <a:ext uri="{FF2B5EF4-FFF2-40B4-BE49-F238E27FC236}">
                <a16:creationId xmlns:a16="http://schemas.microsoft.com/office/drawing/2014/main" id="{F3BE2CB5-5AF4-CFFC-5408-AAE72D7DC9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97880A-5ED0-1DDE-202C-ACEA6765BFB2}"/>
              </a:ext>
            </a:extLst>
          </p:cNvPr>
          <p:cNvSpPr>
            <a:spLocks noGrp="1"/>
          </p:cNvSpPr>
          <p:nvPr>
            <p:ph type="sldNum" sz="quarter" idx="12"/>
          </p:nvPr>
        </p:nvSpPr>
        <p:spPr/>
        <p:txBody>
          <a:bodyPr/>
          <a:lstStyle/>
          <a:p>
            <a:fld id="{8C52FCFD-C4D3-47B5-ADCB-B0A28076D692}" type="slidenum">
              <a:rPr lang="en-GB" smtClean="0"/>
              <a:t>‹#›</a:t>
            </a:fld>
            <a:endParaRPr lang="en-GB"/>
          </a:p>
        </p:txBody>
      </p:sp>
    </p:spTree>
    <p:extLst>
      <p:ext uri="{BB962C8B-B14F-4D97-AF65-F5344CB8AC3E}">
        <p14:creationId xmlns:p14="http://schemas.microsoft.com/office/powerpoint/2010/main" val="312439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0B60-938A-B2C1-92F2-60E0C478EC8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167F5C7-EA76-9725-2087-021FF5A3FBA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79E0478-921C-25C3-7C43-B37B4627ED5F}"/>
              </a:ext>
            </a:extLst>
          </p:cNvPr>
          <p:cNvSpPr>
            <a:spLocks noGrp="1"/>
          </p:cNvSpPr>
          <p:nvPr>
            <p:ph type="dt" sz="half" idx="10"/>
          </p:nvPr>
        </p:nvSpPr>
        <p:spPr/>
        <p:txBody>
          <a:bodyPr/>
          <a:lstStyle/>
          <a:p>
            <a:fld id="{4CD453AA-F3D4-40C2-9B90-1D2A7ECF9CC2}" type="datetimeFigureOut">
              <a:rPr lang="en-GB" smtClean="0"/>
              <a:t>07/08/2024</a:t>
            </a:fld>
            <a:endParaRPr lang="en-GB"/>
          </a:p>
        </p:txBody>
      </p:sp>
      <p:sp>
        <p:nvSpPr>
          <p:cNvPr id="5" name="Footer Placeholder 4">
            <a:extLst>
              <a:ext uri="{FF2B5EF4-FFF2-40B4-BE49-F238E27FC236}">
                <a16:creationId xmlns:a16="http://schemas.microsoft.com/office/drawing/2014/main" id="{37F8D9BC-4CFD-4795-3249-B48C8DA487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52F522-9390-2570-E3A9-43C31649FFC8}"/>
              </a:ext>
            </a:extLst>
          </p:cNvPr>
          <p:cNvSpPr>
            <a:spLocks noGrp="1"/>
          </p:cNvSpPr>
          <p:nvPr>
            <p:ph type="sldNum" sz="quarter" idx="12"/>
          </p:nvPr>
        </p:nvSpPr>
        <p:spPr/>
        <p:txBody>
          <a:bodyPr/>
          <a:lstStyle/>
          <a:p>
            <a:fld id="{8C52FCFD-C4D3-47B5-ADCB-B0A28076D692}" type="slidenum">
              <a:rPr lang="en-GB" smtClean="0"/>
              <a:t>‹#›</a:t>
            </a:fld>
            <a:endParaRPr lang="en-GB"/>
          </a:p>
        </p:txBody>
      </p:sp>
    </p:spTree>
    <p:extLst>
      <p:ext uri="{BB962C8B-B14F-4D97-AF65-F5344CB8AC3E}">
        <p14:creationId xmlns:p14="http://schemas.microsoft.com/office/powerpoint/2010/main" val="192072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D609-A9AA-CD08-A7CF-AE5DF3BBA4C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F132BA0-F52A-BF8A-DE3D-A23259414C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E18163A-98F1-10B8-BA18-942A16AE8ECD}"/>
              </a:ext>
            </a:extLst>
          </p:cNvPr>
          <p:cNvSpPr>
            <a:spLocks noGrp="1"/>
          </p:cNvSpPr>
          <p:nvPr>
            <p:ph type="dt" sz="half" idx="10"/>
          </p:nvPr>
        </p:nvSpPr>
        <p:spPr/>
        <p:txBody>
          <a:bodyPr/>
          <a:lstStyle/>
          <a:p>
            <a:fld id="{4CD453AA-F3D4-40C2-9B90-1D2A7ECF9CC2}" type="datetimeFigureOut">
              <a:rPr lang="en-GB" smtClean="0"/>
              <a:t>07/08/2024</a:t>
            </a:fld>
            <a:endParaRPr lang="en-GB"/>
          </a:p>
        </p:txBody>
      </p:sp>
      <p:sp>
        <p:nvSpPr>
          <p:cNvPr id="5" name="Footer Placeholder 4">
            <a:extLst>
              <a:ext uri="{FF2B5EF4-FFF2-40B4-BE49-F238E27FC236}">
                <a16:creationId xmlns:a16="http://schemas.microsoft.com/office/drawing/2014/main" id="{9D11EAAB-7CD8-C053-1C63-1B8916E06D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458075-0A2A-4609-C3CC-F7F1B49DA7A4}"/>
              </a:ext>
            </a:extLst>
          </p:cNvPr>
          <p:cNvSpPr>
            <a:spLocks noGrp="1"/>
          </p:cNvSpPr>
          <p:nvPr>
            <p:ph type="sldNum" sz="quarter" idx="12"/>
          </p:nvPr>
        </p:nvSpPr>
        <p:spPr/>
        <p:txBody>
          <a:bodyPr/>
          <a:lstStyle/>
          <a:p>
            <a:fld id="{8C52FCFD-C4D3-47B5-ADCB-B0A28076D692}" type="slidenum">
              <a:rPr lang="en-GB" smtClean="0"/>
              <a:t>‹#›</a:t>
            </a:fld>
            <a:endParaRPr lang="en-GB"/>
          </a:p>
        </p:txBody>
      </p:sp>
    </p:spTree>
    <p:extLst>
      <p:ext uri="{BB962C8B-B14F-4D97-AF65-F5344CB8AC3E}">
        <p14:creationId xmlns:p14="http://schemas.microsoft.com/office/powerpoint/2010/main" val="354128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F8B9-9020-E7A8-6FB6-6BFDF2E2A3A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A09F495-0B05-F361-CC52-89B6D22BD8A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5452BC7-2D05-2C68-7811-D5FAC8319AB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A76B408-B8B1-DCBF-6315-48E294BA8B35}"/>
              </a:ext>
            </a:extLst>
          </p:cNvPr>
          <p:cNvSpPr>
            <a:spLocks noGrp="1"/>
          </p:cNvSpPr>
          <p:nvPr>
            <p:ph type="dt" sz="half" idx="10"/>
          </p:nvPr>
        </p:nvSpPr>
        <p:spPr/>
        <p:txBody>
          <a:bodyPr/>
          <a:lstStyle/>
          <a:p>
            <a:fld id="{4CD453AA-F3D4-40C2-9B90-1D2A7ECF9CC2}" type="datetimeFigureOut">
              <a:rPr lang="en-GB" smtClean="0"/>
              <a:t>07/08/2024</a:t>
            </a:fld>
            <a:endParaRPr lang="en-GB"/>
          </a:p>
        </p:txBody>
      </p:sp>
      <p:sp>
        <p:nvSpPr>
          <p:cNvPr id="6" name="Footer Placeholder 5">
            <a:extLst>
              <a:ext uri="{FF2B5EF4-FFF2-40B4-BE49-F238E27FC236}">
                <a16:creationId xmlns:a16="http://schemas.microsoft.com/office/drawing/2014/main" id="{3756B588-4E32-868E-C16E-084DC37E2F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16FD28-C376-2830-6859-FA8343D50D92}"/>
              </a:ext>
            </a:extLst>
          </p:cNvPr>
          <p:cNvSpPr>
            <a:spLocks noGrp="1"/>
          </p:cNvSpPr>
          <p:nvPr>
            <p:ph type="sldNum" sz="quarter" idx="12"/>
          </p:nvPr>
        </p:nvSpPr>
        <p:spPr/>
        <p:txBody>
          <a:bodyPr/>
          <a:lstStyle/>
          <a:p>
            <a:fld id="{8C52FCFD-C4D3-47B5-ADCB-B0A28076D692}" type="slidenum">
              <a:rPr lang="en-GB" smtClean="0"/>
              <a:t>‹#›</a:t>
            </a:fld>
            <a:endParaRPr lang="en-GB"/>
          </a:p>
        </p:txBody>
      </p:sp>
    </p:spTree>
    <p:extLst>
      <p:ext uri="{BB962C8B-B14F-4D97-AF65-F5344CB8AC3E}">
        <p14:creationId xmlns:p14="http://schemas.microsoft.com/office/powerpoint/2010/main" val="327883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FD31-9442-65D5-E61F-B6506DDAF60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A722560-E978-C966-FAAE-7DF5F7388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F084C04-1D0E-8F6B-C6BE-EE81500C311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D6879C6-1B48-3CCA-C8F3-A65F4CEC3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BA59F69-4646-5018-FC35-9946926FE9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4F4210A-C7FA-58D5-9E03-2C06E69BB964}"/>
              </a:ext>
            </a:extLst>
          </p:cNvPr>
          <p:cNvSpPr>
            <a:spLocks noGrp="1"/>
          </p:cNvSpPr>
          <p:nvPr>
            <p:ph type="dt" sz="half" idx="10"/>
          </p:nvPr>
        </p:nvSpPr>
        <p:spPr/>
        <p:txBody>
          <a:bodyPr/>
          <a:lstStyle/>
          <a:p>
            <a:fld id="{4CD453AA-F3D4-40C2-9B90-1D2A7ECF9CC2}" type="datetimeFigureOut">
              <a:rPr lang="en-GB" smtClean="0"/>
              <a:t>07/08/2024</a:t>
            </a:fld>
            <a:endParaRPr lang="en-GB"/>
          </a:p>
        </p:txBody>
      </p:sp>
      <p:sp>
        <p:nvSpPr>
          <p:cNvPr id="8" name="Footer Placeholder 7">
            <a:extLst>
              <a:ext uri="{FF2B5EF4-FFF2-40B4-BE49-F238E27FC236}">
                <a16:creationId xmlns:a16="http://schemas.microsoft.com/office/drawing/2014/main" id="{000F2209-4AB1-A7CB-0EFF-56022CF211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E38391-28D3-B74F-7360-B767D9CC5FA8}"/>
              </a:ext>
            </a:extLst>
          </p:cNvPr>
          <p:cNvSpPr>
            <a:spLocks noGrp="1"/>
          </p:cNvSpPr>
          <p:nvPr>
            <p:ph type="sldNum" sz="quarter" idx="12"/>
          </p:nvPr>
        </p:nvSpPr>
        <p:spPr/>
        <p:txBody>
          <a:bodyPr/>
          <a:lstStyle/>
          <a:p>
            <a:fld id="{8C52FCFD-C4D3-47B5-ADCB-B0A28076D692}" type="slidenum">
              <a:rPr lang="en-GB" smtClean="0"/>
              <a:t>‹#›</a:t>
            </a:fld>
            <a:endParaRPr lang="en-GB"/>
          </a:p>
        </p:txBody>
      </p:sp>
    </p:spTree>
    <p:extLst>
      <p:ext uri="{BB962C8B-B14F-4D97-AF65-F5344CB8AC3E}">
        <p14:creationId xmlns:p14="http://schemas.microsoft.com/office/powerpoint/2010/main" val="351042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335B-D89F-5909-E5E4-7B1E7E4043C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71C7898-B9BE-E075-654D-0E7018B7AEE0}"/>
              </a:ext>
            </a:extLst>
          </p:cNvPr>
          <p:cNvSpPr>
            <a:spLocks noGrp="1"/>
          </p:cNvSpPr>
          <p:nvPr>
            <p:ph type="dt" sz="half" idx="10"/>
          </p:nvPr>
        </p:nvSpPr>
        <p:spPr/>
        <p:txBody>
          <a:bodyPr/>
          <a:lstStyle/>
          <a:p>
            <a:fld id="{4CD453AA-F3D4-40C2-9B90-1D2A7ECF9CC2}" type="datetimeFigureOut">
              <a:rPr lang="en-GB" smtClean="0"/>
              <a:t>07/08/2024</a:t>
            </a:fld>
            <a:endParaRPr lang="en-GB"/>
          </a:p>
        </p:txBody>
      </p:sp>
      <p:sp>
        <p:nvSpPr>
          <p:cNvPr id="4" name="Footer Placeholder 3">
            <a:extLst>
              <a:ext uri="{FF2B5EF4-FFF2-40B4-BE49-F238E27FC236}">
                <a16:creationId xmlns:a16="http://schemas.microsoft.com/office/drawing/2014/main" id="{A09758F5-6F45-8A52-DE4F-4881745117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7D8AC3-9942-AC90-7C97-3F7E9CC326DB}"/>
              </a:ext>
            </a:extLst>
          </p:cNvPr>
          <p:cNvSpPr>
            <a:spLocks noGrp="1"/>
          </p:cNvSpPr>
          <p:nvPr>
            <p:ph type="sldNum" sz="quarter" idx="12"/>
          </p:nvPr>
        </p:nvSpPr>
        <p:spPr/>
        <p:txBody>
          <a:bodyPr/>
          <a:lstStyle/>
          <a:p>
            <a:fld id="{8C52FCFD-C4D3-47B5-ADCB-B0A28076D692}" type="slidenum">
              <a:rPr lang="en-GB" smtClean="0"/>
              <a:t>‹#›</a:t>
            </a:fld>
            <a:endParaRPr lang="en-GB"/>
          </a:p>
        </p:txBody>
      </p:sp>
    </p:spTree>
    <p:extLst>
      <p:ext uri="{BB962C8B-B14F-4D97-AF65-F5344CB8AC3E}">
        <p14:creationId xmlns:p14="http://schemas.microsoft.com/office/powerpoint/2010/main" val="244596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18003D-9A03-29E8-B4B5-3DB9852418D3}"/>
              </a:ext>
            </a:extLst>
          </p:cNvPr>
          <p:cNvSpPr>
            <a:spLocks noGrp="1"/>
          </p:cNvSpPr>
          <p:nvPr>
            <p:ph type="dt" sz="half" idx="10"/>
          </p:nvPr>
        </p:nvSpPr>
        <p:spPr/>
        <p:txBody>
          <a:bodyPr/>
          <a:lstStyle/>
          <a:p>
            <a:fld id="{4CD453AA-F3D4-40C2-9B90-1D2A7ECF9CC2}" type="datetimeFigureOut">
              <a:rPr lang="en-GB" smtClean="0"/>
              <a:t>07/08/2024</a:t>
            </a:fld>
            <a:endParaRPr lang="en-GB"/>
          </a:p>
        </p:txBody>
      </p:sp>
      <p:sp>
        <p:nvSpPr>
          <p:cNvPr id="3" name="Footer Placeholder 2">
            <a:extLst>
              <a:ext uri="{FF2B5EF4-FFF2-40B4-BE49-F238E27FC236}">
                <a16:creationId xmlns:a16="http://schemas.microsoft.com/office/drawing/2014/main" id="{5494D851-C3C0-7A4E-47BE-DFD14EF55E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6B62C4-B4F8-A925-E094-00187F43F199}"/>
              </a:ext>
            </a:extLst>
          </p:cNvPr>
          <p:cNvSpPr>
            <a:spLocks noGrp="1"/>
          </p:cNvSpPr>
          <p:nvPr>
            <p:ph type="sldNum" sz="quarter" idx="12"/>
          </p:nvPr>
        </p:nvSpPr>
        <p:spPr/>
        <p:txBody>
          <a:bodyPr/>
          <a:lstStyle/>
          <a:p>
            <a:fld id="{8C52FCFD-C4D3-47B5-ADCB-B0A28076D692}" type="slidenum">
              <a:rPr lang="en-GB" smtClean="0"/>
              <a:t>‹#›</a:t>
            </a:fld>
            <a:endParaRPr lang="en-GB"/>
          </a:p>
        </p:txBody>
      </p:sp>
    </p:spTree>
    <p:extLst>
      <p:ext uri="{BB962C8B-B14F-4D97-AF65-F5344CB8AC3E}">
        <p14:creationId xmlns:p14="http://schemas.microsoft.com/office/powerpoint/2010/main" val="124932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3E3B7-ACD9-D6B0-194B-21C6822909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799B478-8EEF-7CF3-F4C6-D2254F642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3F905A9-5FA4-AF71-AC3C-9DAFB9486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EF392A-0875-3397-C62B-26338930ABB6}"/>
              </a:ext>
            </a:extLst>
          </p:cNvPr>
          <p:cNvSpPr>
            <a:spLocks noGrp="1"/>
          </p:cNvSpPr>
          <p:nvPr>
            <p:ph type="dt" sz="half" idx="10"/>
          </p:nvPr>
        </p:nvSpPr>
        <p:spPr/>
        <p:txBody>
          <a:bodyPr/>
          <a:lstStyle/>
          <a:p>
            <a:fld id="{4CD453AA-F3D4-40C2-9B90-1D2A7ECF9CC2}" type="datetimeFigureOut">
              <a:rPr lang="en-GB" smtClean="0"/>
              <a:t>07/08/2024</a:t>
            </a:fld>
            <a:endParaRPr lang="en-GB"/>
          </a:p>
        </p:txBody>
      </p:sp>
      <p:sp>
        <p:nvSpPr>
          <p:cNvPr id="6" name="Footer Placeholder 5">
            <a:extLst>
              <a:ext uri="{FF2B5EF4-FFF2-40B4-BE49-F238E27FC236}">
                <a16:creationId xmlns:a16="http://schemas.microsoft.com/office/drawing/2014/main" id="{2EEF3BDB-0E2E-55C6-D6F0-386C4CA091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61196D-A3B0-5BD6-0F11-17DF87C57B9D}"/>
              </a:ext>
            </a:extLst>
          </p:cNvPr>
          <p:cNvSpPr>
            <a:spLocks noGrp="1"/>
          </p:cNvSpPr>
          <p:nvPr>
            <p:ph type="sldNum" sz="quarter" idx="12"/>
          </p:nvPr>
        </p:nvSpPr>
        <p:spPr/>
        <p:txBody>
          <a:bodyPr/>
          <a:lstStyle/>
          <a:p>
            <a:fld id="{8C52FCFD-C4D3-47B5-ADCB-B0A28076D692}" type="slidenum">
              <a:rPr lang="en-GB" smtClean="0"/>
              <a:t>‹#›</a:t>
            </a:fld>
            <a:endParaRPr lang="en-GB"/>
          </a:p>
        </p:txBody>
      </p:sp>
    </p:spTree>
    <p:extLst>
      <p:ext uri="{BB962C8B-B14F-4D97-AF65-F5344CB8AC3E}">
        <p14:creationId xmlns:p14="http://schemas.microsoft.com/office/powerpoint/2010/main" val="279369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6C15-6A02-DB6F-82BB-F778BFF362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7392693-F34B-3897-F416-76B15A0D06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3CCA57-0D28-E856-8E10-A26728FCC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03BA8F-011E-1E7C-F015-1C6FCF28DFDF}"/>
              </a:ext>
            </a:extLst>
          </p:cNvPr>
          <p:cNvSpPr>
            <a:spLocks noGrp="1"/>
          </p:cNvSpPr>
          <p:nvPr>
            <p:ph type="dt" sz="half" idx="10"/>
          </p:nvPr>
        </p:nvSpPr>
        <p:spPr/>
        <p:txBody>
          <a:bodyPr/>
          <a:lstStyle/>
          <a:p>
            <a:fld id="{4CD453AA-F3D4-40C2-9B90-1D2A7ECF9CC2}" type="datetimeFigureOut">
              <a:rPr lang="en-GB" smtClean="0"/>
              <a:t>07/08/2024</a:t>
            </a:fld>
            <a:endParaRPr lang="en-GB"/>
          </a:p>
        </p:txBody>
      </p:sp>
      <p:sp>
        <p:nvSpPr>
          <p:cNvPr id="6" name="Footer Placeholder 5">
            <a:extLst>
              <a:ext uri="{FF2B5EF4-FFF2-40B4-BE49-F238E27FC236}">
                <a16:creationId xmlns:a16="http://schemas.microsoft.com/office/drawing/2014/main" id="{60497ABF-470B-E351-46C6-7BD142434E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E377A9-A095-EAA1-71A5-8E5345CA9E77}"/>
              </a:ext>
            </a:extLst>
          </p:cNvPr>
          <p:cNvSpPr>
            <a:spLocks noGrp="1"/>
          </p:cNvSpPr>
          <p:nvPr>
            <p:ph type="sldNum" sz="quarter" idx="12"/>
          </p:nvPr>
        </p:nvSpPr>
        <p:spPr/>
        <p:txBody>
          <a:bodyPr/>
          <a:lstStyle/>
          <a:p>
            <a:fld id="{8C52FCFD-C4D3-47B5-ADCB-B0A28076D692}" type="slidenum">
              <a:rPr lang="en-GB" smtClean="0"/>
              <a:t>‹#›</a:t>
            </a:fld>
            <a:endParaRPr lang="en-GB"/>
          </a:p>
        </p:txBody>
      </p:sp>
    </p:spTree>
    <p:extLst>
      <p:ext uri="{BB962C8B-B14F-4D97-AF65-F5344CB8AC3E}">
        <p14:creationId xmlns:p14="http://schemas.microsoft.com/office/powerpoint/2010/main" val="613171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F9DD89-54B0-7C55-2C55-AA5CEC55F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D0C3B56-1357-C071-381E-C3A2EF5C03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8AB965-C289-0409-FD21-FD0C464D6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D453AA-F3D4-40C2-9B90-1D2A7ECF9CC2}" type="datetimeFigureOut">
              <a:rPr lang="en-GB" smtClean="0"/>
              <a:t>07/08/2024</a:t>
            </a:fld>
            <a:endParaRPr lang="en-GB"/>
          </a:p>
        </p:txBody>
      </p:sp>
      <p:sp>
        <p:nvSpPr>
          <p:cNvPr id="5" name="Footer Placeholder 4">
            <a:extLst>
              <a:ext uri="{FF2B5EF4-FFF2-40B4-BE49-F238E27FC236}">
                <a16:creationId xmlns:a16="http://schemas.microsoft.com/office/drawing/2014/main" id="{4B2CAE08-0B43-41C3-7CB1-DB293770B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740EA56-0C06-F7E1-C008-80FE89F7D1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52FCFD-C4D3-47B5-ADCB-B0A28076D692}" type="slidenum">
              <a:rPr lang="en-GB" smtClean="0"/>
              <a:t>‹#›</a:t>
            </a:fld>
            <a:endParaRPr lang="en-GB"/>
          </a:p>
        </p:txBody>
      </p:sp>
    </p:spTree>
    <p:extLst>
      <p:ext uri="{BB962C8B-B14F-4D97-AF65-F5344CB8AC3E}">
        <p14:creationId xmlns:p14="http://schemas.microsoft.com/office/powerpoint/2010/main" val="3603707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zx04Kl8y4dE?feature=oembed"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latt Projects | Photos, videos, logos, illustrations and branding on  Behance">
            <a:extLst>
              <a:ext uri="{FF2B5EF4-FFF2-40B4-BE49-F238E27FC236}">
                <a16:creationId xmlns:a16="http://schemas.microsoft.com/office/drawing/2014/main" id="{EF59F56C-E360-DF3B-34CC-5B0209AC78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89" b="10326"/>
          <a:stretch/>
        </p:blipFill>
        <p:spPr bwMode="auto">
          <a:xfrm>
            <a:off x="-3048" y="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050578-4FA4-FDBD-8FCD-4C539F181BC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7200" dirty="0" err="1">
                <a:latin typeface="Arial" panose="020B0604020202020204" pitchFamily="34" charset="0"/>
                <a:cs typeface="Arial" panose="020B0604020202020204" pitchFamily="34" charset="0"/>
              </a:rPr>
              <a:t>GeogShots</a:t>
            </a:r>
            <a:r>
              <a:rPr lang="en-US" sz="7200" dirty="0">
                <a:solidFill>
                  <a:srgbClr val="FFFFFF"/>
                </a:solidFill>
                <a:latin typeface="Arial" panose="020B0604020202020204" pitchFamily="34" charset="0"/>
                <a:cs typeface="Arial" panose="020B0604020202020204" pitchFamily="34" charset="0"/>
              </a:rPr>
              <a:t> </a:t>
            </a:r>
            <a:endParaRPr lang="en-GB" sz="7200" dirty="0">
              <a:solidFill>
                <a:srgbClr val="FFFFFF"/>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ADBD2FB-DC06-894A-A371-8F3E717D239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sz="900" dirty="0">
                <a:solidFill>
                  <a:srgbClr val="FFFFFF"/>
                </a:solidFill>
                <a:latin typeface="Arial" panose="020B0604020202020204" pitchFamily="34" charset="0"/>
                <a:cs typeface="Arial" panose="020B0604020202020204" pitchFamily="34" charset="0"/>
              </a:rPr>
              <a:t>CC BY-NC-ND 4.0</a:t>
            </a:r>
          </a:p>
        </p:txBody>
      </p:sp>
      <p:pic>
        <p:nvPicPr>
          <p:cNvPr id="5" name="Picture 4">
            <a:extLst>
              <a:ext uri="{FF2B5EF4-FFF2-40B4-BE49-F238E27FC236}">
                <a16:creationId xmlns:a16="http://schemas.microsoft.com/office/drawing/2014/main" id="{4FD33A7C-ED23-DE95-CB08-59613C0896EC}"/>
              </a:ext>
            </a:extLst>
          </p:cNvPr>
          <p:cNvPicPr>
            <a:picLocks noChangeAspect="1"/>
          </p:cNvPicPr>
          <p:nvPr/>
        </p:nvPicPr>
        <p:blipFill>
          <a:blip r:embed="rId3"/>
          <a:stretch>
            <a:fillRect/>
          </a:stretch>
        </p:blipFill>
        <p:spPr>
          <a:xfrm>
            <a:off x="8418195" y="152135"/>
            <a:ext cx="973207" cy="972105"/>
          </a:xfrm>
          <a:prstGeom prst="rect">
            <a:avLst/>
          </a:prstGeom>
        </p:spPr>
      </p:pic>
    </p:spTree>
    <p:extLst>
      <p:ext uri="{BB962C8B-B14F-4D97-AF65-F5344CB8AC3E}">
        <p14:creationId xmlns:p14="http://schemas.microsoft.com/office/powerpoint/2010/main" val="9952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D707-5A1D-1B16-62AC-9F5AA59FE663}"/>
              </a:ext>
            </a:extLst>
          </p:cNvPr>
          <p:cNvSpPr>
            <a:spLocks noGrp="1"/>
          </p:cNvSpPr>
          <p:nvPr>
            <p:ph type="title"/>
          </p:nvPr>
        </p:nvSpPr>
        <p:spPr/>
        <p:txBody>
          <a:bodyPr>
            <a:normAutofit/>
          </a:bodyPr>
          <a:lstStyle/>
          <a:p>
            <a:r>
              <a:rPr lang="en-US" sz="5400" b="1" dirty="0" err="1">
                <a:latin typeface="Arial" panose="020B0604020202020204" pitchFamily="34" charset="0"/>
                <a:cs typeface="Arial" panose="020B0604020202020204" pitchFamily="34" charset="0"/>
              </a:rPr>
              <a:t>GeogShot</a:t>
            </a:r>
            <a:r>
              <a:rPr lang="en-US" sz="5400" b="1" dirty="0">
                <a:latin typeface="Arial" panose="020B0604020202020204" pitchFamily="34" charset="0"/>
                <a:cs typeface="Arial" panose="020B0604020202020204" pitchFamily="34" charset="0"/>
              </a:rPr>
              <a:t>.</a:t>
            </a:r>
            <a:endParaRPr lang="en-GB" sz="5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6A2479E-81ED-FB8A-0E13-44F6CA7B4F4E}"/>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 10-minute solution focused “shot” of geography to help guide your learners to more successful responses in the exam.</a:t>
            </a:r>
          </a:p>
          <a:p>
            <a:r>
              <a:rPr lang="en-US" dirty="0">
                <a:latin typeface="Arial" panose="020B0604020202020204" pitchFamily="34" charset="0"/>
                <a:cs typeface="Arial" panose="020B0604020202020204" pitchFamily="34" charset="0"/>
              </a:rPr>
              <a:t>They are designed so you can fit these resources into your existing lesson plan or adapt as you want.</a:t>
            </a:r>
          </a:p>
          <a:p>
            <a:r>
              <a:rPr lang="en-US" dirty="0">
                <a:latin typeface="Arial" panose="020B0604020202020204" pitchFamily="34" charset="0"/>
                <a:cs typeface="Arial" panose="020B0604020202020204" pitchFamily="34" charset="0"/>
              </a:rPr>
              <a:t>Each builds on identified actions from examiners reports.</a:t>
            </a:r>
          </a:p>
          <a:p>
            <a:r>
              <a:rPr lang="en-US" dirty="0">
                <a:latin typeface="Arial" panose="020B0604020202020204" pitchFamily="34" charset="0"/>
                <a:cs typeface="Arial" panose="020B0604020202020204" pitchFamily="34" charset="0"/>
              </a:rPr>
              <a:t>They could be part of your intervention strategy to support and challenge your learners in class.</a:t>
            </a:r>
          </a:p>
          <a:p>
            <a:r>
              <a:rPr lang="en-US" dirty="0">
                <a:latin typeface="Arial" panose="020B0604020202020204" pitchFamily="34" charset="0"/>
                <a:cs typeface="Arial" panose="020B0604020202020204" pitchFamily="34" charset="0"/>
              </a:rPr>
              <a:t>They are designed to allow you to insert a relevant question to work on from any aspect within the specification.</a:t>
            </a: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CF1B393-3756-7C16-BD60-E30F26BB83FD}"/>
              </a:ext>
            </a:extLst>
          </p:cNvPr>
          <p:cNvPicPr>
            <a:picLocks noChangeAspect="1"/>
          </p:cNvPicPr>
          <p:nvPr/>
        </p:nvPicPr>
        <p:blipFill>
          <a:blip r:embed="rId2"/>
          <a:stretch>
            <a:fillRect/>
          </a:stretch>
        </p:blipFill>
        <p:spPr>
          <a:xfrm>
            <a:off x="10424242" y="365125"/>
            <a:ext cx="973207" cy="972105"/>
          </a:xfrm>
          <a:prstGeom prst="rect">
            <a:avLst/>
          </a:prstGeom>
        </p:spPr>
      </p:pic>
    </p:spTree>
    <p:extLst>
      <p:ext uri="{BB962C8B-B14F-4D97-AF65-F5344CB8AC3E}">
        <p14:creationId xmlns:p14="http://schemas.microsoft.com/office/powerpoint/2010/main" val="420295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84900B-EF04-8365-043D-A7A841DB52DA}"/>
              </a:ext>
            </a:extLst>
          </p:cNvPr>
          <p:cNvPicPr>
            <a:picLocks noChangeAspect="1"/>
          </p:cNvPicPr>
          <p:nvPr/>
        </p:nvPicPr>
        <p:blipFill>
          <a:blip r:embed="rId3"/>
          <a:stretch>
            <a:fillRect/>
          </a:stretch>
        </p:blipFill>
        <p:spPr>
          <a:xfrm>
            <a:off x="247650" y="4067175"/>
            <a:ext cx="3914775" cy="2609850"/>
          </a:xfrm>
          <a:prstGeom prst="rect">
            <a:avLst/>
          </a:prstGeom>
        </p:spPr>
      </p:pic>
      <p:sp>
        <p:nvSpPr>
          <p:cNvPr id="6" name="TextBox 5">
            <a:extLst>
              <a:ext uri="{FF2B5EF4-FFF2-40B4-BE49-F238E27FC236}">
                <a16:creationId xmlns:a16="http://schemas.microsoft.com/office/drawing/2014/main" id="{55F3335A-5AF0-2BF2-345A-910B0A13F9E6}"/>
              </a:ext>
            </a:extLst>
          </p:cNvPr>
          <p:cNvSpPr txBox="1"/>
          <p:nvPr/>
        </p:nvSpPr>
        <p:spPr>
          <a:xfrm>
            <a:off x="322555" y="6677025"/>
            <a:ext cx="893685" cy="230832"/>
          </a:xfrm>
          <a:prstGeom prst="rect">
            <a:avLst/>
          </a:prstGeom>
          <a:noFill/>
        </p:spPr>
        <p:txBody>
          <a:bodyPr wrap="square">
            <a:spAutoFit/>
          </a:bodyPr>
          <a:lstStyle/>
          <a:p>
            <a:r>
              <a:rPr lang="en-GB" sz="900" dirty="0"/>
              <a:t>CC BY-SA 3.0 </a:t>
            </a:r>
          </a:p>
        </p:txBody>
      </p:sp>
      <p:sp>
        <p:nvSpPr>
          <p:cNvPr id="7" name="Rectangle 6">
            <a:extLst>
              <a:ext uri="{FF2B5EF4-FFF2-40B4-BE49-F238E27FC236}">
                <a16:creationId xmlns:a16="http://schemas.microsoft.com/office/drawing/2014/main" id="{48284A7F-229D-6391-CDE3-612655FA5900}"/>
              </a:ext>
            </a:extLst>
          </p:cNvPr>
          <p:cNvSpPr/>
          <p:nvPr/>
        </p:nvSpPr>
        <p:spPr>
          <a:xfrm>
            <a:off x="247650" y="692458"/>
            <a:ext cx="4172505" cy="29029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It is important your learners can define with understanding geographical concepts.</a:t>
            </a:r>
            <a:endParaRPr lang="en-GB" sz="2400" dirty="0">
              <a:latin typeface="Arial" panose="020B0604020202020204" pitchFamily="34" charset="0"/>
              <a:cs typeface="Arial" panose="020B0604020202020204" pitchFamily="34" charset="0"/>
            </a:endParaRPr>
          </a:p>
        </p:txBody>
      </p:sp>
      <p:sp>
        <p:nvSpPr>
          <p:cNvPr id="9" name="Explosion: 8 Points 8">
            <a:extLst>
              <a:ext uri="{FF2B5EF4-FFF2-40B4-BE49-F238E27FC236}">
                <a16:creationId xmlns:a16="http://schemas.microsoft.com/office/drawing/2014/main" id="{6DB627C9-41A4-D677-1B85-72ECC3EB271C}"/>
              </a:ext>
            </a:extLst>
          </p:cNvPr>
          <p:cNvSpPr/>
          <p:nvPr/>
        </p:nvSpPr>
        <p:spPr>
          <a:xfrm>
            <a:off x="4947821" y="878889"/>
            <a:ext cx="6362330" cy="5291092"/>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How can this be included in your lesson?</a:t>
            </a:r>
            <a:endParaRPr lang="en-GB" sz="3200"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C4699CC-B5B8-9A86-04D2-30BEEA930E0C}"/>
              </a:ext>
            </a:extLst>
          </p:cNvPr>
          <p:cNvPicPr>
            <a:picLocks noChangeAspect="1"/>
          </p:cNvPicPr>
          <p:nvPr/>
        </p:nvPicPr>
        <p:blipFill>
          <a:blip r:embed="rId4"/>
          <a:stretch>
            <a:fillRect/>
          </a:stretch>
        </p:blipFill>
        <p:spPr>
          <a:xfrm>
            <a:off x="10721858" y="392836"/>
            <a:ext cx="973207" cy="972105"/>
          </a:xfrm>
          <a:prstGeom prst="rect">
            <a:avLst/>
          </a:prstGeom>
        </p:spPr>
      </p:pic>
    </p:spTree>
    <p:extLst>
      <p:ext uri="{BB962C8B-B14F-4D97-AF65-F5344CB8AC3E}">
        <p14:creationId xmlns:p14="http://schemas.microsoft.com/office/powerpoint/2010/main" val="351903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D02DE1-931E-8E3E-34D1-169A2A408230}"/>
              </a:ext>
            </a:extLst>
          </p:cNvPr>
          <p:cNvPicPr>
            <a:picLocks noChangeAspect="1"/>
          </p:cNvPicPr>
          <p:nvPr/>
        </p:nvPicPr>
        <p:blipFill>
          <a:blip r:embed="rId3"/>
          <a:stretch>
            <a:fillRect/>
          </a:stretch>
        </p:blipFill>
        <p:spPr>
          <a:xfrm>
            <a:off x="10607533" y="301772"/>
            <a:ext cx="969348" cy="975445"/>
          </a:xfrm>
          <a:prstGeom prst="rect">
            <a:avLst/>
          </a:prstGeom>
        </p:spPr>
      </p:pic>
      <p:pic>
        <p:nvPicPr>
          <p:cNvPr id="3" name="Picture 2">
            <a:extLst>
              <a:ext uri="{FF2B5EF4-FFF2-40B4-BE49-F238E27FC236}">
                <a16:creationId xmlns:a16="http://schemas.microsoft.com/office/drawing/2014/main" id="{CC019A11-95A6-6D24-A2FD-BD2B1C3A0C68}"/>
              </a:ext>
            </a:extLst>
          </p:cNvPr>
          <p:cNvPicPr>
            <a:picLocks noChangeAspect="1"/>
          </p:cNvPicPr>
          <p:nvPr/>
        </p:nvPicPr>
        <p:blipFill>
          <a:blip r:embed="rId4"/>
          <a:stretch>
            <a:fillRect/>
          </a:stretch>
        </p:blipFill>
        <p:spPr>
          <a:xfrm>
            <a:off x="3819525" y="787031"/>
            <a:ext cx="4743450" cy="5079923"/>
          </a:xfrm>
          <a:prstGeom prst="rect">
            <a:avLst/>
          </a:prstGeom>
        </p:spPr>
      </p:pic>
      <p:sp>
        <p:nvSpPr>
          <p:cNvPr id="4" name="Rectangle 3">
            <a:extLst>
              <a:ext uri="{FF2B5EF4-FFF2-40B4-BE49-F238E27FC236}">
                <a16:creationId xmlns:a16="http://schemas.microsoft.com/office/drawing/2014/main" id="{4003575D-542F-2AD0-97E1-E6783B448409}"/>
              </a:ext>
            </a:extLst>
          </p:cNvPr>
          <p:cNvSpPr/>
          <p:nvPr/>
        </p:nvSpPr>
        <p:spPr>
          <a:xfrm>
            <a:off x="514350" y="476250"/>
            <a:ext cx="2752725" cy="150495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dirty="0"/>
              <a:t>What does this image tell you about sustainability?</a:t>
            </a:r>
            <a:endParaRPr lang="en-GB" sz="2400" dirty="0"/>
          </a:p>
        </p:txBody>
      </p:sp>
      <p:sp>
        <p:nvSpPr>
          <p:cNvPr id="5" name="Speech Bubble: Rectangle with Corners Rounded 4">
            <a:extLst>
              <a:ext uri="{FF2B5EF4-FFF2-40B4-BE49-F238E27FC236}">
                <a16:creationId xmlns:a16="http://schemas.microsoft.com/office/drawing/2014/main" id="{802D8578-800B-27B7-9E9C-4E56E907C899}"/>
              </a:ext>
            </a:extLst>
          </p:cNvPr>
          <p:cNvSpPr/>
          <p:nvPr/>
        </p:nvSpPr>
        <p:spPr>
          <a:xfrm>
            <a:off x="7164371" y="173021"/>
            <a:ext cx="3252248" cy="1753525"/>
          </a:xfrm>
          <a:prstGeom prst="wedgeRoundRectCallout">
            <a:avLst>
              <a:gd name="adj1" fmla="val -47681"/>
              <a:gd name="adj2" fmla="val 679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effectLst/>
                <a:latin typeface="Arial" panose="020B0604020202020204" pitchFamily="34" charset="0"/>
                <a:ea typeface="Aptos" panose="020B0004020202020204" pitchFamily="34" charset="0"/>
                <a:cs typeface="Arial" panose="020B0604020202020204" pitchFamily="34" charset="0"/>
              </a:rPr>
              <a:t>Promoting fair access to resources and opportunities, improving quality of life, and fostering inclusive communities.</a:t>
            </a:r>
            <a:endParaRPr lang="en-GB" sz="2000" dirty="0">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2671BDB7-5B22-6DB9-6C79-AD0F35DD9B3B}"/>
              </a:ext>
            </a:extLst>
          </p:cNvPr>
          <p:cNvSpPr/>
          <p:nvPr/>
        </p:nvSpPr>
        <p:spPr>
          <a:xfrm>
            <a:off x="8368490" y="2509886"/>
            <a:ext cx="2988256" cy="1838227"/>
          </a:xfrm>
          <a:prstGeom prst="wedgeRoundRectCallout">
            <a:avLst>
              <a:gd name="adj1" fmla="val -54306"/>
              <a:gd name="adj2" fmla="val 6182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effectLst/>
                <a:latin typeface="Arial" panose="020B0604020202020204" pitchFamily="34" charset="0"/>
                <a:ea typeface="Aptos" panose="020B0004020202020204" pitchFamily="34" charset="0"/>
                <a:cs typeface="Arial" panose="020B0604020202020204" pitchFamily="34" charset="0"/>
              </a:rPr>
              <a:t>Ensuring economic practices are financially sustainable and can continue over the long term.</a:t>
            </a:r>
            <a:endParaRPr lang="en-GB" sz="2000" dirty="0">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1EE6A53F-57FF-1AC4-91ED-569980B8D36F}"/>
              </a:ext>
            </a:extLst>
          </p:cNvPr>
          <p:cNvSpPr/>
          <p:nvPr/>
        </p:nvSpPr>
        <p:spPr>
          <a:xfrm>
            <a:off x="844386" y="2912883"/>
            <a:ext cx="2422689" cy="1641836"/>
          </a:xfrm>
          <a:prstGeom prst="wedgeRoundRectCallout">
            <a:avLst>
              <a:gd name="adj1" fmla="val 68661"/>
              <a:gd name="adj2" fmla="val 2482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effectLst/>
                <a:latin typeface="Arial" panose="020B0604020202020204" pitchFamily="34" charset="0"/>
                <a:ea typeface="Aptos" panose="020B0004020202020204" pitchFamily="34" charset="0"/>
                <a:cs typeface="Arial" panose="020B0604020202020204" pitchFamily="34" charset="0"/>
              </a:rPr>
              <a:t>Preserving natural habitats, reducing pollution, and promoting biodiversity.</a:t>
            </a:r>
            <a:endParaRPr lang="en-GB" sz="20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47B3E46-6656-6538-EB90-BFF1ADAA810E}"/>
              </a:ext>
            </a:extLst>
          </p:cNvPr>
          <p:cNvSpPr/>
          <p:nvPr/>
        </p:nvSpPr>
        <p:spPr>
          <a:xfrm>
            <a:off x="763571" y="5486402"/>
            <a:ext cx="4336330" cy="10840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Include all 3 pillars in your written definition of sustainability.</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89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Sustainability">
            <a:hlinkClick r:id="" action="ppaction://media"/>
            <a:extLst>
              <a:ext uri="{FF2B5EF4-FFF2-40B4-BE49-F238E27FC236}">
                <a16:creationId xmlns:a16="http://schemas.microsoft.com/office/drawing/2014/main" id="{08838547-E0B9-B493-918D-51E5144AA0D3}"/>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268090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51EE2C-E466-2793-38DE-AF5A167723A1}"/>
              </a:ext>
            </a:extLst>
          </p:cNvPr>
          <p:cNvPicPr>
            <a:picLocks noChangeAspect="1"/>
          </p:cNvPicPr>
          <p:nvPr/>
        </p:nvPicPr>
        <p:blipFill>
          <a:blip r:embed="rId3"/>
          <a:stretch>
            <a:fillRect/>
          </a:stretch>
        </p:blipFill>
        <p:spPr>
          <a:xfrm>
            <a:off x="10673519" y="169797"/>
            <a:ext cx="969348" cy="975445"/>
          </a:xfrm>
          <a:prstGeom prst="rect">
            <a:avLst/>
          </a:prstGeom>
        </p:spPr>
      </p:pic>
      <p:sp>
        <p:nvSpPr>
          <p:cNvPr id="3" name="Oval 2">
            <a:extLst>
              <a:ext uri="{FF2B5EF4-FFF2-40B4-BE49-F238E27FC236}">
                <a16:creationId xmlns:a16="http://schemas.microsoft.com/office/drawing/2014/main" id="{8C57C772-DE53-4019-09E5-322D726DA6E0}"/>
              </a:ext>
            </a:extLst>
          </p:cNvPr>
          <p:cNvSpPr/>
          <p:nvPr/>
        </p:nvSpPr>
        <p:spPr>
          <a:xfrm>
            <a:off x="4383464" y="2830398"/>
            <a:ext cx="2875175" cy="119720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Term:</a:t>
            </a:r>
          </a:p>
          <a:p>
            <a:endParaRPr lang="en-US" dirty="0">
              <a:solidFill>
                <a:schemeClr val="tx1"/>
              </a:solidFill>
            </a:endParaRPr>
          </a:p>
          <a:p>
            <a:endParaRPr lang="en-GB" dirty="0">
              <a:solidFill>
                <a:schemeClr val="tx1"/>
              </a:solidFill>
            </a:endParaRPr>
          </a:p>
        </p:txBody>
      </p:sp>
      <p:sp>
        <p:nvSpPr>
          <p:cNvPr id="4" name="Rectangle 3">
            <a:extLst>
              <a:ext uri="{FF2B5EF4-FFF2-40B4-BE49-F238E27FC236}">
                <a16:creationId xmlns:a16="http://schemas.microsoft.com/office/drawing/2014/main" id="{2A914775-D89C-9FDD-2C67-BC018DDB87BF}"/>
              </a:ext>
            </a:extLst>
          </p:cNvPr>
          <p:cNvSpPr/>
          <p:nvPr/>
        </p:nvSpPr>
        <p:spPr>
          <a:xfrm>
            <a:off x="1263191" y="989814"/>
            <a:ext cx="3261675" cy="195134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Definition:</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GB" dirty="0">
              <a:solidFill>
                <a:schemeClr val="tx1"/>
              </a:solidFill>
            </a:endParaRPr>
          </a:p>
        </p:txBody>
      </p:sp>
      <p:sp>
        <p:nvSpPr>
          <p:cNvPr id="7" name="Rectangle 6">
            <a:extLst>
              <a:ext uri="{FF2B5EF4-FFF2-40B4-BE49-F238E27FC236}">
                <a16:creationId xmlns:a16="http://schemas.microsoft.com/office/drawing/2014/main" id="{BFB27F1C-9889-4BAA-86F2-D26329A642EC}"/>
              </a:ext>
            </a:extLst>
          </p:cNvPr>
          <p:cNvSpPr/>
          <p:nvPr/>
        </p:nvSpPr>
        <p:spPr>
          <a:xfrm>
            <a:off x="1338606" y="3916838"/>
            <a:ext cx="3261675" cy="195134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Examples: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GB" dirty="0">
              <a:solidFill>
                <a:schemeClr val="tx1"/>
              </a:solidFill>
            </a:endParaRPr>
          </a:p>
        </p:txBody>
      </p:sp>
      <p:sp>
        <p:nvSpPr>
          <p:cNvPr id="8" name="Rectangle 7">
            <a:extLst>
              <a:ext uri="{FF2B5EF4-FFF2-40B4-BE49-F238E27FC236}">
                <a16:creationId xmlns:a16="http://schemas.microsoft.com/office/drawing/2014/main" id="{5F800D4D-7D0B-F797-307B-5915965A260D}"/>
              </a:ext>
            </a:extLst>
          </p:cNvPr>
          <p:cNvSpPr/>
          <p:nvPr/>
        </p:nvSpPr>
        <p:spPr>
          <a:xfrm>
            <a:off x="7041822" y="989813"/>
            <a:ext cx="3261675" cy="195134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Characteristics: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GB" dirty="0">
              <a:solidFill>
                <a:schemeClr val="tx1"/>
              </a:solidFill>
            </a:endParaRPr>
          </a:p>
        </p:txBody>
      </p:sp>
      <p:sp>
        <p:nvSpPr>
          <p:cNvPr id="9" name="Rectangle 8">
            <a:extLst>
              <a:ext uri="{FF2B5EF4-FFF2-40B4-BE49-F238E27FC236}">
                <a16:creationId xmlns:a16="http://schemas.microsoft.com/office/drawing/2014/main" id="{E5CF2C39-B60E-2148-FB17-FA069A173755}"/>
              </a:ext>
            </a:extLst>
          </p:cNvPr>
          <p:cNvSpPr/>
          <p:nvPr/>
        </p:nvSpPr>
        <p:spPr>
          <a:xfrm>
            <a:off x="7258639" y="3916838"/>
            <a:ext cx="3261675" cy="195134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Non examples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GB" dirty="0">
              <a:solidFill>
                <a:schemeClr val="tx1"/>
              </a:solidFill>
            </a:endParaRPr>
          </a:p>
        </p:txBody>
      </p:sp>
      <p:sp>
        <p:nvSpPr>
          <p:cNvPr id="10" name="Rectangle 9">
            <a:extLst>
              <a:ext uri="{FF2B5EF4-FFF2-40B4-BE49-F238E27FC236}">
                <a16:creationId xmlns:a16="http://schemas.microsoft.com/office/drawing/2014/main" id="{67BF22C8-9806-0DA4-CD16-3F5AB7C77B74}"/>
              </a:ext>
            </a:extLst>
          </p:cNvPr>
          <p:cNvSpPr/>
          <p:nvPr/>
        </p:nvSpPr>
        <p:spPr>
          <a:xfrm>
            <a:off x="4044099" y="167381"/>
            <a:ext cx="3714161" cy="6691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Frayer Model</a:t>
            </a:r>
            <a:endParaRPr lang="en-GB" dirty="0"/>
          </a:p>
        </p:txBody>
      </p:sp>
      <p:sp>
        <p:nvSpPr>
          <p:cNvPr id="13" name="Rectangle 12">
            <a:extLst>
              <a:ext uri="{FF2B5EF4-FFF2-40B4-BE49-F238E27FC236}">
                <a16:creationId xmlns:a16="http://schemas.microsoft.com/office/drawing/2014/main" id="{6984D6AF-EF09-1663-896B-01C09FF5E9A5}"/>
              </a:ext>
            </a:extLst>
          </p:cNvPr>
          <p:cNvSpPr/>
          <p:nvPr/>
        </p:nvSpPr>
        <p:spPr>
          <a:xfrm>
            <a:off x="810705" y="6089715"/>
            <a:ext cx="10832162" cy="5984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this framework to develop a meaningful definition of sustainability from the information in the video.</a:t>
            </a:r>
            <a:endParaRPr lang="en-GB" dirty="0"/>
          </a:p>
        </p:txBody>
      </p:sp>
    </p:spTree>
    <p:extLst>
      <p:ext uri="{BB962C8B-B14F-4D97-AF65-F5344CB8AC3E}">
        <p14:creationId xmlns:p14="http://schemas.microsoft.com/office/powerpoint/2010/main" val="307126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51EE2C-E466-2793-38DE-AF5A167723A1}"/>
              </a:ext>
            </a:extLst>
          </p:cNvPr>
          <p:cNvPicPr>
            <a:picLocks noChangeAspect="1"/>
          </p:cNvPicPr>
          <p:nvPr/>
        </p:nvPicPr>
        <p:blipFill>
          <a:blip r:embed="rId3"/>
          <a:stretch>
            <a:fillRect/>
          </a:stretch>
        </p:blipFill>
        <p:spPr>
          <a:xfrm>
            <a:off x="10673519" y="169797"/>
            <a:ext cx="969348" cy="975445"/>
          </a:xfrm>
          <a:prstGeom prst="rect">
            <a:avLst/>
          </a:prstGeom>
        </p:spPr>
      </p:pic>
      <p:sp>
        <p:nvSpPr>
          <p:cNvPr id="3" name="Oval 2">
            <a:extLst>
              <a:ext uri="{FF2B5EF4-FFF2-40B4-BE49-F238E27FC236}">
                <a16:creationId xmlns:a16="http://schemas.microsoft.com/office/drawing/2014/main" id="{8C57C772-DE53-4019-09E5-322D726DA6E0}"/>
              </a:ext>
            </a:extLst>
          </p:cNvPr>
          <p:cNvSpPr/>
          <p:nvPr/>
        </p:nvSpPr>
        <p:spPr>
          <a:xfrm>
            <a:off x="4495417" y="2809187"/>
            <a:ext cx="2439166" cy="119720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a:p>
            <a:r>
              <a:rPr lang="en-US" b="1" dirty="0">
                <a:solidFill>
                  <a:schemeClr val="tx1"/>
                </a:solidFill>
              </a:rPr>
              <a:t>Term</a:t>
            </a:r>
            <a:r>
              <a:rPr lang="en-US" dirty="0">
                <a:solidFill>
                  <a:schemeClr val="tx1"/>
                </a:solidFill>
              </a:rPr>
              <a:t>: </a:t>
            </a:r>
          </a:p>
          <a:p>
            <a:r>
              <a:rPr lang="en-US" dirty="0">
                <a:solidFill>
                  <a:schemeClr val="tx1"/>
                </a:solidFill>
              </a:rPr>
              <a:t>Sustainability.</a:t>
            </a:r>
          </a:p>
          <a:p>
            <a:endParaRPr lang="en-US" dirty="0">
              <a:solidFill>
                <a:schemeClr val="tx1"/>
              </a:solidFill>
            </a:endParaRPr>
          </a:p>
          <a:p>
            <a:endParaRPr lang="en-GB" dirty="0">
              <a:solidFill>
                <a:schemeClr val="tx1"/>
              </a:solidFill>
            </a:endParaRPr>
          </a:p>
        </p:txBody>
      </p:sp>
      <p:sp>
        <p:nvSpPr>
          <p:cNvPr id="4" name="Rectangle 3">
            <a:extLst>
              <a:ext uri="{FF2B5EF4-FFF2-40B4-BE49-F238E27FC236}">
                <a16:creationId xmlns:a16="http://schemas.microsoft.com/office/drawing/2014/main" id="{2A914775-D89C-9FDD-2C67-BC018DDB87BF}"/>
              </a:ext>
            </a:extLst>
          </p:cNvPr>
          <p:cNvSpPr/>
          <p:nvPr/>
        </p:nvSpPr>
        <p:spPr>
          <a:xfrm>
            <a:off x="1192489" y="970958"/>
            <a:ext cx="3261675" cy="22365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Arial" panose="020B0604020202020204" pitchFamily="34" charset="0"/>
                <a:cs typeface="Arial" panose="020B0604020202020204" pitchFamily="34" charset="0"/>
              </a:rPr>
              <a:t> Definition</a:t>
            </a:r>
            <a:r>
              <a:rPr lang="en-US" sz="1200" dirty="0">
                <a:solidFill>
                  <a:schemeClr val="tx1"/>
                </a:solidFill>
              </a:rPr>
              <a:t>: </a:t>
            </a:r>
            <a:r>
              <a:rPr lang="en-GB" sz="14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Sustainability refers to the ability to maintain or support processes, systems, or practices over the long term without depleting resources or causing harm to the environment, society, or economy. It involves meeting the needs of the present without compromising the ability of future generations to meet their own needs.</a:t>
            </a:r>
            <a:endParaRPr lang="en-GB"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FB27F1C-9889-4BAA-86F2-D26329A642EC}"/>
              </a:ext>
            </a:extLst>
          </p:cNvPr>
          <p:cNvSpPr/>
          <p:nvPr/>
        </p:nvSpPr>
        <p:spPr>
          <a:xfrm>
            <a:off x="1192490" y="3742440"/>
            <a:ext cx="3261675" cy="26772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r>
              <a:rPr lang="en-US" b="1" dirty="0">
                <a:solidFill>
                  <a:schemeClr val="tx1"/>
                </a:solidFill>
              </a:rPr>
              <a:t>Examples</a:t>
            </a:r>
            <a:r>
              <a:rPr lang="en-US" dirty="0">
                <a:solidFill>
                  <a:schemeClr val="tx1"/>
                </a:solidFill>
              </a:rPr>
              <a:t>: </a:t>
            </a: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Renewable Energy</a:t>
            </a:r>
            <a:r>
              <a:rPr lang="en-GB"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Using solar, wind, or hydro power instead of fossil fuels.</a:t>
            </a: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Sustainable Agriculture</a:t>
            </a:r>
            <a:r>
              <a:rPr lang="en-GB"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Practicing crop rotation, organic farming, and water conservation.</a:t>
            </a: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Green Building</a:t>
            </a:r>
            <a:r>
              <a:rPr lang="en-GB"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Designing buildings to be energy-efficient and use sustainable materials.</a:t>
            </a: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Circular Economy</a:t>
            </a:r>
            <a:r>
              <a:rPr lang="en-GB"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Implementing systems where products are reused, refurbished, or recycled instead of discarded.</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GB" dirty="0">
              <a:solidFill>
                <a:schemeClr val="tx1"/>
              </a:solidFill>
            </a:endParaRPr>
          </a:p>
        </p:txBody>
      </p:sp>
      <p:sp>
        <p:nvSpPr>
          <p:cNvPr id="8" name="Rectangle 7">
            <a:extLst>
              <a:ext uri="{FF2B5EF4-FFF2-40B4-BE49-F238E27FC236}">
                <a16:creationId xmlns:a16="http://schemas.microsoft.com/office/drawing/2014/main" id="{5F800D4D-7D0B-F797-307B-5915965A260D}"/>
              </a:ext>
            </a:extLst>
          </p:cNvPr>
          <p:cNvSpPr/>
          <p:nvPr/>
        </p:nvSpPr>
        <p:spPr>
          <a:xfrm>
            <a:off x="7117237" y="970958"/>
            <a:ext cx="3261675" cy="30354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b="1" dirty="0">
                <a:solidFill>
                  <a:schemeClr val="tx1"/>
                </a:solidFill>
              </a:rPr>
              <a:t>Characteristics</a:t>
            </a:r>
            <a:r>
              <a:rPr lang="en-US" dirty="0">
                <a:solidFill>
                  <a:schemeClr val="tx1"/>
                </a:solidFill>
              </a:rPr>
              <a:t>:</a:t>
            </a: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Resource Efficiency</a:t>
            </a:r>
            <a:r>
              <a:rPr lang="en-GB"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Using resources in a way that maximizes their value and minimizes waste.</a:t>
            </a: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Environmental Protection</a:t>
            </a:r>
            <a:r>
              <a:rPr lang="en-GB"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Preserving natural habitats, reducing pollution, and promoting biodiversity.</a:t>
            </a: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Economic Viability</a:t>
            </a:r>
            <a:r>
              <a:rPr lang="en-GB"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Ensuring economic practices are financially sustainable and can continue over the long term.</a:t>
            </a:r>
          </a:p>
          <a:p>
            <a:pPr marL="342900" lvl="0" indent="-342900">
              <a:lnSpc>
                <a:spcPct val="107000"/>
              </a:lnSpc>
              <a:spcAft>
                <a:spcPts val="800"/>
              </a:spcAft>
              <a:buSzPts val="1000"/>
              <a:buFont typeface="Symbol" panose="05050102010706020507" pitchFamily="18" charset="2"/>
              <a:buChar char=""/>
              <a:tabLst>
                <a:tab pos="457200" algn="l"/>
              </a:tabLst>
            </a:pPr>
            <a:r>
              <a:rPr lang="en-GB" sz="11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Social Equity</a:t>
            </a:r>
            <a:r>
              <a:rPr lang="en-GB"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Promoting fair access to resources and opportunities, improving quality of life, and fostering inclusive communities.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GB" dirty="0">
              <a:solidFill>
                <a:schemeClr val="tx1"/>
              </a:solidFill>
            </a:endParaRPr>
          </a:p>
        </p:txBody>
      </p:sp>
      <p:sp>
        <p:nvSpPr>
          <p:cNvPr id="9" name="Rectangle 8">
            <a:extLst>
              <a:ext uri="{FF2B5EF4-FFF2-40B4-BE49-F238E27FC236}">
                <a16:creationId xmlns:a16="http://schemas.microsoft.com/office/drawing/2014/main" id="{E5CF2C39-B60E-2148-FB17-FA069A173755}"/>
              </a:ext>
            </a:extLst>
          </p:cNvPr>
          <p:cNvSpPr/>
          <p:nvPr/>
        </p:nvSpPr>
        <p:spPr>
          <a:xfrm>
            <a:off x="7117236" y="4013408"/>
            <a:ext cx="3714161" cy="26772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r>
              <a:rPr lang="en-US" b="1" dirty="0">
                <a:solidFill>
                  <a:schemeClr val="tx1"/>
                </a:solidFill>
              </a:rPr>
              <a:t>Non examples: </a:t>
            </a:r>
          </a:p>
          <a:p>
            <a:pPr marL="171450" lvl="0" indent="-171450">
              <a:lnSpc>
                <a:spcPct val="107000"/>
              </a:lnSpc>
              <a:spcAft>
                <a:spcPts val="800"/>
              </a:spcAft>
              <a:buSzPts val="1000"/>
              <a:buFont typeface="Arial" panose="020B0604020202020204" pitchFamily="34" charset="0"/>
              <a:buChar char="•"/>
              <a:tabLst>
                <a:tab pos="457200" algn="l"/>
              </a:tabLst>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Deforestation</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Clearing forests for short-term gain without replanting.</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Overfishing</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Depleting fish populations faster than they can reproduce.</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Pollution</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Releasing harmful substances into air, water, and soil.</a:t>
            </a:r>
          </a:p>
          <a:p>
            <a:pPr marL="342900" lvl="0" indent="-342900">
              <a:lnSpc>
                <a:spcPct val="107000"/>
              </a:lnSpc>
              <a:spcAft>
                <a:spcPts val="800"/>
              </a:spcAft>
              <a:buSzPts val="1000"/>
              <a:buFont typeface="Symbol" panose="05050102010706020507" pitchFamily="18" charset="2"/>
              <a:buChar char=""/>
              <a:tabLst>
                <a:tab pos="457200" algn="l"/>
              </a:tabLst>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Single-Use Plastics</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Producing and using plastics that are discarded after one use, contributing to waste</a:t>
            </a:r>
            <a:endParaRPr lang="en-GB"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GB" dirty="0">
              <a:solidFill>
                <a:schemeClr val="tx1"/>
              </a:solidFill>
            </a:endParaRPr>
          </a:p>
        </p:txBody>
      </p:sp>
      <p:sp>
        <p:nvSpPr>
          <p:cNvPr id="10" name="Rectangle 9">
            <a:extLst>
              <a:ext uri="{FF2B5EF4-FFF2-40B4-BE49-F238E27FC236}">
                <a16:creationId xmlns:a16="http://schemas.microsoft.com/office/drawing/2014/main" id="{67BF22C8-9806-0DA4-CD16-3F5AB7C77B74}"/>
              </a:ext>
            </a:extLst>
          </p:cNvPr>
          <p:cNvSpPr/>
          <p:nvPr/>
        </p:nvSpPr>
        <p:spPr>
          <a:xfrm>
            <a:off x="4044099" y="167381"/>
            <a:ext cx="3714161" cy="6691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Frayer Model</a:t>
            </a:r>
            <a:endParaRPr lang="en-GB" dirty="0"/>
          </a:p>
        </p:txBody>
      </p:sp>
    </p:spTree>
    <p:extLst>
      <p:ext uri="{BB962C8B-B14F-4D97-AF65-F5344CB8AC3E}">
        <p14:creationId xmlns:p14="http://schemas.microsoft.com/office/powerpoint/2010/main" val="3603938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C688D20975B24D8FB5A95768DE6DF2" ma:contentTypeVersion="19" ma:contentTypeDescription="Create a new document." ma:contentTypeScope="" ma:versionID="57843d641dde73d3db0f8faceb84bd94">
  <xsd:schema xmlns:xsd="http://www.w3.org/2001/XMLSchema" xmlns:xs="http://www.w3.org/2001/XMLSchema" xmlns:p="http://schemas.microsoft.com/office/2006/metadata/properties" xmlns:ns2="cd497dfa-9c52-4b77-9510-d5d8b75d053a" xmlns:ns3="36f98b4f-ba65-4a7d-9a34-48b23de556cb" targetNamespace="http://schemas.microsoft.com/office/2006/metadata/properties" ma:root="true" ma:fieldsID="adfd4fb3356acdb763c382c5b180b068" ns2:_="" ns3:_="">
    <xsd:import namespace="cd497dfa-9c52-4b77-9510-d5d8b75d053a"/>
    <xsd:import namespace="36f98b4f-ba65-4a7d-9a34-48b23de556cb"/>
    <xsd:element name="properties">
      <xsd:complexType>
        <xsd:sequence>
          <xsd:element name="documentManagement">
            <xsd:complexType>
              <xsd:all>
                <xsd:element ref="ns2:Description_x0020_new" minOccurs="0"/>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497dfa-9c52-4b77-9510-d5d8b75d053a" elementFormDefault="qualified">
    <xsd:import namespace="http://schemas.microsoft.com/office/2006/documentManagement/types"/>
    <xsd:import namespace="http://schemas.microsoft.com/office/infopath/2007/PartnerControls"/>
    <xsd:element name="Description_x0020_new" ma:index="8" nillable="true" ma:displayName="Description new" ma:internalName="Description_x0020_new">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317158d-5997-432d-8f64-ed5253ed3d4a}" ma:internalName="TaxCatchAll" ma:showField="CatchAllData" ma:web="36f98b4f-ba65-4a7d-9a34-48b23de556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_x0020_new xmlns="cd497dfa-9c52-4b77-9510-d5d8b75d053a" xsi:nil="true"/>
    <lcf76f155ced4ddcb4097134ff3c332f xmlns="cd497dfa-9c52-4b77-9510-d5d8b75d053a">
      <Terms xmlns="http://schemas.microsoft.com/office/infopath/2007/PartnerControls"/>
    </lcf76f155ced4ddcb4097134ff3c332f>
    <TaxCatchAll xmlns="36f98b4f-ba65-4a7d-9a34-48b23de556cb" xsi:nil="true"/>
  </documentManagement>
</p:properties>
</file>

<file path=customXml/itemProps1.xml><?xml version="1.0" encoding="utf-8"?>
<ds:datastoreItem xmlns:ds="http://schemas.openxmlformats.org/officeDocument/2006/customXml" ds:itemID="{F928868E-1FBC-4C43-A20F-E39021DB4D13}"/>
</file>

<file path=customXml/itemProps2.xml><?xml version="1.0" encoding="utf-8"?>
<ds:datastoreItem xmlns:ds="http://schemas.openxmlformats.org/officeDocument/2006/customXml" ds:itemID="{B24F0045-E53A-4AFF-9D18-0FCB6AC0D3F5}"/>
</file>

<file path=customXml/itemProps3.xml><?xml version="1.0" encoding="utf-8"?>
<ds:datastoreItem xmlns:ds="http://schemas.openxmlformats.org/officeDocument/2006/customXml" ds:itemID="{E846B2DB-07E6-4B64-A0EB-F93429E01888}"/>
</file>

<file path=docProps/app.xml><?xml version="1.0" encoding="utf-8"?>
<Properties xmlns="http://schemas.openxmlformats.org/officeDocument/2006/extended-properties" xmlns:vt="http://schemas.openxmlformats.org/officeDocument/2006/docPropsVTypes">
  <TotalTime>354</TotalTime>
  <Words>609</Words>
  <Application>Microsoft Office PowerPoint</Application>
  <PresentationFormat>Widescreen</PresentationFormat>
  <Paragraphs>106</Paragraphs>
  <Slides>7</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Symbol</vt:lpstr>
      <vt:lpstr>Office Theme</vt:lpstr>
      <vt:lpstr>GeogShots </vt:lpstr>
      <vt:lpstr>GeogShot.</vt:lpstr>
      <vt:lpstr>PowerPoint Presentation</vt:lpstr>
      <vt:lpstr>PowerPoint Presentation</vt:lpstr>
      <vt:lpstr>PowerPoint Presentation</vt:lpstr>
      <vt:lpstr>PowerPoint Presentation</vt:lpstr>
      <vt:lpstr>PowerPoint Presentation</vt:lpstr>
    </vt:vector>
  </TitlesOfParts>
  <Company>WJEC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Rennie, Fiona</dc:creator>
  <cp:lastModifiedBy>Rennie, Fiona</cp:lastModifiedBy>
  <cp:revision>12</cp:revision>
  <dcterms:created xsi:type="dcterms:W3CDTF">2024-07-30T12:57:57Z</dcterms:created>
  <dcterms:modified xsi:type="dcterms:W3CDTF">2024-08-07T08:16:19Z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0x01010012C688D20975B24D8FB5A95768DE6DF2</vt:lpwstr>
  </property>
</Properties>
</file>