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7" r:id="rId5"/>
    <p:sldId id="258" r:id="rId6"/>
    <p:sldId id="259"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1F9ACA-5A6F-424F-BE5B-F3951A52C57E}" v="38" dt="2024-08-19T09:48:57.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nie, Fiona" userId="b92173e7-6d06-4a4a-a37c-d4ed48e91f2c" providerId="ADAL" clId="{E91F9ACA-5A6F-424F-BE5B-F3951A52C57E}"/>
    <pc:docChg chg="custSel modSld">
      <pc:chgData name="Rennie, Fiona" userId="b92173e7-6d06-4a4a-a37c-d4ed48e91f2c" providerId="ADAL" clId="{E91F9ACA-5A6F-424F-BE5B-F3951A52C57E}" dt="2024-08-19T09:51:05.263" v="135" actId="313"/>
      <pc:docMkLst>
        <pc:docMk/>
      </pc:docMkLst>
      <pc:sldChg chg="modSp">
        <pc:chgData name="Rennie, Fiona" userId="b92173e7-6d06-4a4a-a37c-d4ed48e91f2c" providerId="ADAL" clId="{E91F9ACA-5A6F-424F-BE5B-F3951A52C57E}" dt="2024-08-19T09:48:57.933" v="37" actId="33524"/>
        <pc:sldMkLst>
          <pc:docMk/>
          <pc:sldMk cId="3085068725" sldId="260"/>
        </pc:sldMkLst>
        <pc:spChg chg="mod">
          <ac:chgData name="Rennie, Fiona" userId="b92173e7-6d06-4a4a-a37c-d4ed48e91f2c" providerId="ADAL" clId="{E91F9ACA-5A6F-424F-BE5B-F3951A52C57E}" dt="2024-08-19T09:48:57.933" v="37" actId="33524"/>
          <ac:spMkLst>
            <pc:docMk/>
            <pc:sldMk cId="3085068725" sldId="260"/>
            <ac:spMk id="6" creationId="{700309FB-95F8-4E53-F7DE-D22C19EF335D}"/>
          </ac:spMkLst>
        </pc:spChg>
      </pc:sldChg>
      <pc:sldChg chg="modSp mod">
        <pc:chgData name="Rennie, Fiona" userId="b92173e7-6d06-4a4a-a37c-d4ed48e91f2c" providerId="ADAL" clId="{E91F9ACA-5A6F-424F-BE5B-F3951A52C57E}" dt="2024-08-19T09:50:48.469" v="134" actId="20577"/>
        <pc:sldMkLst>
          <pc:docMk/>
          <pc:sldMk cId="3697680486" sldId="261"/>
        </pc:sldMkLst>
        <pc:spChg chg="mod">
          <ac:chgData name="Rennie, Fiona" userId="b92173e7-6d06-4a4a-a37c-d4ed48e91f2c" providerId="ADAL" clId="{E91F9ACA-5A6F-424F-BE5B-F3951A52C57E}" dt="2024-08-19T09:50:48.469" v="134" actId="20577"/>
          <ac:spMkLst>
            <pc:docMk/>
            <pc:sldMk cId="3697680486" sldId="261"/>
            <ac:spMk id="2" creationId="{8987567E-BD26-76D1-F734-F1AB228E8749}"/>
          </ac:spMkLst>
        </pc:spChg>
      </pc:sldChg>
      <pc:sldChg chg="modSp mod">
        <pc:chgData name="Rennie, Fiona" userId="b92173e7-6d06-4a4a-a37c-d4ed48e91f2c" providerId="ADAL" clId="{E91F9ACA-5A6F-424F-BE5B-F3951A52C57E}" dt="2024-08-19T09:51:05.263" v="135" actId="313"/>
        <pc:sldMkLst>
          <pc:docMk/>
          <pc:sldMk cId="513240978" sldId="262"/>
        </pc:sldMkLst>
        <pc:spChg chg="mod">
          <ac:chgData name="Rennie, Fiona" userId="b92173e7-6d06-4a4a-a37c-d4ed48e91f2c" providerId="ADAL" clId="{E91F9ACA-5A6F-424F-BE5B-F3951A52C57E}" dt="2024-08-19T09:51:05.263" v="135" actId="313"/>
          <ac:spMkLst>
            <pc:docMk/>
            <pc:sldMk cId="513240978" sldId="262"/>
            <ac:spMk id="6" creationId="{5A8BD8C1-C300-3A1D-33CB-5372FBF075B3}"/>
          </ac:spMkLst>
        </pc:spChg>
      </pc:sldChg>
      <pc:sldChg chg="modSp">
        <pc:chgData name="Rennie, Fiona" userId="b92173e7-6d06-4a4a-a37c-d4ed48e91f2c" providerId="ADAL" clId="{E91F9ACA-5A6F-424F-BE5B-F3951A52C57E}" dt="2024-08-19T09:48:42.936" v="36" actId="20577"/>
        <pc:sldMkLst>
          <pc:docMk/>
          <pc:sldMk cId="343450760" sldId="263"/>
        </pc:sldMkLst>
        <pc:spChg chg="mod">
          <ac:chgData name="Rennie, Fiona" userId="b92173e7-6d06-4a4a-a37c-d4ed48e91f2c" providerId="ADAL" clId="{E91F9ACA-5A6F-424F-BE5B-F3951A52C57E}" dt="2024-08-19T09:48:42.936" v="36" actId="20577"/>
          <ac:spMkLst>
            <pc:docMk/>
            <pc:sldMk cId="343450760" sldId="263"/>
            <ac:spMk id="4" creationId="{AF8709D2-F9D3-1ACA-3DD8-69A7CA3A0E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6D47C-412F-408A-B666-BF9609076921}" type="datetimeFigureOut">
              <a:rPr lang="en-GB" smtClean="0"/>
              <a:t>19/08/2024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E546A-E2F3-43F3-837B-3123D26328F8}" type="slidenum">
              <a:rPr lang="en-GB" smtClean="0"/>
              <a:t>‹#›</a:t>
            </a:fld>
            <a:endParaRPr lang="en-GB"/>
          </a:p>
        </p:txBody>
      </p:sp>
    </p:spTree>
    <p:extLst>
      <p:ext uri="{BB962C8B-B14F-4D97-AF65-F5344CB8AC3E}">
        <p14:creationId xmlns:p14="http://schemas.microsoft.com/office/powerpoint/2010/main" val="305913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oyn.co.uk/work/parc-hada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alesonline.co.uk/news/wales-news/estate-eco-homes-underground-heat-1725567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down a definition of evaluation this can then be used as a scaffold to help learners create a written answer in the exam.</a:t>
            </a:r>
            <a:endParaRPr lang="en-GB" dirty="0"/>
          </a:p>
        </p:txBody>
      </p:sp>
      <p:sp>
        <p:nvSpPr>
          <p:cNvPr id="4" name="Slide Number Placeholder 3"/>
          <p:cNvSpPr>
            <a:spLocks noGrp="1"/>
          </p:cNvSpPr>
          <p:nvPr>
            <p:ph type="sldNum" sz="quarter" idx="5"/>
          </p:nvPr>
        </p:nvSpPr>
        <p:spPr/>
        <p:txBody>
          <a:bodyPr/>
          <a:lstStyle/>
          <a:p>
            <a:fld id="{358E546A-E2F3-43F3-837B-3123D26328F8}" type="slidenum">
              <a:rPr lang="en-GB" smtClean="0"/>
              <a:t>4</a:t>
            </a:fld>
            <a:endParaRPr lang="en-GB"/>
          </a:p>
        </p:txBody>
      </p:sp>
    </p:spTree>
    <p:extLst>
      <p:ext uri="{BB962C8B-B14F-4D97-AF65-F5344CB8AC3E}">
        <p14:creationId xmlns:p14="http://schemas.microsoft.com/office/powerpoint/2010/main" val="203918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roboto condensed" panose="02000000000000000000" pitchFamily="2" charset="0"/>
              </a:rPr>
              <a:t>CC BY-SA 2.0 </a:t>
            </a:r>
            <a:r>
              <a:rPr lang="en-GB" b="0" i="0" dirty="0">
                <a:solidFill>
                  <a:srgbClr val="000000"/>
                </a:solidFill>
                <a:effectLst/>
                <a:latin typeface="roboto condensed" panose="02000000000000000000" pitchFamily="2" charset="0"/>
              </a:rPr>
              <a:t>This is an excellent way to get learners to begin to evaluate a named example/case study. It needs to be modelled in class.</a:t>
            </a:r>
            <a:endParaRPr lang="en-GB" b="0" dirty="0"/>
          </a:p>
        </p:txBody>
      </p:sp>
      <p:sp>
        <p:nvSpPr>
          <p:cNvPr id="4" name="Slide Number Placeholder 3"/>
          <p:cNvSpPr>
            <a:spLocks noGrp="1"/>
          </p:cNvSpPr>
          <p:nvPr>
            <p:ph type="sldNum" sz="quarter" idx="5"/>
          </p:nvPr>
        </p:nvSpPr>
        <p:spPr/>
        <p:txBody>
          <a:bodyPr/>
          <a:lstStyle/>
          <a:p>
            <a:fld id="{358E546A-E2F3-43F3-837B-3123D26328F8}" type="slidenum">
              <a:rPr lang="en-GB" smtClean="0"/>
              <a:t>5</a:t>
            </a:fld>
            <a:endParaRPr lang="en-GB"/>
          </a:p>
        </p:txBody>
      </p:sp>
    </p:spTree>
    <p:extLst>
      <p:ext uri="{BB962C8B-B14F-4D97-AF65-F5344CB8AC3E}">
        <p14:creationId xmlns:p14="http://schemas.microsoft.com/office/powerpoint/2010/main" val="10427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Parc </a:t>
            </a:r>
            <a:r>
              <a:rPr lang="en-US" dirty="0" err="1">
                <a:hlinkClick r:id="rId3"/>
              </a:rPr>
              <a:t>Hadau</a:t>
            </a:r>
            <a:r>
              <a:rPr lang="en-US" dirty="0">
                <a:hlinkClick r:id="rId3"/>
              </a:rPr>
              <a:t> | </a:t>
            </a:r>
            <a:r>
              <a:rPr lang="en-US" dirty="0" err="1">
                <a:hlinkClick r:id="rId3"/>
              </a:rPr>
              <a:t>Loyn</a:t>
            </a:r>
            <a:r>
              <a:rPr lang="en-US" dirty="0">
                <a:hlinkClick r:id="rId3"/>
              </a:rPr>
              <a:t> + Co Architects</a:t>
            </a:r>
            <a:r>
              <a:rPr lang="en-US" dirty="0"/>
              <a:t> </a:t>
            </a:r>
            <a:r>
              <a:rPr lang="en-US" dirty="0">
                <a:hlinkClick r:id="rId4"/>
              </a:rPr>
              <a:t>The estate of eco-homes with underground heat pumps and solar panels set to be built in </a:t>
            </a:r>
            <a:r>
              <a:rPr lang="en-US" dirty="0" err="1">
                <a:hlinkClick r:id="rId4"/>
              </a:rPr>
              <a:t>Pontardawe</a:t>
            </a:r>
            <a:r>
              <a:rPr lang="en-US" dirty="0">
                <a:hlinkClick r:id="rId4"/>
              </a:rPr>
              <a:t> - Wales Online</a:t>
            </a:r>
            <a:r>
              <a:rPr lang="en-US" dirty="0"/>
              <a:t> </a:t>
            </a:r>
          </a:p>
          <a:p>
            <a:r>
              <a:rPr lang="en-US" dirty="0"/>
              <a:t>It may be that before this is used in class a reading homework is set to read the case study/named example of Parc </a:t>
            </a:r>
            <a:r>
              <a:rPr lang="en-US" dirty="0" err="1"/>
              <a:t>Hadau</a:t>
            </a:r>
            <a:endParaRPr lang="en-GB" dirty="0"/>
          </a:p>
        </p:txBody>
      </p:sp>
      <p:sp>
        <p:nvSpPr>
          <p:cNvPr id="4" name="Slide Number Placeholder 3"/>
          <p:cNvSpPr>
            <a:spLocks noGrp="1"/>
          </p:cNvSpPr>
          <p:nvPr>
            <p:ph type="sldNum" sz="quarter" idx="5"/>
          </p:nvPr>
        </p:nvSpPr>
        <p:spPr/>
        <p:txBody>
          <a:bodyPr/>
          <a:lstStyle/>
          <a:p>
            <a:fld id="{358E546A-E2F3-43F3-837B-3123D26328F8}" type="slidenum">
              <a:rPr lang="en-GB" smtClean="0"/>
              <a:t>6</a:t>
            </a:fld>
            <a:endParaRPr lang="en-GB"/>
          </a:p>
        </p:txBody>
      </p:sp>
    </p:spTree>
    <p:extLst>
      <p:ext uri="{BB962C8B-B14F-4D97-AF65-F5344CB8AC3E}">
        <p14:creationId xmlns:p14="http://schemas.microsoft.com/office/powerpoint/2010/main" val="2132245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framework that learners can use to help develop a structure to the answer, partially completed so you can model the possible answer to help successful responses for this command word.</a:t>
            </a:r>
            <a:endParaRPr lang="en-GB" dirty="0"/>
          </a:p>
        </p:txBody>
      </p:sp>
      <p:sp>
        <p:nvSpPr>
          <p:cNvPr id="4" name="Slide Number Placeholder 3"/>
          <p:cNvSpPr>
            <a:spLocks noGrp="1"/>
          </p:cNvSpPr>
          <p:nvPr>
            <p:ph type="sldNum" sz="quarter" idx="5"/>
          </p:nvPr>
        </p:nvSpPr>
        <p:spPr/>
        <p:txBody>
          <a:bodyPr/>
          <a:lstStyle/>
          <a:p>
            <a:fld id="{358E546A-E2F3-43F3-837B-3123D26328F8}" type="slidenum">
              <a:rPr lang="en-GB" smtClean="0"/>
              <a:t>7</a:t>
            </a:fld>
            <a:endParaRPr lang="en-GB"/>
          </a:p>
        </p:txBody>
      </p:sp>
    </p:spTree>
    <p:extLst>
      <p:ext uri="{BB962C8B-B14F-4D97-AF65-F5344CB8AC3E}">
        <p14:creationId xmlns:p14="http://schemas.microsoft.com/office/powerpoint/2010/main" val="37706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A7A3-BD43-40C3-6CFF-FCDC7C6395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22A38BD-8BF6-AD60-C5F0-8BE8B12F8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58B210C-8FEC-75F2-4A1C-67E30A3E6A0D}"/>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5" name="Footer Placeholder 4">
            <a:extLst>
              <a:ext uri="{FF2B5EF4-FFF2-40B4-BE49-F238E27FC236}">
                <a16:creationId xmlns:a16="http://schemas.microsoft.com/office/drawing/2014/main" id="{F88B704F-7705-9D3C-53A7-6AB54AD0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B6AAB9-179E-BA0A-4E58-3671BA1FF6E3}"/>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79489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DADA-D212-3A63-2FE8-CDB402F4B8F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FDB7DA7-10D7-BF15-1078-0E2387A3F72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7CC81DD-C562-3208-3103-A775DF662F7D}"/>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5" name="Footer Placeholder 4">
            <a:extLst>
              <a:ext uri="{FF2B5EF4-FFF2-40B4-BE49-F238E27FC236}">
                <a16:creationId xmlns:a16="http://schemas.microsoft.com/office/drawing/2014/main" id="{50816847-2081-F68F-303A-47079E517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519C1F-823C-110D-230A-DC985355015D}"/>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271032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7310B-D287-42CB-1A68-F003114BB11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0328590-274A-4881-2D74-4F54A3168D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9631829-95ED-6857-19FC-F2C6E23353D3}"/>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5" name="Footer Placeholder 4">
            <a:extLst>
              <a:ext uri="{FF2B5EF4-FFF2-40B4-BE49-F238E27FC236}">
                <a16:creationId xmlns:a16="http://schemas.microsoft.com/office/drawing/2014/main" id="{66552998-857F-145B-F7ED-7BF06A7B87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02BEEE-0F7C-D11C-D627-D0A42E6B4E1C}"/>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365892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246A-1FED-055D-6378-0207F411817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BDF1E1-2E65-7550-B554-1C8F33BC50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22D336-77E4-1F2D-2E5D-1D1CE9E7F351}"/>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5" name="Footer Placeholder 4">
            <a:extLst>
              <a:ext uri="{FF2B5EF4-FFF2-40B4-BE49-F238E27FC236}">
                <a16:creationId xmlns:a16="http://schemas.microsoft.com/office/drawing/2014/main" id="{8BE6CBA5-2971-8FA7-0342-DF25A4DF69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BFB00B-FBCA-3556-FFA2-D7D4140B3E58}"/>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289839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4D4F-FEA7-A4D9-5D7E-867E89C9267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44E5439-B53D-859F-4C44-229E24899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607BD3-FBC2-7DE2-79C2-80B4872DF1F5}"/>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5" name="Footer Placeholder 4">
            <a:extLst>
              <a:ext uri="{FF2B5EF4-FFF2-40B4-BE49-F238E27FC236}">
                <a16:creationId xmlns:a16="http://schemas.microsoft.com/office/drawing/2014/main" id="{4D376AFC-08E4-5814-562E-5E7F4EE71B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67F9BE-10ED-4E35-67CA-28EB9A2B30F0}"/>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321050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44BA-8178-8A59-8994-7064802B7A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BC49F74-BB1B-B085-9430-920C8255E4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6B35269-747E-C387-3931-4D06D822E6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124540F-9CE4-5D9C-5CD4-366B047202F6}"/>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6" name="Footer Placeholder 5">
            <a:extLst>
              <a:ext uri="{FF2B5EF4-FFF2-40B4-BE49-F238E27FC236}">
                <a16:creationId xmlns:a16="http://schemas.microsoft.com/office/drawing/2014/main" id="{675ED2D1-B697-8F87-85A1-84F86552DE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D697BC-902F-B491-0357-ABD9049FE67F}"/>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220603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C313-6CC8-E961-63A5-4753344733C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5C556B-5819-70D5-D942-8B0E3F6A9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8B489A4-3A59-DA93-3260-AB1AB7EA583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6374002-3CA9-4A1C-503C-72CA2F5B5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BD5CA7F-EE5B-12F5-1495-0E3D1D4436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2260902-6905-EFB8-C150-CBE3849AEE98}"/>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8" name="Footer Placeholder 7">
            <a:extLst>
              <a:ext uri="{FF2B5EF4-FFF2-40B4-BE49-F238E27FC236}">
                <a16:creationId xmlns:a16="http://schemas.microsoft.com/office/drawing/2014/main" id="{97F2D6CC-7BA8-E9E5-8DFF-C1F944F5BA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C424A9-2647-C8D1-9756-C62D1E2FD73E}"/>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293827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AA8F-BED4-9561-9851-36049A9C66B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A1C42B3-1030-31C9-9035-E39871C0CAF6}"/>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4" name="Footer Placeholder 3">
            <a:extLst>
              <a:ext uri="{FF2B5EF4-FFF2-40B4-BE49-F238E27FC236}">
                <a16:creationId xmlns:a16="http://schemas.microsoft.com/office/drawing/2014/main" id="{A4D9898E-274C-B8C0-8CED-22F9C43521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D38381-0E50-66CC-C2FE-DAA385CB8620}"/>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121949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8B120A-2D03-9F7F-B067-8A3672E645CC}"/>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3" name="Footer Placeholder 2">
            <a:extLst>
              <a:ext uri="{FF2B5EF4-FFF2-40B4-BE49-F238E27FC236}">
                <a16:creationId xmlns:a16="http://schemas.microsoft.com/office/drawing/2014/main" id="{C27A3845-1A86-98C7-43A2-1D7FAEDBAA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E5B932-331E-2394-FC17-20ED0BA58884}"/>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341197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D535-6ECC-F29A-5484-F9B03F7697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C3E6E6-E84D-9A0C-55ED-5236BE0D9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7E58F30-DCA8-1A3D-EAE0-7DD75191C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9AE8EB-3BC1-7F93-5D37-5AEC23A11F20}"/>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6" name="Footer Placeholder 5">
            <a:extLst>
              <a:ext uri="{FF2B5EF4-FFF2-40B4-BE49-F238E27FC236}">
                <a16:creationId xmlns:a16="http://schemas.microsoft.com/office/drawing/2014/main" id="{799FD7B0-B592-3137-A72E-068398F676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EE736C-0BED-9C3F-6036-8FF71C29CB8C}"/>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395836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E24E-E20F-D62B-3DEE-283B4104A1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1A3785A-3433-1C60-2560-B92AEA6BD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B845B1-EA95-221D-D5F8-D93B21632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8E8D79-9417-0068-4F61-21B82A0B2644}"/>
              </a:ext>
            </a:extLst>
          </p:cNvPr>
          <p:cNvSpPr>
            <a:spLocks noGrp="1"/>
          </p:cNvSpPr>
          <p:nvPr>
            <p:ph type="dt" sz="half" idx="10"/>
          </p:nvPr>
        </p:nvSpPr>
        <p:spPr/>
        <p:txBody>
          <a:bodyPr/>
          <a:lstStyle/>
          <a:p>
            <a:fld id="{8C3D8C42-8E32-4887-B9A7-3CA118546440}" type="datetimeFigureOut">
              <a:rPr lang="en-GB" smtClean="0"/>
              <a:t>19/08/2024</a:t>
            </a:fld>
            <a:endParaRPr lang="en-GB"/>
          </a:p>
        </p:txBody>
      </p:sp>
      <p:sp>
        <p:nvSpPr>
          <p:cNvPr id="6" name="Footer Placeholder 5">
            <a:extLst>
              <a:ext uri="{FF2B5EF4-FFF2-40B4-BE49-F238E27FC236}">
                <a16:creationId xmlns:a16="http://schemas.microsoft.com/office/drawing/2014/main" id="{3FF872B8-1426-B958-0ECA-F1B1EA52A7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0B41B1-BB24-53D7-3794-9975B66B4667}"/>
              </a:ext>
            </a:extLst>
          </p:cNvPr>
          <p:cNvSpPr>
            <a:spLocks noGrp="1"/>
          </p:cNvSpPr>
          <p:nvPr>
            <p:ph type="sldNum" sz="quarter" idx="12"/>
          </p:nvPr>
        </p:nvSpPr>
        <p:spPr/>
        <p:txBody>
          <a:bodyPr/>
          <a:lstStyle/>
          <a:p>
            <a:fld id="{B1943B89-1868-47BE-8C81-B4508413192A}" type="slidenum">
              <a:rPr lang="en-GB" smtClean="0"/>
              <a:t>‹#›</a:t>
            </a:fld>
            <a:endParaRPr lang="en-GB"/>
          </a:p>
        </p:txBody>
      </p:sp>
    </p:spTree>
    <p:extLst>
      <p:ext uri="{BB962C8B-B14F-4D97-AF65-F5344CB8AC3E}">
        <p14:creationId xmlns:p14="http://schemas.microsoft.com/office/powerpoint/2010/main" val="241617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914F5-8F44-FA86-3E57-3C1DA9CA5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2134C86-B3A9-FB74-0388-314E02D3A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CA8EC0-CF8F-328B-AD42-2962382DD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3D8C42-8E32-4887-B9A7-3CA118546440}" type="datetimeFigureOut">
              <a:rPr lang="en-GB" smtClean="0"/>
              <a:t>19/08/2024</a:t>
            </a:fld>
            <a:endParaRPr lang="en-GB"/>
          </a:p>
        </p:txBody>
      </p:sp>
      <p:sp>
        <p:nvSpPr>
          <p:cNvPr id="5" name="Footer Placeholder 4">
            <a:extLst>
              <a:ext uri="{FF2B5EF4-FFF2-40B4-BE49-F238E27FC236}">
                <a16:creationId xmlns:a16="http://schemas.microsoft.com/office/drawing/2014/main" id="{B2361179-5572-48B6-28A3-F6A71DF5F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E4A71BC-24F1-29B3-E812-75945F702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943B89-1868-47BE-8C81-B4508413192A}" type="slidenum">
              <a:rPr lang="en-GB" smtClean="0"/>
              <a:t>‹#›</a:t>
            </a:fld>
            <a:endParaRPr lang="en-GB"/>
          </a:p>
        </p:txBody>
      </p:sp>
    </p:spTree>
    <p:extLst>
      <p:ext uri="{BB962C8B-B14F-4D97-AF65-F5344CB8AC3E}">
        <p14:creationId xmlns:p14="http://schemas.microsoft.com/office/powerpoint/2010/main" val="34629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5ED01656-09F5-0ED0-38AB-A6FBC773095A}"/>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D229A27-85EA-A778-83F9-ECE32EE5E531}"/>
              </a:ext>
            </a:extLst>
          </p:cNvPr>
          <p:cNvPicPr>
            <a:picLocks noChangeAspect="1"/>
          </p:cNvPicPr>
          <p:nvPr/>
        </p:nvPicPr>
        <p:blipFill>
          <a:blip r:embed="rId2"/>
          <a:stretch>
            <a:fillRect/>
          </a:stretch>
        </p:blipFill>
        <p:spPr>
          <a:xfrm>
            <a:off x="10227945" y="194984"/>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7914E2-95AC-C6A2-6843-A99997AF8FA4}"/>
              </a:ext>
            </a:extLst>
          </p:cNvPr>
          <p:cNvPicPr>
            <a:picLocks noChangeAspect="1"/>
          </p:cNvPicPr>
          <p:nvPr/>
        </p:nvPicPr>
        <p:blipFill>
          <a:blip r:embed="rId2"/>
          <a:stretch>
            <a:fillRect/>
          </a:stretch>
        </p:blipFill>
        <p:spPr>
          <a:xfrm>
            <a:off x="219075" y="161925"/>
            <a:ext cx="3403013" cy="2268675"/>
          </a:xfrm>
          <a:prstGeom prst="rect">
            <a:avLst/>
          </a:prstGeom>
        </p:spPr>
      </p:pic>
      <p:sp>
        <p:nvSpPr>
          <p:cNvPr id="8" name="TextBox 7">
            <a:extLst>
              <a:ext uri="{FF2B5EF4-FFF2-40B4-BE49-F238E27FC236}">
                <a16:creationId xmlns:a16="http://schemas.microsoft.com/office/drawing/2014/main" id="{8C1A25D4-3E1F-F790-8AA8-C3324F00A574}"/>
              </a:ext>
            </a:extLst>
          </p:cNvPr>
          <p:cNvSpPr txBox="1"/>
          <p:nvPr/>
        </p:nvSpPr>
        <p:spPr>
          <a:xfrm>
            <a:off x="109491" y="2430600"/>
            <a:ext cx="2607075" cy="215444"/>
          </a:xfrm>
          <a:prstGeom prst="rect">
            <a:avLst/>
          </a:prstGeom>
          <a:noFill/>
        </p:spPr>
        <p:txBody>
          <a:bodyPr wrap="square">
            <a:spAutoFit/>
          </a:bodyPr>
          <a:lstStyle/>
          <a:p>
            <a:r>
              <a:rPr lang="en-GB" sz="800" dirty="0"/>
              <a:t>https://creativecommons.org/licenses/by-sa/3.0/</a:t>
            </a:r>
          </a:p>
        </p:txBody>
      </p:sp>
      <p:sp>
        <p:nvSpPr>
          <p:cNvPr id="9" name="Rectangle: Rounded Corners 8">
            <a:extLst>
              <a:ext uri="{FF2B5EF4-FFF2-40B4-BE49-F238E27FC236}">
                <a16:creationId xmlns:a16="http://schemas.microsoft.com/office/drawing/2014/main" id="{1E6A38FB-F73E-B512-7ABE-36F58CD86318}"/>
              </a:ext>
            </a:extLst>
          </p:cNvPr>
          <p:cNvSpPr/>
          <p:nvPr/>
        </p:nvSpPr>
        <p:spPr>
          <a:xfrm>
            <a:off x="3941686" y="435128"/>
            <a:ext cx="6684886" cy="338576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t>Where candidates are asked to evaluate/say to what extent they agree and then to decide and justify. In these questions there must be some element of discussion to access the higher bands. For example, if a candidate is asked to choose a factor, candidates need to consider all factors and then reason why they chose the one they have. </a:t>
            </a:r>
            <a:endParaRPr lang="en-GB" sz="2400" dirty="0"/>
          </a:p>
        </p:txBody>
      </p:sp>
      <p:sp>
        <p:nvSpPr>
          <p:cNvPr id="10" name="Explosion: 8 Points 9">
            <a:extLst>
              <a:ext uri="{FF2B5EF4-FFF2-40B4-BE49-F238E27FC236}">
                <a16:creationId xmlns:a16="http://schemas.microsoft.com/office/drawing/2014/main" id="{76C9D399-8865-52B0-0859-36F17C031F4C}"/>
              </a:ext>
            </a:extLst>
          </p:cNvPr>
          <p:cNvSpPr/>
          <p:nvPr/>
        </p:nvSpPr>
        <p:spPr>
          <a:xfrm>
            <a:off x="109491" y="2840854"/>
            <a:ext cx="5078027" cy="4017146"/>
          </a:xfrm>
          <a:prstGeom prst="irregularSeal1">
            <a:avLst/>
          </a:prstGeom>
          <a:solidFill>
            <a:srgbClr val="FFFF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rPr>
              <a:t>How can this be included in your lesson?</a:t>
            </a:r>
            <a:endParaRPr lang="en-GB" sz="2400" dirty="0">
              <a:solidFill>
                <a:schemeClr val="tx1"/>
              </a:solidFill>
            </a:endParaRPr>
          </a:p>
        </p:txBody>
      </p:sp>
      <p:pic>
        <p:nvPicPr>
          <p:cNvPr id="2" name="Picture 1">
            <a:extLst>
              <a:ext uri="{FF2B5EF4-FFF2-40B4-BE49-F238E27FC236}">
                <a16:creationId xmlns:a16="http://schemas.microsoft.com/office/drawing/2014/main" id="{FE0C4F10-C683-2829-2608-CFB94A0353C2}"/>
              </a:ext>
            </a:extLst>
          </p:cNvPr>
          <p:cNvPicPr>
            <a:picLocks noChangeAspect="1"/>
          </p:cNvPicPr>
          <p:nvPr/>
        </p:nvPicPr>
        <p:blipFill>
          <a:blip r:embed="rId3"/>
          <a:stretch>
            <a:fillRect/>
          </a:stretch>
        </p:blipFill>
        <p:spPr>
          <a:xfrm>
            <a:off x="11113770" y="161925"/>
            <a:ext cx="973207" cy="972105"/>
          </a:xfrm>
          <a:prstGeom prst="rect">
            <a:avLst/>
          </a:prstGeom>
        </p:spPr>
      </p:pic>
    </p:spTree>
    <p:extLst>
      <p:ext uri="{BB962C8B-B14F-4D97-AF65-F5344CB8AC3E}">
        <p14:creationId xmlns:p14="http://schemas.microsoft.com/office/powerpoint/2010/main" val="112689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8679B9-76F9-677E-58AD-9B41BE991BC8}"/>
              </a:ext>
            </a:extLst>
          </p:cNvPr>
          <p:cNvSpPr/>
          <p:nvPr/>
        </p:nvSpPr>
        <p:spPr>
          <a:xfrm>
            <a:off x="499621" y="348791"/>
            <a:ext cx="5279010" cy="1725106"/>
          </a:xfrm>
          <a:prstGeom prst="rect">
            <a:avLst/>
          </a:prstGeom>
          <a:solidFill>
            <a:schemeClr val="accent1">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How to evaluate.</a:t>
            </a:r>
            <a:endParaRPr lang="en-GB"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AA10369-E8E4-641E-2484-3123E68F5B54}"/>
              </a:ext>
            </a:extLst>
          </p:cNvPr>
          <p:cNvSpPr/>
          <p:nvPr/>
        </p:nvSpPr>
        <p:spPr>
          <a:xfrm>
            <a:off x="3541336" y="2875177"/>
            <a:ext cx="5109328" cy="345021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To evaluate you must measure the value/success of a strategy/issue/development and ultimately come to a substantiated judgement/conclusion.</a:t>
            </a:r>
            <a:endParaRPr lang="en-GB" sz="2800" dirty="0">
              <a:solidFill>
                <a:schemeClr val="tx1"/>
              </a:solidFill>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58C862D1-E988-4374-A9B5-011736384AAA}"/>
              </a:ext>
            </a:extLst>
          </p:cNvPr>
          <p:cNvSpPr/>
          <p:nvPr/>
        </p:nvSpPr>
        <p:spPr>
          <a:xfrm>
            <a:off x="7277493" y="613136"/>
            <a:ext cx="3091992" cy="1998482"/>
          </a:xfrm>
          <a:prstGeom prst="wedgeRoundRectCallout">
            <a:avLst>
              <a:gd name="adj1" fmla="val -41565"/>
              <a:gd name="adj2" fmla="val 92530"/>
              <a:gd name="adj3" fmla="val 16667"/>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How to measure? Explain strengths/weaknesses, positives/negatives balance this information in your response.</a:t>
            </a:r>
            <a:endParaRPr lang="en-GB" sz="2000" dirty="0">
              <a:solidFill>
                <a:schemeClr val="tx1"/>
              </a:solidFill>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700309FB-95F8-4E53-F7DE-D22C19EF335D}"/>
              </a:ext>
            </a:extLst>
          </p:cNvPr>
          <p:cNvSpPr/>
          <p:nvPr/>
        </p:nvSpPr>
        <p:spPr>
          <a:xfrm>
            <a:off x="499621" y="2337847"/>
            <a:ext cx="2884602" cy="3733015"/>
          </a:xfrm>
          <a:prstGeom prst="wedgeRoundRectCallout">
            <a:avLst>
              <a:gd name="adj1" fmla="val 108579"/>
              <a:gd name="adj2" fmla="val 288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Substantiated means you must include and discuss evidence to support the point you are making, data, photographs, text and named examples. If you are given resource material use this and your own studies.</a:t>
            </a:r>
            <a:endParaRPr lang="en-GB" sz="2000" dirty="0">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4552B297-B3E1-4A81-956B-E218490A9071}"/>
              </a:ext>
            </a:extLst>
          </p:cNvPr>
          <p:cNvSpPr/>
          <p:nvPr/>
        </p:nvSpPr>
        <p:spPr>
          <a:xfrm>
            <a:off x="8880049" y="3148552"/>
            <a:ext cx="3311951" cy="3176835"/>
          </a:xfrm>
          <a:prstGeom prst="wedgeRoundRectCallout">
            <a:avLst>
              <a:gd name="adj1" fmla="val -83167"/>
              <a:gd name="adj2" fmla="val 31770"/>
              <a:gd name="adj3" fmla="val 16667"/>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Recognising</a:t>
            </a:r>
            <a:r>
              <a:rPr lang="en-US" sz="2000" dirty="0">
                <a:solidFill>
                  <a:schemeClr val="tx1"/>
                </a:solidFill>
                <a:latin typeface="Arial" panose="020B0604020202020204" pitchFamily="34" charset="0"/>
                <a:cs typeface="Arial" panose="020B0604020202020204" pitchFamily="34" charset="0"/>
              </a:rPr>
              <a:t> that there are counter-arguments is essential in your  response for evaluation. You need to be clear what your judgement is whilst </a:t>
            </a:r>
            <a:r>
              <a:rPr lang="en-US" sz="2000" dirty="0" err="1">
                <a:solidFill>
                  <a:schemeClr val="tx1"/>
                </a:solidFill>
                <a:latin typeface="Arial" panose="020B0604020202020204" pitchFamily="34" charset="0"/>
                <a:cs typeface="Arial" panose="020B0604020202020204" pitchFamily="34" charset="0"/>
              </a:rPr>
              <a:t>recognising</a:t>
            </a:r>
            <a:r>
              <a:rPr lang="en-US" sz="2000" dirty="0">
                <a:solidFill>
                  <a:schemeClr val="tx1"/>
                </a:solidFill>
                <a:latin typeface="Arial" panose="020B0604020202020204" pitchFamily="34" charset="0"/>
                <a:cs typeface="Arial" panose="020B0604020202020204" pitchFamily="34" charset="0"/>
              </a:rPr>
              <a:t> there is not an unequivocal/absolute response. </a:t>
            </a:r>
            <a:endParaRPr lang="en-GB" sz="20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259488D-4316-85DD-6156-4558B29B7B46}"/>
              </a:ext>
            </a:extLst>
          </p:cNvPr>
          <p:cNvPicPr>
            <a:picLocks noChangeAspect="1"/>
          </p:cNvPicPr>
          <p:nvPr/>
        </p:nvPicPr>
        <p:blipFill>
          <a:blip r:embed="rId3"/>
          <a:stretch>
            <a:fillRect/>
          </a:stretch>
        </p:blipFill>
        <p:spPr>
          <a:xfrm>
            <a:off x="10895140" y="127083"/>
            <a:ext cx="973207" cy="972105"/>
          </a:xfrm>
          <a:prstGeom prst="rect">
            <a:avLst/>
          </a:prstGeom>
        </p:spPr>
      </p:pic>
    </p:spTree>
    <p:extLst>
      <p:ext uri="{BB962C8B-B14F-4D97-AF65-F5344CB8AC3E}">
        <p14:creationId xmlns:p14="http://schemas.microsoft.com/office/powerpoint/2010/main" val="308506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WOT template | SWOT analysis template. CC by-SA 2.0 (free f… | Flickr">
            <a:extLst>
              <a:ext uri="{FF2B5EF4-FFF2-40B4-BE49-F238E27FC236}">
                <a16:creationId xmlns:a16="http://schemas.microsoft.com/office/drawing/2014/main" id="{39221160-7824-125A-8129-772441F4D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98" y="1678070"/>
            <a:ext cx="6336132" cy="4232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987567E-BD26-76D1-F734-F1AB228E8749}"/>
              </a:ext>
            </a:extLst>
          </p:cNvPr>
          <p:cNvSpPr/>
          <p:nvPr/>
        </p:nvSpPr>
        <p:spPr>
          <a:xfrm>
            <a:off x="603315" y="245097"/>
            <a:ext cx="4572000" cy="63536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What is SWOT analysis?</a:t>
            </a:r>
          </a:p>
          <a:p>
            <a:pPr algn="ctr"/>
            <a:endParaRPr lang="en-US" sz="20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SWOT analysis is a balanced technique that looks at both internal and external factors that could positively and negatively impact whatever it is that's being </a:t>
            </a:r>
            <a:r>
              <a:rPr lang="en-US" dirty="0" err="1">
                <a:latin typeface="Arial" panose="020B0604020202020204" pitchFamily="34" charset="0"/>
                <a:cs typeface="Arial" panose="020B0604020202020204" pitchFamily="34" charset="0"/>
              </a:rPr>
              <a:t>analysed</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Strengths</a:t>
            </a:r>
            <a:r>
              <a:rPr lang="en-US" sz="2000" dirty="0">
                <a:latin typeface="Arial" panose="020B0604020202020204" pitchFamily="34" charset="0"/>
                <a:cs typeface="Arial" panose="020B0604020202020204" pitchFamily="34" charset="0"/>
              </a:rPr>
              <a:t>: a resource or capability that will help to achieve sustainability.</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Weaknesses</a:t>
            </a:r>
            <a:r>
              <a:rPr lang="en-US" sz="2000" dirty="0">
                <a:latin typeface="Arial" panose="020B0604020202020204" pitchFamily="34" charset="0"/>
                <a:cs typeface="Arial" panose="020B0604020202020204" pitchFamily="34" charset="0"/>
              </a:rPr>
              <a:t>: a barrier that will hinder the chance of achieving sustainability</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Opportunities</a:t>
            </a:r>
            <a:r>
              <a:rPr lang="en-US" sz="2000" dirty="0">
                <a:latin typeface="Arial" panose="020B0604020202020204" pitchFamily="34" charset="0"/>
                <a:cs typeface="Arial" panose="020B0604020202020204" pitchFamily="34" charset="0"/>
              </a:rPr>
              <a:t>: something, usually external, that could provide you with an opportunity to become more sustainable.</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Threats</a:t>
            </a:r>
            <a:r>
              <a:rPr lang="en-US" sz="2000" dirty="0">
                <a:latin typeface="Arial" panose="020B0604020202020204" pitchFamily="34" charset="0"/>
                <a:cs typeface="Arial" panose="020B0604020202020204" pitchFamily="34" charset="0"/>
              </a:rPr>
              <a:t>: potential obstacles that your ability to be sustainable could be affected by.</a:t>
            </a:r>
          </a:p>
          <a:p>
            <a:endParaRPr lang="en-GB"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DAF8373-18C3-9FC1-EB4C-ADE98A717696}"/>
              </a:ext>
            </a:extLst>
          </p:cNvPr>
          <p:cNvPicPr>
            <a:picLocks noChangeAspect="1"/>
          </p:cNvPicPr>
          <p:nvPr/>
        </p:nvPicPr>
        <p:blipFill>
          <a:blip r:embed="rId4"/>
          <a:stretch>
            <a:fillRect/>
          </a:stretch>
        </p:blipFill>
        <p:spPr>
          <a:xfrm>
            <a:off x="10961370" y="123560"/>
            <a:ext cx="973207" cy="972105"/>
          </a:xfrm>
          <a:prstGeom prst="rect">
            <a:avLst/>
          </a:prstGeom>
        </p:spPr>
      </p:pic>
    </p:spTree>
    <p:extLst>
      <p:ext uri="{BB962C8B-B14F-4D97-AF65-F5344CB8AC3E}">
        <p14:creationId xmlns:p14="http://schemas.microsoft.com/office/powerpoint/2010/main" val="369768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CF801-FE6B-19A3-329D-502AFF6BE791}"/>
              </a:ext>
            </a:extLst>
          </p:cNvPr>
          <p:cNvSpPr/>
          <p:nvPr/>
        </p:nvSpPr>
        <p:spPr>
          <a:xfrm>
            <a:off x="219075" y="0"/>
            <a:ext cx="7548612" cy="6857999"/>
          </a:xfrm>
          <a:prstGeom prst="rect">
            <a:avLst/>
          </a:prstGeom>
          <a:solidFill>
            <a:schemeClr val="tx2">
              <a:lumMod val="75000"/>
              <a:lumOff val="2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bg1"/>
                </a:solidFill>
                <a:latin typeface="Arial" panose="020B0604020202020204" pitchFamily="34" charset="0"/>
                <a:cs typeface="Arial" panose="020B0604020202020204" pitchFamily="34" charset="0"/>
              </a:rPr>
              <a:t>Case study: </a:t>
            </a:r>
            <a:r>
              <a:rPr lang="en-GB" sz="2000" b="1" dirty="0">
                <a:solidFill>
                  <a:schemeClr val="bg1"/>
                </a:solidFill>
                <a:effectLst/>
                <a:latin typeface="Arial" panose="020B0604020202020204" pitchFamily="34" charset="0"/>
                <a:ea typeface="Aptos" panose="020B0004020202020204" pitchFamily="34" charset="0"/>
                <a:cs typeface="Arial" panose="020B0604020202020204" pitchFamily="34" charset="0"/>
              </a:rPr>
              <a:t>Parc </a:t>
            </a:r>
            <a:r>
              <a:rPr lang="en-GB" sz="2000" b="1" dirty="0" err="1">
                <a:solidFill>
                  <a:schemeClr val="bg1"/>
                </a:solidFill>
                <a:effectLst/>
                <a:latin typeface="Arial" panose="020B0604020202020204" pitchFamily="34" charset="0"/>
                <a:ea typeface="Aptos" panose="020B0004020202020204" pitchFamily="34" charset="0"/>
                <a:cs typeface="Arial" panose="020B0604020202020204" pitchFamily="34" charset="0"/>
              </a:rPr>
              <a:t>Hadau</a:t>
            </a:r>
            <a:r>
              <a:rPr lang="en-GB" sz="2000" b="1" dirty="0">
                <a:solidFill>
                  <a:schemeClr val="bg1"/>
                </a:solidFill>
                <a:effectLst/>
                <a:latin typeface="Arial" panose="020B0604020202020204" pitchFamily="34" charset="0"/>
                <a:ea typeface="Aptos" panose="020B0004020202020204" pitchFamily="34" charset="0"/>
                <a:cs typeface="Arial" panose="020B0604020202020204" pitchFamily="34" charset="0"/>
              </a:rPr>
              <a:t> in </a:t>
            </a:r>
            <a:r>
              <a:rPr lang="en-GB" sz="2000" b="1" dirty="0" err="1">
                <a:solidFill>
                  <a:schemeClr val="bg1"/>
                </a:solidFill>
                <a:effectLst/>
                <a:latin typeface="Arial" panose="020B0604020202020204" pitchFamily="34" charset="0"/>
                <a:ea typeface="Aptos" panose="020B0004020202020204" pitchFamily="34" charset="0"/>
                <a:cs typeface="Arial" panose="020B0604020202020204" pitchFamily="34" charset="0"/>
              </a:rPr>
              <a:t>Pontardawe</a:t>
            </a:r>
            <a:r>
              <a:rPr lang="en-GB" sz="2000" b="1" dirty="0">
                <a:solidFill>
                  <a:schemeClr val="bg1"/>
                </a:solidFill>
                <a:effectLst/>
                <a:latin typeface="Arial" panose="020B0604020202020204" pitchFamily="34" charset="0"/>
                <a:ea typeface="Aptos" panose="020B0004020202020204" pitchFamily="34" charset="0"/>
                <a:cs typeface="Arial" panose="020B0604020202020204" pitchFamily="34" charset="0"/>
              </a:rPr>
              <a:t>, South Wales</a:t>
            </a:r>
            <a:r>
              <a:rPr lang="en-GB" sz="2000"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Billed as one of the world’s first true ‘net zero carbon in operation’ </a:t>
            </a:r>
            <a:r>
              <a:rPr lang="en-US" sz="2000" dirty="0" err="1">
                <a:latin typeface="Arial" panose="020B0604020202020204" pitchFamily="34" charset="0"/>
                <a:cs typeface="Arial" panose="020B0604020202020204" pitchFamily="34" charset="0"/>
              </a:rPr>
              <a:t>neighbourhoods</a:t>
            </a:r>
            <a:r>
              <a:rPr lang="en-US" sz="2000" dirty="0">
                <a:latin typeface="Arial" panose="020B0604020202020204" pitchFamily="34" charset="0"/>
                <a:cs typeface="Arial" panose="020B0604020202020204" pitchFamily="34" charset="0"/>
              </a:rPr>
              <a:t>, the 35 homes are due for completion in 2021. The £8+million development from Cardiff-based </a:t>
            </a:r>
            <a:r>
              <a:rPr lang="en-US" sz="2000" dirty="0" err="1">
                <a:latin typeface="Arial" panose="020B0604020202020204" pitchFamily="34" charset="0"/>
                <a:cs typeface="Arial" panose="020B0604020202020204" pitchFamily="34" charset="0"/>
              </a:rPr>
              <a:t>Sero</a:t>
            </a:r>
            <a:r>
              <a:rPr lang="en-US" sz="2000" dirty="0">
                <a:latin typeface="Arial" panose="020B0604020202020204" pitchFamily="34" charset="0"/>
                <a:cs typeface="Arial" panose="020B0604020202020204" pitchFamily="34" charset="0"/>
              </a:rPr>
              <a:t> Homes (https://www.serohomes.com) uses very low energy building design to reduce the energy demands of the homes and their residents. This will be combined with a mix of renewable energy technologies, including thermal and electrical storage, on-site</a:t>
            </a:r>
          </a:p>
          <a:p>
            <a:r>
              <a:rPr lang="en-US" sz="2000" dirty="0">
                <a:latin typeface="Arial" panose="020B0604020202020204" pitchFamily="34" charset="0"/>
                <a:cs typeface="Arial" panose="020B0604020202020204" pitchFamily="34" charset="0"/>
              </a:rPr>
              <a:t>photovoltaic (solar) panels and ground source heat pumps, electric vehicle rapid charging points, together with ventilation systems and smart energy management systems.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Parc </a:t>
            </a:r>
            <a:r>
              <a:rPr lang="en-US" sz="2000" dirty="0" err="1">
                <a:latin typeface="Arial" panose="020B0604020202020204" pitchFamily="34" charset="0"/>
                <a:cs typeface="Arial" panose="020B0604020202020204" pitchFamily="34" charset="0"/>
              </a:rPr>
              <a:t>Hadau</a:t>
            </a:r>
            <a:r>
              <a:rPr lang="en-US" sz="2000" dirty="0">
                <a:latin typeface="Arial" panose="020B0604020202020204" pitchFamily="34" charset="0"/>
                <a:cs typeface="Arial" panose="020B0604020202020204" pitchFamily="34" charset="0"/>
              </a:rPr>
              <a:t> is expected to be the first scheme that will meet the full extent of the UK Green Building Council’s definition of net zero carbon. It will track real-time ‘in-use’ carbon emissions.</a:t>
            </a:r>
          </a:p>
          <a:p>
            <a:r>
              <a:rPr lang="en-US" sz="2000" dirty="0">
                <a:latin typeface="Arial" panose="020B0604020202020204" pitchFamily="34" charset="0"/>
                <a:cs typeface="Arial" panose="020B0604020202020204" pitchFamily="34" charset="0"/>
              </a:rPr>
              <a:t>The zero carbon </a:t>
            </a:r>
            <a:r>
              <a:rPr lang="en-US" sz="2000" dirty="0" err="1">
                <a:latin typeface="Arial" panose="020B0604020202020204" pitchFamily="34" charset="0"/>
                <a:cs typeface="Arial" panose="020B0604020202020204" pitchFamily="34" charset="0"/>
              </a:rPr>
              <a:t>neighbourhood</a:t>
            </a:r>
            <a:r>
              <a:rPr lang="en-US" sz="2000" dirty="0">
                <a:latin typeface="Arial" panose="020B0604020202020204" pitchFamily="34" charset="0"/>
                <a:cs typeface="Arial" panose="020B0604020202020204" pitchFamily="34" charset="0"/>
              </a:rPr>
              <a:t> planning application was submitted to Neath Port Talbot Borough Council October 2019 and planning permission was granted December 2019. Completion date is summer 2021. In 2019 the scheme secured a £2million grant from Welsh Government Innovation Housing </a:t>
            </a:r>
            <a:r>
              <a:rPr lang="en-US" sz="2000" dirty="0" err="1">
                <a:latin typeface="Arial" panose="020B0604020202020204" pitchFamily="34" charset="0"/>
                <a:cs typeface="Arial" panose="020B0604020202020204" pitchFamily="34" charset="0"/>
              </a:rPr>
              <a:t>Programme</a:t>
            </a:r>
            <a:r>
              <a:rPr lang="en-US" sz="2000" dirty="0">
                <a:latin typeface="Arial" panose="020B0604020202020204" pitchFamily="34" charset="0"/>
                <a:cs typeface="Arial" panose="020B0604020202020204" pitchFamily="34" charset="0"/>
              </a:rPr>
              <a:t> Fund towards the zero carbon and ecological features</a:t>
            </a:r>
          </a:p>
          <a:p>
            <a:pPr algn="ctr"/>
            <a:endParaRPr lang="en-GB" dirty="0"/>
          </a:p>
        </p:txBody>
      </p:sp>
      <p:pic>
        <p:nvPicPr>
          <p:cNvPr id="5" name="Picture 4">
            <a:extLst>
              <a:ext uri="{FF2B5EF4-FFF2-40B4-BE49-F238E27FC236}">
                <a16:creationId xmlns:a16="http://schemas.microsoft.com/office/drawing/2014/main" id="{23C45792-46C3-1DC0-E0E4-4BD1E18577DD}"/>
              </a:ext>
            </a:extLst>
          </p:cNvPr>
          <p:cNvPicPr>
            <a:picLocks noChangeAspect="1"/>
          </p:cNvPicPr>
          <p:nvPr/>
        </p:nvPicPr>
        <p:blipFill rotWithShape="1">
          <a:blip r:embed="rId3"/>
          <a:srcRect l="12812" t="12500" r="6172" b="7778"/>
          <a:stretch/>
        </p:blipFill>
        <p:spPr>
          <a:xfrm>
            <a:off x="4280923" y="2600324"/>
            <a:ext cx="7692002" cy="4257675"/>
          </a:xfrm>
          <a:prstGeom prst="rect">
            <a:avLst/>
          </a:prstGeom>
        </p:spPr>
      </p:pic>
      <p:sp>
        <p:nvSpPr>
          <p:cNvPr id="6" name="Rectangle 5">
            <a:extLst>
              <a:ext uri="{FF2B5EF4-FFF2-40B4-BE49-F238E27FC236}">
                <a16:creationId xmlns:a16="http://schemas.microsoft.com/office/drawing/2014/main" id="{5A8BD8C1-C300-3A1D-33CB-5372FBF075B3}"/>
              </a:ext>
            </a:extLst>
          </p:cNvPr>
          <p:cNvSpPr/>
          <p:nvPr/>
        </p:nvSpPr>
        <p:spPr>
          <a:xfrm>
            <a:off x="7767687" y="317938"/>
            <a:ext cx="3214540" cy="218959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ACTIVITY:</a:t>
            </a:r>
          </a:p>
          <a:p>
            <a:pPr algn="ctr"/>
            <a:r>
              <a:rPr lang="en-US" sz="2000" dirty="0">
                <a:latin typeface="Arial" panose="020B0604020202020204" pitchFamily="34" charset="0"/>
                <a:cs typeface="Arial" panose="020B0604020202020204" pitchFamily="34" charset="0"/>
              </a:rPr>
              <a:t>Use this case study to create a SWOT analysis to answer Evaluate the success of Parc </a:t>
            </a:r>
            <a:r>
              <a:rPr lang="en-US" sz="2000" dirty="0" err="1">
                <a:latin typeface="Arial" panose="020B0604020202020204" pitchFamily="34" charset="0"/>
                <a:cs typeface="Arial" panose="020B0604020202020204" pitchFamily="34" charset="0"/>
              </a:rPr>
              <a:t>Hadau</a:t>
            </a:r>
            <a:r>
              <a:rPr lang="en-US" sz="2000" dirty="0">
                <a:latin typeface="Arial" panose="020B0604020202020204" pitchFamily="34" charset="0"/>
                <a:cs typeface="Arial" panose="020B0604020202020204" pitchFamily="34" charset="0"/>
              </a:rPr>
              <a:t> as a sustainable housing development.</a:t>
            </a:r>
            <a:endParaRPr lang="en-GB"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E02D154-E548-197C-393B-F00EAEDAF1F7}"/>
              </a:ext>
            </a:extLst>
          </p:cNvPr>
          <p:cNvPicPr>
            <a:picLocks noChangeAspect="1"/>
          </p:cNvPicPr>
          <p:nvPr/>
        </p:nvPicPr>
        <p:blipFill>
          <a:blip r:embed="rId4"/>
          <a:stretch>
            <a:fillRect/>
          </a:stretch>
        </p:blipFill>
        <p:spPr>
          <a:xfrm>
            <a:off x="11164877" y="0"/>
            <a:ext cx="973207" cy="972105"/>
          </a:xfrm>
          <a:prstGeom prst="rect">
            <a:avLst/>
          </a:prstGeom>
        </p:spPr>
      </p:pic>
    </p:spTree>
    <p:extLst>
      <p:ext uri="{BB962C8B-B14F-4D97-AF65-F5344CB8AC3E}">
        <p14:creationId xmlns:p14="http://schemas.microsoft.com/office/powerpoint/2010/main" val="5132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726DBD-1F86-447F-7186-38A4F630886A}"/>
              </a:ext>
            </a:extLst>
          </p:cNvPr>
          <p:cNvSpPr/>
          <p:nvPr/>
        </p:nvSpPr>
        <p:spPr>
          <a:xfrm>
            <a:off x="556573" y="86391"/>
            <a:ext cx="3968685" cy="148943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Evaluate the success of Parc </a:t>
            </a:r>
            <a:r>
              <a:rPr kumimoji="0" lang="en-US" sz="20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Hadau</a:t>
            </a: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as a sustainable housing development.</a:t>
            </a:r>
            <a:endParaRPr lang="en-GB" dirty="0"/>
          </a:p>
        </p:txBody>
      </p:sp>
      <p:sp>
        <p:nvSpPr>
          <p:cNvPr id="4" name="Rectangle 3">
            <a:extLst>
              <a:ext uri="{FF2B5EF4-FFF2-40B4-BE49-F238E27FC236}">
                <a16:creationId xmlns:a16="http://schemas.microsoft.com/office/drawing/2014/main" id="{AF8709D2-F9D3-1ACA-3DD8-69A7CA3A0E4C}"/>
              </a:ext>
            </a:extLst>
          </p:cNvPr>
          <p:cNvSpPr/>
          <p:nvPr/>
        </p:nvSpPr>
        <p:spPr>
          <a:xfrm>
            <a:off x="377072" y="3280526"/>
            <a:ext cx="4148185" cy="318626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What does the question want me to do?</a:t>
            </a:r>
          </a:p>
          <a:p>
            <a:pPr algn="ctr"/>
            <a:endParaRPr lang="en-US" sz="1200" dirty="0"/>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question is asking me to show understanding of what sustainable is.</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I will need to make a decision/judgement on how Parc </a:t>
            </a:r>
            <a:r>
              <a:rPr lang="en-US" sz="1600" dirty="0" err="1">
                <a:latin typeface="Arial" panose="020B0604020202020204" pitchFamily="34" charset="0"/>
                <a:cs typeface="Arial" panose="020B0604020202020204" pitchFamily="34" charset="0"/>
              </a:rPr>
              <a:t>Hadau</a:t>
            </a:r>
            <a:r>
              <a:rPr lang="en-US" sz="1600" dirty="0">
                <a:latin typeface="Arial" panose="020B0604020202020204" pitchFamily="34" charset="0"/>
                <a:cs typeface="Arial" panose="020B0604020202020204" pitchFamily="34" charset="0"/>
              </a:rPr>
              <a:t> is social, economic and environmentally sustainable.</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I will need to explain the problems and the strengths and use facts to illustrate the points I make.</a:t>
            </a:r>
          </a:p>
          <a:p>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GB" dirty="0"/>
          </a:p>
        </p:txBody>
      </p:sp>
      <p:sp>
        <p:nvSpPr>
          <p:cNvPr id="5" name="Rectangle 4">
            <a:extLst>
              <a:ext uri="{FF2B5EF4-FFF2-40B4-BE49-F238E27FC236}">
                <a16:creationId xmlns:a16="http://schemas.microsoft.com/office/drawing/2014/main" id="{01C39B9F-5A94-9023-02DE-6916EF3710F7}"/>
              </a:ext>
            </a:extLst>
          </p:cNvPr>
          <p:cNvSpPr/>
          <p:nvPr/>
        </p:nvSpPr>
        <p:spPr>
          <a:xfrm>
            <a:off x="4728524" y="85905"/>
            <a:ext cx="3968685" cy="298723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facts/knowledge do I need to include?</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GB" dirty="0">
              <a:solidFill>
                <a:schemeClr val="tx1"/>
              </a:solidFill>
            </a:endParaRPr>
          </a:p>
        </p:txBody>
      </p:sp>
      <p:sp>
        <p:nvSpPr>
          <p:cNvPr id="6" name="Rectangle 5">
            <a:extLst>
              <a:ext uri="{FF2B5EF4-FFF2-40B4-BE49-F238E27FC236}">
                <a16:creationId xmlns:a16="http://schemas.microsoft.com/office/drawing/2014/main" id="{CBCAED69-318D-F8F0-D8E4-30FA9EAEAAFD}"/>
              </a:ext>
            </a:extLst>
          </p:cNvPr>
          <p:cNvSpPr/>
          <p:nvPr/>
        </p:nvSpPr>
        <p:spPr>
          <a:xfrm>
            <a:off x="556572" y="1670166"/>
            <a:ext cx="3968686" cy="14029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sz="1600"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Command words what do they mean?</a:t>
            </a:r>
          </a:p>
          <a:p>
            <a:r>
              <a:rPr lang="en-US" sz="1600" dirty="0">
                <a:latin typeface="Arial" panose="020B0604020202020204" pitchFamily="34" charset="0"/>
                <a:cs typeface="Arial" panose="020B0604020202020204" pitchFamily="34" charset="0"/>
              </a:rPr>
              <a:t>Evaluate  means I will look at the strength’s, weaknesses, threats and opportunities the scheme has.</a:t>
            </a:r>
            <a:endParaRPr lang="en-US" dirty="0"/>
          </a:p>
          <a:p>
            <a:pPr algn="ctr"/>
            <a:endParaRPr lang="en-GB" dirty="0"/>
          </a:p>
          <a:p>
            <a:pPr algn="ctr"/>
            <a:endParaRPr lang="en-GB" dirty="0"/>
          </a:p>
          <a:p>
            <a:pPr algn="ctr"/>
            <a:endParaRPr lang="en-GB" dirty="0"/>
          </a:p>
        </p:txBody>
      </p:sp>
      <p:sp>
        <p:nvSpPr>
          <p:cNvPr id="7" name="Rectangle 6">
            <a:extLst>
              <a:ext uri="{FF2B5EF4-FFF2-40B4-BE49-F238E27FC236}">
                <a16:creationId xmlns:a16="http://schemas.microsoft.com/office/drawing/2014/main" id="{F583D48C-935C-9EAF-597E-C68B13B6292D}"/>
              </a:ext>
            </a:extLst>
          </p:cNvPr>
          <p:cNvSpPr/>
          <p:nvPr/>
        </p:nvSpPr>
        <p:spPr>
          <a:xfrm>
            <a:off x="4728523" y="3280526"/>
            <a:ext cx="3968685" cy="329889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How to structure the answer</a:t>
            </a:r>
            <a:r>
              <a:rPr lang="en-US" dirty="0"/>
              <a: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GB" dirty="0"/>
          </a:p>
        </p:txBody>
      </p:sp>
      <p:sp>
        <p:nvSpPr>
          <p:cNvPr id="8" name="Rectangle 7">
            <a:extLst>
              <a:ext uri="{FF2B5EF4-FFF2-40B4-BE49-F238E27FC236}">
                <a16:creationId xmlns:a16="http://schemas.microsoft.com/office/drawing/2014/main" id="{A738A75B-D60D-9555-BD3A-3EF694108EE6}"/>
              </a:ext>
            </a:extLst>
          </p:cNvPr>
          <p:cNvSpPr/>
          <p:nvPr/>
        </p:nvSpPr>
        <p:spPr>
          <a:xfrm>
            <a:off x="8832916" y="1074656"/>
            <a:ext cx="3214540" cy="5504765"/>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Conclusion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GB" dirty="0"/>
          </a:p>
        </p:txBody>
      </p:sp>
      <p:pic>
        <p:nvPicPr>
          <p:cNvPr id="9" name="Picture 8">
            <a:extLst>
              <a:ext uri="{FF2B5EF4-FFF2-40B4-BE49-F238E27FC236}">
                <a16:creationId xmlns:a16="http://schemas.microsoft.com/office/drawing/2014/main" id="{E684824A-BAC4-1A66-DFB3-C031ECA4775A}"/>
              </a:ext>
            </a:extLst>
          </p:cNvPr>
          <p:cNvPicPr>
            <a:picLocks noChangeAspect="1"/>
          </p:cNvPicPr>
          <p:nvPr/>
        </p:nvPicPr>
        <p:blipFill>
          <a:blip r:embed="rId3"/>
          <a:stretch>
            <a:fillRect/>
          </a:stretch>
        </p:blipFill>
        <p:spPr>
          <a:xfrm>
            <a:off x="10916298" y="0"/>
            <a:ext cx="973207" cy="972105"/>
          </a:xfrm>
          <a:prstGeom prst="rect">
            <a:avLst/>
          </a:prstGeom>
        </p:spPr>
      </p:pic>
    </p:spTree>
    <p:extLst>
      <p:ext uri="{BB962C8B-B14F-4D97-AF65-F5344CB8AC3E}">
        <p14:creationId xmlns:p14="http://schemas.microsoft.com/office/powerpoint/2010/main" val="34345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_x0020_new xmlns="cd497dfa-9c52-4b77-9510-d5d8b75d053a" xsi:nil="true"/>
    <lcf76f155ced4ddcb4097134ff3c332f xmlns="cd497dfa-9c52-4b77-9510-d5d8b75d053a">
      <Terms xmlns="http://schemas.microsoft.com/office/infopath/2007/PartnerControls"/>
    </lcf76f155ced4ddcb4097134ff3c332f>
    <TaxCatchAll xmlns="36f98b4f-ba65-4a7d-9a34-48b23de556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C688D20975B24D8FB5A95768DE6DF2" ma:contentTypeVersion="19" ma:contentTypeDescription="Create a new document." ma:contentTypeScope="" ma:versionID="57843d641dde73d3db0f8faceb84bd94">
  <xsd:schema xmlns:xsd="http://www.w3.org/2001/XMLSchema" xmlns:xs="http://www.w3.org/2001/XMLSchema" xmlns:p="http://schemas.microsoft.com/office/2006/metadata/properties" xmlns:ns2="cd497dfa-9c52-4b77-9510-d5d8b75d053a" xmlns:ns3="36f98b4f-ba65-4a7d-9a34-48b23de556cb" targetNamespace="http://schemas.microsoft.com/office/2006/metadata/properties" ma:root="true" ma:fieldsID="adfd4fb3356acdb763c382c5b180b068" ns2:_="" ns3:_="">
    <xsd:import namespace="cd497dfa-9c52-4b77-9510-d5d8b75d053a"/>
    <xsd:import namespace="36f98b4f-ba65-4a7d-9a34-48b23de556cb"/>
    <xsd:element name="properties">
      <xsd:complexType>
        <xsd:sequence>
          <xsd:element name="documentManagement">
            <xsd:complexType>
              <xsd:all>
                <xsd:element ref="ns2:Description_x0020_new"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7dfa-9c52-4b77-9510-d5d8b75d053a" elementFormDefault="qualified">
    <xsd:import namespace="http://schemas.microsoft.com/office/2006/documentManagement/types"/>
    <xsd:import namespace="http://schemas.microsoft.com/office/infopath/2007/PartnerControls"/>
    <xsd:element name="Description_x0020_new" ma:index="8" nillable="true" ma:displayName="Description new" ma:internalName="Description_x0020_new">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317158d-5997-432d-8f64-ed5253ed3d4a}" ma:internalName="TaxCatchAll" ma:showField="CatchAllData" ma:web="36f98b4f-ba65-4a7d-9a34-48b23de556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0CF675-1459-4E82-B85D-0D4A86233129}">
  <ds:schemaRefs>
    <ds:schemaRef ds:uri="http://schemas.microsoft.com/office/2006/metadata/properties"/>
    <ds:schemaRef ds:uri="http://purl.org/dc/terms/"/>
    <ds:schemaRef ds:uri="http://schemas.microsoft.com/office/2006/documentManagement/types"/>
    <ds:schemaRef ds:uri="http://www.w3.org/XML/1998/namespace"/>
    <ds:schemaRef ds:uri="cd497dfa-9c52-4b77-9510-d5d8b75d053a"/>
    <ds:schemaRef ds:uri="http://purl.org/dc/dcmitype/"/>
    <ds:schemaRef ds:uri="http://schemas.microsoft.com/office/infopath/2007/PartnerControls"/>
    <ds:schemaRef ds:uri="http://schemas.openxmlformats.org/package/2006/metadata/core-properties"/>
    <ds:schemaRef ds:uri="36f98b4f-ba65-4a7d-9a34-48b23de556cb"/>
    <ds:schemaRef ds:uri="http://purl.org/dc/elements/1.1/"/>
  </ds:schemaRefs>
</ds:datastoreItem>
</file>

<file path=customXml/itemProps2.xml><?xml version="1.0" encoding="utf-8"?>
<ds:datastoreItem xmlns:ds="http://schemas.openxmlformats.org/officeDocument/2006/customXml" ds:itemID="{A04ADD80-D801-4283-B5AD-E86C08D9F686}">
  <ds:schemaRefs>
    <ds:schemaRef ds:uri="http://schemas.microsoft.com/sharepoint/v3/contenttype/forms"/>
  </ds:schemaRefs>
</ds:datastoreItem>
</file>

<file path=customXml/itemProps3.xml><?xml version="1.0" encoding="utf-8"?>
<ds:datastoreItem xmlns:ds="http://schemas.openxmlformats.org/officeDocument/2006/customXml" ds:itemID="{5946410E-8911-4C4F-AD99-BB9690E76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97dfa-9c52-4b77-9510-d5d8b75d053a"/>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TotalTime>
  <Words>893</Words>
  <Application>Microsoft Office PowerPoint</Application>
  <PresentationFormat>Widescreen</PresentationFormat>
  <Paragraphs>112</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roboto condensed</vt:lpstr>
      <vt:lpstr>Office Theme</vt:lpstr>
      <vt:lpstr>GeogShots </vt:lpstr>
      <vt:lpstr>GeogShot.</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Rennie, Fiona</dc:creator>
  <cp:lastModifiedBy>Rennie, Fiona</cp:lastModifiedBy>
  <cp:revision>9</cp:revision>
  <dcterms:created xsi:type="dcterms:W3CDTF">2024-08-07T09:10:28Z</dcterms:created>
  <dcterms:modified xsi:type="dcterms:W3CDTF">2024-08-19T09:51:15Z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0x01010012C688D20975B24D8FB5A95768DE6DF2</vt:lpwstr>
  </property>
  <property fmtid="{D5CDD505-2E9C-101B-9397-08002B2CF9AE}" pid="3" name="MediaServiceImageTags">
    <vt:lpwstr/>
  </property>
</Properties>
</file>